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m4a" ContentType="audio/mp4"/>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75"/>
  </p:notesMasterIdLst>
  <p:handoutMasterIdLst>
    <p:handoutMasterId r:id="rId76"/>
  </p:handoutMasterIdLst>
  <p:sldIdLst>
    <p:sldId id="256"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12192000" cy="6858000"/>
  <p:notesSz cx="6858000" cy="9144000"/>
  <p:custDataLst>
    <p:tags r:id="rId77"/>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75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E32F7F7-CEB6-450A-8A49-CF4B3DCDFE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6E9FDF-9FE6-445B-ABB9-A3F4D125E408}" type="slidenum">
              <a:rPr lang="en-US" altLang="cs-CZ" sz="1200"/>
              <a:pPr/>
              <a:t>2</a:t>
            </a:fld>
            <a:endParaRPr lang="en-US" altLang="cs-CZ" sz="1200"/>
          </a:p>
        </p:txBody>
      </p:sp>
      <p:sp>
        <p:nvSpPr>
          <p:cNvPr id="78851" name="Rectangle 2">
            <a:extLst>
              <a:ext uri="{FF2B5EF4-FFF2-40B4-BE49-F238E27FC236}">
                <a16:creationId xmlns:a16="http://schemas.microsoft.com/office/drawing/2014/main" id="{B913FB9B-4383-4C6A-BAF0-0595D29BC255}"/>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AD9D643F-9BCB-44EB-817C-BE4B9FC18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Equations for H, OH and H</a:t>
            </a:r>
            <a:r>
              <a:rPr lang="en-GB" altLang="cs-CZ" sz="1800" baseline="-25000"/>
              <a:t>2</a:t>
            </a:r>
            <a:r>
              <a:rPr lang="en-GB" altLang="cs-CZ"/>
              <a:t>O</a:t>
            </a:r>
            <a:r>
              <a:rPr lang="en-GB" altLang="cs-CZ" sz="1800" baseline="-25000"/>
              <a:t>2</a:t>
            </a:r>
            <a:r>
              <a:rPr lang="en-GB" altLang="cs-CZ"/>
              <a:t>formation:</a:t>
            </a:r>
          </a:p>
          <a:p>
            <a:pPr eaLnBrk="1" hangingPunct="1"/>
            <a:r>
              <a:rPr lang="en-GB" altLang="cs-CZ"/>
              <a:t>    H</a:t>
            </a:r>
            <a:r>
              <a:rPr lang="en-GB" altLang="cs-CZ" sz="1600" baseline="-25000"/>
              <a:t>2</a:t>
            </a:r>
            <a:r>
              <a:rPr lang="en-GB" altLang="cs-CZ"/>
              <a:t>O</a:t>
            </a:r>
            <a:r>
              <a:rPr lang="en-GB" altLang="cs-CZ" sz="1600" baseline="30000"/>
              <a:t>+</a:t>
            </a:r>
            <a:r>
              <a:rPr lang="en-GB" altLang="cs-CZ"/>
              <a:t>                       H</a:t>
            </a:r>
            <a:r>
              <a:rPr lang="en-GB" altLang="cs-CZ" sz="1600" baseline="30000"/>
              <a:t>+</a:t>
            </a:r>
            <a:r>
              <a:rPr lang="en-GB" altLang="cs-CZ"/>
              <a:t>    +     OH</a:t>
            </a:r>
          </a:p>
          <a:p>
            <a:pPr eaLnBrk="1" hangingPunct="1"/>
            <a:r>
              <a:rPr lang="en-GB" altLang="cs-CZ"/>
              <a:t>    e</a:t>
            </a:r>
            <a:r>
              <a:rPr lang="en-GB" altLang="cs-CZ" sz="1800" baseline="30000"/>
              <a:t>-</a:t>
            </a:r>
            <a:r>
              <a:rPr lang="en-GB" altLang="cs-CZ"/>
              <a:t>  +  H</a:t>
            </a:r>
            <a:r>
              <a:rPr lang="en-GB" altLang="cs-CZ" sz="1000" baseline="-25000"/>
              <a:t>2</a:t>
            </a:r>
            <a:r>
              <a:rPr lang="en-GB" altLang="cs-CZ"/>
              <a:t>O                  H</a:t>
            </a:r>
            <a:r>
              <a:rPr lang="en-GB" altLang="cs-CZ" sz="1000" baseline="-25000"/>
              <a:t>2</a:t>
            </a:r>
            <a:r>
              <a:rPr lang="en-GB" altLang="cs-CZ"/>
              <a:t>O</a:t>
            </a:r>
            <a:r>
              <a:rPr lang="en-GB" altLang="cs-CZ" sz="1800" baseline="30000"/>
              <a:t>-</a:t>
            </a:r>
            <a:r>
              <a:rPr lang="en-GB" altLang="cs-CZ"/>
              <a:t>                  H    +   OH</a:t>
            </a:r>
            <a:r>
              <a:rPr lang="en-GB" altLang="cs-CZ" sz="1800" baseline="30000"/>
              <a:t>-</a:t>
            </a:r>
          </a:p>
          <a:p>
            <a:pPr eaLnBrk="1" hangingPunct="1"/>
            <a:r>
              <a:rPr lang="en-GB" altLang="cs-CZ" sz="1800" baseline="30000"/>
              <a:t>    </a:t>
            </a:r>
            <a:r>
              <a:rPr lang="en-GB" altLang="cs-CZ"/>
              <a:t>OH    +    OH                    H</a:t>
            </a:r>
            <a:r>
              <a:rPr lang="en-GB" altLang="cs-CZ" sz="1600" baseline="-25000"/>
              <a:t>2</a:t>
            </a:r>
            <a:r>
              <a:rPr lang="en-GB" altLang="cs-CZ"/>
              <a:t>O</a:t>
            </a:r>
            <a:r>
              <a:rPr lang="en-GB" altLang="cs-CZ" sz="1600" baseline="-25000"/>
              <a:t>2</a:t>
            </a:r>
          </a:p>
          <a:p>
            <a:pPr eaLnBrk="1" hangingPunct="1"/>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60736C8-AEE0-4F27-826C-3225CA17F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C51508-D3B5-4319-88EF-7D4C2A9790E6}" type="slidenum">
              <a:rPr lang="en-US" altLang="cs-CZ" sz="1200"/>
              <a:pPr/>
              <a:t>11</a:t>
            </a:fld>
            <a:endParaRPr lang="en-US" altLang="cs-CZ" sz="1200"/>
          </a:p>
        </p:txBody>
      </p:sp>
      <p:sp>
        <p:nvSpPr>
          <p:cNvPr id="88067" name="Rectangle 2">
            <a:extLst>
              <a:ext uri="{FF2B5EF4-FFF2-40B4-BE49-F238E27FC236}">
                <a16:creationId xmlns:a16="http://schemas.microsoft.com/office/drawing/2014/main" id="{91D5ECF0-4C35-4B91-AEB7-57E7ED7CE7E3}"/>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08DD37D7-38FA-4818-95FD-7CCC1DA24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16DACC7-492D-4FBA-BFC2-2DF6F48E03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27A84C9-434A-43D0-980B-EDEC684BE0D6}" type="slidenum">
              <a:rPr lang="en-US" altLang="cs-CZ" sz="1200"/>
              <a:pPr/>
              <a:t>12</a:t>
            </a:fld>
            <a:endParaRPr lang="en-US" altLang="cs-CZ" sz="1200"/>
          </a:p>
        </p:txBody>
      </p:sp>
      <p:sp>
        <p:nvSpPr>
          <p:cNvPr id="89091" name="Rectangle 2">
            <a:extLst>
              <a:ext uri="{FF2B5EF4-FFF2-40B4-BE49-F238E27FC236}">
                <a16:creationId xmlns:a16="http://schemas.microsoft.com/office/drawing/2014/main" id="{E474A996-6C4D-4639-AB5E-0E4238828A24}"/>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0190E8A3-8096-4A6A-B032-56353DA064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EAA23B93-12F5-41E1-9665-B3741712C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2F8CFB0-388C-41BB-9354-84AF3A5B2A3A}" type="slidenum">
              <a:rPr lang="en-US" altLang="cs-CZ" sz="1200"/>
              <a:pPr/>
              <a:t>13</a:t>
            </a:fld>
            <a:endParaRPr lang="en-US" altLang="cs-CZ" sz="1200"/>
          </a:p>
        </p:txBody>
      </p:sp>
      <p:sp>
        <p:nvSpPr>
          <p:cNvPr id="90115" name="Rectangle 2">
            <a:extLst>
              <a:ext uri="{FF2B5EF4-FFF2-40B4-BE49-F238E27FC236}">
                <a16:creationId xmlns:a16="http://schemas.microsoft.com/office/drawing/2014/main" id="{0FBE327D-A7B4-400A-9A6C-B1CFBD14BCD3}"/>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C09DA03-9C53-491F-B3FD-06FCF11D3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6124BBF-0AFD-4645-A70F-AFDCF989D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8F1670-E94A-4C75-967D-B7D0657E76F2}" type="slidenum">
              <a:rPr lang="en-US" altLang="cs-CZ" sz="1200"/>
              <a:pPr/>
              <a:t>14</a:t>
            </a:fld>
            <a:endParaRPr lang="en-US" altLang="cs-CZ" sz="1200"/>
          </a:p>
        </p:txBody>
      </p:sp>
      <p:sp>
        <p:nvSpPr>
          <p:cNvPr id="91139" name="Rectangle 2">
            <a:extLst>
              <a:ext uri="{FF2B5EF4-FFF2-40B4-BE49-F238E27FC236}">
                <a16:creationId xmlns:a16="http://schemas.microsoft.com/office/drawing/2014/main" id="{754594A5-FC4F-4D91-BDF3-63C30ABA4FD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E0C4A118-1CAF-44B4-8EA9-88AF063A1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6E7782F-EC85-4F86-8FB7-CFA2E4E0C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C141AB-070B-4435-B8F3-4D8E2432F543}" type="slidenum">
              <a:rPr lang="en-US" altLang="cs-CZ" sz="1200"/>
              <a:pPr/>
              <a:t>15</a:t>
            </a:fld>
            <a:endParaRPr lang="en-US" altLang="cs-CZ" sz="1200"/>
          </a:p>
        </p:txBody>
      </p:sp>
      <p:sp>
        <p:nvSpPr>
          <p:cNvPr id="92163" name="Rectangle 2">
            <a:extLst>
              <a:ext uri="{FF2B5EF4-FFF2-40B4-BE49-F238E27FC236}">
                <a16:creationId xmlns:a16="http://schemas.microsoft.com/office/drawing/2014/main" id="{C5579E6F-743B-4848-96F4-4C7093FE222C}"/>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A97CFC1-5705-4C69-9E80-EFF9F2C0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ACC398F-E44C-45F4-A7E8-4E4CF8BBA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8DB161-4977-4293-ABA2-EB05610A90ED}" type="slidenum">
              <a:rPr lang="en-US" altLang="cs-CZ" sz="1200"/>
              <a:pPr/>
              <a:t>16</a:t>
            </a:fld>
            <a:endParaRPr lang="en-US" altLang="cs-CZ" sz="1200"/>
          </a:p>
        </p:txBody>
      </p:sp>
      <p:sp>
        <p:nvSpPr>
          <p:cNvPr id="93187" name="Rectangle 2">
            <a:extLst>
              <a:ext uri="{FF2B5EF4-FFF2-40B4-BE49-F238E27FC236}">
                <a16:creationId xmlns:a16="http://schemas.microsoft.com/office/drawing/2014/main" id="{DB61189B-5754-4700-98EC-3C2FC937A9EA}"/>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5BB244FA-AAA5-441B-9707-6BB04006E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9F15145-0E17-4E86-A69E-4B8458F9D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CFE4DEE-D92F-4425-AE98-11A582DB068B}" type="slidenum">
              <a:rPr lang="en-US" altLang="cs-CZ" sz="1200"/>
              <a:pPr/>
              <a:t>17</a:t>
            </a:fld>
            <a:endParaRPr lang="en-US" altLang="cs-CZ" sz="1200"/>
          </a:p>
        </p:txBody>
      </p:sp>
      <p:sp>
        <p:nvSpPr>
          <p:cNvPr id="94211" name="Rectangle 2">
            <a:extLst>
              <a:ext uri="{FF2B5EF4-FFF2-40B4-BE49-F238E27FC236}">
                <a16:creationId xmlns:a16="http://schemas.microsoft.com/office/drawing/2014/main" id="{F51B0842-6DF6-474C-BEA8-E4BABAD50FE7}"/>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1AEA366C-3A1E-4D08-A6EE-2B252C84E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114B437-D99F-4451-878A-7ABF3FAC6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190FC3-2F9B-4731-8231-4EEDB6013160}" type="slidenum">
              <a:rPr lang="en-US" altLang="cs-CZ" sz="1200"/>
              <a:pPr/>
              <a:t>18</a:t>
            </a:fld>
            <a:endParaRPr lang="en-US" altLang="cs-CZ" sz="1200"/>
          </a:p>
        </p:txBody>
      </p:sp>
      <p:sp>
        <p:nvSpPr>
          <p:cNvPr id="95235" name="Rectangle 2">
            <a:extLst>
              <a:ext uri="{FF2B5EF4-FFF2-40B4-BE49-F238E27FC236}">
                <a16:creationId xmlns:a16="http://schemas.microsoft.com/office/drawing/2014/main" id="{77157E6B-72F0-4332-83F8-F78CFBEA9CF2}"/>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BE968486-87A7-4FB6-B89C-CCDA4AD5C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FC2C067-1EB2-404C-8CAB-917567E608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D60441-D477-47FF-BE09-B4CD19296CCB}" type="slidenum">
              <a:rPr lang="en-US" altLang="cs-CZ" sz="1200"/>
              <a:pPr/>
              <a:t>19</a:t>
            </a:fld>
            <a:endParaRPr lang="en-US" altLang="cs-CZ" sz="1200"/>
          </a:p>
        </p:txBody>
      </p:sp>
      <p:sp>
        <p:nvSpPr>
          <p:cNvPr id="96259" name="Rectangle 2">
            <a:extLst>
              <a:ext uri="{FF2B5EF4-FFF2-40B4-BE49-F238E27FC236}">
                <a16:creationId xmlns:a16="http://schemas.microsoft.com/office/drawing/2014/main" id="{1B7FFE72-9742-43C0-9E1E-0A29121E6357}"/>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A81E280F-A7D0-4F6B-A374-01A1449FE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23239AA-7DD2-46C4-8157-AD40F53B7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E9590-721E-4CE7-A82E-A5C64F28DAD4}" type="slidenum">
              <a:rPr lang="en-US" altLang="cs-CZ" sz="1200"/>
              <a:pPr/>
              <a:t>20</a:t>
            </a:fld>
            <a:endParaRPr lang="en-US" altLang="cs-CZ" sz="1200"/>
          </a:p>
        </p:txBody>
      </p:sp>
      <p:sp>
        <p:nvSpPr>
          <p:cNvPr id="97283" name="Rectangle 2">
            <a:extLst>
              <a:ext uri="{FF2B5EF4-FFF2-40B4-BE49-F238E27FC236}">
                <a16:creationId xmlns:a16="http://schemas.microsoft.com/office/drawing/2014/main" id="{9C93A8B2-6C86-4C28-9108-F78177D5BDD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ABD07590-EE82-4305-99EA-3970B1AF0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6494C24-A0A5-4978-82F8-1F45666E2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B8F7E7F-49E7-4680-85AF-F243150D5562}" type="slidenum">
              <a:rPr lang="en-US" altLang="cs-CZ" sz="1200"/>
              <a:pPr/>
              <a:t>3</a:t>
            </a:fld>
            <a:endParaRPr lang="en-US" altLang="cs-CZ" sz="1200"/>
          </a:p>
        </p:txBody>
      </p:sp>
      <p:sp>
        <p:nvSpPr>
          <p:cNvPr id="79875" name="Rectangle 2">
            <a:extLst>
              <a:ext uri="{FF2B5EF4-FFF2-40B4-BE49-F238E27FC236}">
                <a16:creationId xmlns:a16="http://schemas.microsoft.com/office/drawing/2014/main" id="{117C8E92-C1A1-48C0-924B-0157DE6EEFAE}"/>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EF6E5EE-DF5D-48D0-8F6B-7F29B0D66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E0E29A8-E7A1-4F88-8D9A-A12A807D2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00CC1A-74FC-4080-8E14-A9FACFFF84C5}" type="slidenum">
              <a:rPr lang="en-US" altLang="cs-CZ" sz="1200"/>
              <a:pPr/>
              <a:t>21</a:t>
            </a:fld>
            <a:endParaRPr lang="en-US" altLang="cs-CZ" sz="1200"/>
          </a:p>
        </p:txBody>
      </p:sp>
      <p:sp>
        <p:nvSpPr>
          <p:cNvPr id="98307" name="Rectangle 2">
            <a:extLst>
              <a:ext uri="{FF2B5EF4-FFF2-40B4-BE49-F238E27FC236}">
                <a16:creationId xmlns:a16="http://schemas.microsoft.com/office/drawing/2014/main" id="{8B40FBF0-4580-4157-9753-9FD0AAF64EA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CA4BA26-8521-47B6-AC7B-3D3BCBFF5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Conceptus: unborn child from conception to birth</a:t>
            </a:r>
          </a:p>
          <a:p>
            <a:pPr eaLnBrk="1" hangingPunct="1"/>
            <a:r>
              <a:rPr lang="en-GB" altLang="cs-CZ"/>
              <a:t>embryo: 0 - 8 weeks</a:t>
            </a:r>
          </a:p>
          <a:p>
            <a:pPr eaLnBrk="1" hangingPunct="1"/>
            <a:r>
              <a:rPr lang="en-GB" altLang="cs-CZ"/>
              <a:t>fetus: 9th week till birth</a:t>
            </a:r>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BBA72AB-E24D-4347-9CFA-6A577E503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7C3879-FF30-47FB-9BDB-209758B67D17}" type="slidenum">
              <a:rPr lang="en-US" altLang="cs-CZ" sz="1200"/>
              <a:pPr/>
              <a:t>22</a:t>
            </a:fld>
            <a:endParaRPr lang="en-US" altLang="cs-CZ" sz="1200"/>
          </a:p>
        </p:txBody>
      </p:sp>
      <p:sp>
        <p:nvSpPr>
          <p:cNvPr id="99331" name="Rectangle 2">
            <a:extLst>
              <a:ext uri="{FF2B5EF4-FFF2-40B4-BE49-F238E27FC236}">
                <a16:creationId xmlns:a16="http://schemas.microsoft.com/office/drawing/2014/main" id="{EBD88EBD-AB84-4E8A-8AA8-7F12FF367B29}"/>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46390C7B-96E2-4240-A968-9E9AA4B50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1C88E01-9A4D-49D0-9B51-C4572CCD3F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70B890-7D44-4CCE-819D-183E2EC98B23}" type="slidenum">
              <a:rPr lang="en-US" altLang="cs-CZ" sz="1200"/>
              <a:pPr/>
              <a:t>23</a:t>
            </a:fld>
            <a:endParaRPr lang="en-US" altLang="cs-CZ" sz="1200"/>
          </a:p>
        </p:txBody>
      </p:sp>
      <p:sp>
        <p:nvSpPr>
          <p:cNvPr id="100355" name="Rectangle 2">
            <a:extLst>
              <a:ext uri="{FF2B5EF4-FFF2-40B4-BE49-F238E27FC236}">
                <a16:creationId xmlns:a16="http://schemas.microsoft.com/office/drawing/2014/main" id="{7C0C84D0-25A7-4916-9241-44C316B28587}"/>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03C47CAE-5787-4B25-8FDC-6342AFFE6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CC31D6E-B56B-49F0-9604-87CA08841D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0A3008-6812-41E9-BD4B-85CD9D8A0D5F}" type="slidenum">
              <a:rPr lang="en-US" altLang="cs-CZ" sz="1200"/>
              <a:pPr/>
              <a:t>24</a:t>
            </a:fld>
            <a:endParaRPr lang="en-US" altLang="cs-CZ" sz="1200"/>
          </a:p>
        </p:txBody>
      </p:sp>
      <p:sp>
        <p:nvSpPr>
          <p:cNvPr id="101379" name="Rectangle 2">
            <a:extLst>
              <a:ext uri="{FF2B5EF4-FFF2-40B4-BE49-F238E27FC236}">
                <a16:creationId xmlns:a16="http://schemas.microsoft.com/office/drawing/2014/main" id="{3DC8234E-943B-469D-A53E-9220DE34B5F0}"/>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CEEE5276-B5C4-489D-BE78-146425AF3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064A500-53A4-4900-9938-850E6B8E5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0BDED06-5240-41C1-9EF7-AEF40A95DE42}" type="slidenum">
              <a:rPr lang="en-US" altLang="cs-CZ" sz="1200"/>
              <a:pPr/>
              <a:t>25</a:t>
            </a:fld>
            <a:endParaRPr lang="en-US" altLang="cs-CZ" sz="1200"/>
          </a:p>
        </p:txBody>
      </p:sp>
      <p:sp>
        <p:nvSpPr>
          <p:cNvPr id="102403" name="Rectangle 2">
            <a:extLst>
              <a:ext uri="{FF2B5EF4-FFF2-40B4-BE49-F238E27FC236}">
                <a16:creationId xmlns:a16="http://schemas.microsoft.com/office/drawing/2014/main" id="{81A9FABB-B841-48D1-8E2E-2B5D36C24A18}"/>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441133B9-C891-4439-9FFA-2743B3773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37BF496-E909-4C96-B219-CF9A6D881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3BC37EA-943B-4C2E-A645-8CB3D81F2DEE}" type="slidenum">
              <a:rPr lang="en-US" altLang="cs-CZ" sz="1200"/>
              <a:pPr/>
              <a:t>26</a:t>
            </a:fld>
            <a:endParaRPr lang="en-US" altLang="cs-CZ" sz="1200"/>
          </a:p>
        </p:txBody>
      </p:sp>
      <p:sp>
        <p:nvSpPr>
          <p:cNvPr id="103427" name="Rectangle 2">
            <a:extLst>
              <a:ext uri="{FF2B5EF4-FFF2-40B4-BE49-F238E27FC236}">
                <a16:creationId xmlns:a16="http://schemas.microsoft.com/office/drawing/2014/main" id="{C92D171C-4713-4FE7-AC9D-AA8E03E06AFC}"/>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EAF2F24E-6321-484A-B3ED-1B804BB6C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03EF9A6-C7CF-4C6E-83D4-266B2BEF4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FC5F169-063A-4199-B413-4891425BCC32}" type="slidenum">
              <a:rPr lang="en-US" altLang="cs-CZ" sz="1200"/>
              <a:pPr/>
              <a:t>27</a:t>
            </a:fld>
            <a:endParaRPr lang="en-US" altLang="cs-CZ" sz="1200"/>
          </a:p>
        </p:txBody>
      </p:sp>
      <p:sp>
        <p:nvSpPr>
          <p:cNvPr id="104451" name="Rectangle 2">
            <a:extLst>
              <a:ext uri="{FF2B5EF4-FFF2-40B4-BE49-F238E27FC236}">
                <a16:creationId xmlns:a16="http://schemas.microsoft.com/office/drawing/2014/main" id="{F92A80CE-2BF9-449A-8BB3-BEC0AD502CD2}"/>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D907286C-599A-4DD4-AA33-CC7261EC7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DD21A1F-2598-4C32-B308-8F59850E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6198D42-0BA4-4E00-8296-89BBA89B6377}" type="slidenum">
              <a:rPr lang="en-US" altLang="cs-CZ" sz="1200"/>
              <a:pPr/>
              <a:t>28</a:t>
            </a:fld>
            <a:endParaRPr lang="en-US" altLang="cs-CZ" sz="1200"/>
          </a:p>
        </p:txBody>
      </p:sp>
      <p:sp>
        <p:nvSpPr>
          <p:cNvPr id="105475" name="Rectangle 2">
            <a:extLst>
              <a:ext uri="{FF2B5EF4-FFF2-40B4-BE49-F238E27FC236}">
                <a16:creationId xmlns:a16="http://schemas.microsoft.com/office/drawing/2014/main" id="{35A24605-C976-4B29-84C8-F31001D25157}"/>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863802E1-97EF-49B0-BEF0-FD5C2E119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CEDBFC4-9237-4F4A-B99A-E18B5D6713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C045A5E-BD7C-44BA-8EEA-9DF752224A48}" type="slidenum">
              <a:rPr lang="en-US" altLang="cs-CZ" sz="1200"/>
              <a:pPr/>
              <a:t>29</a:t>
            </a:fld>
            <a:endParaRPr lang="en-US" altLang="cs-CZ" sz="1200"/>
          </a:p>
        </p:txBody>
      </p:sp>
      <p:sp>
        <p:nvSpPr>
          <p:cNvPr id="106499" name="Rectangle 2">
            <a:extLst>
              <a:ext uri="{FF2B5EF4-FFF2-40B4-BE49-F238E27FC236}">
                <a16:creationId xmlns:a16="http://schemas.microsoft.com/office/drawing/2014/main" id="{120DFEF3-F7E4-431F-AD28-6C1F494A27CC}"/>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8B9ACE16-F3F2-4847-8C98-99C02D4E1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A0E867F-54F4-4C27-8ACE-3717B1A3E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AC366C2-3681-47DD-B9F5-9F3D3418CF25}" type="slidenum">
              <a:rPr lang="en-US" altLang="cs-CZ" sz="1200"/>
              <a:pPr/>
              <a:t>30</a:t>
            </a:fld>
            <a:endParaRPr lang="en-US" altLang="cs-CZ" sz="1200"/>
          </a:p>
        </p:txBody>
      </p:sp>
      <p:sp>
        <p:nvSpPr>
          <p:cNvPr id="107523" name="Rectangle 2">
            <a:extLst>
              <a:ext uri="{FF2B5EF4-FFF2-40B4-BE49-F238E27FC236}">
                <a16:creationId xmlns:a16="http://schemas.microsoft.com/office/drawing/2014/main" id="{A37E502E-20E2-41E8-866E-45B30DFC937A}"/>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84EDE08D-348B-4D1C-A592-6015CDC17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577D468-DD1E-46ED-860D-5F7CA9425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879F3A4-8A31-47D4-8F46-C8DFFBF59420}" type="slidenum">
              <a:rPr lang="en-US" altLang="cs-CZ" sz="1200"/>
              <a:pPr/>
              <a:t>4</a:t>
            </a:fld>
            <a:endParaRPr lang="en-US" altLang="cs-CZ" sz="1200"/>
          </a:p>
        </p:txBody>
      </p:sp>
      <p:sp>
        <p:nvSpPr>
          <p:cNvPr id="80899" name="Rectangle 2">
            <a:extLst>
              <a:ext uri="{FF2B5EF4-FFF2-40B4-BE49-F238E27FC236}">
                <a16:creationId xmlns:a16="http://schemas.microsoft.com/office/drawing/2014/main" id="{8821C400-7CE1-4F80-A216-F34D52A391DD}"/>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865E628E-AD59-4B73-A350-18412D241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D742E94-57DA-4743-9DAD-7F9D64C90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771D6EC-30DE-47EE-BC6A-FD200418C824}" type="slidenum">
              <a:rPr lang="en-US" altLang="cs-CZ" sz="1200"/>
              <a:pPr/>
              <a:t>31</a:t>
            </a:fld>
            <a:endParaRPr lang="en-US" altLang="cs-CZ" sz="1200"/>
          </a:p>
        </p:txBody>
      </p:sp>
      <p:sp>
        <p:nvSpPr>
          <p:cNvPr id="108547" name="Rectangle 2">
            <a:extLst>
              <a:ext uri="{FF2B5EF4-FFF2-40B4-BE49-F238E27FC236}">
                <a16:creationId xmlns:a16="http://schemas.microsoft.com/office/drawing/2014/main" id="{E4FB13D0-2894-42D8-80F9-BE75B17FA068}"/>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576FF32A-0E04-4EA6-A372-75D002FD9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A109E14-241A-4669-806C-5C4406F1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0403DE-BA2F-4084-96E0-4A5957228654}" type="slidenum">
              <a:rPr lang="en-US" altLang="cs-CZ" sz="1200"/>
              <a:pPr/>
              <a:t>32</a:t>
            </a:fld>
            <a:endParaRPr lang="en-US" altLang="cs-CZ" sz="1200"/>
          </a:p>
        </p:txBody>
      </p:sp>
      <p:sp>
        <p:nvSpPr>
          <p:cNvPr id="109571" name="Rectangle 2">
            <a:extLst>
              <a:ext uri="{FF2B5EF4-FFF2-40B4-BE49-F238E27FC236}">
                <a16:creationId xmlns:a16="http://schemas.microsoft.com/office/drawing/2014/main" id="{43455E74-C24D-4875-82DF-9C110049898F}"/>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1DFE7D0D-CC02-4A2D-8EE2-8D441F939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158DDCF-B0C2-4F87-B533-CF8B461E2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48FBD9A-576E-437D-BEF1-E501C41C1F70}" type="slidenum">
              <a:rPr lang="en-US" altLang="cs-CZ" sz="1200"/>
              <a:pPr/>
              <a:t>33</a:t>
            </a:fld>
            <a:endParaRPr lang="en-US" altLang="cs-CZ" sz="1200"/>
          </a:p>
        </p:txBody>
      </p:sp>
      <p:sp>
        <p:nvSpPr>
          <p:cNvPr id="110595" name="Rectangle 2">
            <a:extLst>
              <a:ext uri="{FF2B5EF4-FFF2-40B4-BE49-F238E27FC236}">
                <a16:creationId xmlns:a16="http://schemas.microsoft.com/office/drawing/2014/main" id="{EA4E785B-771C-4922-9E33-48A11F039629}"/>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850145C4-EF64-4146-824C-7082140C9B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6D8B890-71E5-4750-9178-036621EBF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F7798B-2222-42AB-8AE0-F4484670EACA}" type="slidenum">
              <a:rPr lang="en-US" altLang="cs-CZ" sz="1200"/>
              <a:pPr/>
              <a:t>34</a:t>
            </a:fld>
            <a:endParaRPr lang="en-US" altLang="cs-CZ" sz="1200"/>
          </a:p>
        </p:txBody>
      </p:sp>
      <p:sp>
        <p:nvSpPr>
          <p:cNvPr id="111619" name="Rectangle 2">
            <a:extLst>
              <a:ext uri="{FF2B5EF4-FFF2-40B4-BE49-F238E27FC236}">
                <a16:creationId xmlns:a16="http://schemas.microsoft.com/office/drawing/2014/main" id="{6CA46A91-B265-45CB-9C39-DE4CFCBC8C1A}"/>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39312D72-A573-4BD6-A649-36753C49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C1FE78E-2792-4802-BF65-CD3412795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BD319C2-FB9D-4062-AB79-828D1F2A8C36}" type="slidenum">
              <a:rPr lang="en-US" altLang="cs-CZ" sz="1200"/>
              <a:pPr/>
              <a:t>35</a:t>
            </a:fld>
            <a:endParaRPr lang="en-US" altLang="cs-CZ" sz="1200"/>
          </a:p>
        </p:txBody>
      </p:sp>
      <p:sp>
        <p:nvSpPr>
          <p:cNvPr id="112643" name="Rectangle 2">
            <a:extLst>
              <a:ext uri="{FF2B5EF4-FFF2-40B4-BE49-F238E27FC236}">
                <a16:creationId xmlns:a16="http://schemas.microsoft.com/office/drawing/2014/main" id="{BB1C055B-708A-4778-96F7-754CEF2CC97C}"/>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67E38AEE-5700-48CC-B3F9-63F6B37E3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481E464A-BF65-4751-9715-6176CF1A9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940FB6-63F3-4EC3-BF88-D59D8C4D8857}" type="slidenum">
              <a:rPr lang="en-US" altLang="cs-CZ" sz="1200"/>
              <a:pPr/>
              <a:t>36</a:t>
            </a:fld>
            <a:endParaRPr lang="en-US" altLang="cs-CZ" sz="1200"/>
          </a:p>
        </p:txBody>
      </p:sp>
      <p:sp>
        <p:nvSpPr>
          <p:cNvPr id="113667" name="Rectangle 2">
            <a:extLst>
              <a:ext uri="{FF2B5EF4-FFF2-40B4-BE49-F238E27FC236}">
                <a16:creationId xmlns:a16="http://schemas.microsoft.com/office/drawing/2014/main" id="{EFB0BC85-DBC1-4B37-B7B6-46F83F49844A}"/>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ED5E25B6-C55B-461F-AB70-C912FA89AA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4C61C77-5903-458A-AC76-C7134D0E3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8140BF-1E11-4C2C-90EC-E7E3AC011BB8}" type="slidenum">
              <a:rPr lang="en-US" altLang="cs-CZ" sz="1200"/>
              <a:pPr/>
              <a:t>37</a:t>
            </a:fld>
            <a:endParaRPr lang="en-US" altLang="cs-CZ" sz="1200"/>
          </a:p>
        </p:txBody>
      </p:sp>
      <p:sp>
        <p:nvSpPr>
          <p:cNvPr id="114691" name="Rectangle 2">
            <a:extLst>
              <a:ext uri="{FF2B5EF4-FFF2-40B4-BE49-F238E27FC236}">
                <a16:creationId xmlns:a16="http://schemas.microsoft.com/office/drawing/2014/main" id="{04C24CCE-B3C1-4B2B-8974-279EAFA1EE5E}"/>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3D6C4F63-59BE-4EB0-A373-BD753DB6A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02FAC4F-C88B-4CE4-B000-B9D2010C0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2CF1C4-0876-421E-94CB-B09DCA0A4CB9}" type="slidenum">
              <a:rPr lang="en-US" altLang="cs-CZ" sz="1200"/>
              <a:pPr/>
              <a:t>38</a:t>
            </a:fld>
            <a:endParaRPr lang="en-US" altLang="cs-CZ" sz="1200"/>
          </a:p>
        </p:txBody>
      </p:sp>
      <p:sp>
        <p:nvSpPr>
          <p:cNvPr id="115715" name="Rectangle 2">
            <a:extLst>
              <a:ext uri="{FF2B5EF4-FFF2-40B4-BE49-F238E27FC236}">
                <a16:creationId xmlns:a16="http://schemas.microsoft.com/office/drawing/2014/main" id="{DE2346DB-2CE0-4604-9E6E-3C823148BB5F}"/>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2409883A-0B34-4E84-81E2-AA614C7BC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AF28DA3-255E-4E8B-BC42-EDC7450B4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336CB45-6E30-46B3-B76A-27D30BDBC421}" type="slidenum">
              <a:rPr lang="en-US" altLang="cs-CZ" sz="1200"/>
              <a:pPr/>
              <a:t>39</a:t>
            </a:fld>
            <a:endParaRPr lang="en-US" altLang="cs-CZ" sz="1200"/>
          </a:p>
        </p:txBody>
      </p:sp>
      <p:sp>
        <p:nvSpPr>
          <p:cNvPr id="116739" name="Rectangle 2">
            <a:extLst>
              <a:ext uri="{FF2B5EF4-FFF2-40B4-BE49-F238E27FC236}">
                <a16:creationId xmlns:a16="http://schemas.microsoft.com/office/drawing/2014/main" id="{826D9EBF-B179-4C22-BA8E-6C7027A39EE0}"/>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FA4EFD10-F145-43B3-A7CC-F51F942A65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6114146-003F-4F75-A451-A1D9CD54F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AE30C83-A971-4FEC-9FB2-09E7708506E5}" type="slidenum">
              <a:rPr lang="en-US" altLang="cs-CZ" sz="1200"/>
              <a:pPr/>
              <a:t>40</a:t>
            </a:fld>
            <a:endParaRPr lang="en-US" altLang="cs-CZ" sz="1200"/>
          </a:p>
        </p:txBody>
      </p:sp>
      <p:sp>
        <p:nvSpPr>
          <p:cNvPr id="117763" name="Rectangle 2">
            <a:extLst>
              <a:ext uri="{FF2B5EF4-FFF2-40B4-BE49-F238E27FC236}">
                <a16:creationId xmlns:a16="http://schemas.microsoft.com/office/drawing/2014/main" id="{B32EECB5-C801-4F74-8DE1-66FB4A1FB861}"/>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2A73175F-3604-4582-9D77-DCA61E26D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8440BF-BF37-4365-8896-7761AFA61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82E3AAD-C393-4E04-9634-5AB42E93A348}" type="slidenum">
              <a:rPr lang="en-US" altLang="cs-CZ" sz="1200"/>
              <a:pPr/>
              <a:t>5</a:t>
            </a:fld>
            <a:endParaRPr lang="en-US" altLang="cs-CZ" sz="1200"/>
          </a:p>
        </p:txBody>
      </p:sp>
      <p:sp>
        <p:nvSpPr>
          <p:cNvPr id="81923" name="Rectangle 2">
            <a:extLst>
              <a:ext uri="{FF2B5EF4-FFF2-40B4-BE49-F238E27FC236}">
                <a16:creationId xmlns:a16="http://schemas.microsoft.com/office/drawing/2014/main" id="{284048D3-8D69-4E4F-9555-B68878BCD72A}"/>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4036338-9C42-43A3-9C6C-1F6D98277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F55FDB4C-B4D3-4602-9F91-DCF9BEA0A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F2D85A8-CD25-4971-872C-10B2BF0CBE91}" type="slidenum">
              <a:rPr lang="en-US" altLang="cs-CZ" sz="1200"/>
              <a:pPr/>
              <a:t>41</a:t>
            </a:fld>
            <a:endParaRPr lang="en-US" altLang="cs-CZ" sz="1200"/>
          </a:p>
        </p:txBody>
      </p:sp>
      <p:sp>
        <p:nvSpPr>
          <p:cNvPr id="118787" name="Rectangle 2">
            <a:extLst>
              <a:ext uri="{FF2B5EF4-FFF2-40B4-BE49-F238E27FC236}">
                <a16:creationId xmlns:a16="http://schemas.microsoft.com/office/drawing/2014/main" id="{1217E9AF-1E42-4BEC-BD85-3EF25387BD37}"/>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53504529-D2B6-4D9B-B36B-7880A6069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B98CE29-DF89-49DA-BB01-0F72B3B003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4837A2-2FC9-4DA4-860E-5C648DCFB1A3}" type="slidenum">
              <a:rPr lang="en-US" altLang="cs-CZ" sz="1200"/>
              <a:pPr/>
              <a:t>42</a:t>
            </a:fld>
            <a:endParaRPr lang="en-US" altLang="cs-CZ" sz="1200"/>
          </a:p>
        </p:txBody>
      </p:sp>
      <p:sp>
        <p:nvSpPr>
          <p:cNvPr id="119811" name="Rectangle 2">
            <a:extLst>
              <a:ext uri="{FF2B5EF4-FFF2-40B4-BE49-F238E27FC236}">
                <a16:creationId xmlns:a16="http://schemas.microsoft.com/office/drawing/2014/main" id="{199F144C-E541-4E8C-B97F-8516EC88D8F2}"/>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23E0A6FB-A8E4-429E-970A-7FB29707F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88C63E75-2511-4F02-970C-306B78292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ED6C44F-8662-4A1E-8727-00160D0A8D7A}" type="slidenum">
              <a:rPr lang="en-US" altLang="cs-CZ" sz="1200"/>
              <a:pPr/>
              <a:t>43</a:t>
            </a:fld>
            <a:endParaRPr lang="en-US" altLang="cs-CZ" sz="1200"/>
          </a:p>
        </p:txBody>
      </p:sp>
      <p:sp>
        <p:nvSpPr>
          <p:cNvPr id="120835" name="Rectangle 2">
            <a:extLst>
              <a:ext uri="{FF2B5EF4-FFF2-40B4-BE49-F238E27FC236}">
                <a16:creationId xmlns:a16="http://schemas.microsoft.com/office/drawing/2014/main" id="{EB70D08F-F0EA-425C-AD44-23F2053709B9}"/>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BCF783CC-759D-4806-BAC5-6EA5ACA3F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6143810-4B79-4AEC-BF9F-543CA15C7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616D2F5-8E61-4E3E-9221-DBF2B6FD81CE}" type="slidenum">
              <a:rPr lang="en-US" altLang="cs-CZ" sz="1200"/>
              <a:pPr/>
              <a:t>44</a:t>
            </a:fld>
            <a:endParaRPr lang="en-US" altLang="cs-CZ" sz="1200"/>
          </a:p>
        </p:txBody>
      </p:sp>
      <p:sp>
        <p:nvSpPr>
          <p:cNvPr id="121859" name="Rectangle 2">
            <a:extLst>
              <a:ext uri="{FF2B5EF4-FFF2-40B4-BE49-F238E27FC236}">
                <a16:creationId xmlns:a16="http://schemas.microsoft.com/office/drawing/2014/main" id="{C8A57434-47BD-4984-A0FC-48C69AF78632}"/>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9D6BE967-1D0B-4ECB-88CA-3AE45F844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8527450-8A14-4050-9DB8-E1DEBC513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19080C-8E04-4F50-9EBE-328D38EF2EB4}" type="slidenum">
              <a:rPr lang="en-US" altLang="cs-CZ" sz="1200"/>
              <a:pPr/>
              <a:t>45</a:t>
            </a:fld>
            <a:endParaRPr lang="en-US" altLang="cs-CZ" sz="1200"/>
          </a:p>
        </p:txBody>
      </p:sp>
      <p:sp>
        <p:nvSpPr>
          <p:cNvPr id="122883" name="Rectangle 2">
            <a:extLst>
              <a:ext uri="{FF2B5EF4-FFF2-40B4-BE49-F238E27FC236}">
                <a16:creationId xmlns:a16="http://schemas.microsoft.com/office/drawing/2014/main" id="{4CA69F49-FD87-4DE1-9A22-3797BBFAD1CB}"/>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7FC6730F-7E9A-493B-BDE1-89DB6B93E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A414591-0EF6-475A-BF25-35E6840520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C50353C-B0E3-4CFE-996F-FDD46077DC58}" type="slidenum">
              <a:rPr lang="en-US" altLang="cs-CZ" sz="1200"/>
              <a:pPr/>
              <a:t>46</a:t>
            </a:fld>
            <a:endParaRPr lang="en-US" altLang="cs-CZ" sz="1200"/>
          </a:p>
        </p:txBody>
      </p:sp>
      <p:sp>
        <p:nvSpPr>
          <p:cNvPr id="123907" name="Rectangle 2">
            <a:extLst>
              <a:ext uri="{FF2B5EF4-FFF2-40B4-BE49-F238E27FC236}">
                <a16:creationId xmlns:a16="http://schemas.microsoft.com/office/drawing/2014/main" id="{4993F487-3FEE-49CE-A959-6ED280A83A56}"/>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45416B45-D3FC-4F07-845E-40FEA47B2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9F73FDA1-1601-425C-A233-CE040C82F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DDEFFD-193D-441F-BE5E-7E95F0311A12}" type="slidenum">
              <a:rPr lang="en-US" altLang="cs-CZ" sz="1200"/>
              <a:pPr/>
              <a:t>47</a:t>
            </a:fld>
            <a:endParaRPr lang="en-US" altLang="cs-CZ" sz="1200"/>
          </a:p>
        </p:txBody>
      </p:sp>
      <p:sp>
        <p:nvSpPr>
          <p:cNvPr id="124931" name="Rectangle 2">
            <a:extLst>
              <a:ext uri="{FF2B5EF4-FFF2-40B4-BE49-F238E27FC236}">
                <a16:creationId xmlns:a16="http://schemas.microsoft.com/office/drawing/2014/main" id="{0739D11C-6740-43ED-B239-362C32739F38}"/>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8A90D074-6AC6-4816-AD17-BCCDF31C0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55B82CB-8A4A-4390-8E3E-8CD7820E9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737E04-81B0-450E-97A0-B16612D7C851}" type="slidenum">
              <a:rPr lang="en-US" altLang="cs-CZ" sz="1200"/>
              <a:pPr/>
              <a:t>48</a:t>
            </a:fld>
            <a:endParaRPr lang="en-US" altLang="cs-CZ" sz="1200"/>
          </a:p>
        </p:txBody>
      </p:sp>
      <p:sp>
        <p:nvSpPr>
          <p:cNvPr id="125955" name="Rectangle 2">
            <a:extLst>
              <a:ext uri="{FF2B5EF4-FFF2-40B4-BE49-F238E27FC236}">
                <a16:creationId xmlns:a16="http://schemas.microsoft.com/office/drawing/2014/main" id="{069A764F-9D45-4F6D-AC29-64250356AD83}"/>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32385D2C-9375-4375-ACD8-52B23C5CF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8C68FBF-5D46-470C-BB02-2ED3F65B6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000B88-4623-4233-8944-CB9C3202D0B6}" type="slidenum">
              <a:rPr lang="en-US" altLang="cs-CZ" sz="1200"/>
              <a:pPr/>
              <a:t>49</a:t>
            </a:fld>
            <a:endParaRPr lang="en-US" altLang="cs-CZ" sz="1200"/>
          </a:p>
        </p:txBody>
      </p:sp>
      <p:sp>
        <p:nvSpPr>
          <p:cNvPr id="126979" name="Rectangle 2">
            <a:extLst>
              <a:ext uri="{FF2B5EF4-FFF2-40B4-BE49-F238E27FC236}">
                <a16:creationId xmlns:a16="http://schemas.microsoft.com/office/drawing/2014/main" id="{34EB9D9F-1F62-4AD7-9F47-F9FCFACAA4C5}"/>
              </a:ext>
            </a:extLst>
          </p:cNvPr>
          <p:cNvSpPr>
            <a:spLocks noGrp="1" noRot="1" noChangeAspect="1" noChangeArrowheads="1" noTextEdit="1"/>
          </p:cNvSpPr>
          <p:nvPr>
            <p:ph type="sldImg"/>
          </p:nvPr>
        </p:nvSpPr>
        <p:spPr>
          <a:xfrm>
            <a:off x="381000" y="685800"/>
            <a:ext cx="6096000" cy="3429000"/>
          </a:xfrm>
          <a:ln/>
        </p:spPr>
      </p:sp>
      <p:sp>
        <p:nvSpPr>
          <p:cNvPr id="126980" name="Rectangle 3">
            <a:extLst>
              <a:ext uri="{FF2B5EF4-FFF2-40B4-BE49-F238E27FC236}">
                <a16:creationId xmlns:a16="http://schemas.microsoft.com/office/drawing/2014/main" id="{AD8B251A-0BD3-4E35-A8F7-4C847B36D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C66A04E-563A-44BC-864B-F2B092300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A55E713-153D-42AA-9208-BB0CAF707D06}" type="slidenum">
              <a:rPr lang="en-US" altLang="cs-CZ" sz="1200"/>
              <a:pPr/>
              <a:t>50</a:t>
            </a:fld>
            <a:endParaRPr lang="en-US" altLang="cs-CZ" sz="1200"/>
          </a:p>
        </p:txBody>
      </p:sp>
      <p:sp>
        <p:nvSpPr>
          <p:cNvPr id="128003" name="Rectangle 2">
            <a:extLst>
              <a:ext uri="{FF2B5EF4-FFF2-40B4-BE49-F238E27FC236}">
                <a16:creationId xmlns:a16="http://schemas.microsoft.com/office/drawing/2014/main" id="{7CC9DCA6-CBD5-4CD1-AF68-F444C0D0FD44}"/>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0D527378-12D6-4A92-B7EC-2FCB0A13F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C162D84-D557-42BB-9BBE-1A07F6E4C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71A080B-8CDA-42DD-874A-4E385CA09ED9}" type="slidenum">
              <a:rPr lang="en-US" altLang="cs-CZ" sz="1200"/>
              <a:pPr/>
              <a:t>6</a:t>
            </a:fld>
            <a:endParaRPr lang="en-US" altLang="cs-CZ" sz="1200"/>
          </a:p>
        </p:txBody>
      </p:sp>
      <p:sp>
        <p:nvSpPr>
          <p:cNvPr id="82947" name="Rectangle 2">
            <a:extLst>
              <a:ext uri="{FF2B5EF4-FFF2-40B4-BE49-F238E27FC236}">
                <a16:creationId xmlns:a16="http://schemas.microsoft.com/office/drawing/2014/main" id="{CC1C9BDF-E8DD-4EA4-BE30-C71172BE9B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C22EE357-24DD-4641-BEEF-5BDEB535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t>Beta and X/gamma have same weighting factor (confirm) because in X / gamma it is in fact an electron that delivers the dose during absorption or scatter.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48F3EBB-DAF0-4A25-8F74-B640366950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5B223B-6086-4796-BEC7-6B97EFB02938}" type="slidenum">
              <a:rPr lang="en-US" altLang="cs-CZ" sz="1200"/>
              <a:pPr/>
              <a:t>51</a:t>
            </a:fld>
            <a:endParaRPr lang="en-US" altLang="cs-CZ" sz="1200"/>
          </a:p>
        </p:txBody>
      </p:sp>
      <p:sp>
        <p:nvSpPr>
          <p:cNvPr id="129027" name="Rectangle 2">
            <a:extLst>
              <a:ext uri="{FF2B5EF4-FFF2-40B4-BE49-F238E27FC236}">
                <a16:creationId xmlns:a16="http://schemas.microsoft.com/office/drawing/2014/main" id="{6FDCB7BC-B7A4-406B-ACAB-6DC108D7AB2F}"/>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E488D687-3190-4C95-BF8A-78A15361F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102EAB4-7430-4A6D-9696-37CE65278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C288E-FB9C-4E56-A1CC-126E3640F382}" type="slidenum">
              <a:rPr lang="en-US" altLang="cs-CZ" sz="1200"/>
              <a:pPr/>
              <a:t>52</a:t>
            </a:fld>
            <a:endParaRPr lang="en-US" altLang="cs-CZ" sz="1200"/>
          </a:p>
        </p:txBody>
      </p:sp>
      <p:sp>
        <p:nvSpPr>
          <p:cNvPr id="130051" name="Rectangle 2">
            <a:extLst>
              <a:ext uri="{FF2B5EF4-FFF2-40B4-BE49-F238E27FC236}">
                <a16:creationId xmlns:a16="http://schemas.microsoft.com/office/drawing/2014/main" id="{43EAC76E-D521-46DA-BA7B-102D0A6099C1}"/>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F942886C-5BD0-4674-B3CB-2E81B933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B57CF05-148E-4098-B09F-C816253E0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39D82B5-3DDA-4697-A360-FE1535A1ED1F}" type="slidenum">
              <a:rPr lang="en-US" altLang="cs-CZ" sz="1200"/>
              <a:pPr/>
              <a:t>53</a:t>
            </a:fld>
            <a:endParaRPr lang="en-US" altLang="cs-CZ" sz="1200"/>
          </a:p>
        </p:txBody>
      </p:sp>
      <p:sp>
        <p:nvSpPr>
          <p:cNvPr id="131075" name="Rectangle 2">
            <a:extLst>
              <a:ext uri="{FF2B5EF4-FFF2-40B4-BE49-F238E27FC236}">
                <a16:creationId xmlns:a16="http://schemas.microsoft.com/office/drawing/2014/main" id="{1574DCF4-500C-47F7-AC6B-FEA5AA3606AA}"/>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CA09382F-5926-4379-AAC8-2D6A93F9A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FEB11F38-952F-4C4E-B7D9-3BE86A969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11E116-7E51-4AFA-9CE4-EBDEB5BC4CD8}" type="slidenum">
              <a:rPr lang="en-US" altLang="cs-CZ" sz="1200"/>
              <a:pPr/>
              <a:t>54</a:t>
            </a:fld>
            <a:endParaRPr lang="en-US" altLang="cs-CZ" sz="1200"/>
          </a:p>
        </p:txBody>
      </p:sp>
      <p:sp>
        <p:nvSpPr>
          <p:cNvPr id="132099" name="Rectangle 2">
            <a:extLst>
              <a:ext uri="{FF2B5EF4-FFF2-40B4-BE49-F238E27FC236}">
                <a16:creationId xmlns:a16="http://schemas.microsoft.com/office/drawing/2014/main" id="{56BD06FB-3B10-4F7E-9FE6-4650E98BEA2F}"/>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BB86F202-79D6-4B5E-9210-0FCED7C6FD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95A98B67-3B36-4BB8-AD32-BB3F0A015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780EF62-38E7-42D8-BC1F-6ACFD59083EC}" type="slidenum">
              <a:rPr lang="en-US" altLang="cs-CZ" sz="1200"/>
              <a:pPr/>
              <a:t>55</a:t>
            </a:fld>
            <a:endParaRPr lang="en-US" altLang="cs-CZ" sz="1200"/>
          </a:p>
        </p:txBody>
      </p:sp>
      <p:sp>
        <p:nvSpPr>
          <p:cNvPr id="133123" name="Rectangle 2">
            <a:extLst>
              <a:ext uri="{FF2B5EF4-FFF2-40B4-BE49-F238E27FC236}">
                <a16:creationId xmlns:a16="http://schemas.microsoft.com/office/drawing/2014/main" id="{35E51AA8-C68D-4721-885A-0A1C45F06A19}"/>
              </a:ext>
            </a:extLst>
          </p:cNvPr>
          <p:cNvSpPr>
            <a:spLocks noGrp="1" noRot="1" noChangeAspect="1" noChangeArrowheads="1" noTextEdit="1"/>
          </p:cNvSpPr>
          <p:nvPr>
            <p:ph type="sldImg"/>
          </p:nvPr>
        </p:nvSpPr>
        <p:spPr>
          <a:xfrm>
            <a:off x="381000" y="685800"/>
            <a:ext cx="6096000" cy="3429000"/>
          </a:xfrm>
          <a:ln/>
        </p:spPr>
      </p:sp>
      <p:sp>
        <p:nvSpPr>
          <p:cNvPr id="133124" name="Rectangle 3">
            <a:extLst>
              <a:ext uri="{FF2B5EF4-FFF2-40B4-BE49-F238E27FC236}">
                <a16:creationId xmlns:a16="http://schemas.microsoft.com/office/drawing/2014/main" id="{986AE45A-075D-4309-B155-3269AED45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86D16FC-9EC6-4AB5-964B-D24A8DEA0F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259DA45-A30C-463A-8858-FD160A9C138E}" type="slidenum">
              <a:rPr lang="en-US" altLang="cs-CZ" sz="1200"/>
              <a:pPr/>
              <a:t>56</a:t>
            </a:fld>
            <a:endParaRPr lang="en-US" altLang="cs-CZ" sz="1200"/>
          </a:p>
        </p:txBody>
      </p:sp>
      <p:sp>
        <p:nvSpPr>
          <p:cNvPr id="134147" name="Rectangle 2">
            <a:extLst>
              <a:ext uri="{FF2B5EF4-FFF2-40B4-BE49-F238E27FC236}">
                <a16:creationId xmlns:a16="http://schemas.microsoft.com/office/drawing/2014/main" id="{54EF3EAE-7264-49EB-9CEC-28B457F0300C}"/>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9ADC032C-EAB0-4AA0-9327-FBB91465DA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349E755-35B7-4269-9404-1E08E2A74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90093E-13E9-42B9-89FF-A2C2BFCC4511}" type="slidenum">
              <a:rPr lang="en-US" altLang="cs-CZ" sz="1200"/>
              <a:pPr/>
              <a:t>57</a:t>
            </a:fld>
            <a:endParaRPr lang="en-US" altLang="cs-CZ" sz="1200"/>
          </a:p>
        </p:txBody>
      </p:sp>
      <p:sp>
        <p:nvSpPr>
          <p:cNvPr id="135171" name="Rectangle 2">
            <a:extLst>
              <a:ext uri="{FF2B5EF4-FFF2-40B4-BE49-F238E27FC236}">
                <a16:creationId xmlns:a16="http://schemas.microsoft.com/office/drawing/2014/main" id="{9F4C0B42-5BE6-4FC8-A714-FE7D9811464D}"/>
              </a:ext>
            </a:extLst>
          </p:cNvPr>
          <p:cNvSpPr>
            <a:spLocks noGrp="1" noRot="1" noChangeAspect="1" noChangeArrowheads="1" noTextEdit="1"/>
          </p:cNvSpPr>
          <p:nvPr>
            <p:ph type="sldImg"/>
          </p:nvPr>
        </p:nvSpPr>
        <p:spPr>
          <a:xfrm>
            <a:off x="381000" y="685800"/>
            <a:ext cx="6096000" cy="3429000"/>
          </a:xfrm>
          <a:ln/>
        </p:spPr>
      </p:sp>
      <p:sp>
        <p:nvSpPr>
          <p:cNvPr id="135172" name="Rectangle 3">
            <a:extLst>
              <a:ext uri="{FF2B5EF4-FFF2-40B4-BE49-F238E27FC236}">
                <a16:creationId xmlns:a16="http://schemas.microsoft.com/office/drawing/2014/main" id="{44C5FEDA-19B7-47DE-B7A4-C97397EB5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6907360-6AF3-41CA-B1A2-A7EF399A9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4066B1D-511F-4CDF-8BAC-47BDA9180E80}" type="slidenum">
              <a:rPr lang="en-US" altLang="cs-CZ" sz="1200"/>
              <a:pPr/>
              <a:t>58</a:t>
            </a:fld>
            <a:endParaRPr lang="en-US" altLang="cs-CZ" sz="1200"/>
          </a:p>
        </p:txBody>
      </p:sp>
      <p:sp>
        <p:nvSpPr>
          <p:cNvPr id="136195" name="Rectangle 2">
            <a:extLst>
              <a:ext uri="{FF2B5EF4-FFF2-40B4-BE49-F238E27FC236}">
                <a16:creationId xmlns:a16="http://schemas.microsoft.com/office/drawing/2014/main" id="{4B0465C3-44F4-42DF-BD02-8CB2E8FE00F9}"/>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2FFCBAEC-B515-4EE9-ACDB-1F49CD4C2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6EE99CA0-4DB2-4E4D-B42F-2DB3CC66AD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EC4BD4-A11E-4C7A-8CAC-4A4A09E0BB2B}" type="slidenum">
              <a:rPr lang="en-US" altLang="cs-CZ" sz="1200"/>
              <a:pPr/>
              <a:t>59</a:t>
            </a:fld>
            <a:endParaRPr lang="en-US" altLang="cs-CZ" sz="1200"/>
          </a:p>
        </p:txBody>
      </p:sp>
      <p:sp>
        <p:nvSpPr>
          <p:cNvPr id="137219" name="Rectangle 2">
            <a:extLst>
              <a:ext uri="{FF2B5EF4-FFF2-40B4-BE49-F238E27FC236}">
                <a16:creationId xmlns:a16="http://schemas.microsoft.com/office/drawing/2014/main" id="{77286AA9-7D01-4D92-81BD-8C31BABF06EB}"/>
              </a:ext>
            </a:extLst>
          </p:cNvPr>
          <p:cNvSpPr>
            <a:spLocks noGrp="1" noRot="1" noChangeAspect="1" noChangeArrowheads="1" noTextEdit="1"/>
          </p:cNvSpPr>
          <p:nvPr>
            <p:ph type="sldImg"/>
          </p:nvPr>
        </p:nvSpPr>
        <p:spPr>
          <a:xfrm>
            <a:off x="381000" y="685800"/>
            <a:ext cx="6096000" cy="3429000"/>
          </a:xfrm>
          <a:ln/>
        </p:spPr>
      </p:sp>
      <p:sp>
        <p:nvSpPr>
          <p:cNvPr id="137220" name="Rectangle 3">
            <a:extLst>
              <a:ext uri="{FF2B5EF4-FFF2-40B4-BE49-F238E27FC236}">
                <a16:creationId xmlns:a16="http://schemas.microsoft.com/office/drawing/2014/main" id="{E2A657FF-77DF-42DD-A503-5C3F49C49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5738E5D-F353-4827-8AE0-AA2DF2E7B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5514E69-3F7D-4DDB-BA2E-57B1631EAC5D}" type="slidenum">
              <a:rPr lang="en-US" altLang="cs-CZ" sz="1200"/>
              <a:pPr/>
              <a:t>60</a:t>
            </a:fld>
            <a:endParaRPr lang="en-US" altLang="cs-CZ" sz="1200"/>
          </a:p>
        </p:txBody>
      </p:sp>
      <p:sp>
        <p:nvSpPr>
          <p:cNvPr id="138243" name="Rectangle 2">
            <a:extLst>
              <a:ext uri="{FF2B5EF4-FFF2-40B4-BE49-F238E27FC236}">
                <a16:creationId xmlns:a16="http://schemas.microsoft.com/office/drawing/2014/main" id="{324C4CD2-13B9-4E74-8491-67BFFFD9D797}"/>
              </a:ext>
            </a:extLst>
          </p:cNvPr>
          <p:cNvSpPr>
            <a:spLocks noGrp="1" noRot="1" noChangeAspect="1" noChangeArrowheads="1" noTextEdit="1"/>
          </p:cNvSpPr>
          <p:nvPr>
            <p:ph type="sldImg"/>
          </p:nvPr>
        </p:nvSpPr>
        <p:spPr>
          <a:xfrm>
            <a:off x="381000" y="685800"/>
            <a:ext cx="6096000" cy="3429000"/>
          </a:xfrm>
          <a:ln/>
        </p:spPr>
      </p:sp>
      <p:sp>
        <p:nvSpPr>
          <p:cNvPr id="138244" name="Rectangle 3">
            <a:extLst>
              <a:ext uri="{FF2B5EF4-FFF2-40B4-BE49-F238E27FC236}">
                <a16:creationId xmlns:a16="http://schemas.microsoft.com/office/drawing/2014/main" id="{0336256B-AF30-458A-86CA-D0987438C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4B95618-1629-4985-8A1D-38779AE859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F127D3-0808-4A32-A6BF-EEFF00064043}" type="slidenum">
              <a:rPr lang="en-US" altLang="cs-CZ" sz="1200"/>
              <a:pPr/>
              <a:t>7</a:t>
            </a:fld>
            <a:endParaRPr lang="en-US" altLang="cs-CZ" sz="1200"/>
          </a:p>
        </p:txBody>
      </p:sp>
      <p:sp>
        <p:nvSpPr>
          <p:cNvPr id="83971" name="Rectangle 2">
            <a:extLst>
              <a:ext uri="{FF2B5EF4-FFF2-40B4-BE49-F238E27FC236}">
                <a16:creationId xmlns:a16="http://schemas.microsoft.com/office/drawing/2014/main" id="{F82F0525-2415-437E-BA17-B6743F62BDDA}"/>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C7119B37-0B98-49F7-BFCB-7E6AA773B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29F6448-2F52-4530-A729-303027AA3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13A5D6-154A-415E-BD5C-D917223141A0}" type="slidenum">
              <a:rPr lang="en-US" altLang="cs-CZ" sz="1200"/>
              <a:pPr/>
              <a:t>61</a:t>
            </a:fld>
            <a:endParaRPr lang="en-US" altLang="cs-CZ" sz="1200"/>
          </a:p>
        </p:txBody>
      </p:sp>
      <p:sp>
        <p:nvSpPr>
          <p:cNvPr id="139267" name="Rectangle 2">
            <a:extLst>
              <a:ext uri="{FF2B5EF4-FFF2-40B4-BE49-F238E27FC236}">
                <a16:creationId xmlns:a16="http://schemas.microsoft.com/office/drawing/2014/main" id="{6D4214B6-C80E-4C18-96EF-53BC92735B8B}"/>
              </a:ext>
            </a:extLst>
          </p:cNvPr>
          <p:cNvSpPr>
            <a:spLocks noGrp="1" noRot="1" noChangeAspect="1" noChangeArrowheads="1" noTextEdit="1"/>
          </p:cNvSpPr>
          <p:nvPr>
            <p:ph type="sldImg"/>
          </p:nvPr>
        </p:nvSpPr>
        <p:spPr>
          <a:xfrm>
            <a:off x="381000" y="685800"/>
            <a:ext cx="6096000" cy="3429000"/>
          </a:xfrm>
          <a:ln/>
        </p:spPr>
      </p:sp>
      <p:sp>
        <p:nvSpPr>
          <p:cNvPr id="139268" name="Rectangle 3">
            <a:extLst>
              <a:ext uri="{FF2B5EF4-FFF2-40B4-BE49-F238E27FC236}">
                <a16:creationId xmlns:a16="http://schemas.microsoft.com/office/drawing/2014/main" id="{E2570102-67F0-4A94-99B8-7EB4E13990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F26E857-4D66-441E-9C72-2C884AF3A6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AB8902-C75C-4612-B68E-9BFB00A8C6D4}" type="slidenum">
              <a:rPr lang="en-US" altLang="cs-CZ" sz="1200"/>
              <a:pPr/>
              <a:t>62</a:t>
            </a:fld>
            <a:endParaRPr lang="en-US" altLang="cs-CZ" sz="1200"/>
          </a:p>
        </p:txBody>
      </p:sp>
      <p:sp>
        <p:nvSpPr>
          <p:cNvPr id="140291" name="Rectangle 2">
            <a:extLst>
              <a:ext uri="{FF2B5EF4-FFF2-40B4-BE49-F238E27FC236}">
                <a16:creationId xmlns:a16="http://schemas.microsoft.com/office/drawing/2014/main" id="{C96B80EC-03ED-4DB2-B20B-4D67F786E071}"/>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C6C6B7E9-9D16-4B33-8458-6E303C70A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7A411E7-A306-4FB7-B748-DFA179760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F33EF2-8349-4479-8426-B1F181EEF2D5}" type="slidenum">
              <a:rPr lang="en-US" altLang="cs-CZ" sz="1200"/>
              <a:pPr/>
              <a:t>63</a:t>
            </a:fld>
            <a:endParaRPr lang="en-US" altLang="cs-CZ" sz="1200"/>
          </a:p>
        </p:txBody>
      </p:sp>
      <p:sp>
        <p:nvSpPr>
          <p:cNvPr id="141315" name="Rectangle 2">
            <a:extLst>
              <a:ext uri="{FF2B5EF4-FFF2-40B4-BE49-F238E27FC236}">
                <a16:creationId xmlns:a16="http://schemas.microsoft.com/office/drawing/2014/main" id="{32D90920-D99A-4F59-93B4-0655BFDDC8A3}"/>
              </a:ext>
            </a:extLst>
          </p:cNvPr>
          <p:cNvSpPr>
            <a:spLocks noGrp="1" noRot="1" noChangeAspect="1" noChangeArrowheads="1" noTextEdit="1"/>
          </p:cNvSpPr>
          <p:nvPr>
            <p:ph type="sldImg"/>
          </p:nvPr>
        </p:nvSpPr>
        <p:spPr>
          <a:xfrm>
            <a:off x="381000" y="685800"/>
            <a:ext cx="6096000" cy="3429000"/>
          </a:xfrm>
          <a:ln/>
        </p:spPr>
      </p:sp>
      <p:sp>
        <p:nvSpPr>
          <p:cNvPr id="141316" name="Rectangle 3">
            <a:extLst>
              <a:ext uri="{FF2B5EF4-FFF2-40B4-BE49-F238E27FC236}">
                <a16:creationId xmlns:a16="http://schemas.microsoft.com/office/drawing/2014/main" id="{C41E349A-1AAF-4893-896E-752EF6BD1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C78A3AB-ED3F-41F1-B834-FF426E28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2131CEC-0FEE-423E-A70F-EB083991BA3E}" type="slidenum">
              <a:rPr lang="en-US" altLang="cs-CZ" sz="1200"/>
              <a:pPr/>
              <a:t>64</a:t>
            </a:fld>
            <a:endParaRPr lang="en-US" altLang="cs-CZ" sz="1200"/>
          </a:p>
        </p:txBody>
      </p:sp>
      <p:sp>
        <p:nvSpPr>
          <p:cNvPr id="142339" name="Rectangle 2">
            <a:extLst>
              <a:ext uri="{FF2B5EF4-FFF2-40B4-BE49-F238E27FC236}">
                <a16:creationId xmlns:a16="http://schemas.microsoft.com/office/drawing/2014/main" id="{C266C84C-CE69-4287-BB47-5853CF4C3D69}"/>
              </a:ext>
            </a:extLst>
          </p:cNvPr>
          <p:cNvSpPr>
            <a:spLocks noGrp="1" noRot="1" noChangeAspect="1" noChangeArrowheads="1" noTextEdit="1"/>
          </p:cNvSpPr>
          <p:nvPr>
            <p:ph type="sldImg"/>
          </p:nvPr>
        </p:nvSpPr>
        <p:spPr>
          <a:xfrm>
            <a:off x="381000" y="685800"/>
            <a:ext cx="6096000" cy="3429000"/>
          </a:xfrm>
          <a:ln/>
        </p:spPr>
      </p:sp>
      <p:sp>
        <p:nvSpPr>
          <p:cNvPr id="142340" name="Rectangle 3">
            <a:extLst>
              <a:ext uri="{FF2B5EF4-FFF2-40B4-BE49-F238E27FC236}">
                <a16:creationId xmlns:a16="http://schemas.microsoft.com/office/drawing/2014/main" id="{9CEC16FD-9D9A-45DE-B661-977F6EA0E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BF7166F-8279-4236-B183-AE0AB7704F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51A4BF-AC51-4CCE-B34B-E23B3F88FD49}" type="slidenum">
              <a:rPr lang="en-US" altLang="cs-CZ" sz="1200"/>
              <a:pPr/>
              <a:t>65</a:t>
            </a:fld>
            <a:endParaRPr lang="en-US" altLang="cs-CZ" sz="1200"/>
          </a:p>
        </p:txBody>
      </p:sp>
      <p:sp>
        <p:nvSpPr>
          <p:cNvPr id="143363" name="Rectangle 2">
            <a:extLst>
              <a:ext uri="{FF2B5EF4-FFF2-40B4-BE49-F238E27FC236}">
                <a16:creationId xmlns:a16="http://schemas.microsoft.com/office/drawing/2014/main" id="{E3BB3FB8-D000-49EB-AF5F-EF218D301598}"/>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EB42CBEA-5DEF-4EC3-BD9A-F40F1076F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90995C4-CFF6-428F-BB89-4F8B2662B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0759991-EBF3-4F35-BA9E-82505A44219D}" type="slidenum">
              <a:rPr lang="en-US" altLang="cs-CZ" sz="1200"/>
              <a:pPr/>
              <a:t>66</a:t>
            </a:fld>
            <a:endParaRPr lang="en-US" altLang="cs-CZ" sz="1200"/>
          </a:p>
        </p:txBody>
      </p:sp>
      <p:sp>
        <p:nvSpPr>
          <p:cNvPr id="144387" name="Rectangle 2">
            <a:extLst>
              <a:ext uri="{FF2B5EF4-FFF2-40B4-BE49-F238E27FC236}">
                <a16:creationId xmlns:a16="http://schemas.microsoft.com/office/drawing/2014/main" id="{266EE0AC-E782-4321-8E5E-9B325841F46D}"/>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643C3A78-E59B-44DC-9DAA-EE4CD0EE8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FE05671F-335B-4607-8039-DC5D2C871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DE96A4B-6041-4B5B-AFA5-B2C7DC4215D7}" type="slidenum">
              <a:rPr lang="en-US" altLang="cs-CZ" sz="1200"/>
              <a:pPr/>
              <a:t>67</a:t>
            </a:fld>
            <a:endParaRPr lang="en-US" altLang="cs-CZ" sz="1200"/>
          </a:p>
        </p:txBody>
      </p:sp>
      <p:sp>
        <p:nvSpPr>
          <p:cNvPr id="145411" name="Rectangle 2">
            <a:extLst>
              <a:ext uri="{FF2B5EF4-FFF2-40B4-BE49-F238E27FC236}">
                <a16:creationId xmlns:a16="http://schemas.microsoft.com/office/drawing/2014/main" id="{26A0AA44-C62B-4CD6-9991-86CDFA4670D2}"/>
              </a:ext>
            </a:extLst>
          </p:cNvPr>
          <p:cNvSpPr>
            <a:spLocks noGrp="1" noRot="1" noChangeAspect="1" noChangeArrowheads="1" noTextEdit="1"/>
          </p:cNvSpPr>
          <p:nvPr>
            <p:ph type="sldImg"/>
          </p:nvPr>
        </p:nvSpPr>
        <p:spPr>
          <a:xfrm>
            <a:off x="381000" y="685800"/>
            <a:ext cx="6096000" cy="3429000"/>
          </a:xfrm>
          <a:ln/>
        </p:spPr>
      </p:sp>
      <p:sp>
        <p:nvSpPr>
          <p:cNvPr id="145412" name="Rectangle 3">
            <a:extLst>
              <a:ext uri="{FF2B5EF4-FFF2-40B4-BE49-F238E27FC236}">
                <a16:creationId xmlns:a16="http://schemas.microsoft.com/office/drawing/2014/main" id="{C4EF20C3-8A8C-450C-8299-29E3343BE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2368B2C7-A197-4CAB-8393-2563348865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9324019-C500-485E-9106-03B39EA77141}" type="slidenum">
              <a:rPr lang="en-US" altLang="cs-CZ" sz="1200"/>
              <a:pPr/>
              <a:t>68</a:t>
            </a:fld>
            <a:endParaRPr lang="en-US" altLang="cs-CZ" sz="1200"/>
          </a:p>
        </p:txBody>
      </p:sp>
      <p:sp>
        <p:nvSpPr>
          <p:cNvPr id="146435" name="Rectangle 2">
            <a:extLst>
              <a:ext uri="{FF2B5EF4-FFF2-40B4-BE49-F238E27FC236}">
                <a16:creationId xmlns:a16="http://schemas.microsoft.com/office/drawing/2014/main" id="{BAF67EF7-E7D8-4D51-B097-094424B0E98B}"/>
              </a:ext>
            </a:extLst>
          </p:cNvPr>
          <p:cNvSpPr>
            <a:spLocks noGrp="1" noRot="1" noChangeAspect="1" noChangeArrowheads="1" noTextEdit="1"/>
          </p:cNvSpPr>
          <p:nvPr>
            <p:ph type="sldImg"/>
          </p:nvPr>
        </p:nvSpPr>
        <p:spPr>
          <a:xfrm>
            <a:off x="381000" y="685800"/>
            <a:ext cx="6096000" cy="3429000"/>
          </a:xfrm>
          <a:ln/>
        </p:spPr>
      </p:sp>
      <p:sp>
        <p:nvSpPr>
          <p:cNvPr id="146436" name="Rectangle 3">
            <a:extLst>
              <a:ext uri="{FF2B5EF4-FFF2-40B4-BE49-F238E27FC236}">
                <a16:creationId xmlns:a16="http://schemas.microsoft.com/office/drawing/2014/main" id="{7F42863E-84E0-4DEC-A9F5-47DD5A343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96B0EB8-FF28-4A34-AF19-6C2AFF35C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A3C4A6-85FE-41C1-B5C9-ACE86AFD47C0}" type="slidenum">
              <a:rPr lang="en-US" altLang="cs-CZ" sz="1200"/>
              <a:pPr/>
              <a:t>69</a:t>
            </a:fld>
            <a:endParaRPr lang="en-US" altLang="cs-CZ" sz="1200"/>
          </a:p>
        </p:txBody>
      </p:sp>
      <p:sp>
        <p:nvSpPr>
          <p:cNvPr id="147459" name="Rectangle 2">
            <a:extLst>
              <a:ext uri="{FF2B5EF4-FFF2-40B4-BE49-F238E27FC236}">
                <a16:creationId xmlns:a16="http://schemas.microsoft.com/office/drawing/2014/main" id="{3271D6F4-23A2-49A6-A94F-4F9BA3894EC0}"/>
              </a:ext>
            </a:extLst>
          </p:cNvPr>
          <p:cNvSpPr>
            <a:spLocks noGrp="1" noRot="1" noChangeAspect="1" noChangeArrowheads="1" noTextEdit="1"/>
          </p:cNvSpPr>
          <p:nvPr>
            <p:ph type="sldImg"/>
          </p:nvPr>
        </p:nvSpPr>
        <p:spPr>
          <a:xfrm>
            <a:off x="381000" y="685800"/>
            <a:ext cx="6096000" cy="3429000"/>
          </a:xfrm>
          <a:ln/>
        </p:spPr>
      </p:sp>
      <p:sp>
        <p:nvSpPr>
          <p:cNvPr id="147460" name="Rectangle 3">
            <a:extLst>
              <a:ext uri="{FF2B5EF4-FFF2-40B4-BE49-F238E27FC236}">
                <a16:creationId xmlns:a16="http://schemas.microsoft.com/office/drawing/2014/main" id="{8C03AE05-3D6C-42ED-AEB6-D33CE952A1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DB15025-E895-4864-9B0F-DDBE7E00A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6C1EED-FF0F-46D1-915C-304CDC4323F7}" type="slidenum">
              <a:rPr lang="en-US" altLang="cs-CZ" sz="1200"/>
              <a:pPr/>
              <a:t>70</a:t>
            </a:fld>
            <a:endParaRPr lang="en-US" altLang="cs-CZ" sz="1200"/>
          </a:p>
        </p:txBody>
      </p:sp>
      <p:sp>
        <p:nvSpPr>
          <p:cNvPr id="148483" name="Rectangle 2">
            <a:extLst>
              <a:ext uri="{FF2B5EF4-FFF2-40B4-BE49-F238E27FC236}">
                <a16:creationId xmlns:a16="http://schemas.microsoft.com/office/drawing/2014/main" id="{0D44292B-C20B-4830-A2BA-BA8F83FADEF9}"/>
              </a:ext>
            </a:extLst>
          </p:cNvPr>
          <p:cNvSpPr>
            <a:spLocks noGrp="1" noRot="1" noChangeAspect="1" noChangeArrowheads="1" noTextEdit="1"/>
          </p:cNvSpPr>
          <p:nvPr>
            <p:ph type="sldImg"/>
          </p:nvPr>
        </p:nvSpPr>
        <p:spPr>
          <a:xfrm>
            <a:off x="381000" y="685800"/>
            <a:ext cx="6096000" cy="3429000"/>
          </a:xfrm>
          <a:ln/>
        </p:spPr>
      </p:sp>
      <p:sp>
        <p:nvSpPr>
          <p:cNvPr id="148484" name="Rectangle 3">
            <a:extLst>
              <a:ext uri="{FF2B5EF4-FFF2-40B4-BE49-F238E27FC236}">
                <a16:creationId xmlns:a16="http://schemas.microsoft.com/office/drawing/2014/main" id="{ADC8A911-E8A5-4EFB-89B7-3C6EABC81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4B89DD4-2E22-49F7-B7F0-262116C55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B33F8B9-4579-48FF-8748-63FDE484B939}" type="slidenum">
              <a:rPr lang="en-US" altLang="cs-CZ" sz="1200"/>
              <a:pPr/>
              <a:t>8</a:t>
            </a:fld>
            <a:endParaRPr lang="en-US" altLang="cs-CZ" sz="1200"/>
          </a:p>
        </p:txBody>
      </p:sp>
      <p:sp>
        <p:nvSpPr>
          <p:cNvPr id="84995" name="Rectangle 2">
            <a:extLst>
              <a:ext uri="{FF2B5EF4-FFF2-40B4-BE49-F238E27FC236}">
                <a16:creationId xmlns:a16="http://schemas.microsoft.com/office/drawing/2014/main" id="{2BC3795D-297D-4131-BE4D-97D28784AF43}"/>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32AB6498-8F05-4226-B1C4-4AA7E445F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99135EB-D38C-419E-8D2E-72903A1FB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AB5FFF-5F85-4395-A063-D42C953773DD}" type="slidenum">
              <a:rPr lang="en-US" altLang="cs-CZ" sz="1200"/>
              <a:pPr/>
              <a:t>9</a:t>
            </a:fld>
            <a:endParaRPr lang="en-US" altLang="cs-CZ" sz="1200"/>
          </a:p>
        </p:txBody>
      </p:sp>
      <p:sp>
        <p:nvSpPr>
          <p:cNvPr id="86019" name="Rectangle 2">
            <a:extLst>
              <a:ext uri="{FF2B5EF4-FFF2-40B4-BE49-F238E27FC236}">
                <a16:creationId xmlns:a16="http://schemas.microsoft.com/office/drawing/2014/main" id="{AA7252D8-46CC-4135-AECE-4ED836E8E836}"/>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A32532FF-792A-4147-A416-20AADE854F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AAC73E-F103-45B2-97C5-E316F3B33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BCF440-9895-4979-A757-D42A59A9636F}" type="slidenum">
              <a:rPr lang="en-US" altLang="cs-CZ" sz="1200"/>
              <a:pPr/>
              <a:t>10</a:t>
            </a:fld>
            <a:endParaRPr lang="en-US" altLang="cs-CZ" sz="1200"/>
          </a:p>
        </p:txBody>
      </p:sp>
      <p:sp>
        <p:nvSpPr>
          <p:cNvPr id="87043" name="Rectangle 2">
            <a:extLst>
              <a:ext uri="{FF2B5EF4-FFF2-40B4-BE49-F238E27FC236}">
                <a16:creationId xmlns:a16="http://schemas.microsoft.com/office/drawing/2014/main" id="{452EF927-BC0C-4DA1-BB06-7379A37D5DB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2811CC8-A558-42E9-A329-FDC77E278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a:extLst>
              <a:ext uri="{FF2B5EF4-FFF2-40B4-BE49-F238E27FC236}">
                <a16:creationId xmlns:a16="http://schemas.microsoft.com/office/drawing/2014/main" id="{240EC031-AF89-4E66-9DBF-B875AAF3523F}"/>
              </a:ext>
            </a:extLst>
          </p:cNvPr>
          <p:cNvSpPr>
            <a:spLocks noGrp="1" noChangeArrowheads="1"/>
          </p:cNvSpPr>
          <p:nvPr>
            <p:ph type="sldNum" sz="quarter" idx="10"/>
          </p:nvPr>
        </p:nvSpPr>
        <p:spPr>
          <a:ln/>
        </p:spPr>
        <p:txBody>
          <a:bodyPr/>
          <a:lstStyle>
            <a:lvl1pPr>
              <a:defRPr/>
            </a:lvl1pPr>
          </a:lstStyle>
          <a:p>
            <a:fld id="{E673EDDE-DD6C-4E52-B029-F1123DC807F4}" type="slidenum">
              <a:rPr lang="cs-CZ" altLang="cs-CZ"/>
              <a:pPr/>
              <a:t>‹#›</a:t>
            </a:fld>
            <a:endParaRPr lang="cs-CZ" altLang="cs-CZ"/>
          </a:p>
        </p:txBody>
      </p:sp>
    </p:spTree>
    <p:extLst>
      <p:ext uri="{BB962C8B-B14F-4D97-AF65-F5344CB8AC3E}">
        <p14:creationId xmlns:p14="http://schemas.microsoft.com/office/powerpoint/2010/main" val="256362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8E132AC5-57BF-434E-9A05-746A4DEC53DC}"/>
              </a:ext>
            </a:extLst>
          </p:cNvPr>
          <p:cNvSpPr>
            <a:spLocks noGrp="1" noChangeArrowheads="1"/>
          </p:cNvSpPr>
          <p:nvPr>
            <p:ph type="sldNum" sz="quarter" idx="10"/>
          </p:nvPr>
        </p:nvSpPr>
        <p:spPr>
          <a:ln/>
        </p:spPr>
        <p:txBody>
          <a:bodyPr/>
          <a:lstStyle>
            <a:lvl1pPr>
              <a:defRPr/>
            </a:lvl1pPr>
          </a:lstStyle>
          <a:p>
            <a:fld id="{DA2AE720-3F23-4046-A858-765F64F814CD}" type="slidenum">
              <a:rPr lang="cs-CZ" altLang="cs-CZ"/>
              <a:pPr/>
              <a:t>‹#›</a:t>
            </a:fld>
            <a:endParaRPr lang="cs-CZ" altLang="cs-CZ"/>
          </a:p>
        </p:txBody>
      </p:sp>
    </p:spTree>
    <p:extLst>
      <p:ext uri="{BB962C8B-B14F-4D97-AF65-F5344CB8AC3E}">
        <p14:creationId xmlns:p14="http://schemas.microsoft.com/office/powerpoint/2010/main" val="401435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8">
            <a:extLst>
              <a:ext uri="{FF2B5EF4-FFF2-40B4-BE49-F238E27FC236}">
                <a16:creationId xmlns:a16="http://schemas.microsoft.com/office/drawing/2014/main" id="{F8844186-205E-4E6C-8019-CFD4A045816B}"/>
              </a:ext>
            </a:extLst>
          </p:cNvPr>
          <p:cNvSpPr>
            <a:spLocks noGrp="1" noChangeArrowheads="1"/>
          </p:cNvSpPr>
          <p:nvPr>
            <p:ph type="sldNum" sz="quarter" idx="10"/>
          </p:nvPr>
        </p:nvSpPr>
        <p:spPr>
          <a:ln/>
        </p:spPr>
        <p:txBody>
          <a:bodyPr/>
          <a:lstStyle>
            <a:lvl1pPr>
              <a:defRPr/>
            </a:lvl1pPr>
          </a:lstStyle>
          <a:p>
            <a:fld id="{63680EAC-3E80-4664-A2CD-14F982822CD8}" type="slidenum">
              <a:rPr lang="cs-CZ" altLang="cs-CZ"/>
              <a:pPr/>
              <a:t>‹#›</a:t>
            </a:fld>
            <a:endParaRPr lang="cs-CZ" altLang="cs-CZ"/>
          </a:p>
        </p:txBody>
      </p:sp>
    </p:spTree>
    <p:extLst>
      <p:ext uri="{BB962C8B-B14F-4D97-AF65-F5344CB8AC3E}">
        <p14:creationId xmlns:p14="http://schemas.microsoft.com/office/powerpoint/2010/main" val="75807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abulku 2"/>
          <p:cNvSpPr>
            <a:spLocks noGrp="1"/>
          </p:cNvSpPr>
          <p:nvPr>
            <p:ph type="tbl" idx="1"/>
          </p:nvPr>
        </p:nvSpPr>
        <p:spPr>
          <a:xfrm>
            <a:off x="914400" y="1447800"/>
            <a:ext cx="10363200" cy="4648200"/>
          </a:xfrm>
        </p:spPr>
        <p:txBody>
          <a:bodyPr/>
          <a:lstStyle/>
          <a:p>
            <a:pPr lvl="0"/>
            <a:endParaRPr lang="cs-CZ" noProof="0"/>
          </a:p>
        </p:txBody>
      </p:sp>
      <p:sp>
        <p:nvSpPr>
          <p:cNvPr id="4" name="Rectangle 8">
            <a:extLst>
              <a:ext uri="{FF2B5EF4-FFF2-40B4-BE49-F238E27FC236}">
                <a16:creationId xmlns:a16="http://schemas.microsoft.com/office/drawing/2014/main" id="{29EE6984-2A58-47CE-8141-9C440C5ACE4A}"/>
              </a:ext>
            </a:extLst>
          </p:cNvPr>
          <p:cNvSpPr>
            <a:spLocks noGrp="1" noChangeArrowheads="1"/>
          </p:cNvSpPr>
          <p:nvPr>
            <p:ph type="sldNum" sz="quarter" idx="10"/>
          </p:nvPr>
        </p:nvSpPr>
        <p:spPr>
          <a:ln/>
        </p:spPr>
        <p:txBody>
          <a:bodyPr/>
          <a:lstStyle>
            <a:lvl1pPr>
              <a:defRPr/>
            </a:lvl1pPr>
          </a:lstStyle>
          <a:p>
            <a:fld id="{2407A6E7-80DD-4977-89ED-6EB65DE93ED8}" type="slidenum">
              <a:rPr lang="cs-CZ" altLang="cs-CZ"/>
              <a:pPr/>
              <a:t>‹#›</a:t>
            </a:fld>
            <a:endParaRPr lang="cs-CZ" altLang="cs-CZ"/>
          </a:p>
        </p:txBody>
      </p:sp>
    </p:spTree>
    <p:extLst>
      <p:ext uri="{BB962C8B-B14F-4D97-AF65-F5344CB8AC3E}">
        <p14:creationId xmlns:p14="http://schemas.microsoft.com/office/powerpoint/2010/main" val="350557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14400" y="304800"/>
            <a:ext cx="10363200"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8">
            <a:extLst>
              <a:ext uri="{FF2B5EF4-FFF2-40B4-BE49-F238E27FC236}">
                <a16:creationId xmlns:a16="http://schemas.microsoft.com/office/drawing/2014/main" id="{466849CF-C652-4847-B183-2906C9DD0376}"/>
              </a:ext>
            </a:extLst>
          </p:cNvPr>
          <p:cNvSpPr>
            <a:spLocks noGrp="1" noChangeArrowheads="1"/>
          </p:cNvSpPr>
          <p:nvPr>
            <p:ph type="sldNum" sz="quarter" idx="10"/>
          </p:nvPr>
        </p:nvSpPr>
        <p:spPr>
          <a:ln/>
        </p:spPr>
        <p:txBody>
          <a:bodyPr/>
          <a:lstStyle>
            <a:lvl1pPr>
              <a:defRPr/>
            </a:lvl1pPr>
          </a:lstStyle>
          <a:p>
            <a:fld id="{44EC736B-702E-40FB-ADB0-44FA1F663000}" type="slidenum">
              <a:rPr lang="cs-CZ" altLang="cs-CZ"/>
              <a:pPr/>
              <a:t>‹#›</a:t>
            </a:fld>
            <a:endParaRPr lang="cs-CZ" altLang="cs-CZ"/>
          </a:p>
        </p:txBody>
      </p:sp>
    </p:spTree>
    <p:extLst>
      <p:ext uri="{BB962C8B-B14F-4D97-AF65-F5344CB8AC3E}">
        <p14:creationId xmlns:p14="http://schemas.microsoft.com/office/powerpoint/2010/main" val="641824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E9FA2E3C-6F0C-4D54-8B6D-0C9AB0EEB7A7}"/>
              </a:ext>
            </a:extLst>
          </p:cNvPr>
          <p:cNvSpPr>
            <a:spLocks noGrp="1" noChangeArrowheads="1"/>
          </p:cNvSpPr>
          <p:nvPr>
            <p:ph type="sldNum" sz="quarter" idx="10"/>
          </p:nvPr>
        </p:nvSpPr>
        <p:spPr>
          <a:ln/>
        </p:spPr>
        <p:txBody>
          <a:bodyPr/>
          <a:lstStyle>
            <a:lvl1pPr>
              <a:defRPr/>
            </a:lvl1pPr>
          </a:lstStyle>
          <a:p>
            <a:fld id="{EB2550D1-CE0B-4B51-BE85-051CDC9D605B}" type="slidenum">
              <a:rPr lang="cs-CZ" altLang="cs-CZ"/>
              <a:pPr/>
              <a:t>‹#›</a:t>
            </a:fld>
            <a:endParaRPr lang="cs-CZ" altLang="cs-CZ"/>
          </a:p>
        </p:txBody>
      </p:sp>
    </p:spTree>
    <p:extLst>
      <p:ext uri="{BB962C8B-B14F-4D97-AF65-F5344CB8AC3E}">
        <p14:creationId xmlns:p14="http://schemas.microsoft.com/office/powerpoint/2010/main" val="35687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radioaktivita.hyperlink.cz/poradce.htm"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51854"/>
            <a:ext cx="7920000" cy="252000"/>
          </a:xfrm>
        </p:spPr>
        <p:txBody>
          <a:bodyPr/>
          <a:lstStyle/>
          <a:p>
            <a:r>
              <a:rPr lang="cs-CZ" altLang="cs-CZ" sz="1200" dirty="0">
                <a:latin typeface="Arial" panose="020B0604020202020204" pitchFamily="34" charset="0"/>
              </a:rPr>
              <a:t>Biofyzikální ústav Lékařské fakulty, Masarykovy university, 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latin typeface="Arial" panose="020B0604020202020204" pitchFamily="34" charset="0"/>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42843" y="3790398"/>
            <a:ext cx="11361600" cy="698497"/>
          </a:xfrm>
        </p:spPr>
        <p:txBody>
          <a:bodyPr/>
          <a:lstStyle/>
          <a:p>
            <a:r>
              <a:rPr lang="cs-CZ" altLang="cs-CZ" sz="2400" b="1" dirty="0">
                <a:latin typeface="Arial" panose="020B0604020202020204" pitchFamily="34" charset="0"/>
              </a:rPr>
              <a:t>Bezpečnost pacientů</a:t>
            </a:r>
            <a:r>
              <a:rPr lang="en-US" altLang="cs-CZ" sz="2400" dirty="0">
                <a:latin typeface="Arial" panose="020B0604020202020204" pitchFamily="34" charset="0"/>
              </a:rPr>
              <a:t>:</a:t>
            </a:r>
            <a:r>
              <a:rPr lang="cs-CZ" altLang="cs-CZ" sz="2400" dirty="0">
                <a:latin typeface="Arial" panose="020B0604020202020204" pitchFamily="34" charset="0"/>
              </a:rPr>
              <a:t> Ochrana pacientů před ionizujícím zářením</a:t>
            </a:r>
            <a:r>
              <a:rPr lang="en-GB" altLang="cs-CZ" sz="2400" dirty="0">
                <a:solidFill>
                  <a:schemeClr val="tx1"/>
                </a:solidFill>
                <a:latin typeface="Arial" panose="020B0604020202020204" pitchFamily="34" charset="0"/>
              </a:rPr>
              <a:t> </a:t>
            </a:r>
            <a:br>
              <a:rPr lang="en-GB" altLang="cs-CZ" sz="2400" dirty="0">
                <a:solidFill>
                  <a:schemeClr val="tx1"/>
                </a:solidFill>
                <a:latin typeface="Arial" panose="020B0604020202020204" pitchFamily="34" charset="0"/>
              </a:rPr>
            </a:br>
            <a:r>
              <a:rPr lang="cs-CZ" altLang="cs-CZ" sz="2400" b="1" dirty="0">
                <a:solidFill>
                  <a:schemeClr val="tx1"/>
                </a:solidFill>
                <a:latin typeface="Arial" panose="020B0604020202020204" pitchFamily="34" charset="0"/>
              </a:rPr>
              <a:t>Kvalitní zdravotní péče</a:t>
            </a:r>
            <a:r>
              <a:rPr lang="en-GB" altLang="cs-CZ" sz="2400" b="1" dirty="0">
                <a:solidFill>
                  <a:schemeClr val="tx1"/>
                </a:solidFill>
                <a:latin typeface="Arial" panose="020B0604020202020204" pitchFamily="34" charset="0"/>
              </a:rPr>
              <a:t>:</a:t>
            </a:r>
            <a:r>
              <a:rPr lang="cs-CZ" altLang="cs-CZ" sz="2400" b="1" dirty="0">
                <a:solidFill>
                  <a:schemeClr val="tx1"/>
                </a:solidFill>
                <a:latin typeface="Arial" panose="020B0604020202020204" pitchFamily="34" charset="0"/>
              </a:rPr>
              <a:t> </a:t>
            </a:r>
            <a:r>
              <a:rPr lang="cs-CZ" altLang="cs-CZ" sz="2400" dirty="0">
                <a:solidFill>
                  <a:schemeClr val="tx1"/>
                </a:solidFill>
                <a:latin typeface="Arial" panose="020B0604020202020204" pitchFamily="34" charset="0"/>
              </a:rPr>
              <a:t>Kvalita zobrazení v radiologii</a:t>
            </a:r>
            <a:endParaRPr lang="en-GB" dirty="0"/>
          </a:p>
        </p:txBody>
      </p:sp>
      <p:sp>
        <p:nvSpPr>
          <p:cNvPr id="6" name="Text Box 4">
            <a:extLst>
              <a:ext uri="{FF2B5EF4-FFF2-40B4-BE49-F238E27FC236}">
                <a16:creationId xmlns:a16="http://schemas.microsoft.com/office/drawing/2014/main" id="{8BA67F62-4727-4543-B8F4-0FC49BBA4AD9}"/>
              </a:ext>
            </a:extLst>
          </p:cNvPr>
          <p:cNvSpPr txBox="1">
            <a:spLocks noChangeArrowheads="1"/>
          </p:cNvSpPr>
          <p:nvPr/>
        </p:nvSpPr>
        <p:spPr bwMode="auto">
          <a:xfrm>
            <a:off x="226876" y="5194576"/>
            <a:ext cx="7921625" cy="641350"/>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cs-CZ" sz="1800" dirty="0">
                <a:latin typeface="Arial" panose="020B0604020202020204" pitchFamily="34" charset="0"/>
              </a:rPr>
              <a:t>T</a:t>
            </a:r>
            <a:r>
              <a:rPr lang="cs-CZ" altLang="cs-CZ" sz="1800" dirty="0" err="1">
                <a:latin typeface="Arial" panose="020B0604020202020204" pitchFamily="34" charset="0"/>
              </a:rPr>
              <a:t>ato</a:t>
            </a:r>
            <a:r>
              <a:rPr lang="cs-CZ" altLang="cs-CZ" sz="1800" dirty="0">
                <a:latin typeface="Arial" panose="020B0604020202020204" pitchFamily="34" charset="0"/>
              </a:rPr>
              <a:t> přednáška je z větší části založena na prezentaci</a:t>
            </a:r>
            <a:r>
              <a:rPr lang="en-US" altLang="cs-CZ" sz="1800" dirty="0">
                <a:latin typeface="Arial" panose="020B0604020202020204" pitchFamily="34" charset="0"/>
              </a:rPr>
              <a:t> Carmel</a:t>
            </a:r>
            <a:r>
              <a:rPr lang="cs-CZ" altLang="cs-CZ" sz="1800" dirty="0">
                <a:latin typeface="Arial" panose="020B0604020202020204" pitchFamily="34" charset="0"/>
              </a:rPr>
              <a:t>a</a:t>
            </a:r>
            <a:r>
              <a:rPr lang="en-US" altLang="cs-CZ" sz="1800" dirty="0">
                <a:latin typeface="Arial" panose="020B0604020202020204" pitchFamily="34" charset="0"/>
              </a:rPr>
              <a:t> J</a:t>
            </a:r>
            <a:r>
              <a:rPr lang="cs-CZ" altLang="cs-CZ" sz="1800" dirty="0">
                <a:latin typeface="Arial" panose="020B0604020202020204" pitchFamily="34" charset="0"/>
              </a:rPr>
              <a:t>.</a:t>
            </a:r>
            <a:r>
              <a:rPr lang="en-US" altLang="cs-CZ" sz="1800" dirty="0">
                <a:latin typeface="Arial" panose="020B0604020202020204" pitchFamily="34" charset="0"/>
              </a:rPr>
              <a:t> </a:t>
            </a:r>
            <a:r>
              <a:rPr lang="en-US" altLang="cs-CZ" sz="1800" dirty="0" err="1">
                <a:latin typeface="Arial" panose="020B0604020202020204" pitchFamily="34" charset="0"/>
              </a:rPr>
              <a:t>Caruan</a:t>
            </a:r>
            <a:r>
              <a:rPr lang="cs-CZ" altLang="cs-CZ" sz="1800" dirty="0">
                <a:latin typeface="Arial" panose="020B0604020202020204" pitchFamily="34" charset="0"/>
              </a:rPr>
              <a:t>y</a:t>
            </a:r>
            <a:r>
              <a:rPr lang="en-US" altLang="cs-CZ" sz="1800" dirty="0">
                <a:latin typeface="Arial" panose="020B0604020202020204" pitchFamily="34" charset="0"/>
              </a:rPr>
              <a:t> </a:t>
            </a:r>
            <a:r>
              <a:rPr lang="cs-CZ" altLang="cs-CZ" sz="1800" dirty="0">
                <a:latin typeface="Arial" panose="020B0604020202020204" pitchFamily="34" charset="0"/>
              </a:rPr>
              <a:t>z Oddělení Biomedicínské fyziky Ústavu zdravotní péče, Maltská univerzita</a:t>
            </a:r>
            <a:endParaRPr lang="en-US" altLang="cs-CZ" sz="1800" dirty="0">
              <a:latin typeface="Arial" panose="020B0604020202020204" pitchFamily="34" charset="0"/>
            </a:endParaRPr>
          </a:p>
        </p:txBody>
      </p:sp>
      <p:pic>
        <p:nvPicPr>
          <p:cNvPr id="7" name="Picture 9" descr="piel">
            <a:extLst>
              <a:ext uri="{FF2B5EF4-FFF2-40B4-BE49-F238E27FC236}">
                <a16:creationId xmlns:a16="http://schemas.microsoft.com/office/drawing/2014/main" id="{D83B92F4-02E4-4350-AF31-217DAA82A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63" y="653318"/>
            <a:ext cx="2376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ZnakX.gif (4598 bytes)">
            <a:hlinkClick r:id="rId3"/>
            <a:extLst>
              <a:ext uri="{FF2B5EF4-FFF2-40B4-BE49-F238E27FC236}">
                <a16:creationId xmlns:a16="http://schemas.microsoft.com/office/drawing/2014/main" id="{60152124-6447-458A-ADFC-86F74CC21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08" y="661271"/>
            <a:ext cx="16573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eye_less">
            <a:extLst>
              <a:ext uri="{FF2B5EF4-FFF2-40B4-BE49-F238E27FC236}">
                <a16:creationId xmlns:a16="http://schemas.microsoft.com/office/drawing/2014/main" id="{4FB90DE3-DBB1-49BF-96D0-F7C11CDEB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530" y="653319"/>
            <a:ext cx="22320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3">
            <a:extLst>
              <a:ext uri="{FF2B5EF4-FFF2-40B4-BE49-F238E27FC236}">
                <a16:creationId xmlns:a16="http://schemas.microsoft.com/office/drawing/2014/main" id="{45670D6D-6B57-45A4-9358-43C2957853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CE62C5-2117-4CDF-9BB3-AA6A8F7AD206}" type="slidenum">
              <a:rPr lang="cs-CZ" altLang="cs-CZ" sz="1400">
                <a:latin typeface="Arial" panose="020B0604020202020204" pitchFamily="34" charset="0"/>
              </a:rPr>
              <a:pPr>
                <a:spcBef>
                  <a:spcPct val="0"/>
                </a:spcBef>
                <a:buFontTx/>
                <a:buNone/>
              </a:pPr>
              <a:t>10</a:t>
            </a:fld>
            <a:endParaRPr lang="cs-CZ" altLang="cs-CZ" sz="1400">
              <a:latin typeface="Arial" panose="020B0604020202020204" pitchFamily="34" charset="0"/>
            </a:endParaRPr>
          </a:p>
        </p:txBody>
      </p:sp>
      <p:sp>
        <p:nvSpPr>
          <p:cNvPr id="13315" name="Rectangle 2">
            <a:extLst>
              <a:ext uri="{FF2B5EF4-FFF2-40B4-BE49-F238E27FC236}">
                <a16:creationId xmlns:a16="http://schemas.microsoft.com/office/drawing/2014/main" id="{0F17D6AE-BA2A-44E1-9459-1C3B8A597A85}"/>
              </a:ext>
            </a:extLst>
          </p:cNvPr>
          <p:cNvSpPr>
            <a:spLocks noGrp="1" noChangeArrowheads="1"/>
          </p:cNvSpPr>
          <p:nvPr>
            <p:ph type="title"/>
          </p:nvPr>
        </p:nvSpPr>
        <p:spPr>
          <a:xfrm>
            <a:off x="612250" y="312753"/>
            <a:ext cx="8924677" cy="747713"/>
          </a:xfrm>
        </p:spPr>
        <p:txBody>
          <a:bodyPr/>
          <a:lstStyle/>
          <a:p>
            <a:r>
              <a:rPr lang="cs-CZ" altLang="cs-CZ" sz="3600" b="1" dirty="0">
                <a:latin typeface="Arial" panose="020B0604020202020204" pitchFamily="34" charset="0"/>
              </a:rPr>
              <a:t>Dozimetry (čidla absorbované dávky)</a:t>
            </a:r>
          </a:p>
        </p:txBody>
      </p:sp>
      <p:sp>
        <p:nvSpPr>
          <p:cNvPr id="13316" name="Rectangle 3">
            <a:extLst>
              <a:ext uri="{FF2B5EF4-FFF2-40B4-BE49-F238E27FC236}">
                <a16:creationId xmlns:a16="http://schemas.microsoft.com/office/drawing/2014/main" id="{2D3313BB-0516-4589-997B-33CC1CB08C88}"/>
              </a:ext>
            </a:extLst>
          </p:cNvPr>
          <p:cNvSpPr>
            <a:spLocks noGrp="1" noChangeArrowheads="1"/>
          </p:cNvSpPr>
          <p:nvPr>
            <p:ph type="body" idx="1"/>
          </p:nvPr>
        </p:nvSpPr>
        <p:spPr>
          <a:xfrm>
            <a:off x="924910" y="1196976"/>
            <a:ext cx="10174014" cy="5400675"/>
          </a:xfrm>
          <a:noFill/>
        </p:spPr>
        <p:txBody>
          <a:bodyPr/>
          <a:lstStyle/>
          <a:p>
            <a:pPr marL="28575">
              <a:lnSpc>
                <a:spcPct val="100000"/>
              </a:lnSpc>
            </a:pPr>
            <a:r>
              <a:rPr lang="cs-CZ" altLang="cs-CZ" sz="2400" b="1" dirty="0">
                <a:latin typeface="Arial" panose="020B0604020202020204" pitchFamily="34" charset="0"/>
              </a:rPr>
              <a:t>c) F</a:t>
            </a:r>
            <a:r>
              <a:rPr lang="en-GB" altLang="cs-CZ" sz="2400" b="1" dirty="0" err="1">
                <a:latin typeface="Arial" panose="020B0604020202020204" pitchFamily="34" charset="0"/>
              </a:rPr>
              <a:t>otogra</a:t>
            </a:r>
            <a:r>
              <a:rPr lang="cs-CZ" altLang="cs-CZ" sz="2400" b="1" dirty="0" err="1">
                <a:latin typeface="Arial" panose="020B0604020202020204" pitchFamily="34" charset="0"/>
              </a:rPr>
              <a:t>fické</a:t>
            </a:r>
            <a:r>
              <a:rPr lang="cs-CZ" altLang="cs-CZ" sz="2400" b="1" dirty="0">
                <a:latin typeface="Arial" panose="020B0604020202020204" pitchFamily="34" charset="0"/>
              </a:rPr>
              <a:t> metody</a:t>
            </a:r>
            <a:r>
              <a:rPr lang="en-GB" altLang="cs-CZ" sz="2400" b="1" dirty="0">
                <a:latin typeface="Arial" panose="020B0604020202020204" pitchFamily="34" charset="0"/>
              </a:rPr>
              <a:t> </a:t>
            </a:r>
            <a:r>
              <a:rPr lang="cs-CZ" altLang="cs-CZ" sz="2400" dirty="0">
                <a:latin typeface="Arial" panose="020B0604020202020204" pitchFamily="34" charset="0"/>
              </a:rPr>
              <a:t>jsou založeny na schopnosti ionizujícího záření vyvolat zčernání fotografické emulze (filmu)</a:t>
            </a:r>
            <a:r>
              <a:rPr lang="en-GB" altLang="cs-CZ" sz="2400" dirty="0">
                <a:latin typeface="Arial" panose="020B0604020202020204" pitchFamily="34" charset="0"/>
              </a:rPr>
              <a:t>. </a:t>
            </a:r>
            <a:r>
              <a:rPr lang="cs-CZ" altLang="cs-CZ" sz="2400" b="1" dirty="0">
                <a:latin typeface="Arial" panose="020B0604020202020204" pitchFamily="34" charset="0"/>
              </a:rPr>
              <a:t>Osobní dozimetry</a:t>
            </a:r>
            <a:r>
              <a:rPr lang="en-GB" altLang="cs-CZ" sz="2400" b="1" dirty="0">
                <a:latin typeface="Arial" panose="020B0604020202020204" pitchFamily="34" charset="0"/>
              </a:rPr>
              <a:t>: </a:t>
            </a:r>
            <a:r>
              <a:rPr lang="cs-CZ" altLang="cs-CZ" sz="2400" dirty="0">
                <a:latin typeface="Arial" panose="020B0604020202020204" pitchFamily="34" charset="0"/>
              </a:rPr>
              <a:t>Film je uvnitř plastového pouzdra a obvykle má fotografické emulze na obou stranách. Jedna emulze je citlivější („rychlá“)</a:t>
            </a:r>
            <a:r>
              <a:rPr lang="en-GB" altLang="cs-CZ" sz="2400" dirty="0">
                <a:latin typeface="Arial" panose="020B0604020202020204" pitchFamily="34" charset="0"/>
              </a:rPr>
              <a:t>, </a:t>
            </a:r>
            <a:r>
              <a:rPr lang="cs-CZ" altLang="cs-CZ" sz="2400" dirty="0">
                <a:latin typeface="Arial" panose="020B0604020202020204" pitchFamily="34" charset="0"/>
              </a:rPr>
              <a:t>druhá méně citlivá („pomalá“)</a:t>
            </a:r>
            <a:r>
              <a:rPr lang="en-GB" altLang="cs-CZ" sz="2400" dirty="0">
                <a:latin typeface="Arial" panose="020B0604020202020204" pitchFamily="34" charset="0"/>
              </a:rPr>
              <a:t>. </a:t>
            </a:r>
            <a:r>
              <a:rPr lang="cs-CZ" altLang="cs-CZ" sz="2400" dirty="0">
                <a:latin typeface="Arial" panose="020B0604020202020204" pitchFamily="34" charset="0"/>
              </a:rPr>
              <a:t>Pouzdro má okénka s různými filtry (hliník, cín, olovo a kadmium</a:t>
            </a:r>
            <a:r>
              <a:rPr lang="en-GB" altLang="cs-CZ" sz="2400" dirty="0">
                <a:latin typeface="Arial" panose="020B0604020202020204" pitchFamily="34" charset="0"/>
              </a:rPr>
              <a:t>) </a:t>
            </a:r>
            <a:r>
              <a:rPr lang="cs-CZ" altLang="cs-CZ" sz="2400" dirty="0">
                <a:latin typeface="Arial" panose="020B0604020202020204" pitchFamily="34" charset="0"/>
              </a:rPr>
              <a:t>pro určení druhu ionizujícího záření</a:t>
            </a:r>
            <a:r>
              <a:rPr lang="en-GB" altLang="cs-CZ" sz="2400" dirty="0">
                <a:latin typeface="Arial" panose="020B0604020202020204" pitchFamily="34" charset="0"/>
              </a:rPr>
              <a:t>. </a:t>
            </a:r>
            <a:r>
              <a:rPr lang="cs-CZ" altLang="cs-CZ" sz="2400" dirty="0">
                <a:latin typeface="Arial" panose="020B0604020202020204" pitchFamily="34" charset="0"/>
              </a:rPr>
              <a:t>Tyto dozimetry nosí lidé pracující v radiochemických laboratořích aj.</a:t>
            </a:r>
            <a:r>
              <a:rPr lang="en-GB" altLang="cs-CZ" sz="2400" dirty="0">
                <a:latin typeface="Arial" panose="020B0604020202020204" pitchFamily="34" charset="0"/>
              </a:rPr>
              <a:t> </a:t>
            </a:r>
            <a:r>
              <a:rPr lang="cs-CZ" altLang="cs-CZ" sz="2400" dirty="0">
                <a:latin typeface="Arial" panose="020B0604020202020204" pitchFamily="34" charset="0"/>
              </a:rPr>
              <a:t>Absorbovaná dávka je určována ze stupně zčernání filmu</a:t>
            </a:r>
            <a:r>
              <a:rPr lang="en-GB" altLang="cs-CZ" sz="2400" dirty="0">
                <a:latin typeface="Arial" panose="020B0604020202020204" pitchFamily="34" charset="0"/>
              </a:rPr>
              <a:t>.</a:t>
            </a:r>
            <a:endParaRPr lang="cs-CZ" altLang="cs-CZ" sz="2400" dirty="0">
              <a:latin typeface="Arial" panose="020B0604020202020204" pitchFamily="34" charset="0"/>
            </a:endParaRPr>
          </a:p>
          <a:p>
            <a:pPr marL="28575">
              <a:lnSpc>
                <a:spcPct val="100000"/>
              </a:lnSpc>
            </a:pPr>
            <a:endParaRPr lang="en-US" altLang="cs-CZ" sz="2400" dirty="0">
              <a:latin typeface="Arial" panose="020B0604020202020204" pitchFamily="34" charset="0"/>
            </a:endParaRPr>
          </a:p>
          <a:p>
            <a:pPr marL="28575">
              <a:lnSpc>
                <a:spcPct val="100000"/>
              </a:lnSpc>
            </a:pPr>
            <a:r>
              <a:rPr lang="cs-CZ" altLang="cs-CZ" sz="2400" b="1" dirty="0">
                <a:latin typeface="Arial" panose="020B0604020202020204" pitchFamily="34" charset="0"/>
              </a:rPr>
              <a:t>d) Metody založené na ionizaci plynu (ionizační komory</a:t>
            </a:r>
            <a:r>
              <a:rPr lang="en-GB" altLang="cs-CZ" sz="2400" b="1" dirty="0">
                <a:latin typeface="Arial" panose="020B0604020202020204" pitchFamily="34" charset="0"/>
              </a:rPr>
              <a:t>) </a:t>
            </a:r>
            <a:r>
              <a:rPr lang="cs-CZ" altLang="cs-CZ" sz="2400" dirty="0">
                <a:latin typeface="Arial" panose="020B0604020202020204" pitchFamily="34" charset="0"/>
              </a:rPr>
              <a:t>využívají schopnosti ionizujícího záření vytvářet ionty</a:t>
            </a:r>
            <a:r>
              <a:rPr lang="en-GB" altLang="cs-CZ" sz="2400" dirty="0">
                <a:latin typeface="Arial" panose="020B0604020202020204" pitchFamily="34" charset="0"/>
              </a:rPr>
              <a:t>. </a:t>
            </a:r>
            <a:r>
              <a:rPr lang="cs-CZ" altLang="cs-CZ" sz="2400" dirty="0">
                <a:latin typeface="Arial" panose="020B0604020202020204" pitchFamily="34" charset="0"/>
              </a:rPr>
              <a:t>Přítomnost iontů zvyšuje elektrickou vodivost plynu</a:t>
            </a:r>
            <a:r>
              <a:rPr lang="en-GB" altLang="cs-CZ" sz="2400" dirty="0">
                <a:latin typeface="Arial" panose="020B0604020202020204" pitchFamily="34" charset="0"/>
              </a:rPr>
              <a:t>. </a:t>
            </a:r>
            <a:r>
              <a:rPr lang="cs-CZ" altLang="cs-CZ" sz="2400" dirty="0">
                <a:latin typeface="Arial" panose="020B0604020202020204" pitchFamily="34" charset="0"/>
              </a:rPr>
              <a:t>Vytvořený náboj je úměrný dávce, velikost proudu dávkovému příkonu</a:t>
            </a:r>
            <a:r>
              <a:rPr lang="en-GB" altLang="cs-CZ" sz="2400" dirty="0">
                <a:latin typeface="Arial" panose="020B0604020202020204" pitchFamily="34" charset="0"/>
              </a:rPr>
              <a:t>. </a:t>
            </a:r>
            <a:r>
              <a:rPr lang="cs-CZ" altLang="cs-CZ" sz="2400" dirty="0">
                <a:latin typeface="Arial" panose="020B0604020202020204" pitchFamily="34" charset="0"/>
              </a:rPr>
              <a:t>Ionty zanikají rekombinací a čidlo může být znovu použito.</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83937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4">
            <a:extLst>
              <a:ext uri="{FF2B5EF4-FFF2-40B4-BE49-F238E27FC236}">
                <a16:creationId xmlns:a16="http://schemas.microsoft.com/office/drawing/2014/main" id="{354E67BA-D8E7-4C90-8726-F3EAA6A97A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72D2EA-081C-4722-8505-ADE2FC70B168}" type="slidenum">
              <a:rPr lang="cs-CZ" altLang="cs-CZ" sz="1400">
                <a:latin typeface="Arial" panose="020B0604020202020204" pitchFamily="34" charset="0"/>
              </a:rPr>
              <a:pPr>
                <a:spcBef>
                  <a:spcPct val="0"/>
                </a:spcBef>
                <a:buFontTx/>
                <a:buNone/>
              </a:pPr>
              <a:t>11</a:t>
            </a:fld>
            <a:endParaRPr lang="cs-CZ" altLang="cs-CZ" sz="1400">
              <a:latin typeface="Arial" panose="020B0604020202020204" pitchFamily="34" charset="0"/>
            </a:endParaRPr>
          </a:p>
        </p:txBody>
      </p:sp>
      <p:sp>
        <p:nvSpPr>
          <p:cNvPr id="14339" name="Rectangle 2">
            <a:extLst>
              <a:ext uri="{FF2B5EF4-FFF2-40B4-BE49-F238E27FC236}">
                <a16:creationId xmlns:a16="http://schemas.microsoft.com/office/drawing/2014/main" id="{27229C7C-4C24-4015-9A61-2CEE11FBE231}"/>
              </a:ext>
            </a:extLst>
          </p:cNvPr>
          <p:cNvSpPr>
            <a:spLocks noGrp="1" noChangeArrowheads="1"/>
          </p:cNvSpPr>
          <p:nvPr>
            <p:ph type="title"/>
          </p:nvPr>
        </p:nvSpPr>
        <p:spPr>
          <a:xfrm>
            <a:off x="2063751" y="333375"/>
            <a:ext cx="7775575" cy="914400"/>
          </a:xfrm>
        </p:spPr>
        <p:txBody>
          <a:bodyPr/>
          <a:lstStyle/>
          <a:p>
            <a:pPr algn="l"/>
            <a:r>
              <a:rPr lang="cs-CZ" altLang="cs-CZ" sz="3200" b="1">
                <a:latin typeface="Arial" panose="020B0604020202020204" pitchFamily="34" charset="0"/>
              </a:rPr>
              <a:t>Počítače záření</a:t>
            </a:r>
            <a:endParaRPr lang="en-GB" altLang="cs-CZ" sz="3200" b="1">
              <a:latin typeface="Arial" panose="020B0604020202020204" pitchFamily="34" charset="0"/>
            </a:endParaRPr>
          </a:p>
        </p:txBody>
      </p:sp>
      <p:sp>
        <p:nvSpPr>
          <p:cNvPr id="14340" name="Rectangle 3">
            <a:extLst>
              <a:ext uri="{FF2B5EF4-FFF2-40B4-BE49-F238E27FC236}">
                <a16:creationId xmlns:a16="http://schemas.microsoft.com/office/drawing/2014/main" id="{968F27AB-3FA6-4A1D-87F1-38FF51669498}"/>
              </a:ext>
            </a:extLst>
          </p:cNvPr>
          <p:cNvSpPr>
            <a:spLocks noGrp="1" noChangeArrowheads="1"/>
          </p:cNvSpPr>
          <p:nvPr>
            <p:ph type="body" sz="half" idx="1"/>
          </p:nvPr>
        </p:nvSpPr>
        <p:spPr>
          <a:xfrm>
            <a:off x="1991545" y="1295401"/>
            <a:ext cx="8219256" cy="4924425"/>
          </a:xfrm>
        </p:spPr>
        <p:txBody>
          <a:bodyPr/>
          <a:lstStyle/>
          <a:p>
            <a:pPr>
              <a:buFont typeface="Wingdings" panose="05000000000000000000" pitchFamily="2" charset="2"/>
              <a:buChar char="Ø"/>
            </a:pPr>
            <a:r>
              <a:rPr lang="cs-CZ" altLang="cs-CZ" sz="2200" dirty="0">
                <a:latin typeface="Arial" panose="020B0604020202020204" pitchFamily="34" charset="0"/>
              </a:rPr>
              <a:t>Počítače záření jsou detektory záření, které detekují jednotlivé fotony nebo částice a tudíž je umožňují počítat.</a:t>
            </a:r>
          </a:p>
          <a:p>
            <a:pPr>
              <a:buFont typeface="Wingdings" panose="05000000000000000000" pitchFamily="2" charset="2"/>
              <a:buChar char="Ø"/>
            </a:pPr>
            <a:r>
              <a:rPr lang="cs-CZ" altLang="cs-CZ" sz="2200" b="1" dirty="0">
                <a:latin typeface="Arial" panose="020B0604020202020204" pitchFamily="34" charset="0"/>
              </a:rPr>
              <a:t>Geiger-Müllerův počítač  </a:t>
            </a:r>
            <a:r>
              <a:rPr lang="cs-CZ" altLang="cs-CZ" sz="2200" dirty="0">
                <a:latin typeface="Arial" panose="020B0604020202020204" pitchFamily="34" charset="0"/>
              </a:rPr>
              <a:t>je založen na ionizaci plynu, přičemž hodnota napětí na elektrodách je taková, že i jednotlivý foton či částice ionizujícího záření vytváří dostatek iontů k tomu, aby mohla být detekována. Napětí mezi elektrodami je tak vysoké, že dokonce sekundární ionty mohou ionizovat neutrální molekuly a nastává tzv. </a:t>
            </a:r>
            <a:r>
              <a:rPr lang="cs-CZ" altLang="cs-CZ" sz="2200" b="1" dirty="0">
                <a:latin typeface="Arial" panose="020B0604020202020204" pitchFamily="34" charset="0"/>
              </a:rPr>
              <a:t>multiplikace</a:t>
            </a:r>
            <a:r>
              <a:rPr lang="cs-CZ" altLang="cs-CZ" sz="2200" dirty="0">
                <a:latin typeface="Arial" panose="020B0604020202020204" pitchFamily="34" charset="0"/>
              </a:rPr>
              <a:t> neboli </a:t>
            </a:r>
            <a:r>
              <a:rPr lang="cs-CZ" altLang="cs-CZ" sz="2200" b="1" dirty="0">
                <a:latin typeface="Arial" panose="020B0604020202020204" pitchFamily="34" charset="0"/>
              </a:rPr>
              <a:t>lavinový efekt</a:t>
            </a:r>
            <a:r>
              <a:rPr lang="cs-CZ" altLang="cs-CZ" sz="2200" dirty="0">
                <a:latin typeface="Arial" panose="020B0604020202020204" pitchFamily="34" charset="0"/>
              </a:rPr>
              <a:t>. „Lavina" iontů zasahujících jednu z elektrod je registrována jako krátký napěťový impuls. Počet impulsů udává počet fotonů nebo částic. Velikost impulsu však nezávisí na energii fotonu, a proto tento počítač nelze použít pro měření energie částic.</a:t>
            </a:r>
          </a:p>
        </p:txBody>
      </p:sp>
    </p:spTree>
    <p:extLst>
      <p:ext uri="{BB962C8B-B14F-4D97-AF65-F5344CB8AC3E}">
        <p14:creationId xmlns:p14="http://schemas.microsoft.com/office/powerpoint/2010/main" val="342710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3">
            <a:extLst>
              <a:ext uri="{FF2B5EF4-FFF2-40B4-BE49-F238E27FC236}">
                <a16:creationId xmlns:a16="http://schemas.microsoft.com/office/drawing/2014/main" id="{2B61BA61-3A57-4A60-B1FD-A49B2DA14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CD6374-E298-455C-B8B8-D50DB21CF9D2}" type="slidenum">
              <a:rPr lang="cs-CZ" altLang="cs-CZ" sz="1400">
                <a:latin typeface="Arial" panose="020B0604020202020204" pitchFamily="34" charset="0"/>
              </a:rPr>
              <a:pPr>
                <a:spcBef>
                  <a:spcPct val="0"/>
                </a:spcBef>
                <a:buFontTx/>
                <a:buNone/>
              </a:pPr>
              <a:t>12</a:t>
            </a:fld>
            <a:endParaRPr lang="cs-CZ" altLang="cs-CZ" sz="1400">
              <a:latin typeface="Arial" panose="020B0604020202020204" pitchFamily="34" charset="0"/>
            </a:endParaRPr>
          </a:p>
        </p:txBody>
      </p:sp>
      <p:sp>
        <p:nvSpPr>
          <p:cNvPr id="15363" name="Rectangle 2">
            <a:extLst>
              <a:ext uri="{FF2B5EF4-FFF2-40B4-BE49-F238E27FC236}">
                <a16:creationId xmlns:a16="http://schemas.microsoft.com/office/drawing/2014/main" id="{31966942-339B-433D-9D77-E4DA5BC8A9F3}"/>
              </a:ext>
            </a:extLst>
          </p:cNvPr>
          <p:cNvSpPr>
            <a:spLocks noGrp="1" noChangeArrowheads="1"/>
          </p:cNvSpPr>
          <p:nvPr>
            <p:ph type="title"/>
          </p:nvPr>
        </p:nvSpPr>
        <p:spPr>
          <a:xfrm>
            <a:off x="1261241" y="304800"/>
            <a:ext cx="5771385" cy="578069"/>
          </a:xfrm>
        </p:spPr>
        <p:txBody>
          <a:bodyPr/>
          <a:lstStyle/>
          <a:p>
            <a:pPr algn="l"/>
            <a:r>
              <a:rPr lang="en-GB" altLang="cs-CZ" sz="3600" b="1" dirty="0">
                <a:latin typeface="Arial" panose="020B0604020202020204" pitchFamily="34" charset="0"/>
              </a:rPr>
              <a:t>Geiger-Müller</a:t>
            </a:r>
            <a:r>
              <a:rPr lang="cs-CZ" altLang="cs-CZ" sz="3600" b="1" dirty="0" err="1">
                <a:latin typeface="Arial" panose="020B0604020202020204" pitchFamily="34" charset="0"/>
              </a:rPr>
              <a:t>ův</a:t>
            </a:r>
            <a:r>
              <a:rPr lang="cs-CZ" altLang="cs-CZ" sz="3600" b="1" dirty="0">
                <a:latin typeface="Arial" panose="020B0604020202020204" pitchFamily="34" charset="0"/>
              </a:rPr>
              <a:t> počítač</a:t>
            </a:r>
            <a:endParaRPr lang="en-GB" altLang="cs-CZ" sz="3600" b="1" dirty="0">
              <a:latin typeface="Arial" panose="020B0604020202020204" pitchFamily="34" charset="0"/>
            </a:endParaRPr>
          </a:p>
        </p:txBody>
      </p:sp>
      <p:pic>
        <p:nvPicPr>
          <p:cNvPr id="15364" name="Picture 3" descr="GMTUBE">
            <a:extLst>
              <a:ext uri="{FF2B5EF4-FFF2-40B4-BE49-F238E27FC236}">
                <a16:creationId xmlns:a16="http://schemas.microsoft.com/office/drawing/2014/main" id="{C76E8D50-1E38-45F2-A1FD-2FC02B863D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219201"/>
            <a:ext cx="4810125" cy="2105025"/>
          </a:xfrm>
          <a:noFill/>
        </p:spPr>
      </p:pic>
      <p:sp>
        <p:nvSpPr>
          <p:cNvPr id="15365" name="Text Box 4">
            <a:extLst>
              <a:ext uri="{FF2B5EF4-FFF2-40B4-BE49-F238E27FC236}">
                <a16:creationId xmlns:a16="http://schemas.microsoft.com/office/drawing/2014/main" id="{A4511972-E635-4D08-B2AA-0122A485F772}"/>
              </a:ext>
            </a:extLst>
          </p:cNvPr>
          <p:cNvSpPr txBox="1">
            <a:spLocks noChangeArrowheads="1"/>
          </p:cNvSpPr>
          <p:nvPr/>
        </p:nvSpPr>
        <p:spPr bwMode="auto">
          <a:xfrm>
            <a:off x="7278415" y="1784132"/>
            <a:ext cx="3641834" cy="1349375"/>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cs-CZ" altLang="cs-CZ" sz="1600" dirty="0">
                <a:latin typeface="Arial" panose="020B0604020202020204" pitchFamily="34" charset="0"/>
              </a:rPr>
              <a:t>K – válcová katoda, A – centrální drát anody, O – vstupní okno, I - izolátor, R – pracovní odpor, C – kondenzátor kapacitní vazby, Co – svorky čítače.</a:t>
            </a:r>
          </a:p>
        </p:txBody>
      </p:sp>
      <p:sp>
        <p:nvSpPr>
          <p:cNvPr id="15366" name="Rectangle 5">
            <a:extLst>
              <a:ext uri="{FF2B5EF4-FFF2-40B4-BE49-F238E27FC236}">
                <a16:creationId xmlns:a16="http://schemas.microsoft.com/office/drawing/2014/main" id="{B55147C8-E8F4-4BE5-AB98-E7D23F8F9D64}"/>
              </a:ext>
            </a:extLst>
          </p:cNvPr>
          <p:cNvSpPr>
            <a:spLocks noChangeArrowheads="1"/>
          </p:cNvSpPr>
          <p:nvPr/>
        </p:nvSpPr>
        <p:spPr bwMode="auto">
          <a:xfrm>
            <a:off x="1524000" y="3657601"/>
            <a:ext cx="9301655"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cs-CZ" altLang="cs-CZ" sz="1800" dirty="0">
                <a:latin typeface="Arial" panose="020B0604020202020204" pitchFamily="34" charset="0"/>
              </a:rPr>
              <a:t>Geiger-Müllerův (GM) počítač se skládá z GM trubice, zdroje vysokého stejnosměrného napětí a elektronického čítače impulsů. GM trubice je dutý válec s kovovým vnitřním povrchem. Tato kovová vrstva je katodou. Centrální drát je pozitivně nabitou anodou. </a:t>
            </a:r>
          </a:p>
          <a:p>
            <a:pPr>
              <a:buFont typeface="Wingdings" panose="05000000000000000000" pitchFamily="2" charset="2"/>
              <a:buNone/>
            </a:pPr>
            <a:r>
              <a:rPr lang="cs-CZ" altLang="cs-CZ" sz="1800" dirty="0">
                <a:latin typeface="Arial" panose="020B0604020202020204" pitchFamily="34" charset="0"/>
              </a:rPr>
              <a:t>GM trubice je obvykle plněna argonem s 10 %  </a:t>
            </a:r>
            <a:r>
              <a:rPr lang="cs-CZ" altLang="cs-CZ" sz="1800" b="1" dirty="0" err="1">
                <a:latin typeface="Arial" panose="020B0604020202020204" pitchFamily="34" charset="0"/>
              </a:rPr>
              <a:t>zhášedla</a:t>
            </a:r>
            <a:r>
              <a:rPr lang="cs-CZ" altLang="cs-CZ" sz="1800" dirty="0">
                <a:latin typeface="Arial" panose="020B0604020202020204" pitchFamily="34" charset="0"/>
              </a:rPr>
              <a:t> (např. ethanolových par). </a:t>
            </a:r>
            <a:r>
              <a:rPr lang="cs-CZ" altLang="cs-CZ" sz="1800" dirty="0" err="1">
                <a:latin typeface="Arial" panose="020B0604020202020204" pitchFamily="34" charset="0"/>
              </a:rPr>
              <a:t>Zhášedlo</a:t>
            </a:r>
            <a:r>
              <a:rPr lang="cs-CZ" altLang="cs-CZ" sz="1800" dirty="0">
                <a:latin typeface="Arial" panose="020B0604020202020204" pitchFamily="34" charset="0"/>
              </a:rPr>
              <a:t> zastavuje proces multiplikace iontů a tím zabraňuje tvorbě stálého elektrického výboje mezi anodou a katodou. Doba trvání lavinovité ionizace je velmi krátká, přibližně 5 </a:t>
            </a:r>
            <a:r>
              <a:rPr lang="cs-CZ" altLang="cs-CZ" sz="1800" dirty="0" err="1">
                <a:latin typeface="Arial" panose="020B0604020202020204" pitchFamily="34" charset="0"/>
              </a:rPr>
              <a:t>ms</a:t>
            </a:r>
            <a:r>
              <a:rPr lang="cs-CZ" altLang="cs-CZ" sz="1800" dirty="0">
                <a:latin typeface="Arial" panose="020B0604020202020204" pitchFamily="34" charset="0"/>
              </a:rPr>
              <a:t>. Během této doby však trubice není schopna reagovat na jinou částici ionizujícího záření. Tato </a:t>
            </a:r>
            <a:r>
              <a:rPr lang="cs-CZ" altLang="cs-CZ" sz="1800" b="1" dirty="0">
                <a:latin typeface="Arial" panose="020B0604020202020204" pitchFamily="34" charset="0"/>
              </a:rPr>
              <a:t>mrtvá doba</a:t>
            </a:r>
            <a:r>
              <a:rPr lang="cs-CZ" altLang="cs-CZ" sz="1800" dirty="0">
                <a:latin typeface="Arial" panose="020B0604020202020204" pitchFamily="34" charset="0"/>
              </a:rPr>
              <a:t> je důležitou charakteristikou každé GM trubice. Způsobuje chybu měření, kterou lze odstranit výpočtem.</a:t>
            </a:r>
          </a:p>
        </p:txBody>
      </p:sp>
    </p:spTree>
    <p:extLst>
      <p:ext uri="{BB962C8B-B14F-4D97-AF65-F5344CB8AC3E}">
        <p14:creationId xmlns:p14="http://schemas.microsoft.com/office/powerpoint/2010/main" val="296627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4">
            <a:extLst>
              <a:ext uri="{FF2B5EF4-FFF2-40B4-BE49-F238E27FC236}">
                <a16:creationId xmlns:a16="http://schemas.microsoft.com/office/drawing/2014/main" id="{7B6D8CC1-0ECC-4880-B448-E529C3730F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75AC81-9D32-42E0-8356-38E95ADBD495}" type="slidenum">
              <a:rPr lang="cs-CZ" altLang="cs-CZ" sz="1400">
                <a:latin typeface="Arial" panose="020B0604020202020204" pitchFamily="34" charset="0"/>
              </a:rPr>
              <a:pPr>
                <a:spcBef>
                  <a:spcPct val="0"/>
                </a:spcBef>
                <a:buFontTx/>
                <a:buNone/>
              </a:pPr>
              <a:t>13</a:t>
            </a:fld>
            <a:endParaRPr lang="cs-CZ" altLang="cs-CZ" sz="1400">
              <a:latin typeface="Arial" panose="020B0604020202020204" pitchFamily="34" charset="0"/>
            </a:endParaRPr>
          </a:p>
        </p:txBody>
      </p:sp>
      <p:sp>
        <p:nvSpPr>
          <p:cNvPr id="16387" name="Rectangle 2">
            <a:extLst>
              <a:ext uri="{FF2B5EF4-FFF2-40B4-BE49-F238E27FC236}">
                <a16:creationId xmlns:a16="http://schemas.microsoft.com/office/drawing/2014/main" id="{561D3AE3-5DC1-402A-B6BB-537EF8F7C244}"/>
              </a:ext>
            </a:extLst>
          </p:cNvPr>
          <p:cNvSpPr>
            <a:spLocks noGrp="1" noChangeArrowheads="1"/>
          </p:cNvSpPr>
          <p:nvPr>
            <p:ph type="title"/>
          </p:nvPr>
        </p:nvSpPr>
        <p:spPr>
          <a:xfrm>
            <a:off x="922011" y="378373"/>
            <a:ext cx="4459286" cy="676275"/>
          </a:xfrm>
        </p:spPr>
        <p:txBody>
          <a:bodyPr/>
          <a:lstStyle/>
          <a:p>
            <a:pPr algn="l"/>
            <a:r>
              <a:rPr lang="cs-CZ" altLang="cs-CZ" sz="3600" b="1" dirty="0">
                <a:latin typeface="Arial" panose="020B0604020202020204" pitchFamily="34" charset="0"/>
              </a:rPr>
              <a:t>Scintilační počítač</a:t>
            </a:r>
            <a:endParaRPr lang="cs-CZ" altLang="cs-CZ" sz="3600" dirty="0">
              <a:latin typeface="Arial" panose="020B0604020202020204" pitchFamily="34" charset="0"/>
            </a:endParaRPr>
          </a:p>
        </p:txBody>
      </p:sp>
      <p:sp>
        <p:nvSpPr>
          <p:cNvPr id="16388" name="Rectangle 3">
            <a:extLst>
              <a:ext uri="{FF2B5EF4-FFF2-40B4-BE49-F238E27FC236}">
                <a16:creationId xmlns:a16="http://schemas.microsoft.com/office/drawing/2014/main" id="{6959F8F9-56B8-4753-8E78-4365101CA165}"/>
              </a:ext>
            </a:extLst>
          </p:cNvPr>
          <p:cNvSpPr>
            <a:spLocks noGrp="1" noChangeArrowheads="1"/>
          </p:cNvSpPr>
          <p:nvPr>
            <p:ph type="body" sz="half" idx="1"/>
          </p:nvPr>
        </p:nvSpPr>
        <p:spPr>
          <a:xfrm>
            <a:off x="935421" y="1412777"/>
            <a:ext cx="9974317" cy="4680519"/>
          </a:xfrm>
        </p:spPr>
        <p:txBody>
          <a:bodyPr/>
          <a:lstStyle/>
          <a:p>
            <a:pPr marL="1588" indent="12700">
              <a:lnSpc>
                <a:spcPct val="100000"/>
              </a:lnSpc>
              <a:buNone/>
            </a:pPr>
            <a:r>
              <a:rPr lang="cs-CZ" altLang="cs-CZ" sz="2400" b="1" dirty="0">
                <a:latin typeface="Arial" panose="020B0604020202020204" pitchFamily="34" charset="0"/>
              </a:rPr>
              <a:t>Scintilační počítače jsou optoelektronická zařízení </a:t>
            </a:r>
            <a:r>
              <a:rPr lang="cs-CZ" altLang="cs-CZ" sz="2400" dirty="0">
                <a:latin typeface="Arial" panose="020B0604020202020204" pitchFamily="34" charset="0"/>
              </a:rPr>
              <a:t>(používaná například v gama kamerách), která mohou měřit jak počet jednotlivých fotonů či částic, tak i jejich energii.</a:t>
            </a:r>
          </a:p>
          <a:p>
            <a:pPr marL="1588" indent="12700">
              <a:lnSpc>
                <a:spcPct val="100000"/>
              </a:lnSpc>
              <a:buFont typeface="Wingdings" panose="05000000000000000000" pitchFamily="2" charset="2"/>
              <a:buNone/>
            </a:pPr>
            <a:r>
              <a:rPr lang="cs-CZ" altLang="cs-CZ" sz="2400" dirty="0">
                <a:latin typeface="Arial" panose="020B0604020202020204" pitchFamily="34" charset="0"/>
              </a:rPr>
              <a:t>Scintilační počítač se skládá ze scintilátoru, fotonásobiče a elektronické části – zdroje vysokého napětí a čítače impulsů. </a:t>
            </a:r>
          </a:p>
          <a:p>
            <a:pPr marL="1588" indent="12700">
              <a:lnSpc>
                <a:spcPct val="100000"/>
              </a:lnSpc>
              <a:buFont typeface="Wingdings" panose="05000000000000000000" pitchFamily="2" charset="2"/>
              <a:buNone/>
            </a:pPr>
            <a:endParaRPr lang="cs-CZ" altLang="cs-CZ" sz="2400" dirty="0">
              <a:latin typeface="Arial" panose="020B0604020202020204" pitchFamily="34" charset="0"/>
            </a:endParaRPr>
          </a:p>
          <a:p>
            <a:pPr marL="1588" indent="12700">
              <a:lnSpc>
                <a:spcPct val="100000"/>
              </a:lnSpc>
              <a:buFont typeface="Wingdings" panose="05000000000000000000" pitchFamily="2" charset="2"/>
              <a:buNone/>
            </a:pPr>
            <a:r>
              <a:rPr lang="cs-CZ" altLang="cs-CZ" sz="2400" b="1" dirty="0">
                <a:latin typeface="Arial" panose="020B0604020202020204" pitchFamily="34" charset="0"/>
              </a:rPr>
              <a:t>Scintilátor</a:t>
            </a:r>
            <a:r>
              <a:rPr lang="cs-CZ" altLang="cs-CZ" sz="2400" dirty="0">
                <a:latin typeface="Arial" panose="020B0604020202020204" pitchFamily="34" charset="0"/>
              </a:rPr>
              <a:t> je látka, v níž dochází ke </a:t>
            </a:r>
            <a:r>
              <a:rPr lang="cs-CZ" altLang="cs-CZ" sz="2400" b="1" dirty="0">
                <a:latin typeface="Arial" panose="020B0604020202020204" pitchFamily="34" charset="0"/>
              </a:rPr>
              <a:t>scintilaci </a:t>
            </a:r>
            <a:r>
              <a:rPr lang="cs-CZ" altLang="cs-CZ" sz="2400" dirty="0">
                <a:latin typeface="Arial" panose="020B0604020202020204" pitchFamily="34" charset="0"/>
              </a:rPr>
              <a:t>(tvorbě malých záblesků viditelného světla) po absorpci energie ionizujícího záření. Světlo vzniká při </a:t>
            </a:r>
            <a:r>
              <a:rPr lang="cs-CZ" altLang="cs-CZ" sz="2400" dirty="0" err="1">
                <a:latin typeface="Arial" panose="020B0604020202020204" pitchFamily="34" charset="0"/>
              </a:rPr>
              <a:t>deexcitačních</a:t>
            </a:r>
            <a:r>
              <a:rPr lang="cs-CZ" altLang="cs-CZ" sz="2400" dirty="0">
                <a:latin typeface="Arial" panose="020B0604020202020204" pitchFamily="34" charset="0"/>
              </a:rPr>
              <a:t> a rekombinačních procesech. Nejúčinnějšími scintilátory jsou </a:t>
            </a:r>
            <a:r>
              <a:rPr lang="cs-CZ" altLang="cs-CZ" sz="2400" b="1" dirty="0">
                <a:latin typeface="Arial" panose="020B0604020202020204" pitchFamily="34" charset="0"/>
              </a:rPr>
              <a:t>krystaly jodidu sodného aktivované stopami thalia.</a:t>
            </a:r>
          </a:p>
        </p:txBody>
      </p:sp>
    </p:spTree>
    <p:extLst>
      <p:ext uri="{BB962C8B-B14F-4D97-AF65-F5344CB8AC3E}">
        <p14:creationId xmlns:p14="http://schemas.microsoft.com/office/powerpoint/2010/main" val="17962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id="{5CA639AA-311F-4B54-A46B-E2CEBC6858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4C0EF6-0B0B-498B-828F-4DB050FD4199}" type="slidenum">
              <a:rPr lang="cs-CZ" altLang="cs-CZ" sz="1400">
                <a:latin typeface="Arial" panose="020B0604020202020204" pitchFamily="34" charset="0"/>
              </a:rPr>
              <a:pPr>
                <a:spcBef>
                  <a:spcPct val="0"/>
                </a:spcBef>
                <a:buFontTx/>
                <a:buNone/>
              </a:pPr>
              <a:t>14</a:t>
            </a:fld>
            <a:endParaRPr lang="cs-CZ" altLang="cs-CZ" sz="1400">
              <a:latin typeface="Arial" panose="020B0604020202020204" pitchFamily="34" charset="0"/>
            </a:endParaRPr>
          </a:p>
        </p:txBody>
      </p:sp>
      <p:sp>
        <p:nvSpPr>
          <p:cNvPr id="17411" name="Rectangle 2">
            <a:extLst>
              <a:ext uri="{FF2B5EF4-FFF2-40B4-BE49-F238E27FC236}">
                <a16:creationId xmlns:a16="http://schemas.microsoft.com/office/drawing/2014/main" id="{9605F994-CE81-42BE-9BC9-F50D4F283BE6}"/>
              </a:ext>
            </a:extLst>
          </p:cNvPr>
          <p:cNvSpPr>
            <a:spLocks noGrp="1" noChangeArrowheads="1"/>
          </p:cNvSpPr>
          <p:nvPr>
            <p:ph type="title"/>
          </p:nvPr>
        </p:nvSpPr>
        <p:spPr>
          <a:xfrm>
            <a:off x="662152" y="438479"/>
            <a:ext cx="4662543" cy="612556"/>
          </a:xfrm>
        </p:spPr>
        <p:txBody>
          <a:bodyPr/>
          <a:lstStyle/>
          <a:p>
            <a:pPr algn="l"/>
            <a:r>
              <a:rPr lang="cs-CZ" altLang="cs-CZ" sz="3600" b="1" dirty="0">
                <a:latin typeface="Arial" panose="020B0604020202020204" pitchFamily="34" charset="0"/>
              </a:rPr>
              <a:t>Scintilační počítač</a:t>
            </a:r>
          </a:p>
        </p:txBody>
      </p:sp>
      <p:sp>
        <p:nvSpPr>
          <p:cNvPr id="17412" name="Rectangle 3">
            <a:extLst>
              <a:ext uri="{FF2B5EF4-FFF2-40B4-BE49-F238E27FC236}">
                <a16:creationId xmlns:a16="http://schemas.microsoft.com/office/drawing/2014/main" id="{23B081CF-7576-4637-A191-5C1F5859EEB8}"/>
              </a:ext>
            </a:extLst>
          </p:cNvPr>
          <p:cNvSpPr>
            <a:spLocks noGrp="1" noChangeArrowheads="1"/>
          </p:cNvSpPr>
          <p:nvPr>
            <p:ph type="body" sz="half" idx="1"/>
          </p:nvPr>
        </p:nvSpPr>
        <p:spPr>
          <a:xfrm>
            <a:off x="6071420" y="1251336"/>
            <a:ext cx="5479447" cy="5275590"/>
          </a:xfrm>
        </p:spPr>
        <p:txBody>
          <a:bodyPr/>
          <a:lstStyle/>
          <a:p>
            <a:pPr marL="6350" indent="22225">
              <a:lnSpc>
                <a:spcPct val="100000"/>
              </a:lnSpc>
              <a:buFontTx/>
              <a:buNone/>
            </a:pPr>
            <a:r>
              <a:rPr lang="cs-CZ" altLang="cs-CZ" sz="2000" dirty="0">
                <a:latin typeface="Arial" panose="020B0604020202020204" pitchFamily="34" charset="0"/>
              </a:rPr>
              <a:t>Scintilátor je uzavřen ve světlotěsném pouzdře. Jedna strana pouzdra je průhledná, takže vznikající fotony se mohou dostat do </a:t>
            </a:r>
            <a:r>
              <a:rPr lang="cs-CZ" altLang="cs-CZ" sz="2000" b="1" dirty="0">
                <a:latin typeface="Arial" panose="020B0604020202020204" pitchFamily="34" charset="0"/>
              </a:rPr>
              <a:t>fotonásobiče</a:t>
            </a:r>
            <a:r>
              <a:rPr lang="cs-CZ" altLang="cs-CZ" sz="2000" dirty="0">
                <a:latin typeface="Arial" panose="020B0604020202020204" pitchFamily="34" charset="0"/>
              </a:rPr>
              <a:t>, který měří světlo nízké intenzity.</a:t>
            </a:r>
          </a:p>
          <a:p>
            <a:pPr marL="6350" indent="22225">
              <a:lnSpc>
                <a:spcPct val="100000"/>
              </a:lnSpc>
              <a:buFontTx/>
              <a:buNone/>
            </a:pPr>
            <a:r>
              <a:rPr lang="cs-CZ" altLang="cs-CZ" sz="2000" dirty="0">
                <a:latin typeface="Arial" panose="020B0604020202020204" pitchFamily="34" charset="0"/>
              </a:rPr>
              <a:t>Fotony zasahují </a:t>
            </a:r>
            <a:r>
              <a:rPr lang="cs-CZ" altLang="cs-CZ" sz="2000" b="1" dirty="0">
                <a:latin typeface="Arial" panose="020B0604020202020204" pitchFamily="34" charset="0"/>
              </a:rPr>
              <a:t>fotokatodu</a:t>
            </a:r>
            <a:r>
              <a:rPr lang="cs-CZ" altLang="cs-CZ" sz="2000" dirty="0">
                <a:latin typeface="Arial" panose="020B0604020202020204" pitchFamily="34" charset="0"/>
              </a:rPr>
              <a:t> – velmi tenkou vrstvu kovu s nízkou vazebnou energií elektronů. Z katody vyražené elektrony jsou přitahovány a urychlovány nejbližší kladně nabitou elektrodou, první </a:t>
            </a:r>
            <a:r>
              <a:rPr lang="cs-CZ" altLang="cs-CZ" sz="2000" b="1" dirty="0">
                <a:latin typeface="Arial" panose="020B0604020202020204" pitchFamily="34" charset="0"/>
              </a:rPr>
              <a:t>dynodou</a:t>
            </a:r>
            <a:r>
              <a:rPr lang="cs-CZ" altLang="cs-CZ" sz="2000" dirty="0">
                <a:latin typeface="Arial" panose="020B0604020202020204" pitchFamily="34" charset="0"/>
              </a:rPr>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a:t>
            </a:r>
          </a:p>
        </p:txBody>
      </p:sp>
      <p:pic>
        <p:nvPicPr>
          <p:cNvPr id="17413" name="Picture 4" descr="SCINDET">
            <a:extLst>
              <a:ext uri="{FF2B5EF4-FFF2-40B4-BE49-F238E27FC236}">
                <a16:creationId xmlns:a16="http://schemas.microsoft.com/office/drawing/2014/main" id="{C2FE29BF-FAF3-45E7-8B1C-31C2F41838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9297" y="1160898"/>
            <a:ext cx="4775528" cy="2314142"/>
          </a:xfrm>
          <a:noFill/>
        </p:spPr>
      </p:pic>
      <p:sp>
        <p:nvSpPr>
          <p:cNvPr id="17414" name="Rectangle 5">
            <a:extLst>
              <a:ext uri="{FF2B5EF4-FFF2-40B4-BE49-F238E27FC236}">
                <a16:creationId xmlns:a16="http://schemas.microsoft.com/office/drawing/2014/main" id="{AF02780C-8B99-43D0-9A46-9F58F75D8C8A}"/>
              </a:ext>
            </a:extLst>
          </p:cNvPr>
          <p:cNvSpPr>
            <a:spLocks noChangeArrowheads="1"/>
          </p:cNvSpPr>
          <p:nvPr/>
        </p:nvSpPr>
        <p:spPr bwMode="auto">
          <a:xfrm>
            <a:off x="1019503" y="3860800"/>
            <a:ext cx="4571673" cy="2862322"/>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a:latin typeface="Arial" panose="020B0604020202020204" pitchFamily="34" charset="0"/>
              </a:rPr>
              <a:t>Scintilační detektor. </a:t>
            </a:r>
          </a:p>
          <a:p>
            <a:pPr>
              <a:spcBef>
                <a:spcPct val="0"/>
              </a:spcBef>
              <a:buFontTx/>
              <a:buNone/>
            </a:pPr>
            <a:r>
              <a:rPr lang="cs-CZ" altLang="cs-CZ" sz="1800" dirty="0">
                <a:latin typeface="Arial" panose="020B0604020202020204" pitchFamily="34" charset="0"/>
              </a:rPr>
              <a:t>I – ionizující záření, </a:t>
            </a:r>
          </a:p>
          <a:p>
            <a:pPr>
              <a:spcBef>
                <a:spcPct val="0"/>
              </a:spcBef>
              <a:buFontTx/>
              <a:buNone/>
            </a:pPr>
            <a:r>
              <a:rPr lang="cs-CZ" altLang="cs-CZ" sz="1800" dirty="0">
                <a:latin typeface="Arial" panose="020B0604020202020204" pitchFamily="34" charset="0"/>
              </a:rPr>
              <a:t>S - scintilátor, </a:t>
            </a:r>
          </a:p>
          <a:p>
            <a:pPr>
              <a:spcBef>
                <a:spcPct val="0"/>
              </a:spcBef>
              <a:buFontTx/>
              <a:buNone/>
            </a:pPr>
            <a:r>
              <a:rPr lang="cs-CZ" altLang="cs-CZ" sz="1800" dirty="0">
                <a:latin typeface="Arial" panose="020B0604020202020204" pitchFamily="34" charset="0"/>
              </a:rPr>
              <a:t>FK - fotokatoda, </a:t>
            </a:r>
          </a:p>
          <a:p>
            <a:pPr>
              <a:spcBef>
                <a:spcPct val="0"/>
              </a:spcBef>
              <a:buFontTx/>
              <a:buNone/>
            </a:pPr>
            <a:r>
              <a:rPr lang="cs-CZ" altLang="cs-CZ" sz="1800" dirty="0">
                <a:latin typeface="Arial" panose="020B0604020202020204" pitchFamily="34" charset="0"/>
              </a:rPr>
              <a:t>D - dynody, </a:t>
            </a:r>
          </a:p>
          <a:p>
            <a:pPr>
              <a:spcBef>
                <a:spcPct val="0"/>
              </a:spcBef>
              <a:buFontTx/>
              <a:buNone/>
            </a:pPr>
            <a:r>
              <a:rPr lang="cs-CZ" altLang="cs-CZ" sz="1800" dirty="0">
                <a:latin typeface="Arial" panose="020B0604020202020204" pitchFamily="34" charset="0"/>
              </a:rPr>
              <a:t>A - anoda, </a:t>
            </a:r>
          </a:p>
          <a:p>
            <a:pPr>
              <a:spcBef>
                <a:spcPct val="0"/>
              </a:spcBef>
              <a:buFontTx/>
              <a:buNone/>
            </a:pPr>
            <a:r>
              <a:rPr lang="cs-CZ" altLang="cs-CZ" sz="1800" dirty="0">
                <a:latin typeface="Arial" panose="020B0604020202020204" pitchFamily="34" charset="0"/>
              </a:rPr>
              <a:t>O - světlotěsné pouzdro. </a:t>
            </a:r>
          </a:p>
          <a:p>
            <a:pPr>
              <a:spcBef>
                <a:spcPct val="0"/>
              </a:spcBef>
              <a:buFontTx/>
              <a:buNone/>
            </a:pPr>
            <a:r>
              <a:rPr lang="cs-CZ" altLang="cs-CZ" sz="1800" dirty="0">
                <a:latin typeface="Arial" panose="020B0604020202020204" pitchFamily="34" charset="0"/>
              </a:rPr>
              <a:t>Znázorněn je vznik pouze jediného fotonu, který vyráží pouze jediný elektron z fotokatody. </a:t>
            </a:r>
          </a:p>
        </p:txBody>
      </p:sp>
    </p:spTree>
    <p:extLst>
      <p:ext uri="{BB962C8B-B14F-4D97-AF65-F5344CB8AC3E}">
        <p14:creationId xmlns:p14="http://schemas.microsoft.com/office/powerpoint/2010/main" val="167113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84626B-DD50-4B54-8364-8BF3ADA5FA1C}"/>
              </a:ext>
            </a:extLst>
          </p:cNvPr>
          <p:cNvSpPr>
            <a:spLocks noGrp="1" noChangeArrowheads="1"/>
          </p:cNvSpPr>
          <p:nvPr>
            <p:ph type="ctrTitle"/>
          </p:nvPr>
        </p:nvSpPr>
        <p:spPr>
          <a:xfrm>
            <a:off x="398502" y="2900365"/>
            <a:ext cx="9081829" cy="757235"/>
          </a:xfrm>
        </p:spPr>
        <p:txBody>
          <a:bodyPr/>
          <a:lstStyle/>
          <a:p>
            <a:r>
              <a:rPr lang="cs-CZ" altLang="cs-CZ" sz="4000" dirty="0">
                <a:latin typeface="Arial" panose="020B0604020202020204" pitchFamily="34" charset="0"/>
              </a:rPr>
              <a:t>Rizika spojená s ionizujícím zářením</a:t>
            </a:r>
            <a:endParaRPr lang="en-US" altLang="cs-CZ" sz="4000" dirty="0">
              <a:latin typeface="Arial" panose="020B0604020202020204" pitchFamily="34" charset="0"/>
            </a:endParaRPr>
          </a:p>
        </p:txBody>
      </p:sp>
    </p:spTree>
    <p:extLst>
      <p:ext uri="{BB962C8B-B14F-4D97-AF65-F5344CB8AC3E}">
        <p14:creationId xmlns:p14="http://schemas.microsoft.com/office/powerpoint/2010/main" val="175327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4">
            <a:extLst>
              <a:ext uri="{FF2B5EF4-FFF2-40B4-BE49-F238E27FC236}">
                <a16:creationId xmlns:a16="http://schemas.microsoft.com/office/drawing/2014/main" id="{79D3A154-027D-4C6D-AFCC-DC6F9D969C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FD40EB-18CC-4714-AB66-382B599861BA}" type="slidenum">
              <a:rPr lang="cs-CZ" altLang="cs-CZ" sz="1400">
                <a:latin typeface="Arial" panose="020B0604020202020204" pitchFamily="34" charset="0"/>
              </a:rPr>
              <a:pPr>
                <a:spcBef>
                  <a:spcPct val="0"/>
                </a:spcBef>
                <a:buFontTx/>
                <a:buNone/>
              </a:pPr>
              <a:t>16</a:t>
            </a:fld>
            <a:endParaRPr lang="cs-CZ" altLang="cs-CZ" sz="1400">
              <a:latin typeface="Arial" panose="020B0604020202020204" pitchFamily="34" charset="0"/>
            </a:endParaRPr>
          </a:p>
        </p:txBody>
      </p:sp>
      <p:sp>
        <p:nvSpPr>
          <p:cNvPr id="19459" name="Rectangle 2">
            <a:extLst>
              <a:ext uri="{FF2B5EF4-FFF2-40B4-BE49-F238E27FC236}">
                <a16:creationId xmlns:a16="http://schemas.microsoft.com/office/drawing/2014/main" id="{7EBF6019-E283-422C-832D-4F6BED95C25D}"/>
              </a:ext>
            </a:extLst>
          </p:cNvPr>
          <p:cNvSpPr>
            <a:spLocks noGrp="1" noChangeArrowheads="1"/>
          </p:cNvSpPr>
          <p:nvPr>
            <p:ph type="title"/>
          </p:nvPr>
        </p:nvSpPr>
        <p:spPr>
          <a:xfrm>
            <a:off x="483476" y="304800"/>
            <a:ext cx="11025352" cy="914400"/>
          </a:xfrm>
        </p:spPr>
        <p:txBody>
          <a:bodyPr/>
          <a:lstStyle/>
          <a:p>
            <a:r>
              <a:rPr lang="cs-CZ" altLang="cs-CZ" sz="3600" dirty="0">
                <a:latin typeface="Arial" panose="020B0604020202020204" pitchFamily="34" charset="0"/>
              </a:rPr>
              <a:t>Správný pohled na rizika plynoucí z ionizujícího záření</a:t>
            </a:r>
            <a:endParaRPr lang="en-GB" altLang="cs-CZ" sz="3600" dirty="0">
              <a:latin typeface="Arial" panose="020B0604020202020204" pitchFamily="34" charset="0"/>
            </a:endParaRPr>
          </a:p>
        </p:txBody>
      </p:sp>
      <p:sp>
        <p:nvSpPr>
          <p:cNvPr id="19460" name="Rectangle 3">
            <a:extLst>
              <a:ext uri="{FF2B5EF4-FFF2-40B4-BE49-F238E27FC236}">
                <a16:creationId xmlns:a16="http://schemas.microsoft.com/office/drawing/2014/main" id="{702705CE-92E5-4AE0-8EE2-31C02DA48BE2}"/>
              </a:ext>
            </a:extLst>
          </p:cNvPr>
          <p:cNvSpPr>
            <a:spLocks noGrp="1" noChangeArrowheads="1"/>
          </p:cNvSpPr>
          <p:nvPr>
            <p:ph type="body" sz="half" idx="1"/>
          </p:nvPr>
        </p:nvSpPr>
        <p:spPr>
          <a:xfrm>
            <a:off x="872360" y="1416269"/>
            <a:ext cx="5044762" cy="5105400"/>
          </a:xfrm>
        </p:spPr>
        <p:txBody>
          <a:bodyPr/>
          <a:lstStyle/>
          <a:p>
            <a:pPr>
              <a:lnSpc>
                <a:spcPct val="100000"/>
              </a:lnSpc>
              <a:buFontTx/>
              <a:buNone/>
            </a:pPr>
            <a:r>
              <a:rPr lang="cs-CZ" altLang="cs-CZ" sz="1800" dirty="0">
                <a:latin typeface="Arial" panose="020B0604020202020204" pitchFamily="34" charset="0"/>
              </a:rPr>
              <a:t>Rizika v nemocnici</a:t>
            </a:r>
            <a:r>
              <a:rPr lang="en-GB" altLang="cs-CZ" sz="1800" dirty="0">
                <a:latin typeface="Arial" panose="020B0604020202020204" pitchFamily="34" charset="0"/>
              </a:rPr>
              <a:t>: </a:t>
            </a:r>
            <a:r>
              <a:rPr lang="cs-CZ" altLang="cs-CZ" sz="1800" dirty="0">
                <a:latin typeface="Arial" panose="020B0604020202020204" pitchFamily="34" charset="0"/>
              </a:rPr>
              <a:t>z fyzikálních, chemických a biologických činitelů</a:t>
            </a:r>
            <a:endParaRPr lang="en-GB"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Fyzikální činitelé</a:t>
            </a:r>
            <a:r>
              <a:rPr lang="en-GB" altLang="cs-CZ" sz="1800" dirty="0">
                <a:latin typeface="Arial" panose="020B0604020202020204" pitchFamily="34" charset="0"/>
              </a:rPr>
              <a:t>: mechanic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latin typeface="Arial" panose="020B0604020202020204" pitchFamily="34" charset="0"/>
              </a:rPr>
              <a:t>ele</a:t>
            </a:r>
            <a:r>
              <a:rPr lang="cs-CZ" altLang="cs-CZ" sz="1800" dirty="0">
                <a:latin typeface="Arial" panose="020B0604020202020204" pitchFamily="34" charset="0"/>
              </a:rPr>
              <a:t>k</a:t>
            </a:r>
            <a:r>
              <a:rPr lang="en-GB" altLang="cs-CZ" sz="1800" dirty="0" err="1">
                <a:latin typeface="Arial" panose="020B0604020202020204" pitchFamily="34" charset="0"/>
              </a:rPr>
              <a:t>tric</a:t>
            </a:r>
            <a:r>
              <a:rPr lang="cs-CZ" altLang="cs-CZ" sz="1800" dirty="0" err="1">
                <a:latin typeface="Arial" panose="020B0604020202020204" pitchFamily="34" charset="0"/>
              </a:rPr>
              <a:t>ké</a:t>
            </a:r>
            <a:r>
              <a:rPr lang="en-GB" altLang="cs-CZ" sz="1800" dirty="0">
                <a:latin typeface="Arial" panose="020B0604020202020204" pitchFamily="34" charset="0"/>
              </a:rPr>
              <a:t>, magnetic</a:t>
            </a:r>
            <a:r>
              <a:rPr lang="cs-CZ" altLang="cs-CZ" sz="1800" dirty="0" err="1">
                <a:latin typeface="Arial" panose="020B0604020202020204" pitchFamily="34" charset="0"/>
              </a:rPr>
              <a:t>ké</a:t>
            </a:r>
            <a:r>
              <a:rPr lang="en-GB" altLang="cs-CZ" sz="1800" dirty="0">
                <a:latin typeface="Arial" panose="020B0604020202020204" pitchFamily="34" charset="0"/>
              </a:rPr>
              <a:t>, optic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solidFill>
                  <a:srgbClr val="FF0000"/>
                </a:solidFill>
                <a:latin typeface="Arial" panose="020B0604020202020204" pitchFamily="34" charset="0"/>
              </a:rPr>
              <a:t>ioni</a:t>
            </a:r>
            <a:r>
              <a:rPr lang="cs-CZ" altLang="cs-CZ" sz="1800" dirty="0">
                <a:solidFill>
                  <a:srgbClr val="FF0000"/>
                </a:solidFill>
                <a:latin typeface="Arial" panose="020B0604020202020204" pitchFamily="34" charset="0"/>
              </a:rPr>
              <a:t>zující záření</a:t>
            </a:r>
            <a:endParaRPr lang="en-GB" altLang="cs-CZ" sz="1800" dirty="0">
              <a:solidFill>
                <a:srgbClr val="FF0000"/>
              </a:solidFill>
              <a:latin typeface="Arial" panose="020B0604020202020204" pitchFamily="34" charset="0"/>
            </a:endParaRPr>
          </a:p>
          <a:p>
            <a:pPr>
              <a:lnSpc>
                <a:spcPct val="100000"/>
              </a:lnSpc>
              <a:buFontTx/>
              <a:buNone/>
            </a:pPr>
            <a:r>
              <a:rPr lang="cs-CZ" altLang="cs-CZ" sz="1800" dirty="0">
                <a:latin typeface="Arial" panose="020B0604020202020204" pitchFamily="34" charset="0"/>
              </a:rPr>
              <a:t>Ionizující záření je</a:t>
            </a:r>
            <a:r>
              <a:rPr lang="en-GB" altLang="cs-CZ" sz="1800" dirty="0">
                <a:latin typeface="Arial" panose="020B0604020202020204" pitchFamily="34" charset="0"/>
              </a:rPr>
              <a:t> </a:t>
            </a:r>
            <a:r>
              <a:rPr lang="cs-CZ" altLang="cs-CZ" sz="1800" dirty="0">
                <a:solidFill>
                  <a:srgbClr val="FF0000"/>
                </a:solidFill>
                <a:latin typeface="Arial" panose="020B0604020202020204" pitchFamily="34" charset="0"/>
              </a:rPr>
              <a:t>j</a:t>
            </a:r>
            <a:r>
              <a:rPr lang="en-GB" altLang="cs-CZ" sz="1800" dirty="0">
                <a:solidFill>
                  <a:srgbClr val="FF0000"/>
                </a:solidFill>
                <a:latin typeface="Arial" panose="020B0604020202020204" pitchFamily="34" charset="0"/>
              </a:rPr>
              <a:t>e</a:t>
            </a:r>
            <a:r>
              <a:rPr lang="cs-CZ" altLang="cs-CZ" sz="1800" dirty="0">
                <a:solidFill>
                  <a:srgbClr val="FF0000"/>
                </a:solidFill>
                <a:latin typeface="Arial" panose="020B0604020202020204" pitchFamily="34" charset="0"/>
              </a:rPr>
              <a:t>dno z nejméně rizikových</a:t>
            </a:r>
            <a:r>
              <a:rPr lang="en-GB" altLang="cs-CZ" sz="1800" dirty="0">
                <a:solidFill>
                  <a:srgbClr val="FF0000"/>
                </a:solidFill>
                <a:latin typeface="Arial" panose="020B0604020202020204" pitchFamily="34" charset="0"/>
              </a:rPr>
              <a:t> </a:t>
            </a:r>
          </a:p>
          <a:p>
            <a:pPr>
              <a:lnSpc>
                <a:spcPct val="100000"/>
              </a:lnSpc>
              <a:buFontTx/>
              <a:buNone/>
            </a:pPr>
            <a:r>
              <a:rPr lang="cs-CZ" altLang="cs-CZ" sz="1800" dirty="0">
                <a:latin typeface="Arial" panose="020B0604020202020204" pitchFamily="34" charset="0"/>
              </a:rPr>
              <a:t>Protože se však získávají miliony obrazů ročně, riziko se zvyšuje pro populaci jako celek</a:t>
            </a:r>
            <a:r>
              <a:rPr lang="en-GB" altLang="cs-CZ" sz="1800" dirty="0">
                <a:latin typeface="Arial" panose="020B0604020202020204" pitchFamily="34" charset="0"/>
              </a:rPr>
              <a:t>.</a:t>
            </a:r>
            <a:endParaRPr lang="cs-CZ"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Určité riziko je spojeno s každým</a:t>
            </a:r>
            <a:r>
              <a:rPr lang="en-GB" altLang="cs-CZ" sz="1800" dirty="0">
                <a:latin typeface="Arial" panose="020B0604020202020204" pitchFamily="34" charset="0"/>
              </a:rPr>
              <a:t> mSv</a:t>
            </a:r>
            <a:r>
              <a:rPr lang="cs-CZ" altLang="cs-CZ" sz="1800" dirty="0">
                <a:latin typeface="Arial" panose="020B0604020202020204" pitchFamily="34" charset="0"/>
              </a:rPr>
              <a:t>, např. 50 případů výskytu rakoviny na milion vyšetřených na jeden </a:t>
            </a:r>
            <a:r>
              <a:rPr lang="en-GB" altLang="cs-CZ" sz="1800" dirty="0">
                <a:latin typeface="Arial" panose="020B0604020202020204" pitchFamily="34" charset="0"/>
              </a:rPr>
              <a:t>mSv</a:t>
            </a:r>
            <a:r>
              <a:rPr lang="cs-CZ" altLang="cs-CZ" sz="1800" dirty="0">
                <a:latin typeface="Arial" panose="020B0604020202020204" pitchFamily="34" charset="0"/>
              </a:rPr>
              <a:t>.</a:t>
            </a:r>
            <a:endParaRPr lang="en-GB" altLang="cs-CZ" sz="1800" dirty="0">
              <a:latin typeface="Arial" panose="020B0604020202020204" pitchFamily="34" charset="0"/>
            </a:endParaRPr>
          </a:p>
          <a:p>
            <a:pPr>
              <a:lnSpc>
                <a:spcPct val="100000"/>
              </a:lnSpc>
              <a:buFont typeface="Wingdings" panose="05000000000000000000" pitchFamily="2" charset="2"/>
              <a:buNone/>
            </a:pPr>
            <a:r>
              <a:rPr lang="cs-CZ" altLang="cs-CZ" sz="1800" dirty="0">
                <a:latin typeface="Arial" panose="020B0604020202020204" pitchFamily="34" charset="0"/>
              </a:rPr>
              <a:t>Lékařské dávky záření rostou s nástupem ‘</a:t>
            </a:r>
            <a:r>
              <a:rPr lang="cs-CZ" altLang="cs-CZ" sz="1800" i="1" dirty="0" err="1">
                <a:latin typeface="Arial" panose="020B0604020202020204" pitchFamily="34" charset="0"/>
              </a:rPr>
              <a:t>better</a:t>
            </a:r>
            <a:r>
              <a:rPr lang="cs-CZ" altLang="cs-CZ" sz="1800" i="1" dirty="0">
                <a:latin typeface="Arial" panose="020B0604020202020204" pitchFamily="34" charset="0"/>
              </a:rPr>
              <a:t> </a:t>
            </a:r>
            <a:r>
              <a:rPr lang="cs-CZ" altLang="cs-CZ" sz="1800" i="1" dirty="0" err="1">
                <a:latin typeface="Arial" panose="020B0604020202020204" pitchFamily="34" charset="0"/>
              </a:rPr>
              <a:t>safe</a:t>
            </a:r>
            <a:r>
              <a:rPr lang="cs-CZ" altLang="cs-CZ" sz="1800" i="1" dirty="0">
                <a:latin typeface="Arial" panose="020B0604020202020204" pitchFamily="34" charset="0"/>
              </a:rPr>
              <a:t> </a:t>
            </a:r>
            <a:r>
              <a:rPr lang="cs-CZ" altLang="cs-CZ" sz="1800" i="1" dirty="0" err="1">
                <a:latin typeface="Arial" panose="020B0604020202020204" pitchFamily="34" charset="0"/>
              </a:rPr>
              <a:t>than</a:t>
            </a:r>
            <a:r>
              <a:rPr lang="cs-CZ" altLang="cs-CZ" sz="1800" i="1" dirty="0">
                <a:latin typeface="Arial" panose="020B0604020202020204" pitchFamily="34" charset="0"/>
              </a:rPr>
              <a:t> </a:t>
            </a:r>
            <a:r>
              <a:rPr lang="cs-CZ" altLang="cs-CZ" sz="1800" i="1" dirty="0" err="1">
                <a:latin typeface="Arial" panose="020B0604020202020204" pitchFamily="34" charset="0"/>
              </a:rPr>
              <a:t>sorry</a:t>
            </a:r>
            <a:r>
              <a:rPr lang="cs-CZ" altLang="cs-CZ" sz="1800" dirty="0">
                <a:latin typeface="Arial" panose="020B0604020202020204" pitchFamily="34" charset="0"/>
              </a:rPr>
              <a:t>’ medicíny a se snadností používání moderních zařízení (např. spirální CT ve srovnání s konvenčním CT před dvaceti lety, digitální radiografie ve srovnání se snímkováním na film).</a:t>
            </a:r>
          </a:p>
          <a:p>
            <a:pPr>
              <a:lnSpc>
                <a:spcPct val="100000"/>
              </a:lnSpc>
              <a:buFontTx/>
              <a:buNone/>
            </a:pPr>
            <a:r>
              <a:rPr lang="cs-CZ" altLang="cs-CZ" sz="1800" dirty="0">
                <a:latin typeface="Arial" panose="020B0604020202020204" pitchFamily="34" charset="0"/>
              </a:rPr>
              <a:t>Proto EU vytvořila směrnici pro ochranu pacientů před zářením</a:t>
            </a:r>
            <a:r>
              <a:rPr lang="en-GB" altLang="cs-CZ" sz="1800" dirty="0">
                <a:latin typeface="Arial" panose="020B0604020202020204" pitchFamily="34" charset="0"/>
              </a:rPr>
              <a:t> (97/43/EURATOM).</a:t>
            </a:r>
          </a:p>
        </p:txBody>
      </p:sp>
      <p:graphicFrame>
        <p:nvGraphicFramePr>
          <p:cNvPr id="413773" name="Group 77">
            <a:extLst>
              <a:ext uri="{FF2B5EF4-FFF2-40B4-BE49-F238E27FC236}">
                <a16:creationId xmlns:a16="http://schemas.microsoft.com/office/drawing/2014/main" id="{442EB765-810D-4040-9A00-F31226595F11}"/>
              </a:ext>
            </a:extLst>
          </p:cNvPr>
          <p:cNvGraphicFramePr>
            <a:graphicFrameLocks noGrp="1"/>
          </p:cNvGraphicFramePr>
          <p:nvPr>
            <p:ph sz="half" idx="2"/>
            <p:extLst>
              <p:ext uri="{D42A27DB-BD31-4B8C-83A1-F6EECF244321}">
                <p14:modId xmlns:p14="http://schemas.microsoft.com/office/powerpoint/2010/main" val="1420297846"/>
              </p:ext>
            </p:extLst>
          </p:nvPr>
        </p:nvGraphicFramePr>
        <p:xfrm>
          <a:off x="6481874" y="1463291"/>
          <a:ext cx="5289713" cy="4853426"/>
        </p:xfrm>
        <a:graphic>
          <a:graphicData uri="http://schemas.openxmlformats.org/drawingml/2006/table">
            <a:tbl>
              <a:tblPr/>
              <a:tblGrid>
                <a:gridCol w="1323796">
                  <a:extLst>
                    <a:ext uri="{9D8B030D-6E8A-4147-A177-3AD203B41FA5}">
                      <a16:colId xmlns:a16="http://schemas.microsoft.com/office/drawing/2014/main" val="20000"/>
                    </a:ext>
                  </a:extLst>
                </a:gridCol>
                <a:gridCol w="1239919">
                  <a:extLst>
                    <a:ext uri="{9D8B030D-6E8A-4147-A177-3AD203B41FA5}">
                      <a16:colId xmlns:a16="http://schemas.microsoft.com/office/drawing/2014/main" val="20001"/>
                    </a:ext>
                  </a:extLst>
                </a:gridCol>
                <a:gridCol w="1402202">
                  <a:extLst>
                    <a:ext uri="{9D8B030D-6E8A-4147-A177-3AD203B41FA5}">
                      <a16:colId xmlns:a16="http://schemas.microsoft.com/office/drawing/2014/main" val="20002"/>
                    </a:ext>
                  </a:extLst>
                </a:gridCol>
                <a:gridCol w="1323796">
                  <a:extLst>
                    <a:ext uri="{9D8B030D-6E8A-4147-A177-3AD203B41FA5}">
                      <a16:colId xmlns:a16="http://schemas.microsoft.com/office/drawing/2014/main" val="20003"/>
                    </a:ext>
                  </a:extLst>
                </a:gridCol>
              </a:tblGrid>
              <a:tr h="262690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Radiolog. výkon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Nominální dávka v </a:t>
                      </a:r>
                      <a:r>
                        <a:rPr kumimoji="0" lang="cs-CZ" altLang="cs-CZ" sz="1600" b="0" i="0" u="none" strike="noStrike" cap="none" normalizeH="0" baseline="0" dirty="0" err="1">
                          <a:ln>
                            <a:noFill/>
                          </a:ln>
                          <a:solidFill>
                            <a:schemeClr val="tx1"/>
                          </a:solidFill>
                          <a:effectLst/>
                          <a:latin typeface="Times New Roman" pitchFamily="18" charset="0"/>
                        </a:rPr>
                        <a:t>mSv</a:t>
                      </a:r>
                      <a:endParaRPr kumimoji="0" lang="cs-CZ" altLang="cs-CZ" sz="1600" b="0" i="0" u="none" strike="noStrike" cap="none" normalizeH="0" baseline="0" dirty="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Riziko vzniku nádorů</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Počet případů rakoviny „navíc“, </a:t>
                      </a:r>
                      <a:r>
                        <a:rPr kumimoji="0" lang="cs-CZ" altLang="cs-CZ" sz="1600" b="0" i="1" u="none" strike="noStrike" cap="none" normalizeH="0" baseline="0" dirty="0">
                          <a:ln>
                            <a:noFill/>
                          </a:ln>
                          <a:solidFill>
                            <a:schemeClr val="tx1"/>
                          </a:solidFill>
                          <a:effectLst/>
                          <a:latin typeface="Times New Roman" pitchFamily="18" charset="0"/>
                        </a:rPr>
                        <a:t>kdyby byl</a:t>
                      </a:r>
                      <a:r>
                        <a:rPr kumimoji="0" lang="cs-CZ" altLang="cs-CZ" sz="1600" b="0" i="0" u="none" strike="noStrike" cap="none" normalizeH="0" baseline="0" dirty="0">
                          <a:ln>
                            <a:noFill/>
                          </a:ln>
                          <a:solidFill>
                            <a:schemeClr val="tx1"/>
                          </a:solidFill>
                          <a:effectLst/>
                          <a:latin typeface="Times New Roman" pitchFamily="18" charset="0"/>
                        </a:rPr>
                        <a:t> každý občan EU takto 1x vyšetřen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1524">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Snímek hrudníku</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0.1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200,000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279">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Skiaskopie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185,000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236">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CT snímek</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482">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Intervenční radiologie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1,850,000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472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3">
            <a:extLst>
              <a:ext uri="{FF2B5EF4-FFF2-40B4-BE49-F238E27FC236}">
                <a16:creationId xmlns:a16="http://schemas.microsoft.com/office/drawing/2014/main" id="{208C3BDA-DB01-4D07-BBA5-BB62FB00B2F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D90B98-0088-4F1A-8D74-F11FD76AACFC}" type="slidenum">
              <a:rPr lang="cs-CZ" altLang="cs-CZ" sz="1400">
                <a:latin typeface="Arial" panose="020B0604020202020204" pitchFamily="34" charset="0"/>
              </a:rPr>
              <a:pPr>
                <a:spcBef>
                  <a:spcPct val="0"/>
                </a:spcBef>
                <a:buFontTx/>
                <a:buNone/>
              </a:pPr>
              <a:t>17</a:t>
            </a:fld>
            <a:endParaRPr lang="cs-CZ" altLang="cs-CZ" sz="1400">
              <a:latin typeface="Arial" panose="020B0604020202020204" pitchFamily="34" charset="0"/>
            </a:endParaRPr>
          </a:p>
        </p:txBody>
      </p:sp>
      <p:sp>
        <p:nvSpPr>
          <p:cNvPr id="20483" name="Rectangle 2">
            <a:extLst>
              <a:ext uri="{FF2B5EF4-FFF2-40B4-BE49-F238E27FC236}">
                <a16:creationId xmlns:a16="http://schemas.microsoft.com/office/drawing/2014/main" id="{4F7C2F09-0B84-4465-B3D1-AB99D122A1F9}"/>
              </a:ext>
            </a:extLst>
          </p:cNvPr>
          <p:cNvSpPr>
            <a:spLocks noGrp="1" noChangeArrowheads="1"/>
          </p:cNvSpPr>
          <p:nvPr>
            <p:ph type="title"/>
          </p:nvPr>
        </p:nvSpPr>
        <p:spPr>
          <a:xfrm>
            <a:off x="625406" y="331116"/>
            <a:ext cx="8213793" cy="709407"/>
          </a:xfrm>
        </p:spPr>
        <p:txBody>
          <a:bodyPr/>
          <a:lstStyle/>
          <a:p>
            <a:pPr algn="l"/>
            <a:r>
              <a:rPr lang="cs-CZ" altLang="cs-CZ" sz="3600" b="1" dirty="0">
                <a:latin typeface="Arial" panose="020B0604020202020204" pitchFamily="34" charset="0"/>
              </a:rPr>
              <a:t>Charakteristika biologických účinků</a:t>
            </a:r>
          </a:p>
        </p:txBody>
      </p:sp>
      <p:sp>
        <p:nvSpPr>
          <p:cNvPr id="20484" name="Rectangle 3">
            <a:extLst>
              <a:ext uri="{FF2B5EF4-FFF2-40B4-BE49-F238E27FC236}">
                <a16:creationId xmlns:a16="http://schemas.microsoft.com/office/drawing/2014/main" id="{90E6475C-BD37-485C-9327-35BEDA86A030}"/>
              </a:ext>
            </a:extLst>
          </p:cNvPr>
          <p:cNvSpPr>
            <a:spLocks noGrp="1" noChangeArrowheads="1"/>
          </p:cNvSpPr>
          <p:nvPr>
            <p:ph type="body" idx="1"/>
          </p:nvPr>
        </p:nvSpPr>
        <p:spPr>
          <a:xfrm>
            <a:off x="735725" y="1196976"/>
            <a:ext cx="10205544" cy="1698626"/>
          </a:xfrm>
        </p:spPr>
        <p:txBody>
          <a:bodyPr/>
          <a:lstStyle/>
          <a:p>
            <a:pPr>
              <a:lnSpc>
                <a:spcPct val="100000"/>
              </a:lnSpc>
              <a:buFont typeface="Wingdings" panose="05000000000000000000" pitchFamily="2" charset="2"/>
              <a:buChar char="Ø"/>
            </a:pPr>
            <a:r>
              <a:rPr lang="cs-CZ" altLang="cs-CZ" sz="2000" i="1" dirty="0">
                <a:latin typeface="Arial" panose="020B0604020202020204" pitchFamily="34" charset="0"/>
              </a:rPr>
              <a:t>Akutní </a:t>
            </a:r>
            <a:r>
              <a:rPr lang="cs-CZ" altLang="cs-CZ" sz="2000" dirty="0">
                <a:latin typeface="Arial" panose="020B0604020202020204" pitchFamily="34" charset="0"/>
              </a:rPr>
              <a:t>(účinek se projeví v krátkém čase, např. loupání pokožky po intervenční radiologii) nebo </a:t>
            </a:r>
            <a:r>
              <a:rPr lang="cs-CZ" altLang="cs-CZ" sz="2000" i="1" dirty="0">
                <a:latin typeface="Arial" panose="020B0604020202020204" pitchFamily="34" charset="0"/>
              </a:rPr>
              <a:t>pozdní</a:t>
            </a:r>
            <a:r>
              <a:rPr lang="cs-CZ" altLang="cs-CZ" sz="2000" dirty="0">
                <a:latin typeface="Arial" panose="020B0604020202020204" pitchFamily="34" charset="0"/>
              </a:rPr>
              <a:t> (účinek se projeví po delším čase, např. vznik nádoru)</a:t>
            </a:r>
          </a:p>
          <a:p>
            <a:pPr>
              <a:lnSpc>
                <a:spcPct val="100000"/>
              </a:lnSpc>
              <a:buFont typeface="Wingdings" panose="05000000000000000000" pitchFamily="2" charset="2"/>
              <a:buChar char="Ø"/>
            </a:pPr>
            <a:r>
              <a:rPr lang="cs-CZ" altLang="cs-CZ" sz="2000" i="1" dirty="0">
                <a:latin typeface="Arial" panose="020B0604020202020204" pitchFamily="34" charset="0"/>
              </a:rPr>
              <a:t>Deterministické</a:t>
            </a:r>
            <a:r>
              <a:rPr lang="cs-CZ" altLang="cs-CZ" sz="2000" dirty="0">
                <a:latin typeface="Arial" panose="020B0604020202020204" pitchFamily="34" charset="0"/>
              </a:rPr>
              <a:t> (existence prahové dávky, nulové riziko při dávce nižší, např. zákal oční čočky, poškození kůže, poškození mozku u plodu) nebo </a:t>
            </a:r>
            <a:r>
              <a:rPr lang="cs-CZ" altLang="cs-CZ" sz="2000" i="1" dirty="0">
                <a:latin typeface="Arial" panose="020B0604020202020204" pitchFamily="34" charset="0"/>
              </a:rPr>
              <a:t>stochastické</a:t>
            </a:r>
            <a:r>
              <a:rPr lang="cs-CZ" altLang="cs-CZ" sz="2000" dirty="0">
                <a:latin typeface="Arial" panose="020B0604020202020204" pitchFamily="34" charset="0"/>
              </a:rPr>
              <a:t> (žádný práh, riziko úměrné dávce, riziko není nikdy nulové, např. vznik nádorů, mutageneze) </a:t>
            </a:r>
          </a:p>
        </p:txBody>
      </p:sp>
      <p:sp>
        <p:nvSpPr>
          <p:cNvPr id="20485" name="Line 4">
            <a:extLst>
              <a:ext uri="{FF2B5EF4-FFF2-40B4-BE49-F238E27FC236}">
                <a16:creationId xmlns:a16="http://schemas.microsoft.com/office/drawing/2014/main" id="{77498A53-87F6-454F-BC84-1E987ADC663D}"/>
              </a:ext>
            </a:extLst>
          </p:cNvPr>
          <p:cNvSpPr>
            <a:spLocks noChangeShapeType="1"/>
          </p:cNvSpPr>
          <p:nvPr/>
        </p:nvSpPr>
        <p:spPr bwMode="auto">
          <a:xfrm flipH="1" flipV="1">
            <a:off x="3468414" y="3090041"/>
            <a:ext cx="5036" cy="18629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6" name="Line 5">
            <a:extLst>
              <a:ext uri="{FF2B5EF4-FFF2-40B4-BE49-F238E27FC236}">
                <a16:creationId xmlns:a16="http://schemas.microsoft.com/office/drawing/2014/main" id="{43AB9242-76E7-4DD6-9202-D5DDD2F6E4E7}"/>
              </a:ext>
            </a:extLst>
          </p:cNvPr>
          <p:cNvSpPr>
            <a:spLocks noChangeShapeType="1"/>
          </p:cNvSpPr>
          <p:nvPr/>
        </p:nvSpPr>
        <p:spPr bwMode="auto">
          <a:xfrm flipV="1">
            <a:off x="3473449" y="4939862"/>
            <a:ext cx="1991929" cy="13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7" name="Text Box 6">
            <a:extLst>
              <a:ext uri="{FF2B5EF4-FFF2-40B4-BE49-F238E27FC236}">
                <a16:creationId xmlns:a16="http://schemas.microsoft.com/office/drawing/2014/main" id="{DBD67F4D-D7F2-4FC8-9CB7-9C82F28A1AFA}"/>
              </a:ext>
            </a:extLst>
          </p:cNvPr>
          <p:cNvSpPr txBox="1">
            <a:spLocks noChangeArrowheads="1"/>
          </p:cNvSpPr>
          <p:nvPr/>
        </p:nvSpPr>
        <p:spPr bwMode="auto">
          <a:xfrm>
            <a:off x="4692650" y="49530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
        <p:nvSpPr>
          <p:cNvPr id="20488" name="Text Box 7">
            <a:extLst>
              <a:ext uri="{FF2B5EF4-FFF2-40B4-BE49-F238E27FC236}">
                <a16:creationId xmlns:a16="http://schemas.microsoft.com/office/drawing/2014/main" id="{86241890-A74D-4565-B0F7-079E3A0A9E2E}"/>
              </a:ext>
            </a:extLst>
          </p:cNvPr>
          <p:cNvSpPr txBox="1">
            <a:spLocks noChangeArrowheads="1"/>
          </p:cNvSpPr>
          <p:nvPr/>
        </p:nvSpPr>
        <p:spPr bwMode="auto">
          <a:xfrm>
            <a:off x="2566988" y="3505201"/>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89" name="Text Box 8">
            <a:extLst>
              <a:ext uri="{FF2B5EF4-FFF2-40B4-BE49-F238E27FC236}">
                <a16:creationId xmlns:a16="http://schemas.microsoft.com/office/drawing/2014/main" id="{19E3C396-4068-4963-B75E-FE1DF0CF444E}"/>
              </a:ext>
            </a:extLst>
          </p:cNvPr>
          <p:cNvSpPr txBox="1">
            <a:spLocks noChangeArrowheads="1"/>
          </p:cNvSpPr>
          <p:nvPr/>
        </p:nvSpPr>
        <p:spPr bwMode="auto">
          <a:xfrm>
            <a:off x="3418270" y="5507422"/>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stochastické účinky</a:t>
            </a:r>
          </a:p>
        </p:txBody>
      </p:sp>
      <p:sp>
        <p:nvSpPr>
          <p:cNvPr id="126985" name="Line 9">
            <a:extLst>
              <a:ext uri="{FF2B5EF4-FFF2-40B4-BE49-F238E27FC236}">
                <a16:creationId xmlns:a16="http://schemas.microsoft.com/office/drawing/2014/main" id="{0665CB21-E69C-4AC3-BC66-EE1C0A896021}"/>
              </a:ext>
            </a:extLst>
          </p:cNvPr>
          <p:cNvSpPr>
            <a:spLocks noChangeShapeType="1"/>
          </p:cNvSpPr>
          <p:nvPr/>
        </p:nvSpPr>
        <p:spPr bwMode="auto">
          <a:xfrm flipV="1">
            <a:off x="3473449" y="4498428"/>
            <a:ext cx="1918357" cy="45457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1" name="Line 10">
            <a:extLst>
              <a:ext uri="{FF2B5EF4-FFF2-40B4-BE49-F238E27FC236}">
                <a16:creationId xmlns:a16="http://schemas.microsoft.com/office/drawing/2014/main" id="{3CC785D9-F2F7-448F-A53A-FEFF1BFE0374}"/>
              </a:ext>
            </a:extLst>
          </p:cNvPr>
          <p:cNvSpPr>
            <a:spLocks noChangeShapeType="1"/>
          </p:cNvSpPr>
          <p:nvPr/>
        </p:nvSpPr>
        <p:spPr bwMode="auto">
          <a:xfrm flipH="1" flipV="1">
            <a:off x="6957848" y="3205654"/>
            <a:ext cx="20801" cy="1823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92" name="Line 11">
            <a:extLst>
              <a:ext uri="{FF2B5EF4-FFF2-40B4-BE49-F238E27FC236}">
                <a16:creationId xmlns:a16="http://schemas.microsoft.com/office/drawing/2014/main" id="{972B0DEE-F88C-4CE4-B37C-73F64D450812}"/>
              </a:ext>
            </a:extLst>
          </p:cNvPr>
          <p:cNvSpPr>
            <a:spLocks noChangeShapeType="1"/>
          </p:cNvSpPr>
          <p:nvPr/>
        </p:nvSpPr>
        <p:spPr bwMode="auto">
          <a:xfrm flipV="1">
            <a:off x="6978650" y="5002924"/>
            <a:ext cx="1976164" cy="26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126988" name="Line 12">
            <a:extLst>
              <a:ext uri="{FF2B5EF4-FFF2-40B4-BE49-F238E27FC236}">
                <a16:creationId xmlns:a16="http://schemas.microsoft.com/office/drawing/2014/main" id="{5A33A084-AA0B-4BAE-9236-242C942A730C}"/>
              </a:ext>
            </a:extLst>
          </p:cNvPr>
          <p:cNvSpPr>
            <a:spLocks noChangeShapeType="1"/>
          </p:cNvSpPr>
          <p:nvPr/>
        </p:nvSpPr>
        <p:spPr bwMode="auto">
          <a:xfrm flipV="1">
            <a:off x="7619780" y="3153103"/>
            <a:ext cx="136853" cy="187609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4" name="Text Box 13">
            <a:extLst>
              <a:ext uri="{FF2B5EF4-FFF2-40B4-BE49-F238E27FC236}">
                <a16:creationId xmlns:a16="http://schemas.microsoft.com/office/drawing/2014/main" id="{93CAFE86-7AB0-45D9-8315-2C89A2B00151}"/>
              </a:ext>
            </a:extLst>
          </p:cNvPr>
          <p:cNvSpPr txBox="1">
            <a:spLocks noChangeArrowheads="1"/>
          </p:cNvSpPr>
          <p:nvPr/>
        </p:nvSpPr>
        <p:spPr bwMode="auto">
          <a:xfrm>
            <a:off x="7131050" y="5470526"/>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a:latin typeface="Arial" panose="020B0604020202020204" pitchFamily="34" charset="0"/>
              </a:rPr>
              <a:t>deterministické účinky</a:t>
            </a:r>
          </a:p>
        </p:txBody>
      </p:sp>
      <p:sp>
        <p:nvSpPr>
          <p:cNvPr id="20495" name="Text Box 14">
            <a:extLst>
              <a:ext uri="{FF2B5EF4-FFF2-40B4-BE49-F238E27FC236}">
                <a16:creationId xmlns:a16="http://schemas.microsoft.com/office/drawing/2014/main" id="{023C3DDF-B369-44DA-A084-1D7D3B72F58D}"/>
              </a:ext>
            </a:extLst>
          </p:cNvPr>
          <p:cNvSpPr txBox="1">
            <a:spLocks noChangeArrowheads="1"/>
          </p:cNvSpPr>
          <p:nvPr/>
        </p:nvSpPr>
        <p:spPr bwMode="auto">
          <a:xfrm>
            <a:off x="5880100" y="3429001"/>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96" name="Text Box 15">
            <a:extLst>
              <a:ext uri="{FF2B5EF4-FFF2-40B4-BE49-F238E27FC236}">
                <a16:creationId xmlns:a16="http://schemas.microsoft.com/office/drawing/2014/main" id="{9ACF6184-F61B-48D7-9D14-CC687CFCFFE4}"/>
              </a:ext>
            </a:extLst>
          </p:cNvPr>
          <p:cNvSpPr txBox="1">
            <a:spLocks noChangeArrowheads="1"/>
          </p:cNvSpPr>
          <p:nvPr/>
        </p:nvSpPr>
        <p:spPr bwMode="auto">
          <a:xfrm>
            <a:off x="8274050" y="50292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Tree>
    <p:extLst>
      <p:ext uri="{BB962C8B-B14F-4D97-AF65-F5344CB8AC3E}">
        <p14:creationId xmlns:p14="http://schemas.microsoft.com/office/powerpoint/2010/main" val="3466480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wipe(left)">
                                      <p:cBhvr>
                                        <p:cTn id="7" dur="500"/>
                                        <p:tgtEl>
                                          <p:spTgt spid="126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6988"/>
                                        </p:tgtEl>
                                        <p:attrNameLst>
                                          <p:attrName>style.visibility</p:attrName>
                                        </p:attrNameLst>
                                      </p:cBhvr>
                                      <p:to>
                                        <p:strVal val="visible"/>
                                      </p:to>
                                    </p:set>
                                    <p:animEffect transition="in" filter="wipe(left)">
                                      <p:cBhvr>
                                        <p:cTn id="12"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a:extLst>
              <a:ext uri="{FF2B5EF4-FFF2-40B4-BE49-F238E27FC236}">
                <a16:creationId xmlns:a16="http://schemas.microsoft.com/office/drawing/2014/main" id="{723C8C6A-8BE1-4D9E-91BB-8438FF84E4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628356-37A6-4684-8EFB-038406E59F0A}" type="slidenum">
              <a:rPr lang="cs-CZ" altLang="cs-CZ" sz="1400">
                <a:latin typeface="Arial" panose="020B0604020202020204" pitchFamily="34" charset="0"/>
              </a:rPr>
              <a:pPr>
                <a:spcBef>
                  <a:spcPct val="0"/>
                </a:spcBef>
                <a:buFontTx/>
                <a:buNone/>
              </a:pPr>
              <a:t>18</a:t>
            </a:fld>
            <a:endParaRPr lang="cs-CZ" altLang="cs-CZ" sz="1400">
              <a:latin typeface="Arial" panose="020B0604020202020204" pitchFamily="34" charset="0"/>
            </a:endParaRPr>
          </a:p>
        </p:txBody>
      </p:sp>
      <p:sp>
        <p:nvSpPr>
          <p:cNvPr id="21507" name="Rectangle 2">
            <a:extLst>
              <a:ext uri="{FF2B5EF4-FFF2-40B4-BE49-F238E27FC236}">
                <a16:creationId xmlns:a16="http://schemas.microsoft.com/office/drawing/2014/main" id="{F1577AFA-6350-42B6-B456-CEFB1C5028DD}"/>
              </a:ext>
            </a:extLst>
          </p:cNvPr>
          <p:cNvSpPr>
            <a:spLocks noGrp="1" noChangeArrowheads="1"/>
          </p:cNvSpPr>
          <p:nvPr>
            <p:ph type="title"/>
          </p:nvPr>
        </p:nvSpPr>
        <p:spPr>
          <a:xfrm>
            <a:off x="741020" y="415200"/>
            <a:ext cx="5554676" cy="451576"/>
          </a:xfrm>
        </p:spPr>
        <p:txBody>
          <a:bodyPr/>
          <a:lstStyle/>
          <a:p>
            <a:pPr algn="l"/>
            <a:r>
              <a:rPr lang="cs-CZ" altLang="cs-CZ" sz="3600" b="1" dirty="0">
                <a:latin typeface="Arial" panose="020B0604020202020204" pitchFamily="34" charset="0"/>
              </a:rPr>
              <a:t>Účinky záření na buňky</a:t>
            </a:r>
            <a:r>
              <a:rPr lang="en-GB" altLang="cs-CZ" sz="3600" dirty="0">
                <a:latin typeface="Arial" panose="020B0604020202020204" pitchFamily="34" charset="0"/>
              </a:rPr>
              <a:t> </a:t>
            </a:r>
          </a:p>
        </p:txBody>
      </p:sp>
      <p:sp>
        <p:nvSpPr>
          <p:cNvPr id="101379" name="Rectangle 3">
            <a:extLst>
              <a:ext uri="{FF2B5EF4-FFF2-40B4-BE49-F238E27FC236}">
                <a16:creationId xmlns:a16="http://schemas.microsoft.com/office/drawing/2014/main" id="{2359A458-2220-4B24-AFD4-DDB51518D062}"/>
              </a:ext>
            </a:extLst>
          </p:cNvPr>
          <p:cNvSpPr>
            <a:spLocks noGrp="1" noChangeArrowheads="1"/>
          </p:cNvSpPr>
          <p:nvPr>
            <p:ph type="body" idx="1"/>
          </p:nvPr>
        </p:nvSpPr>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Buňky se vyznačují největší </a:t>
            </a:r>
            <a:r>
              <a:rPr lang="cs-CZ" altLang="cs-CZ" sz="2400" dirty="0" err="1">
                <a:latin typeface="Arial" panose="020B0604020202020204" pitchFamily="34" charset="0"/>
              </a:rPr>
              <a:t>radiosenzitivitou</a:t>
            </a:r>
            <a:r>
              <a:rPr lang="cs-CZ" altLang="cs-CZ" sz="2400" dirty="0">
                <a:latin typeface="Arial" panose="020B0604020202020204" pitchFamily="34" charset="0"/>
              </a:rPr>
              <a:t> během mitózy </a:t>
            </a:r>
            <a:r>
              <a:rPr lang="en-GB" altLang="cs-CZ" sz="2400" dirty="0">
                <a:latin typeface="Arial" panose="020B0604020202020204" pitchFamily="34" charset="0"/>
              </a:rPr>
              <a:t>(</a:t>
            </a:r>
            <a:r>
              <a:rPr lang="cs-CZ" altLang="cs-CZ" sz="2400" dirty="0">
                <a:latin typeface="Arial" panose="020B0604020202020204" pitchFamily="34" charset="0"/>
              </a:rPr>
              <a:t>dělení buněk</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None/>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Účinky záření na buňky</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Smrt buňky před mitózou nebo po ní (není příliš důležité, pokud neumírá příliš mnoho buněk, takže tkáň trpí – například v intervenční radiologii</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Opožděné nebo prodloužené mitózy</a:t>
            </a:r>
            <a:r>
              <a:rPr lang="en-GB" altLang="cs-CZ" sz="2400" dirty="0">
                <a:latin typeface="Arial" panose="020B0604020202020204" pitchFamily="34" charset="0"/>
              </a:rPr>
              <a:t> </a:t>
            </a: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opravami</a:t>
            </a:r>
            <a:endParaRPr lang="en-GB" altLang="cs-CZ" sz="2400" dirty="0">
              <a:latin typeface="Arial" panose="020B0604020202020204" pitchFamily="34" charset="0"/>
            </a:endParaRP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replikací</a:t>
            </a:r>
            <a:r>
              <a:rPr lang="en-GB" altLang="cs-CZ" sz="2400" dirty="0">
                <a:latin typeface="Arial" panose="020B0604020202020204" pitchFamily="34" charset="0"/>
              </a:rPr>
              <a:t> – </a:t>
            </a:r>
            <a:r>
              <a:rPr lang="en-GB" altLang="cs-CZ" sz="2400" i="1" dirty="0">
                <a:solidFill>
                  <a:srgbClr val="FF0000"/>
                </a:solidFill>
                <a:latin typeface="Arial" panose="020B0604020202020204" pitchFamily="34" charset="0"/>
              </a:rPr>
              <a:t>t</a:t>
            </a:r>
            <a:r>
              <a:rPr lang="cs-CZ" altLang="cs-CZ" sz="2400" i="1" dirty="0" err="1">
                <a:solidFill>
                  <a:srgbClr val="FF0000"/>
                </a:solidFill>
                <a:latin typeface="Arial" panose="020B0604020202020204" pitchFamily="34" charset="0"/>
              </a:rPr>
              <a:t>oto</a:t>
            </a:r>
            <a:r>
              <a:rPr lang="cs-CZ" altLang="cs-CZ" sz="2400" i="1" dirty="0">
                <a:solidFill>
                  <a:srgbClr val="FF0000"/>
                </a:solidFill>
                <a:latin typeface="Arial" panose="020B0604020202020204" pitchFamily="34" charset="0"/>
              </a:rPr>
              <a:t> je zpravidla největší problém u zobrazovacích metod – mohou vést ke kancerogenezi a mutagenezi</a:t>
            </a:r>
            <a:endParaRPr lang="en-GB" altLang="cs-CZ" sz="2400" i="1" dirty="0">
              <a:latin typeface="Arial" panose="020B0604020202020204" pitchFamily="34" charset="0"/>
            </a:endParaRPr>
          </a:p>
        </p:txBody>
      </p:sp>
    </p:spTree>
    <p:extLst>
      <p:ext uri="{BB962C8B-B14F-4D97-AF65-F5344CB8AC3E}">
        <p14:creationId xmlns:p14="http://schemas.microsoft.com/office/powerpoint/2010/main" val="3877845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2">
            <a:extLst>
              <a:ext uri="{FF2B5EF4-FFF2-40B4-BE49-F238E27FC236}">
                <a16:creationId xmlns:a16="http://schemas.microsoft.com/office/drawing/2014/main" id="{88674C1A-CF49-4309-8423-0026FECD12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9D1DA5-12EF-4E2D-8E03-016FA3C6966A}" type="slidenum">
              <a:rPr lang="cs-CZ" altLang="cs-CZ" sz="1400">
                <a:latin typeface="Arial" panose="020B0604020202020204" pitchFamily="34" charset="0"/>
              </a:rPr>
              <a:pPr>
                <a:spcBef>
                  <a:spcPct val="0"/>
                </a:spcBef>
                <a:buFontTx/>
                <a:buNone/>
              </a:pPr>
              <a:t>19</a:t>
            </a:fld>
            <a:endParaRPr lang="cs-CZ" altLang="cs-CZ" sz="1400">
              <a:latin typeface="Arial" panose="020B0604020202020204" pitchFamily="34" charset="0"/>
            </a:endParaRPr>
          </a:p>
        </p:txBody>
      </p:sp>
      <p:sp>
        <p:nvSpPr>
          <p:cNvPr id="22531" name="Rectangle 2">
            <a:extLst>
              <a:ext uri="{FF2B5EF4-FFF2-40B4-BE49-F238E27FC236}">
                <a16:creationId xmlns:a16="http://schemas.microsoft.com/office/drawing/2014/main" id="{940935E1-35B5-4A07-A5D6-1EE2FC11B62E}"/>
              </a:ext>
            </a:extLst>
          </p:cNvPr>
          <p:cNvSpPr>
            <a:spLocks noGrp="1" noChangeArrowheads="1"/>
          </p:cNvSpPr>
          <p:nvPr>
            <p:ph type="title"/>
          </p:nvPr>
        </p:nvSpPr>
        <p:spPr>
          <a:xfrm>
            <a:off x="759373" y="336332"/>
            <a:ext cx="7558088" cy="460375"/>
          </a:xfrm>
        </p:spPr>
        <p:txBody>
          <a:bodyPr/>
          <a:lstStyle/>
          <a:p>
            <a:pPr algn="l"/>
            <a:r>
              <a:rPr lang="en-GB" altLang="cs-CZ" sz="3600" b="1" dirty="0">
                <a:latin typeface="Arial" panose="020B0604020202020204" pitchFamily="34" charset="0"/>
              </a:rPr>
              <a:t>Deterministic</a:t>
            </a:r>
            <a:r>
              <a:rPr lang="cs-CZ" altLang="cs-CZ" sz="3600" b="1" dirty="0" err="1">
                <a:latin typeface="Arial" panose="020B0604020202020204" pitchFamily="34" charset="0"/>
              </a:rPr>
              <a:t>ké</a:t>
            </a:r>
            <a:r>
              <a:rPr lang="cs-CZ" altLang="cs-CZ" sz="3600" b="1" dirty="0">
                <a:latin typeface="Arial" panose="020B0604020202020204" pitchFamily="34" charset="0"/>
              </a:rPr>
              <a:t> účinky</a:t>
            </a:r>
            <a:r>
              <a:rPr lang="en-GB" altLang="cs-CZ" sz="3600" b="1" dirty="0">
                <a:latin typeface="Arial" panose="020B0604020202020204" pitchFamily="34" charset="0"/>
              </a:rPr>
              <a:t>: </a:t>
            </a:r>
            <a:r>
              <a:rPr lang="cs-CZ" altLang="cs-CZ" sz="3600" b="1" dirty="0">
                <a:latin typeface="Arial" panose="020B0604020202020204" pitchFamily="34" charset="0"/>
              </a:rPr>
              <a:t>Oči</a:t>
            </a:r>
            <a:endParaRPr lang="en-GB" altLang="cs-CZ" sz="3600" b="1" dirty="0">
              <a:latin typeface="Arial" panose="020B0604020202020204" pitchFamily="34" charset="0"/>
            </a:endParaRPr>
          </a:p>
        </p:txBody>
      </p:sp>
      <p:sp>
        <p:nvSpPr>
          <p:cNvPr id="22532" name="Rectangle 3">
            <a:extLst>
              <a:ext uri="{FF2B5EF4-FFF2-40B4-BE49-F238E27FC236}">
                <a16:creationId xmlns:a16="http://schemas.microsoft.com/office/drawing/2014/main" id="{B1869CE4-F7E2-4C8F-A6E3-3C666990EB00}"/>
              </a:ext>
            </a:extLst>
          </p:cNvPr>
          <p:cNvSpPr>
            <a:spLocks noChangeArrowheads="1"/>
          </p:cNvSpPr>
          <p:nvPr/>
        </p:nvSpPr>
        <p:spPr bwMode="auto">
          <a:xfrm>
            <a:off x="914400" y="981076"/>
            <a:ext cx="939624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Oční čočka je vysoce </a:t>
            </a:r>
            <a:r>
              <a:rPr lang="cs-CZ" altLang="cs-CZ" sz="2400" dirty="0" err="1">
                <a:latin typeface="Arial" panose="020B0604020202020204" pitchFamily="34" charset="0"/>
              </a:rPr>
              <a:t>radiosenzitivní</a:t>
            </a:r>
            <a:r>
              <a:rPr lang="cs-CZ" altLang="cs-CZ" sz="2400" dirty="0">
                <a:latin typeface="Arial" panose="020B0604020202020204" pitchFamily="34" charset="0"/>
              </a:rPr>
              <a:t> a navíc je obklopena vysoce </a:t>
            </a:r>
            <a:r>
              <a:rPr lang="cs-CZ" altLang="cs-CZ" sz="2400" dirty="0" err="1">
                <a:latin typeface="Arial" panose="020B0604020202020204" pitchFamily="34" charset="0"/>
              </a:rPr>
              <a:t>radiosenzitivními</a:t>
            </a:r>
            <a:r>
              <a:rPr lang="cs-CZ" altLang="cs-CZ" sz="2400" dirty="0">
                <a:latin typeface="Arial" panose="020B0604020202020204" pitchFamily="34" charset="0"/>
              </a:rPr>
              <a:t> </a:t>
            </a:r>
            <a:r>
              <a:rPr lang="cs-CZ" altLang="cs-CZ" sz="2400" dirty="0" err="1">
                <a:latin typeface="Arial" panose="020B0604020202020204" pitchFamily="34" charset="0"/>
              </a:rPr>
              <a:t>kuboidními</a:t>
            </a:r>
            <a:r>
              <a:rPr lang="cs-CZ" altLang="cs-CZ" sz="2400" dirty="0">
                <a:latin typeface="Arial" panose="020B0604020202020204" pitchFamily="34" charset="0"/>
              </a:rPr>
              <a:t> buňkami.</a:t>
            </a:r>
          </a:p>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Vznik zákalu čočky (katarakty) </a:t>
            </a:r>
          </a:p>
        </p:txBody>
      </p:sp>
      <p:pic>
        <p:nvPicPr>
          <p:cNvPr id="22533" name="Picture 10" descr="eye_less">
            <a:extLst>
              <a:ext uri="{FF2B5EF4-FFF2-40B4-BE49-F238E27FC236}">
                <a16:creationId xmlns:a16="http://schemas.microsoft.com/office/drawing/2014/main" id="{742A9A8F-CC6A-4E2F-A8A8-F93E30C4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645" y="2372691"/>
            <a:ext cx="5669783" cy="417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27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3">
            <a:extLst>
              <a:ext uri="{FF2B5EF4-FFF2-40B4-BE49-F238E27FC236}">
                <a16:creationId xmlns:a16="http://schemas.microsoft.com/office/drawing/2014/main" id="{872126C2-34DF-4E21-AD04-38AB5B2AB6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FCC43CC-1985-4D5E-B1EF-B1CEF886C5CF}" type="slidenum">
              <a:rPr lang="cs-CZ" altLang="cs-CZ" sz="1400">
                <a:latin typeface="Arial" panose="020B0604020202020204" pitchFamily="34" charset="0"/>
              </a:rPr>
              <a:pPr>
                <a:spcBef>
                  <a:spcPct val="0"/>
                </a:spcBef>
                <a:buFontTx/>
                <a:buNone/>
              </a:pPr>
              <a:t>2</a:t>
            </a:fld>
            <a:endParaRPr lang="cs-CZ" altLang="cs-CZ" sz="1400">
              <a:latin typeface="Arial" panose="020B0604020202020204" pitchFamily="34" charset="0"/>
            </a:endParaRPr>
          </a:p>
        </p:txBody>
      </p:sp>
      <p:sp>
        <p:nvSpPr>
          <p:cNvPr id="5123" name="Rectangle 2">
            <a:extLst>
              <a:ext uri="{FF2B5EF4-FFF2-40B4-BE49-F238E27FC236}">
                <a16:creationId xmlns:a16="http://schemas.microsoft.com/office/drawing/2014/main" id="{A01FB984-B65C-42E4-BBDA-A580D92793EC}"/>
              </a:ext>
            </a:extLst>
          </p:cNvPr>
          <p:cNvSpPr>
            <a:spLocks noGrp="1" noChangeArrowheads="1"/>
          </p:cNvSpPr>
          <p:nvPr>
            <p:ph type="title"/>
          </p:nvPr>
        </p:nvSpPr>
        <p:spPr>
          <a:xfrm>
            <a:off x="953494" y="408167"/>
            <a:ext cx="1916927" cy="603250"/>
          </a:xfrm>
        </p:spPr>
        <p:txBody>
          <a:bodyPr/>
          <a:lstStyle/>
          <a:p>
            <a:pPr algn="l"/>
            <a:r>
              <a:rPr lang="cs-CZ" altLang="cs-CZ" sz="3600" b="1" dirty="0">
                <a:latin typeface="Arial" panose="020B0604020202020204" pitchFamily="34" charset="0"/>
              </a:rPr>
              <a:t>Základy</a:t>
            </a:r>
            <a:endParaRPr lang="en-GB" altLang="cs-CZ" sz="3600" b="1" dirty="0">
              <a:latin typeface="Arial" panose="020B0604020202020204" pitchFamily="34" charset="0"/>
            </a:endParaRPr>
          </a:p>
        </p:txBody>
      </p:sp>
      <p:sp>
        <p:nvSpPr>
          <p:cNvPr id="5124" name="Rectangle 3">
            <a:extLst>
              <a:ext uri="{FF2B5EF4-FFF2-40B4-BE49-F238E27FC236}">
                <a16:creationId xmlns:a16="http://schemas.microsoft.com/office/drawing/2014/main" id="{9E43579E-F91B-4543-AAED-5A4DE56FA131}"/>
              </a:ext>
            </a:extLst>
          </p:cNvPr>
          <p:cNvSpPr>
            <a:spLocks noGrp="1" noChangeArrowheads="1"/>
          </p:cNvSpPr>
          <p:nvPr>
            <p:ph type="body" idx="1"/>
          </p:nvPr>
        </p:nvSpPr>
        <p:spPr>
          <a:xfrm>
            <a:off x="1224502" y="1348051"/>
            <a:ext cx="9827812" cy="50403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Ionizující elektromagnetické záření: f &gt; 3x10</a:t>
            </a:r>
            <a:r>
              <a:rPr lang="cs-CZ" altLang="cs-CZ" sz="2400" baseline="30000" dirty="0">
                <a:latin typeface="Arial" panose="020B0604020202020204" pitchFamily="34" charset="0"/>
              </a:rPr>
              <a:t>15 </a:t>
            </a:r>
            <a:r>
              <a:rPr lang="cs-CZ" altLang="cs-CZ" sz="2400" dirty="0">
                <a:latin typeface="Arial" panose="020B0604020202020204" pitchFamily="34" charset="0"/>
              </a:rPr>
              <a:t>Hz tj. </a:t>
            </a:r>
            <a:r>
              <a:rPr lang="cs-CZ" altLang="cs-CZ" sz="2400" dirty="0">
                <a:latin typeface="Symbol" panose="05050102010706020507" pitchFamily="18" charset="2"/>
              </a:rPr>
              <a:t>l</a:t>
            </a:r>
            <a:r>
              <a:rPr lang="cs-CZ" altLang="cs-CZ" sz="2400" dirty="0">
                <a:latin typeface="Arial" panose="020B0604020202020204" pitchFamily="34" charset="0"/>
              </a:rPr>
              <a:t> </a:t>
            </a:r>
            <a:r>
              <a:rPr lang="cs-CZ" altLang="cs-CZ" sz="2400" dirty="0">
                <a:latin typeface="Arial" panose="020B0604020202020204" pitchFamily="34" charset="0"/>
                <a:cs typeface="Arial" panose="020B0604020202020204" pitchFamily="34" charset="0"/>
              </a:rPr>
              <a:t>&lt; 100 </a:t>
            </a:r>
            <a:r>
              <a:rPr lang="cs-CZ" altLang="cs-CZ" sz="2400" dirty="0" err="1">
                <a:latin typeface="Arial" panose="020B0604020202020204" pitchFamily="34" charset="0"/>
                <a:cs typeface="Arial" panose="020B0604020202020204" pitchFamily="34" charset="0"/>
              </a:rPr>
              <a:t>nm</a:t>
            </a:r>
            <a:r>
              <a:rPr lang="cs-CZ" altLang="cs-CZ" sz="2400" dirty="0">
                <a:latin typeface="Arial" panose="020B0604020202020204" pitchFamily="34" charset="0"/>
                <a:cs typeface="Arial" panose="020B0604020202020204" pitchFamily="34" charset="0"/>
              </a:rPr>
              <a:t> (</a:t>
            </a:r>
            <a:r>
              <a:rPr lang="cs-CZ" altLang="cs-CZ" sz="2400" dirty="0">
                <a:latin typeface="Arial" panose="020B0604020202020204" pitchFamily="34" charset="0"/>
              </a:rPr>
              <a:t>UV, </a:t>
            </a:r>
            <a:r>
              <a:rPr lang="cs-CZ" altLang="cs-CZ" sz="2400" dirty="0" err="1">
                <a:latin typeface="Arial" panose="020B0604020202020204" pitchFamily="34" charset="0"/>
              </a:rPr>
              <a:t>rtg</a:t>
            </a:r>
            <a:r>
              <a:rPr lang="cs-CZ" altLang="cs-CZ" sz="2400" dirty="0">
                <a:latin typeface="Arial" panose="020B0604020202020204" pitchFamily="34" charset="0"/>
              </a:rPr>
              <a:t> a gama), má dostatek energie pro ionizaci atomů tvořících naše tělo.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Ionty způsobují tvorbu VOLNÝCH RADIKÁL</a:t>
            </a:r>
            <a:r>
              <a:rPr lang="cs-CZ" altLang="cs-CZ" sz="2400" dirty="0">
                <a:latin typeface="Arial" panose="020B0604020202020204" pitchFamily="34" charset="0"/>
                <a:cs typeface="Arial" panose="020B0604020202020204" pitchFamily="34" charset="0"/>
              </a:rPr>
              <a:t>Ů</a:t>
            </a:r>
            <a:r>
              <a:rPr lang="cs-CZ" altLang="cs-CZ" sz="2400" dirty="0">
                <a:latin typeface="Arial" panose="020B0604020202020204" pitchFamily="34" charset="0"/>
              </a:rPr>
              <a:t> (H, OH z vody) a vysoce chemicky reaktivních sloučenin, např. H</a:t>
            </a:r>
            <a:r>
              <a:rPr lang="cs-CZ" altLang="cs-CZ" sz="2400" baseline="-25000" dirty="0">
                <a:latin typeface="Arial" panose="020B0604020202020204" pitchFamily="34" charset="0"/>
              </a:rPr>
              <a:t>2</a:t>
            </a:r>
            <a:r>
              <a:rPr lang="cs-CZ" altLang="cs-CZ" sz="2400" dirty="0">
                <a:latin typeface="Arial" panose="020B0604020202020204" pitchFamily="34" charset="0"/>
              </a:rPr>
              <a:t>O</a:t>
            </a:r>
            <a:r>
              <a:rPr lang="cs-CZ" altLang="cs-CZ" sz="2400" baseline="-25000" dirty="0">
                <a:latin typeface="Arial" panose="020B0604020202020204" pitchFamily="34" charset="0"/>
              </a:rPr>
              <a:t>2</a:t>
            </a:r>
            <a:r>
              <a:rPr lang="cs-CZ" altLang="cs-CZ" sz="2400" dirty="0">
                <a:latin typeface="Arial" panose="020B0604020202020204" pitchFamily="34" charset="0"/>
              </a:rPr>
              <a:t>, které vyvolávají změny biologicky významných molekul, např. DNA, a vedou k biologickým účinkům jako je kancerogeneze a mutageneze.</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vyšší je počet fotonů absorbovaných tělem a čím vyšší je energie těchto fotonů, tím vyšší je počet vytvářených volných radikálů, tím vyšší je riziko.</a:t>
            </a:r>
          </a:p>
        </p:txBody>
      </p:sp>
    </p:spTree>
    <p:extLst>
      <p:ext uri="{BB962C8B-B14F-4D97-AF65-F5344CB8AC3E}">
        <p14:creationId xmlns:p14="http://schemas.microsoft.com/office/powerpoint/2010/main" val="80569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3">
            <a:extLst>
              <a:ext uri="{FF2B5EF4-FFF2-40B4-BE49-F238E27FC236}">
                <a16:creationId xmlns:a16="http://schemas.microsoft.com/office/drawing/2014/main" id="{9F204158-F6E9-4464-8FDD-AC4C4EAB1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C41C22-B69C-4458-B8ED-A5FC88843FBE}" type="slidenum">
              <a:rPr lang="cs-CZ" altLang="cs-CZ" sz="1400">
                <a:latin typeface="Arial" panose="020B0604020202020204" pitchFamily="34" charset="0"/>
              </a:rPr>
              <a:pPr>
                <a:spcBef>
                  <a:spcPct val="0"/>
                </a:spcBef>
                <a:buFontTx/>
                <a:buNone/>
              </a:pPr>
              <a:t>20</a:t>
            </a:fld>
            <a:endParaRPr lang="cs-CZ" altLang="cs-CZ" sz="1400">
              <a:latin typeface="Arial" panose="020B0604020202020204" pitchFamily="34" charset="0"/>
            </a:endParaRPr>
          </a:p>
        </p:txBody>
      </p:sp>
      <p:sp>
        <p:nvSpPr>
          <p:cNvPr id="23555" name="Rectangle 2">
            <a:extLst>
              <a:ext uri="{FF2B5EF4-FFF2-40B4-BE49-F238E27FC236}">
                <a16:creationId xmlns:a16="http://schemas.microsoft.com/office/drawing/2014/main" id="{5CE9A095-BDD5-494C-A23C-A32EFDCA1475}"/>
              </a:ext>
            </a:extLst>
          </p:cNvPr>
          <p:cNvSpPr>
            <a:spLocks noGrp="1" noChangeArrowheads="1"/>
          </p:cNvSpPr>
          <p:nvPr>
            <p:ph type="title"/>
          </p:nvPr>
        </p:nvSpPr>
        <p:spPr>
          <a:xfrm>
            <a:off x="1141524" y="606644"/>
            <a:ext cx="3808849" cy="914400"/>
          </a:xfrm>
        </p:spPr>
        <p:txBody>
          <a:bodyPr/>
          <a:lstStyle/>
          <a:p>
            <a:pPr algn="l"/>
            <a:r>
              <a:rPr lang="cs-CZ" altLang="cs-CZ" sz="3600" b="1" dirty="0">
                <a:latin typeface="Arial" panose="020B0604020202020204" pitchFamily="34" charset="0"/>
              </a:rPr>
              <a:t>Účinky na kůži</a:t>
            </a:r>
            <a:endParaRPr lang="en-GB" altLang="cs-CZ" sz="3600" b="1" dirty="0">
              <a:latin typeface="Arial" panose="020B0604020202020204" pitchFamily="34" charset="0"/>
            </a:endParaRPr>
          </a:p>
        </p:txBody>
      </p:sp>
      <p:grpSp>
        <p:nvGrpSpPr>
          <p:cNvPr id="23556" name="Group 5">
            <a:extLst>
              <a:ext uri="{FF2B5EF4-FFF2-40B4-BE49-F238E27FC236}">
                <a16:creationId xmlns:a16="http://schemas.microsoft.com/office/drawing/2014/main" id="{47957D2E-D31B-42FB-B7B4-A723E8A59D6D}"/>
              </a:ext>
            </a:extLst>
          </p:cNvPr>
          <p:cNvGrpSpPr>
            <a:grpSpLocks/>
          </p:cNvGrpSpPr>
          <p:nvPr/>
        </p:nvGrpSpPr>
        <p:grpSpPr bwMode="auto">
          <a:xfrm>
            <a:off x="1269929" y="1502651"/>
            <a:ext cx="4852786" cy="4862239"/>
            <a:chOff x="176" y="1392"/>
            <a:chExt cx="1906" cy="2482"/>
          </a:xfrm>
        </p:grpSpPr>
        <p:grpSp>
          <p:nvGrpSpPr>
            <p:cNvPr id="23561" name="Group 6">
              <a:extLst>
                <a:ext uri="{FF2B5EF4-FFF2-40B4-BE49-F238E27FC236}">
                  <a16:creationId xmlns:a16="http://schemas.microsoft.com/office/drawing/2014/main" id="{0AAB00BF-B655-473C-BA63-14F71AB48B3D}"/>
                </a:ext>
              </a:extLst>
            </p:cNvPr>
            <p:cNvGrpSpPr>
              <a:grpSpLocks/>
            </p:cNvGrpSpPr>
            <p:nvPr/>
          </p:nvGrpSpPr>
          <p:grpSpPr bwMode="auto">
            <a:xfrm>
              <a:off x="210" y="1392"/>
              <a:ext cx="1872" cy="1652"/>
              <a:chOff x="-60" y="1152"/>
              <a:chExt cx="2316" cy="1654"/>
            </a:xfrm>
          </p:grpSpPr>
          <p:pic>
            <p:nvPicPr>
              <p:cNvPr id="23563" name="Picture 7" descr="piel">
                <a:extLst>
                  <a:ext uri="{FF2B5EF4-FFF2-40B4-BE49-F238E27FC236}">
                    <a16:creationId xmlns:a16="http://schemas.microsoft.com/office/drawing/2014/main" id="{D2DE6187-3C81-45AD-83F4-1E25FA4A0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 y="1152"/>
                <a:ext cx="2220"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8">
                <a:extLst>
                  <a:ext uri="{FF2B5EF4-FFF2-40B4-BE49-F238E27FC236}">
                    <a16:creationId xmlns:a16="http://schemas.microsoft.com/office/drawing/2014/main" id="{51B2E4C7-1448-46C3-B3EB-0A0C54C49816}"/>
                  </a:ext>
                </a:extLst>
              </p:cNvPr>
              <p:cNvSpPr txBox="1">
                <a:spLocks noChangeArrowheads="1"/>
              </p:cNvSpPr>
              <p:nvPr/>
            </p:nvSpPr>
            <p:spPr bwMode="auto">
              <a:xfrm>
                <a:off x="1391" y="2255"/>
                <a:ext cx="8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DERMIS</a:t>
                </a:r>
                <a:endParaRPr lang="es-ES" altLang="cs-CZ" sz="1400">
                  <a:latin typeface="Arial Black" panose="020B0A04020102020204" pitchFamily="34" charset="0"/>
                </a:endParaRPr>
              </a:p>
            </p:txBody>
          </p:sp>
          <p:sp>
            <p:nvSpPr>
              <p:cNvPr id="23565" name="Rectangle 9">
                <a:extLst>
                  <a:ext uri="{FF2B5EF4-FFF2-40B4-BE49-F238E27FC236}">
                    <a16:creationId xmlns:a16="http://schemas.microsoft.com/office/drawing/2014/main" id="{318C4996-D96F-4F01-A810-987BDE07667D}"/>
                  </a:ext>
                </a:extLst>
              </p:cNvPr>
              <p:cNvSpPr>
                <a:spLocks noChangeArrowheads="1"/>
              </p:cNvSpPr>
              <p:nvPr/>
            </p:nvSpPr>
            <p:spPr bwMode="auto">
              <a:xfrm>
                <a:off x="1151" y="1680"/>
                <a:ext cx="1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EPIDERMIS</a:t>
                </a:r>
                <a:endParaRPr lang="es-ES" altLang="cs-CZ" sz="1400">
                  <a:latin typeface="Arial Black" panose="020B0A04020102020204" pitchFamily="34" charset="0"/>
                </a:endParaRPr>
              </a:p>
            </p:txBody>
          </p:sp>
        </p:grpSp>
        <p:sp>
          <p:nvSpPr>
            <p:cNvPr id="23562" name="Text Box 10">
              <a:extLst>
                <a:ext uri="{FF2B5EF4-FFF2-40B4-BE49-F238E27FC236}">
                  <a16:creationId xmlns:a16="http://schemas.microsoft.com/office/drawing/2014/main" id="{3F1B385A-FAF4-4190-A0E1-F23DCE078599}"/>
                </a:ext>
              </a:extLst>
            </p:cNvPr>
            <p:cNvSpPr txBox="1">
              <a:spLocks noChangeArrowheads="1"/>
            </p:cNvSpPr>
            <p:nvPr/>
          </p:nvSpPr>
          <p:spPr bwMode="auto">
            <a:xfrm>
              <a:off x="176" y="3261"/>
              <a:ext cx="177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2400" dirty="0">
                  <a:latin typeface="Arial" panose="020B0604020202020204" pitchFamily="34" charset="0"/>
                </a:rPr>
                <a:t>Buňky zárodečné vrstvy epidermis</a:t>
              </a:r>
              <a:r>
                <a:rPr lang="en-GB" altLang="cs-CZ" sz="2400" dirty="0">
                  <a:latin typeface="Arial" panose="020B0604020202020204" pitchFamily="34" charset="0"/>
                </a:rPr>
                <a:t>, </a:t>
              </a:r>
              <a:r>
                <a:rPr lang="cs-CZ" altLang="cs-CZ" sz="2400" dirty="0">
                  <a:latin typeface="Arial" panose="020B0604020202020204" pitchFamily="34" charset="0"/>
                </a:rPr>
                <a:t>vysoce mitotické</a:t>
              </a:r>
              <a:r>
                <a:rPr lang="en-GB" altLang="cs-CZ" sz="2400" dirty="0">
                  <a:latin typeface="Arial" panose="020B0604020202020204" pitchFamily="34" charset="0"/>
                </a:rPr>
                <a:t> (</a:t>
              </a:r>
              <a:r>
                <a:rPr lang="cs-CZ" altLang="cs-CZ" sz="2400" dirty="0">
                  <a:latin typeface="Arial" panose="020B0604020202020204" pitchFamily="34" charset="0"/>
                </a:rPr>
                <a:t>a proto velmi </a:t>
              </a:r>
              <a:r>
                <a:rPr lang="cs-CZ" altLang="cs-CZ" sz="2400" dirty="0" err="1">
                  <a:latin typeface="Arial" panose="020B0604020202020204" pitchFamily="34" charset="0"/>
                </a:rPr>
                <a:t>radiosenzitivní</a:t>
              </a:r>
              <a:r>
                <a:rPr lang="en-GB" altLang="cs-CZ" sz="2400" dirty="0">
                  <a:latin typeface="Arial" panose="020B0604020202020204" pitchFamily="34" charset="0"/>
                </a:rPr>
                <a:t>)</a:t>
              </a:r>
            </a:p>
          </p:txBody>
        </p:sp>
      </p:grpSp>
      <p:sp>
        <p:nvSpPr>
          <p:cNvPr id="23557" name="Line 12">
            <a:extLst>
              <a:ext uri="{FF2B5EF4-FFF2-40B4-BE49-F238E27FC236}">
                <a16:creationId xmlns:a16="http://schemas.microsoft.com/office/drawing/2014/main" id="{B0B4CCF9-D5AA-40EA-BADC-91F231B84AEE}"/>
              </a:ext>
            </a:extLst>
          </p:cNvPr>
          <p:cNvSpPr>
            <a:spLocks noChangeShapeType="1"/>
          </p:cNvSpPr>
          <p:nvPr/>
        </p:nvSpPr>
        <p:spPr bwMode="auto">
          <a:xfrm flipV="1">
            <a:off x="3270250" y="3710151"/>
            <a:ext cx="639598" cy="1336511"/>
          </a:xfrm>
          <a:prstGeom prst="line">
            <a:avLst/>
          </a:prstGeom>
          <a:noFill/>
          <a:ln w="57150">
            <a:solidFill>
              <a:srgbClr val="333333"/>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cs-CZ" sz="2400"/>
          </a:p>
        </p:txBody>
      </p:sp>
      <p:sp>
        <p:nvSpPr>
          <p:cNvPr id="23558" name="Rectangle 13">
            <a:extLst>
              <a:ext uri="{FF2B5EF4-FFF2-40B4-BE49-F238E27FC236}">
                <a16:creationId xmlns:a16="http://schemas.microsoft.com/office/drawing/2014/main" id="{6BFA4076-5075-4615-8E69-7D4AB6403DC1}"/>
              </a:ext>
            </a:extLst>
          </p:cNvPr>
          <p:cNvSpPr>
            <a:spLocks noChangeArrowheads="1"/>
          </p:cNvSpPr>
          <p:nvPr/>
        </p:nvSpPr>
        <p:spPr bwMode="auto">
          <a:xfrm>
            <a:off x="1868489" y="4371975"/>
            <a:ext cx="2046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900">
                <a:latin typeface="Arial" panose="020B0604020202020204" pitchFamily="34" charset="0"/>
              </a:rPr>
              <a:t>From “Atlas de Histologia...”. J. Boya</a:t>
            </a:r>
            <a:endParaRPr lang="es-ES" altLang="cs-CZ" sz="800">
              <a:latin typeface="Arial" panose="020B0604020202020204" pitchFamily="34" charset="0"/>
            </a:endParaRPr>
          </a:p>
        </p:txBody>
      </p:sp>
      <p:pic>
        <p:nvPicPr>
          <p:cNvPr id="23559" name="Picture 17" descr="skin_bre">
            <a:extLst>
              <a:ext uri="{FF2B5EF4-FFF2-40B4-BE49-F238E27FC236}">
                <a16:creationId xmlns:a16="http://schemas.microsoft.com/office/drawing/2014/main" id="{8459443A-495E-4C1C-85DB-14A81F8D3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861848"/>
            <a:ext cx="4652172" cy="278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8">
            <a:extLst>
              <a:ext uri="{FF2B5EF4-FFF2-40B4-BE49-F238E27FC236}">
                <a16:creationId xmlns:a16="http://schemas.microsoft.com/office/drawing/2014/main" id="{082D2125-28EB-4AC1-B936-578AE73BCAD5}"/>
              </a:ext>
            </a:extLst>
          </p:cNvPr>
          <p:cNvSpPr txBox="1">
            <a:spLocks noChangeArrowheads="1"/>
          </p:cNvSpPr>
          <p:nvPr/>
        </p:nvSpPr>
        <p:spPr bwMode="auto">
          <a:xfrm>
            <a:off x="6240463" y="4292600"/>
            <a:ext cx="42481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err="1">
                <a:latin typeface="Arial" panose="020B0604020202020204" pitchFamily="34" charset="0"/>
              </a:rPr>
              <a:t>dermatiti</a:t>
            </a:r>
            <a:r>
              <a:rPr lang="cs-CZ" altLang="cs-CZ" sz="2400" dirty="0">
                <a:latin typeface="Arial" panose="020B0604020202020204" pitchFamily="34" charset="0"/>
              </a:rPr>
              <a:t>da</a:t>
            </a:r>
            <a:r>
              <a:rPr lang="en-GB" altLang="cs-CZ" sz="2400" dirty="0">
                <a:latin typeface="Arial" panose="020B0604020202020204" pitchFamily="34" charset="0"/>
              </a:rPr>
              <a:t> = </a:t>
            </a:r>
            <a:r>
              <a:rPr lang="cs-CZ" altLang="cs-CZ" sz="2400" dirty="0">
                <a:latin typeface="Arial" panose="020B0604020202020204" pitchFamily="34" charset="0"/>
              </a:rPr>
              <a:t>zánět</a:t>
            </a:r>
            <a:r>
              <a:rPr lang="en-GB" altLang="cs-CZ" sz="2400" dirty="0">
                <a:latin typeface="Arial" panose="020B0604020202020204" pitchFamily="34" charset="0"/>
              </a:rPr>
              <a:t> (</a:t>
            </a:r>
            <a:r>
              <a:rPr lang="cs-CZ" altLang="cs-CZ" sz="2400" dirty="0">
                <a:latin typeface="Arial" panose="020B0604020202020204" pitchFamily="34" charset="0"/>
              </a:rPr>
              <a:t>bolest, zvýšená teplota</a:t>
            </a:r>
            <a:r>
              <a:rPr lang="en-GB" altLang="cs-CZ" sz="2400" dirty="0">
                <a:latin typeface="Arial" panose="020B0604020202020204" pitchFamily="34" charset="0"/>
              </a:rPr>
              <a:t>, </a:t>
            </a:r>
            <a:r>
              <a:rPr lang="cs-CZ" altLang="cs-CZ" sz="2400" dirty="0">
                <a:latin typeface="Arial" panose="020B0604020202020204" pitchFamily="34" charset="0"/>
              </a:rPr>
              <a:t>erytém</a:t>
            </a:r>
            <a:r>
              <a:rPr lang="en-GB" altLang="cs-CZ" sz="2400" dirty="0">
                <a:latin typeface="Arial" panose="020B0604020202020204" pitchFamily="34" charset="0"/>
              </a:rPr>
              <a:t>) </a:t>
            </a:r>
            <a:r>
              <a:rPr lang="cs-CZ" altLang="cs-CZ" sz="2400" dirty="0">
                <a:latin typeface="Arial" panose="020B0604020202020204" pitchFamily="34" charset="0"/>
              </a:rPr>
              <a:t>kůže způsobený vnějšími činiteli</a:t>
            </a:r>
            <a:endParaRPr lang="en-GB" altLang="cs-CZ" sz="2400" dirty="0">
              <a:latin typeface="Arial" panose="020B0604020202020204" pitchFamily="34" charset="0"/>
            </a:endParaRPr>
          </a:p>
          <a:p>
            <a:pPr>
              <a:spcBef>
                <a:spcPct val="50000"/>
              </a:spcBef>
              <a:buFontTx/>
              <a:buNone/>
            </a:pPr>
            <a:r>
              <a:rPr lang="en-GB" altLang="cs-CZ" sz="2400" dirty="0" err="1">
                <a:latin typeface="Arial" panose="020B0604020202020204" pitchFamily="34" charset="0"/>
              </a:rPr>
              <a:t>abla</a:t>
            </a:r>
            <a:r>
              <a:rPr lang="cs-CZ" altLang="cs-CZ" sz="2400" dirty="0" err="1">
                <a:latin typeface="Arial" panose="020B0604020202020204" pitchFamily="34" charset="0"/>
              </a:rPr>
              <a:t>ce</a:t>
            </a:r>
            <a:r>
              <a:rPr lang="en-GB" altLang="cs-CZ" sz="2400" dirty="0">
                <a:latin typeface="Arial" panose="020B0604020202020204" pitchFamily="34" charset="0"/>
              </a:rPr>
              <a:t> = </a:t>
            </a:r>
            <a:r>
              <a:rPr lang="cs-CZ" altLang="cs-CZ" sz="2400" dirty="0">
                <a:latin typeface="Arial" panose="020B0604020202020204" pitchFamily="34" charset="0"/>
              </a:rPr>
              <a:t>odstranění tkáně skalpelem, laserem aj.</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35455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2">
            <a:extLst>
              <a:ext uri="{FF2B5EF4-FFF2-40B4-BE49-F238E27FC236}">
                <a16:creationId xmlns:a16="http://schemas.microsoft.com/office/drawing/2014/main" id="{15E653E7-1BB9-4933-A061-D80DE0FB03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5DC1E77-1015-4ED2-9F55-F5AA7281B947}" type="slidenum">
              <a:rPr lang="cs-CZ" altLang="cs-CZ" sz="1400">
                <a:latin typeface="Arial" panose="020B0604020202020204" pitchFamily="34" charset="0"/>
              </a:rPr>
              <a:pPr>
                <a:spcBef>
                  <a:spcPct val="0"/>
                </a:spcBef>
                <a:buFontTx/>
                <a:buNone/>
              </a:pPr>
              <a:t>21</a:t>
            </a:fld>
            <a:endParaRPr lang="cs-CZ" altLang="cs-CZ" sz="1400">
              <a:latin typeface="Arial" panose="020B0604020202020204" pitchFamily="34" charset="0"/>
            </a:endParaRPr>
          </a:p>
        </p:txBody>
      </p:sp>
      <p:sp>
        <p:nvSpPr>
          <p:cNvPr id="245762" name="Freeform 2">
            <a:extLst>
              <a:ext uri="{FF2B5EF4-FFF2-40B4-BE49-F238E27FC236}">
                <a16:creationId xmlns:a16="http://schemas.microsoft.com/office/drawing/2014/main" id="{39CF47ED-DF97-435B-AC86-4789117D0AAB}"/>
              </a:ext>
            </a:extLst>
          </p:cNvPr>
          <p:cNvSpPr>
            <a:spLocks/>
          </p:cNvSpPr>
          <p:nvPr/>
        </p:nvSpPr>
        <p:spPr bwMode="auto">
          <a:xfrm>
            <a:off x="3575051" y="3213101"/>
            <a:ext cx="5053013" cy="2265363"/>
          </a:xfrm>
          <a:custGeom>
            <a:avLst/>
            <a:gdLst>
              <a:gd name="T0" fmla="*/ 0 w 3183"/>
              <a:gd name="T1" fmla="*/ 0 h 1427"/>
              <a:gd name="T2" fmla="*/ 673100 w 3183"/>
              <a:gd name="T3" fmla="*/ 155575 h 1427"/>
              <a:gd name="T4" fmla="*/ 1257300 w 3183"/>
              <a:gd name="T5" fmla="*/ 538163 h 1427"/>
              <a:gd name="T6" fmla="*/ 2900363 w 3183"/>
              <a:gd name="T7" fmla="*/ 1960563 h 1427"/>
              <a:gd name="T8" fmla="*/ 5053013 w 3183"/>
              <a:gd name="T9" fmla="*/ 2265363 h 1427"/>
              <a:gd name="T10" fmla="*/ 0 60000 65536"/>
              <a:gd name="T11" fmla="*/ 0 60000 65536"/>
              <a:gd name="T12" fmla="*/ 0 60000 65536"/>
              <a:gd name="T13" fmla="*/ 0 60000 65536"/>
              <a:gd name="T14" fmla="*/ 0 60000 65536"/>
              <a:gd name="T15" fmla="*/ 0 w 3183"/>
              <a:gd name="T16" fmla="*/ 0 h 1427"/>
              <a:gd name="T17" fmla="*/ 3183 w 3183"/>
              <a:gd name="T18" fmla="*/ 1427 h 1427"/>
            </a:gdLst>
            <a:ahLst/>
            <a:cxnLst>
              <a:cxn ang="T10">
                <a:pos x="T0" y="T1"/>
              </a:cxn>
              <a:cxn ang="T11">
                <a:pos x="T2" y="T3"/>
              </a:cxn>
              <a:cxn ang="T12">
                <a:pos x="T4" y="T5"/>
              </a:cxn>
              <a:cxn ang="T13">
                <a:pos x="T6" y="T7"/>
              </a:cxn>
              <a:cxn ang="T14">
                <a:pos x="T8" y="T9"/>
              </a:cxn>
            </a:cxnLst>
            <a:rect l="T15" t="T16" r="T17" b="T18"/>
            <a:pathLst>
              <a:path w="3183" h="1427">
                <a:moveTo>
                  <a:pt x="0" y="0"/>
                </a:moveTo>
                <a:cubicBezTo>
                  <a:pt x="72" y="16"/>
                  <a:pt x="292" y="41"/>
                  <a:pt x="424" y="98"/>
                </a:cubicBezTo>
                <a:cubicBezTo>
                  <a:pt x="556" y="155"/>
                  <a:pt x="558" y="149"/>
                  <a:pt x="792" y="339"/>
                </a:cubicBezTo>
                <a:cubicBezTo>
                  <a:pt x="1026" y="529"/>
                  <a:pt x="1429" y="1054"/>
                  <a:pt x="1827" y="1235"/>
                </a:cubicBezTo>
                <a:cubicBezTo>
                  <a:pt x="2225" y="1416"/>
                  <a:pt x="2900" y="1387"/>
                  <a:pt x="3183" y="1427"/>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0" name="Rectangle 3">
            <a:extLst>
              <a:ext uri="{FF2B5EF4-FFF2-40B4-BE49-F238E27FC236}">
                <a16:creationId xmlns:a16="http://schemas.microsoft.com/office/drawing/2014/main" id="{890DAF5D-7E2E-4C0F-B6FC-F34771BAD171}"/>
              </a:ext>
            </a:extLst>
          </p:cNvPr>
          <p:cNvSpPr>
            <a:spLocks noGrp="1" noChangeArrowheads="1"/>
          </p:cNvSpPr>
          <p:nvPr>
            <p:ph type="title"/>
          </p:nvPr>
        </p:nvSpPr>
        <p:spPr>
          <a:xfrm>
            <a:off x="683173" y="430924"/>
            <a:ext cx="9156481" cy="546538"/>
          </a:xfrm>
        </p:spPr>
        <p:txBody>
          <a:bodyPr/>
          <a:lstStyle/>
          <a:p>
            <a:pPr algn="l"/>
            <a:r>
              <a:rPr lang="cs-CZ" altLang="cs-CZ" sz="3600" b="1" dirty="0">
                <a:latin typeface="Arial" panose="020B0604020202020204" pitchFamily="34" charset="0"/>
              </a:rPr>
              <a:t>Těhotné ženy</a:t>
            </a:r>
            <a:r>
              <a:rPr lang="en-GB" altLang="cs-CZ" sz="3600" b="1" dirty="0">
                <a:latin typeface="Arial" panose="020B0604020202020204" pitchFamily="34" charset="0"/>
              </a:rPr>
              <a:t> : </a:t>
            </a:r>
            <a:r>
              <a:rPr lang="cs-CZ" altLang="cs-CZ" sz="3600" b="1" dirty="0">
                <a:latin typeface="Arial" panose="020B0604020202020204" pitchFamily="34" charset="0"/>
              </a:rPr>
              <a:t>Účinky na embryo a plod</a:t>
            </a:r>
            <a:endParaRPr lang="en-GB" altLang="cs-CZ" sz="3600" b="1" dirty="0">
              <a:latin typeface="Arial" panose="020B0604020202020204" pitchFamily="34" charset="0"/>
            </a:endParaRPr>
          </a:p>
        </p:txBody>
      </p:sp>
      <p:sp>
        <p:nvSpPr>
          <p:cNvPr id="24581" name="Rectangle 4">
            <a:extLst>
              <a:ext uri="{FF2B5EF4-FFF2-40B4-BE49-F238E27FC236}">
                <a16:creationId xmlns:a16="http://schemas.microsoft.com/office/drawing/2014/main" id="{8F040048-3821-4588-A716-45C037532791}"/>
              </a:ext>
            </a:extLst>
          </p:cNvPr>
          <p:cNvSpPr>
            <a:spLocks noChangeArrowheads="1"/>
          </p:cNvSpPr>
          <p:nvPr/>
        </p:nvSpPr>
        <p:spPr bwMode="auto">
          <a:xfrm>
            <a:off x="725212" y="1307771"/>
            <a:ext cx="97010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Clr>
                <a:srgbClr val="CF0325"/>
              </a:buClr>
              <a:buFont typeface="Monotype Sorts" pitchFamily="2" charset="2"/>
              <a:buNone/>
            </a:pPr>
            <a:r>
              <a:rPr lang="cs-CZ" altLang="cs-CZ" sz="2400" dirty="0">
                <a:latin typeface="Arial" panose="020B0604020202020204" pitchFamily="34" charset="0"/>
              </a:rPr>
              <a:t>Existují tři druhy účinků: </a:t>
            </a:r>
            <a:r>
              <a:rPr lang="cs-CZ" altLang="cs-CZ" sz="2400" b="1" dirty="0">
                <a:latin typeface="Arial" panose="020B0604020202020204" pitchFamily="34" charset="0"/>
              </a:rPr>
              <a:t>letální</a:t>
            </a:r>
            <a:r>
              <a:rPr lang="cs-CZ" altLang="cs-CZ" sz="2400" dirty="0">
                <a:latin typeface="Arial" panose="020B0604020202020204" pitchFamily="34" charset="0"/>
              </a:rPr>
              <a:t>, </a:t>
            </a:r>
            <a:r>
              <a:rPr lang="cs-CZ" altLang="cs-CZ" sz="2400" b="1" dirty="0">
                <a:latin typeface="Arial" panose="020B0604020202020204" pitchFamily="34" charset="0"/>
              </a:rPr>
              <a:t>vrozené abnormity </a:t>
            </a:r>
            <a:r>
              <a:rPr lang="cs-CZ" altLang="cs-CZ" sz="2400" dirty="0">
                <a:latin typeface="Arial" panose="020B0604020202020204" pitchFamily="34" charset="0"/>
              </a:rPr>
              <a:t>(např. porušení CNS)</a:t>
            </a:r>
            <a:r>
              <a:rPr lang="cs-CZ" altLang="cs-CZ" sz="2400" b="1" dirty="0">
                <a:latin typeface="Arial" panose="020B0604020202020204" pitchFamily="34" charset="0"/>
              </a:rPr>
              <a:t> </a:t>
            </a:r>
            <a:r>
              <a:rPr lang="cs-CZ" altLang="cs-CZ" sz="2400" dirty="0">
                <a:latin typeface="Arial" panose="020B0604020202020204" pitchFamily="34" charset="0"/>
              </a:rPr>
              <a:t>a </a:t>
            </a:r>
            <a:r>
              <a:rPr lang="cs-CZ" altLang="cs-CZ" sz="2400" b="1" dirty="0">
                <a:latin typeface="Arial" panose="020B0604020202020204" pitchFamily="34" charset="0"/>
              </a:rPr>
              <a:t>pozdní účinky</a:t>
            </a:r>
            <a:r>
              <a:rPr lang="cs-CZ" altLang="cs-CZ" sz="2400" dirty="0">
                <a:latin typeface="Arial" panose="020B0604020202020204" pitchFamily="34" charset="0"/>
              </a:rPr>
              <a:t> (např. dětská nádorová onemocnění a genetické poruchy zjištěné dlouho po porodu). </a:t>
            </a:r>
          </a:p>
        </p:txBody>
      </p:sp>
      <p:sp>
        <p:nvSpPr>
          <p:cNvPr id="24582" name="Text Box 5">
            <a:extLst>
              <a:ext uri="{FF2B5EF4-FFF2-40B4-BE49-F238E27FC236}">
                <a16:creationId xmlns:a16="http://schemas.microsoft.com/office/drawing/2014/main" id="{1DBCD4A8-AC90-449D-A5AE-DC2867FA853C}"/>
              </a:ext>
            </a:extLst>
          </p:cNvPr>
          <p:cNvSpPr txBox="1">
            <a:spLocks noChangeArrowheads="1"/>
          </p:cNvSpPr>
          <p:nvPr/>
        </p:nvSpPr>
        <p:spPr bwMode="auto">
          <a:xfrm>
            <a:off x="8183563" y="5805489"/>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Čas</a:t>
            </a:r>
            <a:r>
              <a:rPr lang="es-ES_tradnl" altLang="cs-CZ" sz="2000">
                <a:latin typeface="Arial" panose="020B0604020202020204" pitchFamily="34" charset="0"/>
              </a:rPr>
              <a:t> (m</a:t>
            </a:r>
            <a:r>
              <a:rPr lang="cs-CZ" altLang="cs-CZ" sz="2000">
                <a:latin typeface="Arial" panose="020B0604020202020204" pitchFamily="34" charset="0"/>
              </a:rPr>
              <a:t>ěsíce</a:t>
            </a:r>
            <a:r>
              <a:rPr lang="es-ES_tradnl" altLang="cs-CZ" sz="2000">
                <a:latin typeface="Arial" panose="020B0604020202020204" pitchFamily="34" charset="0"/>
              </a:rPr>
              <a:t>)</a:t>
            </a:r>
            <a:endParaRPr lang="es-ES" altLang="cs-CZ" sz="1400">
              <a:latin typeface="Arial" panose="020B0604020202020204" pitchFamily="34" charset="0"/>
            </a:endParaRPr>
          </a:p>
        </p:txBody>
      </p:sp>
      <p:sp>
        <p:nvSpPr>
          <p:cNvPr id="24583" name="Line 6">
            <a:extLst>
              <a:ext uri="{FF2B5EF4-FFF2-40B4-BE49-F238E27FC236}">
                <a16:creationId xmlns:a16="http://schemas.microsoft.com/office/drawing/2014/main" id="{740776F6-4F1B-4433-9101-E3B0DC29D756}"/>
              </a:ext>
            </a:extLst>
          </p:cNvPr>
          <p:cNvSpPr>
            <a:spLocks noChangeShapeType="1"/>
          </p:cNvSpPr>
          <p:nvPr/>
        </p:nvSpPr>
        <p:spPr bwMode="auto">
          <a:xfrm rot="5400000" flipV="1">
            <a:off x="6551613" y="2439988"/>
            <a:ext cx="38100" cy="6435725"/>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84" name="Line 7">
            <a:extLst>
              <a:ext uri="{FF2B5EF4-FFF2-40B4-BE49-F238E27FC236}">
                <a16:creationId xmlns:a16="http://schemas.microsoft.com/office/drawing/2014/main" id="{9D547E59-0997-4EFA-B85F-A61371465D0A}"/>
              </a:ext>
            </a:extLst>
          </p:cNvPr>
          <p:cNvSpPr>
            <a:spLocks noChangeShapeType="1"/>
          </p:cNvSpPr>
          <p:nvPr/>
        </p:nvSpPr>
        <p:spPr bwMode="auto">
          <a:xfrm>
            <a:off x="451326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5" name="Line 8">
            <a:extLst>
              <a:ext uri="{FF2B5EF4-FFF2-40B4-BE49-F238E27FC236}">
                <a16:creationId xmlns:a16="http://schemas.microsoft.com/office/drawing/2014/main" id="{832022B3-B64E-4B71-98BD-816D41148AF2}"/>
              </a:ext>
            </a:extLst>
          </p:cNvPr>
          <p:cNvSpPr>
            <a:spLocks noChangeShapeType="1"/>
          </p:cNvSpPr>
          <p:nvPr/>
        </p:nvSpPr>
        <p:spPr bwMode="auto">
          <a:xfrm>
            <a:off x="718661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6" name="Text Box 9">
            <a:extLst>
              <a:ext uri="{FF2B5EF4-FFF2-40B4-BE49-F238E27FC236}">
                <a16:creationId xmlns:a16="http://schemas.microsoft.com/office/drawing/2014/main" id="{3FBF0595-B115-42BE-9610-59192223C484}"/>
              </a:ext>
            </a:extLst>
          </p:cNvPr>
          <p:cNvSpPr txBox="1">
            <a:spLocks noChangeArrowheads="1"/>
          </p:cNvSpPr>
          <p:nvPr/>
        </p:nvSpPr>
        <p:spPr bwMode="auto">
          <a:xfrm>
            <a:off x="3429000" y="2819401"/>
            <a:ext cx="190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FF0033"/>
                </a:solidFill>
                <a:latin typeface="Arial" panose="020B0604020202020204" pitchFamily="34" charset="0"/>
              </a:rPr>
              <a:t>Letální</a:t>
            </a:r>
          </a:p>
        </p:txBody>
      </p:sp>
      <p:sp>
        <p:nvSpPr>
          <p:cNvPr id="245770" name="Freeform 10">
            <a:extLst>
              <a:ext uri="{FF2B5EF4-FFF2-40B4-BE49-F238E27FC236}">
                <a16:creationId xmlns:a16="http://schemas.microsoft.com/office/drawing/2014/main" id="{EE0D5441-B0ED-46F5-944F-71AC985EC0C4}"/>
              </a:ext>
            </a:extLst>
          </p:cNvPr>
          <p:cNvSpPr>
            <a:spLocks/>
          </p:cNvSpPr>
          <p:nvPr/>
        </p:nvSpPr>
        <p:spPr bwMode="auto">
          <a:xfrm>
            <a:off x="3863976" y="3068639"/>
            <a:ext cx="5992813" cy="2586037"/>
          </a:xfrm>
          <a:custGeom>
            <a:avLst/>
            <a:gdLst>
              <a:gd name="T0" fmla="*/ 0 w 3775"/>
              <a:gd name="T1" fmla="*/ 2414587 h 1629"/>
              <a:gd name="T2" fmla="*/ 1046163 w 3775"/>
              <a:gd name="T3" fmla="*/ 2209800 h 1629"/>
              <a:gd name="T4" fmla="*/ 1373188 w 3775"/>
              <a:gd name="T5" fmla="*/ 304800 h 1629"/>
              <a:gd name="T6" fmla="*/ 3038475 w 3775"/>
              <a:gd name="T7" fmla="*/ 381000 h 1629"/>
              <a:gd name="T8" fmla="*/ 3929063 w 3775"/>
              <a:gd name="T9" fmla="*/ 2235200 h 1629"/>
              <a:gd name="T10" fmla="*/ 4960938 w 3775"/>
              <a:gd name="T11" fmla="*/ 2489200 h 1629"/>
              <a:gd name="T12" fmla="*/ 5992813 w 3775"/>
              <a:gd name="T13" fmla="*/ 2514600 h 1629"/>
              <a:gd name="T14" fmla="*/ 0 60000 65536"/>
              <a:gd name="T15" fmla="*/ 0 60000 65536"/>
              <a:gd name="T16" fmla="*/ 0 60000 65536"/>
              <a:gd name="T17" fmla="*/ 0 60000 65536"/>
              <a:gd name="T18" fmla="*/ 0 60000 65536"/>
              <a:gd name="T19" fmla="*/ 0 60000 65536"/>
              <a:gd name="T20" fmla="*/ 0 60000 65536"/>
              <a:gd name="T21" fmla="*/ 0 w 3775"/>
              <a:gd name="T22" fmla="*/ 0 h 1629"/>
              <a:gd name="T23" fmla="*/ 3775 w 3775"/>
              <a:gd name="T24" fmla="*/ 1629 h 1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5" h="1629">
                <a:moveTo>
                  <a:pt x="0" y="1521"/>
                </a:moveTo>
                <a:cubicBezTo>
                  <a:pt x="111" y="1500"/>
                  <a:pt x="515" y="1614"/>
                  <a:pt x="659" y="1392"/>
                </a:cubicBezTo>
                <a:cubicBezTo>
                  <a:pt x="803" y="1170"/>
                  <a:pt x="656" y="384"/>
                  <a:pt x="865" y="192"/>
                </a:cubicBezTo>
                <a:cubicBezTo>
                  <a:pt x="1075" y="0"/>
                  <a:pt x="1645" y="37"/>
                  <a:pt x="1914" y="240"/>
                </a:cubicBezTo>
                <a:cubicBezTo>
                  <a:pt x="2183" y="443"/>
                  <a:pt x="2273" y="1187"/>
                  <a:pt x="2475" y="1408"/>
                </a:cubicBezTo>
                <a:cubicBezTo>
                  <a:pt x="2677" y="1629"/>
                  <a:pt x="2908" y="1539"/>
                  <a:pt x="3125" y="1568"/>
                </a:cubicBezTo>
                <a:cubicBezTo>
                  <a:pt x="3342" y="1597"/>
                  <a:pt x="3639" y="1581"/>
                  <a:pt x="3775" y="1584"/>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8" name="Rectangle 11">
            <a:extLst>
              <a:ext uri="{FF2B5EF4-FFF2-40B4-BE49-F238E27FC236}">
                <a16:creationId xmlns:a16="http://schemas.microsoft.com/office/drawing/2014/main" id="{4866ED74-8DC0-410E-8AE8-343ED6F853C7}"/>
              </a:ext>
            </a:extLst>
          </p:cNvPr>
          <p:cNvSpPr>
            <a:spLocks noChangeArrowheads="1"/>
          </p:cNvSpPr>
          <p:nvPr/>
        </p:nvSpPr>
        <p:spPr bwMode="auto">
          <a:xfrm>
            <a:off x="6248401" y="2895601"/>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2E8230"/>
                </a:solidFill>
                <a:latin typeface="Arial" panose="020B0604020202020204" pitchFamily="34" charset="0"/>
              </a:rPr>
              <a:t>Vrozené</a:t>
            </a:r>
            <a:endParaRPr lang="en-GB" altLang="cs-CZ" sz="2000" b="1">
              <a:solidFill>
                <a:srgbClr val="2E8230"/>
              </a:solidFill>
              <a:latin typeface="Arial" panose="020B0604020202020204" pitchFamily="34" charset="0"/>
            </a:endParaRPr>
          </a:p>
        </p:txBody>
      </p:sp>
      <p:sp>
        <p:nvSpPr>
          <p:cNvPr id="24589" name="Text Box 12">
            <a:extLst>
              <a:ext uri="{FF2B5EF4-FFF2-40B4-BE49-F238E27FC236}">
                <a16:creationId xmlns:a16="http://schemas.microsoft.com/office/drawing/2014/main" id="{FF9810B5-E8D4-48EB-9B36-E511E6808432}"/>
              </a:ext>
            </a:extLst>
          </p:cNvPr>
          <p:cNvSpPr txBox="1">
            <a:spLocks noChangeArrowheads="1"/>
          </p:cNvSpPr>
          <p:nvPr/>
        </p:nvSpPr>
        <p:spPr bwMode="auto">
          <a:xfrm>
            <a:off x="3000376" y="5654676"/>
            <a:ext cx="1724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Před nidací vajíčka</a:t>
            </a:r>
            <a:r>
              <a:rPr lang="en-GB" altLang="cs-CZ" sz="2000">
                <a:latin typeface="Arial" panose="020B0604020202020204" pitchFamily="34" charset="0"/>
              </a:rPr>
              <a:t> </a:t>
            </a:r>
          </a:p>
        </p:txBody>
      </p:sp>
      <p:sp>
        <p:nvSpPr>
          <p:cNvPr id="24590" name="Rectangle 13">
            <a:extLst>
              <a:ext uri="{FF2B5EF4-FFF2-40B4-BE49-F238E27FC236}">
                <a16:creationId xmlns:a16="http://schemas.microsoft.com/office/drawing/2014/main" id="{DBCE6729-A3A2-4CA3-90CF-F6597F80F641}"/>
              </a:ext>
            </a:extLst>
          </p:cNvPr>
          <p:cNvSpPr>
            <a:spLocks noChangeArrowheads="1"/>
          </p:cNvSpPr>
          <p:nvPr/>
        </p:nvSpPr>
        <p:spPr bwMode="auto">
          <a:xfrm>
            <a:off x="5257800" y="5867401"/>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2000">
                <a:latin typeface="Arial" panose="020B0604020202020204" pitchFamily="34" charset="0"/>
              </a:rPr>
              <a:t>Organogene</a:t>
            </a:r>
            <a:r>
              <a:rPr lang="cs-CZ" altLang="cs-CZ" sz="2000">
                <a:latin typeface="Arial" panose="020B0604020202020204" pitchFamily="34" charset="0"/>
              </a:rPr>
              <a:t>ze</a:t>
            </a:r>
            <a:endParaRPr lang="es-ES" altLang="cs-CZ" sz="2000">
              <a:latin typeface="Arial" panose="020B0604020202020204" pitchFamily="34" charset="0"/>
            </a:endParaRPr>
          </a:p>
        </p:txBody>
      </p:sp>
      <p:sp>
        <p:nvSpPr>
          <p:cNvPr id="24591" name="Text Box 14">
            <a:extLst>
              <a:ext uri="{FF2B5EF4-FFF2-40B4-BE49-F238E27FC236}">
                <a16:creationId xmlns:a16="http://schemas.microsoft.com/office/drawing/2014/main" id="{BF580CDA-D035-44BE-A50A-3753DF0F941E}"/>
              </a:ext>
            </a:extLst>
          </p:cNvPr>
          <p:cNvSpPr txBox="1">
            <a:spLocks noChangeArrowheads="1"/>
          </p:cNvSpPr>
          <p:nvPr/>
        </p:nvSpPr>
        <p:spPr bwMode="auto">
          <a:xfrm>
            <a:off x="4479926" y="5638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1</a:t>
            </a:r>
          </a:p>
        </p:txBody>
      </p:sp>
      <p:sp>
        <p:nvSpPr>
          <p:cNvPr id="24592" name="Text Box 15">
            <a:extLst>
              <a:ext uri="{FF2B5EF4-FFF2-40B4-BE49-F238E27FC236}">
                <a16:creationId xmlns:a16="http://schemas.microsoft.com/office/drawing/2014/main" id="{EA638E1A-A6F5-48C1-8079-2181E769142A}"/>
              </a:ext>
            </a:extLst>
          </p:cNvPr>
          <p:cNvSpPr txBox="1">
            <a:spLocks noChangeArrowheads="1"/>
          </p:cNvSpPr>
          <p:nvPr/>
        </p:nvSpPr>
        <p:spPr bwMode="auto">
          <a:xfrm>
            <a:off x="7086600" y="5638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3</a:t>
            </a:r>
          </a:p>
        </p:txBody>
      </p:sp>
      <p:sp>
        <p:nvSpPr>
          <p:cNvPr id="24593" name="Line 16">
            <a:extLst>
              <a:ext uri="{FF2B5EF4-FFF2-40B4-BE49-F238E27FC236}">
                <a16:creationId xmlns:a16="http://schemas.microsoft.com/office/drawing/2014/main" id="{0BB25B99-D287-446F-B3E1-443CABA57130}"/>
              </a:ext>
            </a:extLst>
          </p:cNvPr>
          <p:cNvSpPr>
            <a:spLocks noChangeShapeType="1"/>
          </p:cNvSpPr>
          <p:nvPr/>
        </p:nvSpPr>
        <p:spPr bwMode="auto">
          <a:xfrm flipV="1">
            <a:off x="3352800" y="28956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94" name="Line 17">
            <a:extLst>
              <a:ext uri="{FF2B5EF4-FFF2-40B4-BE49-F238E27FC236}">
                <a16:creationId xmlns:a16="http://schemas.microsoft.com/office/drawing/2014/main" id="{D19B3C27-8C18-4CD9-AA95-DB943629D81A}"/>
              </a:ext>
            </a:extLst>
          </p:cNvPr>
          <p:cNvSpPr>
            <a:spLocks noChangeShapeType="1"/>
          </p:cNvSpPr>
          <p:nvPr/>
        </p:nvSpPr>
        <p:spPr bwMode="auto">
          <a:xfrm>
            <a:off x="5943600" y="56388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4595" name="Text Box 19">
            <a:extLst>
              <a:ext uri="{FF2B5EF4-FFF2-40B4-BE49-F238E27FC236}">
                <a16:creationId xmlns:a16="http://schemas.microsoft.com/office/drawing/2014/main" id="{4E27CEE5-04B3-43CC-82B8-1DDA5B8C9C92}"/>
              </a:ext>
            </a:extLst>
          </p:cNvPr>
          <p:cNvSpPr txBox="1">
            <a:spLocks noChangeArrowheads="1"/>
          </p:cNvSpPr>
          <p:nvPr/>
        </p:nvSpPr>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2</a:t>
            </a:r>
          </a:p>
        </p:txBody>
      </p:sp>
      <p:sp>
        <p:nvSpPr>
          <p:cNvPr id="24596" name="Text Box 20">
            <a:extLst>
              <a:ext uri="{FF2B5EF4-FFF2-40B4-BE49-F238E27FC236}">
                <a16:creationId xmlns:a16="http://schemas.microsoft.com/office/drawing/2014/main" id="{0695B964-A975-405C-BF70-A684C8E3BCA5}"/>
              </a:ext>
            </a:extLst>
          </p:cNvPr>
          <p:cNvSpPr txBox="1">
            <a:spLocks noChangeArrowheads="1"/>
          </p:cNvSpPr>
          <p:nvPr/>
        </p:nvSpPr>
        <p:spPr bwMode="auto">
          <a:xfrm>
            <a:off x="2279651" y="2997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ri</a:t>
            </a:r>
            <a:r>
              <a:rPr lang="cs-CZ" altLang="cs-CZ" sz="2400">
                <a:latin typeface="Arial" panose="020B0604020202020204" pitchFamily="34" charset="0"/>
              </a:rPr>
              <a:t>zika</a:t>
            </a:r>
            <a:endParaRPr lang="en-US" altLang="cs-CZ" sz="2400">
              <a:latin typeface="Arial" panose="020B0604020202020204" pitchFamily="34" charset="0"/>
            </a:endParaRPr>
          </a:p>
        </p:txBody>
      </p:sp>
    </p:spTree>
    <p:extLst>
      <p:ext uri="{BB962C8B-B14F-4D97-AF65-F5344CB8AC3E}">
        <p14:creationId xmlns:p14="http://schemas.microsoft.com/office/powerpoint/2010/main" val="241499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wipe(left)">
                                      <p:cBhvr>
                                        <p:cTn id="7" dur="1000"/>
                                        <p:tgtEl>
                                          <p:spTgt spid="245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70"/>
                                        </p:tgtEl>
                                        <p:attrNameLst>
                                          <p:attrName>style.visibility</p:attrName>
                                        </p:attrNameLst>
                                      </p:cBhvr>
                                      <p:to>
                                        <p:strVal val="visible"/>
                                      </p:to>
                                    </p:set>
                                    <p:animEffect transition="in" filter="wipe(left)">
                                      <p:cBhvr>
                                        <p:cTn id="12" dur="2000"/>
                                        <p:tgtEl>
                                          <p:spTgt spid="245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a:extLst>
              <a:ext uri="{FF2B5EF4-FFF2-40B4-BE49-F238E27FC236}">
                <a16:creationId xmlns:a16="http://schemas.microsoft.com/office/drawing/2014/main" id="{DF67F84C-1A5E-4F32-B917-4D3C67B1FC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189ABA-F5E3-4B12-AF1E-A2C50E321EB5}" type="slidenum">
              <a:rPr lang="cs-CZ" altLang="cs-CZ" sz="1400">
                <a:latin typeface="Arial" panose="020B0604020202020204" pitchFamily="34" charset="0"/>
              </a:rPr>
              <a:pPr>
                <a:spcBef>
                  <a:spcPct val="0"/>
                </a:spcBef>
                <a:buFontTx/>
                <a:buNone/>
              </a:pPr>
              <a:t>22</a:t>
            </a:fld>
            <a:endParaRPr lang="cs-CZ" altLang="cs-CZ" sz="1400">
              <a:latin typeface="Arial" panose="020B0604020202020204" pitchFamily="34" charset="0"/>
            </a:endParaRPr>
          </a:p>
        </p:txBody>
      </p:sp>
      <p:sp>
        <p:nvSpPr>
          <p:cNvPr id="25603" name="Rectangle 2">
            <a:extLst>
              <a:ext uri="{FF2B5EF4-FFF2-40B4-BE49-F238E27FC236}">
                <a16:creationId xmlns:a16="http://schemas.microsoft.com/office/drawing/2014/main" id="{E261FB9C-BEED-4FA4-B1A2-82AA9CCA2B68}"/>
              </a:ext>
            </a:extLst>
          </p:cNvPr>
          <p:cNvSpPr>
            <a:spLocks noGrp="1" noChangeArrowheads="1"/>
          </p:cNvSpPr>
          <p:nvPr>
            <p:ph type="title"/>
          </p:nvPr>
        </p:nvSpPr>
        <p:spPr>
          <a:xfrm>
            <a:off x="911772" y="444062"/>
            <a:ext cx="5604642" cy="649014"/>
          </a:xfrm>
        </p:spPr>
        <p:txBody>
          <a:bodyPr/>
          <a:lstStyle/>
          <a:p>
            <a:pPr algn="l"/>
            <a:r>
              <a:rPr lang="cs-CZ" altLang="cs-CZ" sz="3600" b="1" dirty="0">
                <a:latin typeface="Arial" panose="020B0604020202020204" pitchFamily="34" charset="0"/>
              </a:rPr>
              <a:t>Ochrana embrya a plodu</a:t>
            </a:r>
            <a:endParaRPr lang="en-GB" altLang="cs-CZ" sz="3600" b="1" dirty="0">
              <a:latin typeface="Arial" panose="020B0604020202020204" pitchFamily="34" charset="0"/>
            </a:endParaRPr>
          </a:p>
        </p:txBody>
      </p:sp>
      <p:sp>
        <p:nvSpPr>
          <p:cNvPr id="247811" name="Rectangle 3">
            <a:extLst>
              <a:ext uri="{FF2B5EF4-FFF2-40B4-BE49-F238E27FC236}">
                <a16:creationId xmlns:a16="http://schemas.microsoft.com/office/drawing/2014/main" id="{3B48A24B-41F8-4AE3-A515-1F06544E4ACB}"/>
              </a:ext>
            </a:extLst>
          </p:cNvPr>
          <p:cNvSpPr>
            <a:spLocks noGrp="1" noChangeArrowheads="1"/>
          </p:cNvSpPr>
          <p:nvPr>
            <p:ph type="body" idx="1"/>
          </p:nvPr>
        </p:nvSpPr>
        <p:spPr>
          <a:xfrm>
            <a:off x="1566041" y="1773239"/>
            <a:ext cx="8818180" cy="399732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Žena v plodném věku</a:t>
            </a:r>
            <a:r>
              <a:rPr lang="en-GB" altLang="cs-CZ" sz="2400" dirty="0">
                <a:latin typeface="Arial" panose="020B0604020202020204" pitchFamily="34" charset="0"/>
              </a:rPr>
              <a:t>: </a:t>
            </a:r>
            <a:r>
              <a:rPr lang="cs-CZ" altLang="cs-CZ" sz="2400" dirty="0">
                <a:latin typeface="Arial" panose="020B0604020202020204" pitchFamily="34" charset="0"/>
              </a:rPr>
              <a:t>ochrana </a:t>
            </a:r>
            <a:r>
              <a:rPr lang="cs-CZ" altLang="cs-CZ" sz="2400" b="1" dirty="0">
                <a:latin typeface="Arial" panose="020B0604020202020204" pitchFamily="34" charset="0"/>
              </a:rPr>
              <a:t>možného</a:t>
            </a:r>
            <a:r>
              <a:rPr lang="cs-CZ" altLang="cs-CZ" sz="2400" dirty="0">
                <a:latin typeface="Arial" panose="020B0604020202020204" pitchFamily="34" charset="0"/>
              </a:rPr>
              <a:t> embrya a plodu při rentgenovém snímkování oblasti od kolen až po bránici</a:t>
            </a:r>
            <a:r>
              <a:rPr lang="en-GB" altLang="cs-CZ" sz="2400" dirty="0">
                <a:latin typeface="Arial" panose="020B0604020202020204" pitchFamily="34" charset="0"/>
              </a:rPr>
              <a:t> </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Dotazovaní na těhotenství</a:t>
            </a:r>
            <a:r>
              <a:rPr lang="en-GB" altLang="cs-CZ" sz="2400" dirty="0">
                <a:latin typeface="Arial" panose="020B0604020202020204" pitchFamily="34" charset="0"/>
              </a:rPr>
              <a:t>, </a:t>
            </a:r>
            <a:r>
              <a:rPr lang="cs-CZ" altLang="cs-CZ" sz="2400" dirty="0">
                <a:latin typeface="Arial" panose="020B0604020202020204" pitchFamily="34" charset="0"/>
              </a:rPr>
              <a:t>těhotenský test</a:t>
            </a:r>
            <a:r>
              <a:rPr lang="en-GB" altLang="cs-CZ" sz="2400" dirty="0">
                <a:latin typeface="Arial" panose="020B0604020202020204" pitchFamily="34" charset="0"/>
              </a:rPr>
              <a:t>, </a:t>
            </a:r>
            <a:r>
              <a:rPr lang="cs-CZ" altLang="cs-CZ" sz="2400" dirty="0">
                <a:latin typeface="Arial" panose="020B0604020202020204" pitchFamily="34" charset="0"/>
              </a:rPr>
              <a:t>pravidlo </a:t>
            </a:r>
            <a:r>
              <a:rPr lang="en-GB" altLang="cs-CZ" sz="2400" dirty="0">
                <a:latin typeface="Arial" panose="020B0604020202020204" pitchFamily="34" charset="0"/>
              </a:rPr>
              <a:t>28 d</a:t>
            </a:r>
            <a:r>
              <a:rPr lang="cs-CZ" altLang="cs-CZ" sz="2400" dirty="0" err="1">
                <a:latin typeface="Arial" panose="020B0604020202020204" pitchFamily="34" charset="0"/>
              </a:rPr>
              <a:t>nů</a:t>
            </a:r>
            <a:r>
              <a:rPr lang="cs-CZ" altLang="cs-CZ" sz="2400" dirty="0">
                <a:latin typeface="Arial" panose="020B0604020202020204" pitchFamily="34" charset="0"/>
              </a:rPr>
              <a:t> (od konce předchozí periody)</a:t>
            </a:r>
          </a:p>
          <a:p>
            <a:pPr>
              <a:lnSpc>
                <a:spcPct val="100000"/>
              </a:lnSpc>
              <a:buFont typeface="Wingdings" panose="05000000000000000000" pitchFamily="2" charset="2"/>
              <a:buChar char="Ø"/>
            </a:pPr>
            <a:endParaRPr lang="en-GB" altLang="cs-CZ" sz="2400" u="sng"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 výjimkou procedur vyžadujících vysoké dávky může být snímkování prováděno normálně s určitými dodatečnými bezpečnostními opatřeními. Před plánovanými výkony ale může být žádána antikoncepce.</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415372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988C7397-AF08-481B-B155-94C57FB0FC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C4D023-15ED-441F-B9E4-D8BF600A0B78}" type="slidenum">
              <a:rPr lang="cs-CZ" altLang="cs-CZ" sz="1400">
                <a:latin typeface="Arial" panose="020B0604020202020204" pitchFamily="34" charset="0"/>
              </a:rPr>
              <a:pPr>
                <a:spcBef>
                  <a:spcPct val="0"/>
                </a:spcBef>
                <a:buFontTx/>
                <a:buNone/>
              </a:pPr>
              <a:t>23</a:t>
            </a:fld>
            <a:endParaRPr lang="cs-CZ" altLang="cs-CZ" sz="1400">
              <a:latin typeface="Arial" panose="020B0604020202020204" pitchFamily="34" charset="0"/>
            </a:endParaRPr>
          </a:p>
        </p:txBody>
      </p:sp>
      <p:sp>
        <p:nvSpPr>
          <p:cNvPr id="26627" name="Rectangle 2">
            <a:extLst>
              <a:ext uri="{FF2B5EF4-FFF2-40B4-BE49-F238E27FC236}">
                <a16:creationId xmlns:a16="http://schemas.microsoft.com/office/drawing/2014/main" id="{CEC8E604-C2AD-4768-B861-DA75D3EB937B}"/>
              </a:ext>
            </a:extLst>
          </p:cNvPr>
          <p:cNvSpPr>
            <a:spLocks noGrp="1" noChangeArrowheads="1"/>
          </p:cNvSpPr>
          <p:nvPr>
            <p:ph type="title"/>
          </p:nvPr>
        </p:nvSpPr>
        <p:spPr>
          <a:xfrm>
            <a:off x="625407" y="331117"/>
            <a:ext cx="5964579" cy="451576"/>
          </a:xfrm>
        </p:spPr>
        <p:txBody>
          <a:bodyPr/>
          <a:lstStyle/>
          <a:p>
            <a:pPr algn="l"/>
            <a:r>
              <a:rPr lang="cs-CZ" altLang="cs-CZ" sz="3600" b="1" dirty="0" err="1">
                <a:latin typeface="Arial" panose="020B0604020202020204" pitchFamily="34" charset="0"/>
              </a:rPr>
              <a:t>Radiosenzitivita</a:t>
            </a:r>
            <a:r>
              <a:rPr lang="cs-CZ" altLang="cs-CZ" sz="3600" b="1" dirty="0">
                <a:latin typeface="Arial" panose="020B0604020202020204" pitchFamily="34" charset="0"/>
              </a:rPr>
              <a:t> buněk</a:t>
            </a:r>
            <a:endParaRPr lang="en-GB" altLang="cs-CZ" sz="3600" b="1" dirty="0">
              <a:latin typeface="Arial" panose="020B0604020202020204" pitchFamily="34" charset="0"/>
            </a:endParaRPr>
          </a:p>
        </p:txBody>
      </p:sp>
      <p:sp>
        <p:nvSpPr>
          <p:cNvPr id="26628" name="Rectangle 3">
            <a:extLst>
              <a:ext uri="{FF2B5EF4-FFF2-40B4-BE49-F238E27FC236}">
                <a16:creationId xmlns:a16="http://schemas.microsoft.com/office/drawing/2014/main" id="{03A4B4D2-53FF-4D9A-BA2D-5D99BCDB3BCA}"/>
              </a:ext>
            </a:extLst>
          </p:cNvPr>
          <p:cNvSpPr>
            <a:spLocks noGrp="1" noChangeArrowheads="1"/>
          </p:cNvSpPr>
          <p:nvPr>
            <p:ph type="body" idx="1"/>
          </p:nvPr>
        </p:nvSpPr>
        <p:spPr>
          <a:xfrm>
            <a:off x="945931" y="1562703"/>
            <a:ext cx="10058399" cy="496887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Zákon </a:t>
            </a:r>
            <a:r>
              <a:rPr lang="cs-CZ" altLang="cs-CZ" sz="2400" dirty="0" err="1">
                <a:latin typeface="Arial" panose="020B0604020202020204" pitchFamily="34" charset="0"/>
              </a:rPr>
              <a:t>Bergonié</a:t>
            </a:r>
            <a:r>
              <a:rPr lang="cs-CZ" altLang="cs-CZ" sz="2400" dirty="0">
                <a:latin typeface="Arial" panose="020B0604020202020204" pitchFamily="34" charset="0"/>
              </a:rPr>
              <a:t> a </a:t>
            </a:r>
            <a:r>
              <a:rPr lang="cs-CZ" altLang="cs-CZ" sz="2400" dirty="0" err="1">
                <a:latin typeface="Arial" panose="020B0604020202020204" pitchFamily="34" charset="0"/>
              </a:rPr>
              <a:t>Tribondeau</a:t>
            </a:r>
            <a:r>
              <a:rPr lang="cs-CZ" altLang="cs-CZ" sz="2400" dirty="0">
                <a:latin typeface="Arial" panose="020B0604020202020204" pitchFamily="34" charset="0"/>
              </a:rPr>
              <a:t>: </a:t>
            </a:r>
            <a:r>
              <a:rPr lang="cs-CZ" altLang="cs-CZ" sz="2400" dirty="0" err="1">
                <a:latin typeface="Arial" panose="020B0604020202020204" pitchFamily="34" charset="0"/>
              </a:rPr>
              <a:t>radiosenzitivita</a:t>
            </a:r>
            <a:r>
              <a:rPr lang="cs-CZ" altLang="cs-CZ" sz="2400" dirty="0">
                <a:latin typeface="Arial" panose="020B0604020202020204" pitchFamily="34" charset="0"/>
              </a:rPr>
              <a:t> buněk je úměrná rychlosti dělení buněk (frekvenci mitóz) a nepřímo úměrná úrovni buněčné specializace (diferenciace). </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Vysoká citlivost: kostní dřeň, spermatogonie, </a:t>
            </a:r>
            <a:r>
              <a:rPr lang="cs-CZ" altLang="cs-CZ" sz="2400" dirty="0" err="1">
                <a:latin typeface="Arial" panose="020B0604020202020204" pitchFamily="34" charset="0"/>
              </a:rPr>
              <a:t>granulózní</a:t>
            </a:r>
            <a:r>
              <a:rPr lang="cs-CZ" altLang="cs-CZ" sz="2400" dirty="0">
                <a:latin typeface="Arial" panose="020B0604020202020204" pitchFamily="34" charset="0"/>
              </a:rPr>
              <a:t> tkáň obklopující vajíčko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Střední citlivost: játra, štítná žláza, pojivová tkáň, cévní endotel</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Nízká citlivost: nervové buňky (mozek je jednou z nejméně citlivých částí těla!!)</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je pacient mladší, tím jsou jeho tkáně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Zvýšená obezřetnost v pediatrii (malé děti jsou 3x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než dospělí)</a:t>
            </a:r>
          </a:p>
        </p:txBody>
      </p:sp>
    </p:spTree>
    <p:extLst>
      <p:ext uri="{BB962C8B-B14F-4D97-AF65-F5344CB8AC3E}">
        <p14:creationId xmlns:p14="http://schemas.microsoft.com/office/powerpoint/2010/main" val="295112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a:extLst>
              <a:ext uri="{FF2B5EF4-FFF2-40B4-BE49-F238E27FC236}">
                <a16:creationId xmlns:a16="http://schemas.microsoft.com/office/drawing/2014/main" id="{26E6FB2B-2FC6-4C6E-A818-A81FFCB7ED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BD186F-AFF2-42C3-B47F-90F69A57F4A7}" type="slidenum">
              <a:rPr lang="cs-CZ" altLang="cs-CZ" sz="1400">
                <a:latin typeface="Arial" panose="020B0604020202020204" pitchFamily="34" charset="0"/>
              </a:rPr>
              <a:pPr>
                <a:spcBef>
                  <a:spcPct val="0"/>
                </a:spcBef>
                <a:buFontTx/>
                <a:buNone/>
              </a:pPr>
              <a:t>24</a:t>
            </a:fld>
            <a:endParaRPr lang="cs-CZ" altLang="cs-CZ" sz="1400">
              <a:latin typeface="Arial" panose="020B0604020202020204" pitchFamily="34" charset="0"/>
            </a:endParaRPr>
          </a:p>
        </p:txBody>
      </p:sp>
      <p:sp>
        <p:nvSpPr>
          <p:cNvPr id="27651" name="Rectangle 2">
            <a:extLst>
              <a:ext uri="{FF2B5EF4-FFF2-40B4-BE49-F238E27FC236}">
                <a16:creationId xmlns:a16="http://schemas.microsoft.com/office/drawing/2014/main" id="{1AA95193-8C4C-49F0-A74D-F84DE2DC28FB}"/>
              </a:ext>
            </a:extLst>
          </p:cNvPr>
          <p:cNvSpPr>
            <a:spLocks noGrp="1" noChangeArrowheads="1"/>
          </p:cNvSpPr>
          <p:nvPr>
            <p:ph type="title"/>
          </p:nvPr>
        </p:nvSpPr>
        <p:spPr>
          <a:xfrm>
            <a:off x="1271752" y="2420938"/>
            <a:ext cx="9322676" cy="1068496"/>
          </a:xfrm>
        </p:spPr>
        <p:txBody>
          <a:bodyPr/>
          <a:lstStyle/>
          <a:p>
            <a:r>
              <a:rPr lang="cs-CZ" altLang="cs-CZ" sz="3600" dirty="0">
                <a:latin typeface="Arial" panose="020B0604020202020204" pitchFamily="34" charset="0"/>
              </a:rPr>
              <a:t>Cílová anatomie</a:t>
            </a:r>
            <a:r>
              <a:rPr lang="en-US" altLang="cs-CZ" sz="3600" dirty="0">
                <a:latin typeface="Arial" panose="020B0604020202020204" pitchFamily="34" charset="0"/>
              </a:rPr>
              <a:t>/</a:t>
            </a:r>
            <a:r>
              <a:rPr lang="cs-CZ" altLang="cs-CZ" sz="3600" dirty="0">
                <a:latin typeface="Arial" panose="020B0604020202020204" pitchFamily="34" charset="0"/>
              </a:rPr>
              <a:t>patologie</a:t>
            </a:r>
            <a:r>
              <a:rPr lang="en-US" altLang="cs-CZ" sz="3600" dirty="0">
                <a:latin typeface="Arial" panose="020B0604020202020204" pitchFamily="34" charset="0"/>
              </a:rPr>
              <a:t> a</a:t>
            </a:r>
            <a:r>
              <a:rPr lang="cs-CZ" altLang="cs-CZ" sz="3600" dirty="0">
                <a:latin typeface="Arial" panose="020B0604020202020204" pitchFamily="34" charset="0"/>
              </a:rPr>
              <a:t> výsledná kvalita zobrazení</a:t>
            </a:r>
            <a:endParaRPr lang="en-US" altLang="cs-CZ" sz="3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61306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40441C0A-DB1D-45BF-9765-C297D06BEA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30FD01-0A29-4D21-BBCE-6ACDE3BEB436}" type="slidenum">
              <a:rPr lang="cs-CZ" altLang="cs-CZ" sz="1400">
                <a:latin typeface="Arial" panose="020B0604020202020204" pitchFamily="34" charset="0"/>
              </a:rPr>
              <a:pPr>
                <a:spcBef>
                  <a:spcPct val="0"/>
                </a:spcBef>
                <a:buFontTx/>
                <a:buNone/>
              </a:pPr>
              <a:t>25</a:t>
            </a:fld>
            <a:endParaRPr lang="cs-CZ" altLang="cs-CZ" sz="1400">
              <a:latin typeface="Arial" panose="020B0604020202020204" pitchFamily="34" charset="0"/>
            </a:endParaRPr>
          </a:p>
        </p:txBody>
      </p:sp>
      <p:sp>
        <p:nvSpPr>
          <p:cNvPr id="28675" name="Rectangle 2">
            <a:extLst>
              <a:ext uri="{FF2B5EF4-FFF2-40B4-BE49-F238E27FC236}">
                <a16:creationId xmlns:a16="http://schemas.microsoft.com/office/drawing/2014/main" id="{BB7C5709-13D5-45E8-8E6D-F5D99F0E1DF7}"/>
              </a:ext>
            </a:extLst>
          </p:cNvPr>
          <p:cNvSpPr>
            <a:spLocks noGrp="1" noChangeArrowheads="1"/>
          </p:cNvSpPr>
          <p:nvPr>
            <p:ph type="title"/>
          </p:nvPr>
        </p:nvSpPr>
        <p:spPr>
          <a:xfrm>
            <a:off x="635917" y="331117"/>
            <a:ext cx="6584690" cy="451576"/>
          </a:xfrm>
        </p:spPr>
        <p:txBody>
          <a:bodyPr/>
          <a:lstStyle/>
          <a:p>
            <a:pPr algn="l"/>
            <a:r>
              <a:rPr lang="cs-CZ" altLang="cs-CZ" sz="3600" b="1" dirty="0">
                <a:latin typeface="Arial" panose="020B0604020202020204" pitchFamily="34" charset="0"/>
              </a:rPr>
              <a:t>Výsledné kvality zobrazení </a:t>
            </a:r>
            <a:br>
              <a:rPr lang="cs-CZ" altLang="cs-CZ" sz="3200" b="1" dirty="0">
                <a:latin typeface="Arial" panose="020B0604020202020204" pitchFamily="34" charset="0"/>
              </a:rPr>
            </a:br>
            <a:r>
              <a:rPr lang="cs-CZ" altLang="cs-CZ" sz="1200" b="1" dirty="0">
                <a:latin typeface="Arial" panose="020B0604020202020204" pitchFamily="34" charset="0"/>
              </a:rPr>
              <a:t>(image </a:t>
            </a:r>
            <a:r>
              <a:rPr lang="cs-CZ" altLang="cs-CZ" sz="1200" b="1" dirty="0" err="1">
                <a:latin typeface="Arial" panose="020B0604020202020204" pitchFamily="34" charset="0"/>
              </a:rPr>
              <a:t>quality</a:t>
            </a:r>
            <a:r>
              <a:rPr lang="cs-CZ" altLang="cs-CZ" sz="1200" b="1" dirty="0">
                <a:latin typeface="Arial" panose="020B0604020202020204" pitchFamily="34" charset="0"/>
              </a:rPr>
              <a:t> </a:t>
            </a:r>
            <a:r>
              <a:rPr lang="cs-CZ" altLang="cs-CZ" sz="1200" b="1" dirty="0" err="1">
                <a:latin typeface="Arial" panose="020B0604020202020204" pitchFamily="34" charset="0"/>
              </a:rPr>
              <a:t>outcomes</a:t>
            </a:r>
            <a:r>
              <a:rPr lang="cs-CZ" altLang="cs-CZ" sz="1200" b="1" dirty="0">
                <a:latin typeface="Arial" panose="020B0604020202020204" pitchFamily="34" charset="0"/>
              </a:rPr>
              <a:t>)</a:t>
            </a:r>
            <a:r>
              <a:rPr lang="cs-CZ" altLang="cs-CZ" sz="3200" b="1" dirty="0">
                <a:latin typeface="Arial" panose="020B0604020202020204" pitchFamily="34" charset="0"/>
              </a:rPr>
              <a:t> </a:t>
            </a:r>
            <a:r>
              <a:rPr lang="cs-CZ" altLang="cs-CZ" sz="2800" dirty="0">
                <a:latin typeface="Arial" panose="020B0604020202020204" pitchFamily="34" charset="0"/>
              </a:rPr>
              <a:t>Základní terminologie</a:t>
            </a:r>
            <a:endParaRPr lang="en-US" altLang="cs-CZ" sz="2800" dirty="0">
              <a:latin typeface="Arial" panose="020B0604020202020204" pitchFamily="34" charset="0"/>
            </a:endParaRPr>
          </a:p>
        </p:txBody>
      </p:sp>
      <p:sp>
        <p:nvSpPr>
          <p:cNvPr id="28676" name="Rectangle 3">
            <a:extLst>
              <a:ext uri="{FF2B5EF4-FFF2-40B4-BE49-F238E27FC236}">
                <a16:creationId xmlns:a16="http://schemas.microsoft.com/office/drawing/2014/main" id="{5842AAE7-D624-4113-8149-C9EF49F967ED}"/>
              </a:ext>
            </a:extLst>
          </p:cNvPr>
          <p:cNvSpPr>
            <a:spLocks noGrp="1" noChangeArrowheads="1"/>
          </p:cNvSpPr>
          <p:nvPr>
            <p:ph type="body" idx="1"/>
          </p:nvPr>
        </p:nvSpPr>
        <p:spPr>
          <a:xfrm>
            <a:off x="788276" y="1778603"/>
            <a:ext cx="9480331" cy="3255852"/>
          </a:xfrm>
          <a:noFill/>
        </p:spPr>
        <p:txBody>
          <a:bodyPr/>
          <a:lstStyle/>
          <a:p>
            <a:pPr>
              <a:lnSpc>
                <a:spcPct val="100000"/>
              </a:lnSpc>
              <a:buFont typeface="Wingdings" panose="05000000000000000000" pitchFamily="2" charset="2"/>
              <a:buChar char="Ø"/>
            </a:pPr>
            <a:r>
              <a:rPr lang="cs-CZ" altLang="cs-CZ" dirty="0">
                <a:latin typeface="Arial" panose="020B0604020202020204" pitchFamily="34" charset="0"/>
              </a:rPr>
              <a:t>Cílová anatomie / patologie</a:t>
            </a:r>
            <a:r>
              <a:rPr lang="en-GB" altLang="cs-CZ" dirty="0">
                <a:latin typeface="Arial" panose="020B0604020202020204" pitchFamily="34" charset="0"/>
              </a:rPr>
              <a:t>: </a:t>
            </a:r>
            <a:r>
              <a:rPr lang="cs-CZ" altLang="cs-CZ" dirty="0">
                <a:latin typeface="Arial" panose="020B0604020202020204" pitchFamily="34" charset="0"/>
              </a:rPr>
              <a:t>co chceme vidět na obraze, např. zlomeniny kostí, nádory atd.</a:t>
            </a:r>
          </a:p>
          <a:p>
            <a:pPr>
              <a:lnSpc>
                <a:spcPct val="100000"/>
              </a:lnSpc>
              <a:buFont typeface="Wingdings" panose="05000000000000000000" pitchFamily="2" charset="2"/>
              <a:buNone/>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Výsledná kvalita zobrazení cílů </a:t>
            </a:r>
            <a:r>
              <a:rPr lang="cs-CZ" altLang="cs-CZ" sz="1200" dirty="0">
                <a:latin typeface="Arial" panose="020B0604020202020204" pitchFamily="34" charset="0"/>
              </a:rPr>
              <a:t>(</a:t>
            </a:r>
            <a:r>
              <a:rPr lang="en-GB" altLang="cs-CZ" sz="1200" dirty="0">
                <a:latin typeface="Arial" panose="020B0604020202020204" pitchFamily="34" charset="0"/>
              </a:rPr>
              <a:t>Target Image Quality Outcomes</a:t>
            </a:r>
            <a:r>
              <a:rPr lang="cs-CZ" altLang="cs-CZ" sz="1200" dirty="0">
                <a:latin typeface="Arial" panose="020B0604020202020204" pitchFamily="34" charset="0"/>
              </a:rPr>
              <a:t>)</a:t>
            </a:r>
            <a:r>
              <a:rPr lang="en-GB" altLang="cs-CZ" dirty="0">
                <a:latin typeface="Arial" panose="020B0604020202020204" pitchFamily="34" charset="0"/>
              </a:rPr>
              <a:t>: </a:t>
            </a:r>
            <a:r>
              <a:rPr lang="cs-CZ" altLang="cs-CZ" dirty="0">
                <a:latin typeface="Arial" panose="020B0604020202020204" pitchFamily="34" charset="0"/>
              </a:rPr>
              <a:t>jaké kvality musíme mít </a:t>
            </a:r>
            <a:r>
              <a:rPr lang="cs-CZ" altLang="cs-CZ" i="1" dirty="0">
                <a:latin typeface="Arial" panose="020B0604020202020204" pitchFamily="34" charset="0"/>
              </a:rPr>
              <a:t>u obrazu, abychom byli schopni vidět cílovou anatomii a patologii dostatečně zřetelně pro stanovení přesné diagnózy</a:t>
            </a:r>
            <a:r>
              <a:rPr lang="en-GB" altLang="cs-CZ" dirty="0">
                <a:latin typeface="Arial" panose="020B0604020202020204" pitchFamily="34" charset="0"/>
              </a:rPr>
              <a:t>, </a:t>
            </a:r>
            <a:r>
              <a:rPr lang="cs-CZ" altLang="cs-CZ" dirty="0">
                <a:latin typeface="Arial" panose="020B0604020202020204" pitchFamily="34" charset="0"/>
              </a:rPr>
              <a:t>např. ostré obrysy.</a:t>
            </a:r>
            <a:endParaRPr lang="en-US" altLang="cs-CZ" dirty="0">
              <a:latin typeface="Arial" panose="020B0604020202020204" pitchFamily="34" charset="0"/>
            </a:endParaRPr>
          </a:p>
        </p:txBody>
      </p:sp>
    </p:spTree>
    <p:extLst>
      <p:ext uri="{BB962C8B-B14F-4D97-AF65-F5344CB8AC3E}">
        <p14:creationId xmlns:p14="http://schemas.microsoft.com/office/powerpoint/2010/main" val="409747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3">
            <a:extLst>
              <a:ext uri="{FF2B5EF4-FFF2-40B4-BE49-F238E27FC236}">
                <a16:creationId xmlns:a16="http://schemas.microsoft.com/office/drawing/2014/main" id="{3F3C7B89-9806-4282-869D-574CA4D469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AE7528-983A-4674-8F78-69BABEC74C3F}" type="slidenum">
              <a:rPr lang="cs-CZ" altLang="cs-CZ" sz="1400">
                <a:latin typeface="Arial" panose="020B0604020202020204" pitchFamily="34" charset="0"/>
              </a:rPr>
              <a:pPr>
                <a:spcBef>
                  <a:spcPct val="0"/>
                </a:spcBef>
                <a:buFontTx/>
                <a:buNone/>
              </a:pPr>
              <a:t>26</a:t>
            </a:fld>
            <a:endParaRPr lang="cs-CZ" altLang="cs-CZ" sz="1400">
              <a:latin typeface="Arial" panose="020B0604020202020204" pitchFamily="34" charset="0"/>
            </a:endParaRPr>
          </a:p>
        </p:txBody>
      </p:sp>
      <p:sp>
        <p:nvSpPr>
          <p:cNvPr id="29699" name="Rectangle 2">
            <a:extLst>
              <a:ext uri="{FF2B5EF4-FFF2-40B4-BE49-F238E27FC236}">
                <a16:creationId xmlns:a16="http://schemas.microsoft.com/office/drawing/2014/main" id="{C7DC3576-35E4-4519-A623-677574E531F0}"/>
              </a:ext>
            </a:extLst>
          </p:cNvPr>
          <p:cNvSpPr>
            <a:spLocks noGrp="1" noChangeArrowheads="1"/>
          </p:cNvSpPr>
          <p:nvPr>
            <p:ph type="title"/>
          </p:nvPr>
        </p:nvSpPr>
        <p:spPr>
          <a:xfrm>
            <a:off x="646428" y="341627"/>
            <a:ext cx="6658262" cy="451576"/>
          </a:xfrm>
        </p:spPr>
        <p:txBody>
          <a:bodyPr/>
          <a:lstStyle/>
          <a:p>
            <a:r>
              <a:rPr lang="cs-CZ" altLang="cs-CZ" dirty="0">
                <a:latin typeface="Arial" panose="020B0604020202020204" pitchFamily="34" charset="0"/>
              </a:rPr>
              <a:t>Snímek dětského zápěstí</a:t>
            </a:r>
            <a:endParaRPr lang="en-US" altLang="cs-CZ" dirty="0">
              <a:latin typeface="Arial" panose="020B0604020202020204" pitchFamily="34" charset="0"/>
            </a:endParaRPr>
          </a:p>
        </p:txBody>
      </p:sp>
      <p:sp>
        <p:nvSpPr>
          <p:cNvPr id="29700" name="Text Box 4">
            <a:extLst>
              <a:ext uri="{FF2B5EF4-FFF2-40B4-BE49-F238E27FC236}">
                <a16:creationId xmlns:a16="http://schemas.microsoft.com/office/drawing/2014/main" id="{C10DCE30-8179-40CC-BDBF-5F823A5C922F}"/>
              </a:ext>
            </a:extLst>
          </p:cNvPr>
          <p:cNvSpPr txBox="1">
            <a:spLocks noChangeArrowheads="1"/>
          </p:cNvSpPr>
          <p:nvPr/>
        </p:nvSpPr>
        <p:spPr bwMode="auto">
          <a:xfrm>
            <a:off x="6096001" y="1557339"/>
            <a:ext cx="438281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US" altLang="cs-CZ" dirty="0">
                <a:latin typeface="Arial" panose="020B0604020202020204" pitchFamily="34" charset="0"/>
              </a:rPr>
              <a:t>: </a:t>
            </a:r>
            <a:r>
              <a:rPr lang="cs-CZ" altLang="cs-CZ" dirty="0">
                <a:latin typeface="Arial" panose="020B0604020202020204" pitchFamily="34" charset="0"/>
              </a:rPr>
              <a:t>měření štěrbin mezi karpálními kůstkami v zápěstí</a:t>
            </a:r>
            <a:r>
              <a:rPr lang="en-US" altLang="cs-CZ" dirty="0">
                <a:latin typeface="Arial" panose="020B0604020202020204" pitchFamily="34" charset="0"/>
              </a:rPr>
              <a:t> (</a:t>
            </a:r>
            <a:r>
              <a:rPr lang="cs-CZ" altLang="cs-CZ" dirty="0">
                <a:latin typeface="Arial" panose="020B0604020202020204" pitchFamily="34" charset="0"/>
              </a:rPr>
              <a:t>u dospělého nejsou štěrbiny větší než</a:t>
            </a:r>
            <a:r>
              <a:rPr lang="en-US" altLang="cs-CZ" dirty="0">
                <a:latin typeface="Arial" panose="020B0604020202020204" pitchFamily="34" charset="0"/>
              </a:rPr>
              <a:t> 2</a:t>
            </a:r>
            <a:r>
              <a:rPr lang="cs-CZ" altLang="cs-CZ" dirty="0">
                <a:latin typeface="Arial" panose="020B0604020202020204" pitchFamily="34" charset="0"/>
              </a:rPr>
              <a:t> </a:t>
            </a:r>
            <a:r>
              <a:rPr lang="en-US" altLang="cs-CZ" dirty="0">
                <a:latin typeface="Arial" panose="020B0604020202020204" pitchFamily="34" charset="0"/>
              </a:rPr>
              <a:t>mm)</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OSTRÉ obrysy</a:t>
            </a:r>
            <a:endParaRPr lang="en-US" altLang="cs-CZ" dirty="0">
              <a:latin typeface="Arial" panose="020B0604020202020204" pitchFamily="34" charset="0"/>
            </a:endParaRPr>
          </a:p>
        </p:txBody>
      </p:sp>
      <p:pic>
        <p:nvPicPr>
          <p:cNvPr id="29701" name="Picture 6" descr="hand x-ray">
            <a:extLst>
              <a:ext uri="{FF2B5EF4-FFF2-40B4-BE49-F238E27FC236}">
                <a16:creationId xmlns:a16="http://schemas.microsoft.com/office/drawing/2014/main" id="{3E4C156F-6010-496B-A473-1C0086EFFC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0124" y="1072054"/>
            <a:ext cx="3882315" cy="5428567"/>
          </a:xfrm>
          <a:noFill/>
        </p:spPr>
      </p:pic>
    </p:spTree>
    <p:extLst>
      <p:ext uri="{BB962C8B-B14F-4D97-AF65-F5344CB8AC3E}">
        <p14:creationId xmlns:p14="http://schemas.microsoft.com/office/powerpoint/2010/main" val="386747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a:extLst>
              <a:ext uri="{FF2B5EF4-FFF2-40B4-BE49-F238E27FC236}">
                <a16:creationId xmlns:a16="http://schemas.microsoft.com/office/drawing/2014/main" id="{A75B8382-AC53-4811-9BFD-644F91770D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A52C18-F9BE-4BF2-9D3C-4C9D5C5EF081}" type="slidenum">
              <a:rPr lang="cs-CZ" altLang="cs-CZ" sz="1400">
                <a:latin typeface="Arial" panose="020B0604020202020204" pitchFamily="34" charset="0"/>
              </a:rPr>
              <a:pPr>
                <a:spcBef>
                  <a:spcPct val="0"/>
                </a:spcBef>
                <a:buFontTx/>
                <a:buNone/>
              </a:pPr>
              <a:t>27</a:t>
            </a:fld>
            <a:endParaRPr lang="cs-CZ" altLang="cs-CZ" sz="1400">
              <a:latin typeface="Arial" panose="020B0604020202020204" pitchFamily="34" charset="0"/>
            </a:endParaRPr>
          </a:p>
        </p:txBody>
      </p:sp>
      <p:sp>
        <p:nvSpPr>
          <p:cNvPr id="30723" name="Rectangle 2">
            <a:extLst>
              <a:ext uri="{FF2B5EF4-FFF2-40B4-BE49-F238E27FC236}">
                <a16:creationId xmlns:a16="http://schemas.microsoft.com/office/drawing/2014/main" id="{022B40FA-6944-46C8-9AA8-7538AEABED7D}"/>
              </a:ext>
            </a:extLst>
          </p:cNvPr>
          <p:cNvSpPr>
            <a:spLocks noGrp="1" noChangeArrowheads="1"/>
          </p:cNvSpPr>
          <p:nvPr>
            <p:ph type="title"/>
          </p:nvPr>
        </p:nvSpPr>
        <p:spPr>
          <a:xfrm>
            <a:off x="6516414" y="304801"/>
            <a:ext cx="3683275" cy="1323975"/>
          </a:xfrm>
        </p:spPr>
        <p:txBody>
          <a:bodyPr/>
          <a:lstStyle/>
          <a:p>
            <a:r>
              <a:rPr lang="cs-CZ" altLang="cs-CZ" sz="3600" dirty="0">
                <a:latin typeface="Arial" panose="020B0604020202020204" pitchFamily="34" charset="0"/>
              </a:rPr>
              <a:t>Boční projekce hrudníku</a:t>
            </a:r>
            <a:endParaRPr lang="en-US" altLang="cs-CZ" sz="3600" dirty="0">
              <a:latin typeface="Arial" panose="020B0604020202020204" pitchFamily="34" charset="0"/>
            </a:endParaRPr>
          </a:p>
        </p:txBody>
      </p:sp>
      <p:pic>
        <p:nvPicPr>
          <p:cNvPr id="30724" name="Picture 3" descr="LatChest3%5B1%5D">
            <a:extLst>
              <a:ext uri="{FF2B5EF4-FFF2-40B4-BE49-F238E27FC236}">
                <a16:creationId xmlns:a16="http://schemas.microsoft.com/office/drawing/2014/main" id="{43396FBC-9D43-4B32-BA82-4B7018F39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3865" y="270314"/>
            <a:ext cx="4797425" cy="6264275"/>
          </a:xfrm>
          <a:noFill/>
        </p:spPr>
      </p:pic>
      <p:sp>
        <p:nvSpPr>
          <p:cNvPr id="30725" name="Text Box 4">
            <a:extLst>
              <a:ext uri="{FF2B5EF4-FFF2-40B4-BE49-F238E27FC236}">
                <a16:creationId xmlns:a16="http://schemas.microsoft.com/office/drawing/2014/main" id="{1D04EE33-B3E6-4028-9BFB-BAF7A2A87F24}"/>
              </a:ext>
            </a:extLst>
          </p:cNvPr>
          <p:cNvSpPr txBox="1">
            <a:spLocks noChangeArrowheads="1"/>
          </p:cNvSpPr>
          <p:nvPr/>
        </p:nvSpPr>
        <p:spPr bwMode="auto">
          <a:xfrm>
            <a:off x="6505902" y="1700214"/>
            <a:ext cx="446689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GB" altLang="cs-CZ" dirty="0">
                <a:latin typeface="Arial" panose="020B0604020202020204" pitchFamily="34" charset="0"/>
              </a:rPr>
              <a:t>: </a:t>
            </a:r>
            <a:r>
              <a:rPr lang="cs-CZ" altLang="cs-CZ" dirty="0">
                <a:latin typeface="Arial" panose="020B0604020202020204" pitchFamily="34" charset="0"/>
              </a:rPr>
              <a:t>Rozlišení mezi vzestupnou částí aorty</a:t>
            </a:r>
            <a:r>
              <a:rPr lang="en-GB" altLang="cs-CZ" dirty="0">
                <a:latin typeface="Arial" panose="020B0604020202020204" pitchFamily="34" charset="0"/>
              </a:rPr>
              <a:t> (AA) a</a:t>
            </a:r>
            <a:r>
              <a:rPr lang="cs-CZ" altLang="cs-CZ" dirty="0">
                <a:latin typeface="Arial" panose="020B0604020202020204" pitchFamily="34" charset="0"/>
              </a:rPr>
              <a:t> levou plicní tepnou</a:t>
            </a:r>
            <a:r>
              <a:rPr lang="en-GB" altLang="cs-CZ" dirty="0">
                <a:latin typeface="Arial" panose="020B0604020202020204" pitchFamily="34" charset="0"/>
              </a:rPr>
              <a:t> (LPA) </a:t>
            </a:r>
            <a:r>
              <a:rPr lang="cs-CZ" altLang="cs-CZ" dirty="0">
                <a:latin typeface="Arial" panose="020B0604020202020204" pitchFamily="34" charset="0"/>
              </a:rPr>
              <a:t>při boční projekci hrudníku</a:t>
            </a:r>
            <a:r>
              <a:rPr lang="en-US" altLang="cs-CZ" dirty="0">
                <a:latin typeface="Arial" panose="020B0604020202020204" pitchFamily="34" charset="0"/>
              </a:rPr>
              <a:t>. </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 rozlišení málo kontrastních tkání</a:t>
            </a:r>
            <a:r>
              <a:rPr lang="en-GB" altLang="cs-CZ" u="sng" dirty="0">
                <a:latin typeface="Arial" panose="020B0604020202020204" pitchFamily="34" charset="0"/>
              </a:rPr>
              <a:t> </a:t>
            </a:r>
            <a:endParaRPr lang="en-US" altLang="cs-CZ" u="sng" dirty="0">
              <a:latin typeface="Arial" panose="020B0604020202020204" pitchFamily="34" charset="0"/>
            </a:endParaRPr>
          </a:p>
        </p:txBody>
      </p:sp>
    </p:spTree>
    <p:extLst>
      <p:ext uri="{BB962C8B-B14F-4D97-AF65-F5344CB8AC3E}">
        <p14:creationId xmlns:p14="http://schemas.microsoft.com/office/powerpoint/2010/main" val="340233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3">
            <a:extLst>
              <a:ext uri="{FF2B5EF4-FFF2-40B4-BE49-F238E27FC236}">
                <a16:creationId xmlns:a16="http://schemas.microsoft.com/office/drawing/2014/main" id="{9BAC0FAE-DF5B-44F2-BB73-472DF281ED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CB27DA-9C77-4254-8F76-6CD7604DE519}" type="slidenum">
              <a:rPr lang="cs-CZ" altLang="cs-CZ" sz="1400">
                <a:latin typeface="Arial" panose="020B0604020202020204" pitchFamily="34" charset="0"/>
              </a:rPr>
              <a:pPr>
                <a:spcBef>
                  <a:spcPct val="0"/>
                </a:spcBef>
                <a:buFontTx/>
                <a:buNone/>
              </a:pPr>
              <a:t>28</a:t>
            </a:fld>
            <a:endParaRPr lang="cs-CZ" altLang="cs-CZ" sz="1400">
              <a:latin typeface="Arial" panose="020B0604020202020204" pitchFamily="34" charset="0"/>
            </a:endParaRPr>
          </a:p>
        </p:txBody>
      </p:sp>
      <p:sp>
        <p:nvSpPr>
          <p:cNvPr id="31747" name="Rectangle 2">
            <a:extLst>
              <a:ext uri="{FF2B5EF4-FFF2-40B4-BE49-F238E27FC236}">
                <a16:creationId xmlns:a16="http://schemas.microsoft.com/office/drawing/2014/main" id="{6E9F428C-F094-4CAE-8DD1-D265980CF898}"/>
              </a:ext>
            </a:extLst>
          </p:cNvPr>
          <p:cNvSpPr>
            <a:spLocks noGrp="1" noChangeArrowheads="1"/>
          </p:cNvSpPr>
          <p:nvPr>
            <p:ph type="title"/>
          </p:nvPr>
        </p:nvSpPr>
        <p:spPr>
          <a:xfrm>
            <a:off x="656938" y="425711"/>
            <a:ext cx="3053214" cy="451576"/>
          </a:xfrm>
        </p:spPr>
        <p:txBody>
          <a:bodyPr/>
          <a:lstStyle/>
          <a:p>
            <a:r>
              <a:rPr lang="cs-CZ" altLang="cs-CZ" dirty="0">
                <a:latin typeface="Arial" panose="020B0604020202020204" pitchFamily="34" charset="0"/>
              </a:rPr>
              <a:t>Mamografie</a:t>
            </a:r>
            <a:endParaRPr lang="en-US" altLang="cs-CZ" dirty="0">
              <a:latin typeface="Arial" panose="020B0604020202020204" pitchFamily="34" charset="0"/>
            </a:endParaRPr>
          </a:p>
        </p:txBody>
      </p:sp>
      <p:pic>
        <p:nvPicPr>
          <p:cNvPr id="31748" name="Picture 3" descr="microcalcification">
            <a:extLst>
              <a:ext uri="{FF2B5EF4-FFF2-40B4-BE49-F238E27FC236}">
                <a16:creationId xmlns:a16="http://schemas.microsoft.com/office/drawing/2014/main" id="{84DDD7C5-2F16-4A99-B0EB-8814417FC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5"/>
            <a:ext cx="28082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calcification size and shape">
            <a:extLst>
              <a:ext uri="{FF2B5EF4-FFF2-40B4-BE49-F238E27FC236}">
                <a16:creationId xmlns:a16="http://schemas.microsoft.com/office/drawing/2014/main" id="{EAFD04E6-F72E-4550-9B23-B8266A448E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6500" y="1844676"/>
            <a:ext cx="2789238" cy="4105275"/>
          </a:xfrm>
          <a:noFill/>
        </p:spPr>
      </p:pic>
      <p:sp>
        <p:nvSpPr>
          <p:cNvPr id="31750" name="Text Box 5">
            <a:extLst>
              <a:ext uri="{FF2B5EF4-FFF2-40B4-BE49-F238E27FC236}">
                <a16:creationId xmlns:a16="http://schemas.microsoft.com/office/drawing/2014/main" id="{DA44869F-99FD-4854-8E19-A956464D28DB}"/>
              </a:ext>
            </a:extLst>
          </p:cNvPr>
          <p:cNvSpPr txBox="1">
            <a:spLocks noChangeArrowheads="1"/>
          </p:cNvSpPr>
          <p:nvPr/>
        </p:nvSpPr>
        <p:spPr bwMode="auto">
          <a:xfrm>
            <a:off x="487198" y="1175954"/>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err="1">
                <a:latin typeface="Arial" panose="020B0604020202020204" pitchFamily="34" charset="0"/>
              </a:rPr>
              <a:t>Mikrokalcifikace</a:t>
            </a:r>
            <a:endParaRPr lang="en-US" altLang="cs-CZ" sz="2400" dirty="0">
              <a:latin typeface="Arial" panose="020B0604020202020204" pitchFamily="34" charset="0"/>
            </a:endParaRPr>
          </a:p>
        </p:txBody>
      </p:sp>
      <p:sp>
        <p:nvSpPr>
          <p:cNvPr id="31751" name="Text Box 6">
            <a:extLst>
              <a:ext uri="{FF2B5EF4-FFF2-40B4-BE49-F238E27FC236}">
                <a16:creationId xmlns:a16="http://schemas.microsoft.com/office/drawing/2014/main" id="{351639D6-E523-42E9-862A-26EC6410D770}"/>
              </a:ext>
            </a:extLst>
          </p:cNvPr>
          <p:cNvSpPr txBox="1">
            <a:spLocks noChangeArrowheads="1"/>
          </p:cNvSpPr>
          <p:nvPr/>
        </p:nvSpPr>
        <p:spPr bwMode="auto">
          <a:xfrm>
            <a:off x="2351088" y="6165850"/>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Zvětšený pohled na mikrokalcifikace</a:t>
            </a:r>
            <a:endParaRPr lang="en-US" altLang="cs-CZ" sz="2400">
              <a:latin typeface="Arial" panose="020B0604020202020204" pitchFamily="34" charset="0"/>
            </a:endParaRPr>
          </a:p>
        </p:txBody>
      </p:sp>
      <p:sp>
        <p:nvSpPr>
          <p:cNvPr id="31752" name="Line 7">
            <a:extLst>
              <a:ext uri="{FF2B5EF4-FFF2-40B4-BE49-F238E27FC236}">
                <a16:creationId xmlns:a16="http://schemas.microsoft.com/office/drawing/2014/main" id="{2DB62B13-41DA-4DD2-B4FE-111FE6A00271}"/>
              </a:ext>
            </a:extLst>
          </p:cNvPr>
          <p:cNvSpPr>
            <a:spLocks noChangeShapeType="1"/>
          </p:cNvSpPr>
          <p:nvPr/>
        </p:nvSpPr>
        <p:spPr bwMode="auto">
          <a:xfrm flipH="1">
            <a:off x="4224338" y="1700213"/>
            <a:ext cx="0" cy="22336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3" name="Line 8">
            <a:extLst>
              <a:ext uri="{FF2B5EF4-FFF2-40B4-BE49-F238E27FC236}">
                <a16:creationId xmlns:a16="http://schemas.microsoft.com/office/drawing/2014/main" id="{0D3E9152-B607-4E96-8101-7B7D2B95B3B4}"/>
              </a:ext>
            </a:extLst>
          </p:cNvPr>
          <p:cNvSpPr>
            <a:spLocks noChangeShapeType="1"/>
          </p:cNvSpPr>
          <p:nvPr/>
        </p:nvSpPr>
        <p:spPr bwMode="auto">
          <a:xfrm flipV="1">
            <a:off x="6024563" y="3933826"/>
            <a:ext cx="0" cy="2232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4" name="Text Box 9">
            <a:extLst>
              <a:ext uri="{FF2B5EF4-FFF2-40B4-BE49-F238E27FC236}">
                <a16:creationId xmlns:a16="http://schemas.microsoft.com/office/drawing/2014/main" id="{2101714B-57F4-4204-B4DE-14CF3D21F228}"/>
              </a:ext>
            </a:extLst>
          </p:cNvPr>
          <p:cNvSpPr txBox="1">
            <a:spLocks noChangeArrowheads="1"/>
          </p:cNvSpPr>
          <p:nvPr/>
        </p:nvSpPr>
        <p:spPr bwMode="auto">
          <a:xfrm>
            <a:off x="8183563" y="184467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5" name="Text Box 10">
            <a:extLst>
              <a:ext uri="{FF2B5EF4-FFF2-40B4-BE49-F238E27FC236}">
                <a16:creationId xmlns:a16="http://schemas.microsoft.com/office/drawing/2014/main" id="{40745930-2CC0-410B-AC53-6D084877A16F}"/>
              </a:ext>
            </a:extLst>
          </p:cNvPr>
          <p:cNvSpPr txBox="1">
            <a:spLocks noChangeArrowheads="1"/>
          </p:cNvSpPr>
          <p:nvPr/>
        </p:nvSpPr>
        <p:spPr bwMode="auto">
          <a:xfrm>
            <a:off x="8040689" y="18446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6" name="Text Box 11">
            <a:extLst>
              <a:ext uri="{FF2B5EF4-FFF2-40B4-BE49-F238E27FC236}">
                <a16:creationId xmlns:a16="http://schemas.microsoft.com/office/drawing/2014/main" id="{7B6C8295-3A0A-4F53-9F3B-06009F466D11}"/>
              </a:ext>
            </a:extLst>
          </p:cNvPr>
          <p:cNvSpPr txBox="1">
            <a:spLocks noChangeArrowheads="1"/>
          </p:cNvSpPr>
          <p:nvPr/>
        </p:nvSpPr>
        <p:spPr bwMode="auto">
          <a:xfrm>
            <a:off x="7896226" y="2205039"/>
            <a:ext cx="38333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Cílová anatomie/patologie</a:t>
            </a:r>
            <a:r>
              <a:rPr lang="en-US" altLang="cs-CZ" sz="2400" dirty="0">
                <a:latin typeface="Arial" panose="020B0604020202020204" pitchFamily="34" charset="0"/>
              </a:rPr>
              <a:t>: </a:t>
            </a:r>
            <a:r>
              <a:rPr lang="cs-CZ" altLang="cs-CZ" sz="2400" dirty="0" err="1">
                <a:latin typeface="Arial" panose="020B0604020202020204" pitchFamily="34" charset="0"/>
              </a:rPr>
              <a:t>mikrokalcifikace</a:t>
            </a:r>
            <a:r>
              <a:rPr lang="cs-CZ" altLang="cs-CZ" sz="2400" dirty="0">
                <a:latin typeface="Arial" panose="020B0604020202020204" pitchFamily="34" charset="0"/>
              </a:rPr>
              <a:t> v ženském prsu</a:t>
            </a:r>
            <a:endParaRPr lang="en-US" altLang="cs-CZ" sz="2400" dirty="0">
              <a:latin typeface="Arial" panose="020B0604020202020204" pitchFamily="34" charset="0"/>
            </a:endParaRPr>
          </a:p>
          <a:p>
            <a:pPr>
              <a:spcBef>
                <a:spcPct val="50000"/>
              </a:spcBef>
              <a:buFontTx/>
              <a:buNone/>
            </a:pPr>
            <a:r>
              <a:rPr lang="cs-CZ" altLang="cs-CZ" sz="2400" dirty="0">
                <a:latin typeface="Arial" panose="020B0604020202020204" pitchFamily="34" charset="0"/>
              </a:rPr>
              <a:t>Výsledná kvalita zobrazení cíle</a:t>
            </a:r>
            <a:r>
              <a:rPr lang="en-US" altLang="cs-CZ" sz="2400" dirty="0">
                <a:latin typeface="Arial" panose="020B0604020202020204" pitchFamily="34" charset="0"/>
              </a:rPr>
              <a:t>: </a:t>
            </a:r>
            <a:r>
              <a:rPr lang="cs-CZ" altLang="cs-CZ" sz="2400" dirty="0">
                <a:latin typeface="Arial" panose="020B0604020202020204" pitchFamily="34" charset="0"/>
              </a:rPr>
              <a:t>vysoká ROZLIŠITELNOST velmi malých objektů</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1495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69503365-ED77-48C6-BAD5-DF91F11A79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471ED8-73FA-4FC8-8969-46841FDDB4F8}" type="slidenum">
              <a:rPr lang="cs-CZ" altLang="cs-CZ" sz="1400">
                <a:latin typeface="Arial" panose="020B0604020202020204" pitchFamily="34" charset="0"/>
              </a:rPr>
              <a:pPr>
                <a:spcBef>
                  <a:spcPct val="0"/>
                </a:spcBef>
                <a:buFontTx/>
                <a:buNone/>
              </a:pPr>
              <a:t>29</a:t>
            </a:fld>
            <a:endParaRPr lang="cs-CZ" altLang="cs-CZ" sz="1400">
              <a:latin typeface="Arial" panose="020B0604020202020204" pitchFamily="34" charset="0"/>
            </a:endParaRPr>
          </a:p>
        </p:txBody>
      </p:sp>
      <p:graphicFrame>
        <p:nvGraphicFramePr>
          <p:cNvPr id="333927" name="Group 103">
            <a:extLst>
              <a:ext uri="{FF2B5EF4-FFF2-40B4-BE49-F238E27FC236}">
                <a16:creationId xmlns:a16="http://schemas.microsoft.com/office/drawing/2014/main" id="{93199CD2-EC09-4688-818A-5F97DF736764}"/>
              </a:ext>
            </a:extLst>
          </p:cNvPr>
          <p:cNvGraphicFramePr>
            <a:graphicFrameLocks noGrp="1"/>
          </p:cNvGraphicFramePr>
          <p:nvPr>
            <p:ph idx="1"/>
            <p:extLst>
              <p:ext uri="{D42A27DB-BD31-4B8C-83A1-F6EECF244321}">
                <p14:modId xmlns:p14="http://schemas.microsoft.com/office/powerpoint/2010/main" val="3676032061"/>
              </p:ext>
            </p:extLst>
          </p:nvPr>
        </p:nvGraphicFramePr>
        <p:xfrm>
          <a:off x="945931" y="404813"/>
          <a:ext cx="9471246" cy="5786436"/>
        </p:xfrm>
        <a:graphic>
          <a:graphicData uri="http://schemas.openxmlformats.org/drawingml/2006/table">
            <a:tbl>
              <a:tblPr/>
              <a:tblGrid>
                <a:gridCol w="4736507">
                  <a:extLst>
                    <a:ext uri="{9D8B030D-6E8A-4147-A177-3AD203B41FA5}">
                      <a16:colId xmlns:a16="http://schemas.microsoft.com/office/drawing/2014/main" val="20000"/>
                    </a:ext>
                  </a:extLst>
                </a:gridCol>
                <a:gridCol w="4734739">
                  <a:extLst>
                    <a:ext uri="{9D8B030D-6E8A-4147-A177-3AD203B41FA5}">
                      <a16:colId xmlns:a16="http://schemas.microsoft.com/office/drawing/2014/main" val="20001"/>
                    </a:ext>
                  </a:extLst>
                </a:gridCol>
              </a:tblGrid>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400" b="1"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400" b="1"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26">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charset="0"/>
                          <a:cs typeface="Times New Roman" pitchFamily="18" charset="0"/>
                        </a:rPr>
                        <a:t>ostré</a:t>
                      </a:r>
                      <a:r>
                        <a:rPr kumimoji="0" lang="cs-CZ" altLang="cs-CZ" sz="2400" b="0" i="0" u="none" strike="noStrike" cap="none" normalizeH="0" baseline="0">
                          <a:ln>
                            <a:noFill/>
                          </a:ln>
                          <a:solidFill>
                            <a:schemeClr val="tx1"/>
                          </a:solidFill>
                          <a:effectLst/>
                          <a:latin typeface="Arial" charset="0"/>
                          <a:cs typeface="Times New Roman" pitchFamily="18" charset="0"/>
                        </a:rPr>
                        <a:t> obrysy</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vysoká </a:t>
                      </a:r>
                      <a:r>
                        <a:rPr kumimoji="0" lang="cs-CZ" altLang="cs-CZ" sz="2400" b="0" i="0" u="sng" strike="noStrike" cap="none" normalizeH="0" baseline="0" dirty="0">
                          <a:ln>
                            <a:noFill/>
                          </a:ln>
                          <a:solidFill>
                            <a:schemeClr val="tx1"/>
                          </a:solidFill>
                          <a:effectLst/>
                          <a:latin typeface="Arial" charset="0"/>
                          <a:cs typeface="Times New Roman" pitchFamily="18" charset="0"/>
                        </a:rPr>
                        <a:t>rozlišitelnost</a:t>
                      </a:r>
                      <a:r>
                        <a:rPr kumimoji="0" lang="cs-CZ" altLang="cs-CZ" sz="2400" b="0" i="0" u="none" strike="noStrike" cap="none" normalizeH="0" baseline="0" dirty="0">
                          <a:ln>
                            <a:noFill/>
                          </a:ln>
                          <a:solidFill>
                            <a:schemeClr val="tx1"/>
                          </a:solidFill>
                          <a:effectLst/>
                          <a:latin typeface="Arial" charset="0"/>
                          <a:cs typeface="Times New Roman" pitchFamily="18" charset="0"/>
                        </a:rPr>
                        <a:t> velmi malých objektů</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vysoký </a:t>
                      </a:r>
                      <a:r>
                        <a:rPr kumimoji="0" lang="cs-CZ" altLang="cs-CZ" sz="2400" b="0" i="0" u="sng" strike="noStrike" cap="none" normalizeH="0" baseline="0" dirty="0">
                          <a:ln>
                            <a:noFill/>
                          </a:ln>
                          <a:solidFill>
                            <a:schemeClr val="tx1"/>
                          </a:solidFill>
                          <a:effectLst/>
                          <a:latin typeface="Arial" charset="0"/>
                          <a:cs typeface="Times New Roman" pitchFamily="18" charset="0"/>
                        </a:rPr>
                        <a:t>kontrast</a:t>
                      </a:r>
                      <a:r>
                        <a:rPr kumimoji="0" lang="cs-CZ" altLang="cs-CZ" sz="24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4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878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4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675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4">
            <a:extLst>
              <a:ext uri="{FF2B5EF4-FFF2-40B4-BE49-F238E27FC236}">
                <a16:creationId xmlns:a16="http://schemas.microsoft.com/office/drawing/2014/main" id="{1C3BA202-CC07-4962-B372-E5596560A47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8D993F-0DDA-46EE-AF16-748F511F3218}" type="slidenum">
              <a:rPr lang="cs-CZ" altLang="cs-CZ" sz="1400">
                <a:latin typeface="Arial" panose="020B0604020202020204" pitchFamily="34" charset="0"/>
              </a:rPr>
              <a:pPr>
                <a:spcBef>
                  <a:spcPct val="0"/>
                </a:spcBef>
                <a:buFontTx/>
                <a:buNone/>
              </a:pPr>
              <a:t>3</a:t>
            </a:fld>
            <a:endParaRPr lang="cs-CZ" altLang="cs-CZ" sz="1400">
              <a:latin typeface="Arial" panose="020B0604020202020204" pitchFamily="34" charset="0"/>
            </a:endParaRPr>
          </a:p>
        </p:txBody>
      </p:sp>
      <p:sp>
        <p:nvSpPr>
          <p:cNvPr id="6147" name="Rectangle 2">
            <a:extLst>
              <a:ext uri="{FF2B5EF4-FFF2-40B4-BE49-F238E27FC236}">
                <a16:creationId xmlns:a16="http://schemas.microsoft.com/office/drawing/2014/main" id="{6C586413-358E-41AE-9EDE-810BE63583F7}"/>
              </a:ext>
            </a:extLst>
          </p:cNvPr>
          <p:cNvSpPr>
            <a:spLocks noGrp="1" noChangeArrowheads="1"/>
          </p:cNvSpPr>
          <p:nvPr>
            <p:ph type="title"/>
          </p:nvPr>
        </p:nvSpPr>
        <p:spPr/>
        <p:txBody>
          <a:bodyPr/>
          <a:lstStyle/>
          <a:p>
            <a:r>
              <a:rPr lang="cs-CZ" altLang="cs-CZ">
                <a:latin typeface="Arial" panose="020B0604020202020204" pitchFamily="34" charset="0"/>
              </a:rPr>
              <a:t>Kvalita obrazu a dávka</a:t>
            </a:r>
          </a:p>
        </p:txBody>
      </p:sp>
      <p:sp>
        <p:nvSpPr>
          <p:cNvPr id="6148" name="Rectangle 3">
            <a:extLst>
              <a:ext uri="{FF2B5EF4-FFF2-40B4-BE49-F238E27FC236}">
                <a16:creationId xmlns:a16="http://schemas.microsoft.com/office/drawing/2014/main" id="{18718D5D-82ED-483C-B216-8EC9537B0CAF}"/>
              </a:ext>
            </a:extLst>
          </p:cNvPr>
          <p:cNvSpPr>
            <a:spLocks noGrp="1" noChangeArrowheads="1"/>
          </p:cNvSpPr>
          <p:nvPr>
            <p:ph type="body" sz="half" idx="1"/>
          </p:nvPr>
        </p:nvSpPr>
        <p:spPr>
          <a:xfrm>
            <a:off x="1200647" y="1447800"/>
            <a:ext cx="9462052" cy="532075"/>
          </a:xfrm>
        </p:spPr>
        <p:txBody>
          <a:bodyPr/>
          <a:lstStyle/>
          <a:p>
            <a:pPr indent="9525">
              <a:spcBef>
                <a:spcPct val="50000"/>
              </a:spcBef>
              <a:buFontTx/>
              <a:buNone/>
            </a:pPr>
            <a:r>
              <a:rPr lang="cs-CZ" altLang="cs-CZ" sz="2400" dirty="0">
                <a:latin typeface="Arial" panose="020B0604020202020204" pitchFamily="34" charset="0"/>
              </a:rPr>
              <a:t>Obecně platí, že lepší obraz vyžaduje více fotonů a tím i vyšší dávku</a:t>
            </a:r>
            <a:r>
              <a:rPr lang="en-GB" altLang="cs-CZ" sz="2400" dirty="0">
                <a:solidFill>
                  <a:schemeClr val="tx2"/>
                </a:solidFill>
                <a:latin typeface="Arial" panose="020B0604020202020204" pitchFamily="34" charset="0"/>
              </a:rPr>
              <a:t>!</a:t>
            </a:r>
            <a:endParaRPr lang="cs-CZ" altLang="cs-CZ" sz="2400" dirty="0">
              <a:latin typeface="Arial" panose="020B0604020202020204" pitchFamily="34" charset="0"/>
            </a:endParaRPr>
          </a:p>
        </p:txBody>
      </p:sp>
      <p:pic>
        <p:nvPicPr>
          <p:cNvPr id="6149" name="Picture 4">
            <a:extLst>
              <a:ext uri="{FF2B5EF4-FFF2-40B4-BE49-F238E27FC236}">
                <a16:creationId xmlns:a16="http://schemas.microsoft.com/office/drawing/2014/main" id="{56144966-3642-4CB5-B79B-5ED46BC5CC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87596" y="2082373"/>
            <a:ext cx="6769100" cy="4195762"/>
          </a:xfrm>
          <a:noFill/>
        </p:spPr>
      </p:pic>
    </p:spTree>
    <p:extLst>
      <p:ext uri="{BB962C8B-B14F-4D97-AF65-F5344CB8AC3E}">
        <p14:creationId xmlns:p14="http://schemas.microsoft.com/office/powerpoint/2010/main" val="3304329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3">
            <a:extLst>
              <a:ext uri="{FF2B5EF4-FFF2-40B4-BE49-F238E27FC236}">
                <a16:creationId xmlns:a16="http://schemas.microsoft.com/office/drawing/2014/main" id="{C4C494A4-8080-4FF3-828B-4D618F297A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EA9A26-E3EC-4B91-A20A-0776ABD51242}" type="slidenum">
              <a:rPr lang="cs-CZ" altLang="cs-CZ" sz="1400">
                <a:latin typeface="Arial" panose="020B0604020202020204" pitchFamily="34" charset="0"/>
              </a:rPr>
              <a:pPr>
                <a:spcBef>
                  <a:spcPct val="0"/>
                </a:spcBef>
                <a:buFontTx/>
                <a:buNone/>
              </a:pPr>
              <a:t>30</a:t>
            </a:fld>
            <a:endParaRPr lang="cs-CZ" altLang="cs-CZ" sz="1400">
              <a:latin typeface="Arial" panose="020B0604020202020204" pitchFamily="34" charset="0"/>
            </a:endParaRPr>
          </a:p>
        </p:txBody>
      </p:sp>
      <p:sp>
        <p:nvSpPr>
          <p:cNvPr id="33795" name="Rectangle 2">
            <a:extLst>
              <a:ext uri="{FF2B5EF4-FFF2-40B4-BE49-F238E27FC236}">
                <a16:creationId xmlns:a16="http://schemas.microsoft.com/office/drawing/2014/main" id="{BFF1624A-76DE-4E5B-B617-780A62D8F6D8}"/>
              </a:ext>
            </a:extLst>
          </p:cNvPr>
          <p:cNvSpPr>
            <a:spLocks noGrp="1" noChangeArrowheads="1"/>
          </p:cNvSpPr>
          <p:nvPr>
            <p:ph type="title"/>
          </p:nvPr>
        </p:nvSpPr>
        <p:spPr>
          <a:xfrm>
            <a:off x="1439917" y="2708275"/>
            <a:ext cx="9637986" cy="1569435"/>
          </a:xfrm>
        </p:spPr>
        <p:txBody>
          <a:bodyPr/>
          <a:lstStyle/>
          <a:p>
            <a:r>
              <a:rPr lang="cs-CZ" altLang="cs-CZ" sz="3600" dirty="0">
                <a:latin typeface="Arial" panose="020B0604020202020204" pitchFamily="34" charset="0"/>
              </a:rPr>
              <a:t>Ukazatele výkonnosti,</a:t>
            </a:r>
            <a:r>
              <a:rPr lang="en-US" altLang="cs-CZ" sz="3600" dirty="0">
                <a:latin typeface="Arial" panose="020B0604020202020204" pitchFamily="34" charset="0"/>
              </a:rPr>
              <a:t> </a:t>
            </a:r>
            <a:r>
              <a:rPr lang="cs-CZ" altLang="cs-CZ" sz="3600" dirty="0">
                <a:latin typeface="Arial" panose="020B0604020202020204" pitchFamily="34" charset="0"/>
              </a:rPr>
              <a:t>standardy výkonnosti a kvalita obrazu</a:t>
            </a:r>
            <a:br>
              <a:rPr lang="cs-CZ" altLang="cs-CZ" sz="3200" dirty="0">
                <a:latin typeface="Arial" panose="020B0604020202020204" pitchFamily="34" charset="0"/>
              </a:rPr>
            </a:br>
            <a:r>
              <a:rPr lang="cs-CZ" altLang="cs-CZ" sz="1800" dirty="0">
                <a:latin typeface="Arial" panose="020B0604020202020204" pitchFamily="34" charset="0"/>
              </a:rPr>
              <a:t>(v dalším textu pomíjíme specifika přístrojů, které dosud pracují s fotografickým filmem) </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49020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D40E6CC7-8ADF-4E29-93A2-8914C20AEB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C9D8DE-9328-4C3E-AEB5-1DFD28B2128B}" type="slidenum">
              <a:rPr lang="cs-CZ" altLang="cs-CZ" sz="1400">
                <a:latin typeface="Arial" panose="020B0604020202020204" pitchFamily="34" charset="0"/>
              </a:rPr>
              <a:pPr>
                <a:spcBef>
                  <a:spcPct val="0"/>
                </a:spcBef>
                <a:buFontTx/>
                <a:buNone/>
              </a:pPr>
              <a:t>31</a:t>
            </a:fld>
            <a:endParaRPr lang="cs-CZ" altLang="cs-CZ" sz="1400">
              <a:latin typeface="Arial" panose="020B0604020202020204" pitchFamily="34" charset="0"/>
            </a:endParaRPr>
          </a:p>
        </p:txBody>
      </p:sp>
      <p:sp>
        <p:nvSpPr>
          <p:cNvPr id="34819" name="Rectangle 2">
            <a:extLst>
              <a:ext uri="{FF2B5EF4-FFF2-40B4-BE49-F238E27FC236}">
                <a16:creationId xmlns:a16="http://schemas.microsoft.com/office/drawing/2014/main" id="{6A25DF9B-C1FD-4BE3-A687-75866C5957B2}"/>
              </a:ext>
            </a:extLst>
          </p:cNvPr>
          <p:cNvSpPr>
            <a:spLocks noGrp="1" noChangeArrowheads="1"/>
          </p:cNvSpPr>
          <p:nvPr>
            <p:ph type="title"/>
          </p:nvPr>
        </p:nvSpPr>
        <p:spPr>
          <a:xfrm>
            <a:off x="683173" y="386255"/>
            <a:ext cx="9414641" cy="838200"/>
          </a:xfrm>
        </p:spPr>
        <p:txBody>
          <a:bodyPr/>
          <a:lstStyle/>
          <a:p>
            <a:pPr algn="l"/>
            <a:r>
              <a:rPr lang="cs-CZ" altLang="cs-CZ" sz="3600" b="1" dirty="0">
                <a:latin typeface="Arial" panose="020B0604020202020204" pitchFamily="34" charset="0"/>
              </a:rPr>
              <a:t>Ukazatele výkonnosti rentgenových přístrojů</a:t>
            </a:r>
            <a:endParaRPr lang="en-GB" altLang="cs-CZ" sz="3600" b="1" dirty="0">
              <a:latin typeface="Arial" panose="020B0604020202020204" pitchFamily="34" charset="0"/>
            </a:endParaRPr>
          </a:p>
        </p:txBody>
      </p:sp>
      <p:sp>
        <p:nvSpPr>
          <p:cNvPr id="34820" name="Rectangle 3">
            <a:extLst>
              <a:ext uri="{FF2B5EF4-FFF2-40B4-BE49-F238E27FC236}">
                <a16:creationId xmlns:a16="http://schemas.microsoft.com/office/drawing/2014/main" id="{87925E72-2AD3-44CA-A413-3B6D981CCD06}"/>
              </a:ext>
            </a:extLst>
          </p:cNvPr>
          <p:cNvSpPr>
            <a:spLocks noGrp="1" noChangeArrowheads="1"/>
          </p:cNvSpPr>
          <p:nvPr>
            <p:ph type="body" idx="1"/>
          </p:nvPr>
        </p:nvSpPr>
        <p:spPr>
          <a:xfrm>
            <a:off x="1450428" y="1773239"/>
            <a:ext cx="9354205" cy="4535487"/>
          </a:xfrm>
        </p:spPr>
        <p:txBody>
          <a:bodyPr/>
          <a:lstStyle/>
          <a:p>
            <a:pPr>
              <a:lnSpc>
                <a:spcPct val="100000"/>
              </a:lnSpc>
            </a:pPr>
            <a:r>
              <a:rPr lang="cs-CZ" altLang="cs-CZ" sz="2000" dirty="0">
                <a:latin typeface="Arial" panose="020B0604020202020204" pitchFamily="34" charset="0"/>
              </a:rPr>
              <a:t>Definice</a:t>
            </a:r>
            <a:r>
              <a:rPr lang="en-GB" altLang="cs-CZ" sz="2000" dirty="0">
                <a:latin typeface="Arial" panose="020B0604020202020204" pitchFamily="34" charset="0"/>
              </a:rPr>
              <a:t>: </a:t>
            </a:r>
            <a:r>
              <a:rPr lang="cs-CZ" altLang="cs-CZ" sz="2000" dirty="0">
                <a:latin typeface="Arial" panose="020B0604020202020204" pitchFamily="34" charset="0"/>
              </a:rPr>
              <a:t>Ukazatel výkonnosti přístroje je měřitelná fyzikální specifikace lékařského přístroje poskytující informaci o tom, jak je přístroj kvalitní</a:t>
            </a:r>
            <a:r>
              <a:rPr lang="en-GB"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Standardy výkonnosti lékařských přístrojů jsou doporučené hodnoty ukazatelů výkonnosti.</a:t>
            </a:r>
            <a:endParaRPr lang="en-GB" altLang="cs-CZ" sz="9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PROSTOROVÉ ROZLIŠENÍ </a:t>
            </a:r>
            <a:r>
              <a:rPr lang="en-GB" altLang="cs-CZ" sz="2000" dirty="0">
                <a:latin typeface="Arial" panose="020B0604020202020204" pitchFamily="34" charset="0"/>
              </a:rPr>
              <a:t>(</a:t>
            </a:r>
            <a:r>
              <a:rPr lang="cs-CZ" altLang="cs-CZ" sz="2000" dirty="0">
                <a:latin typeface="Arial" panose="020B0604020202020204" pitchFamily="34" charset="0"/>
              </a:rPr>
              <a:t>S</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spatial</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ROZLIŠENÍ</a:t>
            </a:r>
            <a:r>
              <a:rPr lang="en-GB" altLang="cs-CZ" sz="2000" dirty="0">
                <a:latin typeface="Arial" panose="020B0604020202020204" pitchFamily="34" charset="0"/>
              </a:rPr>
              <a:t> </a:t>
            </a:r>
            <a:r>
              <a:rPr lang="cs-CZ" altLang="cs-CZ" sz="2000" dirty="0">
                <a:latin typeface="Arial" panose="020B0604020202020204" pitchFamily="34" charset="0"/>
              </a:rPr>
              <a:t>KONTRASTU </a:t>
            </a:r>
            <a:r>
              <a:rPr lang="en-GB" altLang="cs-CZ" sz="2000" dirty="0">
                <a:latin typeface="Arial" panose="020B0604020202020204" pitchFamily="34" charset="0"/>
              </a:rPr>
              <a:t>(</a:t>
            </a:r>
            <a:r>
              <a:rPr lang="cs-CZ" altLang="cs-CZ" sz="2000" dirty="0">
                <a:latin typeface="Arial" panose="020B0604020202020204" pitchFamily="34" charset="0"/>
              </a:rPr>
              <a:t>C</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contrast</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POMĚR SIGNÁL – ŠUM (SNR – </a:t>
            </a:r>
            <a:r>
              <a:rPr lang="cs-CZ" altLang="cs-CZ" sz="2000" i="1" dirty="0" err="1">
                <a:latin typeface="Arial" panose="020B0604020202020204" pitchFamily="34" charset="0"/>
              </a:rPr>
              <a:t>signal</a:t>
            </a:r>
            <a:r>
              <a:rPr lang="cs-CZ" altLang="cs-CZ" sz="2000" i="1" dirty="0">
                <a:latin typeface="Arial" panose="020B0604020202020204" pitchFamily="34" charset="0"/>
              </a:rPr>
              <a:t>-to-</a:t>
            </a:r>
            <a:r>
              <a:rPr lang="cs-CZ" altLang="cs-CZ" sz="2000" i="1" dirty="0" err="1">
                <a:latin typeface="Arial" panose="020B0604020202020204" pitchFamily="34" charset="0"/>
              </a:rPr>
              <a:t>noise</a:t>
            </a:r>
            <a:r>
              <a:rPr lang="cs-CZ" altLang="cs-CZ" sz="2000" i="1" dirty="0">
                <a:latin typeface="Arial" panose="020B0604020202020204" pitchFamily="34" charset="0"/>
              </a:rPr>
              <a:t> ratio</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en-GB" altLang="cs-CZ" sz="2000" dirty="0">
                <a:latin typeface="Arial" panose="020B0604020202020204" pitchFamily="34" charset="0"/>
              </a:rPr>
              <a:t>GEOMETRIC</a:t>
            </a:r>
            <a:r>
              <a:rPr lang="cs-CZ" altLang="cs-CZ" sz="2000" dirty="0">
                <a:latin typeface="Arial" panose="020B0604020202020204" pitchFamily="34" charset="0"/>
              </a:rPr>
              <a:t>KÁ PŘESNOST</a:t>
            </a:r>
            <a:r>
              <a:rPr lang="en-GB" altLang="cs-CZ" sz="2000" dirty="0">
                <a:latin typeface="Arial" panose="020B0604020202020204" pitchFamily="34" charset="0"/>
              </a:rPr>
              <a:t> </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UNIFORMITA</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112379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4">
            <a:extLst>
              <a:ext uri="{FF2B5EF4-FFF2-40B4-BE49-F238E27FC236}">
                <a16:creationId xmlns:a16="http://schemas.microsoft.com/office/drawing/2014/main" id="{C17B8126-434E-45B6-852A-AF7550123E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E11EB25-69E3-4607-BADD-1070B2E42F34}" type="slidenum">
              <a:rPr lang="cs-CZ" altLang="cs-CZ" sz="1400">
                <a:latin typeface="Arial" panose="020B0604020202020204" pitchFamily="34" charset="0"/>
              </a:rPr>
              <a:pPr>
                <a:spcBef>
                  <a:spcPct val="0"/>
                </a:spcBef>
                <a:buFontTx/>
                <a:buNone/>
              </a:pPr>
              <a:t>32</a:t>
            </a:fld>
            <a:endParaRPr lang="cs-CZ" altLang="cs-CZ" sz="1400">
              <a:latin typeface="Arial" panose="020B0604020202020204" pitchFamily="34" charset="0"/>
            </a:endParaRPr>
          </a:p>
        </p:txBody>
      </p:sp>
      <p:sp>
        <p:nvSpPr>
          <p:cNvPr id="35843" name="Rectangle 2">
            <a:extLst>
              <a:ext uri="{FF2B5EF4-FFF2-40B4-BE49-F238E27FC236}">
                <a16:creationId xmlns:a16="http://schemas.microsoft.com/office/drawing/2014/main" id="{4F4CF7B4-BF46-455D-96DE-EB65EA5F1D15}"/>
              </a:ext>
            </a:extLst>
          </p:cNvPr>
          <p:cNvSpPr>
            <a:spLocks noGrp="1" noChangeArrowheads="1"/>
          </p:cNvSpPr>
          <p:nvPr>
            <p:ph type="title"/>
          </p:nvPr>
        </p:nvSpPr>
        <p:spPr>
          <a:xfrm>
            <a:off x="831029" y="483203"/>
            <a:ext cx="5111750" cy="914400"/>
          </a:xfrm>
        </p:spPr>
        <p:txBody>
          <a:bodyPr/>
          <a:lstStyle/>
          <a:p>
            <a:pPr algn="l"/>
            <a:r>
              <a:rPr lang="cs-CZ" altLang="cs-CZ" sz="3200" b="1" dirty="0">
                <a:latin typeface="Arial" panose="020B0604020202020204" pitchFamily="34" charset="0"/>
              </a:rPr>
              <a:t>Prostorové rozlišení</a:t>
            </a:r>
            <a:br>
              <a:rPr lang="cs-CZ" altLang="cs-CZ" sz="3200" b="1" dirty="0">
                <a:latin typeface="Arial" panose="020B0604020202020204" pitchFamily="34" charset="0"/>
              </a:rPr>
            </a:br>
            <a:r>
              <a:rPr lang="cs-CZ" altLang="cs-CZ" sz="3200" b="1" dirty="0">
                <a:latin typeface="Arial" panose="020B0604020202020204" pitchFamily="34" charset="0"/>
              </a:rPr>
              <a:t> </a:t>
            </a:r>
            <a:r>
              <a:rPr lang="en-GB" altLang="cs-CZ" sz="3200" b="1" dirty="0">
                <a:latin typeface="Arial" panose="020B0604020202020204" pitchFamily="34" charset="0"/>
              </a:rPr>
              <a:t>(</a:t>
            </a:r>
            <a:r>
              <a:rPr lang="cs-CZ" altLang="cs-CZ" sz="3200" b="1" dirty="0">
                <a:latin typeface="Arial" panose="020B0604020202020204" pitchFamily="34" charset="0"/>
              </a:rPr>
              <a:t>S</a:t>
            </a:r>
            <a:r>
              <a:rPr lang="en-GB" altLang="cs-CZ" sz="3200" b="1" dirty="0">
                <a:latin typeface="Arial" panose="020B0604020202020204" pitchFamily="34" charset="0"/>
              </a:rPr>
              <a:t>R)</a:t>
            </a:r>
          </a:p>
        </p:txBody>
      </p:sp>
      <p:sp>
        <p:nvSpPr>
          <p:cNvPr id="35844" name="Rectangle 3">
            <a:extLst>
              <a:ext uri="{FF2B5EF4-FFF2-40B4-BE49-F238E27FC236}">
                <a16:creationId xmlns:a16="http://schemas.microsoft.com/office/drawing/2014/main" id="{25F3A657-A2BD-4FAE-9343-0B303B8F0324}"/>
              </a:ext>
            </a:extLst>
          </p:cNvPr>
          <p:cNvSpPr>
            <a:spLocks noGrp="1" noChangeArrowheads="1"/>
          </p:cNvSpPr>
          <p:nvPr>
            <p:ph type="body" sz="half" idx="1"/>
          </p:nvPr>
        </p:nvSpPr>
        <p:spPr>
          <a:xfrm>
            <a:off x="1334814" y="2205039"/>
            <a:ext cx="4610374" cy="2486025"/>
          </a:xfrm>
          <a:solidFill>
            <a:schemeClr val="bg1">
              <a:alpha val="56078"/>
            </a:schemeClr>
          </a:solid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Položte testovací objekt pro SR na vyšetřovací stůl rentgenového přístroje a exponujte</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SR je maximální prostorová frekvence, která může být zřetelně viděna</a:t>
            </a:r>
            <a:r>
              <a:rPr lang="en-GB" altLang="cs-CZ" sz="2400" dirty="0">
                <a:latin typeface="Arial" panose="020B0604020202020204" pitchFamily="34" charset="0"/>
              </a:rPr>
              <a:t>.</a:t>
            </a:r>
          </a:p>
        </p:txBody>
      </p:sp>
      <p:pic>
        <p:nvPicPr>
          <p:cNvPr id="35845" name="Picture 7">
            <a:extLst>
              <a:ext uri="{FF2B5EF4-FFF2-40B4-BE49-F238E27FC236}">
                <a16:creationId xmlns:a16="http://schemas.microsoft.com/office/drawing/2014/main" id="{7B64F7B5-CE97-4017-980E-30057DC54B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5187" y="476251"/>
            <a:ext cx="4106590" cy="6198690"/>
          </a:xfrm>
          <a:noFill/>
        </p:spPr>
      </p:pic>
    </p:spTree>
    <p:extLst>
      <p:ext uri="{BB962C8B-B14F-4D97-AF65-F5344CB8AC3E}">
        <p14:creationId xmlns:p14="http://schemas.microsoft.com/office/powerpoint/2010/main" val="48542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F9F7BA36-1B17-4A08-BF79-0265B471B9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AC2CE9-CACC-47D8-8A01-A3EF2C334906}" type="slidenum">
              <a:rPr lang="cs-CZ" altLang="cs-CZ" sz="1400">
                <a:latin typeface="Arial" panose="020B0604020202020204" pitchFamily="34" charset="0"/>
              </a:rPr>
              <a:pPr>
                <a:spcBef>
                  <a:spcPct val="0"/>
                </a:spcBef>
                <a:buFontTx/>
                <a:buNone/>
              </a:pPr>
              <a:t>33</a:t>
            </a:fld>
            <a:endParaRPr lang="cs-CZ" altLang="cs-CZ" sz="1400">
              <a:latin typeface="Arial" panose="020B0604020202020204" pitchFamily="34" charset="0"/>
            </a:endParaRPr>
          </a:p>
        </p:txBody>
      </p:sp>
      <p:sp>
        <p:nvSpPr>
          <p:cNvPr id="36867" name="Rectangle 2">
            <a:extLst>
              <a:ext uri="{FF2B5EF4-FFF2-40B4-BE49-F238E27FC236}">
                <a16:creationId xmlns:a16="http://schemas.microsoft.com/office/drawing/2014/main" id="{FDF16E42-27CF-4360-B25A-C0DAE53FA533}"/>
              </a:ext>
            </a:extLst>
          </p:cNvPr>
          <p:cNvSpPr>
            <a:spLocks noGrp="1" noChangeArrowheads="1"/>
          </p:cNvSpPr>
          <p:nvPr>
            <p:ph type="title"/>
          </p:nvPr>
        </p:nvSpPr>
        <p:spPr>
          <a:xfrm>
            <a:off x="630621" y="304800"/>
            <a:ext cx="9656379" cy="914400"/>
          </a:xfrm>
        </p:spPr>
        <p:txBody>
          <a:bodyPr/>
          <a:lstStyle/>
          <a:p>
            <a:r>
              <a:rPr lang="cs-CZ" altLang="cs-CZ" sz="3600" dirty="0">
                <a:latin typeface="Arial" panose="020B0604020202020204" pitchFamily="34" charset="0"/>
              </a:rPr>
              <a:t>Objekty s různou prostorovou frekvencí</a:t>
            </a:r>
            <a:endParaRPr lang="en-GB" altLang="cs-CZ" sz="3600" dirty="0">
              <a:latin typeface="Arial" panose="020B0604020202020204" pitchFamily="34" charset="0"/>
            </a:endParaRPr>
          </a:p>
        </p:txBody>
      </p:sp>
      <p:sp>
        <p:nvSpPr>
          <p:cNvPr id="36868" name="Rectangle 3">
            <a:extLst>
              <a:ext uri="{FF2B5EF4-FFF2-40B4-BE49-F238E27FC236}">
                <a16:creationId xmlns:a16="http://schemas.microsoft.com/office/drawing/2014/main" id="{2F025405-39A2-4E78-AB74-C4E6933DC11E}"/>
              </a:ext>
            </a:extLst>
          </p:cNvPr>
          <p:cNvSpPr>
            <a:spLocks noGrp="1" noChangeArrowheads="1"/>
          </p:cNvSpPr>
          <p:nvPr>
            <p:ph type="body" idx="1"/>
          </p:nvPr>
        </p:nvSpPr>
        <p:spPr>
          <a:xfrm>
            <a:off x="6663558" y="4106917"/>
            <a:ext cx="4162097" cy="1600200"/>
          </a:xfrm>
        </p:spPr>
        <p:txBody>
          <a:bodyPr/>
          <a:lstStyle/>
          <a:p>
            <a:pPr marL="4763" indent="22225">
              <a:lnSpc>
                <a:spcPct val="100000"/>
              </a:lnSpc>
              <a:buFontTx/>
              <a:buNone/>
            </a:pPr>
            <a:r>
              <a:rPr lang="cs-CZ" altLang="cs-CZ" sz="2400" dirty="0">
                <a:latin typeface="Arial" panose="020B0604020202020204" pitchFamily="34" charset="0"/>
              </a:rPr>
              <a:t>PROSTOROVÁ FREKVENCE</a:t>
            </a:r>
            <a:r>
              <a:rPr lang="en-GB" altLang="cs-CZ" sz="2400" dirty="0">
                <a:latin typeface="Arial" panose="020B0604020202020204" pitchFamily="34" charset="0"/>
              </a:rPr>
              <a:t>  </a:t>
            </a:r>
            <a:r>
              <a:rPr lang="cs-CZ" altLang="cs-CZ" sz="2400" dirty="0">
                <a:latin typeface="Arial" panose="020B0604020202020204" pitchFamily="34" charset="0"/>
              </a:rPr>
              <a:t>(SF) </a:t>
            </a:r>
            <a:r>
              <a:rPr lang="en-GB" altLang="cs-CZ" sz="2400" dirty="0">
                <a:latin typeface="Arial" panose="020B0604020202020204" pitchFamily="34" charset="0"/>
              </a:rPr>
              <a:t>= </a:t>
            </a:r>
            <a:r>
              <a:rPr lang="cs-CZ" altLang="cs-CZ" sz="2400" dirty="0">
                <a:latin typeface="Arial" panose="020B0604020202020204" pitchFamily="34" charset="0"/>
              </a:rPr>
              <a:t>počet dvojic čar (line pair, </a:t>
            </a:r>
            <a:r>
              <a:rPr lang="cs-CZ" altLang="cs-CZ" sz="2400" dirty="0" err="1">
                <a:latin typeface="Arial" panose="020B0604020202020204" pitchFamily="34" charset="0"/>
              </a:rPr>
              <a:t>lp</a:t>
            </a:r>
            <a:r>
              <a:rPr lang="cs-CZ" altLang="cs-CZ" sz="2400" dirty="0">
                <a:latin typeface="Arial" panose="020B0604020202020204" pitchFamily="34" charset="0"/>
              </a:rPr>
              <a:t>) na 1 cm</a:t>
            </a:r>
            <a:endParaRPr lang="en-GB" altLang="cs-CZ" sz="2400" dirty="0">
              <a:latin typeface="Arial" panose="020B0604020202020204" pitchFamily="34" charset="0"/>
            </a:endParaRPr>
          </a:p>
        </p:txBody>
      </p:sp>
      <p:grpSp>
        <p:nvGrpSpPr>
          <p:cNvPr id="36869" name="Group 4">
            <a:extLst>
              <a:ext uri="{FF2B5EF4-FFF2-40B4-BE49-F238E27FC236}">
                <a16:creationId xmlns:a16="http://schemas.microsoft.com/office/drawing/2014/main" id="{9A079E3C-C707-43ED-84AC-0969D5E4CAB9}"/>
              </a:ext>
            </a:extLst>
          </p:cNvPr>
          <p:cNvGrpSpPr>
            <a:grpSpLocks/>
          </p:cNvGrpSpPr>
          <p:nvPr/>
        </p:nvGrpSpPr>
        <p:grpSpPr bwMode="auto">
          <a:xfrm>
            <a:off x="1881352" y="919656"/>
            <a:ext cx="3733800" cy="5562600"/>
            <a:chOff x="576" y="432"/>
            <a:chExt cx="2352" cy="3360"/>
          </a:xfrm>
        </p:grpSpPr>
        <p:grpSp>
          <p:nvGrpSpPr>
            <p:cNvPr id="36878" name="Group 5">
              <a:extLst>
                <a:ext uri="{FF2B5EF4-FFF2-40B4-BE49-F238E27FC236}">
                  <a16:creationId xmlns:a16="http://schemas.microsoft.com/office/drawing/2014/main" id="{01486C60-E931-430B-9A88-F4A334CC40EB}"/>
                </a:ext>
              </a:extLst>
            </p:cNvPr>
            <p:cNvGrpSpPr>
              <a:grpSpLocks/>
            </p:cNvGrpSpPr>
            <p:nvPr/>
          </p:nvGrpSpPr>
          <p:grpSpPr bwMode="auto">
            <a:xfrm>
              <a:off x="576" y="912"/>
              <a:ext cx="1078" cy="864"/>
              <a:chOff x="842" y="1728"/>
              <a:chExt cx="1229" cy="864"/>
            </a:xfrm>
          </p:grpSpPr>
          <p:grpSp>
            <p:nvGrpSpPr>
              <p:cNvPr id="36939" name="Group 6">
                <a:extLst>
                  <a:ext uri="{FF2B5EF4-FFF2-40B4-BE49-F238E27FC236}">
                    <a16:creationId xmlns:a16="http://schemas.microsoft.com/office/drawing/2014/main" id="{B01F913E-2AE3-4273-89B6-8AB7BD6FC742}"/>
                  </a:ext>
                </a:extLst>
              </p:cNvPr>
              <p:cNvGrpSpPr>
                <a:grpSpLocks/>
              </p:cNvGrpSpPr>
              <p:nvPr/>
            </p:nvGrpSpPr>
            <p:grpSpPr bwMode="auto">
              <a:xfrm>
                <a:off x="842" y="1728"/>
                <a:ext cx="254" cy="864"/>
                <a:chOff x="864" y="576"/>
                <a:chExt cx="250" cy="1584"/>
              </a:xfrm>
            </p:grpSpPr>
            <p:sp>
              <p:nvSpPr>
                <p:cNvPr id="36952" name="Rectangle 7">
                  <a:extLst>
                    <a:ext uri="{FF2B5EF4-FFF2-40B4-BE49-F238E27FC236}">
                      <a16:creationId xmlns:a16="http://schemas.microsoft.com/office/drawing/2014/main" id="{317A8D2F-C8E0-4FF5-AEAE-6A77BA31067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3" name="Rectangle 8" descr="Light upward diagonal">
                  <a:extLst>
                    <a:ext uri="{FF2B5EF4-FFF2-40B4-BE49-F238E27FC236}">
                      <a16:creationId xmlns:a16="http://schemas.microsoft.com/office/drawing/2014/main" id="{3C1B2923-8F60-4AE0-AE1E-C69360EEE35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0" name="Group 9">
                <a:extLst>
                  <a:ext uri="{FF2B5EF4-FFF2-40B4-BE49-F238E27FC236}">
                    <a16:creationId xmlns:a16="http://schemas.microsoft.com/office/drawing/2014/main" id="{687BB7F3-9188-49FB-B8A7-9CDD7B2F7853}"/>
                  </a:ext>
                </a:extLst>
              </p:cNvPr>
              <p:cNvGrpSpPr>
                <a:grpSpLocks/>
              </p:cNvGrpSpPr>
              <p:nvPr/>
            </p:nvGrpSpPr>
            <p:grpSpPr bwMode="auto">
              <a:xfrm>
                <a:off x="1086" y="1728"/>
                <a:ext cx="253" cy="864"/>
                <a:chOff x="864" y="576"/>
                <a:chExt cx="250" cy="1584"/>
              </a:xfrm>
            </p:grpSpPr>
            <p:sp>
              <p:nvSpPr>
                <p:cNvPr id="36950" name="Rectangle 10">
                  <a:extLst>
                    <a:ext uri="{FF2B5EF4-FFF2-40B4-BE49-F238E27FC236}">
                      <a16:creationId xmlns:a16="http://schemas.microsoft.com/office/drawing/2014/main" id="{D0547550-1B6F-46D6-945A-7A0237CA3406}"/>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1" name="Rectangle 11" descr="Light upward diagonal">
                  <a:extLst>
                    <a:ext uri="{FF2B5EF4-FFF2-40B4-BE49-F238E27FC236}">
                      <a16:creationId xmlns:a16="http://schemas.microsoft.com/office/drawing/2014/main" id="{EE1E241E-AA0F-4A9C-A332-033C5B42466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1" name="Group 12">
                <a:extLst>
                  <a:ext uri="{FF2B5EF4-FFF2-40B4-BE49-F238E27FC236}">
                    <a16:creationId xmlns:a16="http://schemas.microsoft.com/office/drawing/2014/main" id="{92C6F8C6-CD82-442F-B773-1485D0D431C6}"/>
                  </a:ext>
                </a:extLst>
              </p:cNvPr>
              <p:cNvGrpSpPr>
                <a:grpSpLocks/>
              </p:cNvGrpSpPr>
              <p:nvPr/>
            </p:nvGrpSpPr>
            <p:grpSpPr bwMode="auto">
              <a:xfrm>
                <a:off x="1329" y="1728"/>
                <a:ext cx="255" cy="864"/>
                <a:chOff x="864" y="576"/>
                <a:chExt cx="250" cy="1584"/>
              </a:xfrm>
            </p:grpSpPr>
            <p:sp>
              <p:nvSpPr>
                <p:cNvPr id="36948" name="Rectangle 13">
                  <a:extLst>
                    <a:ext uri="{FF2B5EF4-FFF2-40B4-BE49-F238E27FC236}">
                      <a16:creationId xmlns:a16="http://schemas.microsoft.com/office/drawing/2014/main" id="{FEBD519B-62AD-40ED-8F69-C7AD5A44E9A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9" name="Rectangle 14" descr="Light upward diagonal">
                  <a:extLst>
                    <a:ext uri="{FF2B5EF4-FFF2-40B4-BE49-F238E27FC236}">
                      <a16:creationId xmlns:a16="http://schemas.microsoft.com/office/drawing/2014/main" id="{406FC02E-3A82-4CC9-A60B-E4C8405951E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2" name="Group 15">
                <a:extLst>
                  <a:ext uri="{FF2B5EF4-FFF2-40B4-BE49-F238E27FC236}">
                    <a16:creationId xmlns:a16="http://schemas.microsoft.com/office/drawing/2014/main" id="{CAD2FFE0-BFE5-43C1-9BBE-718B6342E214}"/>
                  </a:ext>
                </a:extLst>
              </p:cNvPr>
              <p:cNvGrpSpPr>
                <a:grpSpLocks/>
              </p:cNvGrpSpPr>
              <p:nvPr/>
            </p:nvGrpSpPr>
            <p:grpSpPr bwMode="auto">
              <a:xfrm>
                <a:off x="1573" y="1728"/>
                <a:ext cx="254" cy="864"/>
                <a:chOff x="864" y="576"/>
                <a:chExt cx="250" cy="1584"/>
              </a:xfrm>
            </p:grpSpPr>
            <p:sp>
              <p:nvSpPr>
                <p:cNvPr id="36946" name="Rectangle 16">
                  <a:extLst>
                    <a:ext uri="{FF2B5EF4-FFF2-40B4-BE49-F238E27FC236}">
                      <a16:creationId xmlns:a16="http://schemas.microsoft.com/office/drawing/2014/main" id="{CEE629A7-C90B-4505-890B-E7DD5860EBA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7" name="Rectangle 17" descr="Light upward diagonal">
                  <a:extLst>
                    <a:ext uri="{FF2B5EF4-FFF2-40B4-BE49-F238E27FC236}">
                      <a16:creationId xmlns:a16="http://schemas.microsoft.com/office/drawing/2014/main" id="{84DA95DD-AF8B-4946-9707-4E8A967CCEA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3" name="Group 18">
                <a:extLst>
                  <a:ext uri="{FF2B5EF4-FFF2-40B4-BE49-F238E27FC236}">
                    <a16:creationId xmlns:a16="http://schemas.microsoft.com/office/drawing/2014/main" id="{ABE886DD-9F8C-496C-9872-A40A588EFB3D}"/>
                  </a:ext>
                </a:extLst>
              </p:cNvPr>
              <p:cNvGrpSpPr>
                <a:grpSpLocks/>
              </p:cNvGrpSpPr>
              <p:nvPr/>
            </p:nvGrpSpPr>
            <p:grpSpPr bwMode="auto">
              <a:xfrm>
                <a:off x="1816" y="1728"/>
                <a:ext cx="255" cy="864"/>
                <a:chOff x="864" y="576"/>
                <a:chExt cx="250" cy="1584"/>
              </a:xfrm>
            </p:grpSpPr>
            <p:sp>
              <p:nvSpPr>
                <p:cNvPr id="36944" name="Rectangle 19">
                  <a:extLst>
                    <a:ext uri="{FF2B5EF4-FFF2-40B4-BE49-F238E27FC236}">
                      <a16:creationId xmlns:a16="http://schemas.microsoft.com/office/drawing/2014/main" id="{18FDE29A-E0ED-4129-B692-9D572962A57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5" name="Rectangle 20" descr="Light upward diagonal">
                  <a:extLst>
                    <a:ext uri="{FF2B5EF4-FFF2-40B4-BE49-F238E27FC236}">
                      <a16:creationId xmlns:a16="http://schemas.microsoft.com/office/drawing/2014/main" id="{9C3137CF-9B42-4300-87C9-3DC6FD9162D1}"/>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79" name="Group 21">
              <a:extLst>
                <a:ext uri="{FF2B5EF4-FFF2-40B4-BE49-F238E27FC236}">
                  <a16:creationId xmlns:a16="http://schemas.microsoft.com/office/drawing/2014/main" id="{680D5DA5-604E-4B9F-83CE-12AD1CD80DA5}"/>
                </a:ext>
              </a:extLst>
            </p:cNvPr>
            <p:cNvGrpSpPr>
              <a:grpSpLocks/>
            </p:cNvGrpSpPr>
            <p:nvPr/>
          </p:nvGrpSpPr>
          <p:grpSpPr bwMode="auto">
            <a:xfrm>
              <a:off x="576" y="1920"/>
              <a:ext cx="768" cy="864"/>
              <a:chOff x="842" y="1728"/>
              <a:chExt cx="1229" cy="864"/>
            </a:xfrm>
          </p:grpSpPr>
          <p:grpSp>
            <p:nvGrpSpPr>
              <p:cNvPr id="36924" name="Group 22">
                <a:extLst>
                  <a:ext uri="{FF2B5EF4-FFF2-40B4-BE49-F238E27FC236}">
                    <a16:creationId xmlns:a16="http://schemas.microsoft.com/office/drawing/2014/main" id="{9075FF78-3BB1-4B85-8CD5-13215357F810}"/>
                  </a:ext>
                </a:extLst>
              </p:cNvPr>
              <p:cNvGrpSpPr>
                <a:grpSpLocks/>
              </p:cNvGrpSpPr>
              <p:nvPr/>
            </p:nvGrpSpPr>
            <p:grpSpPr bwMode="auto">
              <a:xfrm>
                <a:off x="842" y="1728"/>
                <a:ext cx="254" cy="864"/>
                <a:chOff x="864" y="576"/>
                <a:chExt cx="250" cy="1584"/>
              </a:xfrm>
            </p:grpSpPr>
            <p:sp>
              <p:nvSpPr>
                <p:cNvPr id="36937" name="Rectangle 23">
                  <a:extLst>
                    <a:ext uri="{FF2B5EF4-FFF2-40B4-BE49-F238E27FC236}">
                      <a16:creationId xmlns:a16="http://schemas.microsoft.com/office/drawing/2014/main" id="{B28AAF4C-BA29-4EC4-B29B-7D73EA2BC7C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8" name="Rectangle 24" descr="Light upward diagonal">
                  <a:extLst>
                    <a:ext uri="{FF2B5EF4-FFF2-40B4-BE49-F238E27FC236}">
                      <a16:creationId xmlns:a16="http://schemas.microsoft.com/office/drawing/2014/main" id="{3C4DFC55-FF5C-49F8-BB7A-3015C4FBD6E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5" name="Group 25">
                <a:extLst>
                  <a:ext uri="{FF2B5EF4-FFF2-40B4-BE49-F238E27FC236}">
                    <a16:creationId xmlns:a16="http://schemas.microsoft.com/office/drawing/2014/main" id="{0B5E76CA-35EA-4519-9260-1E3449BFFD5E}"/>
                  </a:ext>
                </a:extLst>
              </p:cNvPr>
              <p:cNvGrpSpPr>
                <a:grpSpLocks/>
              </p:cNvGrpSpPr>
              <p:nvPr/>
            </p:nvGrpSpPr>
            <p:grpSpPr bwMode="auto">
              <a:xfrm>
                <a:off x="1086" y="1728"/>
                <a:ext cx="253" cy="864"/>
                <a:chOff x="864" y="576"/>
                <a:chExt cx="250" cy="1584"/>
              </a:xfrm>
            </p:grpSpPr>
            <p:sp>
              <p:nvSpPr>
                <p:cNvPr id="36935" name="Rectangle 26">
                  <a:extLst>
                    <a:ext uri="{FF2B5EF4-FFF2-40B4-BE49-F238E27FC236}">
                      <a16:creationId xmlns:a16="http://schemas.microsoft.com/office/drawing/2014/main" id="{B5A8DD28-6123-4F71-A060-1C1693219B09}"/>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6" name="Rectangle 27" descr="Light upward diagonal">
                  <a:extLst>
                    <a:ext uri="{FF2B5EF4-FFF2-40B4-BE49-F238E27FC236}">
                      <a16:creationId xmlns:a16="http://schemas.microsoft.com/office/drawing/2014/main" id="{C5216402-7271-4B6F-8FF3-26AD3B8020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6" name="Group 28">
                <a:extLst>
                  <a:ext uri="{FF2B5EF4-FFF2-40B4-BE49-F238E27FC236}">
                    <a16:creationId xmlns:a16="http://schemas.microsoft.com/office/drawing/2014/main" id="{63AB4B07-CB33-4066-8D30-0FCD09D6CF1A}"/>
                  </a:ext>
                </a:extLst>
              </p:cNvPr>
              <p:cNvGrpSpPr>
                <a:grpSpLocks/>
              </p:cNvGrpSpPr>
              <p:nvPr/>
            </p:nvGrpSpPr>
            <p:grpSpPr bwMode="auto">
              <a:xfrm>
                <a:off x="1329" y="1728"/>
                <a:ext cx="255" cy="864"/>
                <a:chOff x="864" y="576"/>
                <a:chExt cx="250" cy="1584"/>
              </a:xfrm>
            </p:grpSpPr>
            <p:sp>
              <p:nvSpPr>
                <p:cNvPr id="36933" name="Rectangle 29">
                  <a:extLst>
                    <a:ext uri="{FF2B5EF4-FFF2-40B4-BE49-F238E27FC236}">
                      <a16:creationId xmlns:a16="http://schemas.microsoft.com/office/drawing/2014/main" id="{742D1C68-8E87-4651-9C58-F0A24B0B077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4" name="Rectangle 30" descr="Light upward diagonal">
                  <a:extLst>
                    <a:ext uri="{FF2B5EF4-FFF2-40B4-BE49-F238E27FC236}">
                      <a16:creationId xmlns:a16="http://schemas.microsoft.com/office/drawing/2014/main" id="{0995B358-4286-46A3-83FB-D19160EDCE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7" name="Group 31">
                <a:extLst>
                  <a:ext uri="{FF2B5EF4-FFF2-40B4-BE49-F238E27FC236}">
                    <a16:creationId xmlns:a16="http://schemas.microsoft.com/office/drawing/2014/main" id="{FEF126FC-BFE5-4466-B8CC-1C1AC8143C8A}"/>
                  </a:ext>
                </a:extLst>
              </p:cNvPr>
              <p:cNvGrpSpPr>
                <a:grpSpLocks/>
              </p:cNvGrpSpPr>
              <p:nvPr/>
            </p:nvGrpSpPr>
            <p:grpSpPr bwMode="auto">
              <a:xfrm>
                <a:off x="1573" y="1728"/>
                <a:ext cx="254" cy="864"/>
                <a:chOff x="864" y="576"/>
                <a:chExt cx="250" cy="1584"/>
              </a:xfrm>
            </p:grpSpPr>
            <p:sp>
              <p:nvSpPr>
                <p:cNvPr id="36931" name="Rectangle 32">
                  <a:extLst>
                    <a:ext uri="{FF2B5EF4-FFF2-40B4-BE49-F238E27FC236}">
                      <a16:creationId xmlns:a16="http://schemas.microsoft.com/office/drawing/2014/main" id="{8663FCEB-57CC-4F3B-96C9-2E2B11AE43E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2" name="Rectangle 33" descr="Light upward diagonal">
                  <a:extLst>
                    <a:ext uri="{FF2B5EF4-FFF2-40B4-BE49-F238E27FC236}">
                      <a16:creationId xmlns:a16="http://schemas.microsoft.com/office/drawing/2014/main" id="{41159536-CFF4-46F8-90CA-29DAB8624F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8" name="Group 34">
                <a:extLst>
                  <a:ext uri="{FF2B5EF4-FFF2-40B4-BE49-F238E27FC236}">
                    <a16:creationId xmlns:a16="http://schemas.microsoft.com/office/drawing/2014/main" id="{BFE0FDA1-A91E-4F26-8DF7-470E1E9B09CF}"/>
                  </a:ext>
                </a:extLst>
              </p:cNvPr>
              <p:cNvGrpSpPr>
                <a:grpSpLocks/>
              </p:cNvGrpSpPr>
              <p:nvPr/>
            </p:nvGrpSpPr>
            <p:grpSpPr bwMode="auto">
              <a:xfrm>
                <a:off x="1816" y="1728"/>
                <a:ext cx="255" cy="864"/>
                <a:chOff x="864" y="576"/>
                <a:chExt cx="250" cy="1584"/>
              </a:xfrm>
            </p:grpSpPr>
            <p:sp>
              <p:nvSpPr>
                <p:cNvPr id="36929" name="Rectangle 35">
                  <a:extLst>
                    <a:ext uri="{FF2B5EF4-FFF2-40B4-BE49-F238E27FC236}">
                      <a16:creationId xmlns:a16="http://schemas.microsoft.com/office/drawing/2014/main" id="{A43AE13B-8801-4EC1-97E2-8889FE67BAE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0" name="Rectangle 36" descr="Light upward diagonal">
                  <a:extLst>
                    <a:ext uri="{FF2B5EF4-FFF2-40B4-BE49-F238E27FC236}">
                      <a16:creationId xmlns:a16="http://schemas.microsoft.com/office/drawing/2014/main" id="{393DFF45-0441-413E-B4BB-1AD656F60B7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0" name="Group 37">
              <a:extLst>
                <a:ext uri="{FF2B5EF4-FFF2-40B4-BE49-F238E27FC236}">
                  <a16:creationId xmlns:a16="http://schemas.microsoft.com/office/drawing/2014/main" id="{5F5C4FCF-5344-4F7C-B578-4899D3902F37}"/>
                </a:ext>
              </a:extLst>
            </p:cNvPr>
            <p:cNvGrpSpPr>
              <a:grpSpLocks/>
            </p:cNvGrpSpPr>
            <p:nvPr/>
          </p:nvGrpSpPr>
          <p:grpSpPr bwMode="auto">
            <a:xfrm>
              <a:off x="1344" y="1920"/>
              <a:ext cx="159" cy="864"/>
              <a:chOff x="864" y="576"/>
              <a:chExt cx="250" cy="1584"/>
            </a:xfrm>
          </p:grpSpPr>
          <p:sp>
            <p:nvSpPr>
              <p:cNvPr id="36922" name="Rectangle 38">
                <a:extLst>
                  <a:ext uri="{FF2B5EF4-FFF2-40B4-BE49-F238E27FC236}">
                    <a16:creationId xmlns:a16="http://schemas.microsoft.com/office/drawing/2014/main" id="{8B7C07A0-AD67-487C-878C-380706633AA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3" name="Rectangle 39" descr="Light upward diagonal">
                <a:extLst>
                  <a:ext uri="{FF2B5EF4-FFF2-40B4-BE49-F238E27FC236}">
                    <a16:creationId xmlns:a16="http://schemas.microsoft.com/office/drawing/2014/main" id="{D04D05B5-170F-4796-9F26-1248E24626E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1" name="Group 40">
              <a:extLst>
                <a:ext uri="{FF2B5EF4-FFF2-40B4-BE49-F238E27FC236}">
                  <a16:creationId xmlns:a16="http://schemas.microsoft.com/office/drawing/2014/main" id="{3E150B2E-8C47-4692-8A35-F8F0FDC884EC}"/>
                </a:ext>
              </a:extLst>
            </p:cNvPr>
            <p:cNvGrpSpPr>
              <a:grpSpLocks/>
            </p:cNvGrpSpPr>
            <p:nvPr/>
          </p:nvGrpSpPr>
          <p:grpSpPr bwMode="auto">
            <a:xfrm>
              <a:off x="1496" y="1920"/>
              <a:ext cx="159" cy="864"/>
              <a:chOff x="864" y="576"/>
              <a:chExt cx="250" cy="1584"/>
            </a:xfrm>
          </p:grpSpPr>
          <p:sp>
            <p:nvSpPr>
              <p:cNvPr id="36920" name="Rectangle 41">
                <a:extLst>
                  <a:ext uri="{FF2B5EF4-FFF2-40B4-BE49-F238E27FC236}">
                    <a16:creationId xmlns:a16="http://schemas.microsoft.com/office/drawing/2014/main" id="{3A19E05A-3187-422D-8A89-563CC937D0E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1" name="Rectangle 42" descr="Light upward diagonal">
                <a:extLst>
                  <a:ext uri="{FF2B5EF4-FFF2-40B4-BE49-F238E27FC236}">
                    <a16:creationId xmlns:a16="http://schemas.microsoft.com/office/drawing/2014/main" id="{ADF3C646-0E7B-4D52-A4AC-304DDF5226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2" name="Group 43">
              <a:extLst>
                <a:ext uri="{FF2B5EF4-FFF2-40B4-BE49-F238E27FC236}">
                  <a16:creationId xmlns:a16="http://schemas.microsoft.com/office/drawing/2014/main" id="{76CDB8E9-71D1-47EF-969E-36CB040FB46F}"/>
                </a:ext>
              </a:extLst>
            </p:cNvPr>
            <p:cNvGrpSpPr>
              <a:grpSpLocks/>
            </p:cNvGrpSpPr>
            <p:nvPr/>
          </p:nvGrpSpPr>
          <p:grpSpPr bwMode="auto">
            <a:xfrm>
              <a:off x="576" y="2928"/>
              <a:ext cx="1104" cy="864"/>
              <a:chOff x="576" y="2928"/>
              <a:chExt cx="1152" cy="864"/>
            </a:xfrm>
          </p:grpSpPr>
          <p:grpSp>
            <p:nvGrpSpPr>
              <p:cNvPr id="36888" name="Group 44">
                <a:extLst>
                  <a:ext uri="{FF2B5EF4-FFF2-40B4-BE49-F238E27FC236}">
                    <a16:creationId xmlns:a16="http://schemas.microsoft.com/office/drawing/2014/main" id="{AC97AF8E-3E11-4FC4-BA3C-6F7834CD0E7E}"/>
                  </a:ext>
                </a:extLst>
              </p:cNvPr>
              <p:cNvGrpSpPr>
                <a:grpSpLocks/>
              </p:cNvGrpSpPr>
              <p:nvPr/>
            </p:nvGrpSpPr>
            <p:grpSpPr bwMode="auto">
              <a:xfrm>
                <a:off x="576" y="2928"/>
                <a:ext cx="576" cy="864"/>
                <a:chOff x="842" y="1728"/>
                <a:chExt cx="1229" cy="864"/>
              </a:xfrm>
            </p:grpSpPr>
            <p:grpSp>
              <p:nvGrpSpPr>
                <p:cNvPr id="36905" name="Group 45">
                  <a:extLst>
                    <a:ext uri="{FF2B5EF4-FFF2-40B4-BE49-F238E27FC236}">
                      <a16:creationId xmlns:a16="http://schemas.microsoft.com/office/drawing/2014/main" id="{4E2DE6A2-7943-44B3-A2A3-9BD7F3052719}"/>
                    </a:ext>
                  </a:extLst>
                </p:cNvPr>
                <p:cNvGrpSpPr>
                  <a:grpSpLocks/>
                </p:cNvGrpSpPr>
                <p:nvPr/>
              </p:nvGrpSpPr>
              <p:grpSpPr bwMode="auto">
                <a:xfrm>
                  <a:off x="842" y="1728"/>
                  <a:ext cx="254" cy="864"/>
                  <a:chOff x="864" y="576"/>
                  <a:chExt cx="250" cy="1584"/>
                </a:xfrm>
              </p:grpSpPr>
              <p:sp>
                <p:nvSpPr>
                  <p:cNvPr id="36918" name="Rectangle 46">
                    <a:extLst>
                      <a:ext uri="{FF2B5EF4-FFF2-40B4-BE49-F238E27FC236}">
                        <a16:creationId xmlns:a16="http://schemas.microsoft.com/office/drawing/2014/main" id="{08888409-2684-48F6-B385-9929151E08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9" name="Rectangle 47" descr="Light upward diagonal">
                    <a:extLst>
                      <a:ext uri="{FF2B5EF4-FFF2-40B4-BE49-F238E27FC236}">
                        <a16:creationId xmlns:a16="http://schemas.microsoft.com/office/drawing/2014/main" id="{073CBEA8-D56F-464F-A3DD-ECCD8DA6D6C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6" name="Group 48">
                  <a:extLst>
                    <a:ext uri="{FF2B5EF4-FFF2-40B4-BE49-F238E27FC236}">
                      <a16:creationId xmlns:a16="http://schemas.microsoft.com/office/drawing/2014/main" id="{A8CFA1F1-9E0B-4F7C-B1D7-AB32BD2660B9}"/>
                    </a:ext>
                  </a:extLst>
                </p:cNvPr>
                <p:cNvGrpSpPr>
                  <a:grpSpLocks/>
                </p:cNvGrpSpPr>
                <p:nvPr/>
              </p:nvGrpSpPr>
              <p:grpSpPr bwMode="auto">
                <a:xfrm>
                  <a:off x="1086" y="1728"/>
                  <a:ext cx="253" cy="864"/>
                  <a:chOff x="864" y="576"/>
                  <a:chExt cx="250" cy="1584"/>
                </a:xfrm>
              </p:grpSpPr>
              <p:sp>
                <p:nvSpPr>
                  <p:cNvPr id="36916" name="Rectangle 49">
                    <a:extLst>
                      <a:ext uri="{FF2B5EF4-FFF2-40B4-BE49-F238E27FC236}">
                        <a16:creationId xmlns:a16="http://schemas.microsoft.com/office/drawing/2014/main" id="{7EBBD61B-DC39-459B-89E7-8423A54E1051}"/>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7" name="Rectangle 50" descr="Light upward diagonal">
                    <a:extLst>
                      <a:ext uri="{FF2B5EF4-FFF2-40B4-BE49-F238E27FC236}">
                        <a16:creationId xmlns:a16="http://schemas.microsoft.com/office/drawing/2014/main" id="{1B054354-F1AE-4C81-A1DB-A9845B27AD19}"/>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7" name="Group 51">
                  <a:extLst>
                    <a:ext uri="{FF2B5EF4-FFF2-40B4-BE49-F238E27FC236}">
                      <a16:creationId xmlns:a16="http://schemas.microsoft.com/office/drawing/2014/main" id="{046255B1-2180-41BC-8227-B78C4FE53557}"/>
                    </a:ext>
                  </a:extLst>
                </p:cNvPr>
                <p:cNvGrpSpPr>
                  <a:grpSpLocks/>
                </p:cNvGrpSpPr>
                <p:nvPr/>
              </p:nvGrpSpPr>
              <p:grpSpPr bwMode="auto">
                <a:xfrm>
                  <a:off x="1329" y="1728"/>
                  <a:ext cx="255" cy="864"/>
                  <a:chOff x="864" y="576"/>
                  <a:chExt cx="250" cy="1584"/>
                </a:xfrm>
              </p:grpSpPr>
              <p:sp>
                <p:nvSpPr>
                  <p:cNvPr id="36914" name="Rectangle 52">
                    <a:extLst>
                      <a:ext uri="{FF2B5EF4-FFF2-40B4-BE49-F238E27FC236}">
                        <a16:creationId xmlns:a16="http://schemas.microsoft.com/office/drawing/2014/main" id="{C3B7621F-778C-4EF0-9E0E-3B4B9CFD898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5" name="Rectangle 53" descr="Light upward diagonal">
                    <a:extLst>
                      <a:ext uri="{FF2B5EF4-FFF2-40B4-BE49-F238E27FC236}">
                        <a16:creationId xmlns:a16="http://schemas.microsoft.com/office/drawing/2014/main" id="{BE78D7DE-DCF4-43A9-948F-26FCFBBFFAFC}"/>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8" name="Group 54">
                  <a:extLst>
                    <a:ext uri="{FF2B5EF4-FFF2-40B4-BE49-F238E27FC236}">
                      <a16:creationId xmlns:a16="http://schemas.microsoft.com/office/drawing/2014/main" id="{6D0F1E38-013B-4DA5-B142-9DE4948C6997}"/>
                    </a:ext>
                  </a:extLst>
                </p:cNvPr>
                <p:cNvGrpSpPr>
                  <a:grpSpLocks/>
                </p:cNvGrpSpPr>
                <p:nvPr/>
              </p:nvGrpSpPr>
              <p:grpSpPr bwMode="auto">
                <a:xfrm>
                  <a:off x="1573" y="1728"/>
                  <a:ext cx="254" cy="864"/>
                  <a:chOff x="864" y="576"/>
                  <a:chExt cx="250" cy="1584"/>
                </a:xfrm>
              </p:grpSpPr>
              <p:sp>
                <p:nvSpPr>
                  <p:cNvPr id="36912" name="Rectangle 55">
                    <a:extLst>
                      <a:ext uri="{FF2B5EF4-FFF2-40B4-BE49-F238E27FC236}">
                        <a16:creationId xmlns:a16="http://schemas.microsoft.com/office/drawing/2014/main" id="{16E5038A-D02A-46CC-9BA1-74EDEE24BD2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3" name="Rectangle 56" descr="Light upward diagonal">
                    <a:extLst>
                      <a:ext uri="{FF2B5EF4-FFF2-40B4-BE49-F238E27FC236}">
                        <a16:creationId xmlns:a16="http://schemas.microsoft.com/office/drawing/2014/main" id="{397ADED3-AD13-457E-BAE8-ECF62514C41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9" name="Group 57">
                  <a:extLst>
                    <a:ext uri="{FF2B5EF4-FFF2-40B4-BE49-F238E27FC236}">
                      <a16:creationId xmlns:a16="http://schemas.microsoft.com/office/drawing/2014/main" id="{6A7EFBC7-A0F0-4C6C-B0C1-2873998CE4E7}"/>
                    </a:ext>
                  </a:extLst>
                </p:cNvPr>
                <p:cNvGrpSpPr>
                  <a:grpSpLocks/>
                </p:cNvGrpSpPr>
                <p:nvPr/>
              </p:nvGrpSpPr>
              <p:grpSpPr bwMode="auto">
                <a:xfrm>
                  <a:off x="1816" y="1728"/>
                  <a:ext cx="255" cy="864"/>
                  <a:chOff x="864" y="576"/>
                  <a:chExt cx="250" cy="1584"/>
                </a:xfrm>
              </p:grpSpPr>
              <p:sp>
                <p:nvSpPr>
                  <p:cNvPr id="36910" name="Rectangle 58">
                    <a:extLst>
                      <a:ext uri="{FF2B5EF4-FFF2-40B4-BE49-F238E27FC236}">
                        <a16:creationId xmlns:a16="http://schemas.microsoft.com/office/drawing/2014/main" id="{A39C6B71-A5EC-4B18-9351-9567A4D849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1" name="Rectangle 59" descr="Light upward diagonal">
                    <a:extLst>
                      <a:ext uri="{FF2B5EF4-FFF2-40B4-BE49-F238E27FC236}">
                        <a16:creationId xmlns:a16="http://schemas.microsoft.com/office/drawing/2014/main" id="{B0DF2B1D-499A-465C-B352-DAD1DCA5889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9" name="Group 60">
                <a:extLst>
                  <a:ext uri="{FF2B5EF4-FFF2-40B4-BE49-F238E27FC236}">
                    <a16:creationId xmlns:a16="http://schemas.microsoft.com/office/drawing/2014/main" id="{1527233A-1EE3-428C-9122-3DA91B6921E6}"/>
                  </a:ext>
                </a:extLst>
              </p:cNvPr>
              <p:cNvGrpSpPr>
                <a:grpSpLocks/>
              </p:cNvGrpSpPr>
              <p:nvPr/>
            </p:nvGrpSpPr>
            <p:grpSpPr bwMode="auto">
              <a:xfrm>
                <a:off x="1152" y="2928"/>
                <a:ext cx="576" cy="864"/>
                <a:chOff x="842" y="1728"/>
                <a:chExt cx="1229" cy="864"/>
              </a:xfrm>
            </p:grpSpPr>
            <p:grpSp>
              <p:nvGrpSpPr>
                <p:cNvPr id="36890" name="Group 61">
                  <a:extLst>
                    <a:ext uri="{FF2B5EF4-FFF2-40B4-BE49-F238E27FC236}">
                      <a16:creationId xmlns:a16="http://schemas.microsoft.com/office/drawing/2014/main" id="{D779E585-6C13-4D7D-9B7E-461B1BB91E4E}"/>
                    </a:ext>
                  </a:extLst>
                </p:cNvPr>
                <p:cNvGrpSpPr>
                  <a:grpSpLocks/>
                </p:cNvGrpSpPr>
                <p:nvPr/>
              </p:nvGrpSpPr>
              <p:grpSpPr bwMode="auto">
                <a:xfrm>
                  <a:off x="842" y="1728"/>
                  <a:ext cx="254" cy="864"/>
                  <a:chOff x="864" y="576"/>
                  <a:chExt cx="250" cy="1584"/>
                </a:xfrm>
              </p:grpSpPr>
              <p:sp>
                <p:nvSpPr>
                  <p:cNvPr id="36903" name="Rectangle 62">
                    <a:extLst>
                      <a:ext uri="{FF2B5EF4-FFF2-40B4-BE49-F238E27FC236}">
                        <a16:creationId xmlns:a16="http://schemas.microsoft.com/office/drawing/2014/main" id="{AA83F448-9E6D-4419-8D70-F141CF175F8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4" name="Rectangle 63" descr="Light upward diagonal">
                    <a:extLst>
                      <a:ext uri="{FF2B5EF4-FFF2-40B4-BE49-F238E27FC236}">
                        <a16:creationId xmlns:a16="http://schemas.microsoft.com/office/drawing/2014/main" id="{38450ED6-38F8-4DE5-A4F5-2EBDA412724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1" name="Group 64">
                  <a:extLst>
                    <a:ext uri="{FF2B5EF4-FFF2-40B4-BE49-F238E27FC236}">
                      <a16:creationId xmlns:a16="http://schemas.microsoft.com/office/drawing/2014/main" id="{6EFDCCB2-A7FD-4747-9829-4A948127AC7E}"/>
                    </a:ext>
                  </a:extLst>
                </p:cNvPr>
                <p:cNvGrpSpPr>
                  <a:grpSpLocks/>
                </p:cNvGrpSpPr>
                <p:nvPr/>
              </p:nvGrpSpPr>
              <p:grpSpPr bwMode="auto">
                <a:xfrm>
                  <a:off x="1086" y="1728"/>
                  <a:ext cx="253" cy="864"/>
                  <a:chOff x="864" y="576"/>
                  <a:chExt cx="250" cy="1584"/>
                </a:xfrm>
              </p:grpSpPr>
              <p:sp>
                <p:nvSpPr>
                  <p:cNvPr id="36901" name="Rectangle 65">
                    <a:extLst>
                      <a:ext uri="{FF2B5EF4-FFF2-40B4-BE49-F238E27FC236}">
                        <a16:creationId xmlns:a16="http://schemas.microsoft.com/office/drawing/2014/main" id="{F6D1B74C-E74F-4CAB-B714-D45B17A9C34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2" name="Rectangle 66" descr="Light upward diagonal">
                    <a:extLst>
                      <a:ext uri="{FF2B5EF4-FFF2-40B4-BE49-F238E27FC236}">
                        <a16:creationId xmlns:a16="http://schemas.microsoft.com/office/drawing/2014/main" id="{D5A765C9-5954-402E-8758-FBB6639278A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2" name="Group 67">
                  <a:extLst>
                    <a:ext uri="{FF2B5EF4-FFF2-40B4-BE49-F238E27FC236}">
                      <a16:creationId xmlns:a16="http://schemas.microsoft.com/office/drawing/2014/main" id="{A48EB79C-115A-4214-827D-28401C473212}"/>
                    </a:ext>
                  </a:extLst>
                </p:cNvPr>
                <p:cNvGrpSpPr>
                  <a:grpSpLocks/>
                </p:cNvGrpSpPr>
                <p:nvPr/>
              </p:nvGrpSpPr>
              <p:grpSpPr bwMode="auto">
                <a:xfrm>
                  <a:off x="1329" y="1728"/>
                  <a:ext cx="255" cy="864"/>
                  <a:chOff x="864" y="576"/>
                  <a:chExt cx="250" cy="1584"/>
                </a:xfrm>
              </p:grpSpPr>
              <p:sp>
                <p:nvSpPr>
                  <p:cNvPr id="36899" name="Rectangle 68">
                    <a:extLst>
                      <a:ext uri="{FF2B5EF4-FFF2-40B4-BE49-F238E27FC236}">
                        <a16:creationId xmlns:a16="http://schemas.microsoft.com/office/drawing/2014/main" id="{67A8661D-C824-4BED-8319-F8904347526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0" name="Rectangle 69" descr="Light upward diagonal">
                    <a:extLst>
                      <a:ext uri="{FF2B5EF4-FFF2-40B4-BE49-F238E27FC236}">
                        <a16:creationId xmlns:a16="http://schemas.microsoft.com/office/drawing/2014/main" id="{38B88B42-D788-46BB-AD2E-75E28A3A342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3" name="Group 70">
                  <a:extLst>
                    <a:ext uri="{FF2B5EF4-FFF2-40B4-BE49-F238E27FC236}">
                      <a16:creationId xmlns:a16="http://schemas.microsoft.com/office/drawing/2014/main" id="{1E92FEE9-99B1-49FD-8370-FFE9365CC120}"/>
                    </a:ext>
                  </a:extLst>
                </p:cNvPr>
                <p:cNvGrpSpPr>
                  <a:grpSpLocks/>
                </p:cNvGrpSpPr>
                <p:nvPr/>
              </p:nvGrpSpPr>
              <p:grpSpPr bwMode="auto">
                <a:xfrm>
                  <a:off x="1573" y="1728"/>
                  <a:ext cx="254" cy="864"/>
                  <a:chOff x="864" y="576"/>
                  <a:chExt cx="250" cy="1584"/>
                </a:xfrm>
              </p:grpSpPr>
              <p:sp>
                <p:nvSpPr>
                  <p:cNvPr id="36897" name="Rectangle 71">
                    <a:extLst>
                      <a:ext uri="{FF2B5EF4-FFF2-40B4-BE49-F238E27FC236}">
                        <a16:creationId xmlns:a16="http://schemas.microsoft.com/office/drawing/2014/main" id="{3840C8E0-CC40-45EE-B3D1-53299A82AEFD}"/>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8" name="Rectangle 72" descr="Light upward diagonal">
                    <a:extLst>
                      <a:ext uri="{FF2B5EF4-FFF2-40B4-BE49-F238E27FC236}">
                        <a16:creationId xmlns:a16="http://schemas.microsoft.com/office/drawing/2014/main" id="{856849CD-46C2-496A-A8AC-F07901A2977B}"/>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4" name="Group 73">
                  <a:extLst>
                    <a:ext uri="{FF2B5EF4-FFF2-40B4-BE49-F238E27FC236}">
                      <a16:creationId xmlns:a16="http://schemas.microsoft.com/office/drawing/2014/main" id="{68C5542D-7014-49E6-9459-D512A950C332}"/>
                    </a:ext>
                  </a:extLst>
                </p:cNvPr>
                <p:cNvGrpSpPr>
                  <a:grpSpLocks/>
                </p:cNvGrpSpPr>
                <p:nvPr/>
              </p:nvGrpSpPr>
              <p:grpSpPr bwMode="auto">
                <a:xfrm>
                  <a:off x="1816" y="1728"/>
                  <a:ext cx="255" cy="864"/>
                  <a:chOff x="864" y="576"/>
                  <a:chExt cx="250" cy="1584"/>
                </a:xfrm>
              </p:grpSpPr>
              <p:sp>
                <p:nvSpPr>
                  <p:cNvPr id="36895" name="Rectangle 74">
                    <a:extLst>
                      <a:ext uri="{FF2B5EF4-FFF2-40B4-BE49-F238E27FC236}">
                        <a16:creationId xmlns:a16="http://schemas.microsoft.com/office/drawing/2014/main" id="{A37EBF53-D44A-4CD8-B165-9DE95471F94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6" name="Rectangle 75" descr="Light upward diagonal">
                    <a:extLst>
                      <a:ext uri="{FF2B5EF4-FFF2-40B4-BE49-F238E27FC236}">
                        <a16:creationId xmlns:a16="http://schemas.microsoft.com/office/drawing/2014/main" id="{4F072BCD-C17F-4043-8EBE-54D53F70A89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sp>
          <p:nvSpPr>
            <p:cNvPr id="36883" name="Line 76">
              <a:extLst>
                <a:ext uri="{FF2B5EF4-FFF2-40B4-BE49-F238E27FC236}">
                  <a16:creationId xmlns:a16="http://schemas.microsoft.com/office/drawing/2014/main" id="{5ACE5558-34C8-451A-8A60-9DC6DC0A756F}"/>
                </a:ext>
              </a:extLst>
            </p:cNvPr>
            <p:cNvSpPr>
              <a:spLocks noChangeShapeType="1"/>
            </p:cNvSpPr>
            <p:nvPr/>
          </p:nvSpPr>
          <p:spPr bwMode="auto">
            <a:xfrm>
              <a:off x="576" y="720"/>
              <a:ext cx="1056"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6884" name="Text Box 77">
              <a:extLst>
                <a:ext uri="{FF2B5EF4-FFF2-40B4-BE49-F238E27FC236}">
                  <a16:creationId xmlns:a16="http://schemas.microsoft.com/office/drawing/2014/main" id="{9BBF1B3C-B70D-4A2E-8F93-E22AA0B087D9}"/>
                </a:ext>
              </a:extLst>
            </p:cNvPr>
            <p:cNvSpPr txBox="1">
              <a:spLocks noChangeArrowheads="1"/>
            </p:cNvSpPr>
            <p:nvPr/>
          </p:nvSpPr>
          <p:spPr bwMode="auto">
            <a:xfrm>
              <a:off x="864" y="432"/>
              <a:ext cx="57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1cm</a:t>
              </a:r>
            </a:p>
          </p:txBody>
        </p:sp>
        <p:sp>
          <p:nvSpPr>
            <p:cNvPr id="36885" name="Text Box 78">
              <a:extLst>
                <a:ext uri="{FF2B5EF4-FFF2-40B4-BE49-F238E27FC236}">
                  <a16:creationId xmlns:a16="http://schemas.microsoft.com/office/drawing/2014/main" id="{19A55359-BD4E-42F6-A81E-9763B4237F78}"/>
                </a:ext>
              </a:extLst>
            </p:cNvPr>
            <p:cNvSpPr txBox="1">
              <a:spLocks noChangeArrowheads="1"/>
            </p:cNvSpPr>
            <p:nvPr/>
          </p:nvSpPr>
          <p:spPr bwMode="auto">
            <a:xfrm>
              <a:off x="1872" y="1200"/>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SF=5 lp/cm</a:t>
              </a:r>
            </a:p>
          </p:txBody>
        </p:sp>
        <p:sp>
          <p:nvSpPr>
            <p:cNvPr id="36886" name="Text Box 79">
              <a:extLst>
                <a:ext uri="{FF2B5EF4-FFF2-40B4-BE49-F238E27FC236}">
                  <a16:creationId xmlns:a16="http://schemas.microsoft.com/office/drawing/2014/main" id="{31F54B47-F20E-4918-8278-2BB1BA8D0994}"/>
                </a:ext>
              </a:extLst>
            </p:cNvPr>
            <p:cNvSpPr txBox="1">
              <a:spLocks noChangeArrowheads="1"/>
            </p:cNvSpPr>
            <p:nvPr/>
          </p:nvSpPr>
          <p:spPr bwMode="auto">
            <a:xfrm>
              <a:off x="1920" y="2256"/>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SF=7 lp/cm</a:t>
              </a:r>
            </a:p>
          </p:txBody>
        </p:sp>
        <p:sp>
          <p:nvSpPr>
            <p:cNvPr id="36887" name="Text Box 80">
              <a:extLst>
                <a:ext uri="{FF2B5EF4-FFF2-40B4-BE49-F238E27FC236}">
                  <a16:creationId xmlns:a16="http://schemas.microsoft.com/office/drawing/2014/main" id="{106DE5E5-9569-42F7-8CAF-01B403A94F3B}"/>
                </a:ext>
              </a:extLst>
            </p:cNvPr>
            <p:cNvSpPr txBox="1">
              <a:spLocks noChangeArrowheads="1"/>
            </p:cNvSpPr>
            <p:nvPr/>
          </p:nvSpPr>
          <p:spPr bwMode="auto">
            <a:xfrm>
              <a:off x="1968" y="3312"/>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SF=10 lp/cm</a:t>
              </a:r>
            </a:p>
          </p:txBody>
        </p:sp>
      </p:grpSp>
      <p:grpSp>
        <p:nvGrpSpPr>
          <p:cNvPr id="36870" name="Group 81">
            <a:extLst>
              <a:ext uri="{FF2B5EF4-FFF2-40B4-BE49-F238E27FC236}">
                <a16:creationId xmlns:a16="http://schemas.microsoft.com/office/drawing/2014/main" id="{2F4AF523-410C-4453-A50F-3C0E06EA1732}"/>
              </a:ext>
            </a:extLst>
          </p:cNvPr>
          <p:cNvGrpSpPr>
            <a:grpSpLocks/>
          </p:cNvGrpSpPr>
          <p:nvPr/>
        </p:nvGrpSpPr>
        <p:grpSpPr bwMode="auto">
          <a:xfrm>
            <a:off x="6589987" y="1329559"/>
            <a:ext cx="3505200" cy="2301875"/>
            <a:chOff x="2832" y="2592"/>
            <a:chExt cx="2208" cy="1450"/>
          </a:xfrm>
        </p:grpSpPr>
        <p:grpSp>
          <p:nvGrpSpPr>
            <p:cNvPr id="36871" name="Group 82">
              <a:extLst>
                <a:ext uri="{FF2B5EF4-FFF2-40B4-BE49-F238E27FC236}">
                  <a16:creationId xmlns:a16="http://schemas.microsoft.com/office/drawing/2014/main" id="{9286282F-6A24-4A71-AD85-9FE79494C4C2}"/>
                </a:ext>
              </a:extLst>
            </p:cNvPr>
            <p:cNvGrpSpPr>
              <a:grpSpLocks/>
            </p:cNvGrpSpPr>
            <p:nvPr/>
          </p:nvGrpSpPr>
          <p:grpSpPr bwMode="auto">
            <a:xfrm>
              <a:off x="3168" y="2592"/>
              <a:ext cx="255" cy="864"/>
              <a:chOff x="864" y="576"/>
              <a:chExt cx="250" cy="1584"/>
            </a:xfrm>
          </p:grpSpPr>
          <p:sp>
            <p:nvSpPr>
              <p:cNvPr id="36876" name="Rectangle 83">
                <a:extLst>
                  <a:ext uri="{FF2B5EF4-FFF2-40B4-BE49-F238E27FC236}">
                    <a16:creationId xmlns:a16="http://schemas.microsoft.com/office/drawing/2014/main" id="{8261F91F-1CA2-4F8B-B5F7-AA749039F9E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7" name="Rectangle 84" descr="Light upward diagonal">
                <a:extLst>
                  <a:ext uri="{FF2B5EF4-FFF2-40B4-BE49-F238E27FC236}">
                    <a16:creationId xmlns:a16="http://schemas.microsoft.com/office/drawing/2014/main" id="{56B51CC0-BDE2-4EAA-B746-753A2BCCDD4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6872" name="Rectangle 85" descr="Light upward diagonal">
              <a:extLst>
                <a:ext uri="{FF2B5EF4-FFF2-40B4-BE49-F238E27FC236}">
                  <a16:creationId xmlns:a16="http://schemas.microsoft.com/office/drawing/2014/main" id="{9F491BBB-A4F7-46E1-9363-D93AE54BEECF}"/>
                </a:ext>
              </a:extLst>
            </p:cNvPr>
            <p:cNvSpPr>
              <a:spLocks noChangeArrowheads="1"/>
            </p:cNvSpPr>
            <p:nvPr/>
          </p:nvSpPr>
          <p:spPr bwMode="auto">
            <a:xfrm>
              <a:off x="3744" y="3168"/>
              <a:ext cx="147" cy="260"/>
            </a:xfrm>
            <a:prstGeom prst="rect">
              <a:avLst/>
            </a:prstGeom>
            <a:pattFill prst="ltUpDiag">
              <a:fgClr>
                <a:schemeClr val="tx2"/>
              </a:fgClr>
              <a:bgClr>
                <a:schemeClr val="bg1"/>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3" name="Text Box 86">
              <a:extLst>
                <a:ext uri="{FF2B5EF4-FFF2-40B4-BE49-F238E27FC236}">
                  <a16:creationId xmlns:a16="http://schemas.microsoft.com/office/drawing/2014/main" id="{526DC1AC-D54C-441C-A560-CADF8BA8D28C}"/>
                </a:ext>
              </a:extLst>
            </p:cNvPr>
            <p:cNvSpPr txBox="1">
              <a:spLocks noChangeArrowheads="1"/>
            </p:cNvSpPr>
            <p:nvPr/>
          </p:nvSpPr>
          <p:spPr bwMode="auto">
            <a:xfrm>
              <a:off x="3552" y="36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olovo</a:t>
              </a:r>
              <a:r>
                <a:rPr lang="en-GB" altLang="en-GB" sz="2000">
                  <a:latin typeface="Arial" panose="020B0604020202020204" pitchFamily="34" charset="0"/>
                </a:rPr>
                <a:t>  plast</a:t>
              </a:r>
            </a:p>
          </p:txBody>
        </p:sp>
        <p:sp>
          <p:nvSpPr>
            <p:cNvPr id="36874" name="Text Box 87">
              <a:extLst>
                <a:ext uri="{FF2B5EF4-FFF2-40B4-BE49-F238E27FC236}">
                  <a16:creationId xmlns:a16="http://schemas.microsoft.com/office/drawing/2014/main" id="{CA0C3E7A-0508-4573-8F2C-6F298C26F877}"/>
                </a:ext>
              </a:extLst>
            </p:cNvPr>
            <p:cNvSpPr txBox="1">
              <a:spLocks noChangeArrowheads="1"/>
            </p:cNvSpPr>
            <p:nvPr/>
          </p:nvSpPr>
          <p:spPr bwMode="auto">
            <a:xfrm>
              <a:off x="2832" y="3600"/>
              <a:ext cx="10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Dvojice</a:t>
              </a:r>
            </a:p>
            <a:p>
              <a:pPr>
                <a:spcBef>
                  <a:spcPct val="0"/>
                </a:spcBef>
                <a:buFontTx/>
                <a:buNone/>
              </a:pPr>
              <a:r>
                <a:rPr lang="cs-CZ" altLang="en-GB" sz="2000">
                  <a:latin typeface="Arial" panose="020B0604020202020204" pitchFamily="34" charset="0"/>
                </a:rPr>
                <a:t> čar</a:t>
              </a:r>
              <a:r>
                <a:rPr lang="en-GB" altLang="en-GB" sz="2000">
                  <a:latin typeface="Arial" panose="020B0604020202020204" pitchFamily="34" charset="0"/>
                </a:rPr>
                <a:t> </a:t>
              </a:r>
            </a:p>
          </p:txBody>
        </p:sp>
        <p:sp>
          <p:nvSpPr>
            <p:cNvPr id="36875" name="Rectangle 88">
              <a:extLst>
                <a:ext uri="{FF2B5EF4-FFF2-40B4-BE49-F238E27FC236}">
                  <a16:creationId xmlns:a16="http://schemas.microsoft.com/office/drawing/2014/main" id="{E27584F2-1A06-4B4D-9583-6F49CDA20144}"/>
                </a:ext>
              </a:extLst>
            </p:cNvPr>
            <p:cNvSpPr>
              <a:spLocks noChangeArrowheads="1"/>
            </p:cNvSpPr>
            <p:nvPr/>
          </p:nvSpPr>
          <p:spPr bwMode="auto">
            <a:xfrm>
              <a:off x="4080" y="3168"/>
              <a:ext cx="147" cy="2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Tree>
    <p:extLst>
      <p:ext uri="{BB962C8B-B14F-4D97-AF65-F5344CB8AC3E}">
        <p14:creationId xmlns:p14="http://schemas.microsoft.com/office/powerpoint/2010/main" val="1345466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2">
            <a:extLst>
              <a:ext uri="{FF2B5EF4-FFF2-40B4-BE49-F238E27FC236}">
                <a16:creationId xmlns:a16="http://schemas.microsoft.com/office/drawing/2014/main" id="{5CA3C741-9AAA-4815-BE4C-9D0161CA8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A46CD0-9067-41EC-8D94-976C0C9EB5D1}" type="slidenum">
              <a:rPr lang="cs-CZ" altLang="cs-CZ" sz="1400">
                <a:latin typeface="Arial" panose="020B0604020202020204" pitchFamily="34" charset="0"/>
              </a:rPr>
              <a:pPr>
                <a:spcBef>
                  <a:spcPct val="0"/>
                </a:spcBef>
                <a:buFontTx/>
                <a:buNone/>
              </a:pPr>
              <a:t>34</a:t>
            </a:fld>
            <a:endParaRPr lang="cs-CZ" altLang="cs-CZ" sz="1400">
              <a:latin typeface="Arial" panose="020B0604020202020204" pitchFamily="34" charset="0"/>
            </a:endParaRPr>
          </a:p>
        </p:txBody>
      </p:sp>
      <p:pic>
        <p:nvPicPr>
          <p:cNvPr id="37891" name="Picture 4">
            <a:extLst>
              <a:ext uri="{FF2B5EF4-FFF2-40B4-BE49-F238E27FC236}">
                <a16:creationId xmlns:a16="http://schemas.microsoft.com/office/drawing/2014/main" id="{2B4CE23B-5C0D-40D6-9141-E40F2E70BE4F}"/>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92538" y="620713"/>
            <a:ext cx="4665662" cy="5791200"/>
          </a:xfrm>
          <a:noFill/>
        </p:spPr>
      </p:pic>
      <p:sp>
        <p:nvSpPr>
          <p:cNvPr id="37892" name="Line 6">
            <a:extLst>
              <a:ext uri="{FF2B5EF4-FFF2-40B4-BE49-F238E27FC236}">
                <a16:creationId xmlns:a16="http://schemas.microsoft.com/office/drawing/2014/main" id="{42295A19-6107-4198-88A3-040F2D3354F1}"/>
              </a:ext>
            </a:extLst>
          </p:cNvPr>
          <p:cNvSpPr>
            <a:spLocks noChangeShapeType="1"/>
          </p:cNvSpPr>
          <p:nvPr/>
        </p:nvSpPr>
        <p:spPr bwMode="auto">
          <a:xfrm flipH="1" flipV="1">
            <a:off x="7202487" y="3598863"/>
            <a:ext cx="2133601" cy="550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7893" name="Text Box 7">
            <a:extLst>
              <a:ext uri="{FF2B5EF4-FFF2-40B4-BE49-F238E27FC236}">
                <a16:creationId xmlns:a16="http://schemas.microsoft.com/office/drawing/2014/main" id="{62141F89-55C5-436C-B7AA-FD0A0DC8593A}"/>
              </a:ext>
            </a:extLst>
          </p:cNvPr>
          <p:cNvSpPr txBox="1">
            <a:spLocks noChangeArrowheads="1"/>
          </p:cNvSpPr>
          <p:nvPr/>
        </p:nvSpPr>
        <p:spPr bwMode="auto">
          <a:xfrm>
            <a:off x="9625014" y="314166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7894" name="Text Box 8">
            <a:extLst>
              <a:ext uri="{FF2B5EF4-FFF2-40B4-BE49-F238E27FC236}">
                <a16:creationId xmlns:a16="http://schemas.microsoft.com/office/drawing/2014/main" id="{6ED94FD1-B82E-4972-ADF4-F1C29387C592}"/>
              </a:ext>
            </a:extLst>
          </p:cNvPr>
          <p:cNvSpPr txBox="1">
            <a:spLocks noChangeArrowheads="1"/>
          </p:cNvSpPr>
          <p:nvPr/>
        </p:nvSpPr>
        <p:spPr bwMode="auto">
          <a:xfrm>
            <a:off x="9191626" y="4005263"/>
            <a:ext cx="1602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Limitní S</a:t>
            </a:r>
            <a:r>
              <a:rPr lang="en-US" altLang="cs-CZ" sz="2400" dirty="0">
                <a:latin typeface="Arial" panose="020B0604020202020204" pitchFamily="34" charset="0"/>
              </a:rPr>
              <a:t>R</a:t>
            </a:r>
            <a:r>
              <a:rPr lang="cs-CZ" altLang="cs-CZ" sz="2400" dirty="0">
                <a:latin typeface="Arial" panose="020B0604020202020204" pitchFamily="34" charset="0"/>
              </a:rPr>
              <a:t> (LSR)</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3332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72396DB8-E0C2-47BF-9F02-F7F95EC1E0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E18618-3EC6-40E9-8A1C-40C6EDFE9153}" type="slidenum">
              <a:rPr lang="cs-CZ" altLang="cs-CZ" sz="1400">
                <a:latin typeface="Arial" panose="020B0604020202020204" pitchFamily="34" charset="0"/>
              </a:rPr>
              <a:pPr>
                <a:spcBef>
                  <a:spcPct val="0"/>
                </a:spcBef>
                <a:buFontTx/>
                <a:buNone/>
              </a:pPr>
              <a:t>35</a:t>
            </a:fld>
            <a:endParaRPr lang="cs-CZ" altLang="cs-CZ" sz="1400">
              <a:latin typeface="Arial" panose="020B0604020202020204" pitchFamily="34" charset="0"/>
            </a:endParaRPr>
          </a:p>
        </p:txBody>
      </p:sp>
      <p:sp>
        <p:nvSpPr>
          <p:cNvPr id="38915" name="Rectangle 2">
            <a:extLst>
              <a:ext uri="{FF2B5EF4-FFF2-40B4-BE49-F238E27FC236}">
                <a16:creationId xmlns:a16="http://schemas.microsoft.com/office/drawing/2014/main" id="{49E3FB7E-D339-4D02-94F6-C53679A957A9}"/>
              </a:ext>
            </a:extLst>
          </p:cNvPr>
          <p:cNvSpPr>
            <a:spLocks noGrp="1" noChangeArrowheads="1"/>
          </p:cNvSpPr>
          <p:nvPr>
            <p:ph type="title"/>
          </p:nvPr>
        </p:nvSpPr>
        <p:spPr>
          <a:xfrm>
            <a:off x="709490" y="551835"/>
            <a:ext cx="6311420" cy="451576"/>
          </a:xfrm>
        </p:spPr>
        <p:txBody>
          <a:bodyPr/>
          <a:lstStyle/>
          <a:p>
            <a:r>
              <a:rPr lang="cs-CZ" altLang="cs-CZ" dirty="0">
                <a:latin typeface="Arial" panose="020B0604020202020204" pitchFamily="34" charset="0"/>
              </a:rPr>
              <a:t>Rozlišení kontrastu</a:t>
            </a:r>
            <a:r>
              <a:rPr lang="en-GB" altLang="cs-CZ" dirty="0">
                <a:latin typeface="Arial" panose="020B0604020202020204" pitchFamily="34" charset="0"/>
              </a:rPr>
              <a:t> (CR)</a:t>
            </a:r>
          </a:p>
        </p:txBody>
      </p:sp>
      <p:sp>
        <p:nvSpPr>
          <p:cNvPr id="38916" name="Text Box 3">
            <a:extLst>
              <a:ext uri="{FF2B5EF4-FFF2-40B4-BE49-F238E27FC236}">
                <a16:creationId xmlns:a16="http://schemas.microsoft.com/office/drawing/2014/main" id="{3ABC30AD-36E0-4A3A-82E0-E077EE0C64D5}"/>
              </a:ext>
            </a:extLst>
          </p:cNvPr>
          <p:cNvSpPr txBox="1">
            <a:spLocks noChangeArrowheads="1"/>
          </p:cNvSpPr>
          <p:nvPr/>
        </p:nvSpPr>
        <p:spPr bwMode="auto">
          <a:xfrm>
            <a:off x="2200221" y="1605072"/>
            <a:ext cx="2881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latin typeface="Arial" panose="020B0604020202020204" pitchFamily="34" charset="0"/>
              </a:rPr>
              <a:t>CR </a:t>
            </a:r>
            <a:r>
              <a:rPr lang="cs-CZ" altLang="cs-CZ" sz="2400" dirty="0">
                <a:latin typeface="Arial" panose="020B0604020202020204" pitchFamily="34" charset="0"/>
              </a:rPr>
              <a:t>testovací objekt</a:t>
            </a:r>
            <a:endParaRPr lang="en-GB" altLang="cs-CZ" sz="2400" dirty="0">
              <a:latin typeface="Arial" panose="020B0604020202020204" pitchFamily="34" charset="0"/>
            </a:endParaRPr>
          </a:p>
        </p:txBody>
      </p:sp>
      <p:sp>
        <p:nvSpPr>
          <p:cNvPr id="38917" name="Text Box 4">
            <a:extLst>
              <a:ext uri="{FF2B5EF4-FFF2-40B4-BE49-F238E27FC236}">
                <a16:creationId xmlns:a16="http://schemas.microsoft.com/office/drawing/2014/main" id="{292DE0F1-E816-4680-9533-2C57F11A9993}"/>
              </a:ext>
            </a:extLst>
          </p:cNvPr>
          <p:cNvSpPr txBox="1">
            <a:spLocks noChangeArrowheads="1"/>
          </p:cNvSpPr>
          <p:nvPr/>
        </p:nvSpPr>
        <p:spPr bwMode="auto">
          <a:xfrm>
            <a:off x="1187669" y="4581525"/>
            <a:ext cx="89758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Disky vyrobené z materiálu s klesajícím kontrastem</a:t>
            </a:r>
            <a:r>
              <a:rPr lang="en-GB" altLang="cs-CZ" sz="2400" dirty="0">
                <a:latin typeface="Arial" panose="020B0604020202020204" pitchFamily="34" charset="0"/>
              </a:rPr>
              <a:t> (</a:t>
            </a:r>
            <a:r>
              <a:rPr lang="cs-CZ" altLang="cs-CZ" sz="2400" dirty="0">
                <a:latin typeface="Arial" panose="020B0604020202020204" pitchFamily="34" charset="0"/>
              </a:rPr>
              <a:t>tj.</a:t>
            </a:r>
            <a:r>
              <a:rPr lang="en-GB" altLang="cs-CZ" sz="2400" dirty="0">
                <a:latin typeface="Arial" panose="020B0604020202020204" pitchFamily="34" charset="0"/>
              </a:rPr>
              <a:t> </a:t>
            </a:r>
            <a:r>
              <a:rPr lang="cs-CZ" altLang="cs-CZ" sz="2400" dirty="0">
                <a:latin typeface="Arial" panose="020B0604020202020204" pitchFamily="34" charset="0"/>
              </a:rPr>
              <a:t>rozdílem jejich koeficientu útlumu a koeficientu útlumu okolního materiálu</a:t>
            </a:r>
            <a:r>
              <a:rPr lang="en-GB" altLang="cs-CZ" sz="2400" dirty="0">
                <a:latin typeface="Arial" panose="020B0604020202020204" pitchFamily="34" charset="0"/>
              </a:rPr>
              <a:t>)</a:t>
            </a:r>
          </a:p>
        </p:txBody>
      </p:sp>
      <p:grpSp>
        <p:nvGrpSpPr>
          <p:cNvPr id="38918" name="Group 5">
            <a:extLst>
              <a:ext uri="{FF2B5EF4-FFF2-40B4-BE49-F238E27FC236}">
                <a16:creationId xmlns:a16="http://schemas.microsoft.com/office/drawing/2014/main" id="{92864DBB-8752-4A0E-9920-965B8DB6DB94}"/>
              </a:ext>
            </a:extLst>
          </p:cNvPr>
          <p:cNvGrpSpPr>
            <a:grpSpLocks/>
          </p:cNvGrpSpPr>
          <p:nvPr/>
        </p:nvGrpSpPr>
        <p:grpSpPr bwMode="auto">
          <a:xfrm>
            <a:off x="2279650" y="2301766"/>
            <a:ext cx="5991991" cy="1871772"/>
            <a:chOff x="720" y="1488"/>
            <a:chExt cx="3792" cy="1104"/>
          </a:xfrm>
        </p:grpSpPr>
        <p:sp>
          <p:nvSpPr>
            <p:cNvPr id="38927" name="Rectangle 6">
              <a:extLst>
                <a:ext uri="{FF2B5EF4-FFF2-40B4-BE49-F238E27FC236}">
                  <a16:creationId xmlns:a16="http://schemas.microsoft.com/office/drawing/2014/main" id="{8EC07828-871B-4C7C-B7A6-A62235D26490}"/>
                </a:ext>
              </a:extLst>
            </p:cNvPr>
            <p:cNvSpPr>
              <a:spLocks noChangeArrowheads="1"/>
            </p:cNvSpPr>
            <p:nvPr/>
          </p:nvSpPr>
          <p:spPr bwMode="auto">
            <a:xfrm>
              <a:off x="720" y="148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8" name="Oval 7">
              <a:extLst>
                <a:ext uri="{FF2B5EF4-FFF2-40B4-BE49-F238E27FC236}">
                  <a16:creationId xmlns:a16="http://schemas.microsoft.com/office/drawing/2014/main" id="{C8D3E3C5-2782-46D3-A341-7D28C90B446B}"/>
                </a:ext>
              </a:extLst>
            </p:cNvPr>
            <p:cNvSpPr>
              <a:spLocks noChangeArrowheads="1"/>
            </p:cNvSpPr>
            <p:nvPr/>
          </p:nvSpPr>
          <p:spPr bwMode="auto">
            <a:xfrm>
              <a:off x="1008"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9" name="Oval 8">
              <a:extLst>
                <a:ext uri="{FF2B5EF4-FFF2-40B4-BE49-F238E27FC236}">
                  <a16:creationId xmlns:a16="http://schemas.microsoft.com/office/drawing/2014/main" id="{6D713A37-33D6-48FE-9F81-E97E353EF731}"/>
                </a:ext>
              </a:extLst>
            </p:cNvPr>
            <p:cNvSpPr>
              <a:spLocks noChangeArrowheads="1"/>
            </p:cNvSpPr>
            <p:nvPr/>
          </p:nvSpPr>
          <p:spPr bwMode="auto">
            <a:xfrm>
              <a:off x="249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0" name="Oval 9">
              <a:extLst>
                <a:ext uri="{FF2B5EF4-FFF2-40B4-BE49-F238E27FC236}">
                  <a16:creationId xmlns:a16="http://schemas.microsoft.com/office/drawing/2014/main" id="{F9BBB42C-2926-41CE-95C6-99B952D5F579}"/>
                </a:ext>
              </a:extLst>
            </p:cNvPr>
            <p:cNvSpPr>
              <a:spLocks noChangeArrowheads="1"/>
            </p:cNvSpPr>
            <p:nvPr/>
          </p:nvSpPr>
          <p:spPr bwMode="auto">
            <a:xfrm>
              <a:off x="302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1" name="Oval 10">
              <a:extLst>
                <a:ext uri="{FF2B5EF4-FFF2-40B4-BE49-F238E27FC236}">
                  <a16:creationId xmlns:a16="http://schemas.microsoft.com/office/drawing/2014/main" id="{9CBE68D7-3C1F-4565-9E1A-63DE5098B840}"/>
                </a:ext>
              </a:extLst>
            </p:cNvPr>
            <p:cNvSpPr>
              <a:spLocks noChangeArrowheads="1"/>
            </p:cNvSpPr>
            <p:nvPr/>
          </p:nvSpPr>
          <p:spPr bwMode="auto">
            <a:xfrm>
              <a:off x="350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2" name="Oval 11">
              <a:extLst>
                <a:ext uri="{FF2B5EF4-FFF2-40B4-BE49-F238E27FC236}">
                  <a16:creationId xmlns:a16="http://schemas.microsoft.com/office/drawing/2014/main" id="{364C3E79-52B0-4650-B650-CC452C26ACD0}"/>
                </a:ext>
              </a:extLst>
            </p:cNvPr>
            <p:cNvSpPr>
              <a:spLocks noChangeArrowheads="1"/>
            </p:cNvSpPr>
            <p:nvPr/>
          </p:nvSpPr>
          <p:spPr bwMode="auto">
            <a:xfrm>
              <a:off x="201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3" name="Oval 12">
              <a:extLst>
                <a:ext uri="{FF2B5EF4-FFF2-40B4-BE49-F238E27FC236}">
                  <a16:creationId xmlns:a16="http://schemas.microsoft.com/office/drawing/2014/main" id="{6FBDEB81-47B3-417D-BECC-975D4F5C125F}"/>
                </a:ext>
              </a:extLst>
            </p:cNvPr>
            <p:cNvSpPr>
              <a:spLocks noChangeArrowheads="1"/>
            </p:cNvSpPr>
            <p:nvPr/>
          </p:nvSpPr>
          <p:spPr bwMode="auto">
            <a:xfrm>
              <a:off x="153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4" name="Oval 13">
              <a:extLst>
                <a:ext uri="{FF2B5EF4-FFF2-40B4-BE49-F238E27FC236}">
                  <a16:creationId xmlns:a16="http://schemas.microsoft.com/office/drawing/2014/main" id="{BFCE5CC6-B02C-4596-AAB3-6A486A780309}"/>
                </a:ext>
              </a:extLst>
            </p:cNvPr>
            <p:cNvSpPr>
              <a:spLocks noChangeArrowheads="1"/>
            </p:cNvSpPr>
            <p:nvPr/>
          </p:nvSpPr>
          <p:spPr bwMode="auto">
            <a:xfrm>
              <a:off x="398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8919" name="Oval 14">
            <a:extLst>
              <a:ext uri="{FF2B5EF4-FFF2-40B4-BE49-F238E27FC236}">
                <a16:creationId xmlns:a16="http://schemas.microsoft.com/office/drawing/2014/main" id="{853A1628-9AC5-4B6D-B20D-B3ADFD15808C}"/>
              </a:ext>
            </a:extLst>
          </p:cNvPr>
          <p:cNvSpPr>
            <a:spLocks noChangeArrowheads="1"/>
          </p:cNvSpPr>
          <p:nvPr/>
        </p:nvSpPr>
        <p:spPr bwMode="auto">
          <a:xfrm>
            <a:off x="2971800"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0" name="Oval 15">
            <a:extLst>
              <a:ext uri="{FF2B5EF4-FFF2-40B4-BE49-F238E27FC236}">
                <a16:creationId xmlns:a16="http://schemas.microsoft.com/office/drawing/2014/main" id="{3EA5B5A0-7CCE-4A17-9FC3-6963BA3B48D5}"/>
              </a:ext>
            </a:extLst>
          </p:cNvPr>
          <p:cNvSpPr>
            <a:spLocks noChangeArrowheads="1"/>
          </p:cNvSpPr>
          <p:nvPr/>
        </p:nvSpPr>
        <p:spPr bwMode="auto">
          <a:xfrm>
            <a:off x="376396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1" name="Oval 16">
            <a:extLst>
              <a:ext uri="{FF2B5EF4-FFF2-40B4-BE49-F238E27FC236}">
                <a16:creationId xmlns:a16="http://schemas.microsoft.com/office/drawing/2014/main" id="{104EFA84-B79A-4F09-85A4-3AB20841289E}"/>
              </a:ext>
            </a:extLst>
          </p:cNvPr>
          <p:cNvSpPr>
            <a:spLocks noChangeArrowheads="1"/>
          </p:cNvSpPr>
          <p:nvPr/>
        </p:nvSpPr>
        <p:spPr bwMode="auto">
          <a:xfrm>
            <a:off x="448468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2" name="Oval 17">
            <a:extLst>
              <a:ext uri="{FF2B5EF4-FFF2-40B4-BE49-F238E27FC236}">
                <a16:creationId xmlns:a16="http://schemas.microsoft.com/office/drawing/2014/main" id="{116797F0-B198-44D9-99AD-294446F837C0}"/>
              </a:ext>
            </a:extLst>
          </p:cNvPr>
          <p:cNvSpPr>
            <a:spLocks noChangeArrowheads="1"/>
          </p:cNvSpPr>
          <p:nvPr/>
        </p:nvSpPr>
        <p:spPr bwMode="auto">
          <a:xfrm>
            <a:off x="520382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3" name="Oval 18">
            <a:extLst>
              <a:ext uri="{FF2B5EF4-FFF2-40B4-BE49-F238E27FC236}">
                <a16:creationId xmlns:a16="http://schemas.microsoft.com/office/drawing/2014/main" id="{32DE1808-BFE9-441E-A022-D8D0271786D3}"/>
              </a:ext>
            </a:extLst>
          </p:cNvPr>
          <p:cNvSpPr>
            <a:spLocks noChangeArrowheads="1"/>
          </p:cNvSpPr>
          <p:nvPr/>
        </p:nvSpPr>
        <p:spPr bwMode="auto">
          <a:xfrm>
            <a:off x="606901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4" name="Oval 19">
            <a:extLst>
              <a:ext uri="{FF2B5EF4-FFF2-40B4-BE49-F238E27FC236}">
                <a16:creationId xmlns:a16="http://schemas.microsoft.com/office/drawing/2014/main" id="{6556C143-E256-463A-9003-88517A1161A8}"/>
              </a:ext>
            </a:extLst>
          </p:cNvPr>
          <p:cNvSpPr>
            <a:spLocks noChangeArrowheads="1"/>
          </p:cNvSpPr>
          <p:nvPr/>
        </p:nvSpPr>
        <p:spPr bwMode="auto">
          <a:xfrm>
            <a:off x="686117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5" name="Oval 20">
            <a:extLst>
              <a:ext uri="{FF2B5EF4-FFF2-40B4-BE49-F238E27FC236}">
                <a16:creationId xmlns:a16="http://schemas.microsoft.com/office/drawing/2014/main" id="{C88C2D54-CCD0-438C-A935-1AC477A67C17}"/>
              </a:ext>
            </a:extLst>
          </p:cNvPr>
          <p:cNvSpPr>
            <a:spLocks noChangeArrowheads="1"/>
          </p:cNvSpPr>
          <p:nvPr/>
        </p:nvSpPr>
        <p:spPr bwMode="auto">
          <a:xfrm>
            <a:off x="765333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6" name="Line 21">
            <a:extLst>
              <a:ext uri="{FF2B5EF4-FFF2-40B4-BE49-F238E27FC236}">
                <a16:creationId xmlns:a16="http://schemas.microsoft.com/office/drawing/2014/main" id="{6D31A8EF-C76C-41D8-944F-EDB34515335E}"/>
              </a:ext>
            </a:extLst>
          </p:cNvPr>
          <p:cNvSpPr>
            <a:spLocks noChangeShapeType="1"/>
          </p:cNvSpPr>
          <p:nvPr/>
        </p:nvSpPr>
        <p:spPr bwMode="auto">
          <a:xfrm>
            <a:off x="2855913" y="4005263"/>
            <a:ext cx="504031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32847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2">
            <a:extLst>
              <a:ext uri="{FF2B5EF4-FFF2-40B4-BE49-F238E27FC236}">
                <a16:creationId xmlns:a16="http://schemas.microsoft.com/office/drawing/2014/main" id="{42B765F8-EDA8-4F29-A36C-F741D30EA1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B1C0BF-C9A1-42FC-B604-553D9C676B18}" type="slidenum">
              <a:rPr lang="cs-CZ" altLang="cs-CZ" sz="1400">
                <a:latin typeface="Arial" panose="020B0604020202020204" pitchFamily="34" charset="0"/>
              </a:rPr>
              <a:pPr>
                <a:spcBef>
                  <a:spcPct val="0"/>
                </a:spcBef>
                <a:buFontTx/>
                <a:buNone/>
              </a:pPr>
              <a:t>36</a:t>
            </a:fld>
            <a:endParaRPr lang="cs-CZ" altLang="cs-CZ" sz="1400">
              <a:latin typeface="Arial" panose="020B0604020202020204" pitchFamily="34" charset="0"/>
            </a:endParaRPr>
          </a:p>
        </p:txBody>
      </p:sp>
      <p:sp>
        <p:nvSpPr>
          <p:cNvPr id="39939" name="Rectangle 2">
            <a:extLst>
              <a:ext uri="{FF2B5EF4-FFF2-40B4-BE49-F238E27FC236}">
                <a16:creationId xmlns:a16="http://schemas.microsoft.com/office/drawing/2014/main" id="{C559BE7F-1C1B-42D6-B4B2-0452E1C37C31}"/>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
        <p:nvSpPr>
          <p:cNvPr id="39940" name="Text Box 3">
            <a:extLst>
              <a:ext uri="{FF2B5EF4-FFF2-40B4-BE49-F238E27FC236}">
                <a16:creationId xmlns:a16="http://schemas.microsoft.com/office/drawing/2014/main" id="{DD1CB2E8-AF0E-4B9E-8C5E-C4436651978E}"/>
              </a:ext>
            </a:extLst>
          </p:cNvPr>
          <p:cNvSpPr txBox="1">
            <a:spLocks noChangeArrowheads="1"/>
          </p:cNvSpPr>
          <p:nvPr/>
        </p:nvSpPr>
        <p:spPr bwMode="auto">
          <a:xfrm>
            <a:off x="1981200" y="1143001"/>
            <a:ext cx="8305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Položte testovací objekt na vyšetřovací stůl a exponujte</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CR </a:t>
            </a:r>
            <a:r>
              <a:rPr lang="cs-CZ" altLang="cs-CZ" sz="2400" dirty="0">
                <a:latin typeface="Arial" panose="020B0604020202020204" pitchFamily="34" charset="0"/>
              </a:rPr>
              <a:t>– nejmenší pozorovatelný kontrast</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Povšimněte si, že </a:t>
            </a:r>
            <a:r>
              <a:rPr lang="en-GB" altLang="cs-CZ" sz="2400" dirty="0">
                <a:latin typeface="Arial" panose="020B0604020202020204" pitchFamily="34" charset="0"/>
              </a:rPr>
              <a:t>CR </a:t>
            </a:r>
            <a:r>
              <a:rPr lang="cs-CZ" altLang="cs-CZ" sz="2400" dirty="0">
                <a:latin typeface="Arial" panose="020B0604020202020204" pitchFamily="34" charset="0"/>
              </a:rPr>
              <a:t>závisí na velikosti disku.</a:t>
            </a:r>
            <a:endParaRPr lang="en-GB" altLang="cs-CZ" sz="2400" dirty="0">
              <a:latin typeface="Arial" panose="020B0604020202020204" pitchFamily="34" charset="0"/>
            </a:endParaRPr>
          </a:p>
        </p:txBody>
      </p:sp>
      <p:sp>
        <p:nvSpPr>
          <p:cNvPr id="39941" name="Text Box 4">
            <a:extLst>
              <a:ext uri="{FF2B5EF4-FFF2-40B4-BE49-F238E27FC236}">
                <a16:creationId xmlns:a16="http://schemas.microsoft.com/office/drawing/2014/main" id="{0F52CD89-4BFD-4B5B-9956-791A5A3D3E28}"/>
              </a:ext>
            </a:extLst>
          </p:cNvPr>
          <p:cNvSpPr txBox="1">
            <a:spLocks noChangeArrowheads="1"/>
          </p:cNvSpPr>
          <p:nvPr/>
        </p:nvSpPr>
        <p:spPr bwMode="auto">
          <a:xfrm>
            <a:off x="4440238"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42" name="Rectangle 5">
            <a:extLst>
              <a:ext uri="{FF2B5EF4-FFF2-40B4-BE49-F238E27FC236}">
                <a16:creationId xmlns:a16="http://schemas.microsoft.com/office/drawing/2014/main" id="{A2D841BE-784C-4308-8DEE-1F4657138A97}"/>
              </a:ext>
            </a:extLst>
          </p:cNvPr>
          <p:cNvSpPr>
            <a:spLocks noChangeArrowheads="1"/>
          </p:cNvSpPr>
          <p:nvPr/>
        </p:nvSpPr>
        <p:spPr bwMode="auto">
          <a:xfrm>
            <a:off x="2514600" y="4068763"/>
            <a:ext cx="6477000" cy="14478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3" name="Oval 6">
            <a:extLst>
              <a:ext uri="{FF2B5EF4-FFF2-40B4-BE49-F238E27FC236}">
                <a16:creationId xmlns:a16="http://schemas.microsoft.com/office/drawing/2014/main" id="{3635013A-7E69-42E8-90E8-C6576FC01D93}"/>
              </a:ext>
            </a:extLst>
          </p:cNvPr>
          <p:cNvSpPr>
            <a:spLocks noChangeArrowheads="1"/>
          </p:cNvSpPr>
          <p:nvPr/>
        </p:nvSpPr>
        <p:spPr bwMode="auto">
          <a:xfrm rot="10780311">
            <a:off x="7847013" y="4595813"/>
            <a:ext cx="609600" cy="609600"/>
          </a:xfrm>
          <a:prstGeom prst="ellipse">
            <a:avLst/>
          </a:prstGeom>
          <a:solidFill>
            <a:srgbClr val="F8F8F8"/>
          </a:solidFill>
          <a:ln w="9525">
            <a:solidFill>
              <a:srgbClr val="DDDDDD"/>
            </a:solidFill>
            <a:prstDash val="sysDot"/>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4" name="Oval 7">
            <a:extLst>
              <a:ext uri="{FF2B5EF4-FFF2-40B4-BE49-F238E27FC236}">
                <a16:creationId xmlns:a16="http://schemas.microsoft.com/office/drawing/2014/main" id="{0DEF28F0-D7B9-408F-84F7-E1C403CE4137}"/>
              </a:ext>
            </a:extLst>
          </p:cNvPr>
          <p:cNvSpPr>
            <a:spLocks noChangeArrowheads="1"/>
          </p:cNvSpPr>
          <p:nvPr/>
        </p:nvSpPr>
        <p:spPr bwMode="auto">
          <a:xfrm rot="10780311">
            <a:off x="5408613" y="4610100"/>
            <a:ext cx="609600" cy="609600"/>
          </a:xfrm>
          <a:prstGeom prst="ellipse">
            <a:avLst/>
          </a:prstGeom>
          <a:solidFill>
            <a:srgbClr val="B2B2B2"/>
          </a:solidFill>
          <a:ln w="9525">
            <a:solidFill>
              <a:srgbClr val="B2B2B2"/>
            </a:solidFill>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B2B2B2"/>
              </a:solidFill>
            </a:endParaRPr>
          </a:p>
        </p:txBody>
      </p:sp>
      <p:sp>
        <p:nvSpPr>
          <p:cNvPr id="39945" name="Oval 8">
            <a:extLst>
              <a:ext uri="{FF2B5EF4-FFF2-40B4-BE49-F238E27FC236}">
                <a16:creationId xmlns:a16="http://schemas.microsoft.com/office/drawing/2014/main" id="{472D3BC0-4880-4497-B0A0-B1749E8A35DE}"/>
              </a:ext>
            </a:extLst>
          </p:cNvPr>
          <p:cNvSpPr>
            <a:spLocks noChangeArrowheads="1"/>
          </p:cNvSpPr>
          <p:nvPr/>
        </p:nvSpPr>
        <p:spPr bwMode="auto">
          <a:xfrm rot="10780311">
            <a:off x="6246813" y="4605338"/>
            <a:ext cx="609600" cy="609600"/>
          </a:xfrm>
          <a:prstGeom prst="ellipse">
            <a:avLst/>
          </a:prstGeom>
          <a:solidFill>
            <a:schemeClr val="folHlink"/>
          </a:solidFill>
          <a:ln w="9525">
            <a:solidFill>
              <a:schemeClr val="folHlink"/>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6" name="Oval 9">
            <a:extLst>
              <a:ext uri="{FF2B5EF4-FFF2-40B4-BE49-F238E27FC236}">
                <a16:creationId xmlns:a16="http://schemas.microsoft.com/office/drawing/2014/main" id="{16CBB482-A2BB-4F6F-89FB-8445B38637EA}"/>
              </a:ext>
            </a:extLst>
          </p:cNvPr>
          <p:cNvSpPr>
            <a:spLocks noChangeArrowheads="1"/>
          </p:cNvSpPr>
          <p:nvPr/>
        </p:nvSpPr>
        <p:spPr bwMode="auto">
          <a:xfrm rot="10780311">
            <a:off x="7008813" y="4600575"/>
            <a:ext cx="609600" cy="609600"/>
          </a:xfrm>
          <a:prstGeom prst="ellipse">
            <a:avLst/>
          </a:prstGeom>
          <a:solidFill>
            <a:srgbClr val="DDDDDD"/>
          </a:solidFill>
          <a:ln w="9525">
            <a:solidFill>
              <a:srgbClr val="969696"/>
            </a:solidFill>
            <a:prstDash val="sysDot"/>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DDDDDD"/>
              </a:solidFill>
            </a:endParaRPr>
          </a:p>
        </p:txBody>
      </p:sp>
      <p:sp>
        <p:nvSpPr>
          <p:cNvPr id="39947" name="Oval 10">
            <a:extLst>
              <a:ext uri="{FF2B5EF4-FFF2-40B4-BE49-F238E27FC236}">
                <a16:creationId xmlns:a16="http://schemas.microsoft.com/office/drawing/2014/main" id="{CC602061-9E2B-48D2-A9C9-BEED94DA86F9}"/>
              </a:ext>
            </a:extLst>
          </p:cNvPr>
          <p:cNvSpPr>
            <a:spLocks noChangeArrowheads="1"/>
          </p:cNvSpPr>
          <p:nvPr/>
        </p:nvSpPr>
        <p:spPr bwMode="auto">
          <a:xfrm rot="10780311">
            <a:off x="4572000" y="4610100"/>
            <a:ext cx="609600" cy="609600"/>
          </a:xfrm>
          <a:prstGeom prst="ellipse">
            <a:avLst/>
          </a:prstGeom>
          <a:solidFill>
            <a:srgbClr val="969696"/>
          </a:solidFill>
          <a:ln w="9525">
            <a:solidFill>
              <a:srgbClr val="808080"/>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8" name="Line 11">
            <a:extLst>
              <a:ext uri="{FF2B5EF4-FFF2-40B4-BE49-F238E27FC236}">
                <a16:creationId xmlns:a16="http://schemas.microsoft.com/office/drawing/2014/main" id="{7B1B9596-CBBF-4095-9B3A-12E55EAB2C85}"/>
              </a:ext>
            </a:extLst>
          </p:cNvPr>
          <p:cNvSpPr>
            <a:spLocks noChangeShapeType="1"/>
          </p:cNvSpPr>
          <p:nvPr/>
        </p:nvSpPr>
        <p:spPr bwMode="auto">
          <a:xfrm>
            <a:off x="4727575" y="3779838"/>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9949" name="Text Box 12">
            <a:extLst>
              <a:ext uri="{FF2B5EF4-FFF2-40B4-BE49-F238E27FC236}">
                <a16:creationId xmlns:a16="http://schemas.microsoft.com/office/drawing/2014/main" id="{5379E04C-EA3F-4D16-92AF-DDD1D68C7A33}"/>
              </a:ext>
            </a:extLst>
          </p:cNvPr>
          <p:cNvSpPr txBox="1">
            <a:spLocks noChangeArrowheads="1"/>
          </p:cNvSpPr>
          <p:nvPr/>
        </p:nvSpPr>
        <p:spPr bwMode="auto">
          <a:xfrm>
            <a:off x="2640013" y="35639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nevidíme</a:t>
            </a:r>
            <a:endParaRPr lang="en-US" altLang="cs-CZ" sz="2400">
              <a:latin typeface="Arial" panose="020B0604020202020204" pitchFamily="34" charset="0"/>
            </a:endParaRPr>
          </a:p>
        </p:txBody>
      </p:sp>
      <p:sp>
        <p:nvSpPr>
          <p:cNvPr id="39950" name="Line 13">
            <a:extLst>
              <a:ext uri="{FF2B5EF4-FFF2-40B4-BE49-F238E27FC236}">
                <a16:creationId xmlns:a16="http://schemas.microsoft.com/office/drawing/2014/main" id="{BCC4CC72-06E0-43DA-BE5D-B665378698F8}"/>
              </a:ext>
            </a:extLst>
          </p:cNvPr>
          <p:cNvSpPr>
            <a:spLocks noChangeShapeType="1"/>
          </p:cNvSpPr>
          <p:nvPr/>
        </p:nvSpPr>
        <p:spPr bwMode="auto">
          <a:xfrm>
            <a:off x="3000375" y="3995739"/>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1" name="Line 14">
            <a:extLst>
              <a:ext uri="{FF2B5EF4-FFF2-40B4-BE49-F238E27FC236}">
                <a16:creationId xmlns:a16="http://schemas.microsoft.com/office/drawing/2014/main" id="{E1975997-9479-4CB5-A2FD-479D175DCEEF}"/>
              </a:ext>
            </a:extLst>
          </p:cNvPr>
          <p:cNvSpPr>
            <a:spLocks noChangeShapeType="1"/>
          </p:cNvSpPr>
          <p:nvPr/>
        </p:nvSpPr>
        <p:spPr bwMode="auto">
          <a:xfrm>
            <a:off x="3503613" y="3995738"/>
            <a:ext cx="21590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2" name="Oval 15">
            <a:extLst>
              <a:ext uri="{FF2B5EF4-FFF2-40B4-BE49-F238E27FC236}">
                <a16:creationId xmlns:a16="http://schemas.microsoft.com/office/drawing/2014/main" id="{0A291FF1-3E1D-43E8-9946-9F1AF83DF45D}"/>
              </a:ext>
            </a:extLst>
          </p:cNvPr>
          <p:cNvSpPr>
            <a:spLocks noChangeArrowheads="1"/>
          </p:cNvSpPr>
          <p:nvPr/>
        </p:nvSpPr>
        <p:spPr bwMode="auto">
          <a:xfrm>
            <a:off x="6456363" y="4284663"/>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3" name="Oval 16">
            <a:extLst>
              <a:ext uri="{FF2B5EF4-FFF2-40B4-BE49-F238E27FC236}">
                <a16:creationId xmlns:a16="http://schemas.microsoft.com/office/drawing/2014/main" id="{2D87D9F9-C2F7-4EE8-9467-F452AD9F4421}"/>
              </a:ext>
            </a:extLst>
          </p:cNvPr>
          <p:cNvSpPr>
            <a:spLocks noChangeArrowheads="1"/>
          </p:cNvSpPr>
          <p:nvPr/>
        </p:nvSpPr>
        <p:spPr bwMode="auto">
          <a:xfrm>
            <a:off x="7177088" y="4284663"/>
            <a:ext cx="215900" cy="215900"/>
          </a:xfrm>
          <a:prstGeom prst="ellipse">
            <a:avLst/>
          </a:prstGeom>
          <a:solidFill>
            <a:srgbClr val="DDDDDD"/>
          </a:solidFill>
          <a:ln w="9525">
            <a:solidFill>
              <a:srgbClr val="DDDDDD"/>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4" name="Oval 17">
            <a:extLst>
              <a:ext uri="{FF2B5EF4-FFF2-40B4-BE49-F238E27FC236}">
                <a16:creationId xmlns:a16="http://schemas.microsoft.com/office/drawing/2014/main" id="{5BB07569-344B-4FEC-BF0D-DDEE1AF6EC24}"/>
              </a:ext>
            </a:extLst>
          </p:cNvPr>
          <p:cNvSpPr>
            <a:spLocks noChangeArrowheads="1"/>
          </p:cNvSpPr>
          <p:nvPr/>
        </p:nvSpPr>
        <p:spPr bwMode="auto">
          <a:xfrm>
            <a:off x="8040688" y="4284663"/>
            <a:ext cx="215900" cy="215900"/>
          </a:xfrm>
          <a:prstGeom prst="ellipse">
            <a:avLst/>
          </a:prstGeom>
          <a:solidFill>
            <a:srgbClr val="FFFFFF"/>
          </a:solidFill>
          <a:ln w="9525">
            <a:solidFill>
              <a:srgbClr val="FFFFFF"/>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5" name="Text Box 18">
            <a:extLst>
              <a:ext uri="{FF2B5EF4-FFF2-40B4-BE49-F238E27FC236}">
                <a16:creationId xmlns:a16="http://schemas.microsoft.com/office/drawing/2014/main" id="{38A6B4F5-6F73-461D-AEAA-50B8DA3314DF}"/>
              </a:ext>
            </a:extLst>
          </p:cNvPr>
          <p:cNvSpPr txBox="1">
            <a:spLocks noChangeArrowheads="1"/>
          </p:cNvSpPr>
          <p:nvPr/>
        </p:nvSpPr>
        <p:spPr bwMode="auto">
          <a:xfrm>
            <a:off x="5808663"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56" name="Line 19">
            <a:extLst>
              <a:ext uri="{FF2B5EF4-FFF2-40B4-BE49-F238E27FC236}">
                <a16:creationId xmlns:a16="http://schemas.microsoft.com/office/drawing/2014/main" id="{B7C96303-7B8F-4D9C-BB65-09A76603E700}"/>
              </a:ext>
            </a:extLst>
          </p:cNvPr>
          <p:cNvSpPr>
            <a:spLocks noChangeShapeType="1"/>
          </p:cNvSpPr>
          <p:nvPr/>
        </p:nvSpPr>
        <p:spPr bwMode="auto">
          <a:xfrm>
            <a:off x="6240464" y="3779838"/>
            <a:ext cx="1428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Tree>
    <p:extLst>
      <p:ext uri="{BB962C8B-B14F-4D97-AF65-F5344CB8AC3E}">
        <p14:creationId xmlns:p14="http://schemas.microsoft.com/office/powerpoint/2010/main" val="62782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3">
            <a:extLst>
              <a:ext uri="{FF2B5EF4-FFF2-40B4-BE49-F238E27FC236}">
                <a16:creationId xmlns:a16="http://schemas.microsoft.com/office/drawing/2014/main" id="{F5D28541-0111-4AD0-861E-E31F9F3648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9FD9A1-5DCD-4A66-A652-E1BF90332F42}" type="slidenum">
              <a:rPr lang="cs-CZ" altLang="cs-CZ" sz="1400">
                <a:latin typeface="Arial" panose="020B0604020202020204" pitchFamily="34" charset="0"/>
              </a:rPr>
              <a:pPr>
                <a:spcBef>
                  <a:spcPct val="0"/>
                </a:spcBef>
                <a:buFontTx/>
                <a:buNone/>
              </a:pPr>
              <a:t>37</a:t>
            </a:fld>
            <a:endParaRPr lang="cs-CZ" altLang="cs-CZ" sz="1400">
              <a:latin typeface="Arial" panose="020B0604020202020204" pitchFamily="34" charset="0"/>
            </a:endParaRPr>
          </a:p>
        </p:txBody>
      </p:sp>
      <p:pic>
        <p:nvPicPr>
          <p:cNvPr id="40963" name="Picture 4">
            <a:extLst>
              <a:ext uri="{FF2B5EF4-FFF2-40B4-BE49-F238E27FC236}">
                <a16:creationId xmlns:a16="http://schemas.microsoft.com/office/drawing/2014/main" id="{12587204-A6B0-4B38-85E7-87E71715CC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0049" y="1301202"/>
            <a:ext cx="4877895" cy="4877895"/>
          </a:xfrm>
          <a:noFill/>
        </p:spPr>
      </p:pic>
      <p:sp>
        <p:nvSpPr>
          <p:cNvPr id="40964" name="Text Box 7">
            <a:extLst>
              <a:ext uri="{FF2B5EF4-FFF2-40B4-BE49-F238E27FC236}">
                <a16:creationId xmlns:a16="http://schemas.microsoft.com/office/drawing/2014/main" id="{244BC453-B9A0-4515-8FA1-CA414E7F468D}"/>
              </a:ext>
            </a:extLst>
          </p:cNvPr>
          <p:cNvSpPr txBox="1">
            <a:spLocks noChangeArrowheads="1"/>
          </p:cNvSpPr>
          <p:nvPr/>
        </p:nvSpPr>
        <p:spPr bwMode="auto">
          <a:xfrm>
            <a:off x="6968359" y="2743201"/>
            <a:ext cx="3436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Typický testovací objekt pro rozlišení kontrastu</a:t>
            </a:r>
            <a:endParaRPr lang="en-US" altLang="cs-CZ" sz="2400" dirty="0">
              <a:latin typeface="Arial" panose="020B0604020202020204" pitchFamily="34" charset="0"/>
            </a:endParaRPr>
          </a:p>
        </p:txBody>
      </p:sp>
      <p:sp>
        <p:nvSpPr>
          <p:cNvPr id="6" name="Rectangle 2">
            <a:extLst>
              <a:ext uri="{FF2B5EF4-FFF2-40B4-BE49-F238E27FC236}">
                <a16:creationId xmlns:a16="http://schemas.microsoft.com/office/drawing/2014/main" id="{BC91FEC3-E0BF-4FAA-AF11-0324DDFD405D}"/>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Tree>
    <p:extLst>
      <p:ext uri="{BB962C8B-B14F-4D97-AF65-F5344CB8AC3E}">
        <p14:creationId xmlns:p14="http://schemas.microsoft.com/office/powerpoint/2010/main" val="2236042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2">
            <a:extLst>
              <a:ext uri="{FF2B5EF4-FFF2-40B4-BE49-F238E27FC236}">
                <a16:creationId xmlns:a16="http://schemas.microsoft.com/office/drawing/2014/main" id="{7D450DB3-884A-4A73-9EE1-F58AA01AA6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BF39EB-13EB-4414-8881-C59ED0362D52}" type="slidenum">
              <a:rPr lang="cs-CZ" altLang="cs-CZ" sz="1400">
                <a:latin typeface="Arial" panose="020B0604020202020204" pitchFamily="34" charset="0"/>
              </a:rPr>
              <a:pPr>
                <a:spcBef>
                  <a:spcPct val="0"/>
                </a:spcBef>
                <a:buFontTx/>
                <a:buNone/>
              </a:pPr>
              <a:t>38</a:t>
            </a:fld>
            <a:endParaRPr lang="cs-CZ" altLang="cs-CZ" sz="1400">
              <a:latin typeface="Arial" panose="020B0604020202020204" pitchFamily="34" charset="0"/>
            </a:endParaRPr>
          </a:p>
        </p:txBody>
      </p:sp>
      <p:sp>
        <p:nvSpPr>
          <p:cNvPr id="41987" name="Rectangle 2">
            <a:extLst>
              <a:ext uri="{FF2B5EF4-FFF2-40B4-BE49-F238E27FC236}">
                <a16:creationId xmlns:a16="http://schemas.microsoft.com/office/drawing/2014/main" id="{3972DF52-4468-48C7-BC70-37F2858D884A}"/>
              </a:ext>
            </a:extLst>
          </p:cNvPr>
          <p:cNvSpPr>
            <a:spLocks noGrp="1" noChangeArrowheads="1"/>
          </p:cNvSpPr>
          <p:nvPr>
            <p:ph type="title"/>
          </p:nvPr>
        </p:nvSpPr>
        <p:spPr>
          <a:xfrm>
            <a:off x="646428" y="436221"/>
            <a:ext cx="1392579" cy="451576"/>
          </a:xfrm>
        </p:spPr>
        <p:txBody>
          <a:bodyPr/>
          <a:lstStyle/>
          <a:p>
            <a:r>
              <a:rPr lang="cs-CZ" altLang="cs-CZ" sz="3600" b="1" dirty="0">
                <a:latin typeface="Arial" panose="020B0604020202020204" pitchFamily="34" charset="0"/>
              </a:rPr>
              <a:t>Šum</a:t>
            </a:r>
            <a:endParaRPr lang="en-GB" altLang="cs-CZ" sz="3600" b="1" dirty="0">
              <a:latin typeface="Arial" panose="020B0604020202020204" pitchFamily="34" charset="0"/>
            </a:endParaRPr>
          </a:p>
        </p:txBody>
      </p:sp>
      <p:sp>
        <p:nvSpPr>
          <p:cNvPr id="149507" name="Rectangle 3" descr="Granite">
            <a:extLst>
              <a:ext uri="{FF2B5EF4-FFF2-40B4-BE49-F238E27FC236}">
                <a16:creationId xmlns:a16="http://schemas.microsoft.com/office/drawing/2014/main" id="{478817CD-F777-4C39-A5B4-918AA42A58DC}"/>
              </a:ext>
            </a:extLst>
          </p:cNvPr>
          <p:cNvSpPr>
            <a:spLocks noChangeArrowheads="1"/>
          </p:cNvSpPr>
          <p:nvPr/>
        </p:nvSpPr>
        <p:spPr bwMode="auto">
          <a:xfrm>
            <a:off x="7583597" y="710817"/>
            <a:ext cx="2057400" cy="28956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08" name="Text Box 4">
            <a:extLst>
              <a:ext uri="{FF2B5EF4-FFF2-40B4-BE49-F238E27FC236}">
                <a16:creationId xmlns:a16="http://schemas.microsoft.com/office/drawing/2014/main" id="{49E83F40-E307-47EA-85BF-6DF1D75A0149}"/>
              </a:ext>
            </a:extLst>
          </p:cNvPr>
          <p:cNvSpPr txBox="1">
            <a:spLocks noChangeArrowheads="1"/>
          </p:cNvSpPr>
          <p:nvPr/>
        </p:nvSpPr>
        <p:spPr bwMode="auto">
          <a:xfrm>
            <a:off x="5395748" y="3892661"/>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a:t>
            </a:r>
            <a:r>
              <a:rPr lang="en-GB" altLang="cs-CZ" sz="2000" dirty="0">
                <a:latin typeface="Arial" panose="020B0604020202020204" pitchFamily="34" charset="0"/>
              </a:rPr>
              <a:t>: </a:t>
            </a:r>
            <a:r>
              <a:rPr lang="cs-CZ" altLang="cs-CZ" sz="2000" dirty="0">
                <a:latin typeface="Arial" panose="020B0604020202020204" pitchFamily="34" charset="0"/>
              </a:rPr>
              <a:t>nízký šum</a:t>
            </a:r>
            <a:endParaRPr lang="en-GB" altLang="cs-CZ" sz="2400" dirty="0">
              <a:latin typeface="Arial" panose="020B0604020202020204" pitchFamily="34" charset="0"/>
            </a:endParaRPr>
          </a:p>
        </p:txBody>
      </p:sp>
      <p:sp>
        <p:nvSpPr>
          <p:cNvPr id="149509" name="Text Box 5">
            <a:extLst>
              <a:ext uri="{FF2B5EF4-FFF2-40B4-BE49-F238E27FC236}">
                <a16:creationId xmlns:a16="http://schemas.microsoft.com/office/drawing/2014/main" id="{D379D466-E08C-4AD6-A20C-A561A33769B2}"/>
              </a:ext>
            </a:extLst>
          </p:cNvPr>
          <p:cNvSpPr txBox="1">
            <a:spLocks noChangeArrowheads="1"/>
          </p:cNvSpPr>
          <p:nvPr/>
        </p:nvSpPr>
        <p:spPr bwMode="auto">
          <a:xfrm>
            <a:off x="7778477" y="3955723"/>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 vysoký šum</a:t>
            </a:r>
            <a:endParaRPr lang="en-GB" altLang="cs-CZ" sz="2000" dirty="0">
              <a:latin typeface="Arial" panose="020B0604020202020204" pitchFamily="34" charset="0"/>
            </a:endParaRPr>
          </a:p>
        </p:txBody>
      </p:sp>
      <p:sp>
        <p:nvSpPr>
          <p:cNvPr id="149510" name="Rectangle 6" descr="5%">
            <a:extLst>
              <a:ext uri="{FF2B5EF4-FFF2-40B4-BE49-F238E27FC236}">
                <a16:creationId xmlns:a16="http://schemas.microsoft.com/office/drawing/2014/main" id="{9A1CB6F1-3D03-4FC8-8DBE-820A5BED9BB7}"/>
              </a:ext>
            </a:extLst>
          </p:cNvPr>
          <p:cNvSpPr>
            <a:spLocks noChangeArrowheads="1"/>
          </p:cNvSpPr>
          <p:nvPr/>
        </p:nvSpPr>
        <p:spPr bwMode="auto">
          <a:xfrm>
            <a:off x="5242910" y="742348"/>
            <a:ext cx="1828800" cy="28956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1" name="Text Box 7">
            <a:extLst>
              <a:ext uri="{FF2B5EF4-FFF2-40B4-BE49-F238E27FC236}">
                <a16:creationId xmlns:a16="http://schemas.microsoft.com/office/drawing/2014/main" id="{1643F13B-A7A6-431E-BE57-62A9401163C7}"/>
              </a:ext>
            </a:extLst>
          </p:cNvPr>
          <p:cNvSpPr txBox="1">
            <a:spLocks noChangeArrowheads="1"/>
          </p:cNvSpPr>
          <p:nvPr/>
        </p:nvSpPr>
        <p:spPr bwMode="auto">
          <a:xfrm>
            <a:off x="767255" y="4800438"/>
            <a:ext cx="111094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FontTx/>
              <a:buNone/>
            </a:pPr>
            <a:r>
              <a:rPr lang="cs-CZ" altLang="cs-CZ" sz="2400" dirty="0">
                <a:latin typeface="Arial" panose="020B0604020202020204" pitchFamily="34" charset="0"/>
              </a:rPr>
              <a:t>Detektor zakryjeme tenkým stejnorodým měděným plátem a exponujeme</a:t>
            </a:r>
            <a:r>
              <a:rPr lang="en-GB" altLang="cs-CZ" sz="2400" dirty="0">
                <a:latin typeface="Arial" panose="020B0604020202020204" pitchFamily="34" charset="0"/>
              </a:rPr>
              <a:t>. </a:t>
            </a:r>
            <a:r>
              <a:rPr lang="cs-CZ" altLang="cs-CZ" sz="2400" dirty="0">
                <a:latin typeface="Arial" panose="020B0604020202020204" pitchFamily="34" charset="0"/>
              </a:rPr>
              <a:t>Příčinou šumu je náhodná proměnlivost </a:t>
            </a:r>
            <a:r>
              <a:rPr lang="cs-CZ" altLang="cs-CZ" sz="2400" dirty="0" err="1">
                <a:latin typeface="Arial" panose="020B0604020202020204" pitchFamily="34" charset="0"/>
              </a:rPr>
              <a:t>fluence</a:t>
            </a:r>
            <a:r>
              <a:rPr lang="cs-CZ" altLang="cs-CZ" sz="2400" dirty="0">
                <a:latin typeface="Arial" panose="020B0604020202020204" pitchFamily="34" charset="0"/>
              </a:rPr>
              <a:t> energie ve svazku rentgenového záření (energie procházející jednotkovou plochou</a:t>
            </a:r>
            <a:r>
              <a:rPr lang="en-GB" altLang="cs-CZ" sz="2400" dirty="0">
                <a:latin typeface="Arial" panose="020B0604020202020204" pitchFamily="34" charset="0"/>
              </a:rPr>
              <a:t> Jm</a:t>
            </a:r>
            <a:r>
              <a:rPr lang="en-GB" altLang="cs-CZ" sz="2400" baseline="30000" dirty="0">
                <a:latin typeface="Arial" panose="020B0604020202020204" pitchFamily="34" charset="0"/>
              </a:rPr>
              <a:t>-2</a:t>
            </a:r>
            <a:r>
              <a:rPr lang="en-GB" altLang="cs-CZ" sz="2400" dirty="0">
                <a:latin typeface="Arial" panose="020B0604020202020204" pitchFamily="34" charset="0"/>
              </a:rPr>
              <a:t>) a </a:t>
            </a:r>
            <a:r>
              <a:rPr lang="cs-CZ" altLang="cs-CZ" sz="2400" dirty="0">
                <a:latin typeface="Arial" panose="020B0604020202020204" pitchFamily="34" charset="0"/>
              </a:rPr>
              <a:t>nestejná citlivost detektoru v jeho ploše.</a:t>
            </a:r>
            <a:endParaRPr lang="en-GB" altLang="cs-CZ" sz="2400" dirty="0">
              <a:latin typeface="Arial" panose="020B0604020202020204" pitchFamily="34" charset="0"/>
            </a:endParaRPr>
          </a:p>
        </p:txBody>
      </p:sp>
      <p:sp>
        <p:nvSpPr>
          <p:cNvPr id="149512" name="Rectangle 8">
            <a:extLst>
              <a:ext uri="{FF2B5EF4-FFF2-40B4-BE49-F238E27FC236}">
                <a16:creationId xmlns:a16="http://schemas.microsoft.com/office/drawing/2014/main" id="{DDE70E53-E584-4B75-B6B7-9BFBC4D8DD80}"/>
              </a:ext>
            </a:extLst>
          </p:cNvPr>
          <p:cNvSpPr>
            <a:spLocks noChangeArrowheads="1"/>
          </p:cNvSpPr>
          <p:nvPr/>
        </p:nvSpPr>
        <p:spPr bwMode="auto">
          <a:xfrm>
            <a:off x="2808178" y="742349"/>
            <a:ext cx="1828800" cy="28956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3" name="Text Box 9">
            <a:extLst>
              <a:ext uri="{FF2B5EF4-FFF2-40B4-BE49-F238E27FC236}">
                <a16:creationId xmlns:a16="http://schemas.microsoft.com/office/drawing/2014/main" id="{337C3EC7-466D-4846-B498-A088EAF324AA}"/>
              </a:ext>
            </a:extLst>
          </p:cNvPr>
          <p:cNvSpPr txBox="1">
            <a:spLocks noChangeArrowheads="1"/>
          </p:cNvSpPr>
          <p:nvPr/>
        </p:nvSpPr>
        <p:spPr bwMode="auto">
          <a:xfrm>
            <a:off x="1490499" y="3850620"/>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Ideální rentgenka a detektor a detektor</a:t>
            </a:r>
            <a:r>
              <a:rPr lang="en-GB" altLang="cs-CZ" sz="2000" dirty="0">
                <a:latin typeface="Arial" panose="020B0604020202020204" pitchFamily="34" charset="0"/>
              </a:rPr>
              <a:t>: </a:t>
            </a:r>
            <a:r>
              <a:rPr lang="cs-CZ" altLang="cs-CZ" sz="2000" dirty="0">
                <a:latin typeface="Arial" panose="020B0604020202020204" pitchFamily="34" charset="0"/>
              </a:rPr>
              <a:t>nulový šum</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09112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09"/>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49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9" grpId="0"/>
      <p:bldP spid="149510" grpId="0" animBg="1"/>
      <p:bldP spid="149511" grpId="0"/>
      <p:bldP spid="149512" grpId="0" animBg="1"/>
      <p:bldP spid="1495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2">
            <a:extLst>
              <a:ext uri="{FF2B5EF4-FFF2-40B4-BE49-F238E27FC236}">
                <a16:creationId xmlns:a16="http://schemas.microsoft.com/office/drawing/2014/main" id="{7DFD76B3-B3CF-4C4F-B5AC-3A007D97E0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41CE1D-A4F3-4F40-90CF-43DBF62C4202}" type="slidenum">
              <a:rPr lang="cs-CZ" altLang="cs-CZ" sz="1400">
                <a:latin typeface="Arial" panose="020B0604020202020204" pitchFamily="34" charset="0"/>
              </a:rPr>
              <a:pPr>
                <a:spcBef>
                  <a:spcPct val="0"/>
                </a:spcBef>
                <a:buFontTx/>
                <a:buNone/>
              </a:pPr>
              <a:t>39</a:t>
            </a:fld>
            <a:endParaRPr lang="cs-CZ" altLang="cs-CZ" sz="1400">
              <a:latin typeface="Arial" panose="020B0604020202020204" pitchFamily="34" charset="0"/>
            </a:endParaRPr>
          </a:p>
        </p:txBody>
      </p:sp>
      <p:sp>
        <p:nvSpPr>
          <p:cNvPr id="43011" name="Rectangle 2">
            <a:extLst>
              <a:ext uri="{FF2B5EF4-FFF2-40B4-BE49-F238E27FC236}">
                <a16:creationId xmlns:a16="http://schemas.microsoft.com/office/drawing/2014/main" id="{6DF0CAE7-ECA2-43E4-9C2B-4462D3E344D7}"/>
              </a:ext>
            </a:extLst>
          </p:cNvPr>
          <p:cNvSpPr>
            <a:spLocks noGrp="1" noChangeArrowheads="1"/>
          </p:cNvSpPr>
          <p:nvPr>
            <p:ph type="title"/>
          </p:nvPr>
        </p:nvSpPr>
        <p:spPr>
          <a:xfrm>
            <a:off x="851338" y="304800"/>
            <a:ext cx="9130862" cy="685800"/>
          </a:xfrm>
        </p:spPr>
        <p:txBody>
          <a:bodyPr/>
          <a:lstStyle/>
          <a:p>
            <a:r>
              <a:rPr lang="cs-CZ" altLang="cs-CZ" dirty="0">
                <a:latin typeface="Arial" panose="020B0604020202020204" pitchFamily="34" charset="0"/>
              </a:rPr>
              <a:t>Měření poměru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43012" name="Text Box 3">
            <a:extLst>
              <a:ext uri="{FF2B5EF4-FFF2-40B4-BE49-F238E27FC236}">
                <a16:creationId xmlns:a16="http://schemas.microsoft.com/office/drawing/2014/main" id="{1B2832F2-464D-4ED5-82DC-24AEB5231317}"/>
              </a:ext>
            </a:extLst>
          </p:cNvPr>
          <p:cNvSpPr txBox="1">
            <a:spLocks noChangeArrowheads="1"/>
          </p:cNvSpPr>
          <p:nvPr/>
        </p:nvSpPr>
        <p:spPr bwMode="auto">
          <a:xfrm>
            <a:off x="735723" y="990601"/>
            <a:ext cx="1043677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Proveďte mnoho náhodných měření stupně šedi (pomocí </a:t>
            </a:r>
            <a:r>
              <a:rPr lang="cs-CZ" altLang="cs-CZ" sz="2400" dirty="0" err="1">
                <a:latin typeface="Arial" panose="020B0604020202020204" pitchFamily="34" charset="0"/>
              </a:rPr>
              <a:t>densitometru</a:t>
            </a:r>
            <a:r>
              <a:rPr lang="cs-CZ" altLang="cs-CZ" sz="2400" dirty="0">
                <a:latin typeface="Arial" panose="020B0604020202020204" pitchFamily="34" charset="0"/>
              </a:rPr>
              <a:t> u filmu nebo s použitím programového vybavení pro zpracování obrazu u digitálních systémů) a sestrojte histogram. </a:t>
            </a:r>
          </a:p>
          <a:p>
            <a:pPr>
              <a:spcBef>
                <a:spcPts val="600"/>
              </a:spcBef>
            </a:pPr>
            <a:r>
              <a:rPr lang="cs-CZ" altLang="cs-CZ" sz="2400" dirty="0">
                <a:latin typeface="Arial" panose="020B0604020202020204" pitchFamily="34" charset="0"/>
              </a:rPr>
              <a:t>  šum = SD = směrodatná odchylka </a:t>
            </a:r>
          </a:p>
          <a:p>
            <a:pPr>
              <a:spcBef>
                <a:spcPts val="600"/>
              </a:spcBef>
            </a:pPr>
            <a:r>
              <a:rPr lang="cs-CZ" altLang="cs-CZ" sz="2400" dirty="0">
                <a:latin typeface="Arial" panose="020B0604020202020204" pitchFamily="34" charset="0"/>
              </a:rPr>
              <a:t>  poměr signál/šum = SNR = průměr / směrodatná odchylka</a:t>
            </a:r>
          </a:p>
        </p:txBody>
      </p:sp>
      <p:grpSp>
        <p:nvGrpSpPr>
          <p:cNvPr id="43013" name="Group 4">
            <a:extLst>
              <a:ext uri="{FF2B5EF4-FFF2-40B4-BE49-F238E27FC236}">
                <a16:creationId xmlns:a16="http://schemas.microsoft.com/office/drawing/2014/main" id="{583281F3-D507-4072-95FA-6CEBE3F7B7E3}"/>
              </a:ext>
            </a:extLst>
          </p:cNvPr>
          <p:cNvGrpSpPr>
            <a:grpSpLocks/>
          </p:cNvGrpSpPr>
          <p:nvPr/>
        </p:nvGrpSpPr>
        <p:grpSpPr bwMode="auto">
          <a:xfrm>
            <a:off x="8074901" y="3428673"/>
            <a:ext cx="1900238" cy="2530475"/>
            <a:chOff x="1882" y="2115"/>
            <a:chExt cx="1197" cy="1594"/>
          </a:xfrm>
        </p:grpSpPr>
        <p:grpSp>
          <p:nvGrpSpPr>
            <p:cNvPr id="43027" name="Group 5">
              <a:extLst>
                <a:ext uri="{FF2B5EF4-FFF2-40B4-BE49-F238E27FC236}">
                  <a16:creationId xmlns:a16="http://schemas.microsoft.com/office/drawing/2014/main" id="{E16102B9-98E9-4865-8E12-8E05CBAE3E2F}"/>
                </a:ext>
              </a:extLst>
            </p:cNvPr>
            <p:cNvGrpSpPr>
              <a:grpSpLocks/>
            </p:cNvGrpSpPr>
            <p:nvPr/>
          </p:nvGrpSpPr>
          <p:grpSpPr bwMode="auto">
            <a:xfrm>
              <a:off x="1882" y="2115"/>
              <a:ext cx="1197" cy="967"/>
              <a:chOff x="3360" y="864"/>
              <a:chExt cx="1584" cy="1280"/>
            </a:xfrm>
          </p:grpSpPr>
          <p:grpSp>
            <p:nvGrpSpPr>
              <p:cNvPr id="43030" name="Group 6">
                <a:extLst>
                  <a:ext uri="{FF2B5EF4-FFF2-40B4-BE49-F238E27FC236}">
                    <a16:creationId xmlns:a16="http://schemas.microsoft.com/office/drawing/2014/main" id="{867DDE82-6A43-47F8-8D84-4E54AA27C788}"/>
                  </a:ext>
                </a:extLst>
              </p:cNvPr>
              <p:cNvGrpSpPr>
                <a:grpSpLocks/>
              </p:cNvGrpSpPr>
              <p:nvPr/>
            </p:nvGrpSpPr>
            <p:grpSpPr bwMode="auto">
              <a:xfrm>
                <a:off x="3360" y="864"/>
                <a:ext cx="1584" cy="1248"/>
                <a:chOff x="3360" y="864"/>
                <a:chExt cx="1584" cy="1248"/>
              </a:xfrm>
            </p:grpSpPr>
            <p:sp>
              <p:nvSpPr>
                <p:cNvPr id="43032" name="Line 7">
                  <a:extLst>
                    <a:ext uri="{FF2B5EF4-FFF2-40B4-BE49-F238E27FC236}">
                      <a16:creationId xmlns:a16="http://schemas.microsoft.com/office/drawing/2014/main" id="{40DBBADC-E536-48FA-8131-31E86CDA889A}"/>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3" name="Line 8">
                  <a:extLst>
                    <a:ext uri="{FF2B5EF4-FFF2-40B4-BE49-F238E27FC236}">
                      <a16:creationId xmlns:a16="http://schemas.microsoft.com/office/drawing/2014/main" id="{B2327ECC-D9E1-4903-B2FF-A6777E62B45B}"/>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4" name="Line 9">
                  <a:extLst>
                    <a:ext uri="{FF2B5EF4-FFF2-40B4-BE49-F238E27FC236}">
                      <a16:creationId xmlns:a16="http://schemas.microsoft.com/office/drawing/2014/main" id="{006B1B89-887B-466E-95AE-354C2220B3F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31" name="Freeform 10">
                <a:extLst>
                  <a:ext uri="{FF2B5EF4-FFF2-40B4-BE49-F238E27FC236}">
                    <a16:creationId xmlns:a16="http://schemas.microsoft.com/office/drawing/2014/main" id="{EF475F70-E058-44EE-BC35-2280167C83A7}"/>
                  </a:ext>
                </a:extLst>
              </p:cNvPr>
              <p:cNvSpPr>
                <a:spLocks/>
              </p:cNvSpPr>
              <p:nvPr/>
            </p:nvSpPr>
            <p:spPr bwMode="auto">
              <a:xfrm>
                <a:off x="3552" y="904"/>
                <a:ext cx="1104" cy="1240"/>
              </a:xfrm>
              <a:custGeom>
                <a:avLst/>
                <a:gdLst>
                  <a:gd name="T0" fmla="*/ 0 w 1104"/>
                  <a:gd name="T1" fmla="*/ 1208 h 1240"/>
                  <a:gd name="T2" fmla="*/ 288 w 1104"/>
                  <a:gd name="T3" fmla="*/ 1064 h 1240"/>
                  <a:gd name="T4" fmla="*/ 528 w 1104"/>
                  <a:gd name="T5" fmla="*/ 152 h 1240"/>
                  <a:gd name="T6" fmla="*/ 720 w 1104"/>
                  <a:gd name="T7" fmla="*/ 152 h 1240"/>
                  <a:gd name="T8" fmla="*/ 912 w 1104"/>
                  <a:gd name="T9" fmla="*/ 872 h 1240"/>
                  <a:gd name="T10" fmla="*/ 1104 w 1104"/>
                  <a:gd name="T11" fmla="*/ 1208 h 1240"/>
                  <a:gd name="T12" fmla="*/ 0 60000 65536"/>
                  <a:gd name="T13" fmla="*/ 0 60000 65536"/>
                  <a:gd name="T14" fmla="*/ 0 60000 65536"/>
                  <a:gd name="T15" fmla="*/ 0 60000 65536"/>
                  <a:gd name="T16" fmla="*/ 0 60000 65536"/>
                  <a:gd name="T17" fmla="*/ 0 60000 65536"/>
                  <a:gd name="T18" fmla="*/ 0 w 1104"/>
                  <a:gd name="T19" fmla="*/ 0 h 1240"/>
                  <a:gd name="T20" fmla="*/ 1104 w 110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104" h="1240">
                    <a:moveTo>
                      <a:pt x="0" y="1208"/>
                    </a:moveTo>
                    <a:cubicBezTo>
                      <a:pt x="100" y="1224"/>
                      <a:pt x="200" y="1240"/>
                      <a:pt x="288" y="1064"/>
                    </a:cubicBezTo>
                    <a:cubicBezTo>
                      <a:pt x="376" y="888"/>
                      <a:pt x="456" y="304"/>
                      <a:pt x="528" y="152"/>
                    </a:cubicBezTo>
                    <a:cubicBezTo>
                      <a:pt x="600" y="0"/>
                      <a:pt x="656" y="32"/>
                      <a:pt x="720" y="152"/>
                    </a:cubicBezTo>
                    <a:cubicBezTo>
                      <a:pt x="784" y="272"/>
                      <a:pt x="848" y="696"/>
                      <a:pt x="912" y="872"/>
                    </a:cubicBezTo>
                    <a:cubicBezTo>
                      <a:pt x="976" y="1048"/>
                      <a:pt x="1072" y="1152"/>
                      <a:pt x="110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8" name="Text Box 11">
              <a:extLst>
                <a:ext uri="{FF2B5EF4-FFF2-40B4-BE49-F238E27FC236}">
                  <a16:creationId xmlns:a16="http://schemas.microsoft.com/office/drawing/2014/main" id="{16D507E9-11CC-48B9-84C5-53ABA11A60EE}"/>
                </a:ext>
              </a:extLst>
            </p:cNvPr>
            <p:cNvSpPr txBox="1">
              <a:spLocks noChangeArrowheads="1"/>
            </p:cNvSpPr>
            <p:nvPr/>
          </p:nvSpPr>
          <p:spPr bwMode="auto">
            <a:xfrm>
              <a:off x="2136" y="3132"/>
              <a:ext cx="92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Vysoký šum</a:t>
              </a:r>
              <a:r>
                <a:rPr lang="en-GB" altLang="cs-CZ" sz="1800">
                  <a:latin typeface="Arial" panose="020B0604020202020204" pitchFamily="34" charset="0"/>
                </a:rPr>
                <a:t> </a:t>
              </a:r>
              <a:r>
                <a:rPr lang="cs-CZ" altLang="cs-CZ" sz="1800">
                  <a:latin typeface="Arial" panose="020B0604020202020204" pitchFamily="34" charset="0"/>
                </a:rPr>
                <a:t>velká</a:t>
              </a:r>
              <a:r>
                <a:rPr lang="en-GB" altLang="cs-CZ" sz="1800">
                  <a:latin typeface="Arial" panose="020B0604020202020204" pitchFamily="34" charset="0"/>
                </a:rPr>
                <a:t> SD </a:t>
              </a:r>
              <a:r>
                <a:rPr lang="cs-CZ" altLang="cs-CZ" sz="1800">
                  <a:latin typeface="Arial" panose="020B0604020202020204" pitchFamily="34" charset="0"/>
                </a:rPr>
                <a:t>nízký</a:t>
              </a:r>
              <a:r>
                <a:rPr lang="en-GB" altLang="cs-CZ" sz="1800">
                  <a:latin typeface="Arial" panose="020B0604020202020204" pitchFamily="34" charset="0"/>
                </a:rPr>
                <a:t> SNR</a:t>
              </a:r>
            </a:p>
          </p:txBody>
        </p:sp>
        <p:sp>
          <p:nvSpPr>
            <p:cNvPr id="43029" name="Line 12">
              <a:extLst>
                <a:ext uri="{FF2B5EF4-FFF2-40B4-BE49-F238E27FC236}">
                  <a16:creationId xmlns:a16="http://schemas.microsoft.com/office/drawing/2014/main" id="{39A1FB78-A0FC-44D9-ADD7-93C500CD481C}"/>
                </a:ext>
              </a:extLst>
            </p:cNvPr>
            <p:cNvSpPr>
              <a:spLocks noChangeShapeType="1"/>
            </p:cNvSpPr>
            <p:nvPr/>
          </p:nvSpPr>
          <p:spPr bwMode="auto">
            <a:xfrm>
              <a:off x="2317" y="2667"/>
              <a:ext cx="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4" name="Line 13">
            <a:extLst>
              <a:ext uri="{FF2B5EF4-FFF2-40B4-BE49-F238E27FC236}">
                <a16:creationId xmlns:a16="http://schemas.microsoft.com/office/drawing/2014/main" id="{7ED149CF-76B8-478A-8115-64D6469215A6}"/>
              </a:ext>
            </a:extLst>
          </p:cNvPr>
          <p:cNvSpPr>
            <a:spLocks noChangeShapeType="1"/>
          </p:cNvSpPr>
          <p:nvPr/>
        </p:nvSpPr>
        <p:spPr bwMode="auto">
          <a:xfrm flipV="1">
            <a:off x="2501462" y="3121571"/>
            <a:ext cx="63062" cy="1734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5" name="Line 14">
            <a:extLst>
              <a:ext uri="{FF2B5EF4-FFF2-40B4-BE49-F238E27FC236}">
                <a16:creationId xmlns:a16="http://schemas.microsoft.com/office/drawing/2014/main" id="{A7F392CB-4084-4D10-993F-71BDFB4B8E9D}"/>
              </a:ext>
            </a:extLst>
          </p:cNvPr>
          <p:cNvSpPr>
            <a:spLocks noChangeShapeType="1"/>
          </p:cNvSpPr>
          <p:nvPr/>
        </p:nvSpPr>
        <p:spPr bwMode="auto">
          <a:xfrm>
            <a:off x="2453508" y="4683946"/>
            <a:ext cx="190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6" name="Text Box 15">
            <a:extLst>
              <a:ext uri="{FF2B5EF4-FFF2-40B4-BE49-F238E27FC236}">
                <a16:creationId xmlns:a16="http://schemas.microsoft.com/office/drawing/2014/main" id="{6833E88F-2904-43C8-B788-43434DEAA0F9}"/>
              </a:ext>
            </a:extLst>
          </p:cNvPr>
          <p:cNvSpPr txBox="1">
            <a:spLocks noChangeArrowheads="1"/>
          </p:cNvSpPr>
          <p:nvPr/>
        </p:nvSpPr>
        <p:spPr bwMode="auto">
          <a:xfrm>
            <a:off x="2626547" y="4885505"/>
            <a:ext cx="17716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dirty="0">
                <a:latin typeface="Arial" panose="020B0604020202020204" pitchFamily="34" charset="0"/>
              </a:rPr>
              <a:t>Ideální rentgenka a detektor</a:t>
            </a:r>
            <a:r>
              <a:rPr lang="en-GB" altLang="cs-CZ" sz="1800" dirty="0">
                <a:latin typeface="Arial" panose="020B0604020202020204" pitchFamily="34" charset="0"/>
              </a:rPr>
              <a:t>: </a:t>
            </a:r>
            <a:r>
              <a:rPr lang="cs-CZ" altLang="cs-CZ" sz="1800" dirty="0">
                <a:latin typeface="Arial" panose="020B0604020202020204" pitchFamily="34" charset="0"/>
              </a:rPr>
              <a:t>nulový</a:t>
            </a:r>
            <a:r>
              <a:rPr lang="en-GB" altLang="cs-CZ" sz="1800" dirty="0">
                <a:latin typeface="Arial" panose="020B0604020202020204" pitchFamily="34" charset="0"/>
              </a:rPr>
              <a:t> </a:t>
            </a:r>
            <a:r>
              <a:rPr lang="cs-CZ" altLang="cs-CZ" sz="1800" dirty="0">
                <a:latin typeface="Arial" panose="020B0604020202020204" pitchFamily="34" charset="0"/>
              </a:rPr>
              <a:t>šum</a:t>
            </a:r>
            <a:r>
              <a:rPr lang="en-GB" altLang="cs-CZ" sz="1800" dirty="0">
                <a:latin typeface="Arial" panose="020B0604020202020204" pitchFamily="34" charset="0"/>
              </a:rPr>
              <a:t>,</a:t>
            </a:r>
            <a:r>
              <a:rPr lang="cs-CZ" altLang="cs-CZ" sz="1800" dirty="0">
                <a:latin typeface="Arial" panose="020B0604020202020204" pitchFamily="34" charset="0"/>
              </a:rPr>
              <a:t> nulová </a:t>
            </a:r>
            <a:r>
              <a:rPr lang="en-GB" altLang="cs-CZ" sz="1800" dirty="0">
                <a:latin typeface="Arial" panose="020B0604020202020204" pitchFamily="34" charset="0"/>
              </a:rPr>
              <a:t>SD </a:t>
            </a:r>
          </a:p>
        </p:txBody>
      </p:sp>
      <p:grpSp>
        <p:nvGrpSpPr>
          <p:cNvPr id="43017" name="Group 16">
            <a:extLst>
              <a:ext uri="{FF2B5EF4-FFF2-40B4-BE49-F238E27FC236}">
                <a16:creationId xmlns:a16="http://schemas.microsoft.com/office/drawing/2014/main" id="{1107BAFE-AAA8-4089-8724-470F93DA0712}"/>
              </a:ext>
            </a:extLst>
          </p:cNvPr>
          <p:cNvGrpSpPr>
            <a:grpSpLocks/>
          </p:cNvGrpSpPr>
          <p:nvPr/>
        </p:nvGrpSpPr>
        <p:grpSpPr bwMode="auto">
          <a:xfrm>
            <a:off x="5343744" y="3260506"/>
            <a:ext cx="1900238" cy="3079750"/>
            <a:chOff x="3588" y="2115"/>
            <a:chExt cx="1197" cy="1940"/>
          </a:xfrm>
        </p:grpSpPr>
        <p:grpSp>
          <p:nvGrpSpPr>
            <p:cNvPr id="43019" name="Group 17">
              <a:extLst>
                <a:ext uri="{FF2B5EF4-FFF2-40B4-BE49-F238E27FC236}">
                  <a16:creationId xmlns:a16="http://schemas.microsoft.com/office/drawing/2014/main" id="{254EEE34-5027-4A73-B6CE-474CF53738DD}"/>
                </a:ext>
              </a:extLst>
            </p:cNvPr>
            <p:cNvGrpSpPr>
              <a:grpSpLocks/>
            </p:cNvGrpSpPr>
            <p:nvPr/>
          </p:nvGrpSpPr>
          <p:grpSpPr bwMode="auto">
            <a:xfrm>
              <a:off x="3588" y="2115"/>
              <a:ext cx="1197" cy="967"/>
              <a:chOff x="3360" y="2352"/>
              <a:chExt cx="1584" cy="1280"/>
            </a:xfrm>
          </p:grpSpPr>
          <p:grpSp>
            <p:nvGrpSpPr>
              <p:cNvPr id="43022" name="Group 18">
                <a:extLst>
                  <a:ext uri="{FF2B5EF4-FFF2-40B4-BE49-F238E27FC236}">
                    <a16:creationId xmlns:a16="http://schemas.microsoft.com/office/drawing/2014/main" id="{FE48E648-7FD4-4262-BE5E-ADC8225F5EFA}"/>
                  </a:ext>
                </a:extLst>
              </p:cNvPr>
              <p:cNvGrpSpPr>
                <a:grpSpLocks/>
              </p:cNvGrpSpPr>
              <p:nvPr/>
            </p:nvGrpSpPr>
            <p:grpSpPr bwMode="auto">
              <a:xfrm>
                <a:off x="3360" y="2352"/>
                <a:ext cx="1584" cy="1248"/>
                <a:chOff x="3360" y="864"/>
                <a:chExt cx="1584" cy="1248"/>
              </a:xfrm>
            </p:grpSpPr>
            <p:sp>
              <p:nvSpPr>
                <p:cNvPr id="43024" name="Line 19">
                  <a:extLst>
                    <a:ext uri="{FF2B5EF4-FFF2-40B4-BE49-F238E27FC236}">
                      <a16:creationId xmlns:a16="http://schemas.microsoft.com/office/drawing/2014/main" id="{3B55571E-7E40-4F1A-9766-2D34FD8CD4AB}"/>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5" name="Line 20">
                  <a:extLst>
                    <a:ext uri="{FF2B5EF4-FFF2-40B4-BE49-F238E27FC236}">
                      <a16:creationId xmlns:a16="http://schemas.microsoft.com/office/drawing/2014/main" id="{B93823C6-7FA8-4DB0-A964-C8082B8C5BC6}"/>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6" name="Line 21">
                  <a:extLst>
                    <a:ext uri="{FF2B5EF4-FFF2-40B4-BE49-F238E27FC236}">
                      <a16:creationId xmlns:a16="http://schemas.microsoft.com/office/drawing/2014/main" id="{6D857ECD-267E-46D6-AE73-33A1EDFC4C1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23" name="Freeform 22">
                <a:extLst>
                  <a:ext uri="{FF2B5EF4-FFF2-40B4-BE49-F238E27FC236}">
                    <a16:creationId xmlns:a16="http://schemas.microsoft.com/office/drawing/2014/main" id="{96592C06-0333-415E-A120-36389BBF6162}"/>
                  </a:ext>
                </a:extLst>
              </p:cNvPr>
              <p:cNvSpPr>
                <a:spLocks/>
              </p:cNvSpPr>
              <p:nvPr/>
            </p:nvSpPr>
            <p:spPr bwMode="auto">
              <a:xfrm>
                <a:off x="3984" y="2392"/>
                <a:ext cx="384" cy="1240"/>
              </a:xfrm>
              <a:custGeom>
                <a:avLst/>
                <a:gdLst>
                  <a:gd name="T0" fmla="*/ 0 w 384"/>
                  <a:gd name="T1" fmla="*/ 1208 h 1240"/>
                  <a:gd name="T2" fmla="*/ 96 w 384"/>
                  <a:gd name="T3" fmla="*/ 1064 h 1240"/>
                  <a:gd name="T4" fmla="*/ 144 w 384"/>
                  <a:gd name="T5" fmla="*/ 152 h 1240"/>
                  <a:gd name="T6" fmla="*/ 240 w 384"/>
                  <a:gd name="T7" fmla="*/ 152 h 1240"/>
                  <a:gd name="T8" fmla="*/ 288 w 384"/>
                  <a:gd name="T9" fmla="*/ 1016 h 1240"/>
                  <a:gd name="T10" fmla="*/ 384 w 384"/>
                  <a:gd name="T11" fmla="*/ 1208 h 1240"/>
                  <a:gd name="T12" fmla="*/ 0 60000 65536"/>
                  <a:gd name="T13" fmla="*/ 0 60000 65536"/>
                  <a:gd name="T14" fmla="*/ 0 60000 65536"/>
                  <a:gd name="T15" fmla="*/ 0 60000 65536"/>
                  <a:gd name="T16" fmla="*/ 0 60000 65536"/>
                  <a:gd name="T17" fmla="*/ 0 60000 65536"/>
                  <a:gd name="T18" fmla="*/ 0 w 384"/>
                  <a:gd name="T19" fmla="*/ 0 h 1240"/>
                  <a:gd name="T20" fmla="*/ 384 w 38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384" h="1240">
                    <a:moveTo>
                      <a:pt x="0" y="1208"/>
                    </a:moveTo>
                    <a:cubicBezTo>
                      <a:pt x="36" y="1224"/>
                      <a:pt x="72" y="1240"/>
                      <a:pt x="96" y="1064"/>
                    </a:cubicBezTo>
                    <a:cubicBezTo>
                      <a:pt x="120" y="888"/>
                      <a:pt x="120" y="304"/>
                      <a:pt x="144" y="152"/>
                    </a:cubicBezTo>
                    <a:cubicBezTo>
                      <a:pt x="168" y="0"/>
                      <a:pt x="216" y="8"/>
                      <a:pt x="240" y="152"/>
                    </a:cubicBezTo>
                    <a:cubicBezTo>
                      <a:pt x="264" y="296"/>
                      <a:pt x="264" y="840"/>
                      <a:pt x="288" y="1016"/>
                    </a:cubicBezTo>
                    <a:cubicBezTo>
                      <a:pt x="312" y="1192"/>
                      <a:pt x="348" y="1200"/>
                      <a:pt x="38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0" name="Text Box 23">
              <a:extLst>
                <a:ext uri="{FF2B5EF4-FFF2-40B4-BE49-F238E27FC236}">
                  <a16:creationId xmlns:a16="http://schemas.microsoft.com/office/drawing/2014/main" id="{A6E920BC-58CA-4002-8481-39072E80BD15}"/>
                </a:ext>
              </a:extLst>
            </p:cNvPr>
            <p:cNvSpPr txBox="1">
              <a:spLocks noChangeArrowheads="1"/>
            </p:cNvSpPr>
            <p:nvPr/>
          </p:nvSpPr>
          <p:spPr bwMode="auto">
            <a:xfrm>
              <a:off x="3697" y="3132"/>
              <a:ext cx="761"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Nízký šum</a:t>
              </a:r>
              <a:r>
                <a:rPr lang="en-GB" altLang="cs-CZ" sz="1800">
                  <a:latin typeface="Arial" panose="020B0604020202020204" pitchFamily="34" charset="0"/>
                </a:rPr>
                <a:t>,</a:t>
              </a:r>
              <a:r>
                <a:rPr lang="cs-CZ" altLang="cs-CZ" sz="1800">
                  <a:latin typeface="Arial" panose="020B0604020202020204" pitchFamily="34" charset="0"/>
                </a:rPr>
                <a:t> malá </a:t>
              </a:r>
              <a:r>
                <a:rPr lang="en-GB" altLang="cs-CZ" sz="1800">
                  <a:latin typeface="Arial" panose="020B0604020202020204" pitchFamily="34" charset="0"/>
                </a:rPr>
                <a:t>SD </a:t>
              </a:r>
              <a:r>
                <a:rPr lang="cs-CZ" altLang="cs-CZ" sz="1800">
                  <a:latin typeface="Arial" panose="020B0604020202020204" pitchFamily="34" charset="0"/>
                </a:rPr>
                <a:t>vysoký</a:t>
              </a:r>
              <a:r>
                <a:rPr lang="en-GB" altLang="cs-CZ" sz="1800">
                  <a:latin typeface="Arial" panose="020B0604020202020204" pitchFamily="34" charset="0"/>
                </a:rPr>
                <a:t> SNR</a:t>
              </a:r>
            </a:p>
          </p:txBody>
        </p:sp>
        <p:sp>
          <p:nvSpPr>
            <p:cNvPr id="43021" name="Line 24">
              <a:extLst>
                <a:ext uri="{FF2B5EF4-FFF2-40B4-BE49-F238E27FC236}">
                  <a16:creationId xmlns:a16="http://schemas.microsoft.com/office/drawing/2014/main" id="{D7BD4F8D-E112-403C-BF77-B443256C18F0}"/>
                </a:ext>
              </a:extLst>
            </p:cNvPr>
            <p:cNvSpPr>
              <a:spLocks noChangeShapeType="1"/>
            </p:cNvSpPr>
            <p:nvPr/>
          </p:nvSpPr>
          <p:spPr bwMode="auto">
            <a:xfrm>
              <a:off x="4132" y="2667"/>
              <a:ext cx="14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8" name="Rectangle 25">
            <a:extLst>
              <a:ext uri="{FF2B5EF4-FFF2-40B4-BE49-F238E27FC236}">
                <a16:creationId xmlns:a16="http://schemas.microsoft.com/office/drawing/2014/main" id="{DD2F854E-82AC-49FF-B347-F087C618BF5A}"/>
              </a:ext>
            </a:extLst>
          </p:cNvPr>
          <p:cNvSpPr>
            <a:spLocks noChangeArrowheads="1"/>
          </p:cNvSpPr>
          <p:nvPr/>
        </p:nvSpPr>
        <p:spPr bwMode="auto">
          <a:xfrm>
            <a:off x="3358603" y="3310377"/>
            <a:ext cx="71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86470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3">
            <a:extLst>
              <a:ext uri="{FF2B5EF4-FFF2-40B4-BE49-F238E27FC236}">
                <a16:creationId xmlns:a16="http://schemas.microsoft.com/office/drawing/2014/main" id="{B10068ED-2351-4D97-B482-F1132E3EB47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47BC77-97CB-4C45-B64C-60A674170733}" type="slidenum">
              <a:rPr lang="cs-CZ" altLang="cs-CZ" sz="1400">
                <a:latin typeface="Arial" panose="020B0604020202020204" pitchFamily="34" charset="0"/>
              </a:rPr>
              <a:pPr>
                <a:spcBef>
                  <a:spcPct val="0"/>
                </a:spcBef>
                <a:buFontTx/>
                <a:buNone/>
              </a:pPr>
              <a:t>4</a:t>
            </a:fld>
            <a:endParaRPr lang="cs-CZ" altLang="cs-CZ" sz="1400">
              <a:latin typeface="Arial" panose="020B0604020202020204" pitchFamily="34" charset="0"/>
            </a:endParaRPr>
          </a:p>
        </p:txBody>
      </p:sp>
      <p:sp>
        <p:nvSpPr>
          <p:cNvPr id="7171" name="Rectangle 2">
            <a:extLst>
              <a:ext uri="{FF2B5EF4-FFF2-40B4-BE49-F238E27FC236}">
                <a16:creationId xmlns:a16="http://schemas.microsoft.com/office/drawing/2014/main" id="{22965FD5-6EA1-47D6-8DB9-204C16552FFD}"/>
              </a:ext>
            </a:extLst>
          </p:cNvPr>
          <p:cNvSpPr>
            <a:spLocks noGrp="1" noChangeArrowheads="1"/>
          </p:cNvSpPr>
          <p:nvPr>
            <p:ph type="title"/>
          </p:nvPr>
        </p:nvSpPr>
        <p:spPr>
          <a:xfrm>
            <a:off x="497364" y="266776"/>
            <a:ext cx="6245342" cy="451576"/>
          </a:xfrm>
        </p:spPr>
        <p:txBody>
          <a:bodyPr/>
          <a:lstStyle/>
          <a:p>
            <a:r>
              <a:rPr lang="cs-CZ" altLang="cs-CZ" dirty="0">
                <a:latin typeface="Arial" panose="020B0604020202020204" pitchFamily="34" charset="0"/>
              </a:rPr>
              <a:t>Čím je nutno se zabývat?</a:t>
            </a:r>
          </a:p>
        </p:txBody>
      </p:sp>
      <p:sp>
        <p:nvSpPr>
          <p:cNvPr id="7172" name="Rectangle 3">
            <a:extLst>
              <a:ext uri="{FF2B5EF4-FFF2-40B4-BE49-F238E27FC236}">
                <a16:creationId xmlns:a16="http://schemas.microsoft.com/office/drawing/2014/main" id="{ED54F85B-2E47-4A8E-A113-1FCF8EADADB0}"/>
              </a:ext>
            </a:extLst>
          </p:cNvPr>
          <p:cNvSpPr>
            <a:spLocks noGrp="1" noChangeArrowheads="1"/>
          </p:cNvSpPr>
          <p:nvPr>
            <p:ph type="body" idx="1"/>
          </p:nvPr>
        </p:nvSpPr>
        <p:spPr>
          <a:xfrm>
            <a:off x="1383527" y="1268414"/>
            <a:ext cx="9287123" cy="5329237"/>
          </a:xfrm>
        </p:spPr>
        <p:txBody>
          <a:bodyPr/>
          <a:lstStyle/>
          <a:p>
            <a:pPr>
              <a:lnSpc>
                <a:spcPct val="100000"/>
              </a:lnSpc>
            </a:pPr>
            <a:r>
              <a:rPr lang="cs-CZ" altLang="cs-CZ" sz="2000" dirty="0">
                <a:latin typeface="Arial" panose="020B0604020202020204" pitchFamily="34" charset="0"/>
              </a:rPr>
              <a:t>Dávky ionizujícího záření vedou ke </a:t>
            </a:r>
            <a:r>
              <a:rPr lang="cs-CZ" altLang="cs-CZ" sz="2000" i="1" dirty="0">
                <a:latin typeface="Arial" panose="020B0604020202020204" pitchFamily="34" charset="0"/>
              </a:rPr>
              <a:t>skutečnému</a:t>
            </a:r>
            <a:r>
              <a:rPr lang="cs-CZ" altLang="cs-CZ" sz="2000" dirty="0">
                <a:latin typeface="Arial" panose="020B0604020202020204" pitchFamily="34" charset="0"/>
              </a:rPr>
              <a:t> riziku</a:t>
            </a:r>
            <a:r>
              <a:rPr lang="en-US" altLang="cs-CZ" sz="2000" dirty="0">
                <a:latin typeface="Arial" panose="020B0604020202020204" pitchFamily="34" charset="0"/>
              </a:rPr>
              <a:t> – </a:t>
            </a:r>
            <a:r>
              <a:rPr lang="cs-CZ" altLang="cs-CZ" sz="2000" dirty="0">
                <a:latin typeface="Arial" panose="020B0604020202020204" pitchFamily="34" charset="0"/>
              </a:rPr>
              <a:t>pacient to nepociťuje, avšak k </a:t>
            </a:r>
            <a:r>
              <a:rPr lang="cs-CZ" altLang="cs-CZ" sz="2000" b="1" dirty="0">
                <a:latin typeface="Arial" panose="020B0604020202020204" pitchFamily="34" charset="0"/>
              </a:rPr>
              <a:t>poškození</a:t>
            </a:r>
            <a:r>
              <a:rPr lang="cs-CZ" altLang="cs-CZ" sz="2000" dirty="0">
                <a:latin typeface="Arial" panose="020B0604020202020204" pitchFamily="34" charset="0"/>
              </a:rPr>
              <a:t> došlo, některé z buněk jeho těla se změnily</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OD</a:t>
            </a:r>
            <a:r>
              <a:rPr lang="en-US" altLang="cs-CZ" sz="2000" b="1" dirty="0">
                <a:latin typeface="Arial" panose="020B0604020202020204" pitchFamily="34" charset="0"/>
                <a:cs typeface="Arial" panose="020B0604020202020204" pitchFamily="34" charset="0"/>
              </a:rPr>
              <a:t>Ů</a:t>
            </a:r>
            <a:r>
              <a:rPr lang="cs-CZ" altLang="cs-CZ" sz="2000" b="1" dirty="0">
                <a:latin typeface="Arial" panose="020B0604020202020204" pitchFamily="34" charset="0"/>
                <a:cs typeface="Arial" panose="020B0604020202020204" pitchFamily="34" charset="0"/>
              </a:rPr>
              <a:t>VODNĚNOST</a:t>
            </a:r>
            <a:r>
              <a:rPr lang="en-US" altLang="cs-CZ" sz="2000" dirty="0">
                <a:latin typeface="Arial" panose="020B0604020202020204" pitchFamily="34" charset="0"/>
              </a:rPr>
              <a:t>: </a:t>
            </a:r>
            <a:r>
              <a:rPr lang="cs-CZ" altLang="cs-CZ" sz="2000" dirty="0">
                <a:latin typeface="Arial" panose="020B0604020202020204" pitchFamily="34" charset="0"/>
              </a:rPr>
              <a:t>Je rentgenový snímek opravdu nutný pro diagnózu z hlediska </a:t>
            </a:r>
            <a:r>
              <a:rPr lang="cs-CZ" altLang="cs-CZ" sz="2000" dirty="0" err="1">
                <a:latin typeface="Arial" panose="020B0604020202020204" pitchFamily="34" charset="0"/>
              </a:rPr>
              <a:t>kriterií</a:t>
            </a:r>
            <a:r>
              <a:rPr lang="cs-CZ" altLang="cs-CZ" sz="2000" dirty="0">
                <a:latin typeface="Arial" panose="020B0604020202020204" pitchFamily="34" charset="0"/>
              </a:rPr>
              <a:t> následné péče</a:t>
            </a:r>
            <a:r>
              <a:rPr lang="en-US" altLang="cs-CZ" sz="2000" dirty="0">
                <a:latin typeface="Arial" panose="020B0604020202020204" pitchFamily="34" charset="0"/>
              </a:rPr>
              <a:t>? </a:t>
            </a:r>
            <a:r>
              <a:rPr lang="cs-CZ" altLang="cs-CZ" sz="2000" dirty="0">
                <a:latin typeface="Arial" panose="020B0604020202020204" pitchFamily="34" charset="0"/>
              </a:rPr>
              <a:t>Je pro pacienta prospěch větší než riziko</a:t>
            </a:r>
            <a:r>
              <a:rPr lang="en-US" altLang="cs-CZ" sz="2000" dirty="0">
                <a:latin typeface="Arial" panose="020B0604020202020204" pitchFamily="34" charset="0"/>
              </a:rPr>
              <a:t>? </a:t>
            </a:r>
            <a:r>
              <a:rPr lang="cs-CZ" altLang="cs-CZ" sz="2000" dirty="0">
                <a:latin typeface="Arial" panose="020B0604020202020204" pitchFamily="34" charset="0"/>
              </a:rPr>
              <a:t>Lze využít dřívější snímky</a:t>
            </a:r>
            <a:r>
              <a:rPr lang="en-US" altLang="cs-CZ" sz="2000" dirty="0">
                <a:latin typeface="Arial" panose="020B0604020202020204" pitchFamily="34" charset="0"/>
              </a:rPr>
              <a:t>? </a:t>
            </a:r>
            <a:r>
              <a:rPr lang="cs-CZ" altLang="cs-CZ" sz="2000" dirty="0">
                <a:latin typeface="Arial" panose="020B0604020202020204" pitchFamily="34" charset="0"/>
              </a:rPr>
              <a:t>Lze použít</a:t>
            </a:r>
            <a:r>
              <a:rPr lang="en-US" altLang="cs-CZ" sz="2000" dirty="0">
                <a:latin typeface="Arial" panose="020B0604020202020204" pitchFamily="34" charset="0"/>
              </a:rPr>
              <a:t> MRI </a:t>
            </a:r>
            <a:r>
              <a:rPr lang="cs-CZ" altLang="cs-CZ" sz="2000" dirty="0">
                <a:latin typeface="Arial" panose="020B0604020202020204" pitchFamily="34" charset="0"/>
              </a:rPr>
              <a:t>nebo ultrazvuk (neionizující záření)</a:t>
            </a:r>
            <a:r>
              <a:rPr lang="en-US"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Moderní kvalitní radiologické postupy jsou OPTIMALIZOVÁNY</a:t>
            </a:r>
            <a:r>
              <a:rPr lang="en-US" altLang="cs-CZ" sz="2000" dirty="0">
                <a:latin typeface="Arial" panose="020B0604020202020204" pitchFamily="34" charset="0"/>
              </a:rPr>
              <a:t> = </a:t>
            </a:r>
            <a:r>
              <a:rPr lang="cs-CZ" altLang="cs-CZ" sz="2000" i="1" dirty="0">
                <a:latin typeface="Arial" panose="020B0604020202020204" pitchFamily="34" charset="0"/>
              </a:rPr>
              <a:t>přesná</a:t>
            </a:r>
            <a:r>
              <a:rPr lang="cs-CZ" altLang="cs-CZ" sz="2000" dirty="0">
                <a:latin typeface="Arial" panose="020B0604020202020204" pitchFamily="34" charset="0"/>
              </a:rPr>
              <a:t> diagnóza při současném vyhnutí se </a:t>
            </a:r>
            <a:r>
              <a:rPr lang="cs-CZ" altLang="cs-CZ" sz="2000" i="1" dirty="0">
                <a:latin typeface="Arial" panose="020B0604020202020204" pitchFamily="34" charset="0"/>
              </a:rPr>
              <a:t>zbytečným</a:t>
            </a:r>
            <a:r>
              <a:rPr lang="cs-CZ" altLang="cs-CZ" sz="2000" dirty="0">
                <a:latin typeface="Arial" panose="020B0604020202020204" pitchFamily="34" charset="0"/>
              </a:rPr>
              <a:t> dávkám u pacientů</a:t>
            </a:r>
            <a:endParaRPr lang="en-US" altLang="cs-CZ" sz="2000" dirty="0">
              <a:latin typeface="Arial" panose="020B0604020202020204" pitchFamily="34" charset="0"/>
            </a:endParaRPr>
          </a:p>
          <a:p>
            <a:pPr>
              <a:lnSpc>
                <a:spcPct val="100000"/>
              </a:lnSpc>
            </a:pPr>
            <a:r>
              <a:rPr lang="cs-CZ" altLang="cs-CZ" sz="2000" dirty="0">
                <a:latin typeface="Arial" panose="020B0604020202020204" pitchFamily="34" charset="0"/>
              </a:rPr>
              <a:t>Přesná diagnóza vyžaduje obrazy vysoké kvality, což však pro pacienta často znamená vyšší dávku</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OPTIMALIZOVANÉ POSTUPY </a:t>
            </a:r>
            <a:r>
              <a:rPr lang="cs-CZ" altLang="cs-CZ" sz="2000" dirty="0">
                <a:latin typeface="Arial" panose="020B0604020202020204" pitchFamily="34" charset="0"/>
              </a:rPr>
              <a:t>(SLUŽBY)</a:t>
            </a:r>
            <a:r>
              <a:rPr lang="en-US" altLang="cs-CZ" sz="2000" dirty="0">
                <a:latin typeface="Arial" panose="020B0604020202020204" pitchFamily="34" charset="0"/>
              </a:rPr>
              <a:t>: </a:t>
            </a:r>
          </a:p>
          <a:p>
            <a:pPr lvl="1">
              <a:lnSpc>
                <a:spcPct val="100000"/>
              </a:lnSpc>
            </a:pPr>
            <a:r>
              <a:rPr lang="cs-CZ" altLang="cs-CZ" sz="1800" dirty="0">
                <a:latin typeface="Arial" panose="020B0604020202020204" pitchFamily="34" charset="0"/>
              </a:rPr>
              <a:t>Vyhýbání se opakováním</a:t>
            </a:r>
            <a:endParaRPr lang="en-US" altLang="cs-CZ" sz="1800" dirty="0">
              <a:latin typeface="Arial" panose="020B0604020202020204" pitchFamily="34" charset="0"/>
            </a:endParaRPr>
          </a:p>
          <a:p>
            <a:pPr lvl="1">
              <a:lnSpc>
                <a:spcPct val="100000"/>
              </a:lnSpc>
            </a:pPr>
            <a:r>
              <a:rPr lang="cs-CZ" altLang="cs-CZ" sz="1800" dirty="0">
                <a:latin typeface="Arial" panose="020B0604020202020204" pitchFamily="34" charset="0"/>
              </a:rPr>
              <a:t>Používání zobrazovacích zařízení, která mají požadované ukazatele výkonnosti</a:t>
            </a:r>
            <a:r>
              <a:rPr lang="en-US" altLang="cs-CZ" sz="1800" dirty="0">
                <a:latin typeface="Arial" panose="020B0604020202020204" pitchFamily="34" charset="0"/>
              </a:rPr>
              <a:t> </a:t>
            </a:r>
          </a:p>
          <a:p>
            <a:pPr lvl="1">
              <a:lnSpc>
                <a:spcPct val="100000"/>
              </a:lnSpc>
            </a:pPr>
            <a:r>
              <a:rPr lang="cs-CZ" altLang="cs-CZ" sz="1800" dirty="0">
                <a:latin typeface="Arial" panose="020B0604020202020204" pitchFamily="34" charset="0"/>
              </a:rPr>
              <a:t>Používání protokolů, které poskytují obrazy s </a:t>
            </a:r>
            <a:r>
              <a:rPr lang="cs-CZ" altLang="cs-CZ" sz="1800" i="1" dirty="0">
                <a:latin typeface="Arial" panose="020B0604020202020204" pitchFamily="34" charset="0"/>
              </a:rPr>
              <a:t>právě dostatečnou</a:t>
            </a:r>
            <a:r>
              <a:rPr lang="cs-CZ" altLang="cs-CZ" sz="1800" dirty="0">
                <a:latin typeface="Arial" panose="020B0604020202020204" pitchFamily="34" charset="0"/>
              </a:rPr>
              <a:t> kvalitou obrazu pro přesnou diagnózu</a:t>
            </a:r>
            <a:r>
              <a:rPr lang="en-US" altLang="cs-CZ" sz="1800"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63370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2">
            <a:extLst>
              <a:ext uri="{FF2B5EF4-FFF2-40B4-BE49-F238E27FC236}">
                <a16:creationId xmlns:a16="http://schemas.microsoft.com/office/drawing/2014/main" id="{2765AD03-6D71-4F30-B1AD-211B4C4F95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689AC2B-2EFE-4A6A-B310-2F942DA71B3F}" type="slidenum">
              <a:rPr lang="cs-CZ" altLang="cs-CZ" sz="1400">
                <a:latin typeface="Arial" panose="020B0604020202020204" pitchFamily="34" charset="0"/>
              </a:rPr>
              <a:pPr>
                <a:spcBef>
                  <a:spcPct val="0"/>
                </a:spcBef>
                <a:buFontTx/>
                <a:buNone/>
              </a:pPr>
              <a:t>40</a:t>
            </a:fld>
            <a:endParaRPr lang="cs-CZ" altLang="cs-CZ" sz="1400">
              <a:latin typeface="Arial" panose="020B0604020202020204" pitchFamily="34" charset="0"/>
            </a:endParaRPr>
          </a:p>
        </p:txBody>
      </p:sp>
      <p:sp>
        <p:nvSpPr>
          <p:cNvPr id="44035" name="Rectangle 2">
            <a:extLst>
              <a:ext uri="{FF2B5EF4-FFF2-40B4-BE49-F238E27FC236}">
                <a16:creationId xmlns:a16="http://schemas.microsoft.com/office/drawing/2014/main" id="{C1293756-0609-4B94-8C98-9970091BB2E5}"/>
              </a:ext>
            </a:extLst>
          </p:cNvPr>
          <p:cNvSpPr>
            <a:spLocks noGrp="1" noChangeArrowheads="1"/>
          </p:cNvSpPr>
          <p:nvPr>
            <p:ph type="title"/>
          </p:nvPr>
        </p:nvSpPr>
        <p:spPr>
          <a:xfrm>
            <a:off x="623833" y="260350"/>
            <a:ext cx="5009712" cy="685800"/>
          </a:xfrm>
        </p:spPr>
        <p:txBody>
          <a:bodyPr/>
          <a:lstStyle/>
          <a:p>
            <a:pPr algn="l"/>
            <a:r>
              <a:rPr lang="en-GB" altLang="cs-CZ" sz="3600" b="1" dirty="0">
                <a:latin typeface="Arial" panose="020B0604020202020204" pitchFamily="34" charset="0"/>
              </a:rPr>
              <a:t>Geometric</a:t>
            </a:r>
            <a:r>
              <a:rPr lang="cs-CZ" altLang="cs-CZ" sz="3600" b="1" dirty="0" err="1">
                <a:latin typeface="Arial" panose="020B0604020202020204" pitchFamily="34" charset="0"/>
              </a:rPr>
              <a:t>ká</a:t>
            </a:r>
            <a:r>
              <a:rPr lang="cs-CZ" altLang="cs-CZ" sz="3600" b="1" dirty="0">
                <a:latin typeface="Arial" panose="020B0604020202020204" pitchFamily="34" charset="0"/>
              </a:rPr>
              <a:t> přesnost</a:t>
            </a:r>
            <a:endParaRPr lang="en-GB" altLang="cs-CZ" sz="3600" b="1" dirty="0">
              <a:latin typeface="Arial" panose="020B0604020202020204" pitchFamily="34" charset="0"/>
            </a:endParaRPr>
          </a:p>
        </p:txBody>
      </p:sp>
      <p:grpSp>
        <p:nvGrpSpPr>
          <p:cNvPr id="44036" name="Group 12">
            <a:extLst>
              <a:ext uri="{FF2B5EF4-FFF2-40B4-BE49-F238E27FC236}">
                <a16:creationId xmlns:a16="http://schemas.microsoft.com/office/drawing/2014/main" id="{674D8B66-7DB0-48AE-A517-142C5EDADE05}"/>
              </a:ext>
            </a:extLst>
          </p:cNvPr>
          <p:cNvGrpSpPr>
            <a:grpSpLocks/>
          </p:cNvGrpSpPr>
          <p:nvPr/>
        </p:nvGrpSpPr>
        <p:grpSpPr bwMode="auto">
          <a:xfrm>
            <a:off x="2659117" y="1970799"/>
            <a:ext cx="6466161" cy="2033642"/>
            <a:chOff x="768" y="2208"/>
            <a:chExt cx="3792" cy="1104"/>
          </a:xfrm>
        </p:grpSpPr>
        <p:sp>
          <p:nvSpPr>
            <p:cNvPr id="44042" name="Rectangle 4">
              <a:extLst>
                <a:ext uri="{FF2B5EF4-FFF2-40B4-BE49-F238E27FC236}">
                  <a16:creationId xmlns:a16="http://schemas.microsoft.com/office/drawing/2014/main" id="{5EC7934C-CA9F-4287-BDBD-27CEF90B424E}"/>
                </a:ext>
              </a:extLst>
            </p:cNvPr>
            <p:cNvSpPr>
              <a:spLocks noChangeArrowheads="1"/>
            </p:cNvSpPr>
            <p:nvPr/>
          </p:nvSpPr>
          <p:spPr bwMode="auto">
            <a:xfrm>
              <a:off x="768" y="220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3" name="Oval 5">
              <a:extLst>
                <a:ext uri="{FF2B5EF4-FFF2-40B4-BE49-F238E27FC236}">
                  <a16:creationId xmlns:a16="http://schemas.microsoft.com/office/drawing/2014/main" id="{E7F7D9CC-7068-4F88-95B4-AE5AE6C4978A}"/>
                </a:ext>
              </a:extLst>
            </p:cNvPr>
            <p:cNvSpPr>
              <a:spLocks noChangeArrowheads="1"/>
            </p:cNvSpPr>
            <p:nvPr/>
          </p:nvSpPr>
          <p:spPr bwMode="auto">
            <a:xfrm>
              <a:off x="912" y="2640"/>
              <a:ext cx="528"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4" name="Oval 6">
              <a:extLst>
                <a:ext uri="{FF2B5EF4-FFF2-40B4-BE49-F238E27FC236}">
                  <a16:creationId xmlns:a16="http://schemas.microsoft.com/office/drawing/2014/main" id="{6BD399D0-2A75-4D35-BB00-D71412E3F5FE}"/>
                </a:ext>
              </a:extLst>
            </p:cNvPr>
            <p:cNvSpPr>
              <a:spLocks noChangeArrowheads="1"/>
            </p:cNvSpPr>
            <p:nvPr/>
          </p:nvSpPr>
          <p:spPr bwMode="auto">
            <a:xfrm>
              <a:off x="2544" y="2544"/>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5" name="Oval 7">
              <a:extLst>
                <a:ext uri="{FF2B5EF4-FFF2-40B4-BE49-F238E27FC236}">
                  <a16:creationId xmlns:a16="http://schemas.microsoft.com/office/drawing/2014/main" id="{678369FC-708F-49C3-8EA4-471FBB331AC5}"/>
                </a:ext>
              </a:extLst>
            </p:cNvPr>
            <p:cNvSpPr>
              <a:spLocks noChangeArrowheads="1"/>
            </p:cNvSpPr>
            <p:nvPr/>
          </p:nvSpPr>
          <p:spPr bwMode="auto">
            <a:xfrm>
              <a:off x="3072" y="2688"/>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6" name="Oval 8">
              <a:extLst>
                <a:ext uri="{FF2B5EF4-FFF2-40B4-BE49-F238E27FC236}">
                  <a16:creationId xmlns:a16="http://schemas.microsoft.com/office/drawing/2014/main" id="{29216FA1-8FE7-4CA0-ACCC-0C964A2338DC}"/>
                </a:ext>
              </a:extLst>
            </p:cNvPr>
            <p:cNvSpPr>
              <a:spLocks noChangeArrowheads="1"/>
            </p:cNvSpPr>
            <p:nvPr/>
          </p:nvSpPr>
          <p:spPr bwMode="auto">
            <a:xfrm>
              <a:off x="3552"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7" name="Oval 9">
              <a:extLst>
                <a:ext uri="{FF2B5EF4-FFF2-40B4-BE49-F238E27FC236}">
                  <a16:creationId xmlns:a16="http://schemas.microsoft.com/office/drawing/2014/main" id="{F64919F4-5C64-4925-A365-B21BCFF644DC}"/>
                </a:ext>
              </a:extLst>
            </p:cNvPr>
            <p:cNvSpPr>
              <a:spLocks noChangeArrowheads="1"/>
            </p:cNvSpPr>
            <p:nvPr/>
          </p:nvSpPr>
          <p:spPr bwMode="auto">
            <a:xfrm>
              <a:off x="2064" y="264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8" name="Oval 10">
              <a:extLst>
                <a:ext uri="{FF2B5EF4-FFF2-40B4-BE49-F238E27FC236}">
                  <a16:creationId xmlns:a16="http://schemas.microsoft.com/office/drawing/2014/main" id="{947268BE-137D-4B09-B916-FB686453467A}"/>
                </a:ext>
              </a:extLst>
            </p:cNvPr>
            <p:cNvSpPr>
              <a:spLocks noChangeArrowheads="1"/>
            </p:cNvSpPr>
            <p:nvPr/>
          </p:nvSpPr>
          <p:spPr bwMode="auto">
            <a:xfrm>
              <a:off x="1536"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9" name="Oval 11">
              <a:extLst>
                <a:ext uri="{FF2B5EF4-FFF2-40B4-BE49-F238E27FC236}">
                  <a16:creationId xmlns:a16="http://schemas.microsoft.com/office/drawing/2014/main" id="{7EDE77BC-0CDB-4C2E-A13F-D069E5E65E3F}"/>
                </a:ext>
              </a:extLst>
            </p:cNvPr>
            <p:cNvSpPr>
              <a:spLocks noChangeArrowheads="1"/>
            </p:cNvSpPr>
            <p:nvPr/>
          </p:nvSpPr>
          <p:spPr bwMode="auto">
            <a:xfrm>
              <a:off x="4032" y="2640"/>
              <a:ext cx="480"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44037" name="Text Box 17">
            <a:extLst>
              <a:ext uri="{FF2B5EF4-FFF2-40B4-BE49-F238E27FC236}">
                <a16:creationId xmlns:a16="http://schemas.microsoft.com/office/drawing/2014/main" id="{EC636BD6-D46B-4933-8E32-0983BEF6EC7E}"/>
              </a:ext>
            </a:extLst>
          </p:cNvPr>
          <p:cNvSpPr txBox="1">
            <a:spLocks noChangeArrowheads="1"/>
          </p:cNvSpPr>
          <p:nvPr/>
        </p:nvSpPr>
        <p:spPr bwMode="auto">
          <a:xfrm>
            <a:off x="2102069" y="4307381"/>
            <a:ext cx="7126014" cy="1200329"/>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Geometrickou přesnost měříme např. takto: podél vhodně zvolených os změříme velikosti obrazů a srovnáme se skutečnou velikostí objektů.</a:t>
            </a:r>
            <a:endParaRPr lang="en-US" altLang="cs-CZ" sz="2400" dirty="0">
              <a:latin typeface="Arial" panose="020B0604020202020204" pitchFamily="34" charset="0"/>
            </a:endParaRPr>
          </a:p>
        </p:txBody>
      </p:sp>
      <p:sp>
        <p:nvSpPr>
          <p:cNvPr id="44038" name="Text Box 19">
            <a:extLst>
              <a:ext uri="{FF2B5EF4-FFF2-40B4-BE49-F238E27FC236}">
                <a16:creationId xmlns:a16="http://schemas.microsoft.com/office/drawing/2014/main" id="{0AF13604-6F31-4DC6-91A9-D86D9DC08772}"/>
              </a:ext>
            </a:extLst>
          </p:cNvPr>
          <p:cNvSpPr txBox="1">
            <a:spLocks noChangeArrowheads="1"/>
          </p:cNvSpPr>
          <p:nvPr/>
        </p:nvSpPr>
        <p:spPr bwMode="auto">
          <a:xfrm>
            <a:off x="7620000" y="381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Zkreslený tvar</a:t>
            </a:r>
            <a:endParaRPr lang="en-US" altLang="cs-CZ" sz="2400">
              <a:latin typeface="Arial" panose="020B0604020202020204" pitchFamily="34" charset="0"/>
            </a:endParaRPr>
          </a:p>
        </p:txBody>
      </p:sp>
      <p:sp>
        <p:nvSpPr>
          <p:cNvPr id="44039" name="Line 20">
            <a:extLst>
              <a:ext uri="{FF2B5EF4-FFF2-40B4-BE49-F238E27FC236}">
                <a16:creationId xmlns:a16="http://schemas.microsoft.com/office/drawing/2014/main" id="{6881FA5B-CA42-4DF4-9801-BD569EFA9D1F}"/>
              </a:ext>
            </a:extLst>
          </p:cNvPr>
          <p:cNvSpPr>
            <a:spLocks noChangeShapeType="1"/>
          </p:cNvSpPr>
          <p:nvPr/>
        </p:nvSpPr>
        <p:spPr bwMode="auto">
          <a:xfrm flipH="1">
            <a:off x="8610600" y="914400"/>
            <a:ext cx="152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44040" name="Text Box 21">
            <a:extLst>
              <a:ext uri="{FF2B5EF4-FFF2-40B4-BE49-F238E27FC236}">
                <a16:creationId xmlns:a16="http://schemas.microsoft.com/office/drawing/2014/main" id="{FCEF4F34-E457-4D27-B99F-A0A640DD578B}"/>
              </a:ext>
            </a:extLst>
          </p:cNvPr>
          <p:cNvSpPr txBox="1">
            <a:spLocks noChangeArrowheads="1"/>
          </p:cNvSpPr>
          <p:nvPr/>
        </p:nvSpPr>
        <p:spPr bwMode="auto">
          <a:xfrm>
            <a:off x="2057400" y="1143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Špatná poloha</a:t>
            </a:r>
            <a:endParaRPr lang="en-US" altLang="cs-CZ" sz="2400">
              <a:latin typeface="Arial" panose="020B0604020202020204" pitchFamily="34" charset="0"/>
            </a:endParaRPr>
          </a:p>
        </p:txBody>
      </p:sp>
      <p:sp>
        <p:nvSpPr>
          <p:cNvPr id="44041" name="Line 22">
            <a:extLst>
              <a:ext uri="{FF2B5EF4-FFF2-40B4-BE49-F238E27FC236}">
                <a16:creationId xmlns:a16="http://schemas.microsoft.com/office/drawing/2014/main" id="{B9DAE0B7-B9E8-48BE-94FD-E62689D65E9D}"/>
              </a:ext>
            </a:extLst>
          </p:cNvPr>
          <p:cNvSpPr>
            <a:spLocks noChangeShapeType="1"/>
          </p:cNvSpPr>
          <p:nvPr/>
        </p:nvSpPr>
        <p:spPr bwMode="auto">
          <a:xfrm>
            <a:off x="4419600" y="1524000"/>
            <a:ext cx="1371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424769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2A687AEE-7693-41E8-917D-B046ABEA6B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DC99C5-19B4-48F4-9210-88901DF918C7}" type="slidenum">
              <a:rPr lang="cs-CZ" altLang="cs-CZ" sz="1400">
                <a:latin typeface="Arial" panose="020B0604020202020204" pitchFamily="34" charset="0"/>
              </a:rPr>
              <a:pPr>
                <a:spcBef>
                  <a:spcPct val="0"/>
                </a:spcBef>
                <a:buFontTx/>
                <a:buNone/>
              </a:pPr>
              <a:t>41</a:t>
            </a:fld>
            <a:endParaRPr lang="cs-CZ" altLang="cs-CZ" sz="1400">
              <a:latin typeface="Arial" panose="020B0604020202020204" pitchFamily="34" charset="0"/>
            </a:endParaRPr>
          </a:p>
        </p:txBody>
      </p:sp>
      <p:sp>
        <p:nvSpPr>
          <p:cNvPr id="45059" name="Rectangle 2">
            <a:extLst>
              <a:ext uri="{FF2B5EF4-FFF2-40B4-BE49-F238E27FC236}">
                <a16:creationId xmlns:a16="http://schemas.microsoft.com/office/drawing/2014/main" id="{7965F4A3-806B-45BC-B32D-75FC47707D14}"/>
              </a:ext>
            </a:extLst>
          </p:cNvPr>
          <p:cNvSpPr>
            <a:spLocks noGrp="1" noChangeArrowheads="1"/>
          </p:cNvSpPr>
          <p:nvPr>
            <p:ph type="title"/>
          </p:nvPr>
        </p:nvSpPr>
        <p:spPr>
          <a:xfrm>
            <a:off x="743607" y="399393"/>
            <a:ext cx="6561083" cy="704193"/>
          </a:xfrm>
        </p:spPr>
        <p:txBody>
          <a:bodyPr/>
          <a:lstStyle/>
          <a:p>
            <a:r>
              <a:rPr lang="cs-CZ" altLang="cs-CZ" dirty="0">
                <a:latin typeface="Arial" panose="020B0604020202020204" pitchFamily="34" charset="0"/>
              </a:rPr>
              <a:t>Stejnorodost (uniformita)</a:t>
            </a:r>
            <a:endParaRPr lang="en-GB" altLang="cs-CZ" dirty="0">
              <a:latin typeface="Arial" panose="020B0604020202020204" pitchFamily="34" charset="0"/>
            </a:endParaRPr>
          </a:p>
        </p:txBody>
      </p:sp>
      <p:sp>
        <p:nvSpPr>
          <p:cNvPr id="45060" name="Rectangle 3">
            <a:extLst>
              <a:ext uri="{FF2B5EF4-FFF2-40B4-BE49-F238E27FC236}">
                <a16:creationId xmlns:a16="http://schemas.microsoft.com/office/drawing/2014/main" id="{C7516850-9794-4DB7-8DA4-6AE966279BAA}"/>
              </a:ext>
            </a:extLst>
          </p:cNvPr>
          <p:cNvSpPr>
            <a:spLocks noChangeArrowheads="1"/>
          </p:cNvSpPr>
          <p:nvPr/>
        </p:nvSpPr>
        <p:spPr bwMode="auto">
          <a:xfrm>
            <a:off x="3048000" y="1524000"/>
            <a:ext cx="1981200" cy="2057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5061" name="Text Box 4">
            <a:extLst>
              <a:ext uri="{FF2B5EF4-FFF2-40B4-BE49-F238E27FC236}">
                <a16:creationId xmlns:a16="http://schemas.microsoft.com/office/drawing/2014/main" id="{FED8A755-76A5-4BFB-9DAB-3802BBF80601}"/>
              </a:ext>
            </a:extLst>
          </p:cNvPr>
          <p:cNvSpPr txBox="1">
            <a:spLocks noChangeArrowheads="1"/>
          </p:cNvSpPr>
          <p:nvPr/>
        </p:nvSpPr>
        <p:spPr bwMode="auto">
          <a:xfrm>
            <a:off x="2590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5062" name="Text Box 5">
            <a:extLst>
              <a:ext uri="{FF2B5EF4-FFF2-40B4-BE49-F238E27FC236}">
                <a16:creationId xmlns:a16="http://schemas.microsoft.com/office/drawing/2014/main" id="{1622AEC6-9F7D-4A7F-B28B-7FDD9530979A}"/>
              </a:ext>
            </a:extLst>
          </p:cNvPr>
          <p:cNvSpPr txBox="1">
            <a:spLocks noChangeArrowheads="1"/>
          </p:cNvSpPr>
          <p:nvPr/>
        </p:nvSpPr>
        <p:spPr bwMode="auto">
          <a:xfrm>
            <a:off x="2640013" y="3886200"/>
            <a:ext cx="295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Vysoká stejnorodost</a:t>
            </a:r>
            <a:endParaRPr lang="en-GB" altLang="cs-CZ" sz="2400">
              <a:latin typeface="Arial" panose="020B0604020202020204" pitchFamily="34" charset="0"/>
            </a:endParaRPr>
          </a:p>
        </p:txBody>
      </p:sp>
      <p:sp>
        <p:nvSpPr>
          <p:cNvPr id="45063" name="Text Box 6">
            <a:extLst>
              <a:ext uri="{FF2B5EF4-FFF2-40B4-BE49-F238E27FC236}">
                <a16:creationId xmlns:a16="http://schemas.microsoft.com/office/drawing/2014/main" id="{A999106C-C5AB-420C-AA03-806A3B11CFDC}"/>
              </a:ext>
            </a:extLst>
          </p:cNvPr>
          <p:cNvSpPr txBox="1">
            <a:spLocks noChangeArrowheads="1"/>
          </p:cNvSpPr>
          <p:nvPr/>
        </p:nvSpPr>
        <p:spPr bwMode="auto">
          <a:xfrm>
            <a:off x="6400800" y="3886200"/>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Nízká stejnorodost</a:t>
            </a:r>
            <a:endParaRPr lang="en-GB" altLang="cs-CZ" sz="2400">
              <a:latin typeface="Arial" panose="020B0604020202020204" pitchFamily="34" charset="0"/>
            </a:endParaRPr>
          </a:p>
        </p:txBody>
      </p:sp>
      <p:sp>
        <p:nvSpPr>
          <p:cNvPr id="45064" name="Text Box 7">
            <a:extLst>
              <a:ext uri="{FF2B5EF4-FFF2-40B4-BE49-F238E27FC236}">
                <a16:creationId xmlns:a16="http://schemas.microsoft.com/office/drawing/2014/main" id="{1EB2594C-D0DE-46C0-A7F6-55BB486DE0FC}"/>
              </a:ext>
            </a:extLst>
          </p:cNvPr>
          <p:cNvSpPr txBox="1">
            <a:spLocks noChangeArrowheads="1"/>
          </p:cNvSpPr>
          <p:nvPr/>
        </p:nvSpPr>
        <p:spPr bwMode="auto">
          <a:xfrm>
            <a:off x="1524000" y="4572001"/>
            <a:ext cx="921757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dirty="0">
                <a:latin typeface="Arial" panose="020B0604020202020204" pitchFamily="34" charset="0"/>
              </a:rPr>
              <a:t>Testováno pomocí zobrazení jemné kovové síťky. Můžeme najít oblasti, kde je odlišný obraz (tmavší, méně ostrý) ve srovnání se zbytkem obrazu).</a:t>
            </a:r>
            <a:endParaRPr lang="en-GB" altLang="cs-CZ" sz="2800" dirty="0">
              <a:latin typeface="Arial" panose="020B0604020202020204" pitchFamily="34" charset="0"/>
            </a:endParaRPr>
          </a:p>
          <a:p>
            <a:pPr>
              <a:spcBef>
                <a:spcPct val="50000"/>
              </a:spcBef>
              <a:buFontTx/>
              <a:buNone/>
            </a:pPr>
            <a:endParaRPr lang="en-GB" altLang="cs-CZ" sz="2800" dirty="0">
              <a:latin typeface="Arial" panose="020B0604020202020204" pitchFamily="34" charset="0"/>
            </a:endParaRPr>
          </a:p>
        </p:txBody>
      </p:sp>
      <p:sp>
        <p:nvSpPr>
          <p:cNvPr id="45065" name="Rectangle 8" descr="Small grid">
            <a:extLst>
              <a:ext uri="{FF2B5EF4-FFF2-40B4-BE49-F238E27FC236}">
                <a16:creationId xmlns:a16="http://schemas.microsoft.com/office/drawing/2014/main" id="{7E16D98A-E740-41C9-8A0C-59453C89ACE7}"/>
              </a:ext>
            </a:extLst>
          </p:cNvPr>
          <p:cNvSpPr>
            <a:spLocks noChangeArrowheads="1"/>
          </p:cNvSpPr>
          <p:nvPr/>
        </p:nvSpPr>
        <p:spPr bwMode="auto">
          <a:xfrm>
            <a:off x="3069020" y="1524000"/>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38281" name="Rectangle 9">
            <a:extLst>
              <a:ext uri="{FF2B5EF4-FFF2-40B4-BE49-F238E27FC236}">
                <a16:creationId xmlns:a16="http://schemas.microsoft.com/office/drawing/2014/main" id="{A70A39ED-A59E-434E-BF0C-4900B2EF733B}"/>
              </a:ext>
            </a:extLst>
          </p:cNvPr>
          <p:cNvSpPr>
            <a:spLocks noChangeArrowheads="1"/>
          </p:cNvSpPr>
          <p:nvPr/>
        </p:nvSpPr>
        <p:spPr bwMode="auto">
          <a:xfrm>
            <a:off x="6477000" y="1600200"/>
            <a:ext cx="1981200" cy="2057400"/>
          </a:xfrm>
          <a:prstGeom prst="rect">
            <a:avLst/>
          </a:prstGeom>
          <a:gradFill rotWithShape="0">
            <a:gsLst>
              <a:gs pos="0">
                <a:srgbClr val="DDDDDD">
                  <a:alpha val="21001"/>
                </a:srgbClr>
              </a:gs>
              <a:gs pos="50000">
                <a:srgbClr val="969696"/>
              </a:gs>
              <a:gs pos="100000">
                <a:srgbClr val="DDDDDD">
                  <a:alpha val="21001"/>
                </a:srgbClr>
              </a:gs>
            </a:gsLst>
            <a:lin ang="0" scaled="1"/>
          </a:gradFill>
          <a:ln w="9525">
            <a:solidFill>
              <a:schemeClr val="tx1"/>
            </a:solidFill>
            <a:miter lim="800000"/>
            <a:headEnd/>
            <a:tailEnd/>
          </a:ln>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cs-CZ" altLang="cs-CZ" sz="2400"/>
          </a:p>
        </p:txBody>
      </p:sp>
      <p:sp>
        <p:nvSpPr>
          <p:cNvPr id="45069" name="Rectangle 10" descr="Small grid">
            <a:extLst>
              <a:ext uri="{FF2B5EF4-FFF2-40B4-BE49-F238E27FC236}">
                <a16:creationId xmlns:a16="http://schemas.microsoft.com/office/drawing/2014/main" id="{E1836012-8F35-4962-9FA7-D71091DDAA76}"/>
              </a:ext>
            </a:extLst>
          </p:cNvPr>
          <p:cNvSpPr>
            <a:spLocks noChangeArrowheads="1"/>
          </p:cNvSpPr>
          <p:nvPr/>
        </p:nvSpPr>
        <p:spPr bwMode="auto">
          <a:xfrm>
            <a:off x="6477000" y="1589689"/>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140724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3">
            <a:extLst>
              <a:ext uri="{FF2B5EF4-FFF2-40B4-BE49-F238E27FC236}">
                <a16:creationId xmlns:a16="http://schemas.microsoft.com/office/drawing/2014/main" id="{D2971F01-38FC-423C-BCF5-88B31FD9CF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6352C3-53B2-4B62-B195-41BD8521D27D}" type="slidenum">
              <a:rPr lang="cs-CZ" altLang="cs-CZ" sz="1400">
                <a:latin typeface="Arial" panose="020B0604020202020204" pitchFamily="34" charset="0"/>
              </a:rPr>
              <a:pPr>
                <a:spcBef>
                  <a:spcPct val="0"/>
                </a:spcBef>
                <a:buFontTx/>
                <a:buNone/>
              </a:pPr>
              <a:t>42</a:t>
            </a:fld>
            <a:endParaRPr lang="cs-CZ" altLang="cs-CZ" sz="1400">
              <a:latin typeface="Arial" panose="020B0604020202020204" pitchFamily="34" charset="0"/>
            </a:endParaRPr>
          </a:p>
        </p:txBody>
      </p:sp>
      <p:graphicFrame>
        <p:nvGraphicFramePr>
          <p:cNvPr id="341268" name="Group 276">
            <a:extLst>
              <a:ext uri="{FF2B5EF4-FFF2-40B4-BE49-F238E27FC236}">
                <a16:creationId xmlns:a16="http://schemas.microsoft.com/office/drawing/2014/main" id="{97CE3662-EEE5-4CD2-BC5F-C23C1CB3E7C8}"/>
              </a:ext>
            </a:extLst>
          </p:cNvPr>
          <p:cNvGraphicFramePr>
            <a:graphicFrameLocks noGrp="1"/>
          </p:cNvGraphicFramePr>
          <p:nvPr>
            <p:ph idx="1"/>
            <p:extLst>
              <p:ext uri="{D42A27DB-BD31-4B8C-83A1-F6EECF244321}">
                <p14:modId xmlns:p14="http://schemas.microsoft.com/office/powerpoint/2010/main" val="69244245"/>
              </p:ext>
            </p:extLst>
          </p:nvPr>
        </p:nvGraphicFramePr>
        <p:xfrm>
          <a:off x="1524000" y="404814"/>
          <a:ext cx="9144000" cy="5994401"/>
        </p:xfrm>
        <a:graphic>
          <a:graphicData uri="http://schemas.openxmlformats.org/drawingml/2006/table">
            <a:tbl>
              <a:tblPr/>
              <a:tblGrid>
                <a:gridCol w="3359150">
                  <a:extLst>
                    <a:ext uri="{9D8B030D-6E8A-4147-A177-3AD203B41FA5}">
                      <a16:colId xmlns:a16="http://schemas.microsoft.com/office/drawing/2014/main" val="20000"/>
                    </a:ext>
                  </a:extLst>
                </a:gridCol>
                <a:gridCol w="328295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tblGrid>
              <a:tr h="986460">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Nejdůležitější ukazatel výkonnosti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41">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a:ln>
                            <a:noFill/>
                          </a:ln>
                          <a:solidFill>
                            <a:schemeClr val="tx1"/>
                          </a:solidFill>
                          <a:effectLst/>
                          <a:latin typeface="Arial" charset="0"/>
                          <a:cs typeface="Times New Roman" pitchFamily="18" charset="0"/>
                        </a:rPr>
                        <a:t>ostré</a:t>
                      </a:r>
                      <a:r>
                        <a:rPr kumimoji="0" lang="cs-CZ" altLang="cs-CZ" sz="2000" b="0" i="0" u="none" strike="noStrike" cap="none" normalizeH="0" baseline="0">
                          <a:ln>
                            <a:noFill/>
                          </a:ln>
                          <a:solidFill>
                            <a:schemeClr val="tx1"/>
                          </a:solidFill>
                          <a:effectLst/>
                          <a:latin typeface="Arial" charset="0"/>
                          <a:cs typeface="Times New Roman" pitchFamily="18" charset="0"/>
                        </a:rPr>
                        <a:t> obrysy</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4254">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66">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a:t>
                      </a:r>
                      <a:r>
                        <a:rPr kumimoji="0" lang="cs-CZ" altLang="cs-CZ" sz="2000" b="0" i="0" u="sng" strike="noStrike" cap="none" normalizeH="0" baseline="0">
                          <a:ln>
                            <a:noFill/>
                          </a:ln>
                          <a:solidFill>
                            <a:schemeClr val="tx1"/>
                          </a:solidFill>
                          <a:effectLst/>
                          <a:latin typeface="Arial" charset="0"/>
                          <a:cs typeface="Times New Roman" pitchFamily="18" charset="0"/>
                        </a:rPr>
                        <a:t>rozlišitelnost</a:t>
                      </a:r>
                      <a:r>
                        <a:rPr kumimoji="0" lang="cs-CZ" altLang="cs-CZ" sz="2000" b="0" i="0" u="none" strike="noStrike" cap="none" normalizeH="0" baseline="0">
                          <a:ln>
                            <a:noFill/>
                          </a:ln>
                          <a:solidFill>
                            <a:schemeClr val="tx1"/>
                          </a:solidFill>
                          <a:effectLst/>
                          <a:latin typeface="Arial" charset="0"/>
                          <a:cs typeface="Times New Roman" pitchFamily="18" charset="0"/>
                        </a:rPr>
                        <a:t> velmi malých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nízký šum</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vysoký </a:t>
                      </a:r>
                      <a:r>
                        <a:rPr kumimoji="0" lang="cs-CZ" altLang="cs-CZ" sz="2000" b="0" i="0" u="sng" strike="noStrike" cap="none" normalizeH="0" baseline="0" dirty="0">
                          <a:ln>
                            <a:noFill/>
                          </a:ln>
                          <a:solidFill>
                            <a:schemeClr val="tx1"/>
                          </a:solidFill>
                          <a:effectLst/>
                          <a:latin typeface="Arial" charset="0"/>
                          <a:cs typeface="Times New Roman" pitchFamily="18" charset="0"/>
                        </a:rPr>
                        <a:t>kontrast</a:t>
                      </a:r>
                      <a:r>
                        <a:rPr kumimoji="0" lang="cs-CZ" altLang="cs-CZ" sz="20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rozlišení kontrastu</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0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geometrická přesnost</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0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Arial" charset="0"/>
                          <a:cs typeface="Arial" charset="0"/>
                        </a:rPr>
                        <a:t>Stejnorodost (</a:t>
                      </a:r>
                      <a:r>
                        <a:rPr kumimoji="0" lang="en-GB" altLang="cs-CZ" sz="2000" b="0" i="0" u="none" strike="noStrike" cap="none" normalizeH="0" baseline="0" dirty="0" err="1">
                          <a:ln>
                            <a:noFill/>
                          </a:ln>
                          <a:solidFill>
                            <a:srgbClr val="000000"/>
                          </a:solidFill>
                          <a:effectLst/>
                          <a:latin typeface="Arial" charset="0"/>
                          <a:ea typeface="Times New Roman" pitchFamily="18" charset="0"/>
                          <a:cs typeface="Arial" charset="0"/>
                        </a:rPr>
                        <a:t>uniformit</a:t>
                      </a:r>
                      <a:r>
                        <a:rPr kumimoji="0" lang="cs-CZ" altLang="cs-CZ" sz="2000" b="0" i="0" u="none" strike="noStrike" cap="none" normalizeH="0" baseline="0" dirty="0">
                          <a:ln>
                            <a:noFill/>
                          </a:ln>
                          <a:solidFill>
                            <a:srgbClr val="000000"/>
                          </a:solidFill>
                          <a:effectLst/>
                          <a:latin typeface="Arial" charset="0"/>
                          <a:cs typeface="Arial" charset="0"/>
                        </a:rPr>
                        <a:t>a)</a:t>
                      </a:r>
                      <a:endParaRPr kumimoji="0" lang="cs-CZ" altLang="cs-CZ" sz="2000" b="0" i="0" u="none" strike="noStrike" cap="none" normalizeH="0" baseline="0" dirty="0">
                        <a:ln>
                          <a:noFill/>
                        </a:ln>
                        <a:solidFill>
                          <a:srgbClr val="000000"/>
                        </a:solidFill>
                        <a:effectLst/>
                        <a:latin typeface="Arial" charset="0"/>
                        <a:cs typeface="Times New Roman" pitchFamily="18"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 name="Nahraný zvuk">
            <a:hlinkClick r:id="" action="ppaction://media"/>
            <a:extLst>
              <a:ext uri="{FF2B5EF4-FFF2-40B4-BE49-F238E27FC236}">
                <a16:creationId xmlns:a16="http://schemas.microsoft.com/office/drawing/2014/main" id="{E9E6E61B-053E-4B7B-8B11-F958151C8D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8849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3DD9EF7D-C6CC-4F8D-8461-EFE572BF2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4D940D-D25D-4E3B-BD87-A8EDBF7866B6}" type="slidenum">
              <a:rPr lang="cs-CZ" altLang="cs-CZ" sz="1400">
                <a:latin typeface="Arial" panose="020B0604020202020204" pitchFamily="34" charset="0"/>
              </a:rPr>
              <a:pPr>
                <a:spcBef>
                  <a:spcPct val="0"/>
                </a:spcBef>
                <a:buFontTx/>
                <a:buNone/>
              </a:pPr>
              <a:t>43</a:t>
            </a:fld>
            <a:endParaRPr lang="cs-CZ" altLang="cs-CZ" sz="1400">
              <a:latin typeface="Arial" panose="020B0604020202020204" pitchFamily="34" charset="0"/>
            </a:endParaRPr>
          </a:p>
        </p:txBody>
      </p:sp>
      <p:sp>
        <p:nvSpPr>
          <p:cNvPr id="47107" name="Rectangle 2">
            <a:extLst>
              <a:ext uri="{FF2B5EF4-FFF2-40B4-BE49-F238E27FC236}">
                <a16:creationId xmlns:a16="http://schemas.microsoft.com/office/drawing/2014/main" id="{B5338BE6-C8B9-452E-8D67-EDAC4A35CFEB}"/>
              </a:ext>
            </a:extLst>
          </p:cNvPr>
          <p:cNvSpPr>
            <a:spLocks noGrp="1" noChangeArrowheads="1"/>
          </p:cNvSpPr>
          <p:nvPr>
            <p:ph type="title"/>
          </p:nvPr>
        </p:nvSpPr>
        <p:spPr>
          <a:xfrm>
            <a:off x="1011621" y="315310"/>
            <a:ext cx="4254062" cy="533400"/>
          </a:xfrm>
        </p:spPr>
        <p:txBody>
          <a:bodyPr/>
          <a:lstStyle/>
          <a:p>
            <a:r>
              <a:rPr lang="cs-CZ" altLang="cs-CZ" sz="3600" dirty="0">
                <a:latin typeface="Arial" panose="020B0604020202020204" pitchFamily="34" charset="0"/>
              </a:rPr>
              <a:t>Obecné poznámky</a:t>
            </a:r>
            <a:endParaRPr lang="en-GB" altLang="cs-CZ" sz="3600" dirty="0">
              <a:latin typeface="Arial" panose="020B0604020202020204" pitchFamily="34" charset="0"/>
            </a:endParaRPr>
          </a:p>
        </p:txBody>
      </p:sp>
      <p:sp>
        <p:nvSpPr>
          <p:cNvPr id="47108" name="Rectangle 3">
            <a:extLst>
              <a:ext uri="{FF2B5EF4-FFF2-40B4-BE49-F238E27FC236}">
                <a16:creationId xmlns:a16="http://schemas.microsoft.com/office/drawing/2014/main" id="{83A2C536-8F2C-45C6-95D6-7F623655B6F7}"/>
              </a:ext>
            </a:extLst>
          </p:cNvPr>
          <p:cNvSpPr>
            <a:spLocks noGrp="1" noChangeArrowheads="1"/>
          </p:cNvSpPr>
          <p:nvPr>
            <p:ph type="body" idx="1"/>
          </p:nvPr>
        </p:nvSpPr>
        <p:spPr>
          <a:xfrm>
            <a:off x="1019504" y="1535441"/>
            <a:ext cx="9690537" cy="3950959"/>
          </a:xfrm>
        </p:spPr>
        <p:txBody>
          <a:bodyPr/>
          <a:lstStyle/>
          <a:p>
            <a:pPr>
              <a:lnSpc>
                <a:spcPct val="100000"/>
              </a:lnSpc>
            </a:pPr>
            <a:r>
              <a:rPr lang="cs-CZ" altLang="cs-CZ" sz="2400" dirty="0">
                <a:latin typeface="Arial" panose="020B0604020202020204" pitchFamily="34" charset="0"/>
              </a:rPr>
              <a:t>Vždy je nutno zvolit zařízení, jež má ukazatel výkonnosti, který nejlépe zviditelní studovanou anatomii/patologii</a:t>
            </a:r>
            <a:r>
              <a:rPr lang="en-GB" altLang="cs-CZ" sz="2400" dirty="0">
                <a:latin typeface="Arial" panose="020B0604020202020204" pitchFamily="34" charset="0"/>
              </a:rPr>
              <a:t>. </a:t>
            </a:r>
          </a:p>
          <a:p>
            <a:pPr>
              <a:lnSpc>
                <a:spcPct val="100000"/>
              </a:lnSpc>
            </a:pPr>
            <a:r>
              <a:rPr lang="cs-CZ" altLang="cs-CZ" sz="2400" dirty="0">
                <a:latin typeface="Arial" panose="020B0604020202020204" pitchFamily="34" charset="0"/>
              </a:rPr>
              <a:t>Pokus o zlepšení jednoho ukazatele výkonnosti může vést ke zhoršení jiného, takže je nutná opatrnost a kontrola, který ukazatel výkonnosti je nejdůležitější</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Pokusy o zlepšení ukazatelů výkonnosti často vedou k vyšším pacientským dávkám (je nutné si položit otázku, zda zlepšený ukazatel výkonnosti je skutečně nutný pro zlepšení přesnosti diagnózy</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Protokoly musí být sestaveny tak, aby nedošlo ke zhoršení těchto ukazatelů výkonnosti</a:t>
            </a:r>
            <a:r>
              <a:rPr lang="en-GB" altLang="cs-CZ" sz="2400" dirty="0">
                <a:latin typeface="Arial" panose="020B0604020202020204" pitchFamily="34" charset="0"/>
              </a:rPr>
              <a:t>.</a:t>
            </a:r>
          </a:p>
        </p:txBody>
      </p:sp>
    </p:spTree>
    <p:extLst>
      <p:ext uri="{BB962C8B-B14F-4D97-AF65-F5344CB8AC3E}">
        <p14:creationId xmlns:p14="http://schemas.microsoft.com/office/powerpoint/2010/main" val="2239555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a:extLst>
              <a:ext uri="{FF2B5EF4-FFF2-40B4-BE49-F238E27FC236}">
                <a16:creationId xmlns:a16="http://schemas.microsoft.com/office/drawing/2014/main" id="{E8AE1137-2E57-4668-86D5-5488F34C52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87BCA5-1795-4A77-9A17-AAE9B2CAAEB0}" type="slidenum">
              <a:rPr lang="cs-CZ" altLang="cs-CZ" sz="1400">
                <a:latin typeface="Arial" panose="020B0604020202020204" pitchFamily="34" charset="0"/>
              </a:rPr>
              <a:pPr>
                <a:spcBef>
                  <a:spcPct val="0"/>
                </a:spcBef>
                <a:buFontTx/>
                <a:buNone/>
              </a:pPr>
              <a:t>44</a:t>
            </a:fld>
            <a:endParaRPr lang="cs-CZ" altLang="cs-CZ" sz="1400">
              <a:latin typeface="Arial" panose="020B0604020202020204" pitchFamily="34" charset="0"/>
            </a:endParaRPr>
          </a:p>
        </p:txBody>
      </p:sp>
      <p:sp>
        <p:nvSpPr>
          <p:cNvPr id="48131" name="Rectangle 2">
            <a:extLst>
              <a:ext uri="{FF2B5EF4-FFF2-40B4-BE49-F238E27FC236}">
                <a16:creationId xmlns:a16="http://schemas.microsoft.com/office/drawing/2014/main" id="{CDC60CB9-A7FA-469C-B270-25C40FB16502}"/>
              </a:ext>
            </a:extLst>
          </p:cNvPr>
          <p:cNvSpPr>
            <a:spLocks noGrp="1" noChangeArrowheads="1"/>
          </p:cNvSpPr>
          <p:nvPr>
            <p:ph type="title"/>
          </p:nvPr>
        </p:nvSpPr>
        <p:spPr>
          <a:xfrm>
            <a:off x="635917" y="331118"/>
            <a:ext cx="7730317" cy="451576"/>
          </a:xfrm>
        </p:spPr>
        <p:txBody>
          <a:bodyPr/>
          <a:lstStyle/>
          <a:p>
            <a:r>
              <a:rPr lang="cs-CZ" altLang="cs-CZ" dirty="0">
                <a:latin typeface="Arial" panose="020B0604020202020204" pitchFamily="34" charset="0"/>
              </a:rPr>
              <a:t>Pro vyšší prostorové rozlišení</a:t>
            </a:r>
            <a:endParaRPr lang="en-GB" altLang="cs-CZ" dirty="0">
              <a:latin typeface="Arial" panose="020B0604020202020204" pitchFamily="34" charset="0"/>
            </a:endParaRPr>
          </a:p>
        </p:txBody>
      </p:sp>
      <p:sp>
        <p:nvSpPr>
          <p:cNvPr id="48132" name="Rectangle 3">
            <a:extLst>
              <a:ext uri="{FF2B5EF4-FFF2-40B4-BE49-F238E27FC236}">
                <a16:creationId xmlns:a16="http://schemas.microsoft.com/office/drawing/2014/main" id="{8DDD8996-0A57-43AC-ADAA-20677A0790CF}"/>
              </a:ext>
            </a:extLst>
          </p:cNvPr>
          <p:cNvSpPr>
            <a:spLocks noGrp="1" noChangeArrowheads="1"/>
          </p:cNvSpPr>
          <p:nvPr>
            <p:ph type="body" idx="1"/>
          </p:nvPr>
        </p:nvSpPr>
        <p:spPr>
          <a:xfrm>
            <a:off x="1775520" y="1196976"/>
            <a:ext cx="8818908" cy="5356225"/>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Rentgenka</a:t>
            </a:r>
            <a:r>
              <a:rPr lang="en-GB" altLang="cs-CZ" sz="2400" dirty="0">
                <a:latin typeface="Arial" panose="020B0604020202020204" pitchFamily="34" charset="0"/>
              </a:rPr>
              <a:t>: </a:t>
            </a:r>
            <a:r>
              <a:rPr lang="cs-CZ" altLang="cs-CZ" sz="2400" dirty="0">
                <a:latin typeface="Arial" panose="020B0604020202020204" pitchFamily="34" charset="0"/>
              </a:rPr>
              <a:t>použijte zařízení s nejmenším dostupným ohniskem</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použijte digitální snímač s největším počtem pixelových senzorů na jednotku plochy</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Využijte nejmenší ohnisko dostupné na vašem zařízení.</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Nastavte větší vzdálenost zdroje od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Zmenšete vzdálenost pacienta od detektoru</a:t>
            </a:r>
            <a:r>
              <a:rPr lang="en-GB" altLang="cs-CZ" sz="2400" dirty="0">
                <a:latin typeface="Arial" panose="020B0604020202020204" pitchFamily="34" charset="0"/>
              </a:rPr>
              <a:t> – </a:t>
            </a:r>
            <a:r>
              <a:rPr lang="cs-CZ" altLang="cs-CZ" sz="2400" dirty="0">
                <a:latin typeface="Arial" panose="020B0604020202020204" pitchFamily="34" charset="0"/>
              </a:rPr>
              <a:t>v případě nutnosti použijte kompresi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Vyhýbejte se geometrickému zvětšení, je-li to možné.</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Minimalizujte vliv pohybů pacienta</a:t>
            </a:r>
            <a:r>
              <a:rPr lang="en-GB" altLang="cs-CZ" sz="2400" dirty="0">
                <a:latin typeface="Arial" panose="020B0604020202020204" pitchFamily="34" charset="0"/>
              </a:rPr>
              <a:t> (</a:t>
            </a:r>
            <a:r>
              <a:rPr lang="cs-CZ" altLang="cs-CZ" sz="2400" dirty="0">
                <a:latin typeface="Arial" panose="020B0604020202020204" pitchFamily="34" charset="0"/>
              </a:rPr>
              <a:t>použijte krátké expozice, imobilizujte pacienta, dejte mu řádné instrukce</a:t>
            </a:r>
            <a:r>
              <a:rPr lang="en-GB" altLang="cs-CZ" sz="2400" dirty="0">
                <a:latin typeface="Arial" panose="020B0604020202020204" pitchFamily="34" charset="0"/>
              </a:rPr>
              <a:t>)</a:t>
            </a:r>
            <a:r>
              <a:rPr lang="cs-CZ" altLang="cs-CZ" sz="2400" dirty="0">
                <a:latin typeface="Arial" panose="020B0604020202020204" pitchFamily="34" charset="0"/>
              </a:rPr>
              <a:t>.</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Používejte digitální zoom.</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421941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77A35B28-69F5-4D3B-AF24-181CE5E345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18F249D-D36B-49E1-AD34-22937B9D925F}" type="slidenum">
              <a:rPr lang="cs-CZ" altLang="cs-CZ" sz="1400">
                <a:latin typeface="Arial" panose="020B0604020202020204" pitchFamily="34" charset="0"/>
              </a:rPr>
              <a:pPr>
                <a:spcBef>
                  <a:spcPct val="0"/>
                </a:spcBef>
                <a:buFontTx/>
                <a:buNone/>
              </a:pPr>
              <a:t>45</a:t>
            </a:fld>
            <a:endParaRPr lang="cs-CZ" altLang="cs-CZ" sz="1400">
              <a:latin typeface="Arial" panose="020B0604020202020204" pitchFamily="34" charset="0"/>
            </a:endParaRPr>
          </a:p>
        </p:txBody>
      </p:sp>
      <p:sp>
        <p:nvSpPr>
          <p:cNvPr id="49155" name="Rectangle 2">
            <a:extLst>
              <a:ext uri="{FF2B5EF4-FFF2-40B4-BE49-F238E27FC236}">
                <a16:creationId xmlns:a16="http://schemas.microsoft.com/office/drawing/2014/main" id="{574F166C-C13D-4EF6-9D14-F45AA306DCB6}"/>
              </a:ext>
            </a:extLst>
          </p:cNvPr>
          <p:cNvSpPr>
            <a:spLocks noGrp="1" noChangeArrowheads="1"/>
          </p:cNvSpPr>
          <p:nvPr>
            <p:ph type="title"/>
          </p:nvPr>
        </p:nvSpPr>
        <p:spPr>
          <a:xfrm>
            <a:off x="927538" y="346841"/>
            <a:ext cx="7772400" cy="762000"/>
          </a:xfrm>
        </p:spPr>
        <p:txBody>
          <a:bodyPr/>
          <a:lstStyle/>
          <a:p>
            <a:r>
              <a:rPr lang="cs-CZ" altLang="cs-CZ" dirty="0">
                <a:latin typeface="Arial" panose="020B0604020202020204" pitchFamily="34" charset="0"/>
              </a:rPr>
              <a:t>Pro vyšší rozlišení kontrastu</a:t>
            </a:r>
            <a:endParaRPr lang="en-GB" altLang="cs-CZ" dirty="0">
              <a:latin typeface="Arial" panose="020B0604020202020204" pitchFamily="34" charset="0"/>
            </a:endParaRPr>
          </a:p>
        </p:txBody>
      </p:sp>
      <p:sp>
        <p:nvSpPr>
          <p:cNvPr id="49156" name="Rectangle 3">
            <a:extLst>
              <a:ext uri="{FF2B5EF4-FFF2-40B4-BE49-F238E27FC236}">
                <a16:creationId xmlns:a16="http://schemas.microsoft.com/office/drawing/2014/main" id="{67374B59-B14E-4E36-8055-53898567FB9D}"/>
              </a:ext>
            </a:extLst>
          </p:cNvPr>
          <p:cNvSpPr>
            <a:spLocks noGrp="1" noChangeArrowheads="1"/>
          </p:cNvSpPr>
          <p:nvPr>
            <p:ph type="body" idx="1"/>
          </p:nvPr>
        </p:nvSpPr>
        <p:spPr>
          <a:xfrm>
            <a:off x="1509384" y="1594235"/>
            <a:ext cx="8424862" cy="4657725"/>
          </a:xfrm>
        </p:spPr>
        <p:txBody>
          <a:bodyPr/>
          <a:lstStyle/>
          <a:p>
            <a:pPr>
              <a:lnSpc>
                <a:spcPct val="9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9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používejte zařízení s analogově-digitálním převodníkem o vysokém rozlišení.</a:t>
            </a:r>
            <a:r>
              <a:rPr lang="en-GB" altLang="cs-CZ" sz="2400" dirty="0">
                <a:latin typeface="Arial" panose="020B0604020202020204" pitchFamily="34" charset="0"/>
              </a:rPr>
              <a:t> </a:t>
            </a:r>
            <a:endParaRPr lang="cs-CZ" altLang="cs-CZ" sz="2400" dirty="0">
              <a:latin typeface="Arial" panose="020B0604020202020204" pitchFamily="34" charset="0"/>
            </a:endParaRPr>
          </a:p>
          <a:p>
            <a:pPr lvl="1">
              <a:lnSpc>
                <a:spcPct val="90000"/>
              </a:lnSpc>
            </a:pPr>
            <a:endParaRPr lang="en-GB" altLang="cs-CZ" sz="2400" dirty="0">
              <a:latin typeface="Arial" panose="020B0604020202020204" pitchFamily="34" charset="0"/>
            </a:endParaRPr>
          </a:p>
          <a:p>
            <a:pPr>
              <a:lnSpc>
                <a:spcPct val="9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90000"/>
              </a:lnSpc>
            </a:pPr>
            <a:r>
              <a:rPr lang="cs-CZ" altLang="cs-CZ" sz="2400" dirty="0">
                <a:latin typeface="Arial" panose="020B0604020202020204" pitchFamily="34" charset="0"/>
              </a:rPr>
              <a:t>Využijte nižší napětí rentgenky.</a:t>
            </a:r>
            <a:endParaRPr lang="en-GB"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Minimalizujte dopad rozptýleného záření na detektor</a:t>
            </a:r>
            <a:r>
              <a:rPr lang="en-GB" altLang="cs-CZ" sz="2400" dirty="0">
                <a:latin typeface="Arial" panose="020B0604020202020204" pitchFamily="34" charset="0"/>
              </a:rPr>
              <a:t> (</a:t>
            </a:r>
            <a:r>
              <a:rPr lang="cs-CZ" altLang="cs-CZ" sz="2400" dirty="0">
                <a:latin typeface="Arial" panose="020B0604020202020204" pitchFamily="34" charset="0"/>
              </a:rPr>
              <a:t>minimalizuje velikost pole</a:t>
            </a:r>
            <a:r>
              <a:rPr lang="en-GB" altLang="cs-CZ" sz="2400" dirty="0">
                <a:latin typeface="Arial" panose="020B0604020202020204" pitchFamily="34" charset="0"/>
              </a:rPr>
              <a:t>, </a:t>
            </a:r>
            <a:r>
              <a:rPr lang="cs-CZ" altLang="cs-CZ" sz="2400" dirty="0">
                <a:latin typeface="Arial" panose="020B0604020202020204" pitchFamily="34" charset="0"/>
              </a:rPr>
              <a:t>tloušťku ozařované části těla</a:t>
            </a:r>
            <a:r>
              <a:rPr lang="en-GB" altLang="cs-CZ" sz="2400" dirty="0">
                <a:latin typeface="Arial" panose="020B0604020202020204" pitchFamily="34" charset="0"/>
              </a:rPr>
              <a:t>, </a:t>
            </a:r>
            <a:r>
              <a:rPr lang="cs-CZ" altLang="cs-CZ" sz="2400" dirty="0">
                <a:latin typeface="Arial" panose="020B0604020202020204" pitchFamily="34" charset="0"/>
              </a:rPr>
              <a:t>použijte </a:t>
            </a:r>
            <a:r>
              <a:rPr lang="cs-CZ" altLang="cs-CZ" sz="2400" dirty="0" err="1">
                <a:latin typeface="Arial" panose="020B0604020202020204" pitchFamily="34" charset="0"/>
              </a:rPr>
              <a:t>Buckyho</a:t>
            </a:r>
            <a:r>
              <a:rPr lang="cs-CZ" altLang="cs-CZ" sz="2400" dirty="0">
                <a:latin typeface="Arial" panose="020B0604020202020204" pitchFamily="34" charset="0"/>
              </a:rPr>
              <a:t> clonu, zmenšete vzduchovou štěrbinu mezi pacientem a detektorem.</a:t>
            </a:r>
            <a:endParaRPr lang="en-GB" altLang="cs-CZ" sz="2400" u="sng" dirty="0">
              <a:latin typeface="Arial" panose="020B0604020202020204" pitchFamily="34" charset="0"/>
            </a:endParaRPr>
          </a:p>
          <a:p>
            <a:pPr lvl="1">
              <a:lnSpc>
                <a:spcPct val="9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použijte diagnostické okno (viz CT).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46564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a:extLst>
              <a:ext uri="{FF2B5EF4-FFF2-40B4-BE49-F238E27FC236}">
                <a16:creationId xmlns:a16="http://schemas.microsoft.com/office/drawing/2014/main" id="{3C347D2D-3047-47C2-A64D-A692588576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426CD8-AC74-49EF-9184-2CD9399226F7}" type="slidenum">
              <a:rPr lang="cs-CZ" altLang="cs-CZ" sz="1400">
                <a:latin typeface="Arial" panose="020B0604020202020204" pitchFamily="34" charset="0"/>
              </a:rPr>
              <a:pPr>
                <a:spcBef>
                  <a:spcPct val="0"/>
                </a:spcBef>
                <a:buFontTx/>
                <a:buNone/>
              </a:pPr>
              <a:t>46</a:t>
            </a:fld>
            <a:endParaRPr lang="cs-CZ" altLang="cs-CZ" sz="1400">
              <a:latin typeface="Arial" panose="020B0604020202020204" pitchFamily="34" charset="0"/>
            </a:endParaRPr>
          </a:p>
        </p:txBody>
      </p:sp>
      <p:sp>
        <p:nvSpPr>
          <p:cNvPr id="50179" name="Rectangle 2">
            <a:extLst>
              <a:ext uri="{FF2B5EF4-FFF2-40B4-BE49-F238E27FC236}">
                <a16:creationId xmlns:a16="http://schemas.microsoft.com/office/drawing/2014/main" id="{90F4C40F-28D8-4835-84ED-AFE618AAA0DC}"/>
              </a:ext>
            </a:extLst>
          </p:cNvPr>
          <p:cNvSpPr>
            <a:spLocks noGrp="1" noChangeArrowheads="1"/>
          </p:cNvSpPr>
          <p:nvPr>
            <p:ph type="title"/>
          </p:nvPr>
        </p:nvSpPr>
        <p:spPr>
          <a:xfrm>
            <a:off x="688469" y="436221"/>
            <a:ext cx="10753200" cy="451576"/>
          </a:xfrm>
        </p:spPr>
        <p:txBody>
          <a:bodyPr/>
          <a:lstStyle/>
          <a:p>
            <a:r>
              <a:rPr lang="cs-CZ" altLang="cs-CZ" dirty="0">
                <a:latin typeface="Arial" panose="020B0604020202020204" pitchFamily="34" charset="0"/>
              </a:rPr>
              <a:t>Pro lepší poměr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50180" name="Rectangle 3">
            <a:extLst>
              <a:ext uri="{FF2B5EF4-FFF2-40B4-BE49-F238E27FC236}">
                <a16:creationId xmlns:a16="http://schemas.microsoft.com/office/drawing/2014/main" id="{009EEACA-681B-4314-B4E6-DD5B084EBCE8}"/>
              </a:ext>
            </a:extLst>
          </p:cNvPr>
          <p:cNvSpPr>
            <a:spLocks noGrp="1" noChangeArrowheads="1"/>
          </p:cNvSpPr>
          <p:nvPr>
            <p:ph type="body" idx="1"/>
          </p:nvPr>
        </p:nvSpPr>
        <p:spPr/>
        <p:txBody>
          <a:bodyPr/>
          <a:lstStyle/>
          <a:p>
            <a:pPr>
              <a:lnSpc>
                <a:spcPct val="100000"/>
              </a:lnSpc>
            </a:pPr>
            <a:r>
              <a:rPr lang="cs-CZ" altLang="cs-CZ" b="1" dirty="0">
                <a:latin typeface="Arial" panose="020B0604020202020204" pitchFamily="34" charset="0"/>
              </a:rPr>
              <a:t>Zařízení</a:t>
            </a:r>
            <a:r>
              <a:rPr lang="en-GB" altLang="cs-CZ" b="1" dirty="0">
                <a:latin typeface="Arial" panose="020B0604020202020204" pitchFamily="34" charset="0"/>
              </a:rPr>
              <a:t>:</a:t>
            </a:r>
          </a:p>
          <a:p>
            <a:pPr lvl="1">
              <a:lnSpc>
                <a:spcPct val="100000"/>
              </a:lnSpc>
            </a:pPr>
            <a:r>
              <a:rPr lang="cs-CZ" altLang="cs-CZ" sz="2800" dirty="0">
                <a:latin typeface="Arial" panose="020B0604020202020204" pitchFamily="34" charset="0"/>
              </a:rPr>
              <a:t>Digitální</a:t>
            </a:r>
            <a:r>
              <a:rPr lang="en-GB" altLang="cs-CZ" sz="2800" dirty="0">
                <a:latin typeface="Arial" panose="020B0604020202020204" pitchFamily="34" charset="0"/>
              </a:rPr>
              <a:t>: </a:t>
            </a:r>
            <a:r>
              <a:rPr lang="cs-CZ" altLang="cs-CZ" sz="2800" dirty="0">
                <a:latin typeface="Arial" panose="020B0604020202020204" pitchFamily="34" charset="0"/>
              </a:rPr>
              <a:t>používejte detektory s nízkým elektronickým šumem.</a:t>
            </a:r>
          </a:p>
          <a:p>
            <a:pPr lvl="1">
              <a:lnSpc>
                <a:spcPct val="100000"/>
              </a:lnSpc>
            </a:pPr>
            <a:endParaRPr lang="en-GB" altLang="cs-CZ" sz="2800" dirty="0">
              <a:latin typeface="Arial" panose="020B0604020202020204" pitchFamily="34" charset="0"/>
            </a:endParaRPr>
          </a:p>
          <a:p>
            <a:pPr>
              <a:lnSpc>
                <a:spcPct val="100000"/>
              </a:lnSpc>
            </a:pPr>
            <a:r>
              <a:rPr lang="en-GB" altLang="cs-CZ" b="1" dirty="0">
                <a:latin typeface="Arial" panose="020B0604020202020204" pitchFamily="34" charset="0"/>
              </a:rPr>
              <a:t>Proto</a:t>
            </a:r>
            <a:r>
              <a:rPr lang="cs-CZ" altLang="cs-CZ" b="1" dirty="0">
                <a:latin typeface="Arial" panose="020B0604020202020204" pitchFamily="34" charset="0"/>
              </a:rPr>
              <a:t>k</a:t>
            </a:r>
            <a:r>
              <a:rPr lang="en-GB" altLang="cs-CZ" b="1" dirty="0" err="1">
                <a:latin typeface="Arial" panose="020B0604020202020204" pitchFamily="34" charset="0"/>
              </a:rPr>
              <a:t>ol</a:t>
            </a:r>
            <a:r>
              <a:rPr lang="en-GB" altLang="cs-CZ" b="1" dirty="0">
                <a:latin typeface="Arial" panose="020B0604020202020204" pitchFamily="34" charset="0"/>
              </a:rPr>
              <a:t>:</a:t>
            </a:r>
          </a:p>
          <a:p>
            <a:pPr lvl="1">
              <a:lnSpc>
                <a:spcPct val="100000"/>
              </a:lnSpc>
            </a:pPr>
            <a:r>
              <a:rPr lang="en-GB" altLang="cs-CZ" sz="2800" dirty="0">
                <a:latin typeface="Arial" panose="020B0604020202020204" pitchFamily="34" charset="0"/>
              </a:rPr>
              <a:t>SNR </a:t>
            </a:r>
            <a:r>
              <a:rPr lang="cs-CZ" altLang="cs-CZ" sz="2800" dirty="0">
                <a:latin typeface="Arial" panose="020B0604020202020204" pitchFamily="34" charset="0"/>
              </a:rPr>
              <a:t>je úměrný druhé odmocnině počtu fotonů dopadajících na jednotku plochy detektoru</a:t>
            </a:r>
            <a:r>
              <a:rPr lang="en-GB" altLang="cs-CZ" sz="2800" dirty="0">
                <a:latin typeface="Arial" panose="020B0604020202020204" pitchFamily="34" charset="0"/>
              </a:rPr>
              <a:t>. </a:t>
            </a:r>
            <a:r>
              <a:rPr lang="cs-CZ" altLang="cs-CZ" sz="2800" dirty="0">
                <a:latin typeface="Arial" panose="020B0604020202020204" pitchFamily="34" charset="0"/>
              </a:rPr>
              <a:t>Proto čím vyšší je počet fotonů, tím je lepší </a:t>
            </a:r>
            <a:r>
              <a:rPr lang="en-GB" altLang="cs-CZ" sz="2800" dirty="0">
                <a:latin typeface="Arial" panose="020B0604020202020204" pitchFamily="34" charset="0"/>
              </a:rPr>
              <a:t>SNR.</a:t>
            </a:r>
            <a:r>
              <a:rPr lang="cs-CZ" altLang="cs-CZ" sz="2800" dirty="0">
                <a:latin typeface="Arial" panose="020B0604020202020204" pitchFamily="34" charset="0"/>
              </a:rPr>
              <a:t> Z toho důvodu používejte vyšší proud rentgenkou (vyšší žhavení katody) a méně citlivé detektory</a:t>
            </a:r>
            <a:r>
              <a:rPr lang="en-GB" altLang="cs-CZ" sz="2800" dirty="0">
                <a:latin typeface="Arial" panose="020B0604020202020204" pitchFamily="34" charset="0"/>
              </a:rPr>
              <a:t> (</a:t>
            </a:r>
            <a:r>
              <a:rPr lang="cs-CZ" altLang="cs-CZ" sz="2800" dirty="0">
                <a:latin typeface="Arial" panose="020B0604020202020204" pitchFamily="34" charset="0"/>
              </a:rPr>
              <a:t>obojí však vede k vyšším pacientským dávkám </a:t>
            </a:r>
            <a:r>
              <a:rPr lang="cs-CZ" altLang="cs-CZ" sz="2800" dirty="0">
                <a:latin typeface="Arial" panose="020B0604020202020204" pitchFamily="34" charset="0"/>
                <a:sym typeface="Wingdings" panose="05000000000000000000" pitchFamily="2" charset="2"/>
              </a:rPr>
              <a:t></a:t>
            </a:r>
            <a:r>
              <a:rPr lang="en-GB" altLang="cs-CZ" sz="2800" dirty="0">
                <a:latin typeface="Arial" panose="020B0604020202020204" pitchFamily="34" charset="0"/>
              </a:rPr>
              <a:t>).</a:t>
            </a:r>
          </a:p>
        </p:txBody>
      </p:sp>
    </p:spTree>
    <p:extLst>
      <p:ext uri="{BB962C8B-B14F-4D97-AF65-F5344CB8AC3E}">
        <p14:creationId xmlns:p14="http://schemas.microsoft.com/office/powerpoint/2010/main" val="999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F6582C69-46AD-415C-8481-7F09108B91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0674A2-3A41-4E18-B497-6CBE76B8063D}" type="slidenum">
              <a:rPr lang="cs-CZ" altLang="cs-CZ" sz="1400">
                <a:latin typeface="Arial" panose="020B0604020202020204" pitchFamily="34" charset="0"/>
              </a:rPr>
              <a:pPr>
                <a:spcBef>
                  <a:spcPct val="0"/>
                </a:spcBef>
                <a:buFontTx/>
                <a:buNone/>
              </a:pPr>
              <a:t>47</a:t>
            </a:fld>
            <a:endParaRPr lang="cs-CZ" altLang="cs-CZ" sz="1400">
              <a:latin typeface="Arial" panose="020B0604020202020204" pitchFamily="34" charset="0"/>
            </a:endParaRPr>
          </a:p>
        </p:txBody>
      </p:sp>
      <p:sp>
        <p:nvSpPr>
          <p:cNvPr id="51203" name="Rectangle 2">
            <a:extLst>
              <a:ext uri="{FF2B5EF4-FFF2-40B4-BE49-F238E27FC236}">
                <a16:creationId xmlns:a16="http://schemas.microsoft.com/office/drawing/2014/main" id="{98948438-A7CF-46C5-9E79-96312A5C6E91}"/>
              </a:ext>
            </a:extLst>
          </p:cNvPr>
          <p:cNvSpPr>
            <a:spLocks noGrp="1" noChangeArrowheads="1"/>
          </p:cNvSpPr>
          <p:nvPr>
            <p:ph type="title"/>
          </p:nvPr>
        </p:nvSpPr>
        <p:spPr>
          <a:xfrm>
            <a:off x="762042" y="415200"/>
            <a:ext cx="10753200" cy="451576"/>
          </a:xfrm>
        </p:spPr>
        <p:txBody>
          <a:bodyPr/>
          <a:lstStyle/>
          <a:p>
            <a:r>
              <a:rPr lang="cs-CZ" altLang="cs-CZ" dirty="0">
                <a:latin typeface="Arial" panose="020B0604020202020204" pitchFamily="34" charset="0"/>
              </a:rPr>
              <a:t>Pro vyšší geometrickou přesnost</a:t>
            </a:r>
            <a:endParaRPr lang="en-GB" altLang="cs-CZ" dirty="0">
              <a:latin typeface="Arial" panose="020B0604020202020204" pitchFamily="34" charset="0"/>
            </a:endParaRPr>
          </a:p>
        </p:txBody>
      </p:sp>
      <p:sp>
        <p:nvSpPr>
          <p:cNvPr id="51204" name="Rectangle 3">
            <a:extLst>
              <a:ext uri="{FF2B5EF4-FFF2-40B4-BE49-F238E27FC236}">
                <a16:creationId xmlns:a16="http://schemas.microsoft.com/office/drawing/2014/main" id="{23D37E24-49FD-47F4-87CD-71A36E3E27CD}"/>
              </a:ext>
            </a:extLst>
          </p:cNvPr>
          <p:cNvSpPr>
            <a:spLocks noGrp="1" noChangeArrowheads="1"/>
          </p:cNvSpPr>
          <p:nvPr>
            <p:ph type="body" idx="1"/>
          </p:nvPr>
        </p:nvSpPr>
        <p:spPr/>
        <p:txBody>
          <a:bodyPr/>
          <a:lstStyle/>
          <a:p>
            <a:r>
              <a:rPr lang="cs-CZ" altLang="cs-CZ">
                <a:latin typeface="Arial" panose="020B0604020202020204" pitchFamily="34" charset="0"/>
              </a:rPr>
              <a:t>Zajistěte řádné centrování svazku, aby se omezilo zkreslení.</a:t>
            </a:r>
            <a:endParaRPr lang="en-GB" altLang="cs-CZ">
              <a:latin typeface="Arial" panose="020B0604020202020204" pitchFamily="34" charset="0"/>
            </a:endParaRPr>
          </a:p>
          <a:p>
            <a:r>
              <a:rPr lang="cs-CZ" altLang="cs-CZ">
                <a:latin typeface="Arial" panose="020B0604020202020204" pitchFamily="34" charset="0"/>
              </a:rPr>
              <a:t>Zajistěte správné polohování pacienta (objekt zájmu by měl být rovnoběžný s detektorem</a:t>
            </a:r>
            <a:r>
              <a:rPr lang="en-GB" altLang="cs-CZ">
                <a:latin typeface="Arial" panose="020B0604020202020204" pitchFamily="34" charset="0"/>
              </a:rPr>
              <a:t>)</a:t>
            </a:r>
            <a:r>
              <a:rPr lang="cs-CZ" altLang="cs-CZ">
                <a:latin typeface="Arial" panose="020B0604020202020204" pitchFamily="34" charset="0"/>
              </a:rPr>
              <a:t> pro omezení zkreslení.</a:t>
            </a:r>
          </a:p>
          <a:p>
            <a:r>
              <a:rPr lang="cs-CZ" altLang="cs-CZ">
                <a:latin typeface="Arial" panose="020B0604020202020204" pitchFamily="34" charset="0"/>
              </a:rPr>
              <a:t>Výhodná je velká vzdálenost zdroje od pacienta a malá vzdálenost pacienta od detektoru</a:t>
            </a:r>
            <a:r>
              <a:rPr lang="en-GB" altLang="cs-CZ">
                <a:latin typeface="Arial" panose="020B0604020202020204" pitchFamily="34" charset="0"/>
              </a:rPr>
              <a:t> – </a:t>
            </a:r>
            <a:r>
              <a:rPr lang="cs-CZ" altLang="cs-CZ">
                <a:latin typeface="Arial" panose="020B0604020202020204" pitchFamily="34" charset="0"/>
              </a:rPr>
              <a:t>v případě nutnosti použijte kompresi pacienta, aby se zmenšilo geometrické zvětšení.</a:t>
            </a:r>
            <a:endParaRPr lang="en-GB" altLang="cs-CZ">
              <a:latin typeface="Arial" panose="020B0604020202020204" pitchFamily="34" charset="0"/>
            </a:endParaRPr>
          </a:p>
        </p:txBody>
      </p:sp>
    </p:spTree>
    <p:extLst>
      <p:ext uri="{BB962C8B-B14F-4D97-AF65-F5344CB8AC3E}">
        <p14:creationId xmlns:p14="http://schemas.microsoft.com/office/powerpoint/2010/main" val="898360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4">
            <a:extLst>
              <a:ext uri="{FF2B5EF4-FFF2-40B4-BE49-F238E27FC236}">
                <a16:creationId xmlns:a16="http://schemas.microsoft.com/office/drawing/2014/main" id="{5D4356EF-C2EC-405B-B97D-B4E3E50C6B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137755-36EF-4348-A218-CDB356A23545}" type="slidenum">
              <a:rPr lang="cs-CZ" altLang="cs-CZ" sz="1400">
                <a:latin typeface="Arial" panose="020B0604020202020204" pitchFamily="34" charset="0"/>
              </a:rPr>
              <a:pPr>
                <a:spcBef>
                  <a:spcPct val="0"/>
                </a:spcBef>
                <a:buFontTx/>
                <a:buNone/>
              </a:pPr>
              <a:t>48</a:t>
            </a:fld>
            <a:endParaRPr lang="cs-CZ" altLang="cs-CZ" sz="1400">
              <a:latin typeface="Arial" panose="020B0604020202020204" pitchFamily="34" charset="0"/>
            </a:endParaRPr>
          </a:p>
        </p:txBody>
      </p:sp>
      <p:sp>
        <p:nvSpPr>
          <p:cNvPr id="52227" name="Rectangle 2">
            <a:extLst>
              <a:ext uri="{FF2B5EF4-FFF2-40B4-BE49-F238E27FC236}">
                <a16:creationId xmlns:a16="http://schemas.microsoft.com/office/drawing/2014/main" id="{AA4BF96F-B2A3-46DA-9308-2847117B5F36}"/>
              </a:ext>
            </a:extLst>
          </p:cNvPr>
          <p:cNvSpPr>
            <a:spLocks noGrp="1" noChangeArrowheads="1"/>
          </p:cNvSpPr>
          <p:nvPr>
            <p:ph type="title"/>
          </p:nvPr>
        </p:nvSpPr>
        <p:spPr>
          <a:xfrm>
            <a:off x="914400" y="304800"/>
            <a:ext cx="8755117" cy="683172"/>
          </a:xfrm>
        </p:spPr>
        <p:txBody>
          <a:bodyPr/>
          <a:lstStyle/>
          <a:p>
            <a:r>
              <a:rPr lang="cs-CZ" altLang="cs-CZ" dirty="0">
                <a:latin typeface="Arial" panose="020B0604020202020204" pitchFamily="34" charset="0"/>
              </a:rPr>
              <a:t>Pro vyšší stejnorodost (uniformitu)</a:t>
            </a:r>
            <a:endParaRPr lang="en-GB" altLang="cs-CZ" dirty="0">
              <a:latin typeface="Arial" panose="020B0604020202020204" pitchFamily="34" charset="0"/>
            </a:endParaRPr>
          </a:p>
        </p:txBody>
      </p:sp>
      <p:sp>
        <p:nvSpPr>
          <p:cNvPr id="52228" name="Rectangle 3">
            <a:extLst>
              <a:ext uri="{FF2B5EF4-FFF2-40B4-BE49-F238E27FC236}">
                <a16:creationId xmlns:a16="http://schemas.microsoft.com/office/drawing/2014/main" id="{A4728CE6-0F41-4B03-90C7-CF1294A0F507}"/>
              </a:ext>
            </a:extLst>
          </p:cNvPr>
          <p:cNvSpPr>
            <a:spLocks noGrp="1" noChangeArrowheads="1"/>
          </p:cNvSpPr>
          <p:nvPr>
            <p:ph type="body" sz="half" idx="1"/>
          </p:nvPr>
        </p:nvSpPr>
        <p:spPr>
          <a:xfrm>
            <a:off x="1019503" y="1447800"/>
            <a:ext cx="6732261" cy="4648200"/>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Digitální: používejte vysoce kvalitní digitální snímače.</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Používání filtrů vykrývajících ty části těla, které nevyžadují vysokou intenzitu záření (např. plíce).</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Využití „</a:t>
            </a:r>
            <a:r>
              <a:rPr lang="cs-CZ" altLang="cs-CZ" sz="2400" dirty="0" err="1">
                <a:latin typeface="Arial" panose="020B0604020202020204" pitchFamily="34" charset="0"/>
              </a:rPr>
              <a:t>heel</a:t>
            </a:r>
            <a:r>
              <a:rPr lang="en-GB" altLang="cs-CZ" sz="2400" dirty="0">
                <a:latin typeface="Arial" panose="020B0604020202020204" pitchFamily="34" charset="0"/>
              </a:rPr>
              <a:t> </a:t>
            </a:r>
            <a:r>
              <a:rPr lang="en-GB" altLang="cs-CZ" sz="2400" dirty="0" err="1">
                <a:latin typeface="Arial" panose="020B0604020202020204" pitchFamily="34" charset="0"/>
              </a:rPr>
              <a:t>efe</a:t>
            </a:r>
            <a:r>
              <a:rPr lang="cs-CZ" altLang="cs-CZ" sz="2400" dirty="0" err="1">
                <a:latin typeface="Arial" panose="020B0604020202020204" pitchFamily="34" charset="0"/>
              </a:rPr>
              <a:t>ktu</a:t>
            </a:r>
            <a:r>
              <a:rPr lang="cs-CZ" altLang="cs-CZ" sz="2400" dirty="0">
                <a:latin typeface="Arial" panose="020B0604020202020204" pitchFamily="34" charset="0"/>
              </a:rPr>
              <a:t>“ – nestejnorodosti svazku vznikající v důsledku nesymetrického pohlcování záření v materiálu anody.</a:t>
            </a:r>
            <a:r>
              <a:rPr lang="en-GB" altLang="cs-CZ" sz="2400" dirty="0">
                <a:latin typeface="Arial" panose="020B0604020202020204" pitchFamily="34" charset="0"/>
              </a:rPr>
              <a:t> </a:t>
            </a:r>
            <a:r>
              <a:rPr lang="cs-CZ" altLang="cs-CZ" sz="2400" dirty="0">
                <a:latin typeface="Arial" panose="020B0604020202020204" pitchFamily="34" charset="0"/>
              </a:rPr>
              <a:t>(Ohnisko je totiž těsně pod povrchem anody.)</a:t>
            </a:r>
            <a:endParaRPr lang="en-GB" altLang="cs-CZ" sz="2400" dirty="0">
              <a:latin typeface="Arial" panose="020B0604020202020204" pitchFamily="34" charset="0"/>
            </a:endParaRPr>
          </a:p>
        </p:txBody>
      </p:sp>
      <p:pic>
        <p:nvPicPr>
          <p:cNvPr id="52229" name="Picture 4" descr="heel effect">
            <a:extLst>
              <a:ext uri="{FF2B5EF4-FFF2-40B4-BE49-F238E27FC236}">
                <a16:creationId xmlns:a16="http://schemas.microsoft.com/office/drawing/2014/main" id="{FA13799D-41AD-45F2-93F2-45E13EAE8B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35385" y="1787307"/>
            <a:ext cx="3259327" cy="3121024"/>
          </a:xfrm>
          <a:noFill/>
        </p:spPr>
      </p:pic>
      <p:sp>
        <p:nvSpPr>
          <p:cNvPr id="52230" name="Line 7">
            <a:extLst>
              <a:ext uri="{FF2B5EF4-FFF2-40B4-BE49-F238E27FC236}">
                <a16:creationId xmlns:a16="http://schemas.microsoft.com/office/drawing/2014/main" id="{CDCCBA32-BBDB-4589-95B9-39F4D2533E25}"/>
              </a:ext>
            </a:extLst>
          </p:cNvPr>
          <p:cNvSpPr>
            <a:spLocks noChangeShapeType="1"/>
          </p:cNvSpPr>
          <p:nvPr/>
        </p:nvSpPr>
        <p:spPr bwMode="auto">
          <a:xfrm flipV="1">
            <a:off x="5265682" y="2848302"/>
            <a:ext cx="3773215" cy="19339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161579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2">
            <a:extLst>
              <a:ext uri="{FF2B5EF4-FFF2-40B4-BE49-F238E27FC236}">
                <a16:creationId xmlns:a16="http://schemas.microsoft.com/office/drawing/2014/main" id="{704275E4-F93D-476E-AD46-1B171AD0F7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1F4AC5-2194-4465-9DE7-1A9BFE7F23ED}" type="slidenum">
              <a:rPr lang="cs-CZ" altLang="cs-CZ" sz="1400">
                <a:latin typeface="Arial" panose="020B0604020202020204" pitchFamily="34" charset="0"/>
              </a:rPr>
              <a:pPr>
                <a:spcBef>
                  <a:spcPct val="0"/>
                </a:spcBef>
                <a:buFontTx/>
                <a:buNone/>
              </a:pPr>
              <a:t>49</a:t>
            </a:fld>
            <a:endParaRPr lang="cs-CZ" altLang="cs-CZ" sz="1400">
              <a:latin typeface="Arial" panose="020B0604020202020204" pitchFamily="34" charset="0"/>
            </a:endParaRPr>
          </a:p>
        </p:txBody>
      </p:sp>
      <p:sp>
        <p:nvSpPr>
          <p:cNvPr id="53251" name="Rectangle 2">
            <a:extLst>
              <a:ext uri="{FF2B5EF4-FFF2-40B4-BE49-F238E27FC236}">
                <a16:creationId xmlns:a16="http://schemas.microsoft.com/office/drawing/2014/main" id="{79647BD6-69DF-4F45-B823-28001D240BE8}"/>
              </a:ext>
            </a:extLst>
          </p:cNvPr>
          <p:cNvSpPr>
            <a:spLocks noGrp="1" noChangeArrowheads="1"/>
          </p:cNvSpPr>
          <p:nvPr>
            <p:ph type="title"/>
          </p:nvPr>
        </p:nvSpPr>
        <p:spPr>
          <a:xfrm>
            <a:off x="945931" y="304800"/>
            <a:ext cx="9036269" cy="609600"/>
          </a:xfrm>
        </p:spPr>
        <p:txBody>
          <a:bodyPr/>
          <a:lstStyle/>
          <a:p>
            <a:r>
              <a:rPr lang="cs-CZ" altLang="cs-CZ" dirty="0">
                <a:latin typeface="Arial" panose="020B0604020202020204" pitchFamily="34" charset="0"/>
              </a:rPr>
              <a:t>Ujistěte se o nepřítomnosti artefaktů</a:t>
            </a:r>
            <a:endParaRPr lang="en-GB" altLang="cs-CZ" dirty="0">
              <a:latin typeface="Arial" panose="020B0604020202020204" pitchFamily="34" charset="0"/>
            </a:endParaRPr>
          </a:p>
        </p:txBody>
      </p:sp>
      <p:sp>
        <p:nvSpPr>
          <p:cNvPr id="53252" name="Rectangle 3" descr="White marble">
            <a:extLst>
              <a:ext uri="{FF2B5EF4-FFF2-40B4-BE49-F238E27FC236}">
                <a16:creationId xmlns:a16="http://schemas.microsoft.com/office/drawing/2014/main" id="{E0EAE001-789A-470B-A272-6EBB634E4F96}"/>
              </a:ext>
            </a:extLst>
          </p:cNvPr>
          <p:cNvSpPr>
            <a:spLocks noChangeArrowheads="1"/>
          </p:cNvSpPr>
          <p:nvPr/>
        </p:nvSpPr>
        <p:spPr bwMode="auto">
          <a:xfrm>
            <a:off x="7696200" y="2895601"/>
            <a:ext cx="2071688" cy="23336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3" name="Freeform 4">
            <a:extLst>
              <a:ext uri="{FF2B5EF4-FFF2-40B4-BE49-F238E27FC236}">
                <a16:creationId xmlns:a16="http://schemas.microsoft.com/office/drawing/2014/main" id="{21A1A23C-3EF6-4195-B419-30F32178E4BD}"/>
              </a:ext>
            </a:extLst>
          </p:cNvPr>
          <p:cNvSpPr>
            <a:spLocks/>
          </p:cNvSpPr>
          <p:nvPr/>
        </p:nvSpPr>
        <p:spPr bwMode="auto">
          <a:xfrm>
            <a:off x="5375276" y="4724400"/>
            <a:ext cx="646113" cy="344488"/>
          </a:xfrm>
          <a:custGeom>
            <a:avLst/>
            <a:gdLst>
              <a:gd name="T0" fmla="*/ 0 w 407"/>
              <a:gd name="T1" fmla="*/ 0 h 217"/>
              <a:gd name="T2" fmla="*/ 265113 w 407"/>
              <a:gd name="T3" fmla="*/ 238125 h 217"/>
              <a:gd name="T4" fmla="*/ 423863 w 407"/>
              <a:gd name="T5" fmla="*/ 344488 h 217"/>
              <a:gd name="T6" fmla="*/ 476250 w 407"/>
              <a:gd name="T7" fmla="*/ 185738 h 217"/>
              <a:gd name="T8" fmla="*/ 265113 w 407"/>
              <a:gd name="T9" fmla="*/ 158750 h 217"/>
              <a:gd name="T10" fmla="*/ 238125 w 407"/>
              <a:gd name="T11" fmla="*/ 79375 h 217"/>
              <a:gd name="T12" fmla="*/ 158750 w 407"/>
              <a:gd name="T13" fmla="*/ 52388 h 217"/>
              <a:gd name="T14" fmla="*/ 0 w 407"/>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217"/>
              <a:gd name="T26" fmla="*/ 407 w 407"/>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217">
                <a:moveTo>
                  <a:pt x="0" y="0"/>
                </a:moveTo>
                <a:cubicBezTo>
                  <a:pt x="53" y="53"/>
                  <a:pt x="107" y="105"/>
                  <a:pt x="167" y="150"/>
                </a:cubicBezTo>
                <a:cubicBezTo>
                  <a:pt x="199" y="174"/>
                  <a:pt x="267" y="217"/>
                  <a:pt x="267" y="217"/>
                </a:cubicBezTo>
                <a:cubicBezTo>
                  <a:pt x="290" y="209"/>
                  <a:pt x="407" y="188"/>
                  <a:pt x="300" y="117"/>
                </a:cubicBezTo>
                <a:cubicBezTo>
                  <a:pt x="263" y="92"/>
                  <a:pt x="211" y="106"/>
                  <a:pt x="167" y="100"/>
                </a:cubicBezTo>
                <a:cubicBezTo>
                  <a:pt x="161" y="83"/>
                  <a:pt x="162" y="62"/>
                  <a:pt x="150" y="50"/>
                </a:cubicBezTo>
                <a:cubicBezTo>
                  <a:pt x="138" y="38"/>
                  <a:pt x="117" y="39"/>
                  <a:pt x="100" y="33"/>
                </a:cubicBezTo>
                <a:cubicBezTo>
                  <a:pt x="67" y="22"/>
                  <a:pt x="33" y="11"/>
                  <a:pt x="0"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z="2400"/>
          </a:p>
        </p:txBody>
      </p:sp>
      <p:sp>
        <p:nvSpPr>
          <p:cNvPr id="53254" name="Text Box 5">
            <a:extLst>
              <a:ext uri="{FF2B5EF4-FFF2-40B4-BE49-F238E27FC236}">
                <a16:creationId xmlns:a16="http://schemas.microsoft.com/office/drawing/2014/main" id="{38D81AA6-46DA-4482-B245-456A53225A6D}"/>
              </a:ext>
            </a:extLst>
          </p:cNvPr>
          <p:cNvSpPr txBox="1">
            <a:spLocks noChangeArrowheads="1"/>
          </p:cNvSpPr>
          <p:nvPr/>
        </p:nvSpPr>
        <p:spPr bwMode="auto">
          <a:xfrm>
            <a:off x="2209801" y="57150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Žádné artefakty</a:t>
            </a:r>
            <a:endParaRPr lang="en-GB" altLang="cs-CZ" sz="2400">
              <a:latin typeface="Arial" panose="020B0604020202020204" pitchFamily="34" charset="0"/>
            </a:endParaRPr>
          </a:p>
        </p:txBody>
      </p:sp>
      <p:sp>
        <p:nvSpPr>
          <p:cNvPr id="53255" name="Text Box 6">
            <a:extLst>
              <a:ext uri="{FF2B5EF4-FFF2-40B4-BE49-F238E27FC236}">
                <a16:creationId xmlns:a16="http://schemas.microsoft.com/office/drawing/2014/main" id="{E73BAAA9-36CF-40A7-A91F-4DB5D750D606}"/>
              </a:ext>
            </a:extLst>
          </p:cNvPr>
          <p:cNvSpPr txBox="1">
            <a:spLocks noChangeArrowheads="1"/>
          </p:cNvSpPr>
          <p:nvPr/>
        </p:nvSpPr>
        <p:spPr bwMode="auto">
          <a:xfrm>
            <a:off x="6324600" y="5638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Artefakty přítomny</a:t>
            </a:r>
            <a:endParaRPr lang="en-GB" altLang="cs-CZ" sz="2400">
              <a:latin typeface="Arial" panose="020B0604020202020204" pitchFamily="34" charset="0"/>
            </a:endParaRPr>
          </a:p>
        </p:txBody>
      </p:sp>
      <p:sp>
        <p:nvSpPr>
          <p:cNvPr id="53256" name="Text Box 7">
            <a:extLst>
              <a:ext uri="{FF2B5EF4-FFF2-40B4-BE49-F238E27FC236}">
                <a16:creationId xmlns:a16="http://schemas.microsoft.com/office/drawing/2014/main" id="{B7A00D5B-38AC-425E-93EE-E96B2D662D39}"/>
              </a:ext>
            </a:extLst>
          </p:cNvPr>
          <p:cNvSpPr txBox="1">
            <a:spLocks noChangeArrowheads="1"/>
          </p:cNvSpPr>
          <p:nvPr/>
        </p:nvSpPr>
        <p:spPr bwMode="auto">
          <a:xfrm>
            <a:off x="903890" y="999414"/>
            <a:ext cx="98481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Artefakty</a:t>
            </a:r>
            <a:r>
              <a:rPr lang="en-GB" altLang="cs-CZ" sz="2400" dirty="0">
                <a:latin typeface="Arial" panose="020B0604020202020204" pitchFamily="34" charset="0"/>
              </a:rPr>
              <a:t>: </a:t>
            </a:r>
            <a:r>
              <a:rPr lang="cs-CZ" altLang="cs-CZ" sz="2400" dirty="0">
                <a:latin typeface="Arial" panose="020B0604020202020204" pitchFamily="34" charset="0"/>
              </a:rPr>
              <a:t>struktury v obrazu, které nejsou v zobrazovaném objektu a které jsou zapříčiněny poškozeným zařízením (nebo jeho nesprávným použitím)</a:t>
            </a:r>
            <a:endParaRPr lang="en-GB" altLang="cs-CZ" sz="2400" dirty="0">
              <a:latin typeface="Arial" panose="020B0604020202020204" pitchFamily="34" charset="0"/>
            </a:endParaRPr>
          </a:p>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Hledejte artefakty v každém testovacím obrazu</a:t>
            </a:r>
            <a:endParaRPr lang="en-GB" altLang="cs-CZ" sz="2400" dirty="0">
              <a:latin typeface="Arial" panose="020B0604020202020204" pitchFamily="34" charset="0"/>
            </a:endParaRPr>
          </a:p>
        </p:txBody>
      </p:sp>
      <p:sp>
        <p:nvSpPr>
          <p:cNvPr id="53257" name="Rectangle 8" descr="Small grid">
            <a:extLst>
              <a:ext uri="{FF2B5EF4-FFF2-40B4-BE49-F238E27FC236}">
                <a16:creationId xmlns:a16="http://schemas.microsoft.com/office/drawing/2014/main" id="{DD604F03-3716-4E93-BCA1-719BC84BBF5A}"/>
              </a:ext>
            </a:extLst>
          </p:cNvPr>
          <p:cNvSpPr>
            <a:spLocks noChangeArrowheads="1"/>
          </p:cNvSpPr>
          <p:nvPr/>
        </p:nvSpPr>
        <p:spPr bwMode="auto">
          <a:xfrm>
            <a:off x="5027011"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8" name="Rectangle 9" descr="Small grid">
            <a:extLst>
              <a:ext uri="{FF2B5EF4-FFF2-40B4-BE49-F238E27FC236}">
                <a16:creationId xmlns:a16="http://schemas.microsoft.com/office/drawing/2014/main" id="{EF240F76-71D7-45AB-850E-5D77977046BF}"/>
              </a:ext>
            </a:extLst>
          </p:cNvPr>
          <p:cNvSpPr>
            <a:spLocks noChangeArrowheads="1"/>
          </p:cNvSpPr>
          <p:nvPr/>
        </p:nvSpPr>
        <p:spPr bwMode="auto">
          <a:xfrm>
            <a:off x="2208214"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9" name="Rectangle 10" descr="Small grid">
            <a:extLst>
              <a:ext uri="{FF2B5EF4-FFF2-40B4-BE49-F238E27FC236}">
                <a16:creationId xmlns:a16="http://schemas.microsoft.com/office/drawing/2014/main" id="{AAEDE2F1-B46F-4F3A-AB5A-37BC76946404}"/>
              </a:ext>
            </a:extLst>
          </p:cNvPr>
          <p:cNvSpPr>
            <a:spLocks noChangeArrowheads="1"/>
          </p:cNvSpPr>
          <p:nvPr/>
        </p:nvSpPr>
        <p:spPr bwMode="auto">
          <a:xfrm>
            <a:off x="7686676" y="2924175"/>
            <a:ext cx="2081213"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98429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D77CFB6E-B1DB-46BE-886F-EB3681AEC8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EBDEC4-0F1F-49E2-B530-EAEC5AC433FE}" type="slidenum">
              <a:rPr lang="cs-CZ" altLang="cs-CZ" sz="1400">
                <a:latin typeface="Arial" panose="020B0604020202020204" pitchFamily="34" charset="0"/>
              </a:rPr>
              <a:pPr>
                <a:spcBef>
                  <a:spcPct val="0"/>
                </a:spcBef>
                <a:buFontTx/>
                <a:buNone/>
              </a:pPr>
              <a:t>5</a:t>
            </a:fld>
            <a:endParaRPr lang="cs-CZ" altLang="cs-CZ" sz="1400">
              <a:latin typeface="Arial" panose="020B0604020202020204" pitchFamily="34" charset="0"/>
            </a:endParaRPr>
          </a:p>
        </p:txBody>
      </p:sp>
      <p:sp>
        <p:nvSpPr>
          <p:cNvPr id="8195" name="Rectangle 2">
            <a:extLst>
              <a:ext uri="{FF2B5EF4-FFF2-40B4-BE49-F238E27FC236}">
                <a16:creationId xmlns:a16="http://schemas.microsoft.com/office/drawing/2014/main" id="{B9E9DE78-AA59-4E49-8F14-D73B294BC0EF}"/>
              </a:ext>
            </a:extLst>
          </p:cNvPr>
          <p:cNvSpPr>
            <a:spLocks noGrp="1" noChangeArrowheads="1"/>
          </p:cNvSpPr>
          <p:nvPr>
            <p:ph type="title"/>
          </p:nvPr>
        </p:nvSpPr>
        <p:spPr>
          <a:xfrm>
            <a:off x="664340" y="362192"/>
            <a:ext cx="4655083" cy="451576"/>
          </a:xfrm>
        </p:spPr>
        <p:txBody>
          <a:bodyPr/>
          <a:lstStyle/>
          <a:p>
            <a:pPr algn="l"/>
            <a:r>
              <a:rPr lang="cs-CZ" altLang="cs-CZ" sz="4000" b="1" dirty="0">
                <a:latin typeface="Arial" panose="020B0604020202020204" pitchFamily="34" charset="0"/>
              </a:rPr>
              <a:t>Obsah přednášky</a:t>
            </a:r>
          </a:p>
        </p:txBody>
      </p:sp>
      <p:sp>
        <p:nvSpPr>
          <p:cNvPr id="248835" name="Rectangle 3">
            <a:extLst>
              <a:ext uri="{FF2B5EF4-FFF2-40B4-BE49-F238E27FC236}">
                <a16:creationId xmlns:a16="http://schemas.microsoft.com/office/drawing/2014/main" id="{2EC60BAB-9883-475E-9E9A-91BC78482245}"/>
              </a:ext>
            </a:extLst>
          </p:cNvPr>
          <p:cNvSpPr>
            <a:spLocks noGrp="1" noChangeArrowheads="1"/>
          </p:cNvSpPr>
          <p:nvPr>
            <p:ph type="body" idx="1"/>
          </p:nvPr>
        </p:nvSpPr>
        <p:spPr>
          <a:xfrm>
            <a:off x="1256307" y="1412875"/>
            <a:ext cx="9310976" cy="2952750"/>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Veličiny a jednotky používané pro odhad rizika</a:t>
            </a:r>
          </a:p>
          <a:p>
            <a:pPr>
              <a:lnSpc>
                <a:spcPct val="100000"/>
              </a:lnSpc>
              <a:buFont typeface="Wingdings" panose="05000000000000000000" pitchFamily="2" charset="2"/>
              <a:buChar char="Ø"/>
            </a:pPr>
            <a:r>
              <a:rPr lang="cs-CZ" altLang="cs-CZ" sz="2400" dirty="0">
                <a:latin typeface="Arial" panose="020B0604020202020204" pitchFamily="34" charset="0"/>
              </a:rPr>
              <a:t>Dosimetry a detektory záření</a:t>
            </a:r>
          </a:p>
          <a:p>
            <a:pPr>
              <a:lnSpc>
                <a:spcPct val="100000"/>
              </a:lnSpc>
              <a:buFont typeface="Wingdings" panose="05000000000000000000" pitchFamily="2" charset="2"/>
              <a:buChar char="Ø"/>
            </a:pPr>
            <a:r>
              <a:rPr lang="cs-CZ" altLang="cs-CZ" sz="2400" dirty="0">
                <a:latin typeface="Arial" panose="020B0604020202020204" pitchFamily="34" charset="0"/>
              </a:rPr>
              <a:t>Bezpečnost pacientů: dávky ionizujícího záření</a:t>
            </a:r>
          </a:p>
          <a:p>
            <a:pPr>
              <a:lnSpc>
                <a:spcPct val="100000"/>
              </a:lnSpc>
              <a:buFont typeface="Wingdings" panose="05000000000000000000" pitchFamily="2" charset="2"/>
              <a:buChar char="Ø"/>
            </a:pPr>
            <a:r>
              <a:rPr lang="cs-CZ" altLang="cs-CZ" sz="2400" dirty="0">
                <a:latin typeface="Arial" panose="020B0604020202020204" pitchFamily="34" charset="0"/>
              </a:rPr>
              <a:t>Kvalita ve zdravotní péči: kvalita zobrazení pro vysokou přesnost diagnostiky</a:t>
            </a:r>
          </a:p>
          <a:p>
            <a:pPr>
              <a:lnSpc>
                <a:spcPct val="100000"/>
              </a:lnSpc>
              <a:buFont typeface="Wingdings" panose="05000000000000000000" pitchFamily="2" charset="2"/>
              <a:buChar char="Ø"/>
            </a:pPr>
            <a:r>
              <a:rPr lang="cs-CZ" altLang="cs-CZ" sz="2400" dirty="0">
                <a:latin typeface="Arial" panose="020B0604020202020204" pitchFamily="34" charset="0"/>
              </a:rPr>
              <a:t>Optimalizace dávek: vztah mezi dávkou a kvalitou zobrazení v radiologii</a:t>
            </a:r>
          </a:p>
          <a:p>
            <a:pPr>
              <a:lnSpc>
                <a:spcPct val="100000"/>
              </a:lnSpc>
              <a:buFont typeface="Wingdings" panose="05000000000000000000" pitchFamily="2" charset="2"/>
              <a:buChar char="Ø"/>
            </a:pPr>
            <a:r>
              <a:rPr lang="cs-CZ" altLang="cs-CZ" sz="2400" dirty="0">
                <a:latin typeface="Arial" panose="020B0604020202020204" pitchFamily="34" charset="0"/>
              </a:rPr>
              <a:t>Rizika a dávky u CT a intervenční radiologie</a:t>
            </a:r>
          </a:p>
        </p:txBody>
      </p:sp>
      <p:sp>
        <p:nvSpPr>
          <p:cNvPr id="248836" name="Text Box 4">
            <a:extLst>
              <a:ext uri="{FF2B5EF4-FFF2-40B4-BE49-F238E27FC236}">
                <a16:creationId xmlns:a16="http://schemas.microsoft.com/office/drawing/2014/main" id="{E7539A77-C190-4EF1-BC35-25EC005A050E}"/>
              </a:ext>
            </a:extLst>
          </p:cNvPr>
          <p:cNvSpPr txBox="1">
            <a:spLocks noChangeArrowheads="1"/>
          </p:cNvSpPr>
          <p:nvPr/>
        </p:nvSpPr>
        <p:spPr bwMode="auto">
          <a:xfrm>
            <a:off x="2279650" y="4652963"/>
            <a:ext cx="85977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2000" dirty="0">
                <a:latin typeface="Arial" panose="020B0604020202020204" pitchFamily="34" charset="0"/>
              </a:rPr>
              <a:t>Rentgenové záření je nejčastěji používaným ionizujícím zářením v medicíně</a:t>
            </a:r>
            <a:r>
              <a:rPr lang="en-GB" altLang="cs-CZ" sz="2000" dirty="0">
                <a:latin typeface="Arial" panose="020B0604020202020204" pitchFamily="34" charset="0"/>
              </a:rPr>
              <a:t>. </a:t>
            </a:r>
            <a:r>
              <a:rPr lang="cs-CZ" altLang="cs-CZ" sz="2000" dirty="0">
                <a:latin typeface="Arial" panose="020B0604020202020204" pitchFamily="34" charset="0"/>
              </a:rPr>
              <a:t>Proto se tato přednáška zabývá jeho aspekty bezpečnostními a vlivem na kvalitu zdravotní péče</a:t>
            </a:r>
            <a:r>
              <a:rPr lang="en-GB" altLang="cs-CZ" sz="2000" dirty="0">
                <a:latin typeface="Arial" panose="020B0604020202020204" pitchFamily="34" charset="0"/>
              </a:rPr>
              <a:t>. </a:t>
            </a:r>
            <a:r>
              <a:rPr lang="cs-CZ" altLang="cs-CZ" sz="2000" dirty="0">
                <a:latin typeface="Arial" panose="020B0604020202020204" pitchFamily="34" charset="0"/>
              </a:rPr>
              <a:t>Platí však, že s podobnou problematikou, tj. s obecnými pravidly pro bezpečnou práci s přístroji, se stejnými jednotkami a dozimetrickými veličinami se setkáváme i v nukleární medicíně a radioterapii</a:t>
            </a:r>
            <a:r>
              <a:rPr lang="en-GB" altLang="cs-CZ" sz="2000" dirty="0">
                <a:latin typeface="Arial" panose="020B0604020202020204" pitchFamily="34" charset="0"/>
              </a:rPr>
              <a:t>.</a:t>
            </a:r>
          </a:p>
        </p:txBody>
      </p:sp>
    </p:spTree>
    <p:extLst>
      <p:ext uri="{BB962C8B-B14F-4D97-AF65-F5344CB8AC3E}">
        <p14:creationId xmlns:p14="http://schemas.microsoft.com/office/powerpoint/2010/main" val="74042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48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8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0842225-FB12-40C5-BE2B-1D404972FA26}"/>
              </a:ext>
            </a:extLst>
          </p:cNvPr>
          <p:cNvSpPr>
            <a:spLocks noGrp="1" noChangeArrowheads="1"/>
          </p:cNvSpPr>
          <p:nvPr>
            <p:ph type="ctrTitle"/>
          </p:nvPr>
        </p:nvSpPr>
        <p:spPr>
          <a:xfrm>
            <a:off x="2209800" y="2286000"/>
            <a:ext cx="7772400" cy="1143000"/>
          </a:xfrm>
          <a:noFill/>
        </p:spPr>
        <p:txBody>
          <a:bodyPr/>
          <a:lstStyle/>
          <a:p>
            <a:r>
              <a:rPr lang="cs-CZ" altLang="cs-CZ" sz="4000" dirty="0">
                <a:latin typeface="Arial" panose="020B0604020202020204" pitchFamily="34" charset="0"/>
              </a:rPr>
              <a:t>Optimalizace pacientských dávek v radiologii</a:t>
            </a:r>
            <a:endParaRPr lang="en-GB" altLang="cs-CZ" sz="3200" dirty="0">
              <a:latin typeface="Arial" panose="020B0604020202020204" pitchFamily="34" charset="0"/>
            </a:endParaRPr>
          </a:p>
        </p:txBody>
      </p:sp>
    </p:spTree>
    <p:extLst>
      <p:ext uri="{BB962C8B-B14F-4D97-AF65-F5344CB8AC3E}">
        <p14:creationId xmlns:p14="http://schemas.microsoft.com/office/powerpoint/2010/main" val="4206546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3">
            <a:extLst>
              <a:ext uri="{FF2B5EF4-FFF2-40B4-BE49-F238E27FC236}">
                <a16:creationId xmlns:a16="http://schemas.microsoft.com/office/drawing/2014/main" id="{FD2E853E-9E91-4634-9165-C0291A4619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4C9CD3-30BF-4F85-9983-8069CC0E1B96}" type="slidenum">
              <a:rPr lang="cs-CZ" altLang="cs-CZ" sz="1400">
                <a:latin typeface="Arial" panose="020B0604020202020204" pitchFamily="34" charset="0"/>
              </a:rPr>
              <a:pPr>
                <a:spcBef>
                  <a:spcPct val="0"/>
                </a:spcBef>
                <a:buFontTx/>
                <a:buNone/>
              </a:pPr>
              <a:t>51</a:t>
            </a:fld>
            <a:endParaRPr lang="cs-CZ" altLang="cs-CZ" sz="1400">
              <a:latin typeface="Arial" panose="020B0604020202020204" pitchFamily="34" charset="0"/>
            </a:endParaRPr>
          </a:p>
        </p:txBody>
      </p:sp>
      <p:sp>
        <p:nvSpPr>
          <p:cNvPr id="55299" name="Rectangle 2">
            <a:extLst>
              <a:ext uri="{FF2B5EF4-FFF2-40B4-BE49-F238E27FC236}">
                <a16:creationId xmlns:a16="http://schemas.microsoft.com/office/drawing/2014/main" id="{DAE9FC25-DF71-4C3F-B3F5-B30DF2844F70}"/>
              </a:ext>
            </a:extLst>
          </p:cNvPr>
          <p:cNvSpPr>
            <a:spLocks noGrp="1" noChangeArrowheads="1"/>
          </p:cNvSpPr>
          <p:nvPr>
            <p:ph type="title"/>
          </p:nvPr>
        </p:nvSpPr>
        <p:spPr>
          <a:xfrm>
            <a:off x="541324" y="341627"/>
            <a:ext cx="10753200" cy="451576"/>
          </a:xfrm>
        </p:spPr>
        <p:txBody>
          <a:bodyPr/>
          <a:lstStyle/>
          <a:p>
            <a:pPr algn="l"/>
            <a:r>
              <a:rPr lang="cs-CZ" altLang="cs-CZ" sz="3600" b="1" dirty="0">
                <a:latin typeface="Arial" panose="020B0604020202020204" pitchFamily="34" charset="0"/>
              </a:rPr>
              <a:t>Ochrana pacientů před zářením </a:t>
            </a:r>
            <a:br>
              <a:rPr lang="cs-CZ" altLang="cs-CZ" sz="3600" b="1" dirty="0">
                <a:latin typeface="Arial" panose="020B0604020202020204" pitchFamily="34" charset="0"/>
              </a:rPr>
            </a:br>
            <a:r>
              <a:rPr lang="cs-CZ" altLang="cs-CZ" sz="3600" b="1" dirty="0">
                <a:latin typeface="Arial" panose="020B0604020202020204" pitchFamily="34" charset="0"/>
              </a:rPr>
              <a:t>Základní problémy</a:t>
            </a:r>
            <a:endParaRPr lang="en-US" altLang="cs-CZ" sz="3600" b="1" dirty="0">
              <a:latin typeface="Arial" panose="020B0604020202020204" pitchFamily="34" charset="0"/>
            </a:endParaRPr>
          </a:p>
        </p:txBody>
      </p:sp>
      <p:sp>
        <p:nvSpPr>
          <p:cNvPr id="55300" name="Rectangle 3">
            <a:extLst>
              <a:ext uri="{FF2B5EF4-FFF2-40B4-BE49-F238E27FC236}">
                <a16:creationId xmlns:a16="http://schemas.microsoft.com/office/drawing/2014/main" id="{E58A3D61-98FE-451E-822C-1509A6148F0B}"/>
              </a:ext>
            </a:extLst>
          </p:cNvPr>
          <p:cNvSpPr>
            <a:spLocks noGrp="1" noChangeArrowheads="1"/>
          </p:cNvSpPr>
          <p:nvPr>
            <p:ph type="body" idx="1"/>
          </p:nvPr>
        </p:nvSpPr>
        <p:spPr>
          <a:xfrm>
            <a:off x="1082566" y="1668517"/>
            <a:ext cx="9837681" cy="4933950"/>
          </a:xfrm>
          <a:noFill/>
        </p:spPr>
        <p:txBody>
          <a:bodyPr/>
          <a:lstStyle/>
          <a:p>
            <a:pPr>
              <a:lnSpc>
                <a:spcPct val="90000"/>
              </a:lnSpc>
              <a:buFont typeface="Wingdings" panose="05000000000000000000" pitchFamily="2" charset="2"/>
              <a:buChar char="Ø"/>
            </a:pPr>
            <a:r>
              <a:rPr lang="cs-CZ" altLang="cs-CZ" dirty="0">
                <a:latin typeface="Arial" panose="020B0604020202020204" pitchFamily="34" charset="0"/>
              </a:rPr>
              <a:t>Každý snímek získaný pomocí ionizujícího záření s sebou nese riziko pro pacienta, a proto si musíme položit otázky</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Můžeme použít nějakou jinou metodu, která nezatěžuje pacienta ionizujícím zářením</a:t>
            </a:r>
            <a:r>
              <a:rPr lang="en-US" altLang="cs-CZ" sz="2400" dirty="0">
                <a:latin typeface="Arial" panose="020B0604020202020204" pitchFamily="34" charset="0"/>
              </a:rPr>
              <a:t> (</a:t>
            </a:r>
            <a:r>
              <a:rPr lang="cs-CZ" altLang="cs-CZ" sz="2400" dirty="0">
                <a:latin typeface="Arial" panose="020B0604020202020204" pitchFamily="34" charset="0"/>
              </a:rPr>
              <a:t>např. ultrazvukem nebo MRI</a:t>
            </a:r>
            <a:r>
              <a:rPr lang="en-US"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Je daný snímek opravdu nutný? – použijme „</a:t>
            </a:r>
            <a:r>
              <a:rPr lang="cs-CZ" altLang="cs-CZ" sz="2400" dirty="0" err="1">
                <a:latin typeface="Arial" panose="020B0604020202020204" pitchFamily="34" charset="0"/>
              </a:rPr>
              <a:t>kriteria</a:t>
            </a:r>
            <a:r>
              <a:rPr lang="cs-CZ" altLang="cs-CZ" sz="2400" dirty="0">
                <a:latin typeface="Arial" panose="020B0604020202020204" pitchFamily="34" charset="0"/>
              </a:rPr>
              <a:t> následné péče“ </a:t>
            </a:r>
            <a:r>
              <a:rPr lang="cs-CZ" altLang="cs-CZ" sz="1400" dirty="0">
                <a:latin typeface="Arial" panose="020B0604020202020204" pitchFamily="34" charset="0"/>
              </a:rPr>
              <a:t>(</a:t>
            </a:r>
            <a:r>
              <a:rPr lang="en-US" altLang="cs-CZ" sz="1400" dirty="0">
                <a:latin typeface="Arial" panose="020B0604020202020204" pitchFamily="34" charset="0"/>
              </a:rPr>
              <a:t>referral criteria</a:t>
            </a:r>
            <a:r>
              <a:rPr lang="cs-CZ" altLang="cs-CZ" sz="1400" dirty="0">
                <a:latin typeface="Arial" panose="020B0604020202020204" pitchFamily="34" charset="0"/>
              </a:rPr>
              <a:t>).</a:t>
            </a:r>
          </a:p>
          <a:p>
            <a:pPr lvl="1">
              <a:lnSpc>
                <a:spcPct val="90000"/>
              </a:lnSpc>
              <a:buFontTx/>
              <a:buNone/>
            </a:pPr>
            <a:endParaRPr lang="en-US" altLang="cs-CZ" sz="1400" dirty="0">
              <a:latin typeface="Arial" panose="020B0604020202020204" pitchFamily="34" charset="0"/>
            </a:endParaRPr>
          </a:p>
          <a:p>
            <a:pPr>
              <a:lnSpc>
                <a:spcPct val="90000"/>
              </a:lnSpc>
              <a:buFont typeface="Wingdings" panose="05000000000000000000" pitchFamily="2" charset="2"/>
              <a:buChar char="Ø"/>
            </a:pPr>
            <a:r>
              <a:rPr lang="cs-CZ" altLang="cs-CZ" dirty="0">
                <a:latin typeface="Arial" panose="020B0604020202020204" pitchFamily="34" charset="0"/>
              </a:rPr>
              <a:t>Jakmile se rozhodneme pro získání snímku, pak</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Nejdůležitější je přesná diagnóza.</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Přesná diagnóza vyžaduje obrazy s odpovídajícími kvalitami zobrazení</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Aby bylo možno zlepšit kvality zobrazení, potřebujeme zlepšit ukazatele výkonnosti, což často vyžaduje vyšší pacientské dávky</a:t>
            </a:r>
            <a:r>
              <a:rPr lang="en-US" altLang="cs-CZ" sz="2400" dirty="0">
                <a:latin typeface="Arial" panose="020B0604020202020204" pitchFamily="34" charset="0"/>
              </a:rPr>
              <a:t>!</a:t>
            </a:r>
          </a:p>
        </p:txBody>
      </p:sp>
    </p:spTree>
    <p:extLst>
      <p:ext uri="{BB962C8B-B14F-4D97-AF65-F5344CB8AC3E}">
        <p14:creationId xmlns:p14="http://schemas.microsoft.com/office/powerpoint/2010/main" val="4283027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4">
            <a:extLst>
              <a:ext uri="{FF2B5EF4-FFF2-40B4-BE49-F238E27FC236}">
                <a16:creationId xmlns:a16="http://schemas.microsoft.com/office/drawing/2014/main" id="{926D508F-3943-41B0-962B-2DFCF03F2D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85D1D1-46B9-455E-BBF7-4ADA376F48C2}" type="slidenum">
              <a:rPr lang="cs-CZ" altLang="cs-CZ" sz="1400">
                <a:latin typeface="Arial" panose="020B0604020202020204" pitchFamily="34" charset="0"/>
              </a:rPr>
              <a:pPr>
                <a:spcBef>
                  <a:spcPct val="0"/>
                </a:spcBef>
                <a:buFontTx/>
                <a:buNone/>
              </a:pPr>
              <a:t>52</a:t>
            </a:fld>
            <a:endParaRPr lang="cs-CZ" altLang="cs-CZ" sz="1400">
              <a:latin typeface="Arial" panose="020B0604020202020204" pitchFamily="34" charset="0"/>
            </a:endParaRPr>
          </a:p>
        </p:txBody>
      </p:sp>
      <p:sp>
        <p:nvSpPr>
          <p:cNvPr id="56323" name="Rectangle 5">
            <a:extLst>
              <a:ext uri="{FF2B5EF4-FFF2-40B4-BE49-F238E27FC236}">
                <a16:creationId xmlns:a16="http://schemas.microsoft.com/office/drawing/2014/main" id="{4B1B8415-2C4F-4E37-B6FC-D004809FDE1B}"/>
              </a:ext>
            </a:extLst>
          </p:cNvPr>
          <p:cNvSpPr>
            <a:spLocks noGrp="1" noChangeArrowheads="1"/>
          </p:cNvSpPr>
          <p:nvPr>
            <p:ph type="title"/>
          </p:nvPr>
        </p:nvSpPr>
        <p:spPr>
          <a:xfrm>
            <a:off x="667448" y="236524"/>
            <a:ext cx="8035118" cy="451576"/>
          </a:xfrm>
        </p:spPr>
        <p:txBody>
          <a:bodyPr/>
          <a:lstStyle/>
          <a:p>
            <a:pPr algn="l"/>
            <a:r>
              <a:rPr lang="cs-CZ" altLang="cs-CZ" b="1" dirty="0">
                <a:latin typeface="Arial" panose="020B0604020202020204" pitchFamily="34" charset="0"/>
              </a:rPr>
              <a:t>Příklady „</a:t>
            </a:r>
            <a:r>
              <a:rPr lang="cs-CZ" altLang="cs-CZ" b="1" dirty="0" err="1">
                <a:latin typeface="Arial" panose="020B0604020202020204" pitchFamily="34" charset="0"/>
              </a:rPr>
              <a:t>kriterií</a:t>
            </a:r>
            <a:r>
              <a:rPr lang="cs-CZ" altLang="cs-CZ" b="1" dirty="0">
                <a:latin typeface="Arial" panose="020B0604020202020204" pitchFamily="34" charset="0"/>
              </a:rPr>
              <a:t> následné péče“</a:t>
            </a:r>
            <a:r>
              <a:rPr lang="cs-CZ" altLang="cs-CZ" dirty="0">
                <a:latin typeface="Arial" panose="020B0604020202020204" pitchFamily="34" charset="0"/>
              </a:rPr>
              <a:t> </a:t>
            </a:r>
            <a:endParaRPr lang="en-US" altLang="cs-CZ" b="1" dirty="0">
              <a:latin typeface="Arial" panose="020B0604020202020204" pitchFamily="34" charset="0"/>
            </a:endParaRPr>
          </a:p>
        </p:txBody>
      </p:sp>
      <p:pic>
        <p:nvPicPr>
          <p:cNvPr id="56324" name="Picture 4">
            <a:extLst>
              <a:ext uri="{FF2B5EF4-FFF2-40B4-BE49-F238E27FC236}">
                <a16:creationId xmlns:a16="http://schemas.microsoft.com/office/drawing/2014/main" id="{4E53E912-16A1-4084-8124-A42BB63A225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5" y="1052512"/>
            <a:ext cx="8848294" cy="4255211"/>
          </a:xfrm>
          <a:noFill/>
        </p:spPr>
      </p:pic>
      <p:sp>
        <p:nvSpPr>
          <p:cNvPr id="56325" name="Text Box 10">
            <a:extLst>
              <a:ext uri="{FF2B5EF4-FFF2-40B4-BE49-F238E27FC236}">
                <a16:creationId xmlns:a16="http://schemas.microsoft.com/office/drawing/2014/main" id="{4C59043A-1556-42FD-911E-096B47C0DB49}"/>
              </a:ext>
            </a:extLst>
          </p:cNvPr>
          <p:cNvSpPr txBox="1">
            <a:spLocks noChangeArrowheads="1"/>
          </p:cNvSpPr>
          <p:nvPr/>
        </p:nvSpPr>
        <p:spPr bwMode="auto">
          <a:xfrm>
            <a:off x="1229710" y="5445125"/>
            <a:ext cx="9574923" cy="101566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dirty="0">
                <a:latin typeface="Arial" panose="020B0604020202020204" pitchFamily="34" charset="0"/>
              </a:rPr>
              <a:t>(A) Zaslepené klinické studie, meta-analýzy, systematické přehledy</a:t>
            </a:r>
            <a:r>
              <a:rPr lang="en-US" altLang="cs-CZ" sz="2000" dirty="0">
                <a:latin typeface="Arial" panose="020B0604020202020204" pitchFamily="34" charset="0"/>
              </a:rPr>
              <a:t>, (B) </a:t>
            </a:r>
            <a:r>
              <a:rPr lang="cs-CZ" altLang="cs-CZ" sz="2000" dirty="0">
                <a:latin typeface="Arial" panose="020B0604020202020204" pitchFamily="34" charset="0"/>
              </a:rPr>
              <a:t>experimentální nebo jednotlivé klinické studie</a:t>
            </a:r>
            <a:r>
              <a:rPr lang="en-US" altLang="cs-CZ" sz="2000" dirty="0">
                <a:latin typeface="Arial" panose="020B0604020202020204" pitchFamily="34" charset="0"/>
              </a:rPr>
              <a:t>, (C) </a:t>
            </a:r>
            <a:r>
              <a:rPr lang="cs-CZ" altLang="cs-CZ" sz="2000" dirty="0">
                <a:latin typeface="Arial" panose="020B0604020202020204" pitchFamily="34" charset="0"/>
              </a:rPr>
              <a:t>doporučení vychází z názoru odborníka a má podporu uznávaných autorit</a:t>
            </a:r>
            <a:r>
              <a:rPr lang="en-US" altLang="cs-CZ" sz="2000" dirty="0">
                <a:latin typeface="Arial" panose="020B0604020202020204" pitchFamily="34" charset="0"/>
              </a:rPr>
              <a:t>.</a:t>
            </a:r>
            <a:endParaRPr lang="en-US" altLang="cs-CZ" sz="2000" b="1" dirty="0">
              <a:latin typeface="Arial" panose="020B0604020202020204" pitchFamily="34" charset="0"/>
            </a:endParaRPr>
          </a:p>
        </p:txBody>
      </p:sp>
      <p:sp>
        <p:nvSpPr>
          <p:cNvPr id="56326" name="Text Box 11">
            <a:extLst>
              <a:ext uri="{FF2B5EF4-FFF2-40B4-BE49-F238E27FC236}">
                <a16:creationId xmlns:a16="http://schemas.microsoft.com/office/drawing/2014/main" id="{2887C12E-BF75-4A0F-BA54-4BD99BC33F68}"/>
              </a:ext>
            </a:extLst>
          </p:cNvPr>
          <p:cNvSpPr txBox="1">
            <a:spLocks noChangeArrowheads="1"/>
          </p:cNvSpPr>
          <p:nvPr/>
        </p:nvSpPr>
        <p:spPr bwMode="auto">
          <a:xfrm>
            <a:off x="1524001" y="6521450"/>
            <a:ext cx="756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600">
                <a:solidFill>
                  <a:schemeClr val="tx2"/>
                </a:solidFill>
                <a:latin typeface="Arial" panose="020B0604020202020204" pitchFamily="34" charset="0"/>
              </a:rPr>
              <a:t>h</a:t>
            </a:r>
            <a:r>
              <a:rPr lang="en-US" altLang="cs-CZ" sz="1600">
                <a:latin typeface="Arial" panose="020B0604020202020204" pitchFamily="34" charset="0"/>
              </a:rPr>
              <a:t>ttp://ec.europa.eu/energy/nuclear/radioprotection/publication/doc/118_en.pdf</a:t>
            </a:r>
          </a:p>
        </p:txBody>
      </p:sp>
    </p:spTree>
    <p:extLst>
      <p:ext uri="{BB962C8B-B14F-4D97-AF65-F5344CB8AC3E}">
        <p14:creationId xmlns:p14="http://schemas.microsoft.com/office/powerpoint/2010/main" val="762168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3">
            <a:extLst>
              <a:ext uri="{FF2B5EF4-FFF2-40B4-BE49-F238E27FC236}">
                <a16:creationId xmlns:a16="http://schemas.microsoft.com/office/drawing/2014/main" id="{C6D8EA54-210C-4D52-A75D-5AB80FDB17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FD4FA3-DD33-4C95-B5D1-81EBD77176B0}" type="slidenum">
              <a:rPr lang="cs-CZ" altLang="cs-CZ" sz="1400">
                <a:latin typeface="Arial" panose="020B0604020202020204" pitchFamily="34" charset="0"/>
              </a:rPr>
              <a:pPr>
                <a:spcBef>
                  <a:spcPct val="0"/>
                </a:spcBef>
                <a:buFontTx/>
                <a:buNone/>
              </a:pPr>
              <a:t>53</a:t>
            </a:fld>
            <a:endParaRPr lang="cs-CZ" altLang="cs-CZ" sz="1400">
              <a:latin typeface="Arial" panose="020B0604020202020204" pitchFamily="34" charset="0"/>
            </a:endParaRPr>
          </a:p>
        </p:txBody>
      </p:sp>
      <p:sp>
        <p:nvSpPr>
          <p:cNvPr id="57347" name="Rectangle 2">
            <a:extLst>
              <a:ext uri="{FF2B5EF4-FFF2-40B4-BE49-F238E27FC236}">
                <a16:creationId xmlns:a16="http://schemas.microsoft.com/office/drawing/2014/main" id="{94C9A534-0C76-4A2D-9603-34CD82840C71}"/>
              </a:ext>
            </a:extLst>
          </p:cNvPr>
          <p:cNvSpPr>
            <a:spLocks noGrp="1" noChangeArrowheads="1"/>
          </p:cNvSpPr>
          <p:nvPr>
            <p:ph type="title"/>
          </p:nvPr>
        </p:nvSpPr>
        <p:spPr>
          <a:xfrm>
            <a:off x="709490" y="373159"/>
            <a:ext cx="4598234" cy="451576"/>
          </a:xfrm>
        </p:spPr>
        <p:txBody>
          <a:bodyPr/>
          <a:lstStyle/>
          <a:p>
            <a:pPr algn="l"/>
            <a:r>
              <a:rPr lang="cs-CZ" altLang="cs-CZ" sz="3200" b="1" dirty="0">
                <a:latin typeface="Arial" panose="020B0604020202020204" pitchFamily="34" charset="0"/>
              </a:rPr>
              <a:t>Etické principy </a:t>
            </a:r>
            <a:r>
              <a:rPr lang="en-US" altLang="cs-CZ" sz="3200" b="1" dirty="0">
                <a:latin typeface="Arial" panose="020B0604020202020204" pitchFamily="34" charset="0"/>
              </a:rPr>
              <a:t>ICRP </a:t>
            </a:r>
          </a:p>
        </p:txBody>
      </p:sp>
      <p:sp>
        <p:nvSpPr>
          <p:cNvPr id="57348" name="Rectangle 3">
            <a:extLst>
              <a:ext uri="{FF2B5EF4-FFF2-40B4-BE49-F238E27FC236}">
                <a16:creationId xmlns:a16="http://schemas.microsoft.com/office/drawing/2014/main" id="{6390180F-FAA6-4CDB-940A-69FE1B62688D}"/>
              </a:ext>
            </a:extLst>
          </p:cNvPr>
          <p:cNvSpPr>
            <a:spLocks noGrp="1" noChangeArrowheads="1"/>
          </p:cNvSpPr>
          <p:nvPr>
            <p:ph type="body" idx="1"/>
          </p:nvPr>
        </p:nvSpPr>
        <p:spPr>
          <a:xfrm>
            <a:off x="1040523" y="1412876"/>
            <a:ext cx="10205545" cy="4968875"/>
          </a:xfrm>
        </p:spPr>
        <p:txBody>
          <a:bodyPr/>
          <a:lstStyle/>
          <a:p>
            <a:pPr>
              <a:lnSpc>
                <a:spcPct val="100000"/>
              </a:lnSpc>
              <a:buFont typeface="Wingdings" panose="05000000000000000000" pitchFamily="2" charset="2"/>
              <a:buChar char="Ø"/>
            </a:pPr>
            <a:r>
              <a:rPr lang="cs-CZ" altLang="cs-CZ" sz="2400" b="1" dirty="0">
                <a:latin typeface="Arial" panose="020B0604020202020204" pitchFamily="34" charset="0"/>
              </a:rPr>
              <a:t>Princip zdůvodnitelnosti </a:t>
            </a:r>
            <a:r>
              <a:rPr lang="cs-CZ" altLang="cs-CZ" sz="2400" dirty="0">
                <a:latin typeface="Arial" panose="020B0604020202020204" pitchFamily="34" charset="0"/>
              </a:rPr>
              <a:t>(</a:t>
            </a:r>
            <a:r>
              <a:rPr lang="en-US" altLang="cs-CZ" sz="2400" dirty="0">
                <a:latin typeface="Arial" panose="020B0604020202020204" pitchFamily="34" charset="0"/>
              </a:rPr>
              <a:t>Justification principle</a:t>
            </a:r>
            <a:r>
              <a:rPr lang="cs-CZ" altLang="cs-CZ" sz="2400" dirty="0">
                <a:latin typeface="Arial" panose="020B0604020202020204" pitchFamily="34" charset="0"/>
              </a:rPr>
              <a:t>)</a:t>
            </a:r>
            <a:r>
              <a:rPr lang="en-US" altLang="cs-CZ" sz="2400" dirty="0">
                <a:latin typeface="Arial" panose="020B0604020202020204" pitchFamily="34" charset="0"/>
              </a:rPr>
              <a:t>: </a:t>
            </a:r>
            <a:r>
              <a:rPr lang="cs-CZ" altLang="cs-CZ" sz="2400" dirty="0">
                <a:latin typeface="Arial" panose="020B0604020202020204" pitchFamily="34" charset="0"/>
              </a:rPr>
              <a:t>Použijte zobrazení za pomoci ionizujícího záření jen tehdy, když prospěch pro pacienta (zlepšení zdravotního stavu) převažuje nad rizikem – řiďte se „</a:t>
            </a:r>
            <a:r>
              <a:rPr lang="cs-CZ" altLang="cs-CZ" sz="2400" dirty="0" err="1">
                <a:latin typeface="Arial" panose="020B0604020202020204" pitchFamily="34" charset="0"/>
              </a:rPr>
              <a:t>kriterii</a:t>
            </a:r>
            <a:r>
              <a:rPr lang="cs-CZ" altLang="cs-CZ" sz="2400" dirty="0">
                <a:latin typeface="Arial" panose="020B0604020202020204" pitchFamily="34" charset="0"/>
              </a:rPr>
              <a:t> následné péče“.</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omezení dávky</a:t>
            </a:r>
            <a:r>
              <a:rPr lang="en-US" altLang="cs-CZ" sz="2400" b="1" dirty="0">
                <a:latin typeface="Arial" panose="020B0604020202020204" pitchFamily="34" charset="0"/>
              </a:rPr>
              <a:t>: </a:t>
            </a:r>
            <a:r>
              <a:rPr lang="cs-CZ" altLang="cs-CZ" sz="2400" dirty="0">
                <a:latin typeface="Arial" panose="020B0604020202020204" pitchFamily="34" charset="0"/>
              </a:rPr>
              <a:t>Kontrolujte pravidelně, zda dávky absorbované pacientem nepřekračují </a:t>
            </a:r>
            <a:r>
              <a:rPr lang="en-US" altLang="cs-CZ" sz="2400" i="1" dirty="0">
                <a:latin typeface="Arial" panose="020B0604020202020204" pitchFamily="34" charset="0"/>
              </a:rPr>
              <a:t>diagnostic reference level (DRL) </a:t>
            </a:r>
            <a:r>
              <a:rPr lang="cs-CZ" altLang="cs-CZ" sz="2400" dirty="0">
                <a:latin typeface="Arial" panose="020B0604020202020204" pitchFamily="34" charset="0"/>
              </a:rPr>
              <a:t>dávek doporučených pro danou zvláštní studii – existují DRL definované na úrovni EU, většinou však jen na úrovni národní nebo dokonce místní. </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optimalizace</a:t>
            </a:r>
            <a:r>
              <a:rPr lang="en-US" altLang="cs-CZ" sz="2400" b="1" dirty="0">
                <a:latin typeface="Arial" panose="020B0604020202020204" pitchFamily="34" charset="0"/>
              </a:rPr>
              <a:t>: </a:t>
            </a:r>
            <a:r>
              <a:rPr lang="cs-CZ" altLang="cs-CZ" sz="2400" dirty="0">
                <a:latin typeface="Arial" panose="020B0604020202020204" pitchFamily="34" charset="0"/>
              </a:rPr>
              <a:t>Aby bylo omezeno riziko pro pacienta, vyhýbejte se opakovanému snímkování a snižujte dávku na </a:t>
            </a:r>
            <a:r>
              <a:rPr lang="cs-CZ" altLang="cs-CZ" sz="2400" i="1" dirty="0">
                <a:latin typeface="Arial" panose="020B0604020202020204" pitchFamily="34" charset="0"/>
              </a:rPr>
              <a:t>minimum nutné právě pro přesnou diagnózu, tedy ne tak, aby došlo ke ztrátě přesnosti diagnózy.</a:t>
            </a:r>
            <a:endParaRPr lang="en-US" altLang="cs-CZ" sz="2400" dirty="0">
              <a:latin typeface="Arial" panose="020B0604020202020204" pitchFamily="34" charset="0"/>
            </a:endParaRPr>
          </a:p>
          <a:p>
            <a:pPr>
              <a:lnSpc>
                <a:spcPct val="90000"/>
              </a:lnSpc>
            </a:pPr>
            <a:endParaRPr lang="en-US" altLang="cs-CZ" sz="2000" dirty="0">
              <a:latin typeface="Arial" panose="020B0604020202020204" pitchFamily="34" charset="0"/>
            </a:endParaRPr>
          </a:p>
        </p:txBody>
      </p:sp>
    </p:spTree>
    <p:extLst>
      <p:ext uri="{BB962C8B-B14F-4D97-AF65-F5344CB8AC3E}">
        <p14:creationId xmlns:p14="http://schemas.microsoft.com/office/powerpoint/2010/main" val="3900878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EC185249-74EE-44EA-8309-EC93966E98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EF651D-DBD1-4F90-9D49-21773DDF8C09}" type="slidenum">
              <a:rPr lang="cs-CZ" altLang="cs-CZ" sz="1400">
                <a:latin typeface="Arial" panose="020B0604020202020204" pitchFamily="34" charset="0"/>
              </a:rPr>
              <a:pPr>
                <a:spcBef>
                  <a:spcPct val="0"/>
                </a:spcBef>
                <a:buFontTx/>
                <a:buNone/>
              </a:pPr>
              <a:t>54</a:t>
            </a:fld>
            <a:endParaRPr lang="cs-CZ" altLang="cs-CZ" sz="1400">
              <a:latin typeface="Arial" panose="020B0604020202020204" pitchFamily="34" charset="0"/>
            </a:endParaRPr>
          </a:p>
        </p:txBody>
      </p:sp>
      <p:sp>
        <p:nvSpPr>
          <p:cNvPr id="58371" name="Rectangle 2" descr="Světlý vodorovný">
            <a:extLst>
              <a:ext uri="{FF2B5EF4-FFF2-40B4-BE49-F238E27FC236}">
                <a16:creationId xmlns:a16="http://schemas.microsoft.com/office/drawing/2014/main" id="{EB55319E-4B1C-4C55-AF31-567398ABB740}"/>
              </a:ext>
            </a:extLst>
          </p:cNvPr>
          <p:cNvSpPr>
            <a:spLocks noGrp="1" noChangeArrowheads="1"/>
          </p:cNvSpPr>
          <p:nvPr>
            <p:ph type="title"/>
          </p:nvPr>
        </p:nvSpPr>
        <p:spPr>
          <a:xfrm>
            <a:off x="620109" y="470557"/>
            <a:ext cx="9848193" cy="1200588"/>
          </a:xfrm>
          <a:noFill/>
        </p:spPr>
        <p:txBody>
          <a:bodyPr/>
          <a:lstStyle/>
          <a:p>
            <a:pPr algn="l"/>
            <a:r>
              <a:rPr lang="en-GB" altLang="cs-CZ" sz="3200" b="1" dirty="0" err="1">
                <a:latin typeface="Arial" panose="020B0604020202020204" pitchFamily="34" charset="0"/>
              </a:rPr>
              <a:t>Optim</a:t>
            </a:r>
            <a:r>
              <a:rPr lang="cs-CZ" altLang="cs-CZ" sz="3200" b="1" dirty="0" err="1">
                <a:latin typeface="Arial" panose="020B0604020202020204" pitchFamily="34" charset="0"/>
              </a:rPr>
              <a:t>alizace</a:t>
            </a:r>
            <a:r>
              <a:rPr lang="cs-CZ" altLang="cs-CZ" sz="3200" b="1" dirty="0">
                <a:latin typeface="Arial" panose="020B0604020202020204" pitchFamily="34" charset="0"/>
              </a:rPr>
              <a:t> pacientských dávek při rentgenovém vyšetření</a:t>
            </a:r>
            <a:r>
              <a:rPr lang="cs-CZ" altLang="cs-CZ" sz="3200" dirty="0">
                <a:latin typeface="Arial" panose="020B0604020202020204" pitchFamily="34" charset="0"/>
              </a:rPr>
              <a:t>:</a:t>
            </a:r>
            <a:endParaRPr lang="en-US" altLang="cs-CZ" sz="3200" dirty="0">
              <a:latin typeface="Arial" panose="020B0604020202020204" pitchFamily="34" charset="0"/>
            </a:endParaRPr>
          </a:p>
        </p:txBody>
      </p:sp>
      <p:sp>
        <p:nvSpPr>
          <p:cNvPr id="58372" name="Rectangle 3">
            <a:extLst>
              <a:ext uri="{FF2B5EF4-FFF2-40B4-BE49-F238E27FC236}">
                <a16:creationId xmlns:a16="http://schemas.microsoft.com/office/drawing/2014/main" id="{590A8019-4B45-4CE0-AFAB-50E68541347F}"/>
              </a:ext>
            </a:extLst>
          </p:cNvPr>
          <p:cNvSpPr>
            <a:spLocks noGrp="1" noChangeArrowheads="1"/>
          </p:cNvSpPr>
          <p:nvPr>
            <p:ph type="body" idx="1"/>
          </p:nvPr>
        </p:nvSpPr>
        <p:spPr>
          <a:xfrm>
            <a:off x="1324303" y="1844675"/>
            <a:ext cx="9196552" cy="4719638"/>
          </a:xfrm>
          <a:no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Používejte zařízení pracující s nízkými dávkami.</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Pracujte podle protokolů zajišťujících nízké dávky.</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Ujistěte se, že postup spadá do vaší kompetence.</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kontrolu kvality</a:t>
            </a:r>
            <a:r>
              <a:rPr lang="en-GB" altLang="cs-CZ" sz="2400" dirty="0">
                <a:latin typeface="Arial" panose="020B0604020202020204" pitchFamily="34" charset="0"/>
              </a:rPr>
              <a:t> </a:t>
            </a:r>
            <a:r>
              <a:rPr lang="cs-CZ" altLang="cs-CZ" sz="2400" dirty="0">
                <a:latin typeface="Arial" panose="020B0604020202020204" pitchFamily="34" charset="0"/>
              </a:rPr>
              <a:t>zařízení, aby jste zamezili opakovanému snímkování (kontrola kvality = pravidelná kontrola ukazatelů výkonnosti, abyste se přesvědčili, že nedošlo k jejich zhoršení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analýzu vadných snímků </a:t>
            </a:r>
            <a:r>
              <a:rPr lang="cs-CZ" altLang="cs-CZ" sz="1400" dirty="0">
                <a:latin typeface="Arial" panose="020B0604020202020204" pitchFamily="34" charset="0"/>
              </a:rPr>
              <a:t>(</a:t>
            </a:r>
            <a:r>
              <a:rPr lang="en-GB" altLang="cs-CZ" sz="1400" dirty="0">
                <a:latin typeface="Arial" panose="020B0604020202020204" pitchFamily="34" charset="0"/>
              </a:rPr>
              <a:t>reject analysis</a:t>
            </a:r>
            <a:r>
              <a:rPr lang="cs-CZ" altLang="cs-CZ" sz="1400" dirty="0">
                <a:latin typeface="Arial" panose="020B0604020202020204" pitchFamily="34" charset="0"/>
              </a:rPr>
              <a:t>)</a:t>
            </a:r>
          </a:p>
          <a:p>
            <a:pPr>
              <a:lnSpc>
                <a:spcPct val="100000"/>
              </a:lnSpc>
              <a:buFont typeface="Wingdings" panose="05000000000000000000" pitchFamily="2" charset="2"/>
              <a:buChar char="Ø"/>
            </a:pPr>
            <a:endParaRPr lang="en-GB" altLang="cs-CZ" sz="1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Když je to nutné, nechte si poradit</a:t>
            </a:r>
            <a:r>
              <a:rPr lang="en-GB" altLang="cs-CZ" sz="2400" dirty="0">
                <a:latin typeface="Arial" panose="020B0604020202020204" pitchFamily="34" charset="0"/>
              </a:rPr>
              <a:t>: </a:t>
            </a:r>
            <a:r>
              <a:rPr lang="cs-CZ" altLang="cs-CZ" sz="2400" dirty="0">
                <a:latin typeface="Arial" panose="020B0604020202020204" pitchFamily="34" charset="0"/>
              </a:rPr>
              <a:t>využijte služeb experta (v ČR – radiologického fyzika</a:t>
            </a:r>
            <a:r>
              <a:rPr lang="en-GB"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31466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a:extLst>
              <a:ext uri="{FF2B5EF4-FFF2-40B4-BE49-F238E27FC236}">
                <a16:creationId xmlns:a16="http://schemas.microsoft.com/office/drawing/2014/main" id="{9D6DD584-4E83-43DE-AA69-E1A2C10825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124E565-AACE-41EE-8A5A-10BD8A0F8B33}" type="slidenum">
              <a:rPr lang="cs-CZ" altLang="cs-CZ" sz="1400">
                <a:latin typeface="Arial" panose="020B0604020202020204" pitchFamily="34" charset="0"/>
              </a:rPr>
              <a:pPr>
                <a:spcBef>
                  <a:spcPct val="0"/>
                </a:spcBef>
                <a:buFontTx/>
                <a:buNone/>
              </a:pPr>
              <a:t>55</a:t>
            </a:fld>
            <a:endParaRPr lang="cs-CZ" altLang="cs-CZ" sz="1400">
              <a:latin typeface="Arial" panose="020B0604020202020204" pitchFamily="34" charset="0"/>
            </a:endParaRPr>
          </a:p>
        </p:txBody>
      </p:sp>
      <p:sp>
        <p:nvSpPr>
          <p:cNvPr id="59395" name="Rectangle 2" descr="Světlý vodorovný">
            <a:extLst>
              <a:ext uri="{FF2B5EF4-FFF2-40B4-BE49-F238E27FC236}">
                <a16:creationId xmlns:a16="http://schemas.microsoft.com/office/drawing/2014/main" id="{0B292195-57D1-46E7-98BB-922449E46E69}"/>
              </a:ext>
            </a:extLst>
          </p:cNvPr>
          <p:cNvSpPr>
            <a:spLocks noGrp="1" noChangeArrowheads="1"/>
          </p:cNvSpPr>
          <p:nvPr>
            <p:ph type="title"/>
          </p:nvPr>
        </p:nvSpPr>
        <p:spPr>
          <a:xfrm>
            <a:off x="2057401" y="304800"/>
            <a:ext cx="8215313" cy="963960"/>
          </a:xfrm>
          <a:noFill/>
          <a:ln>
            <a:pattFill prst="ltHorz">
              <a:fgClr>
                <a:schemeClr val="accent2"/>
              </a:fgClr>
              <a:bgClr>
                <a:srgbClr val="FFFFFF"/>
              </a:bgClr>
            </a:pattFill>
            <a:miter lim="800000"/>
            <a:headEnd/>
            <a:tailEnd/>
          </a:ln>
        </p:spPr>
        <p:txBody>
          <a:bodyPr/>
          <a:lstStyle/>
          <a:p>
            <a:pPr algn="l"/>
            <a:r>
              <a:rPr lang="cs-CZ" altLang="cs-CZ" sz="3200" dirty="0">
                <a:latin typeface="Arial" panose="020B0604020202020204" pitchFamily="34" charset="0"/>
              </a:rPr>
              <a:t>Používejte zařízení pracující s nízkými dávkami</a:t>
            </a:r>
            <a:endParaRPr lang="en-GB" altLang="cs-CZ" sz="3200" dirty="0">
              <a:latin typeface="Arial" panose="020B0604020202020204" pitchFamily="34" charset="0"/>
            </a:endParaRPr>
          </a:p>
        </p:txBody>
      </p:sp>
      <p:sp>
        <p:nvSpPr>
          <p:cNvPr id="59396" name="Rectangle 3">
            <a:extLst>
              <a:ext uri="{FF2B5EF4-FFF2-40B4-BE49-F238E27FC236}">
                <a16:creationId xmlns:a16="http://schemas.microsoft.com/office/drawing/2014/main" id="{87FE878A-B4A4-4432-BCAD-F6D7509FF4A8}"/>
              </a:ext>
            </a:extLst>
          </p:cNvPr>
          <p:cNvSpPr>
            <a:spLocks noGrp="1" noChangeArrowheads="1"/>
          </p:cNvSpPr>
          <p:nvPr>
            <p:ph type="body" idx="1"/>
          </p:nvPr>
        </p:nvSpPr>
        <p:spPr>
          <a:xfrm>
            <a:off x="1776248" y="1412876"/>
            <a:ext cx="8723586" cy="48244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Silnější stínítka (zhoršují však prostorové rozlišení)</a:t>
            </a: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Žádná </a:t>
            </a:r>
            <a:r>
              <a:rPr lang="cs-CZ" altLang="cs-CZ" sz="2400" dirty="0" err="1">
                <a:latin typeface="Arial" panose="020B0604020202020204" pitchFamily="34" charset="0"/>
              </a:rPr>
              <a:t>Buckyho</a:t>
            </a:r>
            <a:r>
              <a:rPr lang="cs-CZ" altLang="cs-CZ" sz="2400" dirty="0">
                <a:latin typeface="Arial" panose="020B0604020202020204" pitchFamily="34" charset="0"/>
              </a:rPr>
              <a:t> clona</a:t>
            </a:r>
            <a:r>
              <a:rPr lang="en-GB" altLang="cs-CZ" sz="2400" dirty="0">
                <a:latin typeface="Arial" panose="020B0604020202020204" pitchFamily="34" charset="0"/>
              </a:rPr>
              <a:t> (</a:t>
            </a:r>
            <a:r>
              <a:rPr lang="cs-CZ" altLang="cs-CZ" sz="2400" dirty="0">
                <a:latin typeface="Arial" panose="020B0604020202020204" pitchFamily="34" charset="0"/>
              </a:rPr>
              <a:t>zhoršuje se však rozlišení kontrastu, vyhýbejte se používání clony u dětí a malých dospělých – malé tělo – málo rozptýleného záření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imobilizační pomůcky u dětí a starých osob.</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K</a:t>
            </a:r>
            <a:r>
              <a:rPr lang="en-GB" altLang="cs-CZ" sz="2400" dirty="0">
                <a:latin typeface="Arial" panose="020B0604020202020204" pitchFamily="34" charset="0"/>
              </a:rPr>
              <a:t>AP</a:t>
            </a:r>
            <a:r>
              <a:rPr lang="cs-CZ" altLang="cs-CZ" sz="2400" dirty="0">
                <a:latin typeface="Arial" panose="020B0604020202020204" pitchFamily="34" charset="0"/>
              </a:rPr>
              <a:t>metr pro monitorování dávek absorbovaných pacientem.</a:t>
            </a: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správné filtry</a:t>
            </a:r>
            <a:r>
              <a:rPr lang="en-GB" altLang="cs-CZ" sz="2400" dirty="0">
                <a:latin typeface="Arial" panose="020B0604020202020204" pitchFamily="34" charset="0"/>
              </a:rPr>
              <a:t> (</a:t>
            </a:r>
            <a:r>
              <a:rPr lang="cs-CZ" altLang="cs-CZ" sz="2400" dirty="0">
                <a:latin typeface="Arial" panose="020B0604020202020204" pitchFamily="34" charset="0"/>
              </a:rPr>
              <a:t>odstraňují fotony o velmi nízké energii, které jsou absorbovány již v kůži</a:t>
            </a:r>
            <a:r>
              <a:rPr lang="en-GB" altLang="cs-CZ" sz="2400" dirty="0">
                <a:latin typeface="Arial" panose="020B0604020202020204" pitchFamily="34" charset="0"/>
              </a:rPr>
              <a:t>)</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Požívejte zařízení pro automatickou expozici - </a:t>
            </a:r>
            <a:r>
              <a:rPr lang="en-GB" altLang="cs-CZ" sz="2400" i="1" dirty="0">
                <a:latin typeface="Arial" panose="020B0604020202020204" pitchFamily="34" charset="0"/>
              </a:rPr>
              <a:t>Automatic Exposure Device</a:t>
            </a:r>
            <a:r>
              <a:rPr lang="en-GB" altLang="cs-CZ" sz="2400" dirty="0">
                <a:latin typeface="Arial" panose="020B0604020202020204" pitchFamily="34" charset="0"/>
              </a:rPr>
              <a:t> (AED)</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80000"/>
              </a:lnSpc>
            </a:pPr>
            <a:endParaRPr lang="en-GB" altLang="cs-CZ" sz="2400" dirty="0">
              <a:latin typeface="Arial" panose="020B0604020202020204" pitchFamily="34" charset="0"/>
            </a:endParaRPr>
          </a:p>
        </p:txBody>
      </p:sp>
    </p:spTree>
    <p:extLst>
      <p:ext uri="{BB962C8B-B14F-4D97-AF65-F5344CB8AC3E}">
        <p14:creationId xmlns:p14="http://schemas.microsoft.com/office/powerpoint/2010/main" val="333457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a:extLst>
              <a:ext uri="{FF2B5EF4-FFF2-40B4-BE49-F238E27FC236}">
                <a16:creationId xmlns:a16="http://schemas.microsoft.com/office/drawing/2014/main" id="{501BBBBB-4453-4215-A82A-3284BC888A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794D6-932B-447B-A7CA-124B806258A0}" type="slidenum">
              <a:rPr lang="cs-CZ" altLang="cs-CZ" sz="1400">
                <a:latin typeface="Arial" panose="020B0604020202020204" pitchFamily="34" charset="0"/>
              </a:rPr>
              <a:pPr>
                <a:spcBef>
                  <a:spcPct val="0"/>
                </a:spcBef>
                <a:buFontTx/>
                <a:buNone/>
              </a:pPr>
              <a:t>56</a:t>
            </a:fld>
            <a:endParaRPr lang="cs-CZ" altLang="cs-CZ" sz="1400">
              <a:latin typeface="Arial" panose="020B0604020202020204" pitchFamily="34" charset="0"/>
            </a:endParaRPr>
          </a:p>
        </p:txBody>
      </p:sp>
      <p:sp>
        <p:nvSpPr>
          <p:cNvPr id="60419" name="Rectangle 2">
            <a:extLst>
              <a:ext uri="{FF2B5EF4-FFF2-40B4-BE49-F238E27FC236}">
                <a16:creationId xmlns:a16="http://schemas.microsoft.com/office/drawing/2014/main" id="{4E07212C-1CAD-4386-9FC4-7CF09DDCED8C}"/>
              </a:ext>
            </a:extLst>
          </p:cNvPr>
          <p:cNvSpPr>
            <a:spLocks noGrp="1" noChangeArrowheads="1"/>
          </p:cNvSpPr>
          <p:nvPr>
            <p:ph type="title"/>
          </p:nvPr>
        </p:nvSpPr>
        <p:spPr/>
        <p:txBody>
          <a:bodyPr/>
          <a:lstStyle/>
          <a:p>
            <a:r>
              <a:rPr lang="cs-CZ" altLang="cs-CZ" sz="3200">
                <a:latin typeface="Arial" panose="020B0604020202020204" pitchFamily="34" charset="0"/>
              </a:rPr>
              <a:t>Ukazatel výkonnosti pro dávku dodávanou přístrojem</a:t>
            </a:r>
            <a:endParaRPr lang="en-US" altLang="cs-CZ" sz="3200">
              <a:latin typeface="Arial" panose="020B0604020202020204" pitchFamily="34" charset="0"/>
            </a:endParaRPr>
          </a:p>
        </p:txBody>
      </p:sp>
      <p:pic>
        <p:nvPicPr>
          <p:cNvPr id="60420" name="Picture 3" descr="diamentor_ci">
            <a:extLst>
              <a:ext uri="{FF2B5EF4-FFF2-40B4-BE49-F238E27FC236}">
                <a16:creationId xmlns:a16="http://schemas.microsoft.com/office/drawing/2014/main" id="{613C121A-7F5E-4FC2-9F6D-7295666145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1484314"/>
            <a:ext cx="4968875" cy="4213225"/>
          </a:xfrm>
          <a:noFill/>
        </p:spPr>
      </p:pic>
      <p:sp>
        <p:nvSpPr>
          <p:cNvPr id="60421" name="Text Box 4">
            <a:extLst>
              <a:ext uri="{FF2B5EF4-FFF2-40B4-BE49-F238E27FC236}">
                <a16:creationId xmlns:a16="http://schemas.microsoft.com/office/drawing/2014/main" id="{502B2057-82CA-4B21-A822-A560128BA8B6}"/>
              </a:ext>
            </a:extLst>
          </p:cNvPr>
          <p:cNvSpPr txBox="1">
            <a:spLocks noChangeArrowheads="1"/>
          </p:cNvSpPr>
          <p:nvPr/>
        </p:nvSpPr>
        <p:spPr bwMode="auto">
          <a:xfrm>
            <a:off x="7896226" y="2133600"/>
            <a:ext cx="26561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b="1" dirty="0">
                <a:latin typeface="Arial" panose="020B0604020202020204" pitchFamily="34" charset="0"/>
              </a:rPr>
              <a:t>K</a:t>
            </a:r>
            <a:r>
              <a:rPr lang="en-US" altLang="cs-CZ" sz="2400" b="1" dirty="0">
                <a:latin typeface="Arial" panose="020B0604020202020204" pitchFamily="34" charset="0"/>
              </a:rPr>
              <a:t>AP</a:t>
            </a:r>
            <a:r>
              <a:rPr lang="cs-CZ" altLang="cs-CZ" sz="2400" b="1" dirty="0">
                <a:latin typeface="Arial" panose="020B0604020202020204" pitchFamily="34" charset="0"/>
              </a:rPr>
              <a:t>metr</a:t>
            </a:r>
            <a:r>
              <a:rPr lang="en-US" altLang="cs-CZ" sz="2400" b="1" dirty="0">
                <a:latin typeface="Arial" panose="020B0604020202020204" pitchFamily="34" charset="0"/>
              </a:rPr>
              <a:t> </a:t>
            </a:r>
            <a:r>
              <a:rPr lang="en-US" altLang="cs-CZ" sz="2400" dirty="0">
                <a:latin typeface="Arial" panose="020B0604020202020204" pitchFamily="34" charset="0"/>
              </a:rPr>
              <a:t>(</a:t>
            </a:r>
            <a:r>
              <a:rPr lang="cs-CZ" altLang="cs-CZ" sz="2400" dirty="0" err="1">
                <a:latin typeface="Arial" panose="020B0604020202020204" pitchFamily="34" charset="0"/>
              </a:rPr>
              <a:t>Kerma</a:t>
            </a:r>
            <a:r>
              <a:rPr lang="en-US" altLang="cs-CZ" sz="2400" dirty="0">
                <a:latin typeface="Arial" panose="020B0604020202020204" pitchFamily="34" charset="0"/>
              </a:rPr>
              <a:t> Area Product</a:t>
            </a:r>
            <a:r>
              <a:rPr lang="cs-CZ" altLang="cs-CZ" sz="2400" dirty="0">
                <a:latin typeface="Arial" panose="020B0604020202020204" pitchFamily="34" charset="0"/>
              </a:rPr>
              <a:t> – součin dávky a plochy, někdy též </a:t>
            </a:r>
            <a:r>
              <a:rPr lang="cs-CZ" altLang="cs-CZ" sz="2400" dirty="0" err="1">
                <a:latin typeface="Arial" panose="020B0604020202020204" pitchFamily="34" charset="0"/>
              </a:rPr>
              <a:t>DAPmetr</a:t>
            </a:r>
            <a:r>
              <a:rPr lang="cs-CZ" altLang="cs-CZ" sz="2400" dirty="0">
                <a:latin typeface="Arial" panose="020B0604020202020204" pitchFamily="34" charset="0"/>
              </a:rPr>
              <a:t> – Dose Area </a:t>
            </a:r>
            <a:r>
              <a:rPr lang="cs-CZ" altLang="cs-CZ" sz="2400" dirty="0" err="1">
                <a:latin typeface="Arial" panose="020B0604020202020204" pitchFamily="34" charset="0"/>
              </a:rPr>
              <a:t>Product</a:t>
            </a:r>
            <a:r>
              <a:rPr lang="en-US" altLang="cs-CZ" sz="2400" dirty="0">
                <a:latin typeface="Arial" panose="020B0604020202020204" pitchFamily="34" charset="0"/>
              </a:rPr>
              <a:t>) </a:t>
            </a:r>
          </a:p>
        </p:txBody>
      </p:sp>
    </p:spTree>
    <p:extLst>
      <p:ext uri="{BB962C8B-B14F-4D97-AF65-F5344CB8AC3E}">
        <p14:creationId xmlns:p14="http://schemas.microsoft.com/office/powerpoint/2010/main" val="252381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F59D1977-DB64-45A7-98F7-D563E6D0FA1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05F420-FF17-4DFC-B8D6-0B19BC616612}" type="slidenum">
              <a:rPr lang="cs-CZ" altLang="cs-CZ" sz="1400">
                <a:latin typeface="Arial" panose="020B0604020202020204" pitchFamily="34" charset="0"/>
              </a:rPr>
              <a:pPr>
                <a:spcBef>
                  <a:spcPct val="0"/>
                </a:spcBef>
                <a:buFontTx/>
                <a:buNone/>
              </a:pPr>
              <a:t>57</a:t>
            </a:fld>
            <a:endParaRPr lang="cs-CZ" altLang="cs-CZ" sz="1400">
              <a:latin typeface="Arial" panose="020B0604020202020204" pitchFamily="34" charset="0"/>
            </a:endParaRPr>
          </a:p>
        </p:txBody>
      </p:sp>
      <p:sp>
        <p:nvSpPr>
          <p:cNvPr id="61443" name="Rectangle 2" descr="Světlý vodorovný">
            <a:extLst>
              <a:ext uri="{FF2B5EF4-FFF2-40B4-BE49-F238E27FC236}">
                <a16:creationId xmlns:a16="http://schemas.microsoft.com/office/drawing/2014/main" id="{85D6CCED-32AE-404C-9CF2-543BE6AFCE32}"/>
              </a:ext>
            </a:extLst>
          </p:cNvPr>
          <p:cNvSpPr>
            <a:spLocks noGrp="1" noChangeArrowheads="1"/>
          </p:cNvSpPr>
          <p:nvPr>
            <p:ph type="title"/>
          </p:nvPr>
        </p:nvSpPr>
        <p:spPr>
          <a:xfrm>
            <a:off x="998483" y="304800"/>
            <a:ext cx="9711558" cy="914400"/>
          </a:xfrm>
          <a:noFill/>
          <a:ln>
            <a:noFill/>
            <a:miter lim="800000"/>
            <a:headEnd/>
            <a:tailEnd/>
          </a:ln>
        </p:spPr>
        <p:txBody>
          <a:bodyPr/>
          <a:lstStyle/>
          <a:p>
            <a:pPr algn="l"/>
            <a:r>
              <a:rPr lang="cs-CZ" altLang="cs-CZ" sz="3600" b="1" dirty="0">
                <a:latin typeface="Arial" panose="020B0604020202020204" pitchFamily="34" charset="0"/>
              </a:rPr>
              <a:t>Používejte protokoly pro nízké dávky</a:t>
            </a:r>
            <a:endParaRPr lang="en-GB" altLang="cs-CZ" sz="3600" b="1" dirty="0">
              <a:latin typeface="Arial" panose="020B0604020202020204" pitchFamily="34" charset="0"/>
            </a:endParaRPr>
          </a:p>
        </p:txBody>
      </p:sp>
      <p:sp>
        <p:nvSpPr>
          <p:cNvPr id="61444" name="Rectangle 3">
            <a:extLst>
              <a:ext uri="{FF2B5EF4-FFF2-40B4-BE49-F238E27FC236}">
                <a16:creationId xmlns:a16="http://schemas.microsoft.com/office/drawing/2014/main" id="{2653D689-0A8C-45C1-BE4D-1FD670F84CDB}"/>
              </a:ext>
            </a:extLst>
          </p:cNvPr>
          <p:cNvSpPr>
            <a:spLocks noGrp="1" noChangeArrowheads="1"/>
          </p:cNvSpPr>
          <p:nvPr>
            <p:ph type="body" idx="1"/>
          </p:nvPr>
        </p:nvSpPr>
        <p:spPr>
          <a:xfrm>
            <a:off x="861848" y="1268413"/>
            <a:ext cx="10604938" cy="5008562"/>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Vymezte (kolimujte) svazek tak, aby bylo ozařováno co nejmenší pole (zlepšuje se tím i CR</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Chraňte </a:t>
            </a:r>
            <a:r>
              <a:rPr lang="cs-CZ" altLang="cs-CZ" sz="2400" dirty="0" err="1">
                <a:latin typeface="Arial" panose="020B0604020202020204" pitchFamily="34" charset="0"/>
              </a:rPr>
              <a:t>radiosenzitivní</a:t>
            </a:r>
            <a:r>
              <a:rPr lang="cs-CZ" altLang="cs-CZ" sz="2400" dirty="0">
                <a:latin typeface="Arial" panose="020B0604020202020204" pitchFamily="34" charset="0"/>
              </a:rPr>
              <a:t> orgány </a:t>
            </a:r>
            <a:r>
              <a:rPr lang="en-GB" altLang="cs-CZ" sz="2400" dirty="0">
                <a:latin typeface="Arial" panose="020B0604020202020204" pitchFamily="34" charset="0"/>
              </a:rPr>
              <a:t>(</a:t>
            </a:r>
            <a:r>
              <a:rPr lang="en-GB" altLang="cs-CZ" sz="2400" dirty="0" err="1">
                <a:latin typeface="Arial" panose="020B0604020202020204" pitchFamily="34" charset="0"/>
              </a:rPr>
              <a:t>gon</a:t>
            </a:r>
            <a:r>
              <a:rPr lang="cs-CZ" altLang="cs-CZ" sz="2400" dirty="0" err="1">
                <a:latin typeface="Arial" panose="020B0604020202020204" pitchFamily="34" charset="0"/>
              </a:rPr>
              <a:t>ády</a:t>
            </a:r>
            <a:r>
              <a:rPr lang="cs-CZ" altLang="cs-CZ" sz="2400" dirty="0">
                <a:latin typeface="Arial" panose="020B0604020202020204" pitchFamily="34" charset="0"/>
              </a:rPr>
              <a:t>, prsy, oči, štítnou žlázu</a:t>
            </a:r>
            <a:r>
              <a:rPr lang="en-GB" altLang="cs-CZ" sz="2400" dirty="0">
                <a:latin typeface="Arial" panose="020B0604020202020204" pitchFamily="34" charset="0"/>
              </a:rPr>
              <a:t> …): </a:t>
            </a:r>
            <a:r>
              <a:rPr lang="cs-CZ" altLang="cs-CZ" sz="2400" dirty="0">
                <a:latin typeface="Arial" panose="020B0604020202020204" pitchFamily="34" charset="0"/>
              </a:rPr>
              <a:t>pomocí kolimace svazku, správného projekčního úhlu, použitím ochranných pomůcek jako např. zástěr z olovnaté gumy a chráničů gonád.</a:t>
            </a: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správnou projekci – pro snímky lebky a hrudníku je např. nejlepší projekce </a:t>
            </a:r>
            <a:r>
              <a:rPr lang="cs-CZ" altLang="cs-CZ" sz="2400" dirty="0" err="1">
                <a:latin typeface="Arial" panose="020B0604020202020204" pitchFamily="34" charset="0"/>
              </a:rPr>
              <a:t>zadopřední</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Nikdy nepoužívejte vzdálenost zdroj-pokožka kratší než</a:t>
            </a:r>
            <a:r>
              <a:rPr lang="en-GB" altLang="cs-CZ" sz="2400" dirty="0">
                <a:latin typeface="Arial" panose="020B0604020202020204" pitchFamily="34" charset="0"/>
              </a:rPr>
              <a:t> </a:t>
            </a:r>
            <a:r>
              <a:rPr lang="cs-CZ" altLang="cs-CZ" sz="2400" dirty="0">
                <a:latin typeface="Arial" panose="020B0604020202020204" pitchFamily="34" charset="0"/>
              </a:rPr>
              <a:t>než</a:t>
            </a:r>
            <a:r>
              <a:rPr lang="en-GB" altLang="cs-CZ" sz="2400" dirty="0">
                <a:latin typeface="Arial" panose="020B0604020202020204" pitchFamily="34" charset="0"/>
              </a:rPr>
              <a:t> 30</a:t>
            </a:r>
            <a:r>
              <a:rPr lang="cs-CZ" altLang="cs-CZ" sz="2400" dirty="0">
                <a:latin typeface="Arial" panose="020B0604020202020204" pitchFamily="34" charset="0"/>
              </a:rPr>
              <a:t> </a:t>
            </a:r>
            <a:r>
              <a:rPr lang="en-GB" altLang="cs-CZ" sz="2400" dirty="0">
                <a:latin typeface="Arial" panose="020B0604020202020204" pitchFamily="34" charset="0"/>
              </a:rPr>
              <a:t>cm</a:t>
            </a:r>
          </a:p>
          <a:p>
            <a:pPr>
              <a:lnSpc>
                <a:spcPct val="100000"/>
              </a:lnSpc>
              <a:buFont typeface="Wingdings" panose="05000000000000000000" pitchFamily="2" charset="2"/>
              <a:buChar char="Ø"/>
            </a:pPr>
            <a:r>
              <a:rPr lang="cs-CZ" altLang="cs-CZ" sz="2400" dirty="0">
                <a:latin typeface="Arial" panose="020B0604020202020204" pitchFamily="34" charset="0"/>
              </a:rPr>
              <a:t>Používejte kompresi pacienta, aby byl ozářen co nejmenší objem tkáně </a:t>
            </a:r>
            <a:r>
              <a:rPr lang="en-GB" altLang="cs-CZ" sz="2400" dirty="0">
                <a:latin typeface="Arial" panose="020B0604020202020204" pitchFamily="34" charset="0"/>
              </a:rPr>
              <a:t>(</a:t>
            </a:r>
            <a:r>
              <a:rPr lang="cs-CZ" altLang="cs-CZ" sz="2400" dirty="0">
                <a:latin typeface="Arial" panose="020B0604020202020204" pitchFamily="34" charset="0"/>
              </a:rPr>
              <a:t>zlepšuje prostorové i kontrastní rozlišení</a:t>
            </a:r>
            <a:r>
              <a:rPr lang="en-GB" altLang="cs-CZ" sz="2400" dirty="0">
                <a:latin typeface="Arial" panose="020B0604020202020204" pitchFamily="34" charset="0"/>
              </a:rPr>
              <a:t>)</a:t>
            </a:r>
          </a:p>
          <a:p>
            <a:pPr>
              <a:lnSpc>
                <a:spcPct val="100000"/>
              </a:lnSpc>
              <a:buFont typeface="Wingdings" panose="05000000000000000000" pitchFamily="2" charset="2"/>
              <a:buChar char="Ø"/>
            </a:pPr>
            <a:r>
              <a:rPr lang="cs-CZ" altLang="cs-CZ" sz="2400" dirty="0">
                <a:latin typeface="Arial" panose="020B0604020202020204" pitchFamily="34" charset="0"/>
              </a:rPr>
              <a:t>Řádně instruujte pacienty, aby se snímkování nemuselo zbytečně opakovat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992720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EDE24D2-90A5-4206-A816-15341DF1716C}"/>
              </a:ext>
            </a:extLst>
          </p:cNvPr>
          <p:cNvSpPr>
            <a:spLocks noChangeArrowheads="1"/>
          </p:cNvSpPr>
          <p:nvPr/>
        </p:nvSpPr>
        <p:spPr bwMode="auto">
          <a:xfrm>
            <a:off x="2209800" y="1828801"/>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European Commission (radiological protection pages): </a:t>
            </a:r>
            <a:r>
              <a:rPr lang="en-GB" altLang="cs-CZ" sz="2400" b="1">
                <a:latin typeface="Arial" panose="020B0604020202020204" pitchFamily="34" charset="0"/>
              </a:rPr>
              <a:t>europa.eu</a:t>
            </a:r>
          </a:p>
          <a:p>
            <a:pPr>
              <a:spcBef>
                <a:spcPct val="50000"/>
              </a:spcBef>
              <a:buFontTx/>
              <a:buNone/>
            </a:pPr>
            <a:r>
              <a:rPr lang="en-GB" altLang="cs-CZ" sz="2400">
                <a:latin typeface="Arial" panose="020B0604020202020204" pitchFamily="34" charset="0"/>
              </a:rPr>
              <a:t>International Commission on Radiological Protection:                                </a:t>
            </a:r>
            <a:r>
              <a:rPr lang="en-GB" altLang="cs-CZ" sz="2400" b="1">
                <a:latin typeface="Arial" panose="020B0604020202020204" pitchFamily="34" charset="0"/>
              </a:rPr>
              <a:t>www.icrp.org</a:t>
            </a:r>
            <a:r>
              <a:rPr lang="en-GB" altLang="cs-CZ" sz="2400">
                <a:latin typeface="Arial" panose="020B0604020202020204" pitchFamily="34" charset="0"/>
              </a:rPr>
              <a:t> </a:t>
            </a:r>
          </a:p>
          <a:p>
            <a:pPr>
              <a:spcBef>
                <a:spcPct val="50000"/>
              </a:spcBef>
              <a:buFontTx/>
              <a:buNone/>
            </a:pPr>
            <a:r>
              <a:rPr lang="en-GB" altLang="cs-CZ" sz="2400">
                <a:latin typeface="Arial" panose="020B0604020202020204" pitchFamily="34" charset="0"/>
              </a:rPr>
              <a:t>World Health Organization: </a:t>
            </a:r>
            <a:r>
              <a:rPr lang="en-GB" altLang="cs-CZ" sz="2400" b="1">
                <a:latin typeface="Arial" panose="020B0604020202020204" pitchFamily="34" charset="0"/>
              </a:rPr>
              <a:t>www.who.int</a:t>
            </a:r>
          </a:p>
          <a:p>
            <a:pPr>
              <a:spcBef>
                <a:spcPct val="50000"/>
              </a:spcBef>
              <a:buFontTx/>
              <a:buNone/>
            </a:pPr>
            <a:r>
              <a:rPr lang="en-GB" altLang="cs-CZ" sz="2400">
                <a:latin typeface="Arial" panose="020B0604020202020204" pitchFamily="34" charset="0"/>
              </a:rPr>
              <a:t>International Atomic Energy Agency: </a:t>
            </a:r>
            <a:r>
              <a:rPr lang="en-GB" altLang="cs-CZ" sz="2400" b="1">
                <a:latin typeface="Arial" panose="020B0604020202020204" pitchFamily="34" charset="0"/>
              </a:rPr>
              <a:t>www.iaea.org</a:t>
            </a:r>
          </a:p>
          <a:p>
            <a:pPr>
              <a:spcBef>
                <a:spcPct val="50000"/>
              </a:spcBef>
              <a:buFontTx/>
              <a:buNone/>
            </a:pPr>
            <a:r>
              <a:rPr lang="en-GB" altLang="cs-CZ" sz="2400">
                <a:latin typeface="Arial" panose="020B0604020202020204" pitchFamily="34" charset="0"/>
              </a:rPr>
              <a:t>United Nations Scientific Committee on the Effects of Atomic Radiation: </a:t>
            </a:r>
            <a:r>
              <a:rPr lang="en-GB" altLang="cs-CZ" sz="2400" b="1">
                <a:latin typeface="Arial" panose="020B0604020202020204" pitchFamily="34" charset="0"/>
              </a:rPr>
              <a:t>www.unscear.org</a:t>
            </a:r>
          </a:p>
        </p:txBody>
      </p:sp>
      <p:sp>
        <p:nvSpPr>
          <p:cNvPr id="62467" name="Text Box 3">
            <a:extLst>
              <a:ext uri="{FF2B5EF4-FFF2-40B4-BE49-F238E27FC236}">
                <a16:creationId xmlns:a16="http://schemas.microsoft.com/office/drawing/2014/main" id="{A60B89F3-E1CB-4A2D-B93D-515C633A52D4}"/>
              </a:ext>
            </a:extLst>
          </p:cNvPr>
          <p:cNvSpPr txBox="1">
            <a:spLocks noChangeArrowheads="1"/>
          </p:cNvSpPr>
          <p:nvPr/>
        </p:nvSpPr>
        <p:spPr bwMode="auto">
          <a:xfrm>
            <a:off x="2133600" y="381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2800" dirty="0">
                <a:solidFill>
                  <a:schemeClr val="tx2"/>
                </a:solidFill>
                <a:latin typeface="Arial" panose="020B0604020202020204" pitchFamily="34" charset="0"/>
              </a:rPr>
              <a:t>Webové stránky s dodatečnými informacemi o zdrojích a účincích záření</a:t>
            </a:r>
            <a:endParaRPr lang="en-GB" altLang="cs-CZ" sz="2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64688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F1D2394-38FA-446E-8507-DCA42BD72345}"/>
              </a:ext>
            </a:extLst>
          </p:cNvPr>
          <p:cNvSpPr>
            <a:spLocks noGrp="1" noChangeArrowheads="1"/>
          </p:cNvSpPr>
          <p:nvPr>
            <p:ph type="ctrTitle"/>
          </p:nvPr>
        </p:nvSpPr>
        <p:spPr>
          <a:xfrm>
            <a:off x="2135189" y="2852738"/>
            <a:ext cx="8207375" cy="1143000"/>
          </a:xfrm>
          <a:noFill/>
        </p:spPr>
        <p:txBody>
          <a:bodyPr/>
          <a:lstStyle/>
          <a:p>
            <a:pPr>
              <a:defRPr/>
            </a:pPr>
            <a:r>
              <a:rPr lang="cs-CZ" altLang="cs-CZ" sz="4200" b="1" dirty="0">
                <a:effectLst>
                  <a:outerShdw blurRad="38100" dist="38100" dir="2700000" algn="tl">
                    <a:srgbClr val="FFFFFF"/>
                  </a:outerShdw>
                </a:effectLst>
                <a:latin typeface="Arial" charset="0"/>
              </a:rPr>
              <a:t>Pacientské dávky u CT</a:t>
            </a:r>
            <a:br>
              <a:rPr lang="cs-CZ" altLang="cs-CZ" sz="4200" b="1" dirty="0">
                <a:effectLst>
                  <a:outerShdw blurRad="38100" dist="38100" dir="2700000" algn="tl">
                    <a:srgbClr val="FFFFFF"/>
                  </a:outerShdw>
                </a:effectLst>
                <a:latin typeface="Arial" charset="0"/>
              </a:rPr>
            </a:br>
            <a:r>
              <a:rPr lang="cs-CZ" altLang="cs-CZ" sz="2400" b="1" dirty="0">
                <a:effectLst>
                  <a:outerShdw blurRad="38100" dist="38100" dir="2700000" algn="tl">
                    <a:srgbClr val="FFFFFF"/>
                  </a:outerShdw>
                </a:effectLst>
                <a:latin typeface="Arial" charset="0"/>
              </a:rPr>
              <a:t>(povinné jen pro RA)</a:t>
            </a:r>
            <a:endParaRPr lang="cs-CZ" altLang="cs-CZ" sz="2400" b="1" i="1" dirty="0">
              <a:latin typeface="Arial" charset="0"/>
            </a:endParaRPr>
          </a:p>
        </p:txBody>
      </p:sp>
    </p:spTree>
    <p:extLst>
      <p:ext uri="{BB962C8B-B14F-4D97-AF65-F5344CB8AC3E}">
        <p14:creationId xmlns:p14="http://schemas.microsoft.com/office/powerpoint/2010/main" val="63464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a:extLst>
              <a:ext uri="{FF2B5EF4-FFF2-40B4-BE49-F238E27FC236}">
                <a16:creationId xmlns:a16="http://schemas.microsoft.com/office/drawing/2014/main" id="{7DB926C6-1EDF-43CF-88CD-2AD3A19AE4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21B4F8-EAC0-4C99-9164-AA783FF9E0EB}" type="slidenum">
              <a:rPr lang="cs-CZ" altLang="cs-CZ" sz="1400">
                <a:latin typeface="Arial" panose="020B0604020202020204" pitchFamily="34" charset="0"/>
              </a:rPr>
              <a:pPr>
                <a:spcBef>
                  <a:spcPct val="0"/>
                </a:spcBef>
                <a:buFontTx/>
                <a:buNone/>
              </a:pPr>
              <a:t>6</a:t>
            </a:fld>
            <a:endParaRPr lang="cs-CZ" altLang="cs-CZ" sz="1400">
              <a:latin typeface="Arial" panose="020B0604020202020204" pitchFamily="34" charset="0"/>
            </a:endParaRPr>
          </a:p>
        </p:txBody>
      </p:sp>
      <p:sp>
        <p:nvSpPr>
          <p:cNvPr id="9219" name="Rectangle 2">
            <a:extLst>
              <a:ext uri="{FF2B5EF4-FFF2-40B4-BE49-F238E27FC236}">
                <a16:creationId xmlns:a16="http://schemas.microsoft.com/office/drawing/2014/main" id="{E7043DD1-3B73-4996-87E6-F5596B9B9D6C}"/>
              </a:ext>
            </a:extLst>
          </p:cNvPr>
          <p:cNvSpPr>
            <a:spLocks noGrp="1" noChangeArrowheads="1"/>
          </p:cNvSpPr>
          <p:nvPr>
            <p:ph type="title"/>
          </p:nvPr>
        </p:nvSpPr>
        <p:spPr>
          <a:xfrm>
            <a:off x="600836" y="304800"/>
            <a:ext cx="8135937" cy="609600"/>
          </a:xfrm>
        </p:spPr>
        <p:txBody>
          <a:bodyPr/>
          <a:lstStyle/>
          <a:p>
            <a:pPr algn="l"/>
            <a:r>
              <a:rPr lang="cs-CZ" altLang="cs-CZ" sz="3600" b="1" dirty="0">
                <a:latin typeface="Arial" panose="020B0604020202020204" pitchFamily="34" charset="0"/>
              </a:rPr>
              <a:t>Veličiny a jednotky pro odhad rizika</a:t>
            </a:r>
            <a:endParaRPr lang="en-GB" altLang="cs-CZ" sz="3600" b="1" dirty="0">
              <a:latin typeface="Arial" panose="020B0604020202020204" pitchFamily="34" charset="0"/>
            </a:endParaRPr>
          </a:p>
        </p:txBody>
      </p:sp>
      <p:sp>
        <p:nvSpPr>
          <p:cNvPr id="9220" name="Rectangle 3">
            <a:extLst>
              <a:ext uri="{FF2B5EF4-FFF2-40B4-BE49-F238E27FC236}">
                <a16:creationId xmlns:a16="http://schemas.microsoft.com/office/drawing/2014/main" id="{946AE770-F3BF-41B0-B168-9E7F84B3C557}"/>
              </a:ext>
            </a:extLst>
          </p:cNvPr>
          <p:cNvSpPr>
            <a:spLocks noGrp="1" noChangeArrowheads="1"/>
          </p:cNvSpPr>
          <p:nvPr>
            <p:ph type="body" idx="1"/>
          </p:nvPr>
        </p:nvSpPr>
        <p:spPr>
          <a:xfrm>
            <a:off x="1847851" y="1052514"/>
            <a:ext cx="8569325" cy="561975"/>
          </a:xfrm>
        </p:spPr>
        <p:txBody>
          <a:bodyPr/>
          <a:lstStyle/>
          <a:p>
            <a:pPr marL="1588" indent="12700">
              <a:buFontTx/>
              <a:buNone/>
            </a:pPr>
            <a:r>
              <a:rPr lang="cs-CZ" altLang="cs-CZ" sz="2400" b="1" dirty="0">
                <a:latin typeface="Arial" panose="020B0604020202020204" pitchFamily="34" charset="0"/>
              </a:rPr>
              <a:t>Efektivní dávka</a:t>
            </a:r>
            <a:r>
              <a:rPr lang="en-GB" altLang="cs-CZ" sz="2400" b="1" dirty="0">
                <a:latin typeface="Arial" panose="020B0604020202020204" pitchFamily="34" charset="0"/>
              </a:rPr>
              <a:t>:</a:t>
            </a:r>
            <a:endParaRPr lang="en-GB" altLang="cs-CZ" b="1" dirty="0"/>
          </a:p>
        </p:txBody>
      </p:sp>
      <p:graphicFrame>
        <p:nvGraphicFramePr>
          <p:cNvPr id="9221" name="Object 4">
            <a:extLst>
              <a:ext uri="{FF2B5EF4-FFF2-40B4-BE49-F238E27FC236}">
                <a16:creationId xmlns:a16="http://schemas.microsoft.com/office/drawing/2014/main" id="{E025626C-E461-4B0B-BAF1-5DF27F612DF2}"/>
              </a:ext>
            </a:extLst>
          </p:cNvPr>
          <p:cNvGraphicFramePr>
            <a:graphicFrameLocks noChangeAspect="1"/>
          </p:cNvGraphicFramePr>
          <p:nvPr/>
        </p:nvGraphicFramePr>
        <p:xfrm>
          <a:off x="2098675" y="1600200"/>
          <a:ext cx="4262438" cy="869950"/>
        </p:xfrm>
        <a:graphic>
          <a:graphicData uri="http://schemas.openxmlformats.org/presentationml/2006/ole">
            <mc:AlternateContent xmlns:mc="http://schemas.openxmlformats.org/markup-compatibility/2006">
              <mc:Choice xmlns:v="urn:schemas-microsoft-com:vml" Requires="v">
                <p:oleObj spid="_x0000_s1026" name="Rovnice" r:id="rId4" imgW="863225" imgH="177723" progId="Equation.3">
                  <p:embed/>
                </p:oleObj>
              </mc:Choice>
              <mc:Fallback>
                <p:oleObj name="Rovnice" r:id="rId4" imgW="863225" imgH="177723" progId="Equation.3">
                  <p:embed/>
                  <p:pic>
                    <p:nvPicPr>
                      <p:cNvPr id="9221" name="Object 4">
                        <a:extLst>
                          <a:ext uri="{FF2B5EF4-FFF2-40B4-BE49-F238E27FC236}">
                            <a16:creationId xmlns:a16="http://schemas.microsoft.com/office/drawing/2014/main" id="{E025626C-E461-4B0B-BAF1-5DF27F612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675" y="1600200"/>
                        <a:ext cx="4262438" cy="869950"/>
                      </a:xfrm>
                      <a:prstGeom prst="rect">
                        <a:avLst/>
                      </a:prstGeom>
                      <a:solidFill>
                        <a:srgbClr val="99CCFF">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 Box 6">
            <a:extLst>
              <a:ext uri="{FF2B5EF4-FFF2-40B4-BE49-F238E27FC236}">
                <a16:creationId xmlns:a16="http://schemas.microsoft.com/office/drawing/2014/main" id="{928D882C-0045-4DE5-8012-A4C7C129F27E}"/>
              </a:ext>
            </a:extLst>
          </p:cNvPr>
          <p:cNvSpPr txBox="1">
            <a:spLocks noChangeArrowheads="1"/>
          </p:cNvSpPr>
          <p:nvPr/>
        </p:nvSpPr>
        <p:spPr bwMode="auto">
          <a:xfrm>
            <a:off x="1399431" y="2819400"/>
            <a:ext cx="9764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1800" dirty="0">
                <a:latin typeface="Arial" panose="020B0604020202020204" pitchFamily="34" charset="0"/>
              </a:rPr>
              <a:t>D = ABSORBOVANÁ DÁVKA, množství energie pohlcené ve tkáni o jednotkové hmotnosti.  Jednotka J/Kg (</a:t>
            </a:r>
            <a:r>
              <a:rPr lang="cs-CZ" altLang="cs-CZ" sz="1800" dirty="0" err="1">
                <a:latin typeface="Arial" panose="020B0604020202020204" pitchFamily="34" charset="0"/>
              </a:rPr>
              <a:t>Gray</a:t>
            </a:r>
            <a:r>
              <a:rPr lang="cs-CZ" altLang="cs-CZ" sz="1800" dirty="0">
                <a:latin typeface="Arial" panose="020B0604020202020204" pitchFamily="34" charset="0"/>
              </a:rPr>
              <a:t> </a:t>
            </a:r>
            <a:r>
              <a:rPr lang="cs-CZ" altLang="cs-CZ" sz="1800" dirty="0" err="1">
                <a:latin typeface="Arial" panose="020B0604020202020204" pitchFamily="34" charset="0"/>
              </a:rPr>
              <a:t>Gy</a:t>
            </a:r>
            <a:r>
              <a:rPr lang="cs-CZ" altLang="cs-CZ" sz="1800" dirty="0">
                <a:latin typeface="Arial" panose="020B0604020202020204" pitchFamily="34" charset="0"/>
              </a:rPr>
              <a:t>).  Čím vyšší je absorbovaná dávka, tím více iontů se vytváří a tím je vyšší riziko.</a:t>
            </a:r>
          </a:p>
          <a:p>
            <a:pPr>
              <a:spcBef>
                <a:spcPts val="0"/>
              </a:spcBef>
              <a:buFontTx/>
              <a:buNone/>
            </a:pPr>
            <a:endParaRPr lang="cs-CZ" altLang="cs-CZ" sz="1800" dirty="0">
              <a:latin typeface="Arial" panose="020B0604020202020204" pitchFamily="34" charset="0"/>
            </a:endParaRPr>
          </a:p>
          <a:p>
            <a:pPr>
              <a:spcBef>
                <a:spcPts val="0"/>
              </a:spcBef>
              <a:buFontTx/>
              <a:buNone/>
            </a:pPr>
            <a:r>
              <a:rPr lang="cs-CZ" altLang="cs-CZ" sz="1800" b="1" dirty="0">
                <a:latin typeface="Arial" panose="020B0604020202020204" pitchFamily="34" charset="0"/>
              </a:rPr>
              <a:t>Váhový faktor záření </a:t>
            </a:r>
            <a:r>
              <a:rPr lang="cs-CZ" altLang="cs-CZ" sz="1800" dirty="0">
                <a:latin typeface="Arial" panose="020B0604020202020204" pitchFamily="34" charset="0"/>
              </a:rPr>
              <a:t>je nutný, protože některé druhy záření jsou nebezpečnější než jiné: hodnota 1 platí pro záření gama a </a:t>
            </a:r>
            <a:r>
              <a:rPr lang="cs-CZ" altLang="cs-CZ" sz="1800" dirty="0" err="1">
                <a:latin typeface="Arial" panose="020B0604020202020204" pitchFamily="34" charset="0"/>
              </a:rPr>
              <a:t>rtg</a:t>
            </a:r>
            <a:r>
              <a:rPr lang="cs-CZ" altLang="cs-CZ" sz="1800" dirty="0">
                <a:latin typeface="Arial" panose="020B0604020202020204" pitchFamily="34" charset="0"/>
              </a:rPr>
              <a:t> (vnější i vnitřní ozáření), 0 pro alfa (vnější), 20 pro alfa (vnitřní). </a:t>
            </a:r>
          </a:p>
          <a:p>
            <a:pPr>
              <a:spcBef>
                <a:spcPts val="0"/>
              </a:spcBef>
              <a:buFontTx/>
              <a:buNone/>
            </a:pPr>
            <a:endParaRPr lang="cs-CZ" altLang="cs-CZ" sz="1800" dirty="0">
              <a:latin typeface="Arial" panose="020B0604020202020204" pitchFamily="34" charset="0"/>
            </a:endParaRPr>
          </a:p>
          <a:p>
            <a:pPr>
              <a:spcBef>
                <a:spcPts val="0"/>
              </a:spcBef>
              <a:buFontTx/>
              <a:buNone/>
            </a:pPr>
            <a:r>
              <a:rPr lang="cs-CZ" altLang="cs-CZ" sz="1800" b="1" dirty="0">
                <a:latin typeface="Arial" panose="020B0604020202020204" pitchFamily="34" charset="0"/>
              </a:rPr>
              <a:t>Tkáňový váhový faktor </a:t>
            </a:r>
            <a:r>
              <a:rPr lang="cs-CZ" altLang="cs-CZ" sz="1800" dirty="0">
                <a:latin typeface="Arial" panose="020B0604020202020204" pitchFamily="34" charset="0"/>
              </a:rPr>
              <a:t>je nutný, protože různé tkáně mají různou </a:t>
            </a:r>
            <a:r>
              <a:rPr lang="cs-CZ" altLang="cs-CZ" sz="1800" i="1" dirty="0" err="1">
                <a:latin typeface="Arial" panose="020B0604020202020204" pitchFamily="34" charset="0"/>
              </a:rPr>
              <a:t>radiosenzitivitu</a:t>
            </a:r>
            <a:r>
              <a:rPr lang="cs-CZ" altLang="cs-CZ" sz="1800" dirty="0">
                <a:latin typeface="Arial" panose="020B0604020202020204" pitchFamily="34" charset="0"/>
              </a:rPr>
              <a:t>.</a:t>
            </a:r>
          </a:p>
          <a:p>
            <a:pPr>
              <a:spcBef>
                <a:spcPts val="0"/>
              </a:spcBef>
              <a:buFontTx/>
              <a:buNone/>
            </a:pPr>
            <a:r>
              <a:rPr lang="cs-CZ" altLang="cs-CZ" sz="1800" dirty="0">
                <a:latin typeface="Arial" panose="020B0604020202020204" pitchFamily="34" charset="0"/>
              </a:rPr>
              <a:t>Efektivní dávka se často označuje jednoduše jako „dávka“. Jednotkou je </a:t>
            </a:r>
            <a:r>
              <a:rPr lang="cs-CZ" altLang="cs-CZ" sz="1800" dirty="0" err="1">
                <a:latin typeface="Arial" panose="020B0604020202020204" pitchFamily="34" charset="0"/>
              </a:rPr>
              <a:t>sievert</a:t>
            </a:r>
            <a:r>
              <a:rPr lang="cs-CZ" altLang="cs-CZ" sz="1800" dirty="0">
                <a:latin typeface="Arial" panose="020B0604020202020204" pitchFamily="34" charset="0"/>
              </a:rPr>
              <a:t> </a:t>
            </a:r>
            <a:r>
              <a:rPr lang="cs-CZ" altLang="cs-CZ" sz="1800" dirty="0" err="1">
                <a:latin typeface="Arial" panose="020B0604020202020204" pitchFamily="34" charset="0"/>
              </a:rPr>
              <a:t>Sv</a:t>
            </a:r>
            <a:r>
              <a:rPr lang="cs-CZ" altLang="cs-CZ" sz="1800" dirty="0">
                <a:latin typeface="Arial" panose="020B0604020202020204" pitchFamily="34" charset="0"/>
              </a:rPr>
              <a:t> (obvykle se používá </a:t>
            </a:r>
            <a:r>
              <a:rPr lang="cs-CZ" altLang="cs-CZ" sz="1800" dirty="0" err="1">
                <a:latin typeface="Arial" panose="020B0604020202020204" pitchFamily="34" charset="0"/>
              </a:rPr>
              <a:t>mSv</a:t>
            </a:r>
            <a:r>
              <a:rPr lang="cs-CZ" altLang="cs-CZ" sz="1800" dirty="0">
                <a:latin typeface="Arial" panose="020B0604020202020204" pitchFamily="34" charset="0"/>
              </a:rPr>
              <a:t>). </a:t>
            </a:r>
            <a:endParaRPr lang="cs-CZ" altLang="cs-CZ" sz="1800" b="1" dirty="0">
              <a:latin typeface="Arial" panose="020B0604020202020204" pitchFamily="34" charset="0"/>
            </a:endParaRPr>
          </a:p>
        </p:txBody>
      </p:sp>
      <p:sp>
        <p:nvSpPr>
          <p:cNvPr id="9223" name="Text Box 8">
            <a:extLst>
              <a:ext uri="{FF2B5EF4-FFF2-40B4-BE49-F238E27FC236}">
                <a16:creationId xmlns:a16="http://schemas.microsoft.com/office/drawing/2014/main" id="{856B0A8F-22C1-4378-86F9-38371279F00A}"/>
              </a:ext>
            </a:extLst>
          </p:cNvPr>
          <p:cNvSpPr txBox="1">
            <a:spLocks noChangeArrowheads="1"/>
          </p:cNvSpPr>
          <p:nvPr/>
        </p:nvSpPr>
        <p:spPr bwMode="auto">
          <a:xfrm>
            <a:off x="6383339" y="1484314"/>
            <a:ext cx="40338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T</a:t>
            </a:r>
            <a:r>
              <a:rPr lang="cs-CZ" altLang="cs-CZ" sz="2400">
                <a:latin typeface="Arial" panose="020B0604020202020204" pitchFamily="34" charset="0"/>
              </a:rPr>
              <a:t> = tkáňový váhový faktor</a:t>
            </a:r>
          </a:p>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R</a:t>
            </a:r>
            <a:r>
              <a:rPr lang="cs-CZ" altLang="cs-CZ" sz="2400">
                <a:latin typeface="Arial" panose="020B0604020202020204" pitchFamily="34" charset="0"/>
              </a:rPr>
              <a:t> = váhový faktor záření</a:t>
            </a:r>
            <a:endParaRPr lang="en-GB" altLang="cs-CZ" sz="2400">
              <a:latin typeface="Arial" panose="020B0604020202020204" pitchFamily="34" charset="0"/>
            </a:endParaRPr>
          </a:p>
        </p:txBody>
      </p:sp>
    </p:spTree>
    <p:extLst>
      <p:ext uri="{BB962C8B-B14F-4D97-AF65-F5344CB8AC3E}">
        <p14:creationId xmlns:p14="http://schemas.microsoft.com/office/powerpoint/2010/main" val="1222512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Zástupný symbol pro číslo snímku 3">
            <a:extLst>
              <a:ext uri="{FF2B5EF4-FFF2-40B4-BE49-F238E27FC236}">
                <a16:creationId xmlns:a16="http://schemas.microsoft.com/office/drawing/2014/main" id="{68F1D645-9EF9-479B-BF4C-7DF40CB450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5EBA73-5107-416F-84FF-C7A8D56EEDA8}" type="slidenum">
              <a:rPr lang="cs-CZ" altLang="cs-CZ" sz="1400">
                <a:latin typeface="Arial" panose="020B0604020202020204" pitchFamily="34" charset="0"/>
              </a:rPr>
              <a:pPr>
                <a:spcBef>
                  <a:spcPct val="0"/>
                </a:spcBef>
                <a:buFontTx/>
                <a:buNone/>
              </a:pPr>
              <a:t>60</a:t>
            </a:fld>
            <a:endParaRPr lang="cs-CZ" altLang="cs-CZ" sz="1400" dirty="0">
              <a:latin typeface="Arial" panose="020B0604020202020204" pitchFamily="34" charset="0"/>
            </a:endParaRPr>
          </a:p>
        </p:txBody>
      </p:sp>
      <p:sp>
        <p:nvSpPr>
          <p:cNvPr id="346114" name="Rectangle 2">
            <a:extLst>
              <a:ext uri="{FF2B5EF4-FFF2-40B4-BE49-F238E27FC236}">
                <a16:creationId xmlns:a16="http://schemas.microsoft.com/office/drawing/2014/main" id="{E54CE650-F3CB-4099-8AC2-CFAECD2B98D4}"/>
              </a:ext>
            </a:extLst>
          </p:cNvPr>
          <p:cNvSpPr>
            <a:spLocks noGrp="1" noChangeArrowheads="1"/>
          </p:cNvSpPr>
          <p:nvPr>
            <p:ph type="title"/>
          </p:nvPr>
        </p:nvSpPr>
        <p:spPr>
          <a:xfrm>
            <a:off x="977462" y="402130"/>
            <a:ext cx="8635289" cy="914400"/>
          </a:xfrm>
        </p:spPr>
        <p:txBody>
          <a:bodyPr/>
          <a:lstStyle/>
          <a:p>
            <a:pPr algn="l">
              <a:defRPr/>
            </a:pPr>
            <a:r>
              <a:rPr lang="cs-CZ" altLang="cs-CZ" sz="3600" b="1" dirty="0">
                <a:effectLst>
                  <a:outerShdw blurRad="38100" dist="38100" dir="2700000" algn="tl">
                    <a:srgbClr val="C0C0C0"/>
                  </a:outerShdw>
                </a:effectLst>
                <a:latin typeface="Arial" charset="0"/>
              </a:rPr>
              <a:t>Pacientské dávky u CT: </a:t>
            </a:r>
            <a:r>
              <a:rPr lang="cs-CZ" altLang="cs-CZ" sz="3600" dirty="0">
                <a:effectLst>
                  <a:outerShdw blurRad="38100" dist="38100" dir="2700000" algn="tl">
                    <a:srgbClr val="C0C0C0"/>
                  </a:outerShdw>
                </a:effectLst>
                <a:latin typeface="Arial" charset="0"/>
              </a:rPr>
              <a:t>současný stav</a:t>
            </a:r>
            <a:endParaRPr lang="en-GB" altLang="cs-CZ" sz="3600" dirty="0">
              <a:latin typeface="Arial" charset="0"/>
            </a:endParaRPr>
          </a:p>
        </p:txBody>
      </p:sp>
      <p:sp>
        <p:nvSpPr>
          <p:cNvPr id="64516" name="Rectangle 3">
            <a:extLst>
              <a:ext uri="{FF2B5EF4-FFF2-40B4-BE49-F238E27FC236}">
                <a16:creationId xmlns:a16="http://schemas.microsoft.com/office/drawing/2014/main" id="{7DE7F85B-1F60-41C3-89A5-10092523BA79}"/>
              </a:ext>
            </a:extLst>
          </p:cNvPr>
          <p:cNvSpPr>
            <a:spLocks noGrp="1" noChangeArrowheads="1"/>
          </p:cNvSpPr>
          <p:nvPr>
            <p:ph type="body" idx="1"/>
          </p:nvPr>
        </p:nvSpPr>
        <p:spPr>
          <a:xfrm>
            <a:off x="2208213" y="1916114"/>
            <a:ext cx="7772400" cy="3925887"/>
          </a:xfrm>
          <a:noFill/>
        </p:spPr>
        <p:txBody>
          <a:bodyPr/>
          <a:lstStyle/>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je procedura zatěžující pacienty vysokými dávkami</a:t>
            </a:r>
          </a:p>
          <a:p>
            <a:pPr>
              <a:buFont typeface="Wingdings" panose="05000000000000000000" pitchFamily="2" charset="2"/>
              <a:buChar char="Ø"/>
            </a:pPr>
            <a:endParaRPr lang="en-GB" altLang="cs-CZ" sz="800" dirty="0">
              <a:latin typeface="Arial" panose="020B0604020202020204" pitchFamily="34" charset="0"/>
            </a:endParaRPr>
          </a:p>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se neustále rychle rozvíjí</a:t>
            </a:r>
          </a:p>
          <a:p>
            <a:pPr>
              <a:buFont typeface="Wingdings" panose="05000000000000000000" pitchFamily="2" charset="2"/>
              <a:buChar char="Ø"/>
            </a:pPr>
            <a:endParaRPr lang="en-GB" altLang="cs-CZ" sz="900" dirty="0">
              <a:latin typeface="Arial" panose="020B0604020202020204" pitchFamily="34" charset="0"/>
            </a:endParaRPr>
          </a:p>
          <a:p>
            <a:pPr>
              <a:buFont typeface="Wingdings" panose="05000000000000000000" pitchFamily="2" charset="2"/>
              <a:buChar char="Ø"/>
            </a:pPr>
            <a:r>
              <a:rPr lang="cs-CZ" altLang="cs-CZ" sz="2400" dirty="0">
                <a:latin typeface="Arial" panose="020B0604020202020204" pitchFamily="34" charset="0"/>
              </a:rPr>
              <a:t>Četnost vyšetření </a:t>
            </a:r>
            <a:r>
              <a:rPr lang="en-GB" altLang="cs-CZ" sz="2400" dirty="0">
                <a:latin typeface="Arial" panose="020B0604020202020204" pitchFamily="34" charset="0"/>
              </a:rPr>
              <a:t>CT </a:t>
            </a:r>
            <a:r>
              <a:rPr lang="cs-CZ" altLang="cs-CZ" sz="2400" dirty="0">
                <a:latin typeface="Arial" panose="020B0604020202020204" pitchFamily="34" charset="0"/>
              </a:rPr>
              <a:t>rychle vzrůstá, v některých zemích o desítky procent.</a:t>
            </a:r>
          </a:p>
        </p:txBody>
      </p:sp>
      <p:sp>
        <p:nvSpPr>
          <p:cNvPr id="5" name="Rectangle 5">
            <a:extLst>
              <a:ext uri="{FF2B5EF4-FFF2-40B4-BE49-F238E27FC236}">
                <a16:creationId xmlns:a16="http://schemas.microsoft.com/office/drawing/2014/main" id="{0D8ED0BE-7E17-48D8-B3C8-A837D2E8EB6F}"/>
              </a:ext>
            </a:extLst>
          </p:cNvPr>
          <p:cNvSpPr>
            <a:spLocks noChangeArrowheads="1"/>
          </p:cNvSpPr>
          <p:nvPr/>
        </p:nvSpPr>
        <p:spPr bwMode="auto">
          <a:xfrm>
            <a:off x="1765738" y="4387851"/>
            <a:ext cx="9228083" cy="20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Char char="Ø"/>
            </a:pPr>
            <a:r>
              <a:rPr lang="cs-CZ" altLang="cs-CZ" sz="2400" b="1" dirty="0">
                <a:solidFill>
                  <a:schemeClr val="tx2"/>
                </a:solidFill>
                <a:effectLst>
                  <a:outerShdw blurRad="38100" dist="38100" dir="2700000" algn="tl">
                    <a:srgbClr val="C0C0C0"/>
                  </a:outerShdw>
                </a:effectLst>
              </a:rPr>
              <a:t>Proč se zvyšuje četnost vyšetření</a:t>
            </a:r>
            <a:r>
              <a:rPr lang="en-GB" altLang="cs-CZ" sz="2400" b="1" dirty="0">
                <a:solidFill>
                  <a:schemeClr val="tx2"/>
                </a:solidFill>
                <a:effectLst>
                  <a:outerShdw blurRad="38100" dist="38100" dir="2700000" algn="tl">
                    <a:srgbClr val="C0C0C0"/>
                  </a:outerShdw>
                </a:effectLst>
              </a:rPr>
              <a:t>?</a:t>
            </a:r>
          </a:p>
          <a:p>
            <a:pPr>
              <a:buFont typeface="Wingdings" panose="05000000000000000000" pitchFamily="2" charset="2"/>
              <a:buChar char="Ø"/>
            </a:pPr>
            <a:r>
              <a:rPr lang="cs-CZ" altLang="cs-CZ" sz="2000" dirty="0">
                <a:latin typeface="Arial" panose="020B0604020202020204" pitchFamily="34" charset="0"/>
              </a:rPr>
              <a:t>Před dvaceti lety vyžadovalo standardní CT vyšetření hrudníku dobu několika minut, zatímco dnes může být podobná informace získána během jediného zadržení dechu, což je příjemné z hlediska pacientů i vyšetřujících</a:t>
            </a:r>
            <a:r>
              <a:rPr lang="en-GB" altLang="cs-CZ" sz="2000" dirty="0">
                <a:latin typeface="Arial" panose="020B0604020202020204" pitchFamily="34" charset="0"/>
              </a:rPr>
              <a:t>.</a:t>
            </a:r>
          </a:p>
        </p:txBody>
      </p:sp>
    </p:spTree>
    <p:extLst>
      <p:ext uri="{BB962C8B-B14F-4D97-AF65-F5344CB8AC3E}">
        <p14:creationId xmlns:p14="http://schemas.microsoft.com/office/powerpoint/2010/main" val="15930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číslo snímku 3">
            <a:extLst>
              <a:ext uri="{FF2B5EF4-FFF2-40B4-BE49-F238E27FC236}">
                <a16:creationId xmlns:a16="http://schemas.microsoft.com/office/drawing/2014/main" id="{B8AF87AE-1290-4B5D-832B-A8CC2AB7D6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8200C3-6314-4692-8CBA-670E7FEA84C5}" type="slidenum">
              <a:rPr lang="cs-CZ" altLang="cs-CZ" sz="1400">
                <a:latin typeface="Arial" panose="020B0604020202020204" pitchFamily="34" charset="0"/>
              </a:rPr>
              <a:pPr>
                <a:spcBef>
                  <a:spcPct val="0"/>
                </a:spcBef>
                <a:buFontTx/>
                <a:buNone/>
              </a:pPr>
              <a:t>61</a:t>
            </a:fld>
            <a:endParaRPr lang="cs-CZ" altLang="cs-CZ" sz="1400">
              <a:latin typeface="Arial" panose="020B0604020202020204" pitchFamily="34" charset="0"/>
            </a:endParaRPr>
          </a:p>
        </p:txBody>
      </p:sp>
      <p:sp>
        <p:nvSpPr>
          <p:cNvPr id="347138" name="Rectangle 2">
            <a:extLst>
              <a:ext uri="{FF2B5EF4-FFF2-40B4-BE49-F238E27FC236}">
                <a16:creationId xmlns:a16="http://schemas.microsoft.com/office/drawing/2014/main" id="{A159C127-F398-46DC-82B3-DB2011738A25}"/>
              </a:ext>
            </a:extLst>
          </p:cNvPr>
          <p:cNvSpPr>
            <a:spLocks noGrp="1" noChangeArrowheads="1"/>
          </p:cNvSpPr>
          <p:nvPr>
            <p:ph type="title"/>
          </p:nvPr>
        </p:nvSpPr>
        <p:spPr>
          <a:xfrm>
            <a:off x="659660" y="417869"/>
            <a:ext cx="5247153" cy="576263"/>
          </a:xfrm>
        </p:spPr>
        <p:txBody>
          <a:bodyPr/>
          <a:lstStyle/>
          <a:p>
            <a:pPr algn="l">
              <a:defRPr/>
            </a:pPr>
            <a:r>
              <a:rPr lang="cs-CZ" sz="3600" b="1" dirty="0">
                <a:effectLst>
                  <a:outerShdw blurRad="38100" dist="38100" dir="2700000" algn="tl">
                    <a:srgbClr val="C0C0C0"/>
                  </a:outerShdw>
                </a:effectLst>
                <a:latin typeface="Arial" charset="0"/>
              </a:rPr>
              <a:t>Proč zvýšená dávka</a:t>
            </a:r>
            <a:r>
              <a:rPr lang="en-GB" sz="3600" b="1" dirty="0">
                <a:effectLst>
                  <a:outerShdw blurRad="38100" dist="38100" dir="2700000" algn="tl">
                    <a:srgbClr val="C0C0C0"/>
                  </a:outerShdw>
                </a:effectLst>
                <a:latin typeface="Arial" charset="0"/>
              </a:rPr>
              <a:t>?</a:t>
            </a:r>
          </a:p>
        </p:txBody>
      </p:sp>
      <p:sp>
        <p:nvSpPr>
          <p:cNvPr id="347139" name="Rectangle 3">
            <a:extLst>
              <a:ext uri="{FF2B5EF4-FFF2-40B4-BE49-F238E27FC236}">
                <a16:creationId xmlns:a16="http://schemas.microsoft.com/office/drawing/2014/main" id="{178DFD53-46F6-4353-8237-43DBFBC296BA}"/>
              </a:ext>
            </a:extLst>
          </p:cNvPr>
          <p:cNvSpPr>
            <a:spLocks noGrp="1" noChangeArrowheads="1"/>
          </p:cNvSpPr>
          <p:nvPr>
            <p:ph type="body" idx="1"/>
          </p:nvPr>
        </p:nvSpPr>
        <p:spPr>
          <a:xfrm>
            <a:off x="1156138" y="1304543"/>
            <a:ext cx="10121462" cy="4946402"/>
          </a:xfrm>
        </p:spPr>
        <p:txBody>
          <a:bodyPr/>
          <a:lstStyle/>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Čím vyšší je dávka, tím je lepší kvalita obrazu.</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Projevuje se tendence zvětšování objemu tkáně zahrnutého do jednotlivého vyšetření</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Moderní spirální CT</a:t>
            </a:r>
            <a:r>
              <a:rPr lang="en-GB" altLang="cs-CZ" sz="2400" dirty="0">
                <a:latin typeface="Arial" panose="020B0604020202020204" pitchFamily="34" charset="0"/>
              </a:rPr>
              <a:t> </a:t>
            </a:r>
            <a:r>
              <a:rPr lang="cs-CZ" altLang="cs-CZ" sz="2400" dirty="0">
                <a:latin typeface="Arial" panose="020B0604020202020204" pitchFamily="34" charset="0"/>
              </a:rPr>
              <a:t>značně usnadnilo objemové snímání bez mezer mezi vrstvami</a:t>
            </a:r>
            <a:r>
              <a:rPr lang="en-GB" altLang="cs-CZ" sz="2400" dirty="0">
                <a:latin typeface="Arial" panose="020B0604020202020204" pitchFamily="34" charset="0"/>
              </a:rPr>
              <a:t> </a:t>
            </a: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Protože CT umožňuje automatickou korekci obrazu, používají se někdy nevhodné (zpravidla příliš velké) expozice pro útlejší části těla, respektive nízké expozice pro silnější části.</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Mnozí radiologové věří, že moderní CT přístroje, které jsou velmi rychlé, zatěžují pacienty menší dávkou záření – krátké expozice však vyžadují vyšší intenzitu záření (hodnotu proudu procházejícího rentgenkou).</a:t>
            </a:r>
            <a:endParaRPr lang="en-GB" altLang="cs-CZ" sz="2400" dirty="0">
              <a:latin typeface="Arial" panose="020B0604020202020204" pitchFamily="34" charset="0"/>
            </a:endParaRPr>
          </a:p>
        </p:txBody>
      </p:sp>
      <p:sp>
        <p:nvSpPr>
          <p:cNvPr id="347140" name="Rectangle 4">
            <a:extLst>
              <a:ext uri="{FF2B5EF4-FFF2-40B4-BE49-F238E27FC236}">
                <a16:creationId xmlns:a16="http://schemas.microsoft.com/office/drawing/2014/main" id="{58383E33-F868-4A2F-A1AE-7BB1BFD7E9CA}"/>
              </a:ext>
            </a:extLst>
          </p:cNvPr>
          <p:cNvSpPr>
            <a:spLocks noChangeArrowheads="1"/>
          </p:cNvSpPr>
          <p:nvPr/>
        </p:nvSpPr>
        <p:spPr bwMode="auto">
          <a:xfrm>
            <a:off x="1703389" y="188913"/>
            <a:ext cx="7056437" cy="908050"/>
          </a:xfrm>
          <a:prstGeom prst="rect">
            <a:avLst/>
          </a:prstGeom>
          <a:noFill/>
          <a:ln w="9525">
            <a:noFill/>
            <a:miter lim="800000"/>
            <a:headEnd/>
            <a:tailEnd/>
          </a:ln>
          <a:effec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GB" altLang="cs-CZ" sz="3200" b="1"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150265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číslo snímku 3">
            <a:extLst>
              <a:ext uri="{FF2B5EF4-FFF2-40B4-BE49-F238E27FC236}">
                <a16:creationId xmlns:a16="http://schemas.microsoft.com/office/drawing/2014/main" id="{18DC557A-D3EF-4443-8761-AAD57A5F7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D6696-656B-4878-ABCB-8AFC1ADD79BD}" type="slidenum">
              <a:rPr lang="cs-CZ" altLang="cs-CZ" sz="1400">
                <a:latin typeface="Arial" panose="020B0604020202020204" pitchFamily="34" charset="0"/>
              </a:rPr>
              <a:pPr>
                <a:spcBef>
                  <a:spcPct val="0"/>
                </a:spcBef>
                <a:buFontTx/>
                <a:buNone/>
              </a:pPr>
              <a:t>62</a:t>
            </a:fld>
            <a:endParaRPr lang="cs-CZ" altLang="cs-CZ" sz="1400">
              <a:latin typeface="Arial" panose="020B0604020202020204" pitchFamily="34" charset="0"/>
            </a:endParaRPr>
          </a:p>
        </p:txBody>
      </p:sp>
      <p:sp>
        <p:nvSpPr>
          <p:cNvPr id="66563" name="Rectangle 2">
            <a:extLst>
              <a:ext uri="{FF2B5EF4-FFF2-40B4-BE49-F238E27FC236}">
                <a16:creationId xmlns:a16="http://schemas.microsoft.com/office/drawing/2014/main" id="{15416696-4546-41A4-B58E-B80E510CF18D}"/>
              </a:ext>
            </a:extLst>
          </p:cNvPr>
          <p:cNvSpPr>
            <a:spLocks noGrp="1" noChangeArrowheads="1"/>
          </p:cNvSpPr>
          <p:nvPr>
            <p:ph type="title"/>
          </p:nvPr>
        </p:nvSpPr>
        <p:spPr>
          <a:xfrm>
            <a:off x="809296" y="549275"/>
            <a:ext cx="9364717" cy="914400"/>
          </a:xfrm>
        </p:spPr>
        <p:txBody>
          <a:bodyPr/>
          <a:lstStyle/>
          <a:p>
            <a:r>
              <a:rPr lang="cs-CZ" altLang="cs-CZ" sz="3600" dirty="0" err="1">
                <a:latin typeface="Arial" panose="020B0604020202020204" pitchFamily="34" charset="0"/>
              </a:rPr>
              <a:t>Radiosenzitivní</a:t>
            </a:r>
            <a:r>
              <a:rPr lang="cs-CZ" altLang="cs-CZ" sz="3600" dirty="0">
                <a:latin typeface="Arial" panose="020B0604020202020204" pitchFamily="34" charset="0"/>
              </a:rPr>
              <a:t> orgány vyžadující ochranu</a:t>
            </a:r>
            <a:endParaRPr lang="en-GB" altLang="cs-CZ" sz="3600" dirty="0">
              <a:latin typeface="Arial" panose="020B0604020202020204" pitchFamily="34" charset="0"/>
            </a:endParaRPr>
          </a:p>
        </p:txBody>
      </p:sp>
      <p:sp>
        <p:nvSpPr>
          <p:cNvPr id="461827" name="Rectangle 3">
            <a:extLst>
              <a:ext uri="{FF2B5EF4-FFF2-40B4-BE49-F238E27FC236}">
                <a16:creationId xmlns:a16="http://schemas.microsoft.com/office/drawing/2014/main" id="{2093655C-9BCD-46FB-A6E9-986BA8C51541}"/>
              </a:ext>
            </a:extLst>
          </p:cNvPr>
          <p:cNvSpPr>
            <a:spLocks noGrp="1" noChangeArrowheads="1"/>
          </p:cNvSpPr>
          <p:nvPr>
            <p:ph type="body" idx="1"/>
          </p:nvPr>
        </p:nvSpPr>
        <p:spPr>
          <a:xfrm>
            <a:off x="1702677" y="1628776"/>
            <a:ext cx="7706438" cy="4467225"/>
          </a:xfrm>
        </p:spPr>
        <p:txBody>
          <a:bodyPr/>
          <a:lstStyle/>
          <a:p>
            <a:pPr lvl="1"/>
            <a:endParaRPr lang="en-GB" altLang="cs-CZ" sz="800" dirty="0">
              <a:latin typeface="Arial" panose="020B0604020202020204" pitchFamily="34" charset="0"/>
            </a:endParaRPr>
          </a:p>
          <a:p>
            <a:r>
              <a:rPr lang="cs-CZ" altLang="cs-CZ" dirty="0">
                <a:latin typeface="Arial" panose="020B0604020202020204" pitchFamily="34" charset="0"/>
              </a:rPr>
              <a:t>U CT hrudníku je vysoká dávka záření v prsech</a:t>
            </a:r>
            <a:endParaRPr lang="en-GB" altLang="cs-CZ" dirty="0">
              <a:latin typeface="Arial" panose="020B0604020202020204" pitchFamily="34" charset="0"/>
            </a:endParaRPr>
          </a:p>
          <a:p>
            <a:r>
              <a:rPr lang="cs-CZ" altLang="cs-CZ" dirty="0">
                <a:latin typeface="Arial" panose="020B0604020202020204" pitchFamily="34" charset="0"/>
              </a:rPr>
              <a:t>U CT mozku dostává vysokou dávku oční čočka</a:t>
            </a:r>
            <a:endParaRPr lang="en-GB" altLang="cs-CZ" dirty="0">
              <a:latin typeface="Arial" panose="020B0604020202020204" pitchFamily="34" charset="0"/>
            </a:endParaRPr>
          </a:p>
          <a:p>
            <a:r>
              <a:rPr lang="cs-CZ" altLang="cs-CZ" dirty="0">
                <a:latin typeface="Arial" panose="020B0604020202020204" pitchFamily="34" charset="0"/>
              </a:rPr>
              <a:t>U CT mozku a hrudníku dostává vysokou dávku štítná žláza</a:t>
            </a:r>
            <a:endParaRPr lang="en-GB" altLang="cs-CZ" dirty="0">
              <a:latin typeface="Arial" panose="020B0604020202020204" pitchFamily="34" charset="0"/>
            </a:endParaRPr>
          </a:p>
          <a:p>
            <a:r>
              <a:rPr lang="cs-CZ" altLang="cs-CZ" dirty="0">
                <a:latin typeface="Arial" panose="020B0604020202020204" pitchFamily="34" charset="0"/>
              </a:rPr>
              <a:t>U CT pánve dostávají vysokou dávku gonády</a:t>
            </a:r>
            <a:endParaRPr lang="en-GB" altLang="cs-CZ" dirty="0">
              <a:latin typeface="Arial" panose="020B0604020202020204" pitchFamily="34" charset="0"/>
            </a:endParaRPr>
          </a:p>
        </p:txBody>
      </p:sp>
    </p:spTree>
    <p:extLst>
      <p:ext uri="{BB962C8B-B14F-4D97-AF65-F5344CB8AC3E}">
        <p14:creationId xmlns:p14="http://schemas.microsoft.com/office/powerpoint/2010/main" val="2738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827">
                                            <p:txEl>
                                              <p:pRg st="1" end="1"/>
                                            </p:txEl>
                                          </p:spTgt>
                                        </p:tgtEl>
                                        <p:attrNameLst>
                                          <p:attrName>style.visibility</p:attrName>
                                        </p:attrNameLst>
                                      </p:cBhvr>
                                      <p:to>
                                        <p:strVal val="visible"/>
                                      </p:to>
                                    </p:set>
                                    <p:anim calcmode="lin" valueType="num">
                                      <p:cBhvr additive="base">
                                        <p:cTn id="7" dur="500" fill="hold"/>
                                        <p:tgtEl>
                                          <p:spTgt spid="4618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1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1827">
                                            <p:txEl>
                                              <p:pRg st="2" end="2"/>
                                            </p:txEl>
                                          </p:spTgt>
                                        </p:tgtEl>
                                        <p:attrNameLst>
                                          <p:attrName>style.visibility</p:attrName>
                                        </p:attrNameLst>
                                      </p:cBhvr>
                                      <p:to>
                                        <p:strVal val="visible"/>
                                      </p:to>
                                    </p:set>
                                    <p:anim calcmode="lin" valueType="num">
                                      <p:cBhvr additive="base">
                                        <p:cTn id="13" dur="500" fill="hold"/>
                                        <p:tgtEl>
                                          <p:spTgt spid="46182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1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1827">
                                            <p:txEl>
                                              <p:pRg st="3" end="3"/>
                                            </p:txEl>
                                          </p:spTgt>
                                        </p:tgtEl>
                                        <p:attrNameLst>
                                          <p:attrName>style.visibility</p:attrName>
                                        </p:attrNameLst>
                                      </p:cBhvr>
                                      <p:to>
                                        <p:strVal val="visible"/>
                                      </p:to>
                                    </p:set>
                                    <p:anim calcmode="lin" valueType="num">
                                      <p:cBhvr additive="base">
                                        <p:cTn id="19" dur="500" fill="hold"/>
                                        <p:tgtEl>
                                          <p:spTgt spid="4618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1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1827">
                                            <p:txEl>
                                              <p:pRg st="4" end="4"/>
                                            </p:txEl>
                                          </p:spTgt>
                                        </p:tgtEl>
                                        <p:attrNameLst>
                                          <p:attrName>style.visibility</p:attrName>
                                        </p:attrNameLst>
                                      </p:cBhvr>
                                      <p:to>
                                        <p:strVal val="visible"/>
                                      </p:to>
                                    </p:set>
                                    <p:anim calcmode="lin" valueType="num">
                                      <p:cBhvr additive="base">
                                        <p:cTn id="25" dur="500" fill="hold"/>
                                        <p:tgtEl>
                                          <p:spTgt spid="4618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18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3">
            <a:extLst>
              <a:ext uri="{FF2B5EF4-FFF2-40B4-BE49-F238E27FC236}">
                <a16:creationId xmlns:a16="http://schemas.microsoft.com/office/drawing/2014/main" id="{6F0D9D50-4F92-4BAF-A494-7B9DE6E1FB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598941-642A-4E2C-9197-D151E5C3BA49}" type="slidenum">
              <a:rPr lang="cs-CZ" altLang="cs-CZ" sz="1400">
                <a:latin typeface="Arial" panose="020B0604020202020204" pitchFamily="34" charset="0"/>
              </a:rPr>
              <a:pPr>
                <a:spcBef>
                  <a:spcPct val="0"/>
                </a:spcBef>
                <a:buFontTx/>
                <a:buNone/>
              </a:pPr>
              <a:t>63</a:t>
            </a:fld>
            <a:endParaRPr lang="cs-CZ" altLang="cs-CZ" sz="1400">
              <a:latin typeface="Arial" panose="020B0604020202020204" pitchFamily="34" charset="0"/>
            </a:endParaRPr>
          </a:p>
        </p:txBody>
      </p:sp>
      <p:sp>
        <p:nvSpPr>
          <p:cNvPr id="67587" name="Rectangle 2">
            <a:extLst>
              <a:ext uri="{FF2B5EF4-FFF2-40B4-BE49-F238E27FC236}">
                <a16:creationId xmlns:a16="http://schemas.microsoft.com/office/drawing/2014/main" id="{52AC24E3-DCFA-453D-89D7-66B06B301752}"/>
              </a:ext>
            </a:extLst>
          </p:cNvPr>
          <p:cNvSpPr>
            <a:spLocks noGrp="1" noChangeArrowheads="1"/>
          </p:cNvSpPr>
          <p:nvPr>
            <p:ph type="title"/>
          </p:nvPr>
        </p:nvSpPr>
        <p:spPr>
          <a:xfrm>
            <a:off x="809297" y="476250"/>
            <a:ext cx="9206241" cy="1143000"/>
          </a:xfrm>
        </p:spPr>
        <p:txBody>
          <a:bodyPr/>
          <a:lstStyle/>
          <a:p>
            <a:pPr algn="l"/>
            <a:r>
              <a:rPr lang="cs-CZ" altLang="cs-CZ" sz="3600" b="1" dirty="0">
                <a:latin typeface="Arial" panose="020B0604020202020204" pitchFamily="34" charset="0"/>
              </a:rPr>
              <a:t>Srovnání dávek u CT a konvenčního rentgenového vyšetření</a:t>
            </a:r>
            <a:endParaRPr lang="en-GB" altLang="cs-CZ" sz="3600" b="1" dirty="0">
              <a:latin typeface="Arial" panose="020B0604020202020204" pitchFamily="34" charset="0"/>
            </a:endParaRPr>
          </a:p>
        </p:txBody>
      </p:sp>
      <p:graphicFrame>
        <p:nvGraphicFramePr>
          <p:cNvPr id="348163" name="Group 3">
            <a:extLst>
              <a:ext uri="{FF2B5EF4-FFF2-40B4-BE49-F238E27FC236}">
                <a16:creationId xmlns:a16="http://schemas.microsoft.com/office/drawing/2014/main" id="{FAB77E55-04B4-49FC-B761-760EDBF435F2}"/>
              </a:ext>
            </a:extLst>
          </p:cNvPr>
          <p:cNvGraphicFramePr>
            <a:graphicFrameLocks noGrp="1"/>
          </p:cNvGraphicFramePr>
          <p:nvPr>
            <p:ph type="tbl" idx="1"/>
            <p:extLst>
              <p:ext uri="{D42A27DB-BD31-4B8C-83A1-F6EECF244321}">
                <p14:modId xmlns:p14="http://schemas.microsoft.com/office/powerpoint/2010/main" val="720985901"/>
              </p:ext>
            </p:extLst>
          </p:nvPr>
        </p:nvGraphicFramePr>
        <p:xfrm>
          <a:off x="2351089" y="2349500"/>
          <a:ext cx="7704137" cy="3629026"/>
        </p:xfrm>
        <a:graphic>
          <a:graphicData uri="http://schemas.openxmlformats.org/drawingml/2006/table">
            <a:tbl>
              <a:tblPr/>
              <a:tblGrid>
                <a:gridCol w="1927225">
                  <a:extLst>
                    <a:ext uri="{9D8B030D-6E8A-4147-A177-3AD203B41FA5}">
                      <a16:colId xmlns:a16="http://schemas.microsoft.com/office/drawing/2014/main" val="20000"/>
                    </a:ext>
                  </a:extLst>
                </a:gridCol>
                <a:gridCol w="1925637">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89217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CT </a:t>
                      </a:r>
                      <a:r>
                        <a:rPr kumimoji="0" lang="cs-CZ" altLang="cs-CZ" sz="2400" b="0" i="0" u="none" strike="noStrike" cap="none" normalizeH="0" baseline="0">
                          <a:ln>
                            <a:noFill/>
                          </a:ln>
                          <a:solidFill>
                            <a:schemeClr val="tx1"/>
                          </a:solidFill>
                          <a:effectLst/>
                          <a:latin typeface="Times New Roman" pitchFamily="18" charset="0"/>
                        </a:rPr>
                        <a:t>vyšetření</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a:t>
                      </a:r>
                      <a:r>
                        <a:rPr kumimoji="0" lang="sv-SE" altLang="cs-CZ" sz="2400" b="0" i="0" u="none" strike="noStrike" cap="none" normalizeH="0" baseline="0">
                          <a:ln>
                            <a:noFill/>
                          </a:ln>
                          <a:solidFill>
                            <a:schemeClr val="tx1"/>
                          </a:solidFill>
                          <a:effectLst/>
                          <a:latin typeface="Times New Roman" pitchFamily="18" charset="0"/>
                        </a:rPr>
                        <a:t> (mSv)</a:t>
                      </a: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Konvenční vyšetření rtg</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 </a:t>
                      </a:r>
                      <a:r>
                        <a:rPr kumimoji="0" lang="sv-SE" altLang="cs-CZ" sz="2400" b="0" i="0" u="none" strike="noStrike" cap="none" normalizeH="0" baseline="0">
                          <a:ln>
                            <a:noFill/>
                          </a:ln>
                          <a:solidFill>
                            <a:schemeClr val="tx1"/>
                          </a:solidFill>
                          <a:effectLst/>
                          <a:latin typeface="Times New Roman" pitchFamily="18" charset="0"/>
                        </a:rPr>
                        <a:t>(mSv)</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H</a:t>
                      </a:r>
                      <a:r>
                        <a:rPr kumimoji="0" lang="cs-CZ" altLang="cs-CZ" sz="2400" b="0" i="0" u="none" strike="noStrike" cap="none" normalizeH="0" baseline="0">
                          <a:ln>
                            <a:noFill/>
                          </a:ln>
                          <a:solidFill>
                            <a:schemeClr val="tx1"/>
                          </a:solidFill>
                          <a:effectLst/>
                          <a:latin typeface="Times New Roman" pitchFamily="18" charset="0"/>
                        </a:rPr>
                        <a:t>lava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2</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Lebka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0</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r>
                        <a:rPr kumimoji="0" lang="sv-SE" altLang="cs-CZ" sz="2400" b="0" i="0" u="none" strike="noStrike" cap="none" normalizeH="0" baseline="0">
                          <a:ln>
                            <a:noFill/>
                          </a:ln>
                          <a:solidFill>
                            <a:schemeClr val="tx1"/>
                          </a:solidFill>
                          <a:effectLst/>
                          <a:latin typeface="Times New Roman" pitchFamily="18" charset="0"/>
                        </a:rPr>
                        <a:t> PA</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a:t>
                      </a:r>
                      <a:r>
                        <a:rPr kumimoji="0" lang="cs-CZ" altLang="cs-CZ" sz="2400" b="1" i="0" u="none" strike="noStrike" cap="none" normalizeH="0" baseline="0" dirty="0">
                          <a:ln>
                            <a:noFill/>
                          </a:ln>
                          <a:solidFill>
                            <a:schemeClr val="tx1"/>
                          </a:solidFill>
                          <a:effectLst/>
                          <a:latin typeface="Times New Roman" pitchFamily="18" charset="0"/>
                        </a:rPr>
                        <a:t>,</a:t>
                      </a:r>
                      <a:r>
                        <a:rPr kumimoji="0" lang="sv-SE" altLang="cs-CZ" sz="2400" b="1" i="0" u="none" strike="noStrike" cap="none" normalizeH="0" baseline="0" dirty="0">
                          <a:ln>
                            <a:noFill/>
                          </a:ln>
                          <a:solidFill>
                            <a:schemeClr val="tx1"/>
                          </a:solidFill>
                          <a:effectLst/>
                          <a:latin typeface="Times New Roman" pitchFamily="18" charset="0"/>
                        </a:rPr>
                        <a:t>02</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262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Přímá spojnice 3">
            <a:extLst>
              <a:ext uri="{FF2B5EF4-FFF2-40B4-BE49-F238E27FC236}">
                <a16:creationId xmlns:a16="http://schemas.microsoft.com/office/drawing/2014/main" id="{CC023933-83B5-4F9F-A9D4-DFE2B5277EC0}"/>
              </a:ext>
            </a:extLst>
          </p:cNvPr>
          <p:cNvCxnSpPr/>
          <p:nvPr/>
        </p:nvCxnSpPr>
        <p:spPr bwMode="auto">
          <a:xfrm>
            <a:off x="6053959" y="2354317"/>
            <a:ext cx="0" cy="361555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508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Zástupný symbol pro číslo snímku 3">
            <a:extLst>
              <a:ext uri="{FF2B5EF4-FFF2-40B4-BE49-F238E27FC236}">
                <a16:creationId xmlns:a16="http://schemas.microsoft.com/office/drawing/2014/main" id="{F052BFB6-7523-4C05-8A1D-63806C7C2B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A3AA91-7FB5-4ABB-96E9-EF7B5BD9E085}" type="slidenum">
              <a:rPr lang="cs-CZ" altLang="cs-CZ" sz="1400">
                <a:latin typeface="Arial" panose="020B0604020202020204" pitchFamily="34" charset="0"/>
              </a:rPr>
              <a:pPr>
                <a:spcBef>
                  <a:spcPct val="0"/>
                </a:spcBef>
                <a:buFontTx/>
                <a:buNone/>
              </a:pPr>
              <a:t>64</a:t>
            </a:fld>
            <a:endParaRPr lang="cs-CZ" altLang="cs-CZ" sz="1400">
              <a:latin typeface="Arial" panose="020B0604020202020204" pitchFamily="34" charset="0"/>
            </a:endParaRPr>
          </a:p>
        </p:txBody>
      </p:sp>
      <p:sp>
        <p:nvSpPr>
          <p:cNvPr id="68611" name="Rectangle 2">
            <a:extLst>
              <a:ext uri="{FF2B5EF4-FFF2-40B4-BE49-F238E27FC236}">
                <a16:creationId xmlns:a16="http://schemas.microsoft.com/office/drawing/2014/main" id="{6244A808-5D37-4EA7-A41A-0E33446E488D}"/>
              </a:ext>
            </a:extLst>
          </p:cNvPr>
          <p:cNvSpPr>
            <a:spLocks noGrp="1" noChangeArrowheads="1"/>
          </p:cNvSpPr>
          <p:nvPr>
            <p:ph type="title"/>
          </p:nvPr>
        </p:nvSpPr>
        <p:spPr>
          <a:xfrm>
            <a:off x="1073643" y="505099"/>
            <a:ext cx="7772400" cy="609600"/>
          </a:xfrm>
        </p:spPr>
        <p:txBody>
          <a:bodyPr/>
          <a:lstStyle/>
          <a:p>
            <a:r>
              <a:rPr lang="cs-CZ" altLang="cs-CZ" dirty="0">
                <a:latin typeface="Arial" panose="020B0604020202020204" pitchFamily="34" charset="0"/>
              </a:rPr>
              <a:t>Přístroje CT s nízkou dávkou</a:t>
            </a:r>
            <a:endParaRPr lang="en-GB" altLang="cs-CZ" dirty="0">
              <a:latin typeface="Arial" panose="020B0604020202020204" pitchFamily="34" charset="0"/>
            </a:endParaRPr>
          </a:p>
        </p:txBody>
      </p:sp>
      <p:sp>
        <p:nvSpPr>
          <p:cNvPr id="463875" name="Rectangle 3">
            <a:extLst>
              <a:ext uri="{FF2B5EF4-FFF2-40B4-BE49-F238E27FC236}">
                <a16:creationId xmlns:a16="http://schemas.microsoft.com/office/drawing/2014/main" id="{0FD55A21-9437-4A94-A4F6-2D5429D8DB4C}"/>
              </a:ext>
            </a:extLst>
          </p:cNvPr>
          <p:cNvSpPr>
            <a:spLocks noGrp="1" noChangeArrowheads="1"/>
          </p:cNvSpPr>
          <p:nvPr>
            <p:ph type="body" idx="1"/>
          </p:nvPr>
        </p:nvSpPr>
        <p:spPr>
          <a:xfrm>
            <a:off x="1145629" y="1844676"/>
            <a:ext cx="10047888" cy="3529013"/>
          </a:xfrm>
        </p:spPr>
        <p:txBody>
          <a:bodyPr/>
          <a:lstStyle/>
          <a:p>
            <a:pPr>
              <a:lnSpc>
                <a:spcPct val="100000"/>
              </a:lnSpc>
            </a:pPr>
            <a:r>
              <a:rPr lang="cs-CZ" altLang="cs-CZ" dirty="0">
                <a:latin typeface="Arial" panose="020B0604020202020204" pitchFamily="34" charset="0"/>
              </a:rPr>
              <a:t>Automatická modulace proudu procházejícího rentgenkou</a:t>
            </a:r>
            <a:r>
              <a:rPr lang="en-GB" altLang="cs-CZ" dirty="0">
                <a:latin typeface="Arial" panose="020B0604020202020204" pitchFamily="34" charset="0"/>
              </a:rPr>
              <a:t> (</a:t>
            </a:r>
            <a:r>
              <a:rPr lang="cs-CZ" altLang="cs-CZ" dirty="0">
                <a:latin typeface="Arial" panose="020B0604020202020204" pitchFamily="34" charset="0"/>
              </a:rPr>
              <a:t>při nestejné velikosti řezů tělem pacienta</a:t>
            </a:r>
            <a:r>
              <a:rPr lang="en-GB" altLang="cs-CZ" dirty="0">
                <a:latin typeface="Arial" panose="020B0604020202020204" pitchFamily="34" charset="0"/>
              </a:rPr>
              <a:t>)</a:t>
            </a:r>
          </a:p>
          <a:p>
            <a:pPr>
              <a:lnSpc>
                <a:spcPct val="100000"/>
              </a:lnSpc>
            </a:pPr>
            <a:r>
              <a:rPr lang="cs-CZ" altLang="cs-CZ" dirty="0">
                <a:latin typeface="Arial" panose="020B0604020202020204" pitchFamily="34" charset="0"/>
              </a:rPr>
              <a:t>Rentgenka neobkružuje pacienty v úplném kruhu</a:t>
            </a:r>
            <a:r>
              <a:rPr lang="en-GB" altLang="cs-CZ" dirty="0">
                <a:latin typeface="Arial" panose="020B0604020202020204" pitchFamily="34" charset="0"/>
              </a:rPr>
              <a:t>:</a:t>
            </a:r>
            <a:r>
              <a:rPr lang="cs-CZ" altLang="cs-CZ" dirty="0">
                <a:latin typeface="Arial" panose="020B0604020202020204" pitchFamily="34" charset="0"/>
              </a:rPr>
              <a:t> stačí např.</a:t>
            </a:r>
            <a:r>
              <a:rPr lang="en-GB" altLang="cs-CZ" dirty="0">
                <a:latin typeface="Arial" panose="020B0604020202020204" pitchFamily="34" charset="0"/>
              </a:rPr>
              <a:t> 270 </a:t>
            </a:r>
            <a:r>
              <a:rPr lang="cs-CZ" altLang="cs-CZ" dirty="0">
                <a:latin typeface="Arial" panose="020B0604020202020204" pitchFamily="34" charset="0"/>
              </a:rPr>
              <a:t>stupňů u CT hlavy</a:t>
            </a:r>
            <a:r>
              <a:rPr lang="en-GB" altLang="cs-CZ" dirty="0">
                <a:latin typeface="Arial" panose="020B0604020202020204" pitchFamily="34" charset="0"/>
              </a:rPr>
              <a:t> (</a:t>
            </a:r>
            <a:r>
              <a:rPr lang="cs-CZ" altLang="cs-CZ" dirty="0">
                <a:latin typeface="Arial" panose="020B0604020202020204" pitchFamily="34" charset="0"/>
              </a:rPr>
              <a:t>vynechává se frontálních </a:t>
            </a:r>
            <a:r>
              <a:rPr lang="en-GB" altLang="cs-CZ" dirty="0">
                <a:latin typeface="Arial" panose="020B0604020202020204" pitchFamily="34" charset="0"/>
              </a:rPr>
              <a:t>90</a:t>
            </a:r>
            <a:r>
              <a:rPr lang="en-GB" altLang="cs-CZ" baseline="30000" dirty="0">
                <a:latin typeface="Arial" panose="020B0604020202020204" pitchFamily="34" charset="0"/>
              </a:rPr>
              <a:t>o</a:t>
            </a:r>
            <a:r>
              <a:rPr lang="en-GB" altLang="cs-CZ" dirty="0">
                <a:latin typeface="Arial" panose="020B0604020202020204" pitchFamily="34" charset="0"/>
              </a:rPr>
              <a:t>)</a:t>
            </a:r>
            <a:r>
              <a:rPr lang="cs-CZ" altLang="cs-CZ" dirty="0">
                <a:latin typeface="Arial" panose="020B0604020202020204" pitchFamily="34" charset="0"/>
              </a:rPr>
              <a:t>, což šetří oči.</a:t>
            </a:r>
            <a:endParaRPr lang="en-GB" altLang="cs-CZ" dirty="0">
              <a:latin typeface="Arial" panose="020B0604020202020204" pitchFamily="34" charset="0"/>
            </a:endParaRPr>
          </a:p>
          <a:p>
            <a:pPr>
              <a:lnSpc>
                <a:spcPct val="100000"/>
              </a:lnSpc>
            </a:pPr>
            <a:r>
              <a:rPr lang="cs-CZ" altLang="en-GB" dirty="0">
                <a:latin typeface="Arial" panose="020B0604020202020204" pitchFamily="34" charset="0"/>
              </a:rPr>
              <a:t>Naklánění „</a:t>
            </a:r>
            <a:r>
              <a:rPr lang="cs-CZ" altLang="en-GB" dirty="0" err="1">
                <a:latin typeface="Arial" panose="020B0604020202020204" pitchFamily="34" charset="0"/>
              </a:rPr>
              <a:t>gantry</a:t>
            </a:r>
            <a:r>
              <a:rPr lang="cs-CZ" altLang="en-GB" dirty="0">
                <a:latin typeface="Arial" panose="020B0604020202020204" pitchFamily="34" charset="0"/>
              </a:rPr>
              <a:t>“ a tím i roviny řezu za účelem vyhnutí se velmi citlivým orgánům</a:t>
            </a:r>
            <a:endParaRPr lang="en-GB" altLang="en-GB" dirty="0">
              <a:latin typeface="Arial" panose="020B0604020202020204" pitchFamily="34" charset="0"/>
            </a:endParaRPr>
          </a:p>
          <a:p>
            <a:pPr>
              <a:lnSpc>
                <a:spcPct val="100000"/>
              </a:lnSpc>
            </a:pPr>
            <a:r>
              <a:rPr lang="cs-CZ" altLang="en-GB" dirty="0">
                <a:latin typeface="Arial" panose="020B0604020202020204" pitchFamily="34" charset="0"/>
              </a:rPr>
              <a:t>Možnost zvláštního pracovního režimu pro děti a malé pacienty</a:t>
            </a:r>
            <a:endParaRPr lang="en-GB" altLang="en-GB" dirty="0">
              <a:latin typeface="Arial" panose="020B0604020202020204" pitchFamily="34" charset="0"/>
            </a:endParaRPr>
          </a:p>
        </p:txBody>
      </p:sp>
    </p:spTree>
    <p:extLst>
      <p:ext uri="{BB962C8B-B14F-4D97-AF65-F5344CB8AC3E}">
        <p14:creationId xmlns:p14="http://schemas.microsoft.com/office/powerpoint/2010/main" val="167917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3875">
                                            <p:txEl>
                                              <p:pRg st="1" end="1"/>
                                            </p:txEl>
                                          </p:spTgt>
                                        </p:tgtEl>
                                        <p:attrNameLst>
                                          <p:attrName>style.visibility</p:attrName>
                                        </p:attrNameLst>
                                      </p:cBhvr>
                                      <p:to>
                                        <p:strVal val="visible"/>
                                      </p:to>
                                    </p:set>
                                    <p:anim calcmode="lin" valueType="num">
                                      <p:cBhvr additive="base">
                                        <p:cTn id="13" dur="500" fill="hold"/>
                                        <p:tgtEl>
                                          <p:spTgt spid="4638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3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 calcmode="lin" valueType="num">
                                      <p:cBhvr additive="base">
                                        <p:cTn id="19" dur="500" fill="hold"/>
                                        <p:tgtEl>
                                          <p:spTgt spid="4638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3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3875">
                                            <p:txEl>
                                              <p:pRg st="3" end="3"/>
                                            </p:txEl>
                                          </p:spTgt>
                                        </p:tgtEl>
                                        <p:attrNameLst>
                                          <p:attrName>style.visibility</p:attrName>
                                        </p:attrNameLst>
                                      </p:cBhvr>
                                      <p:to>
                                        <p:strVal val="visible"/>
                                      </p:to>
                                    </p:set>
                                    <p:anim calcmode="lin" valueType="num">
                                      <p:cBhvr additive="base">
                                        <p:cTn id="25" dur="500" fill="hold"/>
                                        <p:tgtEl>
                                          <p:spTgt spid="4638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3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3E7F0729-7296-4EF9-94A4-927E468C9F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D7BD1C-65E9-41EC-A0D6-37C17C7CDEA3}" type="slidenum">
              <a:rPr lang="cs-CZ" altLang="cs-CZ" sz="1400">
                <a:latin typeface="Arial" panose="020B0604020202020204" pitchFamily="34" charset="0"/>
              </a:rPr>
              <a:pPr>
                <a:spcBef>
                  <a:spcPct val="0"/>
                </a:spcBef>
                <a:buFontTx/>
                <a:buNone/>
              </a:pPr>
              <a:t>65</a:t>
            </a:fld>
            <a:endParaRPr lang="cs-CZ" altLang="cs-CZ" sz="1400">
              <a:latin typeface="Arial" panose="020B0604020202020204" pitchFamily="34" charset="0"/>
            </a:endParaRPr>
          </a:p>
        </p:txBody>
      </p:sp>
      <p:sp>
        <p:nvSpPr>
          <p:cNvPr id="69635" name="Rectangle 2">
            <a:extLst>
              <a:ext uri="{FF2B5EF4-FFF2-40B4-BE49-F238E27FC236}">
                <a16:creationId xmlns:a16="http://schemas.microsoft.com/office/drawing/2014/main" id="{0196320E-7C79-4FE4-8E32-40E908E80AA8}"/>
              </a:ext>
            </a:extLst>
          </p:cNvPr>
          <p:cNvSpPr>
            <a:spLocks noGrp="1" noChangeArrowheads="1"/>
          </p:cNvSpPr>
          <p:nvPr>
            <p:ph type="title"/>
          </p:nvPr>
        </p:nvSpPr>
        <p:spPr>
          <a:xfrm>
            <a:off x="751531" y="373159"/>
            <a:ext cx="6059172" cy="451576"/>
          </a:xfrm>
        </p:spPr>
        <p:txBody>
          <a:bodyPr/>
          <a:lstStyle/>
          <a:p>
            <a:r>
              <a:rPr lang="cs-CZ" altLang="cs-CZ" dirty="0" err="1">
                <a:latin typeface="Arial" panose="020B0604020202020204" pitchFamily="34" charset="0"/>
              </a:rPr>
              <a:t>Nízkodávkové</a:t>
            </a:r>
            <a:r>
              <a:rPr lang="cs-CZ" altLang="cs-CZ" dirty="0">
                <a:latin typeface="Arial" panose="020B0604020202020204" pitchFamily="34" charset="0"/>
              </a:rPr>
              <a:t> protokoly</a:t>
            </a:r>
            <a:endParaRPr lang="en-GB" altLang="cs-CZ" dirty="0">
              <a:latin typeface="Arial" panose="020B0604020202020204" pitchFamily="34" charset="0"/>
            </a:endParaRPr>
          </a:p>
        </p:txBody>
      </p:sp>
      <p:sp>
        <p:nvSpPr>
          <p:cNvPr id="465923" name="Rectangle 3">
            <a:extLst>
              <a:ext uri="{FF2B5EF4-FFF2-40B4-BE49-F238E27FC236}">
                <a16:creationId xmlns:a16="http://schemas.microsoft.com/office/drawing/2014/main" id="{3B5A10C5-40B5-4CD5-BFFB-0DA1587E671F}"/>
              </a:ext>
            </a:extLst>
          </p:cNvPr>
          <p:cNvSpPr>
            <a:spLocks noGrp="1" noChangeArrowheads="1"/>
          </p:cNvSpPr>
          <p:nvPr>
            <p:ph type="body" idx="1"/>
          </p:nvPr>
        </p:nvSpPr>
        <p:spPr>
          <a:xfrm>
            <a:off x="1397876" y="1268413"/>
            <a:ext cx="9375227" cy="5040312"/>
          </a:xfrm>
        </p:spPr>
        <p:txBody>
          <a:bodyPr/>
          <a:lstStyle/>
          <a:p>
            <a:pPr>
              <a:lnSpc>
                <a:spcPct val="100000"/>
              </a:lnSpc>
            </a:pPr>
            <a:r>
              <a:rPr lang="cs-CZ" altLang="cs-CZ" sz="2400" dirty="0">
                <a:latin typeface="Arial" panose="020B0604020202020204" pitchFamily="34" charset="0"/>
              </a:rPr>
              <a:t>Omezení snímaného objemu jen na to, co je nutné</a:t>
            </a:r>
            <a:endParaRPr lang="en-GB" altLang="cs-CZ" sz="2400" dirty="0">
              <a:latin typeface="Arial" panose="020B0604020202020204" pitchFamily="34" charset="0"/>
            </a:endParaRPr>
          </a:p>
          <a:p>
            <a:pPr>
              <a:lnSpc>
                <a:spcPct val="100000"/>
              </a:lnSpc>
            </a:pPr>
            <a:r>
              <a:rPr lang="cs-CZ" altLang="cs-CZ" sz="2400" dirty="0">
                <a:latin typeface="Arial" panose="020B0604020202020204" pitchFamily="34" charset="0"/>
              </a:rPr>
              <a:t>Stínění povrchových orgánů jako je štítná žláza, prsy</a:t>
            </a:r>
            <a:r>
              <a:rPr lang="en-GB" altLang="cs-CZ" sz="2400" dirty="0">
                <a:latin typeface="Arial" panose="020B0604020202020204" pitchFamily="34" charset="0"/>
              </a:rPr>
              <a:t>, </a:t>
            </a:r>
            <a:r>
              <a:rPr lang="cs-CZ" altLang="cs-CZ" sz="2400" dirty="0">
                <a:latin typeface="Arial" panose="020B0604020202020204" pitchFamily="34" charset="0"/>
              </a:rPr>
              <a:t>oči a gonády, zejména u dětí a mladých dospělých</a:t>
            </a:r>
            <a:r>
              <a:rPr lang="en-GB" altLang="cs-CZ" sz="2400" dirty="0">
                <a:latin typeface="Arial" panose="020B0604020202020204" pitchFamily="34" charset="0"/>
              </a:rPr>
              <a:t>. </a:t>
            </a:r>
            <a:r>
              <a:rPr lang="cs-CZ" altLang="cs-CZ" sz="2400" dirty="0">
                <a:latin typeface="Arial" panose="020B0604020202020204" pitchFamily="34" charset="0"/>
              </a:rPr>
              <a:t>U CT hrudníku může dávka v prsech dosáhnout 30 – 50 </a:t>
            </a:r>
            <a:r>
              <a:rPr lang="cs-CZ" altLang="cs-CZ" sz="2400" dirty="0" err="1">
                <a:latin typeface="Arial" panose="020B0604020202020204" pitchFamily="34" charset="0"/>
              </a:rPr>
              <a:t>mGy</a:t>
            </a:r>
            <a:r>
              <a:rPr lang="cs-CZ" altLang="cs-CZ" sz="2400" dirty="0">
                <a:latin typeface="Arial" panose="020B0604020202020204" pitchFamily="34" charset="0"/>
              </a:rPr>
              <a:t>, i když se nejedná o cílovou anatomii.</a:t>
            </a:r>
            <a:endParaRPr lang="en-GB" altLang="en-GB" sz="2400" dirty="0">
              <a:latin typeface="Arial" panose="020B0604020202020204" pitchFamily="34" charset="0"/>
            </a:endParaRPr>
          </a:p>
          <a:p>
            <a:pPr>
              <a:lnSpc>
                <a:spcPct val="100000"/>
              </a:lnSpc>
            </a:pPr>
            <a:r>
              <a:rPr lang="cs-CZ" altLang="en-GB" sz="2400" dirty="0">
                <a:latin typeface="Arial" panose="020B0604020202020204" pitchFamily="34" charset="0"/>
              </a:rPr>
              <a:t>Jestliže se zmenší tloušťka vrstvy (řezu, </a:t>
            </a:r>
            <a:r>
              <a:rPr lang="cs-CZ" altLang="en-GB" sz="2400" i="1" dirty="0" err="1">
                <a:latin typeface="Arial" panose="020B0604020202020204" pitchFamily="34" charset="0"/>
              </a:rPr>
              <a:t>slice</a:t>
            </a:r>
            <a:r>
              <a:rPr lang="cs-CZ" altLang="en-GB" sz="2400" dirty="0">
                <a:latin typeface="Arial" panose="020B0604020202020204" pitchFamily="34" charset="0"/>
              </a:rPr>
              <a:t>), aby bylo dosaženo vyššího axiálního (osového) prostorového rozlišení, pak je nutno zvýšit dávku.</a:t>
            </a:r>
            <a:r>
              <a:rPr lang="en-GB" altLang="en-GB" sz="2400" dirty="0">
                <a:latin typeface="Arial" panose="020B0604020202020204" pitchFamily="34" charset="0"/>
              </a:rPr>
              <a:t> </a:t>
            </a:r>
          </a:p>
          <a:p>
            <a:pPr>
              <a:lnSpc>
                <a:spcPct val="100000"/>
              </a:lnSpc>
            </a:pPr>
            <a:r>
              <a:rPr lang="cs-CZ" altLang="en-GB" sz="2400" dirty="0">
                <a:latin typeface="Arial" panose="020B0604020202020204" pitchFamily="34" charset="0"/>
              </a:rPr>
              <a:t>Konvenční</a:t>
            </a:r>
            <a:r>
              <a:rPr lang="en-GB" altLang="en-GB" sz="2400" dirty="0">
                <a:latin typeface="Arial" panose="020B0604020202020204" pitchFamily="34" charset="0"/>
              </a:rPr>
              <a:t> CT: </a:t>
            </a:r>
            <a:r>
              <a:rPr lang="cs-CZ" altLang="en-GB" sz="2400" dirty="0">
                <a:latin typeface="Arial" panose="020B0604020202020204" pitchFamily="34" charset="0"/>
              </a:rPr>
              <a:t>omezení počtu řezů a zvýšení jejich odstupu.</a:t>
            </a:r>
            <a:r>
              <a:rPr lang="en-GB" altLang="en-GB" sz="2400" dirty="0">
                <a:latin typeface="Arial" panose="020B0604020202020204" pitchFamily="34" charset="0"/>
              </a:rPr>
              <a:t> </a:t>
            </a:r>
          </a:p>
          <a:p>
            <a:pPr>
              <a:lnSpc>
                <a:spcPct val="100000"/>
              </a:lnSpc>
            </a:pPr>
            <a:r>
              <a:rPr lang="en-GB" altLang="cs-CZ" sz="2400" dirty="0" err="1">
                <a:latin typeface="Arial" panose="020B0604020202020204" pitchFamily="34" charset="0"/>
              </a:rPr>
              <a:t>Spir</a:t>
            </a:r>
            <a:r>
              <a:rPr lang="cs-CZ" altLang="cs-CZ" sz="2400" dirty="0" err="1">
                <a:latin typeface="Arial" panose="020B0604020202020204" pitchFamily="34" charset="0"/>
              </a:rPr>
              <a:t>ální</a:t>
            </a:r>
            <a:r>
              <a:rPr lang="en-GB" altLang="cs-CZ" sz="2400" dirty="0">
                <a:latin typeface="Arial" panose="020B0604020202020204" pitchFamily="34" charset="0"/>
              </a:rPr>
              <a:t> CT: </a:t>
            </a:r>
            <a:r>
              <a:rPr lang="cs-CZ" altLang="cs-CZ" sz="2400" dirty="0">
                <a:latin typeface="Arial" panose="020B0604020202020204" pitchFamily="34" charset="0"/>
              </a:rPr>
              <a:t>větší strmost „spirály“ omezuje dávku</a:t>
            </a:r>
            <a:r>
              <a:rPr lang="en-GB" altLang="cs-CZ" sz="2400" dirty="0">
                <a:latin typeface="Arial" panose="020B0604020202020204" pitchFamily="34" charset="0"/>
              </a:rPr>
              <a:t> </a:t>
            </a:r>
            <a:endParaRPr lang="en-GB" altLang="en-GB" sz="2400" dirty="0">
              <a:latin typeface="Arial" panose="020B0604020202020204" pitchFamily="34" charset="0"/>
            </a:endParaRPr>
          </a:p>
          <a:p>
            <a:pPr>
              <a:lnSpc>
                <a:spcPct val="100000"/>
              </a:lnSpc>
            </a:pPr>
            <a:r>
              <a:rPr lang="cs-CZ" altLang="cs-CZ" sz="2400" dirty="0">
                <a:latin typeface="Arial" panose="020B0604020202020204" pitchFamily="34" charset="0"/>
              </a:rPr>
              <a:t>Zvláštní protokoly pro pediatrické pacienty</a:t>
            </a:r>
            <a:r>
              <a:rPr lang="en-GB" altLang="cs-CZ" sz="2400" dirty="0">
                <a:latin typeface="Arial" panose="020B0604020202020204" pitchFamily="34" charset="0"/>
              </a:rPr>
              <a:t> (</a:t>
            </a:r>
            <a:r>
              <a:rPr lang="cs-CZ" altLang="cs-CZ" sz="2400" dirty="0">
                <a:latin typeface="Arial" panose="020B0604020202020204" pitchFamily="34" charset="0"/>
              </a:rPr>
              <a:t>např. s nižším proudem přes rentgenku</a:t>
            </a:r>
            <a:r>
              <a:rPr lang="en-GB" altLang="cs-CZ" sz="2400" dirty="0">
                <a:latin typeface="Arial" panose="020B0604020202020204" pitchFamily="34" charset="0"/>
              </a:rPr>
              <a:t>)</a:t>
            </a:r>
          </a:p>
        </p:txBody>
      </p:sp>
    </p:spTree>
    <p:extLst>
      <p:ext uri="{BB962C8B-B14F-4D97-AF65-F5344CB8AC3E}">
        <p14:creationId xmlns:p14="http://schemas.microsoft.com/office/powerpoint/2010/main" val="342753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5923">
                                            <p:txEl>
                                              <p:pRg st="1" end="1"/>
                                            </p:txEl>
                                          </p:spTgt>
                                        </p:tgtEl>
                                        <p:attrNameLst>
                                          <p:attrName>style.visibility</p:attrName>
                                        </p:attrNameLst>
                                      </p:cBhvr>
                                      <p:to>
                                        <p:strVal val="visible"/>
                                      </p:to>
                                    </p:set>
                                    <p:anim calcmode="lin" valueType="num">
                                      <p:cBhvr additive="base">
                                        <p:cTn id="13" dur="500" fill="hold"/>
                                        <p:tgtEl>
                                          <p:spTgt spid="465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5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 calcmode="lin" valueType="num">
                                      <p:cBhvr additive="base">
                                        <p:cTn id="19" dur="500" fill="hold"/>
                                        <p:tgtEl>
                                          <p:spTgt spid="465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5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5923">
                                            <p:txEl>
                                              <p:pRg st="3" end="3"/>
                                            </p:txEl>
                                          </p:spTgt>
                                        </p:tgtEl>
                                        <p:attrNameLst>
                                          <p:attrName>style.visibility</p:attrName>
                                        </p:attrNameLst>
                                      </p:cBhvr>
                                      <p:to>
                                        <p:strVal val="visible"/>
                                      </p:to>
                                    </p:set>
                                    <p:anim calcmode="lin" valueType="num">
                                      <p:cBhvr additive="base">
                                        <p:cTn id="25" dur="500" fill="hold"/>
                                        <p:tgtEl>
                                          <p:spTgt spid="4659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5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65923">
                                            <p:txEl>
                                              <p:pRg st="4" end="4"/>
                                            </p:txEl>
                                          </p:spTgt>
                                        </p:tgtEl>
                                        <p:attrNameLst>
                                          <p:attrName>style.visibility</p:attrName>
                                        </p:attrNameLst>
                                      </p:cBhvr>
                                      <p:to>
                                        <p:strVal val="visible"/>
                                      </p:to>
                                    </p:set>
                                    <p:anim calcmode="lin" valueType="num">
                                      <p:cBhvr additive="base">
                                        <p:cTn id="31" dur="500" fill="hold"/>
                                        <p:tgtEl>
                                          <p:spTgt spid="4659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5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5923">
                                            <p:txEl>
                                              <p:pRg st="5" end="5"/>
                                            </p:txEl>
                                          </p:spTgt>
                                        </p:tgtEl>
                                        <p:attrNameLst>
                                          <p:attrName>style.visibility</p:attrName>
                                        </p:attrNameLst>
                                      </p:cBhvr>
                                      <p:to>
                                        <p:strVal val="visible"/>
                                      </p:to>
                                    </p:set>
                                    <p:anim calcmode="lin" valueType="num">
                                      <p:cBhvr additive="base">
                                        <p:cTn id="37" dur="500" fill="hold"/>
                                        <p:tgtEl>
                                          <p:spTgt spid="4659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5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3">
            <a:extLst>
              <a:ext uri="{FF2B5EF4-FFF2-40B4-BE49-F238E27FC236}">
                <a16:creationId xmlns:a16="http://schemas.microsoft.com/office/drawing/2014/main" id="{BDF1A587-3A16-4B5C-AC9E-64A1ABB3E1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E554C8-E66E-4D69-A8F1-63C8B8C904E6}" type="slidenum">
              <a:rPr lang="cs-CZ" altLang="cs-CZ" sz="1400">
                <a:latin typeface="Arial" panose="020B0604020202020204" pitchFamily="34" charset="0"/>
              </a:rPr>
              <a:pPr>
                <a:spcBef>
                  <a:spcPct val="0"/>
                </a:spcBef>
                <a:buFontTx/>
                <a:buNone/>
              </a:pPr>
              <a:t>66</a:t>
            </a:fld>
            <a:endParaRPr lang="cs-CZ" altLang="cs-CZ" sz="1400">
              <a:latin typeface="Arial" panose="020B0604020202020204" pitchFamily="34" charset="0"/>
            </a:endParaRPr>
          </a:p>
        </p:txBody>
      </p:sp>
      <p:sp>
        <p:nvSpPr>
          <p:cNvPr id="70659" name="Rectangle 2">
            <a:extLst>
              <a:ext uri="{FF2B5EF4-FFF2-40B4-BE49-F238E27FC236}">
                <a16:creationId xmlns:a16="http://schemas.microsoft.com/office/drawing/2014/main" id="{8082FFF7-D8A7-48F6-A4E0-5D8B02D65C9B}"/>
              </a:ext>
            </a:extLst>
          </p:cNvPr>
          <p:cNvSpPr>
            <a:spLocks noGrp="1" noChangeArrowheads="1"/>
          </p:cNvSpPr>
          <p:nvPr>
            <p:ph type="title"/>
          </p:nvPr>
        </p:nvSpPr>
        <p:spPr>
          <a:xfrm>
            <a:off x="861848" y="404814"/>
            <a:ext cx="9118765" cy="1150717"/>
          </a:xfrm>
        </p:spPr>
        <p:txBody>
          <a:bodyPr/>
          <a:lstStyle/>
          <a:p>
            <a:pPr algn="l"/>
            <a:r>
              <a:rPr lang="en-GB" altLang="cs-CZ" sz="3600" b="1" dirty="0">
                <a:latin typeface="Arial" panose="020B0604020202020204" pitchFamily="34" charset="0"/>
              </a:rPr>
              <a:t>Pa</a:t>
            </a:r>
            <a:r>
              <a:rPr lang="cs-CZ" altLang="cs-CZ" sz="3600" b="1" dirty="0">
                <a:latin typeface="Arial" panose="020B0604020202020204" pitchFamily="34" charset="0"/>
              </a:rPr>
              <a:t>c</a:t>
            </a:r>
            <a:r>
              <a:rPr lang="en-GB" altLang="cs-CZ" sz="3600" b="1" dirty="0" err="1">
                <a:latin typeface="Arial" panose="020B0604020202020204" pitchFamily="34" charset="0"/>
              </a:rPr>
              <a:t>ient</a:t>
            </a:r>
            <a:r>
              <a:rPr lang="cs-CZ" altLang="cs-CZ" sz="3600" b="1" dirty="0" err="1">
                <a:latin typeface="Arial" panose="020B0604020202020204" pitchFamily="34" charset="0"/>
              </a:rPr>
              <a:t>ské</a:t>
            </a:r>
            <a:r>
              <a:rPr lang="cs-CZ" altLang="cs-CZ" sz="3600" b="1" dirty="0">
                <a:latin typeface="Arial" panose="020B0604020202020204" pitchFamily="34" charset="0"/>
              </a:rPr>
              <a:t> dávky v intervenční radiologii</a:t>
            </a:r>
            <a:r>
              <a:rPr lang="en-GB" altLang="cs-CZ" sz="3600" b="1" dirty="0">
                <a:latin typeface="Arial" panose="020B0604020202020204" pitchFamily="34" charset="0"/>
              </a:rPr>
              <a:t>: </a:t>
            </a:r>
            <a:r>
              <a:rPr lang="cs-CZ" altLang="cs-CZ" sz="3600" dirty="0">
                <a:latin typeface="Arial" panose="020B0604020202020204" pitchFamily="34" charset="0"/>
              </a:rPr>
              <a:t>okolnosti</a:t>
            </a:r>
            <a:endParaRPr lang="en-US" altLang="cs-CZ" sz="3600" dirty="0">
              <a:latin typeface="Arial" panose="020B0604020202020204" pitchFamily="34" charset="0"/>
            </a:endParaRPr>
          </a:p>
        </p:txBody>
      </p:sp>
      <p:sp>
        <p:nvSpPr>
          <p:cNvPr id="350211" name="Rectangle 3">
            <a:extLst>
              <a:ext uri="{FF2B5EF4-FFF2-40B4-BE49-F238E27FC236}">
                <a16:creationId xmlns:a16="http://schemas.microsoft.com/office/drawing/2014/main" id="{CE2C6F85-E81E-40FA-A89D-95EE63DF1C0A}"/>
              </a:ext>
            </a:extLst>
          </p:cNvPr>
          <p:cNvSpPr>
            <a:spLocks noGrp="1" noChangeArrowheads="1"/>
          </p:cNvSpPr>
          <p:nvPr>
            <p:ph type="body" idx="1"/>
          </p:nvPr>
        </p:nvSpPr>
        <p:spPr>
          <a:xfrm>
            <a:off x="830317" y="2276873"/>
            <a:ext cx="10268607" cy="2736304"/>
          </a:xfrm>
          <a:noFill/>
        </p:spPr>
        <p:txBody>
          <a:bodyPr/>
          <a:lstStyle/>
          <a:p>
            <a:pPr marL="0" indent="0">
              <a:lnSpc>
                <a:spcPct val="100000"/>
              </a:lnSpc>
              <a:spcBef>
                <a:spcPct val="30000"/>
              </a:spcBef>
              <a:buClr>
                <a:schemeClr val="tx1"/>
              </a:buClr>
              <a:buSzPct val="85000"/>
              <a:buFontTx/>
              <a:buNone/>
              <a:defRPr/>
            </a:pPr>
            <a:r>
              <a:rPr lang="cs-CZ" altLang="cs-CZ" dirty="0">
                <a:effectLst>
                  <a:outerShdw blurRad="38100" dist="38100" dir="2700000" algn="tl">
                    <a:srgbClr val="FFFFFF"/>
                  </a:outerShdw>
                </a:effectLst>
                <a:latin typeface="Arial" charset="0"/>
              </a:rPr>
              <a:t>Jedná se o zdlouhavé, složité, obtížné a někdy opakované procedury, z čehož vyplývají prodloužené expoziční časy – mohou vést k vysokým pacientským dávkám.</a:t>
            </a:r>
            <a:endParaRPr lang="en-US" altLang="cs-CZ" dirty="0">
              <a:effectLst>
                <a:outerShdw blurRad="38100" dist="38100" dir="2700000" algn="tl">
                  <a:srgbClr val="FFFFFF"/>
                </a:outerShdw>
              </a:effectLst>
              <a:latin typeface="Arial" charset="0"/>
            </a:endParaRPr>
          </a:p>
        </p:txBody>
      </p:sp>
      <p:sp>
        <p:nvSpPr>
          <p:cNvPr id="5" name="Rectangle 5">
            <a:extLst>
              <a:ext uri="{FF2B5EF4-FFF2-40B4-BE49-F238E27FC236}">
                <a16:creationId xmlns:a16="http://schemas.microsoft.com/office/drawing/2014/main" id="{B1B23C3B-B2F9-4DB6-8E65-5F11701A877E}"/>
              </a:ext>
            </a:extLst>
          </p:cNvPr>
          <p:cNvSpPr>
            <a:spLocks noChangeArrowheads="1"/>
          </p:cNvSpPr>
          <p:nvPr/>
        </p:nvSpPr>
        <p:spPr bwMode="auto">
          <a:xfrm>
            <a:off x="1881982" y="4589464"/>
            <a:ext cx="3637955" cy="49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cs-CZ" altLang="cs-CZ" sz="2400" dirty="0">
                <a:latin typeface="Arial" panose="020B0604020202020204" pitchFamily="34" charset="0"/>
              </a:rPr>
              <a:t>Povinné jen pro RA</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8246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2">
            <a:extLst>
              <a:ext uri="{FF2B5EF4-FFF2-40B4-BE49-F238E27FC236}">
                <a16:creationId xmlns:a16="http://schemas.microsoft.com/office/drawing/2014/main" id="{7855EE47-A9EC-4ADF-8753-D97F43B7E2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1011AB-1E25-46CE-A13F-EF2792007927}" type="slidenum">
              <a:rPr lang="cs-CZ" altLang="cs-CZ" sz="1400">
                <a:latin typeface="Arial" panose="020B0604020202020204" pitchFamily="34" charset="0"/>
              </a:rPr>
              <a:pPr>
                <a:spcBef>
                  <a:spcPct val="0"/>
                </a:spcBef>
                <a:buFontTx/>
                <a:buNone/>
              </a:pPr>
              <a:t>67</a:t>
            </a:fld>
            <a:endParaRPr lang="cs-CZ" altLang="cs-CZ" sz="1400">
              <a:latin typeface="Arial" panose="020B0604020202020204" pitchFamily="34" charset="0"/>
            </a:endParaRPr>
          </a:p>
        </p:txBody>
      </p:sp>
      <p:sp>
        <p:nvSpPr>
          <p:cNvPr id="71683" name="Rectangle 2">
            <a:extLst>
              <a:ext uri="{FF2B5EF4-FFF2-40B4-BE49-F238E27FC236}">
                <a16:creationId xmlns:a16="http://schemas.microsoft.com/office/drawing/2014/main" id="{69C4C871-E779-41C3-969C-0F98D853FF95}"/>
              </a:ext>
            </a:extLst>
          </p:cNvPr>
          <p:cNvSpPr>
            <a:spLocks noGrp="1" noChangeArrowheads="1"/>
          </p:cNvSpPr>
          <p:nvPr>
            <p:ph type="title"/>
          </p:nvPr>
        </p:nvSpPr>
        <p:spPr>
          <a:xfrm>
            <a:off x="2208213" y="404813"/>
            <a:ext cx="7772400" cy="914400"/>
          </a:xfrm>
        </p:spPr>
        <p:txBody>
          <a:bodyPr/>
          <a:lstStyle/>
          <a:p>
            <a:pPr algn="l"/>
            <a:r>
              <a:rPr lang="cs-CZ" altLang="cs-CZ" sz="3600" b="1" dirty="0">
                <a:latin typeface="Arial" panose="020B0604020202020204" pitchFamily="34" charset="0"/>
              </a:rPr>
              <a:t>Pacient</a:t>
            </a:r>
            <a:r>
              <a:rPr lang="en-US" altLang="cs-CZ" sz="3600" b="1" dirty="0">
                <a:latin typeface="Arial" panose="020B0604020202020204" pitchFamily="34" charset="0"/>
              </a:rPr>
              <a:t>: </a:t>
            </a:r>
            <a:r>
              <a:rPr lang="cs-CZ" altLang="cs-CZ" sz="3600" b="1" dirty="0">
                <a:latin typeface="Arial" panose="020B0604020202020204" pitchFamily="34" charset="0"/>
              </a:rPr>
              <a:t>Radiodermatitida</a:t>
            </a:r>
            <a:endParaRPr lang="en-US" altLang="cs-CZ" sz="3600" b="1" dirty="0">
              <a:latin typeface="Arial" panose="020B0604020202020204" pitchFamily="34" charset="0"/>
            </a:endParaRPr>
          </a:p>
        </p:txBody>
      </p:sp>
      <p:sp>
        <p:nvSpPr>
          <p:cNvPr id="71684" name="Text Box 3">
            <a:extLst>
              <a:ext uri="{FF2B5EF4-FFF2-40B4-BE49-F238E27FC236}">
                <a16:creationId xmlns:a16="http://schemas.microsoft.com/office/drawing/2014/main" id="{EF6FD677-15CD-4EEB-B792-96FE3AD86EE8}"/>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sp>
        <p:nvSpPr>
          <p:cNvPr id="71685" name="Text Box 4">
            <a:extLst>
              <a:ext uri="{FF2B5EF4-FFF2-40B4-BE49-F238E27FC236}">
                <a16:creationId xmlns:a16="http://schemas.microsoft.com/office/drawing/2014/main" id="{EEBACB5B-ACC6-456F-A7D5-6013873DC555}"/>
              </a:ext>
            </a:extLst>
          </p:cNvPr>
          <p:cNvSpPr txBox="1">
            <a:spLocks noChangeArrowheads="1"/>
          </p:cNvSpPr>
          <p:nvPr/>
        </p:nvSpPr>
        <p:spPr bwMode="auto">
          <a:xfrm>
            <a:off x="7032625" y="1484314"/>
            <a:ext cx="317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2000" dirty="0">
                <a:latin typeface="Arial" panose="020B0604020202020204" pitchFamily="34" charset="0"/>
              </a:rPr>
              <a:t>Hyper &amp; hypo </a:t>
            </a:r>
            <a:r>
              <a:rPr lang="en-GB" altLang="cs-CZ" sz="2000" dirty="0" err="1">
                <a:latin typeface="Arial" panose="020B0604020202020204" pitchFamily="34" charset="0"/>
              </a:rPr>
              <a:t>pigmenta</a:t>
            </a:r>
            <a:r>
              <a:rPr lang="cs-CZ" altLang="cs-CZ" sz="2000" dirty="0" err="1">
                <a:latin typeface="Arial" panose="020B0604020202020204" pitchFamily="34" charset="0"/>
              </a:rPr>
              <a:t>ce</a:t>
            </a:r>
            <a:r>
              <a:rPr lang="en-GB" altLang="cs-CZ" sz="2000" dirty="0">
                <a:latin typeface="Arial" panose="020B0604020202020204" pitchFamily="34" charset="0"/>
              </a:rPr>
              <a:t>,</a:t>
            </a:r>
          </a:p>
          <a:p>
            <a:pPr>
              <a:spcBef>
                <a:spcPct val="0"/>
              </a:spcBef>
              <a:buFontTx/>
              <a:buNone/>
            </a:pPr>
            <a:r>
              <a:rPr lang="cs-CZ" altLang="cs-CZ" sz="2000" dirty="0">
                <a:latin typeface="Arial" panose="020B0604020202020204" pitchFamily="34" charset="0"/>
              </a:rPr>
              <a:t>s</a:t>
            </a:r>
            <a:r>
              <a:rPr lang="en-GB" altLang="cs-CZ" sz="2000" dirty="0">
                <a:latin typeface="Arial" panose="020B0604020202020204" pitchFamily="34" charset="0"/>
              </a:rPr>
              <a:t> </a:t>
            </a:r>
            <a:r>
              <a:rPr lang="en-GB" altLang="cs-CZ" sz="2000" dirty="0" err="1">
                <a:latin typeface="Arial" panose="020B0604020202020204" pitchFamily="34" charset="0"/>
              </a:rPr>
              <a:t>telangie</a:t>
            </a:r>
            <a:r>
              <a:rPr lang="cs-CZ" altLang="cs-CZ" sz="2000" dirty="0">
                <a:latin typeface="Arial" panose="020B0604020202020204" pitchFamily="34" charset="0"/>
              </a:rPr>
              <a:t>k</a:t>
            </a:r>
            <a:r>
              <a:rPr lang="en-GB" altLang="cs-CZ" sz="2000" dirty="0" err="1">
                <a:latin typeface="Arial" panose="020B0604020202020204" pitchFamily="34" charset="0"/>
              </a:rPr>
              <a:t>tasi</a:t>
            </a:r>
            <a:r>
              <a:rPr lang="cs-CZ" altLang="cs-CZ" sz="2000" dirty="0" err="1">
                <a:latin typeface="Arial" panose="020B0604020202020204" pitchFamily="34" charset="0"/>
              </a:rPr>
              <a:t>emi</a:t>
            </a:r>
            <a:endParaRPr lang="en-GB" altLang="cs-CZ" sz="2000" dirty="0">
              <a:latin typeface="Arial" panose="020B0604020202020204" pitchFamily="34" charset="0"/>
            </a:endParaRPr>
          </a:p>
        </p:txBody>
      </p:sp>
      <p:sp>
        <p:nvSpPr>
          <p:cNvPr id="71686" name="Text Box 5">
            <a:extLst>
              <a:ext uri="{FF2B5EF4-FFF2-40B4-BE49-F238E27FC236}">
                <a16:creationId xmlns:a16="http://schemas.microsoft.com/office/drawing/2014/main" id="{9CA66235-E728-4145-B447-CA3509CFD435}"/>
              </a:ext>
            </a:extLst>
          </p:cNvPr>
          <p:cNvSpPr txBox="1">
            <a:spLocks noChangeArrowheads="1"/>
          </p:cNvSpPr>
          <p:nvPr/>
        </p:nvSpPr>
        <p:spPr bwMode="auto">
          <a:xfrm>
            <a:off x="1992313" y="1628776"/>
            <a:ext cx="311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latin typeface="Arial" panose="020B0604020202020204" pitchFamily="34" charset="0"/>
              </a:rPr>
              <a:t>Atrofické zatvrdlé plaky</a:t>
            </a:r>
            <a:endParaRPr lang="en-GB" altLang="cs-CZ" sz="2000">
              <a:latin typeface="Arial" panose="020B0604020202020204" pitchFamily="34" charset="0"/>
            </a:endParaRPr>
          </a:p>
        </p:txBody>
      </p:sp>
      <p:pic>
        <p:nvPicPr>
          <p:cNvPr id="71687" name="Picture 6" descr="Image2">
            <a:extLst>
              <a:ext uri="{FF2B5EF4-FFF2-40B4-BE49-F238E27FC236}">
                <a16:creationId xmlns:a16="http://schemas.microsoft.com/office/drawing/2014/main" id="{86C2E97E-C330-4FF5-836D-13DFE572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349500"/>
            <a:ext cx="6705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7">
            <a:extLst>
              <a:ext uri="{FF2B5EF4-FFF2-40B4-BE49-F238E27FC236}">
                <a16:creationId xmlns:a16="http://schemas.microsoft.com/office/drawing/2014/main" id="{F348A56F-F61B-4E1B-B730-B902A0059018}"/>
              </a:ext>
            </a:extLst>
          </p:cNvPr>
          <p:cNvSpPr>
            <a:spLocks noChangeShapeType="1"/>
          </p:cNvSpPr>
          <p:nvPr/>
        </p:nvSpPr>
        <p:spPr bwMode="auto">
          <a:xfrm flipH="1" flipV="1">
            <a:off x="3432176" y="2349500"/>
            <a:ext cx="1063625" cy="1841500"/>
          </a:xfrm>
          <a:prstGeom prst="line">
            <a:avLst/>
          </a:prstGeom>
          <a:noFill/>
          <a:ln w="28575">
            <a:solidFill>
              <a:srgbClr val="FFFF00"/>
            </a:solidFill>
            <a:round/>
            <a:headEnd type="stealth" w="lg" len="lg"/>
            <a:tailEnd/>
          </a:ln>
          <a:extLst>
            <a:ext uri="{909E8E84-426E-40DD-AFC4-6F175D3DCCD1}">
              <a14:hiddenFill xmlns:a14="http://schemas.microsoft.com/office/drawing/2010/main">
                <a:noFill/>
              </a14:hiddenFill>
            </a:ext>
          </a:extLst>
        </p:spPr>
        <p:txBody>
          <a:bodyPr/>
          <a:lstStyle/>
          <a:p>
            <a:endParaRPr lang="cs-CZ" sz="2400"/>
          </a:p>
        </p:txBody>
      </p:sp>
      <p:sp>
        <p:nvSpPr>
          <p:cNvPr id="71689" name="Line 8">
            <a:extLst>
              <a:ext uri="{FF2B5EF4-FFF2-40B4-BE49-F238E27FC236}">
                <a16:creationId xmlns:a16="http://schemas.microsoft.com/office/drawing/2014/main" id="{8C567753-BB38-4EF2-B7CA-A0A84BBFD2C3}"/>
              </a:ext>
            </a:extLst>
          </p:cNvPr>
          <p:cNvSpPr>
            <a:spLocks noChangeShapeType="1"/>
          </p:cNvSpPr>
          <p:nvPr/>
        </p:nvSpPr>
        <p:spPr bwMode="auto">
          <a:xfrm flipV="1">
            <a:off x="5638800" y="1981200"/>
            <a:ext cx="1219200" cy="1295400"/>
          </a:xfrm>
          <a:prstGeom prst="line">
            <a:avLst/>
          </a:prstGeom>
          <a:noFill/>
          <a:ln w="28575">
            <a:solidFill>
              <a:srgbClr val="FFFF00"/>
            </a:solidFill>
            <a:round/>
            <a:headEnd type="stealth" w="med" len="med"/>
            <a:tailEnd/>
          </a:ln>
          <a:extLst>
            <a:ext uri="{909E8E84-426E-40DD-AFC4-6F175D3DCCD1}">
              <a14:hiddenFill xmlns:a14="http://schemas.microsoft.com/office/drawing/2010/main">
                <a:noFill/>
              </a14:hiddenFill>
            </a:ext>
          </a:extLst>
        </p:spPr>
        <p:txBody>
          <a:bodyPr/>
          <a:lstStyle/>
          <a:p>
            <a:endParaRPr lang="cs-CZ" sz="2400"/>
          </a:p>
        </p:txBody>
      </p:sp>
      <p:sp>
        <p:nvSpPr>
          <p:cNvPr id="71690" name="Text Box 9">
            <a:extLst>
              <a:ext uri="{FF2B5EF4-FFF2-40B4-BE49-F238E27FC236}">
                <a16:creationId xmlns:a16="http://schemas.microsoft.com/office/drawing/2014/main" id="{0FE5EB12-0A61-41F7-B86C-1DDB28C72A9C}"/>
              </a:ext>
            </a:extLst>
          </p:cNvPr>
          <p:cNvSpPr txBox="1">
            <a:spLocks noChangeArrowheads="1"/>
          </p:cNvSpPr>
          <p:nvPr/>
        </p:nvSpPr>
        <p:spPr bwMode="auto">
          <a:xfrm>
            <a:off x="1855679" y="6078758"/>
            <a:ext cx="8305800" cy="701675"/>
          </a:xfrm>
          <a:prstGeom prst="rect">
            <a:avLst/>
          </a:prstGeom>
          <a:noFill/>
          <a:ln>
            <a:noFill/>
          </a:ln>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ja-JP" sz="2000" dirty="0">
                <a:latin typeface="Arial" panose="020B0604020202020204" pitchFamily="34" charset="0"/>
                <a:ea typeface="Arial Unicode MS" pitchFamily="34" charset="-128"/>
              </a:rPr>
              <a:t>Chronická radiodermatitida u 17-leté pacientky po dvou radiofrekvenčních ablačních procedurách</a:t>
            </a:r>
            <a:r>
              <a:rPr lang="en-US"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„pod rentgenem“</a:t>
            </a:r>
            <a:endParaRPr lang="en-US"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3877490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2">
            <a:extLst>
              <a:ext uri="{FF2B5EF4-FFF2-40B4-BE49-F238E27FC236}">
                <a16:creationId xmlns:a16="http://schemas.microsoft.com/office/drawing/2014/main" id="{8EB978A1-E812-4F2D-B79A-C1B0F12AC9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5F09DD-707C-496F-B733-19712A38D8F8}" type="slidenum">
              <a:rPr lang="cs-CZ" altLang="cs-CZ" sz="1400">
                <a:latin typeface="Arial" panose="020B0604020202020204" pitchFamily="34" charset="0"/>
              </a:rPr>
              <a:pPr>
                <a:spcBef>
                  <a:spcPct val="0"/>
                </a:spcBef>
                <a:buFontTx/>
                <a:buNone/>
              </a:pPr>
              <a:t>68</a:t>
            </a:fld>
            <a:endParaRPr lang="cs-CZ" altLang="cs-CZ" sz="1400">
              <a:latin typeface="Arial" panose="020B0604020202020204" pitchFamily="34" charset="0"/>
            </a:endParaRPr>
          </a:p>
        </p:txBody>
      </p:sp>
      <p:sp>
        <p:nvSpPr>
          <p:cNvPr id="72707" name="Rectangle 2">
            <a:extLst>
              <a:ext uri="{FF2B5EF4-FFF2-40B4-BE49-F238E27FC236}">
                <a16:creationId xmlns:a16="http://schemas.microsoft.com/office/drawing/2014/main" id="{6F210B49-D83D-4362-896B-04A7A6AB14A3}"/>
              </a:ext>
            </a:extLst>
          </p:cNvPr>
          <p:cNvSpPr>
            <a:spLocks noGrp="1" noChangeArrowheads="1"/>
          </p:cNvSpPr>
          <p:nvPr>
            <p:ph type="title"/>
          </p:nvPr>
        </p:nvSpPr>
        <p:spPr>
          <a:xfrm>
            <a:off x="546538" y="476250"/>
            <a:ext cx="9827172" cy="914400"/>
          </a:xfrm>
        </p:spPr>
        <p:txBody>
          <a:bodyPr/>
          <a:lstStyle/>
          <a:p>
            <a:pPr algn="l"/>
            <a:r>
              <a:rPr lang="en-US" altLang="cs-CZ" sz="3600" b="1" dirty="0">
                <a:latin typeface="Arial" panose="020B0604020202020204" pitchFamily="34" charset="0"/>
              </a:rPr>
              <a:t>Pa</a:t>
            </a:r>
            <a:r>
              <a:rPr lang="cs-CZ" altLang="cs-CZ" sz="3600" b="1" dirty="0">
                <a:latin typeface="Arial" panose="020B0604020202020204" pitchFamily="34" charset="0"/>
              </a:rPr>
              <a:t>c</a:t>
            </a:r>
            <a:r>
              <a:rPr lang="en-US" altLang="cs-CZ" sz="3600" b="1" dirty="0" err="1">
                <a:latin typeface="Arial" panose="020B0604020202020204" pitchFamily="34" charset="0"/>
              </a:rPr>
              <a:t>ient</a:t>
            </a:r>
            <a:r>
              <a:rPr lang="en-US" altLang="cs-CZ" sz="3600" b="1" dirty="0">
                <a:latin typeface="Arial" panose="020B0604020202020204" pitchFamily="34" charset="0"/>
              </a:rPr>
              <a:t>: </a:t>
            </a:r>
            <a:r>
              <a:rPr lang="cs-CZ" altLang="cs-CZ" sz="3600" b="1" dirty="0">
                <a:latin typeface="Arial" panose="020B0604020202020204" pitchFamily="34" charset="0"/>
              </a:rPr>
              <a:t>vážné poškození pokožky vysokými dávkami</a:t>
            </a:r>
            <a:endParaRPr lang="en-US" altLang="cs-CZ" sz="3600" b="1" dirty="0">
              <a:latin typeface="Arial" panose="020B0604020202020204" pitchFamily="34" charset="0"/>
            </a:endParaRPr>
          </a:p>
        </p:txBody>
      </p:sp>
      <p:sp>
        <p:nvSpPr>
          <p:cNvPr id="72708" name="Text Box 3">
            <a:extLst>
              <a:ext uri="{FF2B5EF4-FFF2-40B4-BE49-F238E27FC236}">
                <a16:creationId xmlns:a16="http://schemas.microsoft.com/office/drawing/2014/main" id="{605F31E1-0829-48B3-B3D7-99BC84E023E5}"/>
              </a:ext>
            </a:extLst>
          </p:cNvPr>
          <p:cNvSpPr txBox="1">
            <a:spLocks noChangeArrowheads="1"/>
          </p:cNvSpPr>
          <p:nvPr/>
        </p:nvSpPr>
        <p:spPr bwMode="auto">
          <a:xfrm>
            <a:off x="6240463" y="1844675"/>
            <a:ext cx="3960812" cy="310854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ja-JP" sz="2800" dirty="0">
                <a:latin typeface="Arial" panose="020B0604020202020204" pitchFamily="34" charset="0"/>
                <a:ea typeface="Arial Unicode MS" pitchFamily="34" charset="-128"/>
              </a:rPr>
              <a:t>Příklad chronického poškození kůže i podkoží kumulativní kožní dávkou kolem </a:t>
            </a:r>
            <a:r>
              <a:rPr lang="en-US" altLang="ja-JP" sz="2800" dirty="0">
                <a:latin typeface="Arial" panose="020B0604020202020204" pitchFamily="34" charset="0"/>
                <a:ea typeface="Arial Unicode MS" pitchFamily="34" charset="-128"/>
              </a:rPr>
              <a:t>20 </a:t>
            </a:r>
            <a:r>
              <a:rPr lang="en-US" altLang="ja-JP" sz="2800" dirty="0" err="1">
                <a:latin typeface="Arial" panose="020B0604020202020204" pitchFamily="34" charset="0"/>
                <a:ea typeface="Arial Unicode MS" pitchFamily="34" charset="-128"/>
              </a:rPr>
              <a:t>Gy</a:t>
            </a:r>
            <a:r>
              <a:rPr lang="en-US" altLang="ja-JP" sz="2800" dirty="0">
                <a:latin typeface="Arial" panose="020B0604020202020204" pitchFamily="34" charset="0"/>
                <a:ea typeface="Arial Unicode MS" pitchFamily="34" charset="-128"/>
              </a:rPr>
              <a:t> </a:t>
            </a:r>
            <a:r>
              <a:rPr lang="cs-CZ" altLang="ja-JP" sz="2800" dirty="0">
                <a:latin typeface="Arial" panose="020B0604020202020204" pitchFamily="34" charset="0"/>
                <a:ea typeface="Arial Unicode MS" pitchFamily="34" charset="-128"/>
              </a:rPr>
              <a:t>po koronární </a:t>
            </a:r>
            <a:r>
              <a:rPr lang="en-US" altLang="ja-JP" sz="2800" dirty="0" err="1">
                <a:latin typeface="Arial" panose="020B0604020202020204" pitchFamily="34" charset="0"/>
                <a:ea typeface="Arial Unicode MS" pitchFamily="34" charset="-128"/>
              </a:rPr>
              <a:t>angiogra</a:t>
            </a:r>
            <a:r>
              <a:rPr lang="cs-CZ" altLang="ja-JP" sz="2800" dirty="0" err="1">
                <a:latin typeface="Arial" panose="020B0604020202020204" pitchFamily="34" charset="0"/>
                <a:ea typeface="Arial Unicode MS" pitchFamily="34" charset="-128"/>
              </a:rPr>
              <a:t>fii</a:t>
            </a:r>
            <a:r>
              <a:rPr lang="cs-CZ" altLang="ja-JP" sz="2800" dirty="0">
                <a:latin typeface="Arial" panose="020B0604020202020204" pitchFamily="34" charset="0"/>
                <a:ea typeface="Arial Unicode MS" pitchFamily="34" charset="-128"/>
              </a:rPr>
              <a:t> a dvou angioplastikách</a:t>
            </a:r>
            <a:endParaRPr lang="en-US" altLang="ja-JP" sz="2800" dirty="0">
              <a:ea typeface="Arial Unicode MS" pitchFamily="34" charset="-128"/>
            </a:endParaRPr>
          </a:p>
        </p:txBody>
      </p:sp>
      <p:sp>
        <p:nvSpPr>
          <p:cNvPr id="72709" name="Text Box 4">
            <a:extLst>
              <a:ext uri="{FF2B5EF4-FFF2-40B4-BE49-F238E27FC236}">
                <a16:creationId xmlns:a16="http://schemas.microsoft.com/office/drawing/2014/main" id="{08A444B7-4D7D-48DA-B510-75A1BE0024EA}"/>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pic>
        <p:nvPicPr>
          <p:cNvPr id="72710" name="Picture 5" descr="Image6">
            <a:extLst>
              <a:ext uri="{FF2B5EF4-FFF2-40B4-BE49-F238E27FC236}">
                <a16:creationId xmlns:a16="http://schemas.microsoft.com/office/drawing/2014/main" id="{894FC8B5-7E77-4EF0-8FB3-8199CC7E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787525"/>
            <a:ext cx="399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78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3">
            <a:extLst>
              <a:ext uri="{FF2B5EF4-FFF2-40B4-BE49-F238E27FC236}">
                <a16:creationId xmlns:a16="http://schemas.microsoft.com/office/drawing/2014/main" id="{6EBD3C15-F6F7-4339-973D-86FDA8FA3B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EE1C88-8AFF-4921-8765-28060E272464}" type="slidenum">
              <a:rPr lang="cs-CZ" altLang="cs-CZ" sz="1400">
                <a:latin typeface="Arial" panose="020B0604020202020204" pitchFamily="34" charset="0"/>
              </a:rPr>
              <a:pPr>
                <a:spcBef>
                  <a:spcPct val="0"/>
                </a:spcBef>
                <a:buFontTx/>
                <a:buNone/>
              </a:pPr>
              <a:t>69</a:t>
            </a:fld>
            <a:endParaRPr lang="cs-CZ" altLang="cs-CZ" sz="1400" dirty="0">
              <a:latin typeface="Arial" panose="020B0604020202020204" pitchFamily="34" charset="0"/>
            </a:endParaRPr>
          </a:p>
        </p:txBody>
      </p:sp>
      <p:sp>
        <p:nvSpPr>
          <p:cNvPr id="73731" name="Rectangle 2">
            <a:extLst>
              <a:ext uri="{FF2B5EF4-FFF2-40B4-BE49-F238E27FC236}">
                <a16:creationId xmlns:a16="http://schemas.microsoft.com/office/drawing/2014/main" id="{C788227D-7969-4A6A-B452-13D844190847}"/>
              </a:ext>
            </a:extLst>
          </p:cNvPr>
          <p:cNvSpPr>
            <a:spLocks noGrp="1" noChangeArrowheads="1"/>
          </p:cNvSpPr>
          <p:nvPr>
            <p:ph type="title"/>
          </p:nvPr>
        </p:nvSpPr>
        <p:spPr>
          <a:xfrm>
            <a:off x="662152" y="441434"/>
            <a:ext cx="9509234" cy="609600"/>
          </a:xfrm>
        </p:spPr>
        <p:txBody>
          <a:bodyPr/>
          <a:lstStyle/>
          <a:p>
            <a:pPr algn="l"/>
            <a:r>
              <a:rPr lang="cs-CZ" altLang="cs-CZ" sz="3600" b="1" dirty="0">
                <a:latin typeface="Arial" panose="020B0604020202020204" pitchFamily="34" charset="0"/>
              </a:rPr>
              <a:t>Technická opatření pro ochranu pacientů</a:t>
            </a:r>
            <a:endParaRPr lang="en-US" altLang="cs-CZ" sz="3600" b="1" dirty="0">
              <a:latin typeface="Arial" panose="020B0604020202020204" pitchFamily="34" charset="0"/>
            </a:endParaRPr>
          </a:p>
        </p:txBody>
      </p:sp>
      <p:sp>
        <p:nvSpPr>
          <p:cNvPr id="73732" name="Rectangle 3">
            <a:extLst>
              <a:ext uri="{FF2B5EF4-FFF2-40B4-BE49-F238E27FC236}">
                <a16:creationId xmlns:a16="http://schemas.microsoft.com/office/drawing/2014/main" id="{554276EA-5246-42FE-950B-CF05FA2EF8DE}"/>
              </a:ext>
            </a:extLst>
          </p:cNvPr>
          <p:cNvSpPr>
            <a:spLocks noGrp="1" noChangeArrowheads="1"/>
          </p:cNvSpPr>
          <p:nvPr>
            <p:ph type="body" idx="1"/>
          </p:nvPr>
        </p:nvSpPr>
        <p:spPr>
          <a:xfrm>
            <a:off x="1208691" y="1628775"/>
            <a:ext cx="9490840" cy="4573588"/>
          </a:xfrm>
        </p:spPr>
        <p:txBody>
          <a:bodyPr/>
          <a:lstStyle/>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Expozice: impulsní mód (nespojitá expozice) s proměnlivou frekvencí snímků 50, 25, 12.5, 6 za sekundu</a:t>
            </a: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Zobrazení dávky na displeji (celková délka skiaskopie, počet snímků</a:t>
            </a:r>
            <a:r>
              <a:rPr lang="en-GB"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kumulativní</a:t>
            </a:r>
            <a:r>
              <a:rPr lang="en-GB" altLang="ja-JP" sz="2000" dirty="0">
                <a:latin typeface="Arial" panose="020B0604020202020204" pitchFamily="34" charset="0"/>
                <a:ea typeface="Arial Unicode MS" pitchFamily="34" charset="-128"/>
              </a:rPr>
              <a:t> DAP)</a:t>
            </a:r>
            <a:endParaRPr lang="cs-CZ" altLang="ja-JP" sz="2000" dirty="0">
              <a:latin typeface="Arial" panose="020B0604020202020204" pitchFamily="34" charset="0"/>
              <a:ea typeface="Arial Unicode MS" pitchFamily="34" charset="-128"/>
            </a:endParaRP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Minimalizovat: dobu skiaskopie a použití modu s vysokou kvalitou obrazu</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Krátké přerušované expozice pomocí pedálového spínače </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Dlouhé procedury: redukce dávky u ozařované kůže například zaměřením cíle pod jiným úhlem.</a:t>
            </a:r>
            <a:endParaRPr lang="cs-CZ" altLang="ja-JP" sz="900" dirty="0">
              <a:latin typeface="Arial" panose="020B0604020202020204" pitchFamily="34" charset="0"/>
              <a:ea typeface="Arial Unicode MS" pitchFamily="34" charset="-128"/>
            </a:endParaRP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Minimální používání zoomu, který vede k vyšším pacientským dávkám</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Je třeba mít na paměti, že dávkové rychlosti jsou vyšší a dávky se akumulují rychleji u velkých pacientů. </a:t>
            </a:r>
            <a:endParaRPr lang="en-GB" altLang="cs-CZ" sz="2000" dirty="0">
              <a:latin typeface="Arial" panose="020B0604020202020204" pitchFamily="34" charset="0"/>
            </a:endParaRP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Detektor obrazu musí být co nejblíže k pacientovi.</a:t>
            </a:r>
            <a:r>
              <a:rPr lang="en-GB" altLang="ja-JP" sz="2000" dirty="0">
                <a:latin typeface="Arial" panose="020B0604020202020204" pitchFamily="34" charset="0"/>
                <a:ea typeface="Arial Unicode MS" pitchFamily="34" charset="-128"/>
              </a:rPr>
              <a:t> </a:t>
            </a: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Vždy kolimovat svazek co nejpřesněji jen na oblast zájmu.</a:t>
            </a:r>
            <a:endParaRPr lang="en-GB"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11544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AAF8B312-650A-49BA-8AF9-E672CDE3AB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4768A9-54CD-44BF-9399-9EACB0E2C003}" type="slidenum">
              <a:rPr lang="cs-CZ" altLang="cs-CZ" sz="1400">
                <a:latin typeface="Arial" panose="020B0604020202020204" pitchFamily="34" charset="0"/>
              </a:rPr>
              <a:pPr>
                <a:spcBef>
                  <a:spcPct val="0"/>
                </a:spcBef>
                <a:buFontTx/>
                <a:buNone/>
              </a:pPr>
              <a:t>7</a:t>
            </a:fld>
            <a:endParaRPr lang="cs-CZ" altLang="cs-CZ" sz="1400">
              <a:latin typeface="Arial" panose="020B0604020202020204" pitchFamily="34" charset="0"/>
            </a:endParaRPr>
          </a:p>
        </p:txBody>
      </p:sp>
      <p:sp>
        <p:nvSpPr>
          <p:cNvPr id="10243" name="Rectangle 2">
            <a:extLst>
              <a:ext uri="{FF2B5EF4-FFF2-40B4-BE49-F238E27FC236}">
                <a16:creationId xmlns:a16="http://schemas.microsoft.com/office/drawing/2014/main" id="{58460DBD-E38F-44D1-8A6F-2AF95AFDBBA8}"/>
              </a:ext>
            </a:extLst>
          </p:cNvPr>
          <p:cNvSpPr>
            <a:spLocks noGrp="1" noChangeArrowheads="1"/>
          </p:cNvSpPr>
          <p:nvPr>
            <p:ph type="title"/>
          </p:nvPr>
        </p:nvSpPr>
        <p:spPr>
          <a:xfrm>
            <a:off x="749231" y="312752"/>
            <a:ext cx="8964612" cy="1252538"/>
          </a:xfrm>
        </p:spPr>
        <p:txBody>
          <a:bodyPr/>
          <a:lstStyle/>
          <a:p>
            <a:pPr algn="l"/>
            <a:r>
              <a:rPr lang="cs-CZ" altLang="cs-CZ" sz="3600" b="1" dirty="0" err="1">
                <a:latin typeface="Arial" panose="020B0604020202020204" pitchFamily="34" charset="0"/>
              </a:rPr>
              <a:t>Radiosensitivita</a:t>
            </a:r>
            <a:r>
              <a:rPr lang="cs-CZ" altLang="cs-CZ" sz="3600" b="1" dirty="0">
                <a:latin typeface="Arial" panose="020B0604020202020204" pitchFamily="34" charset="0"/>
              </a:rPr>
              <a:t> (pro kancerogenezi, mutagenezi): tkáňový váhový faktor</a:t>
            </a:r>
          </a:p>
        </p:txBody>
      </p:sp>
      <p:pic>
        <p:nvPicPr>
          <p:cNvPr id="10244" name="Picture 3">
            <a:extLst>
              <a:ext uri="{FF2B5EF4-FFF2-40B4-BE49-F238E27FC236}">
                <a16:creationId xmlns:a16="http://schemas.microsoft.com/office/drawing/2014/main" id="{E21A4988-7B42-4C15-86FD-83AB7F23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675" y="1420952"/>
            <a:ext cx="868838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a:extLst>
              <a:ext uri="{FF2B5EF4-FFF2-40B4-BE49-F238E27FC236}">
                <a16:creationId xmlns:a16="http://schemas.microsoft.com/office/drawing/2014/main" id="{1F3709FD-FD59-4B93-9209-B6F6F71D3D3A}"/>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400">
                <a:solidFill>
                  <a:schemeClr val="tx2"/>
                </a:solidFill>
                <a:latin typeface="Arial" panose="020B0604020202020204" pitchFamily="34" charset="0"/>
              </a:rPr>
              <a:t>(Ref. 96/29/Euratom)</a:t>
            </a:r>
            <a:endParaRPr lang="en-US" altLang="cs-CZ" sz="1400">
              <a:solidFill>
                <a:schemeClr val="tx2"/>
              </a:solidFill>
              <a:latin typeface="Arial" panose="020B0604020202020204" pitchFamily="34" charset="0"/>
            </a:endParaRPr>
          </a:p>
        </p:txBody>
      </p:sp>
    </p:spTree>
    <p:extLst>
      <p:ext uri="{BB962C8B-B14F-4D97-AF65-F5344CB8AC3E}">
        <p14:creationId xmlns:p14="http://schemas.microsoft.com/office/powerpoint/2010/main" val="2011612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homer_brain">
            <a:extLst>
              <a:ext uri="{FF2B5EF4-FFF2-40B4-BE49-F238E27FC236}">
                <a16:creationId xmlns:a16="http://schemas.microsoft.com/office/drawing/2014/main" id="{C23F208B-9414-4652-B133-58B645A46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1484313"/>
            <a:ext cx="334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1" name="Rectangle 3">
            <a:extLst>
              <a:ext uri="{FF2B5EF4-FFF2-40B4-BE49-F238E27FC236}">
                <a16:creationId xmlns:a16="http://schemas.microsoft.com/office/drawing/2014/main" id="{CFF0F3A8-7279-4427-8B45-C8C598F0E4FB}"/>
              </a:ext>
            </a:extLst>
          </p:cNvPr>
          <p:cNvSpPr>
            <a:spLocks noGrp="1" noChangeArrowheads="1"/>
          </p:cNvSpPr>
          <p:nvPr>
            <p:ph type="ctrTitle"/>
          </p:nvPr>
        </p:nvSpPr>
        <p:spPr>
          <a:xfrm>
            <a:off x="2428601" y="209935"/>
            <a:ext cx="7129462" cy="1152525"/>
          </a:xfrm>
        </p:spPr>
        <p:txBody>
          <a:bodyPr/>
          <a:lstStyle/>
          <a:p>
            <a:pPr algn="l"/>
            <a:r>
              <a:rPr lang="en-GB" altLang="cs-CZ" sz="2000" dirty="0"/>
              <a:t>Auto</a:t>
            </a:r>
            <a:r>
              <a:rPr lang="cs-CZ" altLang="cs-CZ" sz="2000" dirty="0" err="1"/>
              <a:t>ři</a:t>
            </a:r>
            <a:r>
              <a:rPr lang="en-GB" altLang="cs-CZ" sz="2000" dirty="0"/>
              <a:t>: </a:t>
            </a:r>
            <a:br>
              <a:rPr lang="cs-CZ" altLang="cs-CZ" sz="2000" dirty="0">
                <a:solidFill>
                  <a:schemeClr val="tx1"/>
                </a:solidFill>
              </a:rPr>
            </a:br>
            <a:r>
              <a:rPr lang="en-GB" altLang="cs-CZ" sz="2000" b="1" dirty="0">
                <a:solidFill>
                  <a:schemeClr val="tx1"/>
                </a:solidFill>
                <a:latin typeface="Arial" panose="020B0604020202020204" pitchFamily="34" charset="0"/>
              </a:rPr>
              <a:t>Carmel J. Caruana, Vojtěch Mornstein</a:t>
            </a:r>
            <a:endParaRPr lang="en-GB" altLang="cs-CZ" sz="2400" dirty="0">
              <a:solidFill>
                <a:schemeClr val="tx1"/>
              </a:solidFill>
              <a:latin typeface="Arial" panose="020B0604020202020204" pitchFamily="34" charset="0"/>
            </a:endParaRPr>
          </a:p>
        </p:txBody>
      </p:sp>
      <p:sp>
        <p:nvSpPr>
          <p:cNvPr id="355332" name="Rectangle 4">
            <a:extLst>
              <a:ext uri="{FF2B5EF4-FFF2-40B4-BE49-F238E27FC236}">
                <a16:creationId xmlns:a16="http://schemas.microsoft.com/office/drawing/2014/main" id="{96EC769A-2419-4190-8E2F-5EABB3E97ABB}"/>
              </a:ext>
            </a:extLst>
          </p:cNvPr>
          <p:cNvSpPr>
            <a:spLocks noChangeArrowheads="1"/>
          </p:cNvSpPr>
          <p:nvPr/>
        </p:nvSpPr>
        <p:spPr bwMode="auto">
          <a:xfrm>
            <a:off x="7608888" y="1844675"/>
            <a:ext cx="2862262" cy="1371600"/>
          </a:xfrm>
          <a:prstGeom prst="rect">
            <a:avLst/>
          </a:prstGeom>
          <a:noFill/>
          <a:ln w="9525">
            <a:noFill/>
            <a:miter lim="800000"/>
            <a:headEnd/>
            <a:tailEnd/>
          </a:ln>
          <a:effec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defRPr/>
            </a:pPr>
            <a:r>
              <a:rPr lang="cs-CZ" altLang="cs-CZ" sz="2000" b="1" dirty="0">
                <a:solidFill>
                  <a:srgbClr val="0000DC"/>
                </a:solidFill>
              </a:rPr>
              <a:t>Revize překladu</a:t>
            </a:r>
            <a:r>
              <a:rPr lang="en-GB" altLang="cs-CZ" sz="2000" b="1" dirty="0">
                <a:solidFill>
                  <a:srgbClr val="0000DC"/>
                </a:solidFill>
              </a:rPr>
              <a:t>:</a:t>
            </a:r>
            <a:r>
              <a:rPr lang="en-GB" altLang="cs-CZ" sz="2400" b="1" dirty="0">
                <a:solidFill>
                  <a:srgbClr val="0000DC"/>
                </a:solidFill>
              </a:rPr>
              <a:t> </a:t>
            </a:r>
            <a:endParaRPr lang="cs-CZ" altLang="cs-CZ" sz="2400" b="1" dirty="0">
              <a:solidFill>
                <a:srgbClr val="0000DC"/>
              </a:solidFill>
            </a:endParaRPr>
          </a:p>
          <a:p>
            <a:pPr algn="r">
              <a:defRPr/>
            </a:pPr>
            <a:r>
              <a:rPr lang="cs-CZ" altLang="cs-CZ" sz="2000" b="1" dirty="0"/>
              <a:t>Aleš Bourek</a:t>
            </a:r>
          </a:p>
          <a:p>
            <a:pPr algn="r">
              <a:defRPr/>
            </a:pPr>
            <a:r>
              <a:rPr lang="cs-CZ" altLang="cs-CZ" sz="2000" b="1" dirty="0">
                <a:solidFill>
                  <a:srgbClr val="0000DC"/>
                </a:solidFill>
              </a:rPr>
              <a:t>Revize obsahu:</a:t>
            </a:r>
            <a:br>
              <a:rPr lang="en-GB" altLang="cs-CZ" sz="2000" b="1" dirty="0">
                <a:solidFill>
                  <a:srgbClr val="0000DC"/>
                </a:solidFill>
                <a:effectLst>
                  <a:outerShdw blurRad="38100" dist="38100" dir="2700000" algn="tl">
                    <a:srgbClr val="C0C0C0"/>
                  </a:outerShdw>
                </a:effectLst>
              </a:rPr>
            </a:br>
            <a:r>
              <a:rPr lang="cs-CZ" altLang="cs-CZ" sz="2000" b="1" dirty="0"/>
              <a:t>Ivo Hrazdira</a:t>
            </a:r>
          </a:p>
        </p:txBody>
      </p:sp>
      <p:sp>
        <p:nvSpPr>
          <p:cNvPr id="355334" name="Rectangle 6">
            <a:extLst>
              <a:ext uri="{FF2B5EF4-FFF2-40B4-BE49-F238E27FC236}">
                <a16:creationId xmlns:a16="http://schemas.microsoft.com/office/drawing/2014/main" id="{2B75D18D-8123-4FF4-83AD-F98DCFE38090}"/>
              </a:ext>
            </a:extLst>
          </p:cNvPr>
          <p:cNvSpPr>
            <a:spLocks noChangeArrowheads="1"/>
          </p:cNvSpPr>
          <p:nvPr/>
        </p:nvSpPr>
        <p:spPr bwMode="auto">
          <a:xfrm>
            <a:off x="7735038" y="4702833"/>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cs-CZ" altLang="cs-CZ" sz="2000" b="1" dirty="0">
                <a:solidFill>
                  <a:srgbClr val="0000DC"/>
                </a:solidFill>
                <a:latin typeface="Arial" panose="020B0604020202020204" pitchFamily="34" charset="0"/>
              </a:rPr>
              <a:t>Poslední úprava a  ozvučení</a:t>
            </a:r>
            <a:r>
              <a:rPr lang="en-GB" altLang="cs-CZ" sz="2000" b="1" dirty="0">
                <a:solidFill>
                  <a:srgbClr val="0000DC"/>
                </a:solidFill>
                <a:latin typeface="Arial" panose="020B0604020202020204" pitchFamily="34" charset="0"/>
              </a:rPr>
              <a:t>: </a:t>
            </a:r>
            <a:endParaRPr lang="cs-CZ" altLang="cs-CZ" sz="2000" b="1" dirty="0">
              <a:solidFill>
                <a:srgbClr val="0000DC"/>
              </a:solidFill>
              <a:latin typeface="Arial" panose="020B0604020202020204" pitchFamily="34" charset="0"/>
            </a:endParaRPr>
          </a:p>
          <a:p>
            <a:pPr algn="r">
              <a:spcBef>
                <a:spcPct val="0"/>
              </a:spcBef>
              <a:buFontTx/>
              <a:buNone/>
            </a:pPr>
            <a:r>
              <a:rPr lang="cs-CZ" altLang="cs-CZ" sz="2000" b="1" dirty="0">
                <a:latin typeface="Arial" panose="020B0604020202020204" pitchFamily="34" charset="0"/>
              </a:rPr>
              <a:t>květen </a:t>
            </a:r>
            <a:r>
              <a:rPr lang="en-GB" altLang="cs-CZ" sz="2000" b="1" dirty="0">
                <a:latin typeface="Arial" panose="020B0604020202020204" pitchFamily="34" charset="0"/>
              </a:rPr>
              <a:t>20</a:t>
            </a:r>
            <a:r>
              <a:rPr lang="cs-CZ" altLang="cs-CZ" sz="2000" b="1" dirty="0">
                <a:latin typeface="Arial" panose="020B0604020202020204" pitchFamily="34" charset="0"/>
              </a:rPr>
              <a:t>21</a:t>
            </a:r>
          </a:p>
        </p:txBody>
      </p:sp>
    </p:spTree>
    <p:extLst>
      <p:ext uri="{BB962C8B-B14F-4D97-AF65-F5344CB8AC3E}">
        <p14:creationId xmlns:p14="http://schemas.microsoft.com/office/powerpoint/2010/main" val="39483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331"/>
                                        </p:tgtEl>
                                        <p:attrNameLst>
                                          <p:attrName>style.visibility</p:attrName>
                                        </p:attrNameLst>
                                      </p:cBhvr>
                                      <p:to>
                                        <p:strVal val="visible"/>
                                      </p:to>
                                    </p:set>
                                    <p:animEffect transition="in" filter="wipe(left)">
                                      <p:cBhvr>
                                        <p:cTn id="7" dur="2000"/>
                                        <p:tgtEl>
                                          <p:spTgt spid="355331"/>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355332"/>
                                        </p:tgtEl>
                                        <p:attrNameLst>
                                          <p:attrName>style.visibility</p:attrName>
                                        </p:attrNameLst>
                                      </p:cBhvr>
                                      <p:to>
                                        <p:strVal val="visible"/>
                                      </p:to>
                                    </p:set>
                                    <p:animEffect transition="in" filter="wipe(right)">
                                      <p:cBhvr>
                                        <p:cTn id="10" dur="2000"/>
                                        <p:tgtEl>
                                          <p:spTgt spid="355332"/>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355334"/>
                                        </p:tgtEl>
                                        <p:attrNameLst>
                                          <p:attrName>style.visibility</p:attrName>
                                        </p:attrNameLst>
                                      </p:cBhvr>
                                      <p:to>
                                        <p:strVal val="visible"/>
                                      </p:to>
                                    </p:set>
                                    <p:animEffect transition="in" filter="wipe(right)">
                                      <p:cBhvr>
                                        <p:cTn id="13" dur="2000"/>
                                        <p:tgtEl>
                                          <p:spTgt spid="355334"/>
                                        </p:tgtEl>
                                      </p:cBhvr>
                                    </p:animEffect>
                                  </p:childTnLst>
                                </p:cTn>
                              </p:par>
                            </p:childTnLst>
                          </p:cTn>
                        </p:par>
                        <p:par>
                          <p:cTn id="14" fill="hold" nodeType="afterGroup">
                            <p:stCondLst>
                              <p:cond delay="5000"/>
                            </p:stCondLst>
                            <p:childTnLst>
                              <p:par>
                                <p:cTn id="15" presetID="63" presetClass="path" presetSubtype="0" accel="50000" decel="50000" fill="hold" grpId="1" nodeType="afterEffect">
                                  <p:stCondLst>
                                    <p:cond delay="3500"/>
                                  </p:stCondLst>
                                  <p:childTnLst>
                                    <p:animMotion origin="layout" path="M -0.0595 -0.00301 L 1.10994 -0.00301 " pathEditMode="fixed" rAng="0" ptsTypes="AA">
                                      <p:cBhvr>
                                        <p:cTn id="16" dur="1000" fill="hold"/>
                                        <p:tgtEl>
                                          <p:spTgt spid="355331"/>
                                        </p:tgtEl>
                                        <p:attrNameLst>
                                          <p:attrName>ppt_x</p:attrName>
                                          <p:attrName>ppt_y</p:attrName>
                                        </p:attrNameLst>
                                      </p:cBhvr>
                                      <p:rCtr x="58472" y="0"/>
                                    </p:animMotion>
                                  </p:childTnLst>
                                </p:cTn>
                              </p:par>
                              <p:par>
                                <p:cTn id="17" presetID="10" presetClass="entr" presetSubtype="0" fill="hold" nodeType="withEffect">
                                  <p:stCondLst>
                                    <p:cond delay="0"/>
                                  </p:stCondLst>
                                  <p:childTnLst>
                                    <p:set>
                                      <p:cBhvr>
                                        <p:cTn id="18" dur="1" fill="hold">
                                          <p:stCondLst>
                                            <p:cond delay="0"/>
                                          </p:stCondLst>
                                        </p:cTn>
                                        <p:tgtEl>
                                          <p:spTgt spid="355330"/>
                                        </p:tgtEl>
                                        <p:attrNameLst>
                                          <p:attrName>style.visibility</p:attrName>
                                        </p:attrNameLst>
                                      </p:cBhvr>
                                      <p:to>
                                        <p:strVal val="visible"/>
                                      </p:to>
                                    </p:set>
                                    <p:animEffect transition="in" filter="fade">
                                      <p:cBhvr>
                                        <p:cTn id="19" dur="2000"/>
                                        <p:tgtEl>
                                          <p:spTgt spid="355330"/>
                                        </p:tgtEl>
                                      </p:cBhvr>
                                    </p:animEffect>
                                  </p:childTnLst>
                                </p:cTn>
                              </p:par>
                            </p:childTnLst>
                          </p:cTn>
                        </p:par>
                        <p:par>
                          <p:cTn id="20" fill="hold" nodeType="afterGroup">
                            <p:stCondLst>
                              <p:cond delay="9500"/>
                            </p:stCondLst>
                            <p:childTnLst>
                              <p:par>
                                <p:cTn id="21" presetID="42" presetClass="path" presetSubtype="0" accel="50000" decel="50000" fill="hold" grpId="1" nodeType="afterEffect">
                                  <p:stCondLst>
                                    <p:cond delay="0"/>
                                  </p:stCondLst>
                                  <p:childTnLst>
                                    <p:animMotion origin="layout" path="M -0.00799 4.44444E-6 L -0.00695 0.80601 " pathEditMode="fixed" rAng="0" ptsTypes="AA">
                                      <p:cBhvr>
                                        <p:cTn id="22" dur="1000" fill="hold"/>
                                        <p:tgtEl>
                                          <p:spTgt spid="355332"/>
                                        </p:tgtEl>
                                        <p:attrNameLst>
                                          <p:attrName>ppt_x</p:attrName>
                                          <p:attrName>ppt_y</p:attrName>
                                        </p:attrNameLst>
                                      </p:cBhvr>
                                      <p:rCtr x="52" y="40301"/>
                                    </p:animMotion>
                                  </p:childTnLst>
                                </p:cTn>
                              </p:par>
                            </p:childTnLst>
                          </p:cTn>
                        </p:par>
                        <p:par>
                          <p:cTn id="23" fill="hold" nodeType="afterGroup">
                            <p:stCondLst>
                              <p:cond delay="10500"/>
                            </p:stCondLst>
                            <p:childTnLst>
                              <p:par>
                                <p:cTn id="24" presetID="64" presetClass="path" presetSubtype="0" accel="50000" decel="50000" fill="hold" grpId="1" nodeType="afterEffect">
                                  <p:stCondLst>
                                    <p:cond delay="0"/>
                                  </p:stCondLst>
                                  <p:childTnLst>
                                    <p:animMotion origin="layout" path="M -0.06901 0.01389 L -0.07161 -0.9706 " pathEditMode="fixed" rAng="0" ptsTypes="AA">
                                      <p:cBhvr>
                                        <p:cTn id="25" dur="1000" fill="hold"/>
                                        <p:tgtEl>
                                          <p:spTgt spid="355334"/>
                                        </p:tgtEl>
                                        <p:attrNameLst>
                                          <p:attrName>ppt_x</p:attrName>
                                          <p:attrName>ppt_y</p:attrName>
                                        </p:attrNameLst>
                                      </p:cBhvr>
                                      <p:rCtr x="-139" y="-4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p:bldP spid="355331" grpId="1"/>
      <p:bldP spid="355332" grpId="0"/>
      <p:bldP spid="355332" grpId="1"/>
      <p:bldP spid="355334" grpId="0"/>
      <p:bldP spid="3553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3">
            <a:extLst>
              <a:ext uri="{FF2B5EF4-FFF2-40B4-BE49-F238E27FC236}">
                <a16:creationId xmlns:a16="http://schemas.microsoft.com/office/drawing/2014/main" id="{3490A801-8533-43CD-B024-2C88F348B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C4FBDA-B60F-492F-B9AC-E30A9456CE56}" type="slidenum">
              <a:rPr lang="cs-CZ" altLang="cs-CZ" sz="1400">
                <a:latin typeface="Arial" panose="020B0604020202020204" pitchFamily="34" charset="0"/>
              </a:rPr>
              <a:pPr>
                <a:spcBef>
                  <a:spcPct val="0"/>
                </a:spcBef>
                <a:buFontTx/>
                <a:buNone/>
              </a:pPr>
              <a:t>8</a:t>
            </a:fld>
            <a:endParaRPr lang="cs-CZ" altLang="cs-CZ" sz="1400">
              <a:latin typeface="Arial" panose="020B0604020202020204" pitchFamily="34" charset="0"/>
            </a:endParaRPr>
          </a:p>
        </p:txBody>
      </p:sp>
      <p:sp>
        <p:nvSpPr>
          <p:cNvPr id="11267" name="Rectangle 2">
            <a:extLst>
              <a:ext uri="{FF2B5EF4-FFF2-40B4-BE49-F238E27FC236}">
                <a16:creationId xmlns:a16="http://schemas.microsoft.com/office/drawing/2014/main" id="{4E8A163A-84B8-4420-8543-6E3BC855D493}"/>
              </a:ext>
            </a:extLst>
          </p:cNvPr>
          <p:cNvSpPr>
            <a:spLocks noGrp="1" noChangeArrowheads="1"/>
          </p:cNvSpPr>
          <p:nvPr>
            <p:ph type="title"/>
          </p:nvPr>
        </p:nvSpPr>
        <p:spPr>
          <a:xfrm>
            <a:off x="799513" y="211116"/>
            <a:ext cx="9195277" cy="1164459"/>
          </a:xfrm>
        </p:spPr>
        <p:txBody>
          <a:bodyPr/>
          <a:lstStyle/>
          <a:p>
            <a:pPr algn="l"/>
            <a:r>
              <a:rPr lang="cs-CZ" altLang="cs-CZ" sz="3200" b="1" dirty="0">
                <a:latin typeface="Arial" panose="020B0604020202020204" pitchFamily="34" charset="0"/>
              </a:rPr>
              <a:t>S</a:t>
            </a:r>
            <a:r>
              <a:rPr lang="cs-CZ" altLang="cs-CZ" sz="3600" b="1" dirty="0">
                <a:latin typeface="Arial" panose="020B0604020202020204" pitchFamily="34" charset="0"/>
              </a:rPr>
              <a:t>taré veličiny a jednotky</a:t>
            </a:r>
            <a:r>
              <a:rPr lang="en-GB" altLang="cs-CZ" sz="3600" b="1" dirty="0">
                <a:latin typeface="Arial" panose="020B0604020202020204" pitchFamily="34" charset="0"/>
              </a:rPr>
              <a:t> (</a:t>
            </a:r>
            <a:r>
              <a:rPr lang="cs-CZ" altLang="cs-CZ" sz="3600" b="1" dirty="0">
                <a:latin typeface="Arial" panose="020B0604020202020204" pitchFamily="34" charset="0"/>
              </a:rPr>
              <a:t>dnes používané jen v </a:t>
            </a:r>
            <a:r>
              <a:rPr lang="en-GB" altLang="cs-CZ" sz="3600" b="1" dirty="0">
                <a:latin typeface="Arial" panose="020B0604020202020204" pitchFamily="34" charset="0"/>
              </a:rPr>
              <a:t>USA</a:t>
            </a:r>
            <a:r>
              <a:rPr lang="cs-CZ" altLang="cs-CZ" sz="3600" b="1" dirty="0">
                <a:latin typeface="Arial" panose="020B0604020202020204" pitchFamily="34" charset="0"/>
              </a:rPr>
              <a:t>)</a:t>
            </a:r>
            <a:endParaRPr lang="en-GB" altLang="cs-CZ" sz="3600" b="1" dirty="0">
              <a:latin typeface="Arial" panose="020B0604020202020204" pitchFamily="34" charset="0"/>
            </a:endParaRPr>
          </a:p>
        </p:txBody>
      </p:sp>
      <p:sp>
        <p:nvSpPr>
          <p:cNvPr id="11268" name="Rectangle 3">
            <a:extLst>
              <a:ext uri="{FF2B5EF4-FFF2-40B4-BE49-F238E27FC236}">
                <a16:creationId xmlns:a16="http://schemas.microsoft.com/office/drawing/2014/main" id="{FB0D1D3C-A8A6-4895-86DB-838EF255A80F}"/>
              </a:ext>
            </a:extLst>
          </p:cNvPr>
          <p:cNvSpPr>
            <a:spLocks noGrp="1" noChangeArrowheads="1"/>
          </p:cNvSpPr>
          <p:nvPr>
            <p:ph type="body" idx="1"/>
          </p:nvPr>
        </p:nvSpPr>
        <p:spPr>
          <a:xfrm>
            <a:off x="842837" y="1931051"/>
            <a:ext cx="9422295" cy="3603058"/>
          </a:xfrm>
        </p:spPr>
        <p:txBody>
          <a:bodyPr/>
          <a:lstStyle/>
          <a:p>
            <a:pPr>
              <a:lnSpc>
                <a:spcPct val="100000"/>
              </a:lnSpc>
              <a:buFont typeface="Wingdings" panose="05000000000000000000" pitchFamily="2" charset="2"/>
              <a:buChar char="Ø"/>
            </a:pPr>
            <a:r>
              <a:rPr lang="en-GB" altLang="cs-CZ" dirty="0">
                <a:latin typeface="Arial" panose="020B0604020202020204" pitchFamily="34" charset="0"/>
              </a:rPr>
              <a:t>1</a:t>
            </a:r>
            <a:r>
              <a:rPr lang="cs-CZ" altLang="cs-CZ" dirty="0">
                <a:latin typeface="Arial" panose="020B0604020202020204" pitchFamily="34" charset="0"/>
              </a:rPr>
              <a:t> </a:t>
            </a:r>
            <a:r>
              <a:rPr lang="en-GB" altLang="cs-CZ" dirty="0">
                <a:latin typeface="Arial" panose="020B0604020202020204" pitchFamily="34" charset="0"/>
              </a:rPr>
              <a:t>Rad = 0</a:t>
            </a:r>
            <a:r>
              <a:rPr lang="cs-CZ" altLang="cs-CZ" dirty="0">
                <a:latin typeface="Arial" panose="020B0604020202020204" pitchFamily="34" charset="0"/>
              </a:rPr>
              <a:t>,</a:t>
            </a:r>
            <a:r>
              <a:rPr lang="en-GB" altLang="cs-CZ" dirty="0">
                <a:latin typeface="Arial" panose="020B0604020202020204" pitchFamily="34" charset="0"/>
              </a:rPr>
              <a:t>01Gy</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1 Rem = 0</a:t>
            </a:r>
            <a:r>
              <a:rPr lang="cs-CZ" altLang="cs-CZ" dirty="0">
                <a:latin typeface="Arial" panose="020B0604020202020204" pitchFamily="34" charset="0"/>
              </a:rPr>
              <a:t>,</a:t>
            </a:r>
            <a:r>
              <a:rPr lang="en-GB" altLang="cs-CZ" dirty="0">
                <a:latin typeface="Arial" panose="020B0604020202020204" pitchFamily="34" charset="0"/>
              </a:rPr>
              <a:t>01Sv</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Faktor kvality</a:t>
            </a:r>
            <a:r>
              <a:rPr lang="en-GB" altLang="cs-CZ" dirty="0">
                <a:latin typeface="Arial" panose="020B0604020202020204" pitchFamily="34" charset="0"/>
              </a:rPr>
              <a:t> = </a:t>
            </a:r>
            <a:r>
              <a:rPr lang="cs-CZ" altLang="cs-CZ" dirty="0">
                <a:latin typeface="Arial" panose="020B0604020202020204" pitchFamily="34" charset="0"/>
              </a:rPr>
              <a:t>váhový faktor záření</a:t>
            </a:r>
          </a:p>
          <a:p>
            <a:pPr>
              <a:lnSpc>
                <a:spcPct val="100000"/>
              </a:lnSpc>
              <a:buFont typeface="Wingdings" panose="05000000000000000000" pitchFamily="2" charset="2"/>
              <a:buChar char="Ø"/>
            </a:pPr>
            <a:r>
              <a:rPr lang="cs-CZ" altLang="cs-CZ" dirty="0">
                <a:latin typeface="Arial" panose="020B0604020202020204" pitchFamily="34" charset="0"/>
              </a:rPr>
              <a:t>Dávkový ekvivalent = faktor kvality x absorbovaná dávka</a:t>
            </a: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Roentgen (R): </a:t>
            </a:r>
            <a:r>
              <a:rPr lang="cs-CZ" altLang="cs-CZ" dirty="0">
                <a:latin typeface="Arial" panose="020B0604020202020204" pitchFamily="34" charset="0"/>
              </a:rPr>
              <a:t>stará jednotka expozice používaná jen pro záření </a:t>
            </a:r>
            <a:r>
              <a:rPr lang="cs-CZ" altLang="cs-CZ" dirty="0" err="1">
                <a:latin typeface="Arial" panose="020B0604020202020204" pitchFamily="34" charset="0"/>
              </a:rPr>
              <a:t>rtg</a:t>
            </a:r>
            <a:r>
              <a:rPr lang="cs-CZ" altLang="cs-CZ" dirty="0">
                <a:latin typeface="Arial" panose="020B0604020202020204" pitchFamily="34" charset="0"/>
              </a:rPr>
              <a:t> a gama ve vzduchu (definice viz učebnice)</a:t>
            </a:r>
            <a:endParaRPr lang="en-GB" altLang="cs-CZ" dirty="0">
              <a:latin typeface="Arial" panose="020B0604020202020204" pitchFamily="34" charset="0"/>
            </a:endParaRPr>
          </a:p>
        </p:txBody>
      </p:sp>
    </p:spTree>
    <p:extLst>
      <p:ext uri="{BB962C8B-B14F-4D97-AF65-F5344CB8AC3E}">
        <p14:creationId xmlns:p14="http://schemas.microsoft.com/office/powerpoint/2010/main" val="196619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3">
            <a:extLst>
              <a:ext uri="{FF2B5EF4-FFF2-40B4-BE49-F238E27FC236}">
                <a16:creationId xmlns:a16="http://schemas.microsoft.com/office/drawing/2014/main" id="{845BC017-D881-4B8F-9EFE-C9857D7A56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EEEAAD-29C4-4D42-8506-25C3A3C63EB0}" type="slidenum">
              <a:rPr lang="cs-CZ" altLang="cs-CZ" sz="1400">
                <a:latin typeface="Arial" panose="020B0604020202020204" pitchFamily="34" charset="0"/>
              </a:rPr>
              <a:pPr>
                <a:spcBef>
                  <a:spcPct val="0"/>
                </a:spcBef>
                <a:buFontTx/>
                <a:buNone/>
              </a:pPr>
              <a:t>9</a:t>
            </a:fld>
            <a:endParaRPr lang="cs-CZ" altLang="cs-CZ" sz="1400">
              <a:latin typeface="Arial" panose="020B0604020202020204" pitchFamily="34" charset="0"/>
            </a:endParaRPr>
          </a:p>
        </p:txBody>
      </p:sp>
      <p:sp>
        <p:nvSpPr>
          <p:cNvPr id="12291" name="Rectangle 2">
            <a:extLst>
              <a:ext uri="{FF2B5EF4-FFF2-40B4-BE49-F238E27FC236}">
                <a16:creationId xmlns:a16="http://schemas.microsoft.com/office/drawing/2014/main" id="{03F54488-E8E8-42BF-AF04-8C8C9D8FACC1}"/>
              </a:ext>
            </a:extLst>
          </p:cNvPr>
          <p:cNvSpPr>
            <a:spLocks noGrp="1" noChangeArrowheads="1"/>
          </p:cNvSpPr>
          <p:nvPr>
            <p:ph type="title"/>
          </p:nvPr>
        </p:nvSpPr>
        <p:spPr>
          <a:xfrm>
            <a:off x="699714" y="283842"/>
            <a:ext cx="8409877" cy="630558"/>
          </a:xfrm>
        </p:spPr>
        <p:txBody>
          <a:bodyPr/>
          <a:lstStyle/>
          <a:p>
            <a:pPr algn="l"/>
            <a:r>
              <a:rPr lang="cs-CZ" altLang="cs-CZ" sz="3600" b="1" dirty="0">
                <a:latin typeface="Arial" panose="020B0604020202020204" pitchFamily="34" charset="0"/>
              </a:rPr>
              <a:t>Dozimetry (čidla absorbované dávky)</a:t>
            </a:r>
          </a:p>
        </p:txBody>
      </p:sp>
      <p:sp>
        <p:nvSpPr>
          <p:cNvPr id="12292" name="Rectangle 3">
            <a:extLst>
              <a:ext uri="{FF2B5EF4-FFF2-40B4-BE49-F238E27FC236}">
                <a16:creationId xmlns:a16="http://schemas.microsoft.com/office/drawing/2014/main" id="{183D2F97-FDD3-47BF-BAA3-663AEF5DA8F6}"/>
              </a:ext>
            </a:extLst>
          </p:cNvPr>
          <p:cNvSpPr>
            <a:spLocks noGrp="1" noChangeArrowheads="1"/>
          </p:cNvSpPr>
          <p:nvPr>
            <p:ph type="body" idx="1"/>
          </p:nvPr>
        </p:nvSpPr>
        <p:spPr>
          <a:xfrm>
            <a:off x="691763" y="1196975"/>
            <a:ext cx="10257183" cy="5524500"/>
          </a:xfrm>
          <a:noFill/>
        </p:spPr>
        <p:txBody>
          <a:bodyPr/>
          <a:lstStyle/>
          <a:p>
            <a:pPr>
              <a:lnSpc>
                <a:spcPct val="100000"/>
              </a:lnSpc>
              <a:buFontTx/>
              <a:buNone/>
            </a:pPr>
            <a:r>
              <a:rPr lang="cs-CZ" altLang="cs-CZ" sz="2000" dirty="0">
                <a:latin typeface="Arial" panose="020B0604020202020204" pitchFamily="34" charset="0"/>
              </a:rPr>
              <a:t>Obvykle jsou používány pro měření absorbovaných dávek u pacientů nebo </a:t>
            </a:r>
            <a:r>
              <a:rPr lang="cs-CZ" altLang="cs-CZ" sz="2000" dirty="0" err="1">
                <a:latin typeface="Arial" panose="020B0604020202020204" pitchFamily="34" charset="0"/>
              </a:rPr>
              <a:t>zaměstnanaců</a:t>
            </a:r>
            <a:r>
              <a:rPr lang="cs-CZ" altLang="cs-CZ" sz="2000" dirty="0">
                <a:latin typeface="Arial" panose="020B0604020202020204" pitchFamily="34" charset="0"/>
              </a:rPr>
              <a:t>. Efektivní dávky pak mohou být vypočteny z absorbovaných dávek. </a:t>
            </a:r>
          </a:p>
          <a:p>
            <a:pPr>
              <a:lnSpc>
                <a:spcPct val="100000"/>
              </a:lnSpc>
              <a:buFontTx/>
              <a:buNone/>
            </a:pPr>
            <a:r>
              <a:rPr lang="cs-CZ" altLang="cs-CZ" sz="2000" dirty="0">
                <a:latin typeface="Arial" panose="020B0604020202020204" pitchFamily="34" charset="0"/>
              </a:rPr>
              <a:t>Dozimetry používané dnes v medicíně:</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a) Založené na </a:t>
            </a:r>
            <a:r>
              <a:rPr lang="cs-CZ" altLang="cs-CZ" sz="2000" b="1" dirty="0">
                <a:latin typeface="Arial" panose="020B0604020202020204" pitchFamily="34" charset="0"/>
              </a:rPr>
              <a:t>termoluminiscenci</a:t>
            </a:r>
            <a:r>
              <a:rPr lang="cs-CZ" altLang="cs-CZ" sz="2000" dirty="0">
                <a:latin typeface="Arial" panose="020B0604020202020204" pitchFamily="34" charset="0"/>
              </a:rPr>
              <a:t>, např. fluoridu lithného. Ionizující záření uvádí některé elektrony do stabilních excitovaných stavů, kde mají vyšší energii než ve stavu základním. Po zahřátí látky se elektrony vracejí do základního stavu, což je provázeno vyzářením viditelného světla. Jeho intenzita je úměrná absorbované dávce. Všechny medicínské osobní dozimetry nošené na oděvu jsou dnes tohoto typu. Mohou být vyráběny i jako prsteny pro měření absorbované dávky v prstech, například při práci s radiofarmaky v nukleární medicíně. Jsou kladeny i na kůži pacientů pro měření vstupních dávek.</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b) Založené na </a:t>
            </a:r>
            <a:r>
              <a:rPr lang="cs-CZ" altLang="cs-CZ" sz="2000" b="1" dirty="0">
                <a:latin typeface="Arial" panose="020B0604020202020204" pitchFamily="34" charset="0"/>
              </a:rPr>
              <a:t>polovodičích</a:t>
            </a:r>
            <a:r>
              <a:rPr lang="cs-CZ" altLang="cs-CZ" sz="2000" dirty="0">
                <a:latin typeface="Arial" panose="020B0604020202020204" pitchFamily="34" charset="0"/>
              </a:rPr>
              <a:t>: Ionizující záření způsobuje přeskoky elektronů z valenčních vrstev do vodivostního pásu polovodičů (vnitřní fotoefekt) a zvyšuje tak jejich elektrickou vodivost. S polovodičovými dozimetry se příležitostně setkáváme jako s miniaturizovanými sondami, které se zavádějí i do tělesných dutin. Měří pak přímo dávku absorbovanou pacientem.</a:t>
            </a:r>
          </a:p>
        </p:txBody>
      </p:sp>
    </p:spTree>
    <p:extLst>
      <p:ext uri="{BB962C8B-B14F-4D97-AF65-F5344CB8AC3E}">
        <p14:creationId xmlns:p14="http://schemas.microsoft.com/office/powerpoint/2010/main" val="4127306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MUNI-dozimetrie a bezpečnost v radiologii-21[20211206075300478].mdb"/>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173</TotalTime>
  <Words>5010</Words>
  <Application>Microsoft Office PowerPoint</Application>
  <PresentationFormat>Širokoúhlá obrazovka</PresentationFormat>
  <Paragraphs>607</Paragraphs>
  <Slides>70</Slides>
  <Notes>69</Notes>
  <HiddenSlides>0</HiddenSlides>
  <MMClips>1</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81" baseType="lpstr">
      <vt:lpstr>Arial</vt:lpstr>
      <vt:lpstr>Arial Black</vt:lpstr>
      <vt:lpstr>Arial Unicode MS</vt:lpstr>
      <vt:lpstr>Monotype Corsiva</vt:lpstr>
      <vt:lpstr>Monotype Sorts</vt:lpstr>
      <vt:lpstr>Symbol</vt:lpstr>
      <vt:lpstr>Tahoma</vt:lpstr>
      <vt:lpstr>Times New Roman</vt:lpstr>
      <vt:lpstr>Wingdings</vt:lpstr>
      <vt:lpstr>Presentation_MU_EN</vt:lpstr>
      <vt:lpstr>Rovnice</vt:lpstr>
      <vt:lpstr>Přednášky z lékařské biofyziky</vt:lpstr>
      <vt:lpstr>Základy</vt:lpstr>
      <vt:lpstr>Kvalita obrazu a dávka</vt:lpstr>
      <vt:lpstr>Čím je nutno se zabývat?</vt:lpstr>
      <vt:lpstr>Obsah přednášky</vt:lpstr>
      <vt:lpstr>Veličiny a jednotky pro odhad rizika</vt:lpstr>
      <vt:lpstr>Radiosensitivita (pro kancerogenezi, mutagenezi): tkáňový váhový faktor</vt:lpstr>
      <vt:lpstr>Staré veličiny a jednotky (dnes používané jen v USA)</vt:lpstr>
      <vt:lpstr>Dozimetry (čidla absorbované dávky)</vt:lpstr>
      <vt:lpstr>Dozimetry (čidla absorbované dávky)</vt:lpstr>
      <vt:lpstr>Počítače záření</vt:lpstr>
      <vt:lpstr>Geiger-Müllerův počítač</vt:lpstr>
      <vt:lpstr>Scintilační počítač</vt:lpstr>
      <vt:lpstr>Scintilační počítač</vt:lpstr>
      <vt:lpstr>Rizika spojená s ionizujícím zářením</vt:lpstr>
      <vt:lpstr>Správný pohled na rizika plynoucí z ionizujícího záření</vt:lpstr>
      <vt:lpstr>Charakteristika biologických účinků</vt:lpstr>
      <vt:lpstr>Účinky záření na buňky </vt:lpstr>
      <vt:lpstr>Deterministické účinky: Oči</vt:lpstr>
      <vt:lpstr>Účinky na kůži</vt:lpstr>
      <vt:lpstr>Těhotné ženy : Účinky na embryo a plod</vt:lpstr>
      <vt:lpstr>Ochrana embrya a plodu</vt:lpstr>
      <vt:lpstr>Radiosenzitivita buněk</vt:lpstr>
      <vt:lpstr>Cílová anatomie/patologie a výsledná kvalita zobrazení</vt:lpstr>
      <vt:lpstr>Výsledné kvality zobrazení  (image quality outcomes) Základní terminologie</vt:lpstr>
      <vt:lpstr>Snímek dětského zápěstí</vt:lpstr>
      <vt:lpstr>Boční projekce hrudníku</vt:lpstr>
      <vt:lpstr>Mamografie</vt:lpstr>
      <vt:lpstr>Prezentace aplikace PowerPoint</vt:lpstr>
      <vt:lpstr>Ukazatele výkonnosti, standardy výkonnosti a kvalita obrazu (v dalším textu pomíjíme specifika přístrojů, které dosud pracují s fotografickým filmem) </vt:lpstr>
      <vt:lpstr>Ukazatele výkonnosti rentgenových přístrojů</vt:lpstr>
      <vt:lpstr>Prostorové rozlišení  (SR)</vt:lpstr>
      <vt:lpstr>Objekty s různou prostorovou frekvencí</vt:lpstr>
      <vt:lpstr>Prezentace aplikace PowerPoint</vt:lpstr>
      <vt:lpstr>Rozlišení kontrastu (CR)</vt:lpstr>
      <vt:lpstr>Rozlišení kontrastu (CR)</vt:lpstr>
      <vt:lpstr>Rozlišení kontrastu (CR)</vt:lpstr>
      <vt:lpstr>Šum</vt:lpstr>
      <vt:lpstr>Měření poměru signál/šum (SNR)</vt:lpstr>
      <vt:lpstr>Geometrická přesnost</vt:lpstr>
      <vt:lpstr>Stejnorodost (uniformita)</vt:lpstr>
      <vt:lpstr>Prezentace aplikace PowerPoint</vt:lpstr>
      <vt:lpstr>Obecné poznámky</vt:lpstr>
      <vt:lpstr>Pro vyšší prostorové rozlišení</vt:lpstr>
      <vt:lpstr>Pro vyšší rozlišení kontrastu</vt:lpstr>
      <vt:lpstr>Pro lepší poměr signál/šum (SNR)</vt:lpstr>
      <vt:lpstr>Pro vyšší geometrickou přesnost</vt:lpstr>
      <vt:lpstr>Pro vyšší stejnorodost (uniformitu)</vt:lpstr>
      <vt:lpstr>Ujistěte se o nepřítomnosti artefaktů</vt:lpstr>
      <vt:lpstr>Optimalizace pacientských dávek v radiologii</vt:lpstr>
      <vt:lpstr>Ochrana pacientů před zářením  Základní problémy</vt:lpstr>
      <vt:lpstr>Příklady „kriterií následné péče“ </vt:lpstr>
      <vt:lpstr>Etické principy ICRP </vt:lpstr>
      <vt:lpstr>Optimalizace pacientských dávek při rentgenovém vyšetření:</vt:lpstr>
      <vt:lpstr>Používejte zařízení pracující s nízkými dávkami</vt:lpstr>
      <vt:lpstr>Ukazatel výkonnosti pro dávku dodávanou přístrojem</vt:lpstr>
      <vt:lpstr>Používejte protokoly pro nízké dávky</vt:lpstr>
      <vt:lpstr>Prezentace aplikace PowerPoint</vt:lpstr>
      <vt:lpstr>Pacientské dávky u CT (povinné jen pro RA)</vt:lpstr>
      <vt:lpstr>Pacientské dávky u CT: současný stav</vt:lpstr>
      <vt:lpstr>Proč zvýšená dávka?</vt:lpstr>
      <vt:lpstr>Radiosenzitivní orgány vyžadující ochranu</vt:lpstr>
      <vt:lpstr>Srovnání dávek u CT a konvenčního rentgenového vyšetření</vt:lpstr>
      <vt:lpstr>Přístroje CT s nízkou dávkou</vt:lpstr>
      <vt:lpstr>Nízkodávkové protokoly</vt:lpstr>
      <vt:lpstr>Pacientské dávky v intervenční radiologii: okolnosti</vt:lpstr>
      <vt:lpstr>Pacient: Radiodermatitida</vt:lpstr>
      <vt:lpstr>Pacient: vážné poškození pokožky vysokými dávkami</vt:lpstr>
      <vt:lpstr>Technická opatření pro ochranu pacientů</vt:lpstr>
      <vt:lpstr>Autoři:  Carmel J. Caruana,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15</cp:revision>
  <cp:lastPrinted>1601-01-01T00:00:00Z</cp:lastPrinted>
  <dcterms:created xsi:type="dcterms:W3CDTF">2021-05-22T13:14:16Z</dcterms:created>
  <dcterms:modified xsi:type="dcterms:W3CDTF">2021-12-06T06:53:01Z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