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74" r:id="rId3"/>
    <p:sldId id="377" r:id="rId4"/>
    <p:sldId id="376" r:id="rId5"/>
    <p:sldId id="378" r:id="rId6"/>
    <p:sldId id="380" r:id="rId7"/>
    <p:sldId id="382" r:id="rId8"/>
    <p:sldId id="383" r:id="rId9"/>
    <p:sldId id="384" r:id="rId10"/>
    <p:sldId id="386" r:id="rId11"/>
    <p:sldId id="387" r:id="rId12"/>
    <p:sldId id="388" r:id="rId13"/>
    <p:sldId id="392" r:id="rId14"/>
    <p:sldId id="393" r:id="rId15"/>
    <p:sldId id="394" r:id="rId16"/>
    <p:sldId id="396" r:id="rId17"/>
    <p:sldId id="399" r:id="rId18"/>
    <p:sldId id="397" r:id="rId19"/>
    <p:sldId id="398" r:id="rId20"/>
    <p:sldId id="402" r:id="rId21"/>
    <p:sldId id="403" r:id="rId22"/>
    <p:sldId id="404" r:id="rId23"/>
    <p:sldId id="405" r:id="rId24"/>
  </p:sldIdLst>
  <p:sldSz cx="12192000" cy="6858000"/>
  <p:notesSz cx="6858000" cy="9144000"/>
  <p:custDataLst>
    <p:tags r:id="rId2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D9"/>
    <a:srgbClr val="FA694C"/>
    <a:srgbClr val="E5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71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5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9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20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05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94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07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19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20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8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87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6113E-37CF-4F19-A6B0-6FFD86A6E525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2AF9-B259-47C8-B02A-29DC97C099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06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093" y="234689"/>
            <a:ext cx="10515600" cy="1325563"/>
          </a:xfrm>
        </p:spPr>
        <p:txBody>
          <a:bodyPr/>
          <a:lstStyle/>
          <a:p>
            <a:r>
              <a:rPr lang="cs-CZ" dirty="0"/>
              <a:t>Endokrinní pankreas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770" y="1816358"/>
            <a:ext cx="5095339" cy="3906427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2512540" y="4450129"/>
            <a:ext cx="1987712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2512540" y="3177473"/>
            <a:ext cx="2421921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10800000">
            <a:off x="6223685" y="3547149"/>
            <a:ext cx="2837932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10800000">
            <a:off x="6021857" y="4755466"/>
            <a:ext cx="3039759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32952" y="4099674"/>
            <a:ext cx="135569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a"/>
            </a:pPr>
            <a:r>
              <a:rPr lang="cs-CZ" dirty="0"/>
              <a:t>buňky</a:t>
            </a:r>
          </a:p>
          <a:p>
            <a:pPr marL="285750" indent="-285750">
              <a:buFontTx/>
              <a:buChar char="-"/>
            </a:pPr>
            <a:r>
              <a:rPr lang="cs-CZ" dirty="0"/>
              <a:t>Glukagon</a:t>
            </a:r>
          </a:p>
          <a:p>
            <a:pPr marL="285750" indent="-285750">
              <a:buFontTx/>
              <a:buChar char="-"/>
            </a:pPr>
            <a:r>
              <a:rPr lang="cs-CZ" dirty="0"/>
              <a:t>GLP-1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37469" y="2688518"/>
            <a:ext cx="137093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b"/>
            </a:pPr>
            <a:r>
              <a:rPr lang="cs-CZ" dirty="0"/>
              <a:t>buňky</a:t>
            </a:r>
          </a:p>
          <a:p>
            <a:pPr marL="285750" indent="-285750">
              <a:buFontTx/>
              <a:buChar char="-"/>
            </a:pPr>
            <a:r>
              <a:rPr lang="cs-CZ" dirty="0"/>
              <a:t>Inzulin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Amylin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TRH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129851" y="3335193"/>
            <a:ext cx="255884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d"/>
            </a:pPr>
            <a:r>
              <a:rPr lang="cs-CZ" dirty="0"/>
              <a:t>buňky</a:t>
            </a:r>
          </a:p>
          <a:p>
            <a:r>
              <a:rPr lang="cs-CZ" dirty="0"/>
              <a:t>- </a:t>
            </a:r>
            <a:r>
              <a:rPr lang="cs-CZ" dirty="0" err="1"/>
              <a:t>somatostatin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129851" y="4515172"/>
            <a:ext cx="255884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PP buňky</a:t>
            </a:r>
          </a:p>
          <a:p>
            <a:r>
              <a:rPr lang="cs-CZ" dirty="0"/>
              <a:t>- Pankreatický polypeptid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51" y="1356140"/>
            <a:ext cx="2778211" cy="1666927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1100884" y="6113167"/>
            <a:ext cx="9159110" cy="369332"/>
          </a:xfrm>
          <a:prstGeom prst="rect">
            <a:avLst/>
          </a:prstGeom>
          <a:solidFill>
            <a:srgbClr val="F04ED9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Pankreatické ostrůvky představují 1 – 2 % pankreatu, ale průtok krve nimi představuje 10 – 15 %.</a:t>
            </a:r>
          </a:p>
        </p:txBody>
      </p:sp>
    </p:spTree>
    <p:extLst>
      <p:ext uri="{BB962C8B-B14F-4D97-AF65-F5344CB8AC3E}">
        <p14:creationId xmlns:p14="http://schemas.microsoft.com/office/powerpoint/2010/main" val="60667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Sytost versus hladovění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655" y="1046859"/>
            <a:ext cx="7400925" cy="5664489"/>
          </a:xfrm>
          <a:prstGeom prst="rect">
            <a:avLst/>
          </a:prstGeom>
        </p:spPr>
      </p:pic>
      <p:sp>
        <p:nvSpPr>
          <p:cNvPr id="5" name="Levá složená závorka 4"/>
          <p:cNvSpPr/>
          <p:nvPr/>
        </p:nvSpPr>
        <p:spPr>
          <a:xfrm>
            <a:off x="1885802" y="1046860"/>
            <a:ext cx="433536" cy="5664488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1081989" y="3694438"/>
            <a:ext cx="81830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Inzulin</a:t>
            </a:r>
          </a:p>
        </p:txBody>
      </p:sp>
      <p:sp>
        <p:nvSpPr>
          <p:cNvPr id="7" name="Levá složená závorka 6"/>
          <p:cNvSpPr/>
          <p:nvPr/>
        </p:nvSpPr>
        <p:spPr>
          <a:xfrm rot="10800000">
            <a:off x="9810898" y="1046860"/>
            <a:ext cx="333375" cy="5664489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 rot="5400000">
            <a:off x="9458747" y="3694438"/>
            <a:ext cx="22112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Glukagon a adrenalin</a:t>
            </a:r>
          </a:p>
        </p:txBody>
      </p:sp>
      <p:sp>
        <p:nvSpPr>
          <p:cNvPr id="9" name="Ovál 8"/>
          <p:cNvSpPr/>
          <p:nvPr/>
        </p:nvSpPr>
        <p:spPr>
          <a:xfrm>
            <a:off x="10314741" y="1055349"/>
            <a:ext cx="702345" cy="662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lus 9"/>
          <p:cNvSpPr/>
          <p:nvPr/>
        </p:nvSpPr>
        <p:spPr>
          <a:xfrm>
            <a:off x="10397118" y="1083646"/>
            <a:ext cx="537589" cy="590550"/>
          </a:xfrm>
          <a:prstGeom prst="mathPl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101078" y="1046859"/>
            <a:ext cx="702345" cy="662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217454" y="1200311"/>
            <a:ext cx="469592" cy="39449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1099463" y="1194255"/>
            <a:ext cx="101559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glykémie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7291" y="1193584"/>
            <a:ext cx="101559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glykémie</a:t>
            </a:r>
          </a:p>
        </p:txBody>
      </p:sp>
    </p:spTree>
    <p:extLst>
      <p:ext uri="{BB962C8B-B14F-4D97-AF65-F5344CB8AC3E}">
        <p14:creationId xmlns:p14="http://schemas.microsoft.com/office/powerpoint/2010/main" val="34805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r>
              <a:rPr lang="cs-CZ" dirty="0"/>
              <a:t>Opožděné účinky inzulinu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8200" y="1628775"/>
            <a:ext cx="4415952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Syntéza </a:t>
            </a:r>
            <a:r>
              <a:rPr lang="cs-CZ" dirty="0" err="1"/>
              <a:t>lipogenních</a:t>
            </a:r>
            <a:r>
              <a:rPr lang="cs-CZ" dirty="0"/>
              <a:t> enzymů</a:t>
            </a:r>
          </a:p>
          <a:p>
            <a:pPr marL="285750" indent="-285750">
              <a:buFontTx/>
              <a:buChar char="-"/>
            </a:pPr>
            <a:r>
              <a:rPr lang="cs-CZ" dirty="0"/>
              <a:t>Inhibice enzymů glukoneogeneze</a:t>
            </a:r>
          </a:p>
          <a:p>
            <a:pPr marL="285750" indent="-285750">
              <a:buFontTx/>
              <a:buChar char="-"/>
            </a:pPr>
            <a:r>
              <a:rPr lang="cs-CZ" dirty="0"/>
              <a:t>MAPK kaskáda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Prorůstový účinek – (+) buněčný růst 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Mitogenní účinek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38200" y="3234690"/>
            <a:ext cx="4415952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Klinický přesah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Hyperinzulinémie</a:t>
            </a:r>
            <a:r>
              <a:rPr lang="cs-CZ" dirty="0"/>
              <a:t> – DM2</a:t>
            </a:r>
          </a:p>
          <a:p>
            <a:pPr marL="285750" indent="-285750">
              <a:buFontTx/>
              <a:buChar char="-"/>
            </a:pPr>
            <a:r>
              <a:rPr lang="cs-CZ" dirty="0"/>
              <a:t>Zvýšené riziko nádorových onemocnění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Endometrium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Prs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Tlusté střevo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Ledviny</a:t>
            </a:r>
          </a:p>
          <a:p>
            <a:pPr marL="285750" indent="-285750">
              <a:buFontTx/>
              <a:buChar char="-"/>
            </a:pPr>
            <a:r>
              <a:rPr lang="cs-CZ" dirty="0"/>
              <a:t>Proliferace hladké svaloviny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Hypertenze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Ateroskleróza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Dyslipidemie</a:t>
            </a:r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dirty="0"/>
              <a:t>Choroby CV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352" y="1117643"/>
            <a:ext cx="6032973" cy="55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7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1659" y="0"/>
            <a:ext cx="12315317" cy="1325563"/>
          </a:xfrm>
        </p:spPr>
        <p:txBody>
          <a:bodyPr/>
          <a:lstStyle/>
          <a:p>
            <a:r>
              <a:rPr lang="cs-CZ" dirty="0"/>
              <a:t>Hypoglykémie a mechanismy zabraňující hypoglykémii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F0C975-6F13-48E7-A4BB-10AB6255B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3" t="14028" r="21328" b="8334"/>
          <a:stretch/>
        </p:blipFill>
        <p:spPr>
          <a:xfrm>
            <a:off x="241867" y="1231153"/>
            <a:ext cx="5063107" cy="398630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41256E8-6F24-45F0-8106-053330574312}"/>
              </a:ext>
            </a:extLst>
          </p:cNvPr>
          <p:cNvSpPr txBox="1"/>
          <p:nvPr/>
        </p:nvSpPr>
        <p:spPr>
          <a:xfrm>
            <a:off x="86479" y="5695460"/>
            <a:ext cx="11920250" cy="923330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Vegetativní nervový systém představuje významný mechanismus zabraňující hypoglykémii. Adrenalin připravuje tělo na bezprostřední výkon, mobilizuje tedy energetický substrát – glukózu – jako zdroj energie. Další významné hormony regulující glykémii jsou RH a glukokortikoidy.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0266636-7813-4340-B438-69C792F15E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21" t="14054" r="17770" b="6546"/>
          <a:stretch/>
        </p:blipFill>
        <p:spPr>
          <a:xfrm>
            <a:off x="5796140" y="1231153"/>
            <a:ext cx="5639893" cy="39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5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1. typu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125" t="17778" r="27500" b="10972"/>
          <a:stretch/>
        </p:blipFill>
        <p:spPr>
          <a:xfrm>
            <a:off x="369414" y="1009650"/>
            <a:ext cx="5726586" cy="51720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9414" y="6211669"/>
            <a:ext cx="11525596" cy="646331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DM1 je spojena s mobilizací substrátů pro glukoneogenezi a </a:t>
            </a:r>
            <a:r>
              <a:rPr lang="cs-CZ" b="1" dirty="0" err="1"/>
              <a:t>ketogenezi</a:t>
            </a:r>
            <a:r>
              <a:rPr lang="cs-CZ" b="1" dirty="0"/>
              <a:t> ze svalů a tukové tkáně, zvýšenou glukoneogenezí a </a:t>
            </a:r>
            <a:r>
              <a:rPr lang="cs-CZ" b="1" dirty="0" err="1"/>
              <a:t>ketogenezí</a:t>
            </a:r>
            <a:r>
              <a:rPr lang="cs-CZ" b="1" dirty="0"/>
              <a:t> v játrech, stejně jako narušeným příjmem substrátů periferními tkáněmi.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6641" t="12917" r="25312" b="7639"/>
          <a:stretch/>
        </p:blipFill>
        <p:spPr>
          <a:xfrm>
            <a:off x="6334125" y="1009650"/>
            <a:ext cx="556088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1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2. typu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3202" y="6087844"/>
            <a:ext cx="11525596" cy="646331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DM2 je multifaktoriální choroba spojená s rezistencí periferních tkání (svaly, tuková tkáň) k inzulinu, narušené sekreci inzulinu (zejména pod vlivem glykémie) a zvýšenou produkcí glukózy v játrech.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33201" y="1263015"/>
            <a:ext cx="5562773" cy="42473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Klinický přesah</a:t>
            </a:r>
          </a:p>
          <a:p>
            <a:endParaRPr lang="cs-CZ" dirty="0"/>
          </a:p>
          <a:p>
            <a:r>
              <a:rPr lang="cs-CZ" b="1" dirty="0"/>
              <a:t>Inzulinová rezistence</a:t>
            </a:r>
          </a:p>
          <a:p>
            <a:pPr marL="285750" indent="-285750">
              <a:buFontTx/>
              <a:buChar char="-"/>
            </a:pPr>
            <a:r>
              <a:rPr lang="cs-CZ" dirty="0"/>
              <a:t>Mutace v IR genu</a:t>
            </a:r>
          </a:p>
          <a:p>
            <a:endParaRPr lang="cs-CZ" dirty="0"/>
          </a:p>
          <a:p>
            <a:r>
              <a:rPr lang="cs-CZ" b="1" dirty="0"/>
              <a:t>Defekty v sekreci inzulinu</a:t>
            </a:r>
          </a:p>
          <a:p>
            <a:pPr marL="285750" indent="-285750">
              <a:buFontTx/>
              <a:buChar char="-"/>
            </a:pPr>
            <a:r>
              <a:rPr lang="cs-CZ" dirty="0"/>
              <a:t>Mutace v genu pro inzulin (</a:t>
            </a:r>
            <a:r>
              <a:rPr lang="cs-CZ" dirty="0" err="1"/>
              <a:t>proinzulin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Mutace v mitochondriálních genech</a:t>
            </a:r>
          </a:p>
          <a:p>
            <a:pPr marL="285750" indent="-285750">
              <a:buFontTx/>
              <a:buChar char="-"/>
            </a:pPr>
            <a:r>
              <a:rPr lang="cs-CZ" dirty="0"/>
              <a:t>MODY (</a:t>
            </a:r>
            <a:r>
              <a:rPr lang="en-US" dirty="0"/>
              <a:t>Maturity-onset diabetes of the young</a:t>
            </a:r>
            <a:r>
              <a:rPr lang="cs-CZ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HNF-4</a:t>
            </a:r>
            <a:r>
              <a:rPr lang="el-GR" dirty="0"/>
              <a:t>α (</a:t>
            </a:r>
            <a:r>
              <a:rPr lang="cs-CZ" dirty="0"/>
              <a:t>MODY 1)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Glucokinase</a:t>
            </a:r>
            <a:r>
              <a:rPr lang="cs-CZ" dirty="0"/>
              <a:t> (MODY 2)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HNF-1</a:t>
            </a:r>
            <a:r>
              <a:rPr lang="el-GR" dirty="0"/>
              <a:t>α (</a:t>
            </a:r>
            <a:r>
              <a:rPr lang="cs-CZ" dirty="0"/>
              <a:t>MODY 3)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IPF1 (MODY 4)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HNF-1</a:t>
            </a:r>
            <a:r>
              <a:rPr lang="el-GR" dirty="0"/>
              <a:t>β (</a:t>
            </a:r>
            <a:r>
              <a:rPr lang="cs-CZ" dirty="0"/>
              <a:t>MODY 5)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NeuroD1/BETA2 (MODY 6)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8281" t="13333" r="27422" b="7778"/>
          <a:stretch/>
        </p:blipFill>
        <p:spPr>
          <a:xfrm>
            <a:off x="6829771" y="770731"/>
            <a:ext cx="5029027" cy="50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2. typu - konsekvence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8200" y="1069479"/>
            <a:ext cx="558165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Proteiny</a:t>
            </a:r>
          </a:p>
          <a:p>
            <a:pPr marL="285750" indent="-285750">
              <a:buFontTx/>
              <a:buChar char="-"/>
            </a:pPr>
            <a:r>
              <a:rPr lang="cs-CZ" dirty="0"/>
              <a:t>Katabolismus proteinů</a:t>
            </a:r>
          </a:p>
          <a:p>
            <a:pPr marL="285750" indent="-285750">
              <a:buFontTx/>
              <a:buChar char="-"/>
            </a:pPr>
            <a:r>
              <a:rPr lang="cs-CZ" dirty="0"/>
              <a:t>Negativní dusíková bilance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38200" y="2030909"/>
            <a:ext cx="558165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Tuky</a:t>
            </a:r>
          </a:p>
          <a:p>
            <a:pPr marL="285750" indent="-285750">
              <a:buFontTx/>
              <a:buChar char="-"/>
            </a:pPr>
            <a:r>
              <a:rPr lang="cs-CZ" dirty="0"/>
              <a:t>Katabolismus tuků s tvorbou ketolátek</a:t>
            </a:r>
          </a:p>
          <a:p>
            <a:pPr marL="285750" indent="-285750">
              <a:buFontTx/>
              <a:buChar char="-"/>
            </a:pPr>
            <a:r>
              <a:rPr lang="cs-CZ" dirty="0"/>
              <a:t>Snížená syntéza MK a triglyceridů</a:t>
            </a:r>
          </a:p>
          <a:p>
            <a:pPr marL="285750" indent="-285750">
              <a:buFontTx/>
              <a:buChar char="-"/>
            </a:pPr>
            <a:r>
              <a:rPr lang="cs-CZ" dirty="0"/>
              <a:t>Zvýšená hladina volných FA</a:t>
            </a:r>
          </a:p>
          <a:p>
            <a:pPr marL="285750" indent="-285750">
              <a:buFontTx/>
              <a:buChar char="-"/>
            </a:pPr>
            <a:r>
              <a:rPr lang="cs-CZ" dirty="0"/>
              <a:t>Katabolismus MK a tvorba ketolátek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8200" y="3546337"/>
            <a:ext cx="5581650" cy="175432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Hyperglykémie</a:t>
            </a:r>
          </a:p>
          <a:p>
            <a:pPr marL="285750" indent="-285750">
              <a:buFontTx/>
              <a:buChar char="-"/>
            </a:pPr>
            <a:r>
              <a:rPr lang="cs-CZ" dirty="0"/>
              <a:t>Glykosurie, osmotická diuréza a </a:t>
            </a:r>
            <a:r>
              <a:rPr lang="cs-CZ" b="1" dirty="0"/>
              <a:t>polyurie</a:t>
            </a:r>
          </a:p>
          <a:p>
            <a:pPr marL="285750" indent="-285750">
              <a:buFontTx/>
              <a:buChar char="-"/>
            </a:pPr>
            <a:r>
              <a:rPr lang="cs-CZ" dirty="0"/>
              <a:t>Zvýšená osmolarita plasmy, </a:t>
            </a:r>
            <a:r>
              <a:rPr lang="cs-CZ" b="1" dirty="0"/>
              <a:t>polydipsie</a:t>
            </a:r>
            <a:r>
              <a:rPr lang="cs-CZ" dirty="0"/>
              <a:t>, ADH</a:t>
            </a:r>
          </a:p>
          <a:p>
            <a:pPr marL="285750" indent="-285750">
              <a:buFontTx/>
              <a:buChar char="-"/>
            </a:pPr>
            <a:r>
              <a:rPr lang="cs-CZ" dirty="0"/>
              <a:t>Dehydratace </a:t>
            </a:r>
          </a:p>
          <a:p>
            <a:pPr marL="285750" indent="-285750">
              <a:buFontTx/>
              <a:buChar char="-"/>
            </a:pPr>
            <a:r>
              <a:rPr lang="cs-CZ" dirty="0"/>
              <a:t>Snížení objemu ECV a TK</a:t>
            </a:r>
          </a:p>
          <a:p>
            <a:pPr marL="285750" indent="-285750">
              <a:buFontTx/>
              <a:buChar char="-"/>
            </a:pPr>
            <a:r>
              <a:rPr lang="cs-CZ" b="1" dirty="0" err="1"/>
              <a:t>Polyfágie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200" y="5338763"/>
            <a:ext cx="558165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Ketoacidóza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Metabolická acidóza</a:t>
            </a:r>
          </a:p>
          <a:p>
            <a:pPr marL="285750" indent="-285750">
              <a:buFontTx/>
              <a:buChar char="-"/>
            </a:pPr>
            <a:r>
              <a:rPr lang="cs-CZ" dirty="0"/>
              <a:t>Hyperventilace</a:t>
            </a:r>
          </a:p>
          <a:p>
            <a:pPr marL="285750" indent="-285750">
              <a:buFontTx/>
              <a:buChar char="-"/>
            </a:pPr>
            <a:r>
              <a:rPr lang="cs-CZ" dirty="0"/>
              <a:t>Acidifikace moči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Hyperkalémie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49967" t="19958" r="32269" b="47221"/>
          <a:stretch/>
        </p:blipFill>
        <p:spPr>
          <a:xfrm>
            <a:off x="6591299" y="1069479"/>
            <a:ext cx="5529245" cy="57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0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Glukagon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9030" y="1013113"/>
            <a:ext cx="4277497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Charakteristika</a:t>
            </a:r>
          </a:p>
          <a:p>
            <a:pPr marL="285750" indent="-285750">
              <a:buFontTx/>
              <a:buChar char="-"/>
            </a:pPr>
            <a:r>
              <a:rPr lang="cs-CZ" dirty="0"/>
              <a:t>Peptidický hormon (29 AMK)</a:t>
            </a:r>
          </a:p>
          <a:p>
            <a:pPr marL="285750" indent="-285750">
              <a:buFontTx/>
              <a:buChar char="-"/>
            </a:pPr>
            <a:r>
              <a:rPr lang="cs-CZ" dirty="0"/>
              <a:t>Syntetizován jako </a:t>
            </a:r>
            <a:r>
              <a:rPr lang="cs-CZ" dirty="0" err="1"/>
              <a:t>proglukagon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Pankreas, </a:t>
            </a:r>
            <a:r>
              <a:rPr lang="cs-CZ" dirty="0" err="1"/>
              <a:t>enteroendokrinní</a:t>
            </a:r>
            <a:r>
              <a:rPr lang="cs-CZ" dirty="0"/>
              <a:t> buňky v GIT</a:t>
            </a:r>
          </a:p>
          <a:p>
            <a:pPr marL="285750" indent="-285750">
              <a:buFontTx/>
              <a:buChar char="-"/>
            </a:pPr>
            <a:r>
              <a:rPr lang="cs-CZ" dirty="0"/>
              <a:t>CNS</a:t>
            </a:r>
          </a:p>
          <a:p>
            <a:pPr marL="285750" indent="-285750">
              <a:buFontTx/>
              <a:buChar char="-"/>
            </a:pPr>
            <a:r>
              <a:rPr lang="cs-CZ" dirty="0"/>
              <a:t>Alternativním sestřihem vznikají další peptidy, z nichž nejvýznamnější je GLP-1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Krátký poločas (5 – 10 min)</a:t>
            </a:r>
          </a:p>
          <a:p>
            <a:pPr marL="285750" indent="-285750">
              <a:buFontTx/>
              <a:buChar char="-"/>
            </a:pPr>
            <a:r>
              <a:rPr lang="cs-CZ" dirty="0"/>
              <a:t>Degradace játry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9292"/>
          <a:stretch/>
        </p:blipFill>
        <p:spPr>
          <a:xfrm>
            <a:off x="4652962" y="553274"/>
            <a:ext cx="7300006" cy="602456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39027" y="5911544"/>
            <a:ext cx="427749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Funkce</a:t>
            </a:r>
          </a:p>
          <a:p>
            <a:pPr marL="285750" indent="-285750">
              <a:buFontTx/>
              <a:buChar char="-"/>
            </a:pPr>
            <a:r>
              <a:rPr lang="cs-CZ" dirty="0"/>
              <a:t>Homeostáza glukózy – antagonismus k inzulinu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39027" y="3831660"/>
            <a:ext cx="4277497" cy="923330"/>
          </a:xfrm>
          <a:prstGeom prst="rect">
            <a:avLst/>
          </a:prstGeom>
          <a:solidFill>
            <a:srgbClr val="FA694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Sekrece</a:t>
            </a:r>
          </a:p>
          <a:p>
            <a:pPr marL="285750" indent="-285750">
              <a:buFontTx/>
              <a:buChar char="-"/>
            </a:pPr>
            <a:r>
              <a:rPr lang="cs-CZ" dirty="0"/>
              <a:t>(+) AMK</a:t>
            </a:r>
          </a:p>
          <a:p>
            <a:pPr marL="285750" indent="-285750">
              <a:buFontTx/>
              <a:buChar char="-"/>
            </a:pPr>
            <a:r>
              <a:rPr lang="cs-CZ" dirty="0"/>
              <a:t>(+) hypoglykémie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39027" y="4871602"/>
            <a:ext cx="427749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Receptory</a:t>
            </a:r>
          </a:p>
          <a:p>
            <a:pPr marL="285750" indent="-285750">
              <a:buFontTx/>
              <a:buChar char="-"/>
            </a:pPr>
            <a:r>
              <a:rPr lang="cs-CZ" dirty="0"/>
              <a:t>Játra, </a:t>
            </a:r>
            <a:r>
              <a:rPr lang="cs-CZ" dirty="0">
                <a:latin typeface="Symbol" panose="05050102010706020507" pitchFamily="18" charset="2"/>
              </a:rPr>
              <a:t>b</a:t>
            </a:r>
            <a:r>
              <a:rPr lang="cs-CZ" dirty="0"/>
              <a:t> buňky, ledviny, srdce, tuková tkáň, cévy, CNS, žaludek, nadledviny 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991878" y="3925268"/>
            <a:ext cx="457200" cy="254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585513" y="3875435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Mobilizace Ca</a:t>
            </a:r>
            <a:r>
              <a:rPr lang="cs-CZ" baseline="30000" dirty="0"/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159302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987" y="0"/>
            <a:ext cx="10515600" cy="1325563"/>
          </a:xfrm>
        </p:spPr>
        <p:txBody>
          <a:bodyPr/>
          <a:lstStyle/>
          <a:p>
            <a:r>
              <a:rPr lang="cs-CZ" dirty="0" err="1"/>
              <a:t>Proglukagon</a:t>
            </a:r>
            <a:r>
              <a:rPr lang="cs-CZ" dirty="0"/>
              <a:t> – alternativní sestřih</a:t>
            </a:r>
          </a:p>
        </p:txBody>
      </p:sp>
      <p:pic>
        <p:nvPicPr>
          <p:cNvPr id="3074" name="Picture 2" descr="Výsledek obrázku pro proglucagon g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83" y="1155214"/>
            <a:ext cx="8041093" cy="54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2898" y="1155214"/>
            <a:ext cx="338137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Glicentin</a:t>
            </a:r>
            <a:r>
              <a:rPr lang="cs-CZ" dirty="0"/>
              <a:t> – L-buňky (tenké střevo)</a:t>
            </a:r>
          </a:p>
          <a:p>
            <a:pPr marL="285750" indent="-285750">
              <a:buFontTx/>
              <a:buChar char="-"/>
            </a:pPr>
            <a:r>
              <a:rPr lang="cs-CZ" dirty="0"/>
              <a:t>Stimulace sekrece inzulinu</a:t>
            </a:r>
          </a:p>
          <a:p>
            <a:pPr marL="285750" indent="-285750">
              <a:buFontTx/>
              <a:buChar char="-"/>
            </a:pPr>
            <a:r>
              <a:rPr lang="cs-CZ" dirty="0"/>
              <a:t>Inhibice žaludeční sekrece</a:t>
            </a:r>
          </a:p>
          <a:p>
            <a:pPr marL="285750" indent="-285750">
              <a:buFontTx/>
              <a:buChar char="-"/>
            </a:pPr>
            <a:r>
              <a:rPr lang="cs-CZ" dirty="0"/>
              <a:t>Trofický účinek ve střevě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42897" y="2572528"/>
            <a:ext cx="33813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Oxyntomodulin</a:t>
            </a:r>
            <a:r>
              <a:rPr lang="cs-CZ" dirty="0"/>
              <a:t> – tlusté střevo</a:t>
            </a:r>
          </a:p>
          <a:p>
            <a:r>
              <a:rPr lang="cs-CZ" dirty="0"/>
              <a:t>(</a:t>
            </a:r>
            <a:r>
              <a:rPr lang="cs-CZ" dirty="0" err="1"/>
              <a:t>anorexigenní</a:t>
            </a:r>
            <a:r>
              <a:rPr lang="cs-CZ" dirty="0"/>
              <a:t> faktor)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Postprandiální</a:t>
            </a:r>
            <a:r>
              <a:rPr lang="cs-CZ" dirty="0"/>
              <a:t> sekrece</a:t>
            </a:r>
          </a:p>
          <a:p>
            <a:pPr marL="285750" indent="-285750">
              <a:buFontTx/>
              <a:buChar char="-"/>
            </a:pPr>
            <a:r>
              <a:rPr lang="cs-CZ" dirty="0"/>
              <a:t>Zvýšení výdeje energie</a:t>
            </a:r>
          </a:p>
          <a:p>
            <a:pPr marL="285750" indent="-285750">
              <a:buFontTx/>
              <a:buChar char="-"/>
            </a:pPr>
            <a:r>
              <a:rPr lang="cs-CZ" dirty="0"/>
              <a:t>(+) glukózová tolerance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42897" y="4266841"/>
            <a:ext cx="338137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GRPP</a:t>
            </a:r>
          </a:p>
          <a:p>
            <a:r>
              <a:rPr lang="cs-CZ" dirty="0"/>
              <a:t>(inhibice </a:t>
            </a:r>
            <a:r>
              <a:rPr lang="cs-CZ" dirty="0" err="1"/>
              <a:t>Glu</a:t>
            </a:r>
            <a:r>
              <a:rPr lang="cs-CZ" dirty="0"/>
              <a:t> stimulované sekrece inzulinu, modulátor energetického metabolismu)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2897" y="5684750"/>
            <a:ext cx="338137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IP-1, IP-2</a:t>
            </a:r>
          </a:p>
          <a:p>
            <a:r>
              <a:rPr lang="cs-CZ" dirty="0"/>
              <a:t>L-buňky </a:t>
            </a:r>
          </a:p>
          <a:p>
            <a:r>
              <a:rPr lang="cs-CZ" dirty="0"/>
              <a:t>(modulace sekrece inzulinu?)</a:t>
            </a:r>
          </a:p>
        </p:txBody>
      </p:sp>
    </p:spTree>
    <p:extLst>
      <p:ext uri="{BB962C8B-B14F-4D97-AF65-F5344CB8AC3E}">
        <p14:creationId xmlns:p14="http://schemas.microsoft.com/office/powerpoint/2010/main" val="9454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67417"/>
            <a:ext cx="11128899" cy="1325563"/>
          </a:xfrm>
        </p:spPr>
        <p:txBody>
          <a:bodyPr/>
          <a:lstStyle/>
          <a:p>
            <a:r>
              <a:rPr lang="cs-CZ" dirty="0"/>
              <a:t>GLP-1 a GLP-2 – významné farmakologické cíle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9100" y="6425853"/>
            <a:ext cx="11353800" cy="369332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GLP-1 a GLP-2 vykazují </a:t>
            </a:r>
            <a:r>
              <a:rPr lang="cs-CZ" b="1" dirty="0" err="1"/>
              <a:t>inkretinový</a:t>
            </a:r>
            <a:r>
              <a:rPr lang="cs-CZ" b="1" dirty="0"/>
              <a:t> účinek připravující sekreci inzulinu v závislosti na přítomnosti glukózy v lumen GIT.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51489" y="1169814"/>
            <a:ext cx="5413289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CNS</a:t>
            </a:r>
          </a:p>
          <a:p>
            <a:pPr marL="285750" indent="-285750">
              <a:buFontTx/>
              <a:buChar char="-"/>
            </a:pPr>
            <a:r>
              <a:rPr lang="cs-CZ" dirty="0"/>
              <a:t>Kaudální NTS – </a:t>
            </a:r>
            <a:r>
              <a:rPr lang="cs-CZ" dirty="0" err="1"/>
              <a:t>viscerosenzorické</a:t>
            </a:r>
            <a:r>
              <a:rPr lang="cs-CZ" dirty="0"/>
              <a:t> informace</a:t>
            </a:r>
          </a:p>
          <a:p>
            <a:pPr marL="285750" indent="-285750">
              <a:buFontTx/>
              <a:buChar char="-"/>
            </a:pPr>
            <a:r>
              <a:rPr lang="cs-CZ" dirty="0"/>
              <a:t>Aktivace POMC neuronů </a:t>
            </a:r>
          </a:p>
          <a:p>
            <a:pPr marL="285750" indent="-285750">
              <a:buFontTx/>
              <a:buChar char="-"/>
            </a:pPr>
            <a:r>
              <a:rPr lang="cs-CZ" dirty="0"/>
              <a:t>Inhibice příjmu potravy (</a:t>
            </a:r>
            <a:r>
              <a:rPr lang="cs-CZ" dirty="0" err="1"/>
              <a:t>anorexigenní</a:t>
            </a:r>
            <a:r>
              <a:rPr lang="cs-CZ" dirty="0"/>
              <a:t> faktor)</a:t>
            </a:r>
          </a:p>
          <a:p>
            <a:pPr marL="285750" indent="-285750">
              <a:buFontTx/>
              <a:buChar char="-"/>
            </a:pPr>
            <a:r>
              <a:rPr lang="cs-CZ" dirty="0"/>
              <a:t>Indukce pocitu nasycení</a:t>
            </a:r>
          </a:p>
          <a:p>
            <a:r>
              <a:rPr lang="cs-CZ" dirty="0"/>
              <a:t>= rychlá modifikace příjmu potravy na základě metabolických substrátů (glukóza), hormonů (</a:t>
            </a:r>
            <a:r>
              <a:rPr lang="cs-CZ" dirty="0" err="1"/>
              <a:t>leptin</a:t>
            </a:r>
            <a:r>
              <a:rPr lang="cs-CZ" dirty="0"/>
              <a:t>) a neuropeptidů.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19100" y="1264543"/>
            <a:ext cx="541328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Charakteristika</a:t>
            </a:r>
          </a:p>
          <a:p>
            <a:r>
              <a:rPr lang="cs-CZ" dirty="0"/>
              <a:t>- Neuroendokrinní L buňky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9100" y="2238131"/>
            <a:ext cx="5413289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Funkce – GLP-1 (GLP1R)</a:t>
            </a:r>
          </a:p>
          <a:p>
            <a:pPr marL="285750" indent="-285750">
              <a:buFontTx/>
              <a:buChar char="-"/>
            </a:pPr>
            <a:r>
              <a:rPr lang="cs-CZ" dirty="0"/>
              <a:t>(+) sekrece inzulinu</a:t>
            </a:r>
          </a:p>
          <a:p>
            <a:pPr marL="285750" indent="-285750">
              <a:buFontTx/>
              <a:buChar char="-"/>
            </a:pPr>
            <a:r>
              <a:rPr lang="cs-CZ" dirty="0"/>
              <a:t>(-) sekrece </a:t>
            </a:r>
            <a:r>
              <a:rPr lang="cs-CZ" dirty="0" err="1"/>
              <a:t>glukagonu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(+) neogeneze a proliferace LO</a:t>
            </a:r>
          </a:p>
          <a:p>
            <a:pPr marL="285750" indent="-285750">
              <a:buFontTx/>
              <a:buChar char="-"/>
            </a:pPr>
            <a:r>
              <a:rPr lang="cs-CZ" dirty="0"/>
              <a:t>(-) apoptózy </a:t>
            </a:r>
            <a:r>
              <a:rPr lang="cs-CZ" dirty="0">
                <a:latin typeface="Symbol" panose="05050102010706020507" pitchFamily="18" charset="2"/>
              </a:rPr>
              <a:t>b</a:t>
            </a:r>
            <a:r>
              <a:rPr lang="cs-CZ" dirty="0"/>
              <a:t> buněk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19100" y="4042716"/>
            <a:ext cx="5413289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Funkce – GLP-2 (GLP2R)</a:t>
            </a:r>
          </a:p>
          <a:p>
            <a:pPr marL="285750" indent="-285750">
              <a:buFontTx/>
              <a:buChar char="-"/>
            </a:pPr>
            <a:r>
              <a:rPr lang="cs-CZ" dirty="0"/>
              <a:t>(-) motility antra</a:t>
            </a:r>
          </a:p>
          <a:p>
            <a:pPr marL="285750" indent="-285750">
              <a:buFontTx/>
              <a:buChar char="-"/>
            </a:pPr>
            <a:r>
              <a:rPr lang="cs-CZ" dirty="0"/>
              <a:t>(-) potravou stimulované sekrece žaludeční šťávy</a:t>
            </a:r>
          </a:p>
          <a:p>
            <a:pPr marL="285750" indent="-285750">
              <a:buFontTx/>
              <a:buChar char="-"/>
            </a:pPr>
            <a:r>
              <a:rPr lang="cs-CZ" dirty="0"/>
              <a:t>Trofický efekt (tenké střevo, kolon)</a:t>
            </a:r>
          </a:p>
          <a:p>
            <a:pPr marL="285750" indent="-285750">
              <a:buFontTx/>
              <a:buChar char="-"/>
            </a:pPr>
            <a:r>
              <a:rPr lang="cs-CZ" dirty="0"/>
              <a:t>(-) apoptózy </a:t>
            </a:r>
            <a:r>
              <a:rPr lang="cs-CZ" dirty="0" err="1"/>
              <a:t>enterocytů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(+) toku krve a absorpce živin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51489" y="3582770"/>
            <a:ext cx="5413289" cy="258532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Klinický význam</a:t>
            </a:r>
          </a:p>
          <a:p>
            <a:pPr marL="285750" indent="-285750">
              <a:buFontTx/>
              <a:buChar char="-"/>
            </a:pPr>
            <a:r>
              <a:rPr lang="cs-CZ" dirty="0"/>
              <a:t>Agonisti GLP1R – léčba DM2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Exenatid</a:t>
            </a:r>
            <a:r>
              <a:rPr lang="cs-CZ" dirty="0"/>
              <a:t>, </a:t>
            </a:r>
            <a:r>
              <a:rPr lang="cs-CZ" dirty="0" err="1"/>
              <a:t>lixisenatid</a:t>
            </a:r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dirty="0" err="1"/>
              <a:t>Liraglutid</a:t>
            </a:r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dirty="0" err="1"/>
              <a:t>Albiglutid</a:t>
            </a:r>
            <a:r>
              <a:rPr lang="cs-CZ" dirty="0"/>
              <a:t>, </a:t>
            </a:r>
            <a:r>
              <a:rPr lang="cs-CZ" dirty="0" err="1"/>
              <a:t>dulaglutid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Inhibitory </a:t>
            </a:r>
            <a:r>
              <a:rPr lang="cs-CZ" dirty="0" err="1"/>
              <a:t>dipeptidyl</a:t>
            </a:r>
            <a:r>
              <a:rPr lang="cs-CZ" dirty="0"/>
              <a:t> </a:t>
            </a:r>
            <a:r>
              <a:rPr lang="cs-CZ" dirty="0" err="1"/>
              <a:t>peptidázy</a:t>
            </a:r>
            <a:r>
              <a:rPr lang="cs-CZ" dirty="0"/>
              <a:t> 4 (DPP4)</a:t>
            </a:r>
          </a:p>
          <a:p>
            <a:pPr marL="742950" lvl="1" indent="-285750">
              <a:buFontTx/>
              <a:buChar char="-"/>
            </a:pPr>
            <a:r>
              <a:rPr lang="sv-SE" dirty="0"/>
              <a:t>sitagliptin, vildagliptin, saxagliptin, alogliptin, linagliptin</a:t>
            </a:r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dirty="0"/>
              <a:t>DM2</a:t>
            </a:r>
          </a:p>
        </p:txBody>
      </p:sp>
    </p:spTree>
    <p:extLst>
      <p:ext uri="{BB962C8B-B14F-4D97-AF65-F5344CB8AC3E}">
        <p14:creationId xmlns:p14="http://schemas.microsoft.com/office/powerpoint/2010/main" val="22565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6328" y="-8878"/>
            <a:ext cx="5434237" cy="1325563"/>
          </a:xfrm>
        </p:spPr>
        <p:txBody>
          <a:bodyPr/>
          <a:lstStyle/>
          <a:p>
            <a:r>
              <a:rPr lang="cs-CZ" dirty="0"/>
              <a:t>Glukagon – sekrece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123" t="12761" r="29467" b="38849"/>
          <a:stretch/>
        </p:blipFill>
        <p:spPr>
          <a:xfrm>
            <a:off x="1896923" y="969477"/>
            <a:ext cx="7793048" cy="512250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7280" y="6223518"/>
            <a:ext cx="11945172" cy="369332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Sekrece </a:t>
            </a:r>
            <a:r>
              <a:rPr lang="cs-CZ" b="1" dirty="0" err="1"/>
              <a:t>glukagonu</a:t>
            </a:r>
            <a:r>
              <a:rPr lang="cs-CZ" b="1" dirty="0"/>
              <a:t> vyžaduje depolarizační kaskádu, na jejímž konci je </a:t>
            </a:r>
            <a:r>
              <a:rPr lang="cs-CZ" b="1" dirty="0" err="1"/>
              <a:t>influx</a:t>
            </a:r>
            <a:r>
              <a:rPr lang="cs-CZ" b="1" dirty="0"/>
              <a:t> vápenatých iontů a sekrece </a:t>
            </a:r>
            <a:r>
              <a:rPr lang="cs-CZ" b="1" dirty="0" err="1"/>
              <a:t>glukagonu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33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/>
          <a:lstStyle/>
          <a:p>
            <a:r>
              <a:rPr lang="cs-CZ" dirty="0"/>
              <a:t>Inzulin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62025" y="1135629"/>
            <a:ext cx="5133975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Charakteristika</a:t>
            </a:r>
          </a:p>
          <a:p>
            <a:pPr marL="285750" indent="-285750">
              <a:buFontTx/>
              <a:buChar char="-"/>
            </a:pPr>
            <a:r>
              <a:rPr lang="cs-CZ" dirty="0"/>
              <a:t>Polypeptid</a:t>
            </a:r>
          </a:p>
          <a:p>
            <a:pPr marL="285750" indent="-285750">
              <a:buFontTx/>
              <a:buChar char="-"/>
            </a:pPr>
            <a:r>
              <a:rPr lang="cs-CZ" dirty="0"/>
              <a:t>Sekreční granula – volný inzulin a C-peptid</a:t>
            </a:r>
          </a:p>
          <a:p>
            <a:pPr marL="285750" indent="-285750">
              <a:buFontTx/>
              <a:buChar char="-"/>
            </a:pPr>
            <a:r>
              <a:rPr lang="cs-CZ" dirty="0"/>
              <a:t>Dva typy sekrečních granul: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Rychle </a:t>
            </a:r>
            <a:r>
              <a:rPr lang="cs-CZ" dirty="0" err="1"/>
              <a:t>sekretovatelné</a:t>
            </a:r>
            <a:r>
              <a:rPr lang="cs-CZ" dirty="0"/>
              <a:t> (5 %)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Rezervní pool (95 %)</a:t>
            </a:r>
          </a:p>
          <a:p>
            <a:pPr marL="285750" indent="-285750">
              <a:buFontTx/>
              <a:buChar char="-"/>
            </a:pPr>
            <a:r>
              <a:rPr lang="cs-CZ" dirty="0"/>
              <a:t>Poločas 3 – 8 min </a:t>
            </a:r>
          </a:p>
          <a:p>
            <a:pPr marL="285750" indent="-285750">
              <a:buFontTx/>
              <a:buChar char="-"/>
            </a:pPr>
            <a:r>
              <a:rPr lang="cs-CZ" dirty="0"/>
              <a:t>Degradace - játra ( až 50 %), ledviny, cílové tkáně (inzulinové proteázy)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77" y="146050"/>
            <a:ext cx="4908282" cy="56269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2A661C-0E1D-4AD0-B765-5E0A3DC11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8" r="10636" b="8856"/>
          <a:stretch/>
        </p:blipFill>
        <p:spPr>
          <a:xfrm>
            <a:off x="962024" y="3844386"/>
            <a:ext cx="5133974" cy="280241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946FA33-A1F4-427D-BBDA-70950E3DC44C}"/>
              </a:ext>
            </a:extLst>
          </p:cNvPr>
          <p:cNvSpPr txBox="1"/>
          <p:nvPr/>
        </p:nvSpPr>
        <p:spPr>
          <a:xfrm>
            <a:off x="6620277" y="5859262"/>
            <a:ext cx="4898334" cy="655209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Inzulin je </a:t>
            </a:r>
            <a:r>
              <a:rPr lang="cs-CZ" b="1" dirty="0" err="1"/>
              <a:t>sekretován</a:t>
            </a:r>
            <a:r>
              <a:rPr lang="cs-CZ" b="1" dirty="0"/>
              <a:t> spolu s C-peptidem, který je ukazatelem sekreční aktivity beta buněk.</a:t>
            </a:r>
          </a:p>
        </p:txBody>
      </p:sp>
    </p:spTree>
    <p:extLst>
      <p:ext uri="{BB962C8B-B14F-4D97-AF65-F5344CB8AC3E}">
        <p14:creationId xmlns:p14="http://schemas.microsoft.com/office/powerpoint/2010/main" val="1788194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891" y="-218650"/>
            <a:ext cx="10515600" cy="1325563"/>
          </a:xfrm>
        </p:spPr>
        <p:txBody>
          <a:bodyPr/>
          <a:lstStyle/>
          <a:p>
            <a:r>
              <a:rPr lang="cs-CZ" dirty="0"/>
              <a:t>Fyziologické účinky </a:t>
            </a:r>
            <a:r>
              <a:rPr lang="cs-CZ" dirty="0" err="1"/>
              <a:t>glukagonu</a:t>
            </a:r>
            <a:endParaRPr lang="cs-CZ" dirty="0"/>
          </a:p>
        </p:txBody>
      </p:sp>
      <p:pic>
        <p:nvPicPr>
          <p:cNvPr id="4" name="Picture 2" descr="Výsledek obrázku pro lange endocrine physiology chapter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3"/>
          <a:stretch/>
        </p:blipFill>
        <p:spPr bwMode="auto">
          <a:xfrm>
            <a:off x="5560673" y="906278"/>
            <a:ext cx="6452167" cy="43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645" y="6298163"/>
            <a:ext cx="11938195" cy="369332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Cílovým orgánem pro působení </a:t>
            </a:r>
            <a:r>
              <a:rPr lang="cs-CZ" b="1" dirty="0" err="1"/>
              <a:t>glukagonu</a:t>
            </a:r>
            <a:r>
              <a:rPr lang="cs-CZ" b="1" dirty="0"/>
              <a:t> jsou játra, kde stimuluje </a:t>
            </a:r>
            <a:r>
              <a:rPr lang="cs-CZ" b="1" dirty="0" err="1"/>
              <a:t>glukogenogenezi</a:t>
            </a:r>
            <a:r>
              <a:rPr lang="cs-CZ" b="1" dirty="0"/>
              <a:t> a </a:t>
            </a:r>
            <a:r>
              <a:rPr lang="cs-CZ" b="1" dirty="0" err="1"/>
              <a:t>glykogenolýzu</a:t>
            </a:r>
            <a:r>
              <a:rPr lang="cs-CZ" b="1" dirty="0"/>
              <a:t>, čímž zvyšuje glykémii.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66545"/>
              </p:ext>
            </p:extLst>
          </p:nvPr>
        </p:nvGraphicFramePr>
        <p:xfrm>
          <a:off x="74645" y="906278"/>
          <a:ext cx="529253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Cílový enzym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Metabolická odpověď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(+) exprese Glu-6-fosfatázy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Vstup </a:t>
                      </a:r>
                      <a:r>
                        <a:rPr lang="cs-CZ" dirty="0" err="1"/>
                        <a:t>Glu</a:t>
                      </a:r>
                      <a:r>
                        <a:rPr lang="cs-CZ" dirty="0"/>
                        <a:t> do cirkulace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(-)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glukokinázy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Snížení</a:t>
                      </a:r>
                      <a:r>
                        <a:rPr lang="cs-CZ" baseline="0" dirty="0"/>
                        <a:t> vstupu </a:t>
                      </a:r>
                      <a:r>
                        <a:rPr lang="cs-CZ" baseline="0" dirty="0" err="1"/>
                        <a:t>Glu</a:t>
                      </a:r>
                      <a:r>
                        <a:rPr lang="cs-CZ" baseline="0" dirty="0"/>
                        <a:t> do glykolytické kaskády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(+) fosforylace (aktivace) glykogen </a:t>
                      </a:r>
                      <a:r>
                        <a:rPr lang="cs-CZ" dirty="0" err="1"/>
                        <a:t>fosforylázy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(+)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glykogenolýzy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(-)</a:t>
                      </a:r>
                      <a:r>
                        <a:rPr lang="cs-CZ" baseline="0" dirty="0"/>
                        <a:t> glykogen </a:t>
                      </a:r>
                      <a:r>
                        <a:rPr lang="cs-CZ" baseline="0" dirty="0" err="1"/>
                        <a:t>syntázy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(-) syntézy glykogenu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Inaktivace </a:t>
                      </a:r>
                      <a:r>
                        <a:rPr lang="cs-CZ" dirty="0" err="1"/>
                        <a:t>fosfofruktokinázy</a:t>
                      </a:r>
                      <a:r>
                        <a:rPr lang="cs-CZ" dirty="0"/>
                        <a:t> 2, aktivace fruktóza-6-fosfatázy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(-) glykolýzy, </a:t>
                      </a:r>
                    </a:p>
                    <a:p>
                      <a:r>
                        <a:rPr lang="cs-CZ" dirty="0"/>
                        <a:t>(+) glukoneogeneze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(-) pyruvát kinázy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(-) glykolýzy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4644" y="5322835"/>
            <a:ext cx="1193819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Další účinky</a:t>
            </a:r>
          </a:p>
          <a:p>
            <a:pPr marL="285750" indent="-285750">
              <a:buFontTx/>
              <a:buChar char="-"/>
            </a:pPr>
            <a:r>
              <a:rPr lang="cs-CZ" dirty="0"/>
              <a:t>Stimulace fosforylace (aktivace) hormon-senzitivní lipázy a lipolýzy – substráty pro glukoneogenezi a tvorbu protilátek</a:t>
            </a:r>
          </a:p>
          <a:p>
            <a:pPr marL="285750" indent="-285750">
              <a:buFontTx/>
              <a:buChar char="-"/>
            </a:pPr>
            <a:r>
              <a:rPr lang="cs-CZ" dirty="0"/>
              <a:t>FFA jako zdroj energie zejména pro kosterní svaly</a:t>
            </a:r>
          </a:p>
        </p:txBody>
      </p:sp>
    </p:spTree>
    <p:extLst>
      <p:ext uri="{BB962C8B-B14F-4D97-AF65-F5344CB8AC3E}">
        <p14:creationId xmlns:p14="http://schemas.microsoft.com/office/powerpoint/2010/main" val="1391653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3199"/>
            <a:ext cx="10515600" cy="1325563"/>
          </a:xfrm>
        </p:spPr>
        <p:txBody>
          <a:bodyPr/>
          <a:lstStyle/>
          <a:p>
            <a:r>
              <a:rPr lang="cs-CZ" dirty="0" err="1"/>
              <a:t>Somatostatin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1549" y="1362269"/>
            <a:ext cx="5426807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Charakteristika</a:t>
            </a:r>
          </a:p>
          <a:p>
            <a:pPr marL="285750" indent="-285750">
              <a:buFontTx/>
              <a:buChar char="-"/>
            </a:pPr>
            <a:r>
              <a:rPr lang="cs-CZ" dirty="0"/>
              <a:t>Peptidický hormon (14 AMK)</a:t>
            </a:r>
          </a:p>
          <a:p>
            <a:pPr marL="285750" indent="-285750">
              <a:buFontTx/>
              <a:buChar char="-"/>
            </a:pPr>
            <a:r>
              <a:rPr lang="cs-CZ" dirty="0"/>
              <a:t>Sekrece stimulována: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Potravou bohatou na tuky (FFA)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Potravou bohatou na sacharidy (</a:t>
            </a:r>
            <a:r>
              <a:rPr lang="cs-CZ" dirty="0" err="1"/>
              <a:t>Glu</a:t>
            </a:r>
            <a:r>
              <a:rPr lang="cs-CZ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Potravou bohatou na proteiny (AMK – Leu, Arg)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61548" y="3649823"/>
            <a:ext cx="5426807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Funkce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Parakrinní</a:t>
            </a:r>
            <a:r>
              <a:rPr lang="cs-CZ" dirty="0"/>
              <a:t> působení – (-) inzulin, glukagon, PP</a:t>
            </a:r>
          </a:p>
          <a:p>
            <a:pPr marL="285750" indent="-285750">
              <a:buFontTx/>
              <a:buChar char="-"/>
            </a:pPr>
            <a:r>
              <a:rPr lang="cs-CZ" dirty="0"/>
              <a:t>Inhibice prakticky všech exokrinních a endokrinních funkcí GIT</a:t>
            </a:r>
          </a:p>
          <a:p>
            <a:pPr marL="285750" indent="-285750">
              <a:buFontTx/>
              <a:buChar char="-"/>
            </a:pPr>
            <a:r>
              <a:rPr lang="cs-CZ" dirty="0"/>
              <a:t>Inhibice motility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1548" y="5654160"/>
            <a:ext cx="5426807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Klinický význam</a:t>
            </a:r>
          </a:p>
          <a:p>
            <a:r>
              <a:rPr lang="cs-CZ" dirty="0"/>
              <a:t>- Analoga </a:t>
            </a:r>
            <a:r>
              <a:rPr lang="cs-CZ" dirty="0" err="1"/>
              <a:t>somatostatinu</a:t>
            </a:r>
            <a:r>
              <a:rPr lang="cs-CZ" dirty="0"/>
              <a:t> a inzulin/glukagon-produkující nádory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17568" t="8288" r="18446" b="8109"/>
          <a:stretch/>
        </p:blipFill>
        <p:spPr>
          <a:xfrm>
            <a:off x="5890054" y="1362269"/>
            <a:ext cx="6112476" cy="449238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90054" y="5907503"/>
            <a:ext cx="6112476" cy="923330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Význam </a:t>
            </a:r>
            <a:r>
              <a:rPr lang="cs-CZ" b="1" dirty="0" err="1"/>
              <a:t>parakrinní</a:t>
            </a:r>
            <a:r>
              <a:rPr lang="cs-CZ" b="1" dirty="0"/>
              <a:t> </a:t>
            </a:r>
            <a:r>
              <a:rPr lang="cs-CZ" b="1" dirty="0" err="1"/>
              <a:t>cholinergní</a:t>
            </a:r>
            <a:r>
              <a:rPr lang="cs-CZ" b="1" dirty="0"/>
              <a:t> signalizace v sekreci </a:t>
            </a:r>
            <a:r>
              <a:rPr lang="cs-CZ" b="1" dirty="0" err="1"/>
              <a:t>somatostationu</a:t>
            </a:r>
            <a:r>
              <a:rPr lang="cs-CZ" b="1" dirty="0"/>
              <a:t> – </a:t>
            </a:r>
            <a:r>
              <a:rPr lang="cs-CZ" b="1" dirty="0" err="1"/>
              <a:t>parakrinně</a:t>
            </a:r>
            <a:r>
              <a:rPr lang="cs-CZ" b="1" dirty="0"/>
              <a:t> působící acetylcholin stimuluje sekreci inzulinu, ale stimuluje i sekreci </a:t>
            </a:r>
            <a:r>
              <a:rPr lang="cs-CZ" b="1" dirty="0" err="1"/>
              <a:t>somatostatinu</a:t>
            </a:r>
            <a:r>
              <a:rPr lang="cs-CZ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2597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676" y="93276"/>
            <a:ext cx="10515600" cy="1325563"/>
          </a:xfrm>
        </p:spPr>
        <p:txBody>
          <a:bodyPr/>
          <a:lstStyle/>
          <a:p>
            <a:r>
              <a:rPr lang="cs-CZ" dirty="0"/>
              <a:t>Pankreatický polypeptid - PP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16920" y="1144674"/>
            <a:ext cx="5051858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Charakteristika</a:t>
            </a:r>
          </a:p>
          <a:p>
            <a:pPr marL="285750" indent="-285750">
              <a:buFontTx/>
              <a:buChar char="-"/>
            </a:pPr>
            <a:r>
              <a:rPr lang="cs-CZ" dirty="0"/>
              <a:t>Peptidický hormon (36 AMK)</a:t>
            </a:r>
          </a:p>
          <a:p>
            <a:pPr marL="285750" indent="-285750">
              <a:buFontTx/>
              <a:buChar char="-"/>
            </a:pPr>
            <a:r>
              <a:rPr lang="cs-CZ" dirty="0"/>
              <a:t>Sekrece stimulována: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Potravou (proteiny), distenze žaludku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Cvičením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Přímou </a:t>
            </a:r>
            <a:r>
              <a:rPr lang="cs-CZ" dirty="0" err="1"/>
              <a:t>vagální</a:t>
            </a:r>
            <a:r>
              <a:rPr lang="cs-CZ" dirty="0"/>
              <a:t> stimulací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Inzulinem indukovanou hypoglykémií </a:t>
            </a:r>
          </a:p>
          <a:p>
            <a:pPr marL="285750" indent="-285750">
              <a:buFontTx/>
              <a:buChar char="-"/>
            </a:pPr>
            <a:r>
              <a:rPr lang="cs-CZ" dirty="0"/>
              <a:t>Sekrece inhibována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Hyperglykémií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Bombesinem</a:t>
            </a:r>
            <a:r>
              <a:rPr lang="cs-CZ" dirty="0"/>
              <a:t>, </a:t>
            </a:r>
            <a:r>
              <a:rPr lang="cs-CZ" dirty="0" err="1"/>
              <a:t>somatostatinem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Receptory: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Žaludek, tenké střevo, kolon, pankreas, prostata, </a:t>
            </a:r>
            <a:r>
              <a:rPr lang="cs-CZ" dirty="0" err="1"/>
              <a:t>enterický</a:t>
            </a:r>
            <a:r>
              <a:rPr lang="cs-CZ" dirty="0"/>
              <a:t> NS, CNS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6920" y="4882389"/>
            <a:ext cx="5051858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Funkce</a:t>
            </a:r>
          </a:p>
          <a:p>
            <a:pPr marL="285750" indent="-285750">
              <a:buFontTx/>
              <a:buChar char="-"/>
            </a:pPr>
            <a:r>
              <a:rPr lang="cs-CZ" dirty="0"/>
              <a:t>Inhibice exokrinní pankreatické sekrece</a:t>
            </a:r>
          </a:p>
          <a:p>
            <a:pPr marL="285750" indent="-285750">
              <a:buFontTx/>
              <a:buChar char="-"/>
            </a:pPr>
            <a:r>
              <a:rPr lang="cs-CZ" dirty="0"/>
              <a:t>Inhibice kontrakce žlučníku</a:t>
            </a:r>
          </a:p>
          <a:p>
            <a:pPr marL="285750" indent="-285750">
              <a:buFontTx/>
              <a:buChar char="-"/>
            </a:pPr>
            <a:r>
              <a:rPr lang="cs-CZ" dirty="0"/>
              <a:t>Modulace žaludeční sekrece</a:t>
            </a:r>
          </a:p>
          <a:p>
            <a:pPr marL="285750" indent="-285750">
              <a:buFontTx/>
              <a:buChar char="-"/>
            </a:pPr>
            <a:r>
              <a:rPr lang="cs-CZ" dirty="0"/>
              <a:t>Modulace žaludeční motility </a:t>
            </a:r>
          </a:p>
          <a:p>
            <a:pPr marL="285750" indent="-285750">
              <a:buFontTx/>
              <a:buChar char="-"/>
            </a:pPr>
            <a:r>
              <a:rPr lang="cs-CZ" dirty="0"/>
              <a:t>Regulace příjmu potravy 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29112" t="25400" r="30897" b="27257"/>
          <a:stretch/>
        </p:blipFill>
        <p:spPr>
          <a:xfrm>
            <a:off x="5686223" y="1144674"/>
            <a:ext cx="6293255" cy="419072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686224" y="5713385"/>
            <a:ext cx="6293254" cy="923330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Pankreatický polypeptid stimuluje výdej energie prostřednictvím sympatické stimulace hnědé tukové tkáně. Kromě toho moduluje sekreci CCK a inhibuje sekreci </a:t>
            </a:r>
            <a:r>
              <a:rPr lang="cs-CZ" b="1" dirty="0" err="1"/>
              <a:t>ghrelinu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771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962" y="0"/>
            <a:ext cx="10515600" cy="1325563"/>
          </a:xfrm>
        </p:spPr>
        <p:txBody>
          <a:bodyPr/>
          <a:lstStyle/>
          <a:p>
            <a:r>
              <a:rPr lang="cs-CZ" dirty="0" err="1"/>
              <a:t>Amylin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6920" y="1111722"/>
            <a:ext cx="5768550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Charakteristika</a:t>
            </a:r>
          </a:p>
          <a:p>
            <a:pPr marL="285750" indent="-285750">
              <a:buFontTx/>
              <a:buChar char="-"/>
            </a:pPr>
            <a:r>
              <a:rPr lang="cs-CZ" dirty="0"/>
              <a:t>Peptidický hormon (37 AMK)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Symbol" panose="05050102010706020507" pitchFamily="18" charset="2"/>
              </a:rPr>
              <a:t>b</a:t>
            </a:r>
            <a:r>
              <a:rPr lang="cs-CZ" dirty="0"/>
              <a:t> buňky, žaludek, proximální tenké střevo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Posttranslační</a:t>
            </a:r>
            <a:r>
              <a:rPr lang="cs-CZ" dirty="0"/>
              <a:t> modifikace (</a:t>
            </a:r>
            <a:r>
              <a:rPr lang="cs-CZ" dirty="0" err="1"/>
              <a:t>amidace</a:t>
            </a:r>
            <a:r>
              <a:rPr lang="cs-CZ" dirty="0"/>
              <a:t>) </a:t>
            </a:r>
          </a:p>
          <a:p>
            <a:pPr marL="285750" indent="-285750">
              <a:buFontTx/>
              <a:buChar char="-"/>
            </a:pPr>
            <a:r>
              <a:rPr lang="cs-CZ" dirty="0"/>
              <a:t>Sekrece společně s inzulinem a C-peptidem</a:t>
            </a:r>
          </a:p>
          <a:p>
            <a:pPr marL="285750" indent="-285750">
              <a:buFontTx/>
              <a:buChar char="-"/>
            </a:pPr>
            <a:r>
              <a:rPr lang="cs-CZ" dirty="0"/>
              <a:t>Vzestup po aplikaci: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p.o</a:t>
            </a:r>
            <a:r>
              <a:rPr lang="cs-CZ" dirty="0"/>
              <a:t>. a </a:t>
            </a:r>
            <a:r>
              <a:rPr lang="cs-CZ" dirty="0" err="1"/>
              <a:t>p.e</a:t>
            </a:r>
            <a:r>
              <a:rPr lang="cs-CZ" dirty="0"/>
              <a:t>. glukózy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6920" y="3246747"/>
            <a:ext cx="5768550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Funkce</a:t>
            </a:r>
          </a:p>
          <a:p>
            <a:pPr marL="285750" indent="-285750">
              <a:buFontTx/>
              <a:buChar char="-"/>
            </a:pPr>
            <a:r>
              <a:rPr lang="cs-CZ" dirty="0"/>
              <a:t>Zpomalení vyprazdňování žaludku na </a:t>
            </a:r>
            <a:r>
              <a:rPr lang="cs-CZ" dirty="0" err="1"/>
              <a:t>vagálním</a:t>
            </a:r>
            <a:r>
              <a:rPr lang="cs-CZ" dirty="0"/>
              <a:t> podkladě</a:t>
            </a:r>
          </a:p>
          <a:p>
            <a:pPr marL="285750" indent="-285750">
              <a:buFontTx/>
              <a:buChar char="-"/>
            </a:pPr>
            <a:r>
              <a:rPr lang="cs-CZ" dirty="0"/>
              <a:t>Inhibice sekrece </a:t>
            </a:r>
            <a:r>
              <a:rPr lang="cs-CZ" dirty="0" err="1"/>
              <a:t>glukagonu</a:t>
            </a:r>
            <a:r>
              <a:rPr lang="cs-CZ" dirty="0"/>
              <a:t> (</a:t>
            </a:r>
            <a:r>
              <a:rPr lang="cs-CZ" dirty="0" err="1"/>
              <a:t>postprandiální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Svaly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Inhibice syntézy glykogenu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Stimulace </a:t>
            </a:r>
            <a:r>
              <a:rPr lang="cs-CZ" dirty="0" err="1"/>
              <a:t>glykogenolýzy</a:t>
            </a:r>
            <a:r>
              <a:rPr lang="cs-CZ" dirty="0"/>
              <a:t>, glykolýzy a produkce laktátu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16920" y="5380672"/>
            <a:ext cx="5768550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Klinický význam</a:t>
            </a:r>
          </a:p>
          <a:p>
            <a:pPr marL="285750" indent="-285750">
              <a:buFontTx/>
              <a:buChar char="-"/>
            </a:pPr>
            <a:r>
              <a:rPr lang="cs-CZ" dirty="0"/>
              <a:t>Zvýšená plasmatická koncentrace při obezitě, gestačním diabetu a DM2</a:t>
            </a:r>
          </a:p>
          <a:p>
            <a:pPr marL="285750" indent="-285750">
              <a:buFontTx/>
              <a:buChar char="-"/>
            </a:pPr>
            <a:r>
              <a:rPr lang="cs-CZ" dirty="0"/>
              <a:t>Analoga </a:t>
            </a:r>
            <a:r>
              <a:rPr lang="cs-CZ" dirty="0" err="1"/>
              <a:t>amylinu</a:t>
            </a:r>
            <a:r>
              <a:rPr lang="cs-CZ" dirty="0"/>
              <a:t> v terapii DM1 a DM2 (</a:t>
            </a:r>
            <a:r>
              <a:rPr lang="cs-CZ" dirty="0" err="1"/>
              <a:t>pramlintid</a:t>
            </a:r>
            <a:r>
              <a:rPr lang="cs-CZ" dirty="0"/>
              <a:t>) – </a:t>
            </a:r>
            <a:r>
              <a:rPr lang="cs-CZ" dirty="0" err="1"/>
              <a:t>amylin</a:t>
            </a:r>
            <a:r>
              <a:rPr lang="cs-CZ" dirty="0"/>
              <a:t>-deficientní stavy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31486" t="8048" r="32500" b="7628"/>
          <a:stretch/>
        </p:blipFill>
        <p:spPr>
          <a:xfrm>
            <a:off x="6820928" y="239215"/>
            <a:ext cx="4728519" cy="62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3011" y="38206"/>
            <a:ext cx="10515600" cy="1325563"/>
          </a:xfrm>
        </p:spPr>
        <p:txBody>
          <a:bodyPr/>
          <a:lstStyle/>
          <a:p>
            <a:r>
              <a:rPr lang="cs-CZ" dirty="0"/>
              <a:t>Sekrece inzulinu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5309" y="5755401"/>
            <a:ext cx="11960731" cy="646331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Sekrece inzulinu je pulzní a vykazuje </a:t>
            </a:r>
            <a:r>
              <a:rPr lang="cs-CZ" b="1" dirty="0" err="1"/>
              <a:t>rytmicitu</a:t>
            </a:r>
            <a:r>
              <a:rPr lang="cs-CZ" b="1" dirty="0"/>
              <a:t>. Stimulace sekrece inzulinu glukózou je </a:t>
            </a:r>
            <a:r>
              <a:rPr lang="cs-CZ" b="1" dirty="0" err="1"/>
              <a:t>bafázická</a:t>
            </a:r>
            <a:r>
              <a:rPr lang="cs-CZ" b="1" dirty="0"/>
              <a:t>. Glukóza vykazuje </a:t>
            </a:r>
            <a:r>
              <a:rPr lang="cs-CZ" b="1" dirty="0" err="1"/>
              <a:t>inkretinový</a:t>
            </a:r>
            <a:r>
              <a:rPr lang="cs-CZ" b="1" dirty="0"/>
              <a:t> efekt.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A377FF-283A-45F4-ABFD-AC80A4E3E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2" y="1208020"/>
            <a:ext cx="4873328" cy="3752693"/>
          </a:xfrm>
          <a:prstGeom prst="rect">
            <a:avLst/>
          </a:prstGeom>
        </p:spPr>
      </p:pic>
      <p:pic>
        <p:nvPicPr>
          <p:cNvPr id="16" name="Picture 2" descr="A) Glucose stimulated insulin secretion pathway in pancreatic β-cells and B) biphasic insulin release profile.  ">
            <a:extLst>
              <a:ext uri="{FF2B5EF4-FFF2-40B4-BE49-F238E27FC236}">
                <a16:creationId xmlns:a16="http://schemas.microsoft.com/office/drawing/2014/main" id="{847BD6B2-E9EF-4A2D-A2C1-388443AA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5" y="1208022"/>
            <a:ext cx="7104206" cy="37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7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496" y="-201701"/>
            <a:ext cx="10515600" cy="1325563"/>
          </a:xfrm>
        </p:spPr>
        <p:txBody>
          <a:bodyPr/>
          <a:lstStyle/>
          <a:p>
            <a:r>
              <a:rPr lang="cs-CZ" dirty="0"/>
              <a:t>Regulace sekrece inzulinu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8129"/>
          <a:stretch/>
        </p:blipFill>
        <p:spPr>
          <a:xfrm>
            <a:off x="6102544" y="723659"/>
            <a:ext cx="6013256" cy="60946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3825" y="723659"/>
            <a:ext cx="5895975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Symbol" panose="05050102010706020507" pitchFamily="18" charset="2"/>
              </a:rPr>
              <a:t>b</a:t>
            </a:r>
            <a:r>
              <a:rPr lang="cs-CZ" dirty="0"/>
              <a:t> buňky pankreatu = neuroendokrinní integrátor, odpověď na:</a:t>
            </a:r>
          </a:p>
          <a:p>
            <a:pPr marL="285750" indent="-285750">
              <a:buFontTx/>
              <a:buChar char="-"/>
            </a:pPr>
            <a:r>
              <a:rPr lang="cs-CZ" dirty="0"/>
              <a:t>Plasmatické hladiny substrátů (AA, </a:t>
            </a:r>
            <a:r>
              <a:rPr lang="cs-CZ" dirty="0" err="1"/>
              <a:t>Glu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PC hormonů (inzulin, GLP-1, </a:t>
            </a:r>
            <a:r>
              <a:rPr lang="cs-CZ" dirty="0" err="1"/>
              <a:t>somatostatin</a:t>
            </a:r>
            <a:r>
              <a:rPr lang="cs-CZ" dirty="0"/>
              <a:t>, adrenalin)</a:t>
            </a:r>
          </a:p>
          <a:p>
            <a:pPr marL="285750" indent="-285750">
              <a:buFontTx/>
              <a:buChar char="-"/>
            </a:pPr>
            <a:r>
              <a:rPr lang="cs-CZ" dirty="0"/>
              <a:t>PC neurotransmiterů (noradrenalin, acetylcholin)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3825" y="5894983"/>
            <a:ext cx="5895975" cy="923330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Glukóza je hlavním stimulem pro sekreci inzulinu. Glukóza má permisivní účinek na sekreci dalších modulátorů sekrece inzulinu.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3824" y="2422413"/>
            <a:ext cx="589597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err="1"/>
              <a:t>Glu</a:t>
            </a: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/>
              <a:t>Nejvýznamnější regulace sekrece inzulínu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200" y="3290170"/>
            <a:ext cx="5895975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AMK – Leu, Arg, </a:t>
            </a:r>
            <a:r>
              <a:rPr lang="cs-CZ" dirty="0" err="1"/>
              <a:t>Lys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Generování ATP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Přímá depolarizace PM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23825" y="4457867"/>
            <a:ext cx="589597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Modifikace translace </a:t>
            </a:r>
            <a:r>
              <a:rPr lang="cs-CZ" dirty="0" err="1"/>
              <a:t>mRNA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err="1"/>
              <a:t>Glu</a:t>
            </a:r>
            <a:r>
              <a:rPr lang="cs-CZ" dirty="0"/>
              <a:t> – (+) </a:t>
            </a:r>
            <a:r>
              <a:rPr lang="cs-CZ" dirty="0" err="1"/>
              <a:t>mRNA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3825" y="5176425"/>
            <a:ext cx="589597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Další: - GH, VIP, sekretin, gastrin, glukokortikoidy, prolaktin, placentální </a:t>
            </a:r>
            <a:r>
              <a:rPr lang="cs-CZ" dirty="0" err="1"/>
              <a:t>laktogen</a:t>
            </a:r>
            <a:r>
              <a:rPr lang="cs-CZ" dirty="0"/>
              <a:t>, pohlavní hormony</a:t>
            </a:r>
          </a:p>
        </p:txBody>
      </p:sp>
    </p:spTree>
    <p:extLst>
      <p:ext uri="{BB962C8B-B14F-4D97-AF65-F5344CB8AC3E}">
        <p14:creationId xmlns:p14="http://schemas.microsoft.com/office/powerpoint/2010/main" val="320072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/>
          <a:lstStyle/>
          <a:p>
            <a:r>
              <a:rPr lang="cs-CZ" dirty="0"/>
              <a:t>Fyziologické účinky inzulinu</a:t>
            </a:r>
          </a:p>
        </p:txBody>
      </p:sp>
      <p:sp>
        <p:nvSpPr>
          <p:cNvPr id="3" name="Ovál 2"/>
          <p:cNvSpPr/>
          <p:nvPr/>
        </p:nvSpPr>
        <p:spPr>
          <a:xfrm>
            <a:off x="325909" y="3031524"/>
            <a:ext cx="2075936" cy="1309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64344" y="3501766"/>
            <a:ext cx="79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inzulin</a:t>
            </a:r>
          </a:p>
        </p:txBody>
      </p:sp>
      <p:sp>
        <p:nvSpPr>
          <p:cNvPr id="5" name="Šipka doprava 4"/>
          <p:cNvSpPr/>
          <p:nvPr/>
        </p:nvSpPr>
        <p:spPr>
          <a:xfrm rot="19807611">
            <a:off x="2860541" y="2463113"/>
            <a:ext cx="2191265" cy="26429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204510" y="1564650"/>
            <a:ext cx="331984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Bezprostřední účinky</a:t>
            </a:r>
          </a:p>
          <a:p>
            <a:pPr marL="285750" indent="-285750">
              <a:buFontTx/>
              <a:buChar char="-"/>
            </a:pPr>
            <a:r>
              <a:rPr lang="cs-CZ" dirty="0"/>
              <a:t>Sekundy</a:t>
            </a:r>
          </a:p>
          <a:p>
            <a:pPr marL="285750" indent="-285750">
              <a:buFontTx/>
              <a:buChar char="-"/>
            </a:pPr>
            <a:r>
              <a:rPr lang="cs-CZ" dirty="0"/>
              <a:t>Modulace transportu K+ a </a:t>
            </a:r>
            <a:r>
              <a:rPr lang="cs-CZ" dirty="0" err="1"/>
              <a:t>Glu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 rot="21371314">
            <a:off x="3046995" y="3338728"/>
            <a:ext cx="1871536" cy="26429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204511" y="2791412"/>
            <a:ext cx="331984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Účinky časné</a:t>
            </a:r>
          </a:p>
          <a:p>
            <a:pPr marL="285750" indent="-285750">
              <a:buFontTx/>
              <a:buChar char="-"/>
            </a:pPr>
            <a:r>
              <a:rPr lang="cs-CZ" dirty="0"/>
              <a:t>Několik málo minut</a:t>
            </a:r>
          </a:p>
          <a:p>
            <a:pPr marL="285750" indent="-285750">
              <a:buFontTx/>
              <a:buChar char="-"/>
            </a:pPr>
            <a:r>
              <a:rPr lang="cs-CZ" dirty="0"/>
              <a:t>Regulace metabolické aktivity</a:t>
            </a:r>
          </a:p>
        </p:txBody>
      </p:sp>
      <p:sp>
        <p:nvSpPr>
          <p:cNvPr id="9" name="Šipka doprava 8"/>
          <p:cNvSpPr/>
          <p:nvPr/>
        </p:nvSpPr>
        <p:spPr>
          <a:xfrm rot="620285">
            <a:off x="3020034" y="4056770"/>
            <a:ext cx="1917197" cy="26429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204511" y="4018174"/>
            <a:ext cx="331984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Účinky střednědobé</a:t>
            </a:r>
          </a:p>
          <a:p>
            <a:pPr marL="285750" indent="-285750">
              <a:buFontTx/>
              <a:buChar char="-"/>
            </a:pPr>
            <a:r>
              <a:rPr lang="cs-CZ" dirty="0"/>
              <a:t>Minuty až hodiny</a:t>
            </a:r>
          </a:p>
          <a:p>
            <a:pPr marL="285750" indent="-285750">
              <a:buFontTx/>
              <a:buChar char="-"/>
            </a:pPr>
            <a:r>
              <a:rPr lang="cs-CZ" dirty="0"/>
              <a:t>Regulace metabolické aktivity</a:t>
            </a:r>
          </a:p>
        </p:txBody>
      </p:sp>
      <p:sp>
        <p:nvSpPr>
          <p:cNvPr id="11" name="Šipka doprava 10"/>
          <p:cNvSpPr/>
          <p:nvPr/>
        </p:nvSpPr>
        <p:spPr>
          <a:xfrm rot="1731530">
            <a:off x="2861271" y="4770191"/>
            <a:ext cx="2031868" cy="26429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204511" y="5234294"/>
            <a:ext cx="3319848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Účinky opožděné</a:t>
            </a:r>
          </a:p>
          <a:p>
            <a:pPr marL="285750" indent="-285750">
              <a:buFontTx/>
              <a:buChar char="-"/>
            </a:pPr>
            <a:r>
              <a:rPr lang="cs-CZ" dirty="0"/>
              <a:t>Hodiny až dny</a:t>
            </a:r>
          </a:p>
          <a:p>
            <a:pPr marL="285750" indent="-285750">
              <a:buFontTx/>
              <a:buChar char="-"/>
            </a:pPr>
            <a:r>
              <a:rPr lang="cs-CZ" dirty="0"/>
              <a:t>Buněčný růst</a:t>
            </a:r>
          </a:p>
          <a:p>
            <a:pPr marL="285750" indent="-285750">
              <a:buFontTx/>
              <a:buChar char="-"/>
            </a:pPr>
            <a:r>
              <a:rPr lang="cs-CZ" dirty="0"/>
              <a:t>Buněčná diferenciace</a:t>
            </a:r>
          </a:p>
        </p:txBody>
      </p:sp>
      <p:sp>
        <p:nvSpPr>
          <p:cNvPr id="13" name="Pravá složená závorka 12"/>
          <p:cNvSpPr/>
          <p:nvPr/>
        </p:nvSpPr>
        <p:spPr>
          <a:xfrm>
            <a:off x="8376079" y="1367481"/>
            <a:ext cx="930876" cy="526397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9529064" y="3399305"/>
            <a:ext cx="2635870" cy="1200329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Účinek inzulínu na cílové tkáně je anabolický a je zprostředkován inzulinovým receptorem.</a:t>
            </a:r>
          </a:p>
        </p:txBody>
      </p:sp>
    </p:spTree>
    <p:extLst>
      <p:ext uri="{BB962C8B-B14F-4D97-AF65-F5344CB8AC3E}">
        <p14:creationId xmlns:p14="http://schemas.microsoft.com/office/powerpoint/2010/main" val="389190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cs-CZ" dirty="0"/>
              <a:t>Inzulinový receptor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9382" b="12062"/>
          <a:stretch/>
        </p:blipFill>
        <p:spPr>
          <a:xfrm>
            <a:off x="7820025" y="1558629"/>
            <a:ext cx="4314825" cy="529937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0784" y="1062153"/>
            <a:ext cx="5422105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Charakteristika</a:t>
            </a:r>
          </a:p>
          <a:p>
            <a:pPr marL="285750" indent="-285750">
              <a:buFontTx/>
              <a:buChar char="-"/>
            </a:pPr>
            <a:r>
              <a:rPr lang="cs-CZ" dirty="0"/>
              <a:t>2 </a:t>
            </a:r>
            <a:r>
              <a:rPr lang="cs-CZ" dirty="0">
                <a:latin typeface="Symbol" panose="05050102010706020507" pitchFamily="18" charset="2"/>
              </a:rPr>
              <a:t>a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dirty="0"/>
              <a:t> 2 </a:t>
            </a:r>
            <a:r>
              <a:rPr lang="cs-CZ" dirty="0">
                <a:latin typeface="Symbol" panose="05050102010706020507" pitchFamily="18" charset="2"/>
              </a:rPr>
              <a:t>b</a:t>
            </a:r>
            <a:r>
              <a:rPr lang="cs-CZ" dirty="0"/>
              <a:t> podjednotky</a:t>
            </a:r>
          </a:p>
          <a:p>
            <a:pPr marL="285750" indent="-285750">
              <a:buFontTx/>
              <a:buChar char="-"/>
            </a:pPr>
            <a:r>
              <a:rPr lang="cs-CZ" dirty="0"/>
              <a:t>TK aktivita</a:t>
            </a:r>
          </a:p>
          <a:p>
            <a:pPr marL="285750" indent="-285750">
              <a:buFontTx/>
              <a:buChar char="-"/>
            </a:pPr>
            <a:r>
              <a:rPr lang="cs-CZ" dirty="0"/>
              <a:t>Fosforylace IRS 1-4 (insulin receptor </a:t>
            </a:r>
            <a:r>
              <a:rPr lang="cs-CZ" dirty="0" err="1"/>
              <a:t>substrate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Interakce s dalšími buněčnými substráty</a:t>
            </a:r>
          </a:p>
          <a:p>
            <a:pPr marL="285750" indent="-285750">
              <a:buFontTx/>
              <a:buChar char="-"/>
            </a:pPr>
            <a:r>
              <a:rPr lang="cs-CZ" dirty="0"/>
              <a:t>PI3K (fosfatydylinositol-3-kináza)</a:t>
            </a:r>
          </a:p>
          <a:p>
            <a:pPr marL="285750" indent="-285750">
              <a:buFontTx/>
              <a:buChar char="-"/>
            </a:pPr>
            <a:r>
              <a:rPr lang="cs-CZ" dirty="0"/>
              <a:t>MAPK (mitogen-</a:t>
            </a:r>
            <a:r>
              <a:rPr lang="cs-CZ" dirty="0" err="1"/>
              <a:t>activated</a:t>
            </a:r>
            <a:r>
              <a:rPr lang="cs-CZ" dirty="0"/>
              <a:t> protein </a:t>
            </a:r>
            <a:r>
              <a:rPr lang="cs-CZ" dirty="0" err="1"/>
              <a:t>kinase</a:t>
            </a:r>
            <a:r>
              <a:rPr lang="cs-CZ" dirty="0"/>
              <a:t>)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7867650" y="2667794"/>
            <a:ext cx="1304925" cy="209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7867649" y="3330573"/>
            <a:ext cx="1304925" cy="209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041974" y="2477978"/>
            <a:ext cx="177805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>
                <a:latin typeface="Symbol" panose="05050102010706020507" pitchFamily="18" charset="2"/>
              </a:rPr>
              <a:t>a</a:t>
            </a:r>
            <a:r>
              <a:rPr lang="cs-CZ" dirty="0"/>
              <a:t> podjednotky = </a:t>
            </a:r>
          </a:p>
          <a:p>
            <a:r>
              <a:rPr lang="cs-CZ" dirty="0"/>
              <a:t>vazba ligandu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41974" y="3140758"/>
            <a:ext cx="177805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>
                <a:latin typeface="Symbol" panose="05050102010706020507" pitchFamily="18" charset="2"/>
              </a:rPr>
              <a:t>b</a:t>
            </a:r>
            <a:r>
              <a:rPr lang="cs-CZ" dirty="0"/>
              <a:t> podjednotky = </a:t>
            </a:r>
          </a:p>
          <a:p>
            <a:r>
              <a:rPr lang="cs-CZ" dirty="0"/>
              <a:t>TK aktivita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50784" y="4251059"/>
            <a:ext cx="125713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Endocytóza</a:t>
            </a:r>
          </a:p>
          <a:p>
            <a:r>
              <a:rPr lang="cs-CZ" dirty="0"/>
              <a:t>IR</a:t>
            </a:r>
          </a:p>
        </p:txBody>
      </p:sp>
      <p:sp>
        <p:nvSpPr>
          <p:cNvPr id="23" name="Šipka doprava 22"/>
          <p:cNvSpPr/>
          <p:nvPr/>
        </p:nvSpPr>
        <p:spPr>
          <a:xfrm>
            <a:off x="1712240" y="4429159"/>
            <a:ext cx="590933" cy="270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2395069" y="4251059"/>
            <a:ext cx="127512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Acidifikace </a:t>
            </a:r>
            <a:r>
              <a:rPr lang="cs-CZ" dirty="0" err="1"/>
              <a:t>endosomu</a:t>
            </a:r>
            <a:endParaRPr lang="cs-CZ" dirty="0"/>
          </a:p>
        </p:txBody>
      </p:sp>
      <p:sp>
        <p:nvSpPr>
          <p:cNvPr id="25" name="Šipka doprava 24"/>
          <p:cNvSpPr/>
          <p:nvPr/>
        </p:nvSpPr>
        <p:spPr>
          <a:xfrm>
            <a:off x="3768154" y="4439028"/>
            <a:ext cx="590933" cy="270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4465729" y="4241190"/>
            <a:ext cx="111921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Disociace </a:t>
            </a:r>
          </a:p>
          <a:p>
            <a:r>
              <a:rPr lang="cs-CZ" dirty="0"/>
              <a:t>inzulinu</a:t>
            </a:r>
          </a:p>
        </p:txBody>
      </p:sp>
      <p:sp>
        <p:nvSpPr>
          <p:cNvPr id="27" name="Šipka doprava 26"/>
          <p:cNvSpPr/>
          <p:nvPr/>
        </p:nvSpPr>
        <p:spPr>
          <a:xfrm>
            <a:off x="5677552" y="4199966"/>
            <a:ext cx="488155" cy="270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275854" y="4158175"/>
            <a:ext cx="129715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Fosforylace</a:t>
            </a:r>
          </a:p>
        </p:txBody>
      </p:sp>
      <p:sp>
        <p:nvSpPr>
          <p:cNvPr id="29" name="Šipka doprava 28"/>
          <p:cNvSpPr/>
          <p:nvPr/>
        </p:nvSpPr>
        <p:spPr>
          <a:xfrm>
            <a:off x="5691588" y="4606880"/>
            <a:ext cx="488155" cy="270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6278998" y="4565089"/>
            <a:ext cx="129400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Degradace I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50783" y="5435066"/>
            <a:ext cx="7222223" cy="923330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Počet dostupných IR je ovlivněn cvičením, dietou, vlastním inzulinem a dalšími hormony. Obezita a chronická </a:t>
            </a:r>
            <a:r>
              <a:rPr lang="cs-CZ" dirty="0" err="1"/>
              <a:t>hyperinzulinémie</a:t>
            </a:r>
            <a:r>
              <a:rPr lang="cs-CZ" dirty="0"/>
              <a:t> indukuje významné snížení počtu IR, cvičení a hladovění naopak významné zvýšení počtu IR.</a:t>
            </a:r>
          </a:p>
        </p:txBody>
      </p:sp>
    </p:spTree>
    <p:extLst>
      <p:ext uri="{BB962C8B-B14F-4D97-AF65-F5344CB8AC3E}">
        <p14:creationId xmlns:p14="http://schemas.microsoft.com/office/powerpoint/2010/main" val="239499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Bezprostřední účinky inzulinu na cílové tkáně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80999" y="6033818"/>
            <a:ext cx="11659311" cy="646331"/>
          </a:xfrm>
          <a:prstGeom prst="rect">
            <a:avLst/>
          </a:prstGeom>
          <a:solidFill>
            <a:srgbClr val="F04ED9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Utilizace glukózy je nejvýznamnějším bezprostředním účinkem inzulinu. Děje se tak prostřednictvím inzulín-dependentních GLUT transportérů.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86679"/>
              </p:ext>
            </p:extLst>
          </p:nvPr>
        </p:nvGraphicFramePr>
        <p:xfrm>
          <a:off x="2146654" y="1094740"/>
          <a:ext cx="8127999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917">
                <a:tc>
                  <a:txBody>
                    <a:bodyPr/>
                    <a:lstStyle/>
                    <a:p>
                      <a:r>
                        <a:rPr lang="cs-CZ" dirty="0"/>
                        <a:t>Transportér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Exprese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Funkce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GLUT1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err="1"/>
                        <a:t>Ubikvitární</a:t>
                      </a:r>
                      <a:endParaRPr lang="cs-CZ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Ery,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endotheliální</a:t>
                      </a:r>
                      <a:r>
                        <a:rPr lang="cs-CZ" baseline="0" dirty="0"/>
                        <a:t> buňky (CNS), placenta, ledviny, tlusté střevo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aseline="0" dirty="0"/>
                        <a:t>Kosterní svaly, adipocyty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Bazální </a:t>
                      </a:r>
                      <a:r>
                        <a:rPr lang="cs-CZ" dirty="0" err="1"/>
                        <a:t>uptake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Glu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GLUT2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dirty="0"/>
                        <a:t> buňky pankreatu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Játra, tenké střevo, ledviny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 err="1"/>
                        <a:t>Glu</a:t>
                      </a:r>
                      <a:r>
                        <a:rPr lang="cs-CZ" baseline="0" dirty="0"/>
                        <a:t> senzor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aseline="0" dirty="0" err="1"/>
                        <a:t>Uptake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Glu</a:t>
                      </a:r>
                      <a:r>
                        <a:rPr lang="cs-CZ" baseline="0" dirty="0"/>
                        <a:t> při vysokých koncentracích cirkulující </a:t>
                      </a:r>
                      <a:r>
                        <a:rPr lang="cs-CZ" baseline="0" dirty="0" err="1"/>
                        <a:t>Glu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GLUT3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Primárně neurony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Dále placenta, játra, epiteliální</a:t>
                      </a:r>
                      <a:r>
                        <a:rPr lang="cs-CZ" baseline="0" dirty="0"/>
                        <a:t> buňky GIT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Bazální </a:t>
                      </a:r>
                      <a:r>
                        <a:rPr lang="cs-CZ" dirty="0" err="1"/>
                        <a:t>uptake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Glu</a:t>
                      </a:r>
                      <a:endParaRPr lang="cs-CZ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Zásadní význam pro CNS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GLUT4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Kosterní svaly a adipocyty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Vezikula!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Inzulínem stimulovaný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uptake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Glu</a:t>
                      </a:r>
                      <a:endParaRPr lang="cs-CZ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GLUT5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Jejunum, spermie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Transport </a:t>
                      </a:r>
                      <a:r>
                        <a:rPr lang="cs-CZ" dirty="0" err="1"/>
                        <a:t>Fru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39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860" y="168931"/>
            <a:ext cx="10515600" cy="1325563"/>
          </a:xfrm>
        </p:spPr>
        <p:txBody>
          <a:bodyPr/>
          <a:lstStyle/>
          <a:p>
            <a:r>
              <a:rPr lang="cs-CZ" dirty="0"/>
              <a:t>Časné a střednědobé účinky</a:t>
            </a:r>
            <a:br>
              <a:rPr lang="cs-CZ" dirty="0"/>
            </a:br>
            <a:r>
              <a:rPr lang="cs-CZ" dirty="0"/>
              <a:t> inzulinu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6758370" y="260350"/>
            <a:ext cx="5304659" cy="6400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66860" y="1563688"/>
            <a:ext cx="62387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Dány fosforylací enzymů zapojených do metabolických drah</a:t>
            </a:r>
          </a:p>
          <a:p>
            <a:pPr marL="285750" indent="-285750">
              <a:buFontTx/>
              <a:buChar char="-"/>
            </a:pPr>
            <a:r>
              <a:rPr lang="cs-CZ" dirty="0"/>
              <a:t>Kosterní svaly, tuková tkáň a játra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6860" y="2279213"/>
            <a:ext cx="623871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Tvorba ketolátek (-)</a:t>
            </a:r>
          </a:p>
          <a:p>
            <a:pPr marL="285750" indent="-285750">
              <a:buFontTx/>
              <a:buChar char="-"/>
            </a:pPr>
            <a:r>
              <a:rPr lang="cs-CZ" dirty="0"/>
              <a:t>Defosforylace hormon-sensitivní lipázy (inhibice využití triglyceridů a jejich štěpení na FFA a glycerol)</a:t>
            </a:r>
          </a:p>
          <a:p>
            <a:pPr marL="285750" indent="-285750">
              <a:buFontTx/>
              <a:buChar char="-"/>
            </a:pPr>
            <a:r>
              <a:rPr lang="cs-CZ" dirty="0"/>
              <a:t>Aktivace acetylkoenzym A karboxylázy (</a:t>
            </a:r>
            <a:r>
              <a:rPr lang="cs-CZ" dirty="0" err="1"/>
              <a:t>lipogeneze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Antagonizace</a:t>
            </a:r>
            <a:r>
              <a:rPr lang="cs-CZ" dirty="0"/>
              <a:t> účinku katecholaminů na lipolýzu (fosforylace a aktivace </a:t>
            </a:r>
            <a:r>
              <a:rPr lang="cs-CZ" dirty="0" err="1"/>
              <a:t>fosfodiesterázy</a:t>
            </a:r>
            <a:r>
              <a:rPr lang="cs-CZ" dirty="0"/>
              <a:t> = snížení intracelulárního </a:t>
            </a:r>
            <a:r>
              <a:rPr lang="cs-CZ" dirty="0" err="1"/>
              <a:t>cAMP</a:t>
            </a:r>
            <a:r>
              <a:rPr lang="cs-CZ" dirty="0"/>
              <a:t>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66860" y="4102733"/>
            <a:ext cx="6238714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Utilizace glukózy</a:t>
            </a:r>
          </a:p>
          <a:p>
            <a:pPr marL="285750" indent="-285750">
              <a:buFontTx/>
              <a:buChar char="-"/>
            </a:pPr>
            <a:r>
              <a:rPr lang="cs-CZ" dirty="0"/>
              <a:t>Játra</a:t>
            </a:r>
          </a:p>
          <a:p>
            <a:pPr marL="285750" indent="-285750">
              <a:buFontTx/>
              <a:buChar char="-"/>
            </a:pPr>
            <a:r>
              <a:rPr lang="cs-CZ" dirty="0"/>
              <a:t>Stimulace exprese enzymů zapojených do využití </a:t>
            </a:r>
            <a:r>
              <a:rPr lang="cs-CZ" dirty="0" err="1"/>
              <a:t>Glu</a:t>
            </a:r>
            <a:r>
              <a:rPr lang="cs-CZ" dirty="0"/>
              <a:t> (</a:t>
            </a:r>
            <a:r>
              <a:rPr lang="cs-CZ" dirty="0" err="1"/>
              <a:t>glukokináza</a:t>
            </a:r>
            <a:r>
              <a:rPr lang="cs-CZ" dirty="0"/>
              <a:t>, pyruvát kináza) a </a:t>
            </a:r>
            <a:r>
              <a:rPr lang="cs-CZ" dirty="0" err="1"/>
              <a:t>lipogenních</a:t>
            </a:r>
            <a:r>
              <a:rPr lang="cs-CZ" dirty="0"/>
              <a:t> enzymů</a:t>
            </a:r>
          </a:p>
          <a:p>
            <a:pPr marL="285750" indent="-285750">
              <a:buFontTx/>
              <a:buChar char="-"/>
            </a:pPr>
            <a:r>
              <a:rPr lang="cs-CZ" dirty="0"/>
              <a:t>Inhibice enzymů zapojených do tvorby </a:t>
            </a:r>
            <a:r>
              <a:rPr lang="cs-CZ" dirty="0" err="1"/>
              <a:t>Glu</a:t>
            </a:r>
            <a:r>
              <a:rPr lang="cs-CZ" dirty="0"/>
              <a:t> (</a:t>
            </a:r>
            <a:r>
              <a:rPr lang="cs-CZ" dirty="0" err="1"/>
              <a:t>fosfoenolpyruvát</a:t>
            </a:r>
            <a:r>
              <a:rPr lang="cs-CZ" dirty="0"/>
              <a:t> </a:t>
            </a:r>
            <a:r>
              <a:rPr lang="cs-CZ" dirty="0" err="1"/>
              <a:t>karboxykináza</a:t>
            </a:r>
            <a:r>
              <a:rPr lang="cs-CZ" dirty="0"/>
              <a:t>, glukóza-6-fosfatáza)</a:t>
            </a:r>
          </a:p>
          <a:p>
            <a:pPr marL="285750" indent="-285750">
              <a:buFontTx/>
              <a:buChar char="-"/>
            </a:pPr>
            <a:r>
              <a:rPr lang="cs-CZ" dirty="0"/>
              <a:t>Stimulace syntézy glykogenu</a:t>
            </a:r>
          </a:p>
          <a:p>
            <a:pPr marL="285750" indent="-285750">
              <a:buFontTx/>
              <a:buChar char="-"/>
            </a:pPr>
            <a:r>
              <a:rPr lang="cs-CZ" dirty="0"/>
              <a:t>Stimulace syntézy </a:t>
            </a:r>
            <a:r>
              <a:rPr lang="cs-CZ" dirty="0" err="1"/>
              <a:t>malonylkoenzymu</a:t>
            </a:r>
            <a:r>
              <a:rPr lang="cs-CZ" dirty="0"/>
              <a:t> A – inhibice syntézy ketolátek</a:t>
            </a:r>
          </a:p>
        </p:txBody>
      </p:sp>
    </p:spTree>
    <p:extLst>
      <p:ext uri="{BB962C8B-B14F-4D97-AF65-F5344CB8AC3E}">
        <p14:creationId xmlns:p14="http://schemas.microsoft.com/office/powerpoint/2010/main" val="349351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28" y="0"/>
            <a:ext cx="6094613" cy="1325563"/>
          </a:xfrm>
        </p:spPr>
        <p:txBody>
          <a:bodyPr/>
          <a:lstStyle/>
          <a:p>
            <a:r>
              <a:rPr lang="cs-CZ" dirty="0"/>
              <a:t>Inzulin a kosterní svaly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06994" y="1325563"/>
            <a:ext cx="4139197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(+) </a:t>
            </a:r>
            <a:r>
              <a:rPr lang="cs-CZ" dirty="0" err="1"/>
              <a:t>uptake</a:t>
            </a:r>
            <a:r>
              <a:rPr lang="cs-CZ" dirty="0"/>
              <a:t> glukózy (GLUT4)</a:t>
            </a:r>
          </a:p>
          <a:p>
            <a:pPr marL="285750" indent="-285750">
              <a:buFontTx/>
              <a:buChar char="-"/>
            </a:pPr>
            <a:r>
              <a:rPr lang="cs-CZ" dirty="0"/>
              <a:t>(+) syntéza glykogenu</a:t>
            </a:r>
          </a:p>
          <a:p>
            <a:pPr marL="285750" indent="-285750">
              <a:buFontTx/>
              <a:buChar char="-"/>
            </a:pPr>
            <a:r>
              <a:rPr lang="cs-CZ" dirty="0"/>
              <a:t>(+) transport AMK</a:t>
            </a:r>
          </a:p>
          <a:p>
            <a:pPr marL="285750" indent="-285750">
              <a:buFontTx/>
              <a:buChar char="-"/>
            </a:pPr>
            <a:r>
              <a:rPr lang="cs-CZ" dirty="0"/>
              <a:t>(+) translace </a:t>
            </a:r>
            <a:r>
              <a:rPr lang="cs-CZ" dirty="0" err="1"/>
              <a:t>mRNA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(-) degradace proteinů</a:t>
            </a:r>
          </a:p>
          <a:p>
            <a:pPr marL="285750" indent="-285750">
              <a:buFontTx/>
              <a:buChar char="-"/>
            </a:pPr>
            <a:r>
              <a:rPr lang="cs-CZ" dirty="0"/>
              <a:t>(+) preference tukových zásob</a:t>
            </a:r>
          </a:p>
          <a:p>
            <a:pPr marL="285750" indent="-285750">
              <a:buFontTx/>
              <a:buChar char="-"/>
            </a:pPr>
            <a:r>
              <a:rPr lang="cs-CZ" dirty="0"/>
              <a:t>mechanismus - Fosforylace </a:t>
            </a:r>
            <a:r>
              <a:rPr lang="cs-CZ" dirty="0" err="1"/>
              <a:t>mTOR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b="1" dirty="0"/>
              <a:t>Významný anabolický efekt!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010D47B-E2EC-40A7-B064-C73FF2BCF002}"/>
              </a:ext>
            </a:extLst>
          </p:cNvPr>
          <p:cNvSpPr txBox="1">
            <a:spLocks/>
          </p:cNvSpPr>
          <p:nvPr/>
        </p:nvSpPr>
        <p:spPr>
          <a:xfrm>
            <a:off x="6422254" y="-1"/>
            <a:ext cx="4652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Inzulín a játra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A6F1F3-53EA-4507-906A-24D4FF3A4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0" t="19583" r="20078" b="14306"/>
          <a:stretch/>
        </p:blipFill>
        <p:spPr>
          <a:xfrm>
            <a:off x="5079164" y="1325562"/>
            <a:ext cx="7051508" cy="46360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925386E-EE2A-467A-9C7F-F6B8F92A3F5A}"/>
              </a:ext>
            </a:extLst>
          </p:cNvPr>
          <p:cNvSpPr txBox="1"/>
          <p:nvPr/>
        </p:nvSpPr>
        <p:spPr>
          <a:xfrm>
            <a:off x="7759494" y="6143348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Význam GLUT2!</a:t>
            </a:r>
          </a:p>
        </p:txBody>
      </p:sp>
    </p:spTree>
    <p:extLst>
      <p:ext uri="{BB962C8B-B14F-4D97-AF65-F5344CB8AC3E}">
        <p14:creationId xmlns:p14="http://schemas.microsoft.com/office/powerpoint/2010/main" val="2039042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0452cf5-fb64-4b3b-aa3f-303da27e4f2e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1564</Words>
  <Application>Microsoft Office PowerPoint</Application>
  <PresentationFormat>Širokoúhlá obrazovka</PresentationFormat>
  <Paragraphs>325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Motiv Office</vt:lpstr>
      <vt:lpstr>Endokrinní pankreas</vt:lpstr>
      <vt:lpstr>Inzulin</vt:lpstr>
      <vt:lpstr>Sekrece inzulinu</vt:lpstr>
      <vt:lpstr>Regulace sekrece inzulinu</vt:lpstr>
      <vt:lpstr>Fyziologické účinky inzulinu</vt:lpstr>
      <vt:lpstr>Inzulinový receptor</vt:lpstr>
      <vt:lpstr>Bezprostřední účinky inzulinu na cílové tkáně</vt:lpstr>
      <vt:lpstr>Časné a střednědobé účinky  inzulinu</vt:lpstr>
      <vt:lpstr>Inzulin a kosterní svaly</vt:lpstr>
      <vt:lpstr>Sytost versus hladovění</vt:lpstr>
      <vt:lpstr>Opožděné účinky inzulinu</vt:lpstr>
      <vt:lpstr>Hypoglykémie a mechanismy zabraňující hypoglykémii</vt:lpstr>
      <vt:lpstr>Diabetes mellitus 1. typu</vt:lpstr>
      <vt:lpstr>Diabetes mellitus 2. typu</vt:lpstr>
      <vt:lpstr>Diabetes mellitus 2. typu - konsekvence</vt:lpstr>
      <vt:lpstr>Glukagon</vt:lpstr>
      <vt:lpstr>Proglukagon – alternativní sestřih</vt:lpstr>
      <vt:lpstr>GLP-1 a GLP-2 – významné farmakologické cíle</vt:lpstr>
      <vt:lpstr>Glukagon – sekrece</vt:lpstr>
      <vt:lpstr>Fyziologické účinky glukagonu</vt:lpstr>
      <vt:lpstr>Somatostatin</vt:lpstr>
      <vt:lpstr>Pankreatický polypeptid - PP</vt:lpstr>
      <vt:lpstr>Amylin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Babula</dc:creator>
  <cp:lastModifiedBy>Petr Babula</cp:lastModifiedBy>
  <cp:revision>1822</cp:revision>
  <dcterms:created xsi:type="dcterms:W3CDTF">2015-03-11T10:19:50Z</dcterms:created>
  <dcterms:modified xsi:type="dcterms:W3CDTF">2022-11-02T06:41:37Z</dcterms:modified>
</cp:coreProperties>
</file>