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68" r:id="rId3"/>
    <p:sldId id="370" r:id="rId4"/>
    <p:sldId id="423" r:id="rId5"/>
    <p:sldId id="366" r:id="rId6"/>
    <p:sldId id="397" r:id="rId7"/>
    <p:sldId id="417" r:id="rId8"/>
    <p:sldId id="376" r:id="rId9"/>
    <p:sldId id="382" r:id="rId10"/>
    <p:sldId id="387" r:id="rId11"/>
    <p:sldId id="398" r:id="rId12"/>
    <p:sldId id="385" r:id="rId13"/>
    <p:sldId id="386" r:id="rId14"/>
    <p:sldId id="414" r:id="rId15"/>
    <p:sldId id="421" r:id="rId16"/>
    <p:sldId id="413" r:id="rId17"/>
    <p:sldId id="415" r:id="rId18"/>
    <p:sldId id="418" r:id="rId19"/>
    <p:sldId id="378" r:id="rId20"/>
    <p:sldId id="408" r:id="rId21"/>
    <p:sldId id="409" r:id="rId22"/>
    <p:sldId id="419" r:id="rId23"/>
    <p:sldId id="380" r:id="rId24"/>
    <p:sldId id="381" r:id="rId25"/>
    <p:sldId id="422" r:id="rId26"/>
    <p:sldId id="402" r:id="rId27"/>
    <p:sldId id="404" r:id="rId28"/>
    <p:sldId id="403" r:id="rId29"/>
    <p:sldId id="420" r:id="rId30"/>
    <p:sldId id="392" r:id="rId31"/>
    <p:sldId id="388" r:id="rId32"/>
    <p:sldId id="389" r:id="rId33"/>
    <p:sldId id="394" r:id="rId34"/>
    <p:sldId id="393" r:id="rId35"/>
    <p:sldId id="396" r:id="rId36"/>
  </p:sldIdLst>
  <p:sldSz cx="12192000" cy="6858000"/>
  <p:notesSz cx="6858000" cy="9144000"/>
  <p:custDataLst>
    <p:tags r:id="rId38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3BF"/>
    <a:srgbClr val="E24EB1"/>
    <a:srgbClr val="F67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0" autoAdjust="0"/>
    <p:restoredTop sz="94630" autoAdjust="0"/>
  </p:normalViewPr>
  <p:slideViewPr>
    <p:cSldViewPr snapToGrid="0">
      <p:cViewPr varScale="1">
        <p:scale>
          <a:sx n="154" d="100"/>
          <a:sy n="154" d="100"/>
        </p:scale>
        <p:origin x="420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2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5A2427-76AF-4F77-AE1B-BD092F99ABA0}" type="datetimeFigureOut">
              <a:rPr lang="cs-CZ"/>
              <a:pPr>
                <a:defRPr/>
              </a:pPr>
              <a:t>31.10.2022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79B924-6FB9-491E-960B-5A5F86BC1B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79B924-6FB9-491E-960B-5A5F86BC1BF6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366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567C-1404-41B6-BD44-4C65D17EE699}" type="datetimeFigureOut">
              <a:rPr lang="cs-CZ"/>
              <a:pPr>
                <a:defRPr/>
              </a:pPr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14D3-6524-44A1-9319-4173B5FF61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490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07654-42BC-42F7-A6B8-C4BFC7607C19}" type="datetimeFigureOut">
              <a:rPr lang="cs-CZ"/>
              <a:pPr>
                <a:defRPr/>
              </a:pPr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2319-5850-475B-9F8A-F02D1B4709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879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AB63-8925-49E4-A91C-EF1924B4337E}" type="datetimeFigureOut">
              <a:rPr lang="cs-CZ"/>
              <a:pPr>
                <a:defRPr/>
              </a:pPr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B76A-D945-46DA-A387-7EF4198CB12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972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117F-DB31-4882-9320-CDED263553AC}" type="datetimeFigureOut">
              <a:rPr lang="cs-CZ"/>
              <a:pPr>
                <a:defRPr/>
              </a:pPr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00DB5-A425-4108-AAF7-2ECA3F3843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807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AB0D-6273-4C22-8620-ADFD512D5DFD}" type="datetimeFigureOut">
              <a:rPr lang="cs-CZ"/>
              <a:pPr>
                <a:defRPr/>
              </a:pPr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8FB8-D0E7-439A-B7A8-B220746608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781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3EF5-B38E-425A-B180-136C080ECC66}" type="datetimeFigureOut">
              <a:rPr lang="cs-CZ"/>
              <a:pPr>
                <a:defRPr/>
              </a:pPr>
              <a:t>31.10.2022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01B4-A73B-43BD-B4AD-C547F007CB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099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75A0-3006-4EE2-94D8-7E9437403474}" type="datetimeFigureOut">
              <a:rPr lang="cs-CZ"/>
              <a:pPr>
                <a:defRPr/>
              </a:pPr>
              <a:t>31.10.2022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A488-9148-42C5-AF8E-CF4F38D493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969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478D-1DEB-4A88-A806-8CF2BC101B72}" type="datetimeFigureOut">
              <a:rPr lang="cs-CZ"/>
              <a:pPr>
                <a:defRPr/>
              </a:pPr>
              <a:t>31.10.2022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A3EAE-3480-4D29-84BA-4F19591BE7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166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03D8-08DD-41F3-954A-41479C9AE455}" type="datetimeFigureOut">
              <a:rPr lang="cs-CZ"/>
              <a:pPr>
                <a:defRPr/>
              </a:pPr>
              <a:t>31.10.2022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A7DB-3D10-4531-99D3-8906CC6F0D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492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74BD-59B6-445E-BD6E-91BB5109F006}" type="datetimeFigureOut">
              <a:rPr lang="cs-CZ"/>
              <a:pPr>
                <a:defRPr/>
              </a:pPr>
              <a:t>31.10.2022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B54F-D7C3-4A06-91AB-47F5225969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727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297B-1346-4DBF-8875-24AF1F8AD373}" type="datetimeFigureOut">
              <a:rPr lang="cs-CZ"/>
              <a:pPr>
                <a:defRPr/>
              </a:pPr>
              <a:t>31.10.2022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7BB6-3961-4237-8DA3-CBBB1CEA0D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590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8CBAD"/>
            </a:gs>
            <a:gs pos="37000">
              <a:srgbClr val="FFE699"/>
            </a:gs>
            <a:gs pos="55499">
              <a:srgbClr val="C6D1DD"/>
            </a:gs>
            <a:gs pos="74001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BB78D5-84BD-4011-AEBF-4F8797FC95AC}" type="datetimeFigureOut">
              <a:rPr lang="cs-CZ"/>
              <a:pPr>
                <a:defRPr/>
              </a:pPr>
              <a:t>31.10.2022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3EF1AD-0A9C-4363-85DC-986E42612A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974850"/>
            <a:ext cx="9144000" cy="2387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b="1" dirty="0"/>
            </a:br>
            <a:br>
              <a:rPr lang="cs-CZ" altLang="cs-CZ" b="1" dirty="0"/>
            </a:br>
            <a:r>
              <a:rPr lang="cs-CZ" altLang="cs-CZ" b="1" dirty="0"/>
              <a:t>Hormony hypothalamu a adenohypofýzy.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ECA7CEF-BE33-4462-BC92-D004891D1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7" t="36014" r="68299" b="32783"/>
          <a:stretch/>
        </p:blipFill>
        <p:spPr>
          <a:xfrm>
            <a:off x="9250836" y="4718115"/>
            <a:ext cx="2941164" cy="21398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Hlavní účinky </a:t>
            </a:r>
            <a:r>
              <a:rPr lang="cs-CZ" altLang="cs-CZ" b="1" dirty="0" err="1"/>
              <a:t>somatostatinu</a:t>
            </a:r>
            <a:endParaRPr lang="cs-CZ" altLang="cs-CZ" b="1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15963" y="1936750"/>
          <a:ext cx="10460037" cy="3673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679">
                  <a:extLst>
                    <a:ext uri="{9D8B030D-6E8A-4147-A177-3AD203B41FA5}">
                      <a16:colId xmlns:a16="http://schemas.microsoft.com/office/drawing/2014/main" val="2947214909"/>
                    </a:ext>
                  </a:extLst>
                </a:gridCol>
                <a:gridCol w="3486679">
                  <a:extLst>
                    <a:ext uri="{9D8B030D-6E8A-4147-A177-3AD203B41FA5}">
                      <a16:colId xmlns:a16="http://schemas.microsoft.com/office/drawing/2014/main" val="1024239995"/>
                    </a:ext>
                  </a:extLst>
                </a:gridCol>
                <a:gridCol w="3486679">
                  <a:extLst>
                    <a:ext uri="{9D8B030D-6E8A-4147-A177-3AD203B41FA5}">
                      <a16:colId xmlns:a16="http://schemas.microsoft.com/office/drawing/2014/main" val="1356573618"/>
                    </a:ext>
                  </a:extLst>
                </a:gridCol>
              </a:tblGrid>
              <a:tr h="370904">
                <a:tc>
                  <a:txBody>
                    <a:bodyPr/>
                    <a:lstStyle/>
                    <a:p>
                      <a:r>
                        <a:rPr lang="cs-CZ" sz="1800" dirty="0"/>
                        <a:t>Inhibice sekrece hormonů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Inhibice GIT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Další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2293469051"/>
                  </a:ext>
                </a:extLst>
              </a:tr>
              <a:tr h="640191">
                <a:tc>
                  <a:txBody>
                    <a:bodyPr/>
                    <a:lstStyle/>
                    <a:p>
                      <a:r>
                        <a:rPr lang="cs-CZ" sz="1800" dirty="0"/>
                        <a:t>Adenohypofýza – TSH, GH,</a:t>
                      </a:r>
                      <a:r>
                        <a:rPr lang="cs-CZ" sz="1800" baseline="0" dirty="0"/>
                        <a:t> ACTH, PRL</a:t>
                      </a:r>
                      <a:endParaRPr lang="cs-CZ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Žaludeční a duodenální sekrece včetně </a:t>
                      </a:r>
                      <a:r>
                        <a:rPr lang="cs-CZ" sz="1800" dirty="0" err="1"/>
                        <a:t>HCl</a:t>
                      </a:r>
                      <a:endParaRPr lang="cs-CZ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Inhibice aktivovaných imunitních buněk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2623761558"/>
                  </a:ext>
                </a:extLst>
              </a:tr>
              <a:tr h="640191">
                <a:tc>
                  <a:txBody>
                    <a:bodyPr/>
                    <a:lstStyle/>
                    <a:p>
                      <a:r>
                        <a:rPr lang="cs-CZ" sz="1800" dirty="0"/>
                        <a:t>GIT – gastrin, sekretin, </a:t>
                      </a:r>
                      <a:r>
                        <a:rPr lang="cs-CZ" sz="1800" dirty="0" err="1"/>
                        <a:t>motilin</a:t>
                      </a:r>
                      <a:r>
                        <a:rPr lang="cs-CZ" sz="1800" dirty="0"/>
                        <a:t>, GLP-1, GIP, VIP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Vyprazdňování žaludku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Inhibice růstu (proliferace) nádorů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993333760"/>
                  </a:ext>
                </a:extLst>
              </a:tr>
              <a:tr h="640191">
                <a:tc>
                  <a:txBody>
                    <a:bodyPr/>
                    <a:lstStyle/>
                    <a:p>
                      <a:r>
                        <a:rPr lang="cs-CZ" sz="1800" dirty="0"/>
                        <a:t>Endokrinní pankreas – insulin, </a:t>
                      </a:r>
                      <a:r>
                        <a:rPr lang="cs-CZ" sz="1800" dirty="0" err="1"/>
                        <a:t>glukagon</a:t>
                      </a:r>
                      <a:r>
                        <a:rPr lang="cs-CZ" sz="1800" dirty="0"/>
                        <a:t>,</a:t>
                      </a:r>
                      <a:r>
                        <a:rPr lang="cs-CZ" sz="1800" baseline="0" dirty="0"/>
                        <a:t> (</a:t>
                      </a:r>
                      <a:r>
                        <a:rPr lang="cs-CZ" sz="1800" baseline="0" dirty="0" err="1"/>
                        <a:t>somatostatin</a:t>
                      </a:r>
                      <a:r>
                        <a:rPr lang="cs-CZ" sz="1800" baseline="0" dirty="0"/>
                        <a:t>)</a:t>
                      </a:r>
                      <a:endParaRPr lang="cs-CZ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Sekrece pankreatických enzymů a bikarbonátů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80653308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r>
                        <a:rPr lang="cs-CZ" sz="1800" dirty="0"/>
                        <a:t>Ledviny - renin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Odtok žluči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2579078031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Snížení průtoku</a:t>
                      </a:r>
                      <a:r>
                        <a:rPr lang="cs-CZ" sz="1800" baseline="0" dirty="0"/>
                        <a:t> krve </a:t>
                      </a:r>
                      <a:r>
                        <a:rPr lang="cs-CZ" sz="1800" baseline="0" dirty="0" err="1"/>
                        <a:t>GITem</a:t>
                      </a:r>
                      <a:endParaRPr lang="cs-CZ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328234588"/>
                  </a:ext>
                </a:extLst>
              </a:tr>
              <a:tr h="640191"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Stimulace</a:t>
                      </a:r>
                      <a:r>
                        <a:rPr lang="cs-CZ" sz="1800" baseline="0" dirty="0">
                          <a:solidFill>
                            <a:srgbClr val="FF0000"/>
                          </a:solidFill>
                        </a:rPr>
                        <a:t> intestinální absorpce vody a elektrolytů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4771520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áze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8"/>
          <a:stretch>
            <a:fillRect/>
          </a:stretch>
        </p:blipFill>
        <p:spPr bwMode="auto">
          <a:xfrm>
            <a:off x="6096000" y="0"/>
            <a:ext cx="5915234" cy="560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Nadpis 1"/>
          <p:cNvSpPr>
            <a:spLocks/>
          </p:cNvSpPr>
          <p:nvPr/>
        </p:nvSpPr>
        <p:spPr bwMode="auto">
          <a:xfrm>
            <a:off x="828675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>
              <a:lnSpc>
                <a:spcPct val="90000"/>
              </a:lnSpc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altLang="cs-CZ" b="1" dirty="0"/>
              <a:t>Růstový hormon (GH)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5891" y="914976"/>
            <a:ext cx="5864016" cy="3693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 dirty="0"/>
              <a:t>Charakteristika</a:t>
            </a:r>
          </a:p>
          <a:p>
            <a:endParaRPr lang="cs-CZ" altLang="cs-CZ" b="1" dirty="0"/>
          </a:p>
          <a:p>
            <a:r>
              <a:rPr lang="cs-CZ" altLang="cs-CZ" b="1" dirty="0"/>
              <a:t>Hypofyzární GH:</a:t>
            </a:r>
          </a:p>
          <a:p>
            <a:pPr marL="285750" indent="-285750">
              <a:buFontTx/>
              <a:buChar char="-"/>
            </a:pPr>
            <a:r>
              <a:rPr lang="cs-CZ" altLang="cs-CZ" dirty="0"/>
              <a:t>Somatotropní a </a:t>
            </a:r>
            <a:r>
              <a:rPr lang="cs-CZ" altLang="cs-CZ" dirty="0" err="1"/>
              <a:t>somatomamotropní</a:t>
            </a:r>
            <a:r>
              <a:rPr lang="cs-CZ" altLang="cs-CZ" dirty="0"/>
              <a:t> buňky AH</a:t>
            </a:r>
          </a:p>
          <a:p>
            <a:pPr marL="285750" indent="-285750">
              <a:buFontTx/>
              <a:buChar char="-"/>
            </a:pPr>
            <a:r>
              <a:rPr lang="cs-CZ" altLang="cs-CZ" dirty="0" err="1"/>
              <a:t>Somatomamotropní</a:t>
            </a:r>
            <a:r>
              <a:rPr lang="cs-CZ" altLang="cs-CZ" dirty="0"/>
              <a:t> buňky </a:t>
            </a:r>
            <a:r>
              <a:rPr lang="cs-CZ" altLang="cs-CZ" dirty="0" err="1"/>
              <a:t>secernují</a:t>
            </a:r>
            <a:r>
              <a:rPr lang="cs-CZ" altLang="cs-CZ" dirty="0"/>
              <a:t> i prolaktin</a:t>
            </a:r>
          </a:p>
          <a:p>
            <a:endParaRPr lang="cs-CZ" altLang="cs-CZ" b="1" dirty="0"/>
          </a:p>
          <a:p>
            <a:r>
              <a:rPr lang="cs-CZ" altLang="cs-CZ" b="1" dirty="0" err="1"/>
              <a:t>Extrahypofyzární</a:t>
            </a:r>
            <a:r>
              <a:rPr lang="cs-CZ" altLang="cs-CZ" b="1" dirty="0"/>
              <a:t> GH – </a:t>
            </a:r>
            <a:r>
              <a:rPr lang="cs-CZ" altLang="cs-CZ" b="1" dirty="0" err="1"/>
              <a:t>parakrinní</a:t>
            </a:r>
            <a:r>
              <a:rPr lang="cs-CZ" altLang="cs-CZ" b="1" dirty="0"/>
              <a:t> a </a:t>
            </a:r>
            <a:r>
              <a:rPr lang="cs-CZ" altLang="cs-CZ" b="1" dirty="0" err="1"/>
              <a:t>autokrinní</a:t>
            </a:r>
            <a:r>
              <a:rPr lang="cs-CZ" altLang="cs-CZ" b="1" dirty="0"/>
              <a:t> mechanismus:</a:t>
            </a:r>
          </a:p>
          <a:p>
            <a:pPr marL="285750" indent="-285750">
              <a:buFontTx/>
              <a:buChar char="-"/>
            </a:pPr>
            <a:r>
              <a:rPr lang="cs-CZ" altLang="cs-CZ" dirty="0"/>
              <a:t>Placenta (GH-V, placentární </a:t>
            </a:r>
            <a:r>
              <a:rPr lang="cs-CZ" altLang="cs-CZ" dirty="0" err="1"/>
              <a:t>laktogeny</a:t>
            </a:r>
            <a:r>
              <a:rPr lang="cs-CZ" altLang="cs-CZ" dirty="0"/>
              <a:t> – </a:t>
            </a:r>
            <a:r>
              <a:rPr lang="cs-CZ" altLang="cs-CZ" dirty="0" err="1"/>
              <a:t>hCS</a:t>
            </a:r>
            <a:r>
              <a:rPr lang="cs-CZ" altLang="cs-CZ" dirty="0"/>
              <a:t>-A, </a:t>
            </a:r>
            <a:r>
              <a:rPr lang="cs-CZ" altLang="cs-CZ" dirty="0" err="1"/>
              <a:t>hCS</a:t>
            </a:r>
            <a:r>
              <a:rPr lang="cs-CZ" altLang="cs-CZ" dirty="0"/>
              <a:t>-B)</a:t>
            </a:r>
          </a:p>
          <a:p>
            <a:pPr marL="285750" indent="-285750">
              <a:buFontTx/>
              <a:buChar char="-"/>
            </a:pPr>
            <a:r>
              <a:rPr lang="cs-CZ" altLang="cs-CZ" dirty="0"/>
              <a:t>Mozek </a:t>
            </a:r>
          </a:p>
          <a:p>
            <a:pPr marL="285750" indent="-285750">
              <a:buFontTx/>
              <a:buChar char="-"/>
            </a:pPr>
            <a:r>
              <a:rPr lang="cs-CZ" altLang="cs-CZ" dirty="0"/>
              <a:t>Imunitní systém</a:t>
            </a:r>
          </a:p>
          <a:p>
            <a:pPr marL="285750" indent="-285750">
              <a:buFontTx/>
              <a:buChar char="-"/>
            </a:pPr>
            <a:r>
              <a:rPr lang="cs-CZ" altLang="cs-CZ" dirty="0"/>
              <a:t>Prsní tkáň </a:t>
            </a:r>
          </a:p>
          <a:p>
            <a:pPr marL="285750" indent="-285750">
              <a:buFontTx/>
              <a:buChar char="-"/>
            </a:pPr>
            <a:r>
              <a:rPr lang="cs-CZ" altLang="cs-CZ" dirty="0"/>
              <a:t>Testikulární tkáň (spermatogeneze)</a:t>
            </a:r>
          </a:p>
        </p:txBody>
      </p:sp>
      <p:sp>
        <p:nvSpPr>
          <p:cNvPr id="8" name="TextovéPole 2">
            <a:extLst>
              <a:ext uri="{FF2B5EF4-FFF2-40B4-BE49-F238E27FC236}">
                <a16:creationId xmlns:a16="http://schemas.microsoft.com/office/drawing/2014/main" id="{730B88B8-4CD4-431F-BAC7-35E62B65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5457617"/>
            <a:ext cx="5915234" cy="140038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cs-CZ" altLang="cs-CZ" sz="1700" dirty="0"/>
              <a:t>Diurnální </a:t>
            </a:r>
            <a:r>
              <a:rPr lang="cs-CZ" altLang="cs-CZ" sz="1700" dirty="0" err="1"/>
              <a:t>rytmicita</a:t>
            </a:r>
            <a:r>
              <a:rPr lang="cs-CZ" altLang="cs-CZ" sz="1700" dirty="0"/>
              <a:t> s maximem během spánku (první epizoda spánku pomalých vln)</a:t>
            </a:r>
          </a:p>
          <a:p>
            <a:pPr algn="just">
              <a:buFontTx/>
              <a:buChar char="-"/>
            </a:pPr>
            <a:r>
              <a:rPr lang="cs-CZ" altLang="cs-CZ" sz="1700" dirty="0"/>
              <a:t>Sekrece tonická a pulzní </a:t>
            </a:r>
          </a:p>
          <a:p>
            <a:pPr algn="just">
              <a:buFontTx/>
              <a:buChar char="-"/>
            </a:pPr>
            <a:r>
              <a:rPr lang="cs-CZ" altLang="cs-CZ" sz="1700" dirty="0"/>
              <a:t>Velmi nízká bazální sekrece, pokles spolu s věkem (pík v pubertě, poté první pokles)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8682117A-0DFC-4758-AA4F-AC24A77EB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7" t="32332" r="33075" b="44089"/>
          <a:stretch>
            <a:fillRect/>
          </a:stretch>
        </p:blipFill>
        <p:spPr bwMode="auto">
          <a:xfrm>
            <a:off x="105891" y="4690457"/>
            <a:ext cx="5864016" cy="193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56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Stimulace sekrece GH - shrnutí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61950" y="1690688"/>
          <a:ext cx="11468100" cy="452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22700">
                  <a:extLst>
                    <a:ext uri="{9D8B030D-6E8A-4147-A177-3AD203B41FA5}">
                      <a16:colId xmlns:a16="http://schemas.microsoft.com/office/drawing/2014/main" val="1352645086"/>
                    </a:ext>
                  </a:extLst>
                </a:gridCol>
                <a:gridCol w="3822700">
                  <a:extLst>
                    <a:ext uri="{9D8B030D-6E8A-4147-A177-3AD203B41FA5}">
                      <a16:colId xmlns:a16="http://schemas.microsoft.com/office/drawing/2014/main" val="953464287"/>
                    </a:ext>
                  </a:extLst>
                </a:gridCol>
                <a:gridCol w="3822700">
                  <a:extLst>
                    <a:ext uri="{9D8B030D-6E8A-4147-A177-3AD203B41FA5}">
                      <a16:colId xmlns:a16="http://schemas.microsoft.com/office/drawing/2014/main" val="2898783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Fyziologické faktory</a:t>
                      </a: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Hormony a neurotransmitery</a:t>
                      </a: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Patologické faktory</a:t>
                      </a:r>
                    </a:p>
                  </a:txBody>
                  <a:tcPr marL="91447" marR="91447"/>
                </a:tc>
                <a:extLst>
                  <a:ext uri="{0D108BD9-81ED-4DB2-BD59-A6C34878D82A}">
                    <a16:rowId xmlns:a16="http://schemas.microsoft.com/office/drawing/2014/main" val="283435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Cvičení</a:t>
                      </a: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Arginin, lysin</a:t>
                      </a: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Akromegálie</a:t>
                      </a:r>
                      <a:endParaRPr lang="cs-CZ" dirty="0"/>
                    </a:p>
                  </a:txBody>
                  <a:tcPr marL="91447" marR="91447"/>
                </a:tc>
                <a:extLst>
                  <a:ext uri="{0D108BD9-81ED-4DB2-BD59-A6C34878D82A}">
                    <a16:rowId xmlns:a16="http://schemas.microsoft.com/office/drawing/2014/main" val="398736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Stres různého původu</a:t>
                      </a: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Neuropeptidy (</a:t>
                      </a:r>
                      <a:r>
                        <a:rPr lang="cs-CZ" dirty="0" err="1"/>
                        <a:t>ghrelin</a:t>
                      </a:r>
                      <a:r>
                        <a:rPr lang="cs-CZ" dirty="0"/>
                        <a:t>, RHRH, </a:t>
                      </a:r>
                      <a:r>
                        <a:rPr lang="cs-CZ" dirty="0" err="1"/>
                        <a:t>galanin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opioidy</a:t>
                      </a:r>
                      <a:r>
                        <a:rPr lang="cs-CZ" dirty="0"/>
                        <a:t> – </a:t>
                      </a:r>
                      <a:r>
                        <a:rPr lang="cs-CZ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cs-CZ" dirty="0"/>
                        <a:t> receptory, melatonin) </a:t>
                      </a: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TRH, </a:t>
                      </a:r>
                      <a:r>
                        <a:rPr lang="cs-CZ" dirty="0" err="1"/>
                        <a:t>GnRH</a:t>
                      </a:r>
                      <a:endParaRPr lang="cs-CZ" dirty="0"/>
                    </a:p>
                  </a:txBody>
                  <a:tcPr marL="91447" marR="91447"/>
                </a:tc>
                <a:extLst>
                  <a:ext uri="{0D108BD9-81ED-4DB2-BD59-A6C34878D82A}">
                    <a16:rowId xmlns:a16="http://schemas.microsoft.com/office/drawing/2014/main" val="605730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Spánek</a:t>
                      </a: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Neurotransmitery (agonisti </a:t>
                      </a:r>
                      <a:r>
                        <a:rPr lang="cs-CZ" dirty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cs-CZ" dirty="0"/>
                        <a:t>2-AR, antagonisti </a:t>
                      </a:r>
                      <a:r>
                        <a:rPr lang="cs-CZ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cs-CZ" dirty="0"/>
                        <a:t>-AR, M1 agonisti, 5-HTD1 agonisti, H1 agonisti) </a:t>
                      </a: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Glu</a:t>
                      </a:r>
                      <a:r>
                        <a:rPr lang="cs-CZ" dirty="0"/>
                        <a:t>, Arg</a:t>
                      </a:r>
                    </a:p>
                  </a:txBody>
                  <a:tcPr marL="91447" marR="91447"/>
                </a:tc>
                <a:extLst>
                  <a:ext uri="{0D108BD9-81ED-4DB2-BD59-A6C34878D82A}">
                    <a16:rowId xmlns:a16="http://schemas.microsoft.com/office/drawing/2014/main" val="421315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Pokles </a:t>
                      </a:r>
                      <a:r>
                        <a:rPr lang="cs-CZ" dirty="0" err="1"/>
                        <a:t>posprandiální</a:t>
                      </a:r>
                      <a:r>
                        <a:rPr lang="cs-CZ" dirty="0"/>
                        <a:t> glykémie</a:t>
                      </a: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GABA</a:t>
                      </a: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IL-1, 2, 6</a:t>
                      </a:r>
                    </a:p>
                  </a:txBody>
                  <a:tcPr marL="91447" marR="91447"/>
                </a:tc>
                <a:extLst>
                  <a:ext uri="{0D108BD9-81ED-4DB2-BD59-A6C34878D82A}">
                    <a16:rowId xmlns:a16="http://schemas.microsoft.com/office/drawing/2014/main" val="424095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Hladovění</a:t>
                      </a: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Dopamin (D2R)</a:t>
                      </a: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Deplece proteinů</a:t>
                      </a:r>
                    </a:p>
                  </a:txBody>
                  <a:tcPr marL="91447" marR="91447"/>
                </a:tc>
                <a:extLst>
                  <a:ext uri="{0D108BD9-81ED-4DB2-BD59-A6C34878D82A}">
                    <a16:rowId xmlns:a16="http://schemas.microsoft.com/office/drawing/2014/main" val="2199154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Inzulinem navozená hypoglykémie</a:t>
                      </a: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Estrogeny</a:t>
                      </a: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Hladovění, </a:t>
                      </a:r>
                      <a:r>
                        <a:rPr lang="cs-CZ" dirty="0" err="1"/>
                        <a:t>anorexia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nervosa</a:t>
                      </a:r>
                      <a:endParaRPr lang="cs-CZ" dirty="0"/>
                    </a:p>
                  </a:txBody>
                  <a:tcPr marL="91447" marR="91447"/>
                </a:tc>
                <a:extLst>
                  <a:ext uri="{0D108BD9-81ED-4DB2-BD59-A6C34878D82A}">
                    <a16:rowId xmlns:a16="http://schemas.microsoft.com/office/drawing/2014/main" val="255222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Testosteron</a:t>
                      </a: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Selhání ledvin</a:t>
                      </a:r>
                    </a:p>
                  </a:txBody>
                  <a:tcPr marL="91447" marR="91447"/>
                </a:tc>
                <a:extLst>
                  <a:ext uri="{0D108BD9-81ED-4DB2-BD59-A6C34878D82A}">
                    <a16:rowId xmlns:a16="http://schemas.microsoft.com/office/drawing/2014/main" val="225765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Glukokortikoidy (akutně, ne chronicky)</a:t>
                      </a:r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Jaterní cirhóza</a:t>
                      </a:r>
                    </a:p>
                  </a:txBody>
                  <a:tcPr marL="91447" marR="91447"/>
                </a:tc>
                <a:extLst>
                  <a:ext uri="{0D108BD9-81ED-4DB2-BD59-A6C34878D82A}">
                    <a16:rowId xmlns:a16="http://schemas.microsoft.com/office/drawing/2014/main" val="2965222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1447" marR="91447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DM 1. typu</a:t>
                      </a:r>
                    </a:p>
                  </a:txBody>
                  <a:tcPr marL="91447" marR="91447"/>
                </a:tc>
                <a:extLst>
                  <a:ext uri="{0D108BD9-81ED-4DB2-BD59-A6C34878D82A}">
                    <a16:rowId xmlns:a16="http://schemas.microsoft.com/office/drawing/2014/main" val="41444795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Inhibice sekrece GH - shrnutí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95313" y="1641475"/>
          <a:ext cx="10987086" cy="4699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62362">
                  <a:extLst>
                    <a:ext uri="{9D8B030D-6E8A-4147-A177-3AD203B41FA5}">
                      <a16:colId xmlns:a16="http://schemas.microsoft.com/office/drawing/2014/main" val="1352645086"/>
                    </a:ext>
                  </a:extLst>
                </a:gridCol>
                <a:gridCol w="3662362">
                  <a:extLst>
                    <a:ext uri="{9D8B030D-6E8A-4147-A177-3AD203B41FA5}">
                      <a16:colId xmlns:a16="http://schemas.microsoft.com/office/drawing/2014/main" val="953464287"/>
                    </a:ext>
                  </a:extLst>
                </a:gridCol>
                <a:gridCol w="3662362">
                  <a:extLst>
                    <a:ext uri="{9D8B030D-6E8A-4147-A177-3AD203B41FA5}">
                      <a16:colId xmlns:a16="http://schemas.microsoft.com/office/drawing/2014/main" val="2898783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Fyziologické faktory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Hormony a neurotransmitery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Patologické faktory</a:t>
                      </a:r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283435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Postprandiální</a:t>
                      </a:r>
                      <a:r>
                        <a:rPr lang="cs-CZ" dirty="0"/>
                        <a:t> hyperglykémie, infuze glukózy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Somatostatin</a:t>
                      </a:r>
                      <a:endParaRPr lang="cs-CZ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Akromegálie</a:t>
                      </a:r>
                      <a:endParaRPr lang="cs-CZ" dirty="0"/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398736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Zvýšené</a:t>
                      </a:r>
                      <a:r>
                        <a:rPr lang="cs-CZ" baseline="0" dirty="0"/>
                        <a:t> množství FAA v plazmě</a:t>
                      </a:r>
                      <a:endParaRPr lang="cs-CZ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Kalcitonin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L-DOPA</a:t>
                      </a:r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605730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Zvýšená koncentrace GH v plazmě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Neuropeptid Y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Agonisti D2R</a:t>
                      </a:r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421315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Zvýšená koncentrace IGF-1 v plazmě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CRH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Phentolamin</a:t>
                      </a:r>
                      <a:endParaRPr lang="cs-CZ" dirty="0"/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424095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REM spánek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Neurotransmitery (antagonisti </a:t>
                      </a:r>
                      <a:r>
                        <a:rPr lang="cs-CZ" dirty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cs-CZ" dirty="0">
                          <a:latin typeface="+mn-lt"/>
                        </a:rPr>
                        <a:t>1,</a:t>
                      </a:r>
                      <a:r>
                        <a:rPr lang="cs-CZ" dirty="0"/>
                        <a:t>2-AR, agonisti </a:t>
                      </a:r>
                      <a:r>
                        <a:rPr lang="cs-CZ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cs-CZ" dirty="0"/>
                        <a:t>-AR, H1 antagonisti, antagonisti serotoninových receptorů,</a:t>
                      </a:r>
                      <a:r>
                        <a:rPr lang="cs-CZ" baseline="0" dirty="0"/>
                        <a:t> agonisti nikotinových </a:t>
                      </a:r>
                      <a:r>
                        <a:rPr lang="cs-CZ" baseline="0" dirty="0" err="1"/>
                        <a:t>cholinergních</a:t>
                      </a:r>
                      <a:r>
                        <a:rPr lang="cs-CZ" baseline="0" dirty="0"/>
                        <a:t> receptorů</a:t>
                      </a:r>
                      <a:r>
                        <a:rPr lang="cs-CZ" dirty="0"/>
                        <a:t>)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Galanin</a:t>
                      </a:r>
                      <a:endParaRPr lang="cs-CZ" dirty="0"/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2199154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Stárnutí</a:t>
                      </a:r>
                      <a:r>
                        <a:rPr lang="cs-CZ" baseline="0" dirty="0"/>
                        <a:t> (věk)</a:t>
                      </a:r>
                      <a:endParaRPr lang="cs-CZ" dirty="0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Glukokortikoidy (chronicky)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Obezita</a:t>
                      </a:r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255222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Hypothyroidismus</a:t>
                      </a:r>
                      <a:endParaRPr lang="cs-CZ" dirty="0"/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225765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Hyperthyroidismus</a:t>
                      </a:r>
                      <a:endParaRPr lang="cs-CZ" dirty="0"/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29652222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548659" y="0"/>
            <a:ext cx="10515600" cy="1325563"/>
          </a:xfrm>
        </p:spPr>
        <p:txBody>
          <a:bodyPr/>
          <a:lstStyle/>
          <a:p>
            <a:r>
              <a:rPr lang="cs-CZ" altLang="cs-CZ" b="1" dirty="0"/>
              <a:t>Mechanismus účinku růstového hormonu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522945" y="1131523"/>
            <a:ext cx="27813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cs-CZ" altLang="cs-CZ" sz="2000" b="1" dirty="0"/>
              <a:t>Přímý účinek</a:t>
            </a:r>
          </a:p>
        </p:txBody>
      </p:sp>
      <p:sp>
        <p:nvSpPr>
          <p:cNvPr id="2" name="TextovéPole 2"/>
          <p:cNvSpPr txBox="1">
            <a:spLocks noChangeArrowheads="1"/>
          </p:cNvSpPr>
          <p:nvPr/>
        </p:nvSpPr>
        <p:spPr bwMode="auto">
          <a:xfrm>
            <a:off x="4522945" y="1871649"/>
            <a:ext cx="7208680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/>
            <a:r>
              <a:rPr lang="cs-CZ" altLang="cs-CZ" sz="2000" b="1" dirty="0"/>
              <a:t>Nepřímý účinek </a:t>
            </a:r>
          </a:p>
          <a:p>
            <a:pPr marL="342900" indent="-342900" algn="just">
              <a:buFontTx/>
              <a:buChar char="-"/>
            </a:pPr>
            <a:r>
              <a:rPr lang="cs-CZ" altLang="cs-CZ" sz="2000" dirty="0"/>
              <a:t>IGF-1 - játra</a:t>
            </a:r>
          </a:p>
          <a:p>
            <a:pPr marL="800100" lvl="1" indent="-342900" algn="just">
              <a:buFontTx/>
              <a:buChar char="-"/>
            </a:pPr>
            <a:r>
              <a:rPr lang="cs-CZ" altLang="cs-CZ" sz="2000" dirty="0"/>
              <a:t>Volný (1 %)</a:t>
            </a:r>
          </a:p>
          <a:p>
            <a:pPr marL="800100" lvl="1" indent="-342900" algn="just">
              <a:buFontTx/>
              <a:buChar char="-"/>
            </a:pPr>
            <a:r>
              <a:rPr lang="cs-CZ" altLang="cs-CZ" sz="2000" dirty="0"/>
              <a:t>Vázaný – šest vazebných proteinů – IGFBP1-6</a:t>
            </a:r>
          </a:p>
          <a:p>
            <a:pPr marL="342900" indent="-342900" algn="just">
              <a:buFontTx/>
              <a:buChar char="-"/>
            </a:pPr>
            <a:r>
              <a:rPr lang="cs-CZ" altLang="cs-CZ" sz="2000" dirty="0"/>
              <a:t>IGF-1 během těhotenství – vzestup pod vlivem placentárního GH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4D8CAFD-B83B-4104-B100-8ECA94A8D0B4}"/>
              </a:ext>
            </a:extLst>
          </p:cNvPr>
          <p:cNvSpPr/>
          <p:nvPr/>
        </p:nvSpPr>
        <p:spPr>
          <a:xfrm>
            <a:off x="4522945" y="3842881"/>
            <a:ext cx="716423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 dirty="0"/>
              <a:t>Co ovlivňuje účinek růstového hormonu?</a:t>
            </a:r>
          </a:p>
          <a:p>
            <a:endParaRPr lang="cs-CZ" altLang="cs-CZ" b="1" dirty="0"/>
          </a:p>
          <a:p>
            <a:pPr marL="285750" indent="-285750">
              <a:buFontTx/>
              <a:buChar char="-"/>
            </a:pPr>
            <a:r>
              <a:rPr lang="cs-CZ" altLang="cs-CZ" dirty="0"/>
              <a:t>Množství a způsob sekrece GH</a:t>
            </a:r>
          </a:p>
          <a:p>
            <a:pPr marL="285750" indent="-285750">
              <a:buFontTx/>
              <a:buChar char="-"/>
            </a:pPr>
            <a:r>
              <a:rPr lang="cs-CZ" altLang="cs-CZ" dirty="0"/>
              <a:t>Poměr mezi </a:t>
            </a:r>
            <a:r>
              <a:rPr lang="cs-CZ" altLang="cs-CZ" dirty="0" err="1"/>
              <a:t>izoformami</a:t>
            </a:r>
            <a:r>
              <a:rPr lang="cs-CZ" altLang="cs-CZ" dirty="0"/>
              <a:t> GH</a:t>
            </a:r>
          </a:p>
          <a:p>
            <a:pPr marL="285750" indent="-285750">
              <a:buFontTx/>
              <a:buChar char="-"/>
            </a:pPr>
            <a:r>
              <a:rPr lang="cs-CZ" altLang="cs-CZ" dirty="0"/>
              <a:t>Vazba na vazebný protein pro GH</a:t>
            </a:r>
          </a:p>
          <a:p>
            <a:pPr marL="285750" indent="-285750">
              <a:buFontTx/>
              <a:buChar char="-"/>
            </a:pPr>
            <a:r>
              <a:rPr lang="cs-CZ" altLang="cs-CZ" dirty="0"/>
              <a:t>Vazba na buněčný receptor</a:t>
            </a:r>
          </a:p>
          <a:p>
            <a:pPr marL="285750" indent="-285750">
              <a:buFontTx/>
              <a:buChar char="-"/>
            </a:pPr>
            <a:r>
              <a:rPr lang="cs-CZ" altLang="cs-CZ" dirty="0"/>
              <a:t>Další osud receptoru pro GH a buněčná signalizace</a:t>
            </a:r>
          </a:p>
          <a:p>
            <a:pPr marL="285750" indent="-285750">
              <a:buFontTx/>
              <a:buChar char="-"/>
            </a:pPr>
            <a:r>
              <a:rPr lang="cs-CZ" altLang="cs-CZ" dirty="0"/>
              <a:t>Tvorba a sekrece IGF-1</a:t>
            </a:r>
          </a:p>
          <a:p>
            <a:pPr marL="285750" indent="-285750">
              <a:buFontTx/>
              <a:buChar char="-"/>
            </a:pPr>
            <a:r>
              <a:rPr lang="cs-CZ" altLang="cs-CZ" dirty="0"/>
              <a:t>Vazba IGF-1 na vazebné proteiny</a:t>
            </a:r>
          </a:p>
          <a:p>
            <a:pPr marL="285750" indent="-285750">
              <a:buFontTx/>
              <a:buChar char="-"/>
            </a:pPr>
            <a:r>
              <a:rPr lang="cs-CZ" altLang="cs-CZ" dirty="0"/>
              <a:t>Vazba IGF-1 na příslušný receptor včetně další buněčné signalizace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D216433-AD83-44E1-9F65-1BC331026E47}"/>
              </a:ext>
            </a:extLst>
          </p:cNvPr>
          <p:cNvSpPr/>
          <p:nvPr/>
        </p:nvSpPr>
        <p:spPr>
          <a:xfrm>
            <a:off x="99526" y="1125508"/>
            <a:ext cx="3922835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 dirty="0"/>
              <a:t>Volná forma (cca 30 %)</a:t>
            </a:r>
          </a:p>
          <a:p>
            <a:endParaRPr lang="cs-CZ" altLang="cs-CZ" b="1" dirty="0"/>
          </a:p>
          <a:p>
            <a:r>
              <a:rPr lang="cs-CZ" altLang="cs-CZ" b="1" dirty="0"/>
              <a:t>Forma vázaná na vazebné proteiny pro GH (cca 70 %)</a:t>
            </a:r>
          </a:p>
          <a:p>
            <a:pPr marL="285750" indent="-285750">
              <a:buFontTx/>
              <a:buChar char="-"/>
            </a:pPr>
            <a:r>
              <a:rPr lang="cs-CZ" altLang="cs-CZ" dirty="0"/>
              <a:t>GHBP s vysokou afinitou – část odštěpeného receptoru pro GH</a:t>
            </a:r>
          </a:p>
          <a:p>
            <a:pPr marL="285750" indent="-285750">
              <a:buFontTx/>
              <a:buChar char="-"/>
            </a:pPr>
            <a:r>
              <a:rPr lang="cs-CZ" altLang="cs-CZ" dirty="0"/>
              <a:t>důsledek </a:t>
            </a:r>
            <a:r>
              <a:rPr lang="cs-CZ" altLang="cs-CZ" dirty="0" err="1"/>
              <a:t>downregulace</a:t>
            </a:r>
            <a:r>
              <a:rPr lang="cs-CZ" altLang="cs-CZ" dirty="0"/>
              <a:t> receptorů pro GH</a:t>
            </a:r>
          </a:p>
          <a:p>
            <a:pPr marL="285750" indent="-285750">
              <a:buFontTx/>
              <a:buChar char="-"/>
            </a:pPr>
            <a:r>
              <a:rPr lang="cs-CZ" altLang="cs-CZ" dirty="0"/>
              <a:t>(+) </a:t>
            </a:r>
            <a:r>
              <a:rPr lang="cs-CZ" altLang="cs-CZ" dirty="0" err="1"/>
              <a:t>hyperinzulinémie</a:t>
            </a:r>
            <a:r>
              <a:rPr lang="cs-CZ" altLang="cs-CZ" dirty="0"/>
              <a:t>, hormony tukové tkáně</a:t>
            </a:r>
          </a:p>
          <a:p>
            <a:pPr marL="285750" indent="-285750">
              <a:buFontTx/>
              <a:buChar char="-"/>
            </a:pPr>
            <a:endParaRPr lang="cs-CZ" altLang="cs-CZ" dirty="0"/>
          </a:p>
          <a:p>
            <a:pPr marL="285750" indent="-285750">
              <a:buFontTx/>
              <a:buChar char="-"/>
            </a:pPr>
            <a:r>
              <a:rPr lang="cs-CZ" altLang="cs-CZ" dirty="0"/>
              <a:t>Transformovaný </a:t>
            </a:r>
            <a:r>
              <a:rPr lang="cs-CZ" altLang="cs-CZ" dirty="0" err="1"/>
              <a:t>proteinázový</a:t>
            </a:r>
            <a:r>
              <a:rPr lang="cs-CZ" altLang="cs-CZ" dirty="0"/>
              <a:t> inhibitor </a:t>
            </a:r>
            <a:r>
              <a:rPr lang="cs-CZ" altLang="cs-CZ" dirty="0">
                <a:latin typeface="Symbol" panose="05050102010706020507" pitchFamily="18" charset="2"/>
              </a:rPr>
              <a:t>a</a:t>
            </a:r>
            <a:r>
              <a:rPr lang="cs-CZ" altLang="cs-CZ" dirty="0"/>
              <a:t>2-makroglobulin</a:t>
            </a:r>
          </a:p>
        </p:txBody>
      </p:sp>
    </p:spTree>
    <p:extLst>
      <p:ext uri="{BB962C8B-B14F-4D97-AF65-F5344CB8AC3E}">
        <p14:creationId xmlns:p14="http://schemas.microsoft.com/office/powerpoint/2010/main" val="82310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882E1-1723-4C5F-A6E7-A811DE72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Biologické účinky osy GH-IGF-1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6EDFF4-D744-4FCD-9328-BCCC0E15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cs-CZ" sz="2200" b="1" dirty="0"/>
              <a:t>Růstové a vývojové účinky</a:t>
            </a:r>
          </a:p>
          <a:p>
            <a:pPr lvl="1"/>
            <a:r>
              <a:rPr lang="cs-CZ" sz="1800" dirty="0"/>
              <a:t>Vliv na fetální a embryonální vývoj (IGF-2/1)</a:t>
            </a:r>
          </a:p>
          <a:p>
            <a:pPr lvl="1"/>
            <a:r>
              <a:rPr lang="cs-CZ" sz="1800" dirty="0"/>
              <a:t>Vliv na lineární růst (lokální účinek IGF-1)</a:t>
            </a:r>
          </a:p>
          <a:p>
            <a:pPr lvl="1"/>
            <a:endParaRPr lang="cs-CZ" sz="1800" dirty="0"/>
          </a:p>
          <a:p>
            <a:r>
              <a:rPr lang="cs-CZ" sz="2200" b="1" dirty="0"/>
              <a:t>Metabolické účinky </a:t>
            </a:r>
          </a:p>
          <a:p>
            <a:pPr lvl="1"/>
            <a:r>
              <a:rPr lang="cs-CZ" sz="1800" dirty="0"/>
              <a:t>Metabolismus proteinů, lipidů a sacharidů</a:t>
            </a:r>
          </a:p>
          <a:p>
            <a:pPr lvl="1"/>
            <a:endParaRPr lang="cs-CZ" sz="1800" dirty="0"/>
          </a:p>
          <a:p>
            <a:r>
              <a:rPr lang="cs-CZ" sz="2200" b="1" dirty="0"/>
              <a:t>Orgánově specifické účinky</a:t>
            </a:r>
          </a:p>
          <a:p>
            <a:pPr lvl="1"/>
            <a:r>
              <a:rPr lang="cs-CZ" sz="1800" b="1" dirty="0"/>
              <a:t>Účinek na ledviny </a:t>
            </a:r>
            <a:r>
              <a:rPr lang="cs-CZ" sz="1800" dirty="0"/>
              <a:t>(zvýšení GF, stimulace reabsorpce Na, fosfátů a vody, stimulace tvorby </a:t>
            </a:r>
            <a:r>
              <a:rPr lang="cs-CZ" sz="1800" dirty="0" err="1"/>
              <a:t>kalcitriolu</a:t>
            </a:r>
            <a:r>
              <a:rPr lang="cs-CZ" sz="1800" dirty="0"/>
              <a:t>, reninu a erytropoetinu)</a:t>
            </a:r>
          </a:p>
          <a:p>
            <a:pPr lvl="1"/>
            <a:r>
              <a:rPr lang="cs-CZ" sz="1800" b="1" dirty="0"/>
              <a:t>Účinek na GIT </a:t>
            </a:r>
            <a:r>
              <a:rPr lang="cs-CZ" sz="1800" dirty="0"/>
              <a:t>(stimulace tvorby epitelu, transportu vody a minerálů, zvyšuje resorpci B12)</a:t>
            </a:r>
          </a:p>
          <a:p>
            <a:pPr lvl="1"/>
            <a:r>
              <a:rPr lang="cs-CZ" sz="1800" b="1" dirty="0"/>
              <a:t>Účinek na svaly </a:t>
            </a:r>
            <a:r>
              <a:rPr lang="cs-CZ" sz="1800" dirty="0"/>
              <a:t>(svalová hypertrofie – lokálně IGF-1)</a:t>
            </a:r>
          </a:p>
          <a:p>
            <a:pPr lvl="1"/>
            <a:r>
              <a:rPr lang="cs-CZ" sz="1800" b="1" dirty="0"/>
              <a:t>Imunitní systém </a:t>
            </a:r>
            <a:r>
              <a:rPr lang="cs-CZ" sz="1800" dirty="0"/>
              <a:t>(stimulace proliferace B a T, tvorby cytokinů a NK)</a:t>
            </a:r>
          </a:p>
          <a:p>
            <a:pPr lvl="1"/>
            <a:r>
              <a:rPr lang="cs-CZ" sz="1800" b="1" dirty="0"/>
              <a:t>Hojení ran </a:t>
            </a:r>
            <a:r>
              <a:rPr lang="cs-CZ" sz="1800" dirty="0"/>
              <a:t>(lokálně IGF-1)</a:t>
            </a:r>
            <a:endParaRPr lang="cs-CZ" sz="1800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509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AEF3668-551C-4D8F-9FBE-779940239611}"/>
              </a:ext>
            </a:extLst>
          </p:cNvPr>
          <p:cNvSpPr/>
          <p:nvPr/>
        </p:nvSpPr>
        <p:spPr>
          <a:xfrm>
            <a:off x="288925" y="1404938"/>
            <a:ext cx="6035675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2000" b="1" dirty="0"/>
              <a:t>METABOLICKÉ</a:t>
            </a:r>
          </a:p>
          <a:p>
            <a:pPr>
              <a:buFontTx/>
              <a:buChar char="-"/>
            </a:pPr>
            <a:r>
              <a:rPr lang="cs-CZ" altLang="cs-CZ" sz="2000" dirty="0"/>
              <a:t>Energetický metabolismus</a:t>
            </a:r>
          </a:p>
          <a:p>
            <a:pPr>
              <a:buFontTx/>
              <a:buChar char="-"/>
            </a:pPr>
            <a:r>
              <a:rPr lang="cs-CZ" altLang="cs-CZ" sz="2000" dirty="0"/>
              <a:t>Metabolismus cukrů, tuků, </a:t>
            </a:r>
            <a:r>
              <a:rPr lang="cs-CZ" altLang="cs-CZ" sz="2000" dirty="0" err="1"/>
              <a:t>bíkovin</a:t>
            </a:r>
            <a:r>
              <a:rPr lang="cs-CZ" altLang="cs-CZ" sz="2000" dirty="0"/>
              <a:t> (+ vliv inzulínu)</a:t>
            </a:r>
          </a:p>
          <a:p>
            <a:pPr lvl="1">
              <a:buFontTx/>
              <a:buChar char="-"/>
            </a:pPr>
            <a:r>
              <a:rPr lang="cs-CZ" altLang="cs-CZ" sz="2000" dirty="0"/>
              <a:t>Lipolýza a oxidace MK (+) (hormon-senzitivní lipáza, + LDL)</a:t>
            </a:r>
          </a:p>
          <a:p>
            <a:pPr>
              <a:buFontTx/>
              <a:buChar char="-"/>
            </a:pPr>
            <a:endParaRPr lang="cs-CZ" altLang="cs-CZ" sz="2000" dirty="0"/>
          </a:p>
          <a:p>
            <a:pPr lvl="1">
              <a:buFontTx/>
              <a:buChar char="-"/>
            </a:pPr>
            <a:r>
              <a:rPr lang="cs-CZ" altLang="cs-CZ" sz="2000" dirty="0"/>
              <a:t>Glukóza – přímý nebo nepřímý účinek, </a:t>
            </a:r>
          </a:p>
          <a:p>
            <a:pPr lvl="1">
              <a:buFontTx/>
              <a:buChar char="-"/>
            </a:pPr>
            <a:r>
              <a:rPr lang="cs-CZ" altLang="cs-CZ" sz="2000" dirty="0"/>
              <a:t>(+) </a:t>
            </a:r>
            <a:r>
              <a:rPr lang="cs-CZ" altLang="cs-CZ" sz="2000" dirty="0" err="1"/>
              <a:t>uptake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Glu</a:t>
            </a:r>
            <a:endParaRPr lang="cs-CZ" altLang="cs-CZ" sz="2000" dirty="0"/>
          </a:p>
          <a:p>
            <a:pPr lvl="1">
              <a:buFontTx/>
              <a:buChar char="-"/>
            </a:pPr>
            <a:r>
              <a:rPr lang="cs-CZ" altLang="cs-CZ" sz="2000" dirty="0"/>
              <a:t>(-) oxidace </a:t>
            </a:r>
            <a:r>
              <a:rPr lang="cs-CZ" altLang="cs-CZ" sz="2000" dirty="0" err="1"/>
              <a:t>Glu</a:t>
            </a:r>
            <a:endParaRPr lang="cs-CZ" altLang="cs-CZ" sz="2000" dirty="0"/>
          </a:p>
          <a:p>
            <a:pPr lvl="1">
              <a:buFontTx/>
              <a:buChar char="-"/>
            </a:pPr>
            <a:r>
              <a:rPr lang="cs-CZ" altLang="cs-CZ" sz="2000" dirty="0"/>
              <a:t>(+) glukoneogeneze</a:t>
            </a:r>
          </a:p>
          <a:p>
            <a:pPr>
              <a:buFontTx/>
              <a:buChar char="-"/>
            </a:pPr>
            <a:endParaRPr lang="cs-CZ" altLang="cs-CZ" sz="2000" dirty="0"/>
          </a:p>
          <a:p>
            <a:pPr lvl="1">
              <a:buFontTx/>
              <a:buChar char="-"/>
            </a:pPr>
            <a:r>
              <a:rPr lang="cs-CZ" altLang="cs-CZ" sz="2000" dirty="0"/>
              <a:t>Proteiny</a:t>
            </a:r>
          </a:p>
          <a:p>
            <a:pPr lvl="1">
              <a:buFontTx/>
              <a:buChar char="-"/>
            </a:pPr>
            <a:r>
              <a:rPr lang="cs-CZ" altLang="cs-CZ" sz="2000" dirty="0"/>
              <a:t>(+) anabolismus, (-) močovina</a:t>
            </a:r>
          </a:p>
          <a:p>
            <a:pPr lvl="1">
              <a:buFontTx/>
              <a:buChar char="-"/>
            </a:pPr>
            <a:r>
              <a:rPr lang="cs-CZ" altLang="cs-CZ" sz="2000" dirty="0"/>
              <a:t>(+) transport AMK</a:t>
            </a:r>
          </a:p>
          <a:p>
            <a:pPr lvl="1">
              <a:buFontTx/>
              <a:buChar char="-"/>
            </a:pPr>
            <a:r>
              <a:rPr lang="cs-CZ" altLang="cs-CZ" sz="2000" dirty="0"/>
              <a:t>(+) inkorporace AMK do proteinů</a:t>
            </a:r>
          </a:p>
          <a:p>
            <a:pPr lvl="1">
              <a:buFontTx/>
              <a:buChar char="-"/>
            </a:pPr>
            <a:r>
              <a:rPr lang="cs-CZ" altLang="cs-CZ" sz="2000" dirty="0"/>
              <a:t>(-) oxidace proteinů</a:t>
            </a:r>
          </a:p>
        </p:txBody>
      </p:sp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838200" y="79375"/>
            <a:ext cx="10515600" cy="1325563"/>
          </a:xfrm>
        </p:spPr>
        <p:txBody>
          <a:bodyPr/>
          <a:lstStyle/>
          <a:p>
            <a:pPr algn="ctr"/>
            <a:r>
              <a:rPr lang="cs-CZ" altLang="cs-CZ" b="1" dirty="0"/>
              <a:t>Metabolické účinky GH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93F55B3-7941-4427-A8D0-6598EAF66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595" y="1676399"/>
            <a:ext cx="5577942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84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844973" y="107739"/>
            <a:ext cx="10515600" cy="1325563"/>
          </a:xfrm>
        </p:spPr>
        <p:txBody>
          <a:bodyPr/>
          <a:lstStyle/>
          <a:p>
            <a:r>
              <a:rPr lang="cs-CZ" altLang="cs-CZ" b="1" dirty="0"/>
              <a:t>GH – klinické aspekty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380744C-F3DF-478F-A97C-372552F2A126}"/>
              </a:ext>
            </a:extLst>
          </p:cNvPr>
          <p:cNvSpPr txBox="1"/>
          <p:nvPr/>
        </p:nvSpPr>
        <p:spPr>
          <a:xfrm>
            <a:off x="166949" y="1071801"/>
            <a:ext cx="5562047" cy="57861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cs-CZ" altLang="cs-CZ" sz="2000" b="1" dirty="0"/>
              <a:t>GH deficience </a:t>
            </a:r>
          </a:p>
          <a:p>
            <a:pPr algn="just"/>
            <a:r>
              <a:rPr lang="cs-CZ" altLang="cs-CZ" sz="1900" dirty="0"/>
              <a:t>- získaná nebo kongenitální – nejčastěji tumory nebo záněty</a:t>
            </a:r>
          </a:p>
          <a:p>
            <a:pPr algn="just">
              <a:buFontTx/>
              <a:buChar char="-"/>
            </a:pPr>
            <a:r>
              <a:rPr lang="cs-CZ" altLang="cs-CZ" sz="1900" dirty="0"/>
              <a:t> nespecifické symptomy (př. ztráta energie, sociální izolovanost, poruchy koncentrace)</a:t>
            </a:r>
          </a:p>
          <a:p>
            <a:pPr algn="just">
              <a:buFontTx/>
              <a:buChar char="-"/>
            </a:pPr>
            <a:r>
              <a:rPr lang="cs-CZ" altLang="cs-CZ" sz="1900" dirty="0"/>
              <a:t> změny myokardu (levá komora)</a:t>
            </a:r>
          </a:p>
          <a:p>
            <a:pPr algn="just"/>
            <a:endParaRPr lang="cs-CZ" altLang="cs-CZ" sz="2000" dirty="0"/>
          </a:p>
          <a:p>
            <a:pPr algn="just"/>
            <a:r>
              <a:rPr lang="cs-CZ" altLang="cs-CZ" sz="2000" b="1" dirty="0"/>
              <a:t>Nadprodukce GR</a:t>
            </a:r>
          </a:p>
          <a:p>
            <a:pPr algn="just"/>
            <a:r>
              <a:rPr lang="cs-CZ" altLang="cs-CZ" sz="2000" b="1" dirty="0"/>
              <a:t>GHR – mutace</a:t>
            </a:r>
          </a:p>
          <a:p>
            <a:pPr algn="just"/>
            <a:r>
              <a:rPr lang="cs-CZ" altLang="cs-CZ" sz="2000" b="1" dirty="0"/>
              <a:t>Význam markerů </a:t>
            </a:r>
            <a:r>
              <a:rPr lang="cs-CZ" altLang="cs-CZ" sz="2000" dirty="0"/>
              <a:t>(IGF-1, IGFBP3)</a:t>
            </a:r>
          </a:p>
          <a:p>
            <a:pPr algn="just"/>
            <a:endParaRPr lang="cs-CZ" altLang="cs-CZ" sz="2000" dirty="0"/>
          </a:p>
          <a:p>
            <a:pPr algn="just"/>
            <a:r>
              <a:rPr lang="cs-CZ" altLang="cs-CZ" sz="2000" b="1" dirty="0"/>
              <a:t>Substituční terapie </a:t>
            </a:r>
          </a:p>
          <a:p>
            <a:pPr algn="just"/>
            <a:r>
              <a:rPr lang="cs-CZ" altLang="cs-CZ" sz="1900" dirty="0"/>
              <a:t>-široká škála nežádoucích účinků, kontraindikace – nádorová onemocnění</a:t>
            </a:r>
          </a:p>
          <a:p>
            <a:pPr algn="just"/>
            <a:endParaRPr lang="cs-CZ" altLang="cs-CZ" sz="2000" dirty="0"/>
          </a:p>
          <a:p>
            <a:pPr algn="just"/>
            <a:r>
              <a:rPr lang="cs-CZ" altLang="cs-CZ" sz="2000" dirty="0"/>
              <a:t>„Ještě“ stále </a:t>
            </a:r>
            <a:r>
              <a:rPr lang="cs-CZ" altLang="cs-CZ" sz="2000" b="1" dirty="0"/>
              <a:t>experimentální indikace</a:t>
            </a:r>
            <a:r>
              <a:rPr lang="cs-CZ" altLang="cs-CZ" sz="2000" dirty="0"/>
              <a:t>:</a:t>
            </a:r>
          </a:p>
          <a:p>
            <a:pPr algn="just"/>
            <a:r>
              <a:rPr lang="cs-CZ" altLang="cs-CZ" sz="1900" dirty="0"/>
              <a:t>- katabolické stavy (př. rozsáhlé popáleniny)</a:t>
            </a:r>
          </a:p>
          <a:p>
            <a:pPr algn="just"/>
            <a:r>
              <a:rPr lang="cs-CZ" altLang="cs-CZ" sz="1900" dirty="0"/>
              <a:t>- osteoporóza, HIV/AIDS</a:t>
            </a:r>
          </a:p>
          <a:p>
            <a:pPr algn="just"/>
            <a:r>
              <a:rPr lang="cs-CZ" altLang="cs-CZ" sz="1900" dirty="0"/>
              <a:t>- sportovní medicína, stárnutí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46D75F-EC31-4755-9771-6336983D55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1071801"/>
            <a:ext cx="4652865" cy="155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">
            <a:extLst>
              <a:ext uri="{FF2B5EF4-FFF2-40B4-BE49-F238E27FC236}">
                <a16:creationId xmlns:a16="http://schemas.microsoft.com/office/drawing/2014/main" id="{DDADF396-26BF-4B1A-832E-911D96915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3222171"/>
            <a:ext cx="3681086" cy="2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4">
            <a:extLst>
              <a:ext uri="{FF2B5EF4-FFF2-40B4-BE49-F238E27FC236}">
                <a16:creationId xmlns:a16="http://schemas.microsoft.com/office/drawing/2014/main" id="{ADA93D76-2CD3-415F-BEB2-64CF1B0D5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412" y="3222171"/>
            <a:ext cx="2457061" cy="317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17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C701C-0F12-49BB-8758-A56422F7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114" y="2766218"/>
            <a:ext cx="5411771" cy="1325563"/>
          </a:xfrm>
        </p:spPr>
        <p:txBody>
          <a:bodyPr/>
          <a:lstStyle/>
          <a:p>
            <a:r>
              <a:rPr lang="cs-CZ" b="1" dirty="0"/>
              <a:t>Osa dopamin-prolaktin</a:t>
            </a:r>
          </a:p>
        </p:txBody>
      </p:sp>
    </p:spTree>
    <p:extLst>
      <p:ext uri="{BB962C8B-B14F-4D97-AF65-F5344CB8AC3E}">
        <p14:creationId xmlns:p14="http://schemas.microsoft.com/office/powerpoint/2010/main" val="2483996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844550" y="198438"/>
            <a:ext cx="10515600" cy="1325562"/>
          </a:xfrm>
        </p:spPr>
        <p:txBody>
          <a:bodyPr/>
          <a:lstStyle/>
          <a:p>
            <a:r>
              <a:rPr lang="cs-CZ" altLang="cs-CZ" b="1" dirty="0"/>
              <a:t>Dopamin (PIH, </a:t>
            </a:r>
            <a:r>
              <a:rPr lang="cs-CZ" altLang="cs-CZ" b="1" dirty="0" err="1"/>
              <a:t>prolactin-inhibiting</a:t>
            </a:r>
            <a:r>
              <a:rPr lang="cs-CZ" altLang="cs-CZ" b="1" dirty="0"/>
              <a:t> hormone)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2088" y="1212850"/>
            <a:ext cx="71628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Charakteristika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Tuberoinfundibulární</a:t>
            </a:r>
            <a:r>
              <a:rPr lang="cs-CZ" dirty="0"/>
              <a:t> </a:t>
            </a:r>
            <a:r>
              <a:rPr lang="cs-CZ" dirty="0" err="1"/>
              <a:t>dopaminergní</a:t>
            </a:r>
            <a:r>
              <a:rPr lang="cs-CZ" dirty="0"/>
              <a:t> neurony (TIDA)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D2 dopaminové receptory</a:t>
            </a:r>
          </a:p>
        </p:txBody>
      </p:sp>
      <p:sp>
        <p:nvSpPr>
          <p:cNvPr id="5" name="Obdélník 4"/>
          <p:cNvSpPr/>
          <p:nvPr/>
        </p:nvSpPr>
        <p:spPr>
          <a:xfrm>
            <a:off x="192088" y="2276580"/>
            <a:ext cx="71628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 err="1"/>
              <a:t>Hypothalamo</a:t>
            </a:r>
            <a:r>
              <a:rPr lang="cs-CZ" b="1" dirty="0"/>
              <a:t>-hypofyzární osa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Inhibice sekrece PRL (D2R) – </a:t>
            </a:r>
            <a:r>
              <a:rPr lang="cs-CZ" dirty="0" err="1"/>
              <a:t>laktotropní</a:t>
            </a:r>
            <a:r>
              <a:rPr lang="cs-CZ" dirty="0"/>
              <a:t> buňky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! </a:t>
            </a:r>
            <a:r>
              <a:rPr lang="cs-CZ" dirty="0" err="1"/>
              <a:t>Laktotropy</a:t>
            </a:r>
            <a:r>
              <a:rPr lang="cs-CZ" dirty="0"/>
              <a:t> s vysokou kontinuální produkcí PRL</a:t>
            </a:r>
          </a:p>
        </p:txBody>
      </p:sp>
      <p:sp>
        <p:nvSpPr>
          <p:cNvPr id="6" name="Obdélník 5"/>
          <p:cNvSpPr/>
          <p:nvPr/>
        </p:nvSpPr>
        <p:spPr>
          <a:xfrm>
            <a:off x="192088" y="3340310"/>
            <a:ext cx="7162800" cy="175418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Další funkce a místa tvorby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Cévy – vazodilatace (fyziologické koncentrace)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Ledviny – sekrece sodíku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Endokrinní pankreas – snížení sekrece inzulinu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GIT – snížení motility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Vliv D na imunitní systém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2088" y="5226784"/>
            <a:ext cx="7162800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2000" b="1" dirty="0"/>
              <a:t>Klinický význam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Farmaka a vliv na sekreci dopaminu a PRL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Kardiální šok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 err="1"/>
              <a:t>Neurodegenerativní</a:t>
            </a:r>
            <a:r>
              <a:rPr lang="cs-CZ" sz="2000" dirty="0"/>
              <a:t> onemocnění (Parkinson)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Antipsychotika (</a:t>
            </a:r>
            <a:r>
              <a:rPr lang="cs-CZ" sz="2000" dirty="0" err="1"/>
              <a:t>antag</a:t>
            </a:r>
            <a:r>
              <a:rPr lang="cs-CZ" sz="2000" dirty="0"/>
              <a:t>.)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58D88DC-AB26-4FCC-BDAD-D087C91E2F62}"/>
              </a:ext>
            </a:extLst>
          </p:cNvPr>
          <p:cNvSpPr txBox="1"/>
          <p:nvPr/>
        </p:nvSpPr>
        <p:spPr>
          <a:xfrm>
            <a:off x="7480112" y="2276580"/>
            <a:ext cx="4666332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2000" b="1" dirty="0"/>
              <a:t>PROLACTIN-RELEASING FACTORS (PRF)</a:t>
            </a:r>
          </a:p>
          <a:p>
            <a:pPr marL="342900" indent="-342900" algn="just">
              <a:buFontTx/>
              <a:buChar char="-"/>
              <a:defRPr/>
            </a:pPr>
            <a:r>
              <a:rPr lang="cs-CZ" sz="2000" dirty="0"/>
              <a:t>TRH, oxytocin, VIP</a:t>
            </a:r>
          </a:p>
          <a:p>
            <a:pPr marL="342900" indent="-342900" algn="just">
              <a:buFontTx/>
              <a:buChar char="-"/>
              <a:defRPr/>
            </a:pPr>
            <a:r>
              <a:rPr lang="cs-CZ" sz="2000" dirty="0"/>
              <a:t>Za specifických podmínek ADH, ATII, NPY, </a:t>
            </a:r>
            <a:r>
              <a:rPr lang="cs-CZ" sz="2000" dirty="0" err="1"/>
              <a:t>galanin</a:t>
            </a:r>
            <a:r>
              <a:rPr lang="cs-CZ" sz="2000" dirty="0"/>
              <a:t>, substance P, GRP, </a:t>
            </a:r>
            <a:r>
              <a:rPr lang="cs-CZ" sz="2000" dirty="0" err="1"/>
              <a:t>neurotensin</a:t>
            </a:r>
            <a:endParaRPr lang="cs-CZ" sz="2000" dirty="0"/>
          </a:p>
          <a:p>
            <a:pPr marL="342900" indent="-342900" algn="just">
              <a:buFontTx/>
              <a:buChar char="-"/>
              <a:defRPr/>
            </a:pPr>
            <a:r>
              <a:rPr lang="cs-CZ" sz="2000" i="1" dirty="0" err="1"/>
              <a:t>prolactin-releasing</a:t>
            </a:r>
            <a:r>
              <a:rPr lang="cs-CZ" sz="2000" i="1" dirty="0"/>
              <a:t> peptide</a:t>
            </a:r>
            <a:r>
              <a:rPr lang="cs-CZ" sz="2000" dirty="0"/>
              <a:t> (</a:t>
            </a:r>
            <a:r>
              <a:rPr lang="cs-CZ" sz="2000" dirty="0" err="1"/>
              <a:t>PrRP</a:t>
            </a:r>
            <a:r>
              <a:rPr lang="cs-CZ" sz="2000" dirty="0"/>
              <a:t>) – stres, sytost (jiné části CNS)</a:t>
            </a:r>
          </a:p>
          <a:p>
            <a:pPr marL="342900" indent="-342900" algn="just">
              <a:buFontTx/>
              <a:buChar char="-"/>
              <a:defRPr/>
            </a:pPr>
            <a:r>
              <a:rPr lang="cs-CZ" sz="2000" dirty="0"/>
              <a:t>PRF mají fyziologický význam pouze při určitých situacích nebo stavech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271963" y="-69850"/>
            <a:ext cx="10515600" cy="1325563"/>
          </a:xfrm>
        </p:spPr>
        <p:txBody>
          <a:bodyPr/>
          <a:lstStyle/>
          <a:p>
            <a:r>
              <a:rPr lang="cs-CZ" altLang="cs-CZ" b="1" dirty="0"/>
              <a:t>Hypothalamus</a:t>
            </a:r>
          </a:p>
        </p:txBody>
      </p:sp>
      <p:pic>
        <p:nvPicPr>
          <p:cNvPr id="5123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1109663"/>
            <a:ext cx="4462462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12725" y="485775"/>
            <a:ext cx="3073400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>
                <a:solidFill>
                  <a:srgbClr val="FF0000"/>
                </a:solidFill>
              </a:rPr>
              <a:t>Ventrolaterální</a:t>
            </a:r>
            <a:r>
              <a:rPr lang="cs-CZ" dirty="0">
                <a:solidFill>
                  <a:srgbClr val="FF0000"/>
                </a:solidFill>
              </a:rPr>
              <a:t> medula </a:t>
            </a:r>
          </a:p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(srdce, žaludek)</a:t>
            </a:r>
          </a:p>
        </p:txBody>
      </p:sp>
      <p:sp>
        <p:nvSpPr>
          <p:cNvPr id="6" name="Obdélník 5"/>
          <p:cNvSpPr/>
          <p:nvPr/>
        </p:nvSpPr>
        <p:spPr>
          <a:xfrm>
            <a:off x="212725" y="1387475"/>
            <a:ext cx="3073400" cy="1497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Amygdala</a:t>
            </a:r>
          </a:p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(asociační oblasti </a:t>
            </a:r>
            <a:r>
              <a:rPr lang="cs-CZ" sz="1600" dirty="0" err="1">
                <a:solidFill>
                  <a:schemeClr val="tx1"/>
                </a:solidFill>
              </a:rPr>
              <a:t>neokortexu</a:t>
            </a:r>
            <a:r>
              <a:rPr lang="cs-CZ" sz="1600" dirty="0">
                <a:solidFill>
                  <a:schemeClr val="tx1"/>
                </a:solidFill>
              </a:rPr>
              <a:t>, čichový bulbus, </a:t>
            </a:r>
            <a:r>
              <a:rPr lang="cs-CZ" sz="1600" dirty="0" err="1">
                <a:solidFill>
                  <a:schemeClr val="tx1"/>
                </a:solidFill>
              </a:rPr>
              <a:t>hippokampální</a:t>
            </a:r>
            <a:r>
              <a:rPr lang="cs-CZ" sz="1600" dirty="0">
                <a:solidFill>
                  <a:schemeClr val="tx1"/>
                </a:solidFill>
              </a:rPr>
              <a:t> formace, podkorové struktury včetně mozkového kmene)</a:t>
            </a:r>
          </a:p>
        </p:txBody>
      </p:sp>
      <p:sp>
        <p:nvSpPr>
          <p:cNvPr id="7" name="Obdélník 6"/>
          <p:cNvSpPr/>
          <p:nvPr/>
        </p:nvSpPr>
        <p:spPr>
          <a:xfrm>
            <a:off x="212725" y="3076575"/>
            <a:ext cx="3073400" cy="1136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Hipokampus</a:t>
            </a:r>
          </a:p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(asociační oblasti </a:t>
            </a:r>
            <a:r>
              <a:rPr lang="cs-CZ" sz="1600" dirty="0" err="1">
                <a:solidFill>
                  <a:schemeClr val="tx1"/>
                </a:solidFill>
              </a:rPr>
              <a:t>neokortexu</a:t>
            </a:r>
            <a:r>
              <a:rPr lang="cs-CZ" sz="1600" dirty="0">
                <a:solidFill>
                  <a:schemeClr val="tx1"/>
                </a:solidFill>
              </a:rPr>
              <a:t>,  thalamu, jader RF a dalších)</a:t>
            </a:r>
          </a:p>
        </p:txBody>
      </p:sp>
      <p:sp>
        <p:nvSpPr>
          <p:cNvPr id="8" name="Obdélník 7"/>
          <p:cNvSpPr/>
          <p:nvPr/>
        </p:nvSpPr>
        <p:spPr>
          <a:xfrm>
            <a:off x="212725" y="4405313"/>
            <a:ext cx="3073400" cy="1292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>
                <a:solidFill>
                  <a:srgbClr val="FF0000"/>
                </a:solidFill>
              </a:rPr>
              <a:t>Nucleus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solitarius</a:t>
            </a:r>
            <a:endParaRPr lang="cs-CZ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(</a:t>
            </a:r>
            <a:r>
              <a:rPr lang="cs-CZ" sz="1600" dirty="0" err="1">
                <a:solidFill>
                  <a:schemeClr val="tx1"/>
                </a:solidFill>
              </a:rPr>
              <a:t>viscerosensitivní</a:t>
            </a:r>
            <a:r>
              <a:rPr lang="cs-CZ" sz="1600" dirty="0">
                <a:solidFill>
                  <a:schemeClr val="tx1"/>
                </a:solidFill>
              </a:rPr>
              <a:t> informace – srdce, plíce, GIT, cévy – </a:t>
            </a:r>
            <a:r>
              <a:rPr lang="cs-CZ" sz="1600" dirty="0" err="1">
                <a:solidFill>
                  <a:schemeClr val="tx1"/>
                </a:solidFill>
              </a:rPr>
              <a:t>baro</a:t>
            </a:r>
            <a:r>
              <a:rPr lang="cs-CZ" sz="1600" dirty="0">
                <a:solidFill>
                  <a:schemeClr val="tx1"/>
                </a:solidFill>
              </a:rPr>
              <a:t>/</a:t>
            </a:r>
            <a:r>
              <a:rPr lang="cs-CZ" sz="1600" dirty="0" err="1">
                <a:solidFill>
                  <a:schemeClr val="tx1"/>
                </a:solidFill>
              </a:rPr>
              <a:t>chemoR</a:t>
            </a:r>
            <a:r>
              <a:rPr lang="cs-CZ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Obdélník 8"/>
          <p:cNvSpPr/>
          <p:nvPr/>
        </p:nvSpPr>
        <p:spPr>
          <a:xfrm>
            <a:off x="4249738" y="5286375"/>
            <a:ext cx="2906712" cy="1336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>
                <a:solidFill>
                  <a:srgbClr val="FF0000"/>
                </a:solidFill>
              </a:rPr>
              <a:t>Locus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coeruleus</a:t>
            </a:r>
            <a:endParaRPr lang="cs-CZ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(</a:t>
            </a:r>
            <a:r>
              <a:rPr lang="cs-CZ" sz="1600" dirty="0" err="1">
                <a:solidFill>
                  <a:schemeClr val="tx1"/>
                </a:solidFill>
              </a:rPr>
              <a:t>prefrontální</a:t>
            </a:r>
            <a:r>
              <a:rPr lang="cs-CZ" sz="1600" dirty="0">
                <a:solidFill>
                  <a:schemeClr val="tx1"/>
                </a:solidFill>
              </a:rPr>
              <a:t> kortex, N. </a:t>
            </a:r>
            <a:r>
              <a:rPr lang="cs-CZ" sz="1600" dirty="0" err="1">
                <a:solidFill>
                  <a:schemeClr val="tx1"/>
                </a:solidFill>
              </a:rPr>
              <a:t>paragigantocellularis</a:t>
            </a:r>
            <a:r>
              <a:rPr lang="cs-CZ" sz="1600" dirty="0">
                <a:solidFill>
                  <a:schemeClr val="tx1"/>
                </a:solidFill>
              </a:rPr>
              <a:t> – integrace vnějších a autonomních stimulů – stres, panika) 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12725" y="5888038"/>
            <a:ext cx="3073400" cy="735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>
                <a:solidFill>
                  <a:srgbClr val="FF0000"/>
                </a:solidFill>
              </a:rPr>
              <a:t>Orbitofrontální</a:t>
            </a:r>
            <a:r>
              <a:rPr lang="cs-CZ" dirty="0">
                <a:solidFill>
                  <a:srgbClr val="FF0000"/>
                </a:solidFill>
              </a:rPr>
              <a:t> kortex</a:t>
            </a:r>
          </a:p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(senzorické vjemy, reakce na odměnu/trest)</a:t>
            </a:r>
          </a:p>
        </p:txBody>
      </p:sp>
      <p:sp>
        <p:nvSpPr>
          <p:cNvPr id="11" name="Šipka doprava 10"/>
          <p:cNvSpPr/>
          <p:nvPr/>
        </p:nvSpPr>
        <p:spPr>
          <a:xfrm rot="1919813">
            <a:off x="3373438" y="868363"/>
            <a:ext cx="541337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3344863" y="1993900"/>
            <a:ext cx="508000" cy="284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3389313" y="3502025"/>
            <a:ext cx="5080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19550366">
            <a:off x="3340100" y="4572000"/>
            <a:ext cx="908050" cy="284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19049407">
            <a:off x="3146425" y="5143500"/>
            <a:ext cx="1733550" cy="284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Šipka dolů 15"/>
          <p:cNvSpPr/>
          <p:nvPr/>
        </p:nvSpPr>
        <p:spPr>
          <a:xfrm rot="10800000">
            <a:off x="5540375" y="4498975"/>
            <a:ext cx="325438" cy="698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8455025" y="2278063"/>
            <a:ext cx="650875" cy="15763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9296400" y="815975"/>
            <a:ext cx="2682875" cy="604838"/>
          </a:xfrm>
          <a:prstGeom prst="rect">
            <a:avLst/>
          </a:prstGeom>
          <a:solidFill>
            <a:srgbClr val="F67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Řízení tělesné teploty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9296400" y="1533525"/>
            <a:ext cx="2682875" cy="603250"/>
          </a:xfrm>
          <a:prstGeom prst="rect">
            <a:avLst/>
          </a:prstGeom>
          <a:solidFill>
            <a:srgbClr val="F67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Neuroendokrinní řízení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9296400" y="2249488"/>
            <a:ext cx="2682875" cy="912812"/>
          </a:xfrm>
          <a:prstGeom prst="rect">
            <a:avLst/>
          </a:prstGeom>
          <a:solidFill>
            <a:srgbClr val="F67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/>
              <a:t>Apetitivní</a:t>
            </a:r>
            <a:r>
              <a:rPr lang="cs-CZ" dirty="0"/>
              <a:t> chování (hlad, žízeň,  sexuální chování)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9296400" y="3275013"/>
            <a:ext cx="2682875" cy="603250"/>
          </a:xfrm>
          <a:prstGeom prst="rect">
            <a:avLst/>
          </a:prstGeom>
          <a:solidFill>
            <a:srgbClr val="F67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Obranné reakce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9296400" y="4681538"/>
            <a:ext cx="2682875" cy="604837"/>
          </a:xfrm>
          <a:prstGeom prst="rect">
            <a:avLst/>
          </a:prstGeom>
          <a:solidFill>
            <a:srgbClr val="F67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Autonomní nervový systém (modulace)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9296400" y="3952875"/>
            <a:ext cx="2682875" cy="604838"/>
          </a:xfrm>
          <a:prstGeom prst="rect">
            <a:avLst/>
          </a:prstGeom>
          <a:solidFill>
            <a:srgbClr val="F67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Biorytmy a jejich řízení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251700" y="5518150"/>
            <a:ext cx="2408238" cy="1104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Lamina </a:t>
            </a:r>
            <a:r>
              <a:rPr lang="cs-CZ" dirty="0" err="1">
                <a:solidFill>
                  <a:srgbClr val="FF0000"/>
                </a:solidFill>
              </a:rPr>
              <a:t>terminalis</a:t>
            </a:r>
            <a:endParaRPr lang="cs-CZ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cs-CZ" sz="1600" dirty="0">
                <a:solidFill>
                  <a:schemeClr val="tx1"/>
                </a:solidFill>
              </a:rPr>
              <a:t>(krev a její složení)</a:t>
            </a:r>
          </a:p>
        </p:txBody>
      </p:sp>
      <p:sp>
        <p:nvSpPr>
          <p:cNvPr id="25" name="Šipka dolů 24"/>
          <p:cNvSpPr/>
          <p:nvPr/>
        </p:nvSpPr>
        <p:spPr>
          <a:xfrm rot="8536950">
            <a:off x="7343775" y="4405313"/>
            <a:ext cx="325438" cy="942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9301163" y="153988"/>
            <a:ext cx="2681287" cy="603250"/>
          </a:xfrm>
          <a:prstGeom prst="rect">
            <a:avLst/>
          </a:prstGeom>
          <a:solidFill>
            <a:srgbClr val="F67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Chování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738188" y="-182563"/>
            <a:ext cx="10515600" cy="1325563"/>
          </a:xfrm>
        </p:spPr>
        <p:txBody>
          <a:bodyPr/>
          <a:lstStyle/>
          <a:p>
            <a:r>
              <a:rPr lang="cs-CZ" altLang="cs-CZ" b="1" dirty="0"/>
              <a:t>Prolaktin - PRL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AEF3668-551C-4D8F-9FBE-779940239611}"/>
              </a:ext>
            </a:extLst>
          </p:cNvPr>
          <p:cNvSpPr/>
          <p:nvPr/>
        </p:nvSpPr>
        <p:spPr>
          <a:xfrm>
            <a:off x="233363" y="725488"/>
            <a:ext cx="7200900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Hypofyzární prolaktin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Laktotropní</a:t>
            </a:r>
            <a:r>
              <a:rPr lang="cs-CZ" dirty="0"/>
              <a:t> bb. (pouze PRL) a </a:t>
            </a:r>
            <a:r>
              <a:rPr lang="cs-CZ" dirty="0" err="1">
                <a:latin typeface="+mn-lt"/>
              </a:rPr>
              <a:t>somatomamotropní</a:t>
            </a:r>
            <a:r>
              <a:rPr lang="cs-CZ" dirty="0">
                <a:latin typeface="+mn-lt"/>
              </a:rPr>
              <a:t> bb. (PRL a GH)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>
                <a:latin typeface="+mn-lt"/>
              </a:rPr>
              <a:t>Význam hyperplazie - těhotenství a laktace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>
                <a:latin typeface="+mn-lt"/>
              </a:rPr>
              <a:t>Polypeptid cirkulující ve třech podobách (mono-, di-, polymerní) a formách ((ne)</a:t>
            </a:r>
            <a:r>
              <a:rPr lang="cs-CZ" dirty="0" err="1">
                <a:latin typeface="+mn-lt"/>
              </a:rPr>
              <a:t>fosforylovaný</a:t>
            </a:r>
            <a:r>
              <a:rPr lang="cs-CZ" dirty="0">
                <a:latin typeface="+mn-lt"/>
              </a:rPr>
              <a:t>, (ne)</a:t>
            </a:r>
            <a:r>
              <a:rPr lang="cs-CZ" dirty="0" err="1">
                <a:latin typeface="+mn-lt"/>
              </a:rPr>
              <a:t>glykosylovaný</a:t>
            </a:r>
            <a:r>
              <a:rPr lang="cs-CZ" dirty="0">
                <a:latin typeface="+mn-lt"/>
              </a:rPr>
              <a:t>)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>
                <a:latin typeface="+mn-lt"/>
              </a:rPr>
              <a:t>Monomerní PRL s nejvyšší biologickou aktivitou</a:t>
            </a:r>
          </a:p>
          <a:p>
            <a:pPr>
              <a:defRPr/>
            </a:pPr>
            <a:endParaRPr lang="cs-CZ" b="1" dirty="0">
              <a:latin typeface="+mn-lt"/>
            </a:endParaRPr>
          </a:p>
          <a:p>
            <a:pPr>
              <a:defRPr/>
            </a:pPr>
            <a:r>
              <a:rPr lang="cs-CZ" b="1" dirty="0" err="1">
                <a:latin typeface="+mn-lt"/>
              </a:rPr>
              <a:t>Extrahypofyzární</a:t>
            </a:r>
            <a:r>
              <a:rPr lang="cs-CZ" b="1" dirty="0">
                <a:latin typeface="+mn-lt"/>
              </a:rPr>
              <a:t> prolaktin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>
                <a:latin typeface="+mn-lt"/>
              </a:rPr>
              <a:t>CNS, </a:t>
            </a:r>
            <a:r>
              <a:rPr lang="cs-CZ" dirty="0" err="1">
                <a:latin typeface="+mn-lt"/>
              </a:rPr>
              <a:t>mamární</a:t>
            </a:r>
            <a:r>
              <a:rPr lang="cs-CZ" dirty="0">
                <a:latin typeface="+mn-lt"/>
              </a:rPr>
              <a:t> tkáň, prostata, placenta, imunitní systém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>
                <a:latin typeface="+mn-lt"/>
              </a:rPr>
              <a:t>Bez regulačního vlivu dopaminu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>
                <a:latin typeface="+mn-lt"/>
              </a:rPr>
              <a:t>Prolaktinoergní</a:t>
            </a:r>
            <a:r>
              <a:rPr lang="cs-CZ" dirty="0">
                <a:latin typeface="+mn-lt"/>
              </a:rPr>
              <a:t> neurony v CNS – řídí sekreci dopaminu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AD5BE3C-B36A-4304-B67E-29A54F80B43F}"/>
              </a:ext>
            </a:extLst>
          </p:cNvPr>
          <p:cNvSpPr/>
          <p:nvPr/>
        </p:nvSpPr>
        <p:spPr>
          <a:xfrm>
            <a:off x="233363" y="3995738"/>
            <a:ext cx="7200900" cy="2862322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Regulace sekrece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Pulzní sekrece – 4 – 14 pulzů/den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Nejvyšší hladiny během spánku (REM, </a:t>
            </a:r>
            <a:r>
              <a:rPr lang="cs-CZ" dirty="0" err="1"/>
              <a:t>nonREM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Nejnižší mezi 10:00 a 12:00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Pokles sekrece s věkem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endothelin-1, TGF-</a:t>
            </a:r>
            <a:r>
              <a:rPr lang="cs-CZ" dirty="0">
                <a:latin typeface="Symbol" panose="05050102010706020507" pitchFamily="18" charset="2"/>
              </a:rPr>
              <a:t>b</a:t>
            </a:r>
            <a:r>
              <a:rPr lang="cs-CZ" dirty="0"/>
              <a:t>1, kalcitonin, histamin (-)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FGF, EGF (+)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TRH, estrogeny, </a:t>
            </a:r>
            <a:r>
              <a:rPr lang="cs-CZ" b="1" dirty="0"/>
              <a:t>VIP</a:t>
            </a:r>
            <a:r>
              <a:rPr lang="cs-CZ" dirty="0"/>
              <a:t>, serotonin, GHRH ve vyšších koncentracích (+)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Stres, úzkost, dráždění bradavek i hrudi, hypoglykémie, hypertermie, orgasmus (stimulace)</a:t>
            </a:r>
          </a:p>
        </p:txBody>
      </p:sp>
      <p:pic>
        <p:nvPicPr>
          <p:cNvPr id="47109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2"/>
          <a:stretch>
            <a:fillRect/>
          </a:stretch>
        </p:blipFill>
        <p:spPr bwMode="auto">
          <a:xfrm>
            <a:off x="7497763" y="188913"/>
            <a:ext cx="4584700" cy="654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515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838200" y="301591"/>
            <a:ext cx="10515600" cy="1325563"/>
          </a:xfrm>
        </p:spPr>
        <p:txBody>
          <a:bodyPr/>
          <a:lstStyle/>
          <a:p>
            <a:pPr algn="ctr"/>
            <a:r>
              <a:rPr lang="cs-CZ" altLang="cs-CZ" b="1" dirty="0"/>
              <a:t>Funkce prolaktinu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A45277A-256E-4096-8A36-477DC7E88601}"/>
              </a:ext>
            </a:extLst>
          </p:cNvPr>
          <p:cNvSpPr/>
          <p:nvPr/>
        </p:nvSpPr>
        <p:spPr>
          <a:xfrm>
            <a:off x="220663" y="1367632"/>
            <a:ext cx="597852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Receptory (PRLR) – mléčná </a:t>
            </a:r>
            <a:r>
              <a:rPr lang="cs-CZ" dirty="0" err="1"/>
              <a:t>žl</a:t>
            </a:r>
            <a:r>
              <a:rPr lang="cs-CZ" dirty="0"/>
              <a:t>., adenohypofýza, nadledviny, játra, prostata, vaječníky, varlata, tenké střevo, plíce, myokard, CNS, lymfocyty</a:t>
            </a:r>
          </a:p>
        </p:txBody>
      </p:sp>
      <p:sp>
        <p:nvSpPr>
          <p:cNvPr id="48132" name="Obdélník 4"/>
          <p:cNvSpPr>
            <a:spLocks noChangeArrowheads="1"/>
          </p:cNvSpPr>
          <p:nvPr/>
        </p:nvSpPr>
        <p:spPr bwMode="auto">
          <a:xfrm>
            <a:off x="220660" y="2476813"/>
            <a:ext cx="59785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cs-CZ" b="1" dirty="0"/>
              <a:t>Produkce mateřského mléka  během těhotenství a laktace</a:t>
            </a:r>
          </a:p>
          <a:p>
            <a:pPr>
              <a:defRPr/>
            </a:pPr>
            <a:r>
              <a:rPr lang="cs-CZ" b="1" dirty="0"/>
              <a:t>Stimulace mateřského chování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08F033A-5C98-43D9-9F9F-176CC0A95E2F}"/>
              </a:ext>
            </a:extLst>
          </p:cNvPr>
          <p:cNvSpPr/>
          <p:nvPr/>
        </p:nvSpPr>
        <p:spPr>
          <a:xfrm>
            <a:off x="220661" y="3308995"/>
            <a:ext cx="5978525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Vývoj mléčné žlázy a laktace (PRL cirkulující i tvořený lokálně)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Puberta – vývoj mléčné žlázy díky GH a IGF-1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Vliv estrogenů a progesteronu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Během těhotenství proliferace alveolů a tvorba proteinů mateřského mléka a kolostra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Během třetího trimestru – tvorba kolostra (PRL, estrogeny, progesteron, GH, IGF-1, hormony placenty)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Laktace – vzestup PRL po porodu, bez kojení pokles po cca 7 dnech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Akumulace mateřského mléka brzdí jeho další tvorbu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Význam OT</a:t>
            </a:r>
          </a:p>
        </p:txBody>
      </p:sp>
      <p:sp>
        <p:nvSpPr>
          <p:cNvPr id="48135" name="Obdélník 9"/>
          <p:cNvSpPr>
            <a:spLocks noChangeArrowheads="1"/>
          </p:cNvSpPr>
          <p:nvPr/>
        </p:nvSpPr>
        <p:spPr bwMode="auto">
          <a:xfrm>
            <a:off x="6319837" y="1393548"/>
            <a:ext cx="5651500" cy="230832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cs-CZ" b="1" dirty="0"/>
              <a:t>Adaptace na životní prostředí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Stimulace imunitních dějů (stres) – antagonismus ke kortizolu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Anxiolytický účinek (kojící ženy)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Regenerace mozkových buněk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380744C-F3DF-478F-A97C-372552F2A126}"/>
              </a:ext>
            </a:extLst>
          </p:cNvPr>
          <p:cNvSpPr txBox="1"/>
          <p:nvPr/>
        </p:nvSpPr>
        <p:spPr>
          <a:xfrm>
            <a:off x="6319837" y="4508391"/>
            <a:ext cx="5651500" cy="19399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000" b="1" dirty="0"/>
              <a:t>Klinický význam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 err="1"/>
              <a:t>Hyperprolaktinémie</a:t>
            </a:r>
            <a:r>
              <a:rPr lang="cs-CZ" sz="2000" dirty="0"/>
              <a:t> – léčiva včetně některých antihypertenziv, chronické selhání ledvin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 err="1"/>
              <a:t>Makroprolaktinémie</a:t>
            </a:r>
            <a:endParaRPr lang="cs-CZ" sz="2000" dirty="0"/>
          </a:p>
          <a:p>
            <a:pPr marL="285750" indent="-285750" algn="just">
              <a:buFontTx/>
              <a:buChar char="-"/>
              <a:defRPr/>
            </a:pPr>
            <a:r>
              <a:rPr lang="cs-CZ" sz="2000" dirty="0" err="1"/>
              <a:t>Galaktorrhea</a:t>
            </a:r>
            <a:r>
              <a:rPr lang="cs-CZ" sz="2000" dirty="0"/>
              <a:t> – význam GH (</a:t>
            </a:r>
            <a:r>
              <a:rPr lang="cs-CZ" sz="2000" dirty="0" err="1"/>
              <a:t>akromegálie</a:t>
            </a:r>
            <a:r>
              <a:rPr lang="cs-CZ" sz="2000" dirty="0"/>
              <a:t>)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Deficience PRL</a:t>
            </a:r>
          </a:p>
        </p:txBody>
      </p:sp>
    </p:spTree>
    <p:extLst>
      <p:ext uri="{BB962C8B-B14F-4D97-AF65-F5344CB8AC3E}">
        <p14:creationId xmlns:p14="http://schemas.microsoft.com/office/powerpoint/2010/main" val="751562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A56DE-2186-4A71-8543-4F56AF0C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396" y="2766218"/>
            <a:ext cx="7975076" cy="1325563"/>
          </a:xfrm>
        </p:spPr>
        <p:txBody>
          <a:bodyPr/>
          <a:lstStyle/>
          <a:p>
            <a:r>
              <a:rPr lang="cs-CZ" b="1" dirty="0"/>
              <a:t>Osa </a:t>
            </a:r>
            <a:r>
              <a:rPr lang="cs-CZ" b="1" dirty="0" err="1"/>
              <a:t>GnRH</a:t>
            </a:r>
            <a:r>
              <a:rPr lang="cs-CZ" b="1" dirty="0"/>
              <a:t>/</a:t>
            </a:r>
            <a:r>
              <a:rPr lang="cs-CZ" b="1" dirty="0" err="1"/>
              <a:t>GnIH</a:t>
            </a:r>
            <a:r>
              <a:rPr lang="cs-CZ" b="1" dirty="0"/>
              <a:t>-LH/FSH-gonády</a:t>
            </a:r>
          </a:p>
        </p:txBody>
      </p:sp>
    </p:spTree>
    <p:extLst>
      <p:ext uri="{BB962C8B-B14F-4D97-AF65-F5344CB8AC3E}">
        <p14:creationId xmlns:p14="http://schemas.microsoft.com/office/powerpoint/2010/main" val="8062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125412" y="111871"/>
            <a:ext cx="11941175" cy="1325563"/>
          </a:xfrm>
        </p:spPr>
        <p:txBody>
          <a:bodyPr/>
          <a:lstStyle/>
          <a:p>
            <a:r>
              <a:rPr lang="cs-CZ" altLang="cs-CZ" sz="4000" b="1" dirty="0" err="1"/>
              <a:t>Gonadoliberin</a:t>
            </a:r>
            <a:r>
              <a:rPr lang="cs-CZ" altLang="cs-CZ" sz="4000" b="1" dirty="0"/>
              <a:t> (</a:t>
            </a:r>
            <a:r>
              <a:rPr lang="cs-CZ" altLang="cs-CZ" sz="4000" b="1" dirty="0" err="1"/>
              <a:t>GnRH</a:t>
            </a:r>
            <a:r>
              <a:rPr lang="cs-CZ" altLang="cs-CZ" sz="4000" b="1" dirty="0"/>
              <a:t>, Gonadotropin-</a:t>
            </a:r>
            <a:r>
              <a:rPr lang="cs-CZ" altLang="cs-CZ" sz="4000" b="1" dirty="0" err="1"/>
              <a:t>Releasing</a:t>
            </a:r>
            <a:r>
              <a:rPr lang="cs-CZ" altLang="cs-CZ" sz="4000" b="1" dirty="0"/>
              <a:t> Hormone)</a:t>
            </a:r>
          </a:p>
        </p:txBody>
      </p:sp>
      <p:sp>
        <p:nvSpPr>
          <p:cNvPr id="4" name="Obdélník 3"/>
          <p:cNvSpPr/>
          <p:nvPr/>
        </p:nvSpPr>
        <p:spPr>
          <a:xfrm>
            <a:off x="183356" y="981257"/>
            <a:ext cx="7145337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/>
              <a:t>Charakteristika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Specifický původ </a:t>
            </a:r>
            <a:r>
              <a:rPr lang="cs-CZ" dirty="0" err="1"/>
              <a:t>GnRH</a:t>
            </a:r>
            <a:r>
              <a:rPr lang="cs-CZ" dirty="0"/>
              <a:t> neuronů mimo CNS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Hypothalamický</a:t>
            </a:r>
            <a:r>
              <a:rPr lang="cs-CZ" dirty="0"/>
              <a:t> generátor </a:t>
            </a:r>
            <a:r>
              <a:rPr lang="cs-CZ" dirty="0" err="1"/>
              <a:t>GnRH</a:t>
            </a:r>
            <a:r>
              <a:rPr lang="cs-CZ" dirty="0"/>
              <a:t> pulzů (vnitřní aktivita buněk tvořících </a:t>
            </a:r>
            <a:r>
              <a:rPr lang="cs-CZ" dirty="0" err="1"/>
              <a:t>GnRH</a:t>
            </a:r>
            <a:r>
              <a:rPr lang="cs-CZ" dirty="0"/>
              <a:t>)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Významný ve fetálním vývoji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Po narození útlum (</a:t>
            </a:r>
            <a:r>
              <a:rPr lang="cs-CZ" dirty="0" err="1"/>
              <a:t>gonadostat</a:t>
            </a:r>
            <a:r>
              <a:rPr lang="cs-CZ" dirty="0"/>
              <a:t>)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V pubertě </a:t>
            </a:r>
            <a:r>
              <a:rPr lang="cs-CZ" dirty="0" err="1"/>
              <a:t>desinhibice</a:t>
            </a:r>
            <a:r>
              <a:rPr lang="cs-CZ" dirty="0"/>
              <a:t> </a:t>
            </a:r>
            <a:r>
              <a:rPr lang="cs-CZ" dirty="0" err="1"/>
              <a:t>gonadostatu</a:t>
            </a:r>
            <a:endParaRPr lang="cs-CZ" dirty="0"/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Pulzy nejprve ve spánku, poté během celého dne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U mužů – 3 hod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Ženy </a:t>
            </a:r>
          </a:p>
          <a:p>
            <a:pPr marL="1200150" lvl="2" indent="-285750">
              <a:buFontTx/>
              <a:buChar char="-"/>
              <a:defRPr/>
            </a:pPr>
            <a:r>
              <a:rPr lang="cs-CZ" dirty="0"/>
              <a:t>Folikulární fáze – 1x za 1 až 2 hodiny, nižší amplituda</a:t>
            </a:r>
          </a:p>
          <a:p>
            <a:pPr marL="1200150" lvl="2" indent="-285750">
              <a:buFontTx/>
              <a:buChar char="-"/>
              <a:defRPr/>
            </a:pPr>
            <a:r>
              <a:rPr lang="cs-CZ" dirty="0" err="1"/>
              <a:t>Luteální</a:t>
            </a:r>
            <a:r>
              <a:rPr lang="cs-CZ" dirty="0"/>
              <a:t> fáze – 1x za 2 až 6 hodin, vyšší amplituda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Význam up a </a:t>
            </a:r>
            <a:r>
              <a:rPr lang="cs-CZ" dirty="0" err="1"/>
              <a:t>down</a:t>
            </a:r>
            <a:r>
              <a:rPr lang="cs-CZ" dirty="0"/>
              <a:t> regulace receptorů pro </a:t>
            </a:r>
            <a:r>
              <a:rPr lang="cs-CZ" dirty="0" err="1"/>
              <a:t>GnRH</a:t>
            </a: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/>
              <a:t>Velmi krátký poločas v cirkulaci (cca 15 min)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4625" y="5268118"/>
            <a:ext cx="7162800" cy="1477963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Další funkce a místa tvorby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CNS – neurotransmiter (</a:t>
            </a:r>
            <a:r>
              <a:rPr lang="cs-CZ" dirty="0" err="1"/>
              <a:t>preoptická</a:t>
            </a:r>
            <a:r>
              <a:rPr lang="cs-CZ" dirty="0"/>
              <a:t> oblast)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Placenta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Gonády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Nádorová tkáň (prostata, endometrium)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429500" y="4068763"/>
            <a:ext cx="4721225" cy="193833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000" b="1" dirty="0"/>
              <a:t>Klinický význam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Kontinuálně podávaná analoga </a:t>
            </a:r>
            <a:r>
              <a:rPr lang="cs-CZ" sz="2000" dirty="0" err="1"/>
              <a:t>GnRH</a:t>
            </a:r>
            <a:r>
              <a:rPr lang="cs-CZ" sz="2000" dirty="0"/>
              <a:t> – léčba estrogen/steroid-dependentních nádorů reprodukčního systému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Léčba předčasné puberty (</a:t>
            </a:r>
            <a:r>
              <a:rPr lang="cs-CZ" sz="2000" dirty="0" err="1"/>
              <a:t>leuprorelin</a:t>
            </a:r>
            <a:r>
              <a:rPr lang="cs-CZ" sz="2000" dirty="0"/>
              <a:t> – agonista!)</a:t>
            </a:r>
          </a:p>
        </p:txBody>
      </p:sp>
      <p:pic>
        <p:nvPicPr>
          <p:cNvPr id="26631" name="Obrázek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5" t="22008" r="18932" b="13646"/>
          <a:stretch>
            <a:fillRect/>
          </a:stretch>
        </p:blipFill>
        <p:spPr bwMode="auto">
          <a:xfrm>
            <a:off x="7429500" y="1212850"/>
            <a:ext cx="4721225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avá složená závorka 8"/>
          <p:cNvSpPr/>
          <p:nvPr/>
        </p:nvSpPr>
        <p:spPr>
          <a:xfrm>
            <a:off x="4554538" y="5738813"/>
            <a:ext cx="252412" cy="53657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633" name="TextovéPole 9"/>
          <p:cNvSpPr txBox="1">
            <a:spLocks noChangeArrowheads="1"/>
          </p:cNvSpPr>
          <p:nvPr/>
        </p:nvSpPr>
        <p:spPr bwMode="auto">
          <a:xfrm>
            <a:off x="4968875" y="5822950"/>
            <a:ext cx="2033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cs-CZ" altLang="cs-CZ"/>
              <a:t>Neznámá funkce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11162" y="1476117"/>
            <a:ext cx="10722411" cy="5324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2000" b="1" dirty="0"/>
              <a:t>Regulace sekrece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Vstupy z různých oblastí CNS (mozkový kmen, limbický systém)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b="1" dirty="0"/>
              <a:t>Převažující inhibiční efekt pohlavních hormonů </a:t>
            </a:r>
            <a:r>
              <a:rPr lang="cs-CZ" sz="2000" dirty="0"/>
              <a:t>s výjimkou estradiolu (</a:t>
            </a:r>
            <a:r>
              <a:rPr lang="cs-CZ" sz="2000" dirty="0" err="1"/>
              <a:t>negativní-pozitivní</a:t>
            </a:r>
            <a:r>
              <a:rPr lang="cs-CZ" sz="2000" dirty="0"/>
              <a:t> zpětná vazba)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sz="2000" dirty="0"/>
              <a:t>Estrogeny – </a:t>
            </a:r>
            <a:r>
              <a:rPr lang="cs-CZ" sz="2000" dirty="0" err="1"/>
              <a:t>aplituda</a:t>
            </a:r>
            <a:r>
              <a:rPr lang="cs-CZ" sz="2000" dirty="0"/>
              <a:t> pulzů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sz="2000" dirty="0"/>
              <a:t>Progesteron – frekvence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(+) </a:t>
            </a:r>
            <a:r>
              <a:rPr lang="cs-CZ" sz="2000" b="1" dirty="0" err="1"/>
              <a:t>leptin</a:t>
            </a:r>
            <a:r>
              <a:rPr lang="cs-CZ" sz="2000" dirty="0"/>
              <a:t>, IGF-1, NA, neuropeptid Y, PGE2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(-) </a:t>
            </a:r>
            <a:r>
              <a:rPr lang="cs-CZ" sz="2000" dirty="0" err="1"/>
              <a:t>GABAergní</a:t>
            </a:r>
            <a:r>
              <a:rPr lang="cs-CZ" sz="2000" dirty="0"/>
              <a:t> neurony, PRL</a:t>
            </a:r>
          </a:p>
          <a:p>
            <a:pPr marL="742950" lvl="1" indent="-285750" algn="just">
              <a:buFontTx/>
              <a:buChar char="-"/>
              <a:defRPr/>
            </a:pPr>
            <a:endParaRPr lang="cs-CZ" sz="2000" dirty="0"/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Význam </a:t>
            </a:r>
            <a:r>
              <a:rPr lang="cs-CZ" sz="2000" b="1" dirty="0" err="1"/>
              <a:t>kisspeptinu</a:t>
            </a:r>
            <a:r>
              <a:rPr lang="cs-CZ" sz="2000" dirty="0"/>
              <a:t> u žen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sz="2000" dirty="0"/>
              <a:t>V CNS i mimo CNS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sz="2000" dirty="0"/>
              <a:t>„otevírá“ nástup puberty a reprodukční schopnosti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sz="2000" dirty="0"/>
              <a:t>Stimulace tvorby steroidů (gonády)</a:t>
            </a:r>
          </a:p>
          <a:p>
            <a:pPr marL="742950" lvl="1" indent="-285750" algn="just">
              <a:buFontTx/>
              <a:buChar char="-"/>
              <a:defRPr/>
            </a:pPr>
            <a:endParaRPr lang="cs-CZ" sz="2000" dirty="0"/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Stres různého původu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sz="2000" dirty="0"/>
              <a:t>Akutní – porušení MC bez vlivu na fertilitu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sz="2000" dirty="0"/>
              <a:t>Chronický – narušení fertility, snížení hladiny cirkulujících pohlavních hormonů </a:t>
            </a:r>
          </a:p>
        </p:txBody>
      </p:sp>
      <p:sp>
        <p:nvSpPr>
          <p:cNvPr id="27652" name="Nadpis 1"/>
          <p:cNvSpPr>
            <a:spLocks noGrp="1"/>
          </p:cNvSpPr>
          <p:nvPr>
            <p:ph type="title"/>
          </p:nvPr>
        </p:nvSpPr>
        <p:spPr>
          <a:xfrm>
            <a:off x="95249" y="365125"/>
            <a:ext cx="11138807" cy="1325563"/>
          </a:xfrm>
        </p:spPr>
        <p:txBody>
          <a:bodyPr/>
          <a:lstStyle/>
          <a:p>
            <a:pPr algn="ctr"/>
            <a:r>
              <a:rPr lang="cs-CZ" altLang="cs-CZ" b="1" dirty="0" err="1"/>
              <a:t>Gonadoliberin</a:t>
            </a:r>
            <a:r>
              <a:rPr lang="cs-CZ" altLang="cs-CZ" b="1" dirty="0"/>
              <a:t> – regulace sekrece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C53E8-1705-4F08-A446-564125C3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939" y="259378"/>
            <a:ext cx="10515600" cy="1325563"/>
          </a:xfrm>
        </p:spPr>
        <p:txBody>
          <a:bodyPr/>
          <a:lstStyle/>
          <a:p>
            <a:r>
              <a:rPr lang="cs-CZ" b="1" dirty="0" err="1"/>
              <a:t>Gonadostatin</a:t>
            </a:r>
            <a:endParaRPr lang="cs-CZ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307195C-BBEB-4AC0-A7F9-5262CA83A0E0}"/>
              </a:ext>
            </a:extLst>
          </p:cNvPr>
          <p:cNvSpPr/>
          <p:nvPr/>
        </p:nvSpPr>
        <p:spPr>
          <a:xfrm>
            <a:off x="83830" y="1331593"/>
            <a:ext cx="5582963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/>
              <a:t>Charakteristika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Objeven až v roce 2000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Dorzomediální</a:t>
            </a:r>
            <a:r>
              <a:rPr lang="cs-CZ" dirty="0"/>
              <a:t> jádro hypothalamu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Projekce do </a:t>
            </a:r>
            <a:r>
              <a:rPr lang="cs-CZ" dirty="0" err="1"/>
              <a:t>eminentia</a:t>
            </a:r>
            <a:r>
              <a:rPr lang="cs-CZ" dirty="0"/>
              <a:t> </a:t>
            </a:r>
            <a:r>
              <a:rPr lang="cs-CZ" dirty="0" err="1"/>
              <a:t>mediana</a:t>
            </a: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/>
              <a:t>Vazba na </a:t>
            </a:r>
            <a:r>
              <a:rPr lang="cs-CZ" dirty="0" err="1"/>
              <a:t>GnIH</a:t>
            </a:r>
            <a:r>
              <a:rPr lang="cs-CZ" dirty="0"/>
              <a:t> receptor 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Hypothalamus, adenohypofýza, </a:t>
            </a:r>
            <a:r>
              <a:rPr lang="cs-CZ" dirty="0" err="1"/>
              <a:t>ovária</a:t>
            </a: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/>
              <a:t>Rozdílná sekrece v průběhu ovariálního cyklu</a:t>
            </a:r>
          </a:p>
        </p:txBody>
      </p:sp>
      <p:sp>
        <p:nvSpPr>
          <p:cNvPr id="6" name="Obdélník 9">
            <a:extLst>
              <a:ext uri="{FF2B5EF4-FFF2-40B4-BE49-F238E27FC236}">
                <a16:creationId xmlns:a16="http://schemas.microsoft.com/office/drawing/2014/main" id="{42FCA491-677B-4ED5-9FEC-AAD504CCD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9" y="3545810"/>
            <a:ext cx="5582964" cy="147732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cs-CZ" b="1" dirty="0"/>
              <a:t>Funkce</a:t>
            </a:r>
          </a:p>
          <a:p>
            <a:pPr>
              <a:defRPr/>
            </a:pPr>
            <a:r>
              <a:rPr lang="cs-CZ" dirty="0"/>
              <a:t>- Regulace reprodukční osy včetně nástupu puberty</a:t>
            </a:r>
          </a:p>
          <a:p>
            <a:pPr>
              <a:defRPr/>
            </a:pPr>
            <a:r>
              <a:rPr lang="cs-CZ" dirty="0"/>
              <a:t>- Regulace reprodukčního chování</a:t>
            </a:r>
          </a:p>
          <a:p>
            <a:pPr>
              <a:defRPr/>
            </a:pPr>
            <a:r>
              <a:rPr lang="cs-CZ" dirty="0"/>
              <a:t>- Regulace některých funkcí CNS (syntéza neurotransmiterů)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2DBB0-A932-4B99-A673-CFBDBA6F4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731" y="743151"/>
            <a:ext cx="5085330" cy="59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37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646113" y="-122238"/>
            <a:ext cx="10515600" cy="1325563"/>
          </a:xfrm>
        </p:spPr>
        <p:txBody>
          <a:bodyPr/>
          <a:lstStyle/>
          <a:p>
            <a:pPr algn="ctr"/>
            <a:r>
              <a:rPr lang="cs-CZ" altLang="cs-CZ" b="1" dirty="0"/>
              <a:t>Gonadotropiny - FSH a LH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B9DDD47-88EA-407C-B821-0D59D4BCC7EC}"/>
              </a:ext>
            </a:extLst>
          </p:cNvPr>
          <p:cNvSpPr/>
          <p:nvPr/>
        </p:nvSpPr>
        <p:spPr>
          <a:xfrm>
            <a:off x="361951" y="869950"/>
            <a:ext cx="5865812" cy="922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Charakteristika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Glykoproteiny, současná i oddělená tvorba v buňkách AH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Strukturální blízkost s </a:t>
            </a:r>
            <a:r>
              <a:rPr lang="cs-CZ" dirty="0" err="1"/>
              <a:t>hCG</a:t>
            </a:r>
            <a:r>
              <a:rPr lang="cs-CZ" dirty="0"/>
              <a:t> (placenta)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72D2DC8-073F-4EF7-A4DB-B2DF1B5778D8}"/>
              </a:ext>
            </a:extLst>
          </p:cNvPr>
          <p:cNvSpPr/>
          <p:nvPr/>
        </p:nvSpPr>
        <p:spPr>
          <a:xfrm>
            <a:off x="361951" y="2693210"/>
            <a:ext cx="5865812" cy="3693319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Regulace sekrece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Dominantně pulzy přicházejícími z hypothalamu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Estrogeny, progesteron, androgeny – přímý vliv na </a:t>
            </a:r>
            <a:r>
              <a:rPr lang="cs-CZ" dirty="0" err="1"/>
              <a:t>gonadotropy</a:t>
            </a:r>
            <a:r>
              <a:rPr lang="cs-CZ" dirty="0"/>
              <a:t>, nepřímý vliv prostřednictvím </a:t>
            </a:r>
            <a:r>
              <a:rPr lang="cs-CZ" dirty="0" err="1"/>
              <a:t>GnRH</a:t>
            </a:r>
            <a:endParaRPr lang="cs-CZ" dirty="0"/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Estrogeny (-) – inhibice transkripce (</a:t>
            </a:r>
            <a:r>
              <a:rPr lang="cs-CZ" dirty="0">
                <a:latin typeface="Symbol" panose="05050102010706020507" pitchFamily="18" charset="2"/>
              </a:rPr>
              <a:t>a</a:t>
            </a:r>
            <a:r>
              <a:rPr lang="cs-CZ" dirty="0"/>
              <a:t>), </a:t>
            </a:r>
            <a:r>
              <a:rPr lang="cs-CZ" dirty="0" err="1"/>
              <a:t>kisspeptin</a:t>
            </a:r>
            <a:r>
              <a:rPr lang="cs-CZ" dirty="0"/>
              <a:t> – NEG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Estrogeny (+) shift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Progesteron (-) – vliv na pulzní sekreci </a:t>
            </a:r>
            <a:r>
              <a:rPr lang="cs-CZ" dirty="0" err="1"/>
              <a:t>GnRH</a:t>
            </a:r>
            <a:endParaRPr lang="cs-CZ" dirty="0"/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Testosteron, estradiol (-) – muži, </a:t>
            </a:r>
            <a:r>
              <a:rPr lang="cs-CZ" dirty="0" err="1"/>
              <a:t>kisspeptinové</a:t>
            </a:r>
            <a:r>
              <a:rPr lang="cs-CZ" dirty="0"/>
              <a:t> neurony a AR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Lokální faktory – </a:t>
            </a:r>
            <a:r>
              <a:rPr lang="cs-CZ" dirty="0" err="1"/>
              <a:t>parakrinie</a:t>
            </a:r>
            <a:r>
              <a:rPr lang="cs-CZ" dirty="0"/>
              <a:t> (</a:t>
            </a:r>
            <a:r>
              <a:rPr lang="cs-CZ" dirty="0" err="1"/>
              <a:t>aktiviny</a:t>
            </a:r>
            <a:r>
              <a:rPr lang="cs-CZ" dirty="0"/>
              <a:t>, </a:t>
            </a:r>
            <a:r>
              <a:rPr lang="cs-CZ" dirty="0" err="1"/>
              <a:t>inhibiny</a:t>
            </a:r>
            <a:r>
              <a:rPr lang="cs-CZ" dirty="0"/>
              <a:t>, </a:t>
            </a:r>
            <a:r>
              <a:rPr lang="cs-CZ" dirty="0" err="1"/>
              <a:t>follistatin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(+) – glutamát, noradrenalin, </a:t>
            </a:r>
            <a:r>
              <a:rPr lang="cs-CZ" dirty="0" err="1"/>
              <a:t>leptin</a:t>
            </a: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/>
              <a:t>(-) – GABA, </a:t>
            </a:r>
            <a:r>
              <a:rPr lang="cs-CZ" dirty="0" err="1"/>
              <a:t>opioidy</a:t>
            </a:r>
            <a:endParaRPr lang="cs-CZ" dirty="0"/>
          </a:p>
        </p:txBody>
      </p:sp>
      <p:pic>
        <p:nvPicPr>
          <p:cNvPr id="40965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4" t="18092" r="28912" b="10066"/>
          <a:stretch>
            <a:fillRect/>
          </a:stretch>
        </p:blipFill>
        <p:spPr bwMode="auto">
          <a:xfrm>
            <a:off x="6356350" y="869950"/>
            <a:ext cx="546735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442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838200" y="184734"/>
            <a:ext cx="10515600" cy="1325563"/>
          </a:xfrm>
        </p:spPr>
        <p:txBody>
          <a:bodyPr/>
          <a:lstStyle/>
          <a:p>
            <a:pPr algn="ctr"/>
            <a:r>
              <a:rPr lang="cs-CZ" altLang="cs-CZ" b="1" dirty="0"/>
              <a:t>Funkce FSH a LH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C49F34E-76AB-43E9-8ACA-C1308C10E750}"/>
              </a:ext>
            </a:extLst>
          </p:cNvPr>
          <p:cNvSpPr/>
          <p:nvPr/>
        </p:nvSpPr>
        <p:spPr>
          <a:xfrm>
            <a:off x="160337" y="1114860"/>
            <a:ext cx="7007225" cy="42473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ŽENY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FSH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Růst a vývoj ovariálních folikulů od dětství až do pohlavní dospělosti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Biosyntéza estradiolu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Regulace syntézy </a:t>
            </a:r>
            <a:r>
              <a:rPr lang="cs-CZ" dirty="0" err="1"/>
              <a:t>inhibinu</a:t>
            </a:r>
            <a:r>
              <a:rPr lang="cs-CZ" dirty="0"/>
              <a:t> během folikulární fáze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 err="1"/>
              <a:t>Upregulace</a:t>
            </a:r>
            <a:r>
              <a:rPr lang="cs-CZ" dirty="0"/>
              <a:t> LH receptorů (</a:t>
            </a:r>
            <a:r>
              <a:rPr lang="cs-CZ" dirty="0" err="1"/>
              <a:t>preovulatorní</a:t>
            </a:r>
            <a:r>
              <a:rPr lang="cs-CZ" dirty="0"/>
              <a:t> folikuly)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Výběr dominantního folikulu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Nábor dalších folikulů pro následující cyklus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LH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Ovariální </a:t>
            </a:r>
            <a:r>
              <a:rPr lang="cs-CZ" dirty="0" err="1"/>
              <a:t>steroidogeneze</a:t>
            </a:r>
            <a:r>
              <a:rPr lang="cs-CZ" dirty="0"/>
              <a:t> (</a:t>
            </a:r>
            <a:r>
              <a:rPr lang="cs-CZ" dirty="0" err="1"/>
              <a:t>theca</a:t>
            </a:r>
            <a:r>
              <a:rPr lang="cs-CZ" dirty="0"/>
              <a:t> interna – progesteron - androgeny)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Procesy vedoucí k </a:t>
            </a:r>
            <a:r>
              <a:rPr lang="cs-CZ" dirty="0" err="1"/>
              <a:t>k</a:t>
            </a:r>
            <a:r>
              <a:rPr lang="cs-CZ" dirty="0"/>
              <a:t> ovulaci a udržení funkce žlutého tělíska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Ruptura </a:t>
            </a:r>
            <a:r>
              <a:rPr lang="cs-CZ" dirty="0" err="1"/>
              <a:t>ovulatorního</a:t>
            </a:r>
            <a:r>
              <a:rPr lang="cs-CZ" dirty="0"/>
              <a:t> folikulu, ovulace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Konverze stěny folikulu na corpus luteum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275B3C4-491B-4960-9000-2B06E8C7EA95}"/>
              </a:ext>
            </a:extLst>
          </p:cNvPr>
          <p:cNvSpPr txBox="1"/>
          <p:nvPr/>
        </p:nvSpPr>
        <p:spPr>
          <a:xfrm>
            <a:off x="7312025" y="1114860"/>
            <a:ext cx="4719638" cy="193833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000" b="1" dirty="0"/>
              <a:t>Klinický význam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Možná deficience gonadotropinů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 err="1"/>
              <a:t>Hypogonadotropní</a:t>
            </a:r>
            <a:r>
              <a:rPr lang="cs-CZ" sz="2000" dirty="0"/>
              <a:t> </a:t>
            </a:r>
            <a:r>
              <a:rPr lang="cs-CZ" sz="2000" dirty="0" err="1"/>
              <a:t>hypogonadismus</a:t>
            </a:r>
            <a:endParaRPr lang="cs-CZ" sz="2000" dirty="0"/>
          </a:p>
          <a:p>
            <a:pPr marL="285750" indent="-285750" algn="just">
              <a:buFontTx/>
              <a:buChar char="-"/>
              <a:defRPr/>
            </a:pPr>
            <a:r>
              <a:rPr lang="cs-CZ" sz="2000" dirty="0" err="1"/>
              <a:t>Kallmannův</a:t>
            </a:r>
            <a:r>
              <a:rPr lang="cs-CZ" sz="2000" dirty="0"/>
              <a:t> syndrom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Syndrom </a:t>
            </a:r>
            <a:r>
              <a:rPr lang="cs-CZ" sz="2000" dirty="0" err="1"/>
              <a:t>Prader</a:t>
            </a:r>
            <a:r>
              <a:rPr lang="cs-CZ" sz="2000" dirty="0"/>
              <a:t>-Willi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Reprodukční dysfunkce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F0BF72-379B-45CE-95F7-BF92A0634DE8}"/>
              </a:ext>
            </a:extLst>
          </p:cNvPr>
          <p:cNvSpPr/>
          <p:nvPr/>
        </p:nvSpPr>
        <p:spPr>
          <a:xfrm>
            <a:off x="160337" y="5380037"/>
            <a:ext cx="7007225" cy="1477963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MUŽI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LH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 err="1"/>
              <a:t>Intratestikulární</a:t>
            </a:r>
            <a:r>
              <a:rPr lang="cs-CZ" dirty="0"/>
              <a:t> syntéza testosteronu (</a:t>
            </a:r>
            <a:r>
              <a:rPr lang="cs-CZ" dirty="0" err="1"/>
              <a:t>Leydigovy</a:t>
            </a:r>
            <a:r>
              <a:rPr lang="cs-CZ" dirty="0"/>
              <a:t> buňky)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FSH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Spermatogeneze (</a:t>
            </a:r>
            <a:r>
              <a:rPr lang="cs-CZ" dirty="0" err="1"/>
              <a:t>Sertoliho</a:t>
            </a:r>
            <a:r>
              <a:rPr lang="cs-CZ" dirty="0"/>
              <a:t> buňky)</a:t>
            </a:r>
          </a:p>
        </p:txBody>
      </p:sp>
    </p:spTree>
    <p:extLst>
      <p:ext uri="{BB962C8B-B14F-4D97-AF65-F5344CB8AC3E}">
        <p14:creationId xmlns:p14="http://schemas.microsoft.com/office/powerpoint/2010/main" val="1223265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828675" y="219075"/>
            <a:ext cx="10515600" cy="1325563"/>
          </a:xfrm>
        </p:spPr>
        <p:txBody>
          <a:bodyPr/>
          <a:lstStyle/>
          <a:p>
            <a:pPr algn="ctr"/>
            <a:r>
              <a:rPr lang="cs-CZ" altLang="cs-CZ" b="1" dirty="0" err="1"/>
              <a:t>Aktiviny</a:t>
            </a:r>
            <a:r>
              <a:rPr lang="cs-CZ" altLang="cs-CZ" b="1" dirty="0"/>
              <a:t> a </a:t>
            </a:r>
            <a:r>
              <a:rPr lang="cs-CZ" altLang="cs-CZ" b="1" dirty="0" err="1"/>
              <a:t>inhibiny</a:t>
            </a:r>
            <a:endParaRPr lang="cs-CZ" altLang="cs-CZ" b="1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A3C3F47-6EF4-43AC-867E-68E825B0F12F}"/>
              </a:ext>
            </a:extLst>
          </p:cNvPr>
          <p:cNvSpPr/>
          <p:nvPr/>
        </p:nvSpPr>
        <p:spPr>
          <a:xfrm>
            <a:off x="203233" y="1164253"/>
            <a:ext cx="5954971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 err="1"/>
              <a:t>Inhibiny</a:t>
            </a:r>
            <a:r>
              <a:rPr lang="cs-CZ" dirty="0"/>
              <a:t> </a:t>
            </a:r>
          </a:p>
          <a:p>
            <a:pPr>
              <a:defRPr/>
            </a:pPr>
            <a:r>
              <a:rPr lang="cs-CZ" dirty="0"/>
              <a:t>	– dimerní peptidy (</a:t>
            </a:r>
            <a:r>
              <a:rPr lang="cs-CZ" dirty="0">
                <a:latin typeface="Symbol" panose="05050102010706020507" pitchFamily="18" charset="2"/>
              </a:rPr>
              <a:t>a + 1 </a:t>
            </a:r>
            <a:r>
              <a:rPr lang="cs-CZ" dirty="0"/>
              <a:t>nebo dvě  </a:t>
            </a:r>
            <a:r>
              <a:rPr lang="cs-CZ" dirty="0" err="1">
                <a:latin typeface="Symbol" panose="05050102010706020507" pitchFamily="18" charset="2"/>
              </a:rPr>
              <a:t>b</a:t>
            </a:r>
            <a:r>
              <a:rPr lang="cs-CZ" baseline="-25000" dirty="0" err="1"/>
              <a:t>A</a:t>
            </a:r>
            <a:r>
              <a:rPr lang="cs-CZ" dirty="0"/>
              <a:t> nebo </a:t>
            </a:r>
            <a:r>
              <a:rPr lang="cs-CZ" dirty="0" err="1">
                <a:latin typeface="Symbol" panose="05050102010706020507" pitchFamily="18" charset="2"/>
              </a:rPr>
              <a:t>b</a:t>
            </a:r>
            <a:r>
              <a:rPr lang="cs-CZ" baseline="-25000" dirty="0" err="1"/>
              <a:t>B</a:t>
            </a:r>
            <a:r>
              <a:rPr lang="cs-CZ" dirty="0"/>
              <a:t>)</a:t>
            </a:r>
          </a:p>
          <a:p>
            <a:pPr>
              <a:defRPr/>
            </a:pPr>
            <a:r>
              <a:rPr lang="cs-CZ" dirty="0"/>
              <a:t>	– cirkulující hormony produkované gonádami</a:t>
            </a:r>
          </a:p>
          <a:p>
            <a:pPr>
              <a:defRPr/>
            </a:pPr>
            <a:r>
              <a:rPr lang="cs-CZ" dirty="0"/>
              <a:t>	– </a:t>
            </a:r>
            <a:r>
              <a:rPr lang="cs-CZ" dirty="0" err="1"/>
              <a:t>inhibin</a:t>
            </a:r>
            <a:r>
              <a:rPr lang="cs-CZ" dirty="0"/>
              <a:t> A – dominantní folikul, corpus luteum</a:t>
            </a:r>
          </a:p>
          <a:p>
            <a:pPr>
              <a:defRPr/>
            </a:pPr>
            <a:r>
              <a:rPr lang="cs-CZ" dirty="0"/>
              <a:t>	– </a:t>
            </a:r>
            <a:r>
              <a:rPr lang="cs-CZ" dirty="0" err="1"/>
              <a:t>inhibin</a:t>
            </a:r>
            <a:r>
              <a:rPr lang="cs-CZ" dirty="0"/>
              <a:t> B – </a:t>
            </a:r>
            <a:r>
              <a:rPr lang="cs-CZ" dirty="0" err="1"/>
              <a:t>testes</a:t>
            </a:r>
            <a:r>
              <a:rPr lang="cs-CZ" dirty="0"/>
              <a:t>, </a:t>
            </a:r>
            <a:r>
              <a:rPr lang="cs-CZ" dirty="0" err="1"/>
              <a:t>luteální</a:t>
            </a:r>
            <a:r>
              <a:rPr lang="cs-CZ" dirty="0"/>
              <a:t> a časná folikulární fáze 		MC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 err="1"/>
              <a:t>Aktiviny</a:t>
            </a:r>
            <a:r>
              <a:rPr lang="cs-CZ" dirty="0"/>
              <a:t> </a:t>
            </a:r>
          </a:p>
          <a:p>
            <a:pPr>
              <a:defRPr/>
            </a:pPr>
            <a:r>
              <a:rPr lang="cs-CZ" dirty="0"/>
              <a:t>	– dimerní peptidy – dimery </a:t>
            </a:r>
            <a:r>
              <a:rPr lang="cs-CZ" dirty="0">
                <a:latin typeface="Symbol" panose="05050102010706020507" pitchFamily="18" charset="2"/>
              </a:rPr>
              <a:t>b</a:t>
            </a:r>
            <a:r>
              <a:rPr lang="cs-CZ" dirty="0"/>
              <a:t> podjednotek </a:t>
            </a:r>
          </a:p>
          <a:p>
            <a:pPr>
              <a:defRPr/>
            </a:pPr>
            <a:r>
              <a:rPr lang="cs-CZ" dirty="0"/>
              <a:t>	– stimulace FSH</a:t>
            </a:r>
          </a:p>
          <a:p>
            <a:pPr>
              <a:defRPr/>
            </a:pPr>
            <a:r>
              <a:rPr lang="cs-CZ" dirty="0"/>
              <a:t>	– </a:t>
            </a:r>
            <a:r>
              <a:rPr lang="cs-CZ" dirty="0" err="1"/>
              <a:t>autokrinní</a:t>
            </a:r>
            <a:r>
              <a:rPr lang="cs-CZ" dirty="0"/>
              <a:t>/</a:t>
            </a:r>
            <a:r>
              <a:rPr lang="cs-CZ" dirty="0" err="1"/>
              <a:t>paraktinní</a:t>
            </a:r>
            <a:r>
              <a:rPr lang="cs-CZ" dirty="0"/>
              <a:t> faktory produkované</a:t>
            </a:r>
          </a:p>
          <a:p>
            <a:pPr>
              <a:defRPr/>
            </a:pPr>
            <a:r>
              <a:rPr lang="cs-CZ" dirty="0"/>
              <a:t>	– další tkáně – růst a diferenciace tkání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 err="1"/>
              <a:t>Folistatin</a:t>
            </a:r>
            <a:r>
              <a:rPr lang="cs-CZ" dirty="0"/>
              <a:t> </a:t>
            </a:r>
          </a:p>
          <a:p>
            <a:pPr>
              <a:defRPr/>
            </a:pPr>
            <a:r>
              <a:rPr lang="cs-CZ" dirty="0"/>
              <a:t>	– monomerní polypeptid</a:t>
            </a:r>
          </a:p>
          <a:p>
            <a:pPr>
              <a:defRPr/>
            </a:pPr>
            <a:r>
              <a:rPr lang="cs-CZ" dirty="0"/>
              <a:t>	– inhibice FSH</a:t>
            </a:r>
          </a:p>
          <a:p>
            <a:pPr>
              <a:defRPr/>
            </a:pP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/>
              <a:t>„doplňková“ regulace sekrece FSH a LH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D9CB185-3ECC-498C-9FC5-D17D21D97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407" y="2385568"/>
            <a:ext cx="5896947" cy="31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33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CA8EBE-6D62-41C7-94EE-DFF5F524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711" y="276621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Hormony </a:t>
            </a:r>
            <a:r>
              <a:rPr lang="cs-CZ" b="1" dirty="0" err="1"/>
              <a:t>sekretované</a:t>
            </a:r>
            <a:r>
              <a:rPr lang="cs-CZ" b="1" dirty="0"/>
              <a:t> neurohypofýzou</a:t>
            </a:r>
          </a:p>
        </p:txBody>
      </p:sp>
    </p:spTree>
    <p:extLst>
      <p:ext uri="{BB962C8B-B14F-4D97-AF65-F5344CB8AC3E}">
        <p14:creationId xmlns:p14="http://schemas.microsoft.com/office/powerpoint/2010/main" val="278727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676275" y="-134938"/>
            <a:ext cx="10515600" cy="1325563"/>
          </a:xfrm>
        </p:spPr>
        <p:txBody>
          <a:bodyPr/>
          <a:lstStyle/>
          <a:p>
            <a:pPr algn="ctr"/>
            <a:r>
              <a:rPr lang="cs-CZ" altLang="cs-CZ" b="1" dirty="0" err="1"/>
              <a:t>Cirkumventrikulární</a:t>
            </a:r>
            <a:r>
              <a:rPr lang="cs-CZ" altLang="cs-CZ" b="1" dirty="0"/>
              <a:t> orgány</a:t>
            </a:r>
          </a:p>
        </p:txBody>
      </p:sp>
      <p:pic>
        <p:nvPicPr>
          <p:cNvPr id="6147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t="16840" r="28246" b="5894"/>
          <a:stretch>
            <a:fillRect/>
          </a:stretch>
        </p:blipFill>
        <p:spPr bwMode="auto">
          <a:xfrm>
            <a:off x="3946525" y="1881188"/>
            <a:ext cx="42402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ovéPole 4"/>
          <p:cNvSpPr txBox="1">
            <a:spLocks noChangeArrowheads="1"/>
          </p:cNvSpPr>
          <p:nvPr/>
        </p:nvSpPr>
        <p:spPr bwMode="auto">
          <a:xfrm>
            <a:off x="8723313" y="3163888"/>
            <a:ext cx="308292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/>
              <a:t>CC – corpus </a:t>
            </a:r>
            <a:r>
              <a:rPr lang="cs-CZ" altLang="cs-CZ" dirty="0" err="1"/>
              <a:t>calosum</a:t>
            </a:r>
            <a:endParaRPr lang="cs-CZ" altLang="cs-CZ" dirty="0"/>
          </a:p>
          <a:p>
            <a:r>
              <a:rPr lang="cs-CZ" altLang="cs-CZ" dirty="0"/>
              <a:t>OC – chiasma </a:t>
            </a:r>
            <a:r>
              <a:rPr lang="cs-CZ" altLang="cs-CZ" dirty="0" err="1"/>
              <a:t>opticum</a:t>
            </a:r>
            <a:endParaRPr lang="cs-CZ" altLang="cs-CZ" dirty="0"/>
          </a:p>
          <a:p>
            <a:r>
              <a:rPr lang="cs-CZ" altLang="cs-CZ" dirty="0" err="1"/>
              <a:t>ac</a:t>
            </a:r>
            <a:r>
              <a:rPr lang="cs-CZ" altLang="cs-CZ" dirty="0"/>
              <a:t> – </a:t>
            </a:r>
            <a:r>
              <a:rPr lang="cs-CZ" altLang="cs-CZ" dirty="0" err="1"/>
              <a:t>commisura</a:t>
            </a:r>
            <a:r>
              <a:rPr lang="cs-CZ" altLang="cs-CZ" dirty="0"/>
              <a:t> </a:t>
            </a:r>
            <a:r>
              <a:rPr lang="cs-CZ" altLang="cs-CZ" dirty="0" err="1"/>
              <a:t>anterior</a:t>
            </a:r>
            <a:r>
              <a:rPr lang="cs-CZ" altLang="cs-CZ" dirty="0"/>
              <a:t> </a:t>
            </a:r>
          </a:p>
          <a:p>
            <a:r>
              <a:rPr lang="cs-CZ" altLang="cs-CZ" dirty="0" err="1"/>
              <a:t>pc</a:t>
            </a:r>
            <a:r>
              <a:rPr lang="cs-CZ" altLang="cs-CZ" dirty="0"/>
              <a:t> –  </a:t>
            </a:r>
            <a:r>
              <a:rPr lang="cs-CZ" altLang="cs-CZ" dirty="0" err="1"/>
              <a:t>commisura</a:t>
            </a:r>
            <a:r>
              <a:rPr lang="cs-CZ" altLang="cs-CZ" dirty="0"/>
              <a:t> </a:t>
            </a:r>
            <a:r>
              <a:rPr lang="cs-CZ" altLang="cs-CZ" dirty="0" err="1"/>
              <a:t>posterior</a:t>
            </a:r>
            <a:endParaRPr lang="cs-CZ" altLang="cs-CZ" dirty="0"/>
          </a:p>
          <a:p>
            <a:r>
              <a:rPr lang="cs-CZ" altLang="cs-CZ" dirty="0"/>
              <a:t>AP – area </a:t>
            </a:r>
            <a:r>
              <a:rPr lang="cs-CZ" altLang="cs-CZ" dirty="0" err="1"/>
              <a:t>postrema</a:t>
            </a:r>
            <a:endParaRPr lang="cs-CZ" altLang="cs-CZ" dirty="0"/>
          </a:p>
          <a:p>
            <a:r>
              <a:rPr lang="cs-CZ" altLang="cs-CZ" dirty="0"/>
              <a:t>CP – </a:t>
            </a:r>
            <a:r>
              <a:rPr lang="cs-CZ" altLang="cs-CZ" dirty="0" err="1"/>
              <a:t>choroidní</a:t>
            </a:r>
            <a:r>
              <a:rPr lang="cs-CZ" altLang="cs-CZ" dirty="0"/>
              <a:t> plexus</a:t>
            </a:r>
          </a:p>
          <a:p>
            <a:r>
              <a:rPr lang="cs-CZ" altLang="cs-CZ" dirty="0"/>
              <a:t>ME – </a:t>
            </a:r>
            <a:r>
              <a:rPr lang="cs-CZ" altLang="cs-CZ" dirty="0" err="1"/>
              <a:t>eminentia</a:t>
            </a:r>
            <a:r>
              <a:rPr lang="cs-CZ" altLang="cs-CZ" dirty="0"/>
              <a:t> </a:t>
            </a:r>
            <a:r>
              <a:rPr lang="cs-CZ" altLang="cs-CZ" dirty="0" err="1"/>
              <a:t>mediana</a:t>
            </a:r>
            <a:endParaRPr lang="cs-CZ" altLang="cs-CZ" dirty="0"/>
          </a:p>
          <a:p>
            <a:r>
              <a:rPr lang="cs-CZ" altLang="cs-CZ" dirty="0"/>
              <a:t>NH – neurohypofýza</a:t>
            </a:r>
          </a:p>
          <a:p>
            <a:r>
              <a:rPr lang="cs-CZ" altLang="cs-CZ" dirty="0"/>
              <a:t>OVLT – organum </a:t>
            </a:r>
            <a:r>
              <a:rPr lang="cs-CZ" altLang="cs-CZ" dirty="0" err="1"/>
              <a:t>vasculosum</a:t>
            </a:r>
            <a:r>
              <a:rPr lang="cs-CZ" altLang="cs-CZ" dirty="0"/>
              <a:t> </a:t>
            </a:r>
            <a:r>
              <a:rPr lang="cs-CZ" altLang="cs-CZ" dirty="0" err="1"/>
              <a:t>laminae</a:t>
            </a:r>
            <a:r>
              <a:rPr lang="cs-CZ" altLang="cs-CZ" dirty="0"/>
              <a:t> </a:t>
            </a:r>
            <a:r>
              <a:rPr lang="cs-CZ" altLang="cs-CZ" dirty="0" err="1"/>
              <a:t>terminalis</a:t>
            </a:r>
            <a:endParaRPr lang="cs-CZ" altLang="cs-CZ" dirty="0"/>
          </a:p>
          <a:p>
            <a:r>
              <a:rPr lang="cs-CZ" altLang="cs-CZ" dirty="0"/>
              <a:t>PI – šišinka</a:t>
            </a:r>
          </a:p>
          <a:p>
            <a:r>
              <a:rPr lang="cs-CZ" altLang="cs-CZ" dirty="0"/>
              <a:t>SCO – </a:t>
            </a:r>
            <a:r>
              <a:rPr lang="cs-CZ" altLang="cs-CZ" dirty="0" err="1"/>
              <a:t>subkomisurální</a:t>
            </a:r>
            <a:r>
              <a:rPr lang="cs-CZ" altLang="cs-CZ" dirty="0"/>
              <a:t> orgán</a:t>
            </a:r>
          </a:p>
          <a:p>
            <a:r>
              <a:rPr lang="cs-CZ" altLang="cs-CZ" dirty="0"/>
              <a:t>SFO – </a:t>
            </a:r>
            <a:r>
              <a:rPr lang="cs-CZ" altLang="cs-CZ" dirty="0" err="1"/>
              <a:t>subfornikální</a:t>
            </a:r>
            <a:r>
              <a:rPr lang="cs-CZ" altLang="cs-CZ" dirty="0"/>
              <a:t> orgán</a:t>
            </a:r>
          </a:p>
        </p:txBody>
      </p:sp>
      <p:sp>
        <p:nvSpPr>
          <p:cNvPr id="6" name="Šipka doprava 5"/>
          <p:cNvSpPr/>
          <p:nvPr/>
        </p:nvSpPr>
        <p:spPr>
          <a:xfrm rot="2077007">
            <a:off x="3517900" y="3186113"/>
            <a:ext cx="1616075" cy="10318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3663" y="844550"/>
            <a:ext cx="3503612" cy="2249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>
                <a:solidFill>
                  <a:srgbClr val="FF0000"/>
                </a:solidFill>
              </a:rPr>
              <a:t>Eminentia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mediana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sz="1500" dirty="0">
                <a:solidFill>
                  <a:schemeClr val="tx1"/>
                </a:solidFill>
              </a:rPr>
              <a:t>Aferentní senzorický orgán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1500" dirty="0">
                <a:solidFill>
                  <a:schemeClr val="tx1"/>
                </a:solidFill>
              </a:rPr>
              <a:t>Funkční spojení mezi </a:t>
            </a:r>
            <a:r>
              <a:rPr lang="cs-CZ" sz="1500" dirty="0" err="1">
                <a:solidFill>
                  <a:schemeClr val="tx1"/>
                </a:solidFill>
              </a:rPr>
              <a:t>hypothalamem</a:t>
            </a:r>
            <a:r>
              <a:rPr lang="cs-CZ" sz="1500" dirty="0">
                <a:solidFill>
                  <a:schemeClr val="tx1"/>
                </a:solidFill>
              </a:rPr>
              <a:t> a hypofýzou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1500" dirty="0">
                <a:solidFill>
                  <a:schemeClr val="tx1"/>
                </a:solidFill>
              </a:rPr>
              <a:t>Místo vstupu některých hormonů z cirkulace (fenestrace) – </a:t>
            </a:r>
            <a:r>
              <a:rPr lang="cs-CZ" sz="1500" dirty="0" err="1">
                <a:solidFill>
                  <a:schemeClr val="tx1"/>
                </a:solidFill>
              </a:rPr>
              <a:t>leptin</a:t>
            </a:r>
            <a:endParaRPr lang="cs-CZ" sz="15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sz="1500" b="1" dirty="0">
                <a:solidFill>
                  <a:schemeClr val="tx1"/>
                </a:solidFill>
              </a:rPr>
              <a:t>PŘEVOD HUMORÁLNÍ FAKTORY -HYPOTALAMICKÉ REGULAČNÍ NEURONY</a:t>
            </a:r>
          </a:p>
        </p:txBody>
      </p:sp>
      <p:sp>
        <p:nvSpPr>
          <p:cNvPr id="8" name="Obdélník 7"/>
          <p:cNvSpPr/>
          <p:nvPr/>
        </p:nvSpPr>
        <p:spPr>
          <a:xfrm>
            <a:off x="93663" y="3149600"/>
            <a:ext cx="3503612" cy="1652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OVLT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Regulace autonomních procesů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Termoregulace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Osmolalita krve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Regulace sekrece </a:t>
            </a:r>
            <a:r>
              <a:rPr lang="cs-CZ" sz="1600" dirty="0" err="1">
                <a:solidFill>
                  <a:schemeClr val="tx1"/>
                </a:solidFill>
              </a:rPr>
              <a:t>GnRH</a:t>
            </a:r>
            <a:r>
              <a:rPr lang="cs-CZ" sz="1600" dirty="0">
                <a:solidFill>
                  <a:schemeClr val="tx1"/>
                </a:solidFill>
              </a:rPr>
              <a:t> stimulovaná estrogeny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3632200" y="3746500"/>
            <a:ext cx="844550" cy="889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946525" y="833438"/>
            <a:ext cx="4240213" cy="93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>
                <a:solidFill>
                  <a:srgbClr val="FF0000"/>
                </a:solidFill>
              </a:rPr>
              <a:t>Subfornikální</a:t>
            </a:r>
            <a:r>
              <a:rPr lang="cs-CZ" dirty="0">
                <a:solidFill>
                  <a:srgbClr val="FF0000"/>
                </a:solidFill>
              </a:rPr>
              <a:t> orgán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1500" dirty="0">
                <a:solidFill>
                  <a:schemeClr val="tx1"/>
                </a:solidFill>
              </a:rPr>
              <a:t>Homeostáza tělesných tekutin 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1500" dirty="0">
                <a:solidFill>
                  <a:schemeClr val="tx1"/>
                </a:solidFill>
              </a:rPr>
              <a:t>Regulace krevního tlaku (R pro ANP a ATII)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1500" dirty="0">
                <a:solidFill>
                  <a:schemeClr val="tx1"/>
                </a:solidFill>
              </a:rPr>
              <a:t>Regulace sekrece oxytocinu</a:t>
            </a:r>
          </a:p>
        </p:txBody>
      </p:sp>
      <p:sp>
        <p:nvSpPr>
          <p:cNvPr id="11" name="Šipka doprava 10"/>
          <p:cNvSpPr/>
          <p:nvPr/>
        </p:nvSpPr>
        <p:spPr>
          <a:xfrm rot="5400000">
            <a:off x="4602956" y="2347119"/>
            <a:ext cx="1144588" cy="952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93663" y="4859338"/>
            <a:ext cx="3503612" cy="199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Area </a:t>
            </a:r>
            <a:r>
              <a:rPr lang="cs-CZ" dirty="0" err="1">
                <a:solidFill>
                  <a:srgbClr val="FF0000"/>
                </a:solidFill>
              </a:rPr>
              <a:t>postrema</a:t>
            </a:r>
            <a:endParaRPr lang="cs-CZ" dirty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sz="1600" dirty="0" err="1">
                <a:solidFill>
                  <a:schemeClr val="tx1"/>
                </a:solidFill>
              </a:rPr>
              <a:t>Aference</a:t>
            </a:r>
            <a:r>
              <a:rPr lang="cs-CZ" sz="1600" dirty="0">
                <a:solidFill>
                  <a:schemeClr val="tx1"/>
                </a:solidFill>
              </a:rPr>
              <a:t> (n. vagus, n. </a:t>
            </a:r>
            <a:r>
              <a:rPr lang="cs-CZ" sz="1600" dirty="0" err="1">
                <a:solidFill>
                  <a:schemeClr val="tx1"/>
                </a:solidFill>
              </a:rPr>
              <a:t>glossopharyn-geus</a:t>
            </a:r>
            <a:r>
              <a:rPr lang="cs-CZ" sz="1600" dirty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R pro GLP-1 a </a:t>
            </a:r>
            <a:r>
              <a:rPr lang="cs-CZ" sz="1600" dirty="0" err="1">
                <a:solidFill>
                  <a:schemeClr val="tx1"/>
                </a:solidFill>
              </a:rPr>
              <a:t>amylin</a:t>
            </a:r>
            <a:endParaRPr lang="cs-CZ" sz="16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sz="1600" dirty="0" err="1">
                <a:solidFill>
                  <a:schemeClr val="tx1"/>
                </a:solidFill>
              </a:rPr>
              <a:t>Chemosenzorické</a:t>
            </a:r>
            <a:r>
              <a:rPr lang="cs-CZ" sz="1600" dirty="0">
                <a:solidFill>
                  <a:schemeClr val="tx1"/>
                </a:solidFill>
              </a:rPr>
              <a:t> neurony s </a:t>
            </a:r>
            <a:r>
              <a:rPr lang="cs-CZ" sz="1600" dirty="0" err="1">
                <a:solidFill>
                  <a:schemeClr val="tx1"/>
                </a:solidFill>
              </a:rPr>
              <a:t>osmoR</a:t>
            </a:r>
            <a:endParaRPr lang="cs-CZ" sz="16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„detekce“ přítomnosti toxinů 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Koordinovaná regulace TK (R pro ATII, ADH, ANP)</a:t>
            </a:r>
          </a:p>
        </p:txBody>
      </p:sp>
      <p:sp>
        <p:nvSpPr>
          <p:cNvPr id="13" name="Šipka doprava 12"/>
          <p:cNvSpPr/>
          <p:nvPr/>
        </p:nvSpPr>
        <p:spPr>
          <a:xfrm>
            <a:off x="3632200" y="5284788"/>
            <a:ext cx="2579688" cy="9683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8302625" y="844550"/>
            <a:ext cx="3740150" cy="1998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>
                <a:solidFill>
                  <a:srgbClr val="FF0000"/>
                </a:solidFill>
              </a:rPr>
              <a:t>Subkomisurální</a:t>
            </a:r>
            <a:r>
              <a:rPr lang="cs-CZ" dirty="0">
                <a:solidFill>
                  <a:srgbClr val="FF0000"/>
                </a:solidFill>
              </a:rPr>
              <a:t> orgán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Převážně neznámá funkce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R pro neuropeptidy a neurotransmitery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? Produkce </a:t>
            </a:r>
            <a:r>
              <a:rPr lang="cs-CZ" sz="1600" dirty="0" err="1">
                <a:solidFill>
                  <a:schemeClr val="tx1"/>
                </a:solidFill>
              </a:rPr>
              <a:t>somatostatinu</a:t>
            </a:r>
            <a:endParaRPr lang="cs-CZ" sz="16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„vychytávání“ monoaminů z CSF</a:t>
            </a:r>
          </a:p>
          <a:p>
            <a:pPr marL="285750" indent="-285750" algn="just">
              <a:buFontTx/>
              <a:buChar char="-"/>
              <a:defRPr/>
            </a:pPr>
            <a:endParaRPr lang="cs-CZ" sz="16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  <a:defRPr/>
            </a:pP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9180622">
            <a:off x="6154738" y="3073400"/>
            <a:ext cx="2185987" cy="8572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E614F9C-8350-4A37-9612-329242CCD8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7" t="36014" r="68299" b="32783"/>
          <a:stretch/>
        </p:blipFill>
        <p:spPr>
          <a:xfrm>
            <a:off x="9250836" y="4718115"/>
            <a:ext cx="2941164" cy="213988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Neurohypofýza</a:t>
            </a:r>
          </a:p>
        </p:txBody>
      </p:sp>
      <p:pic>
        <p:nvPicPr>
          <p:cNvPr id="28675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4"/>
          <a:stretch>
            <a:fillRect/>
          </a:stretch>
        </p:blipFill>
        <p:spPr bwMode="auto">
          <a:xfrm>
            <a:off x="6564313" y="0"/>
            <a:ext cx="5119687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6096000" y="1979613"/>
            <a:ext cx="1347788" cy="41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11163" y="1992313"/>
            <a:ext cx="5549900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000" dirty="0">
                <a:solidFill>
                  <a:srgbClr val="FF0000"/>
                </a:solidFill>
              </a:rPr>
              <a:t>Syntéza</a:t>
            </a:r>
            <a:r>
              <a:rPr lang="cs-CZ" sz="2000" dirty="0"/>
              <a:t> - </a:t>
            </a:r>
            <a:r>
              <a:rPr lang="cs-CZ" sz="2000" b="1" dirty="0" err="1"/>
              <a:t>magnocellulární</a:t>
            </a:r>
            <a:r>
              <a:rPr lang="cs-CZ" sz="2000" b="1" dirty="0"/>
              <a:t> neurony </a:t>
            </a:r>
            <a:r>
              <a:rPr lang="cs-CZ" sz="2000" dirty="0"/>
              <a:t>(SON, PVN)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1163" y="5727700"/>
            <a:ext cx="5549900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000" dirty="0"/>
              <a:t>Zakončení (neurohypofýza, </a:t>
            </a:r>
            <a:r>
              <a:rPr lang="cs-CZ" sz="2000" dirty="0" err="1"/>
              <a:t>eminentia</a:t>
            </a:r>
            <a:r>
              <a:rPr lang="cs-CZ" sz="2000" dirty="0"/>
              <a:t> </a:t>
            </a:r>
            <a:r>
              <a:rPr lang="cs-CZ" sz="2000" dirty="0" err="1"/>
              <a:t>mediana</a:t>
            </a:r>
            <a:r>
              <a:rPr lang="cs-CZ" sz="2000" dirty="0"/>
              <a:t>)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6096000" y="5715000"/>
            <a:ext cx="3089275" cy="41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11163" y="2511425"/>
            <a:ext cx="5549900" cy="708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000" b="1" dirty="0" err="1"/>
              <a:t>Prekurzorový</a:t>
            </a:r>
            <a:r>
              <a:rPr lang="cs-CZ" sz="2000" b="1" dirty="0"/>
              <a:t> protein </a:t>
            </a:r>
            <a:r>
              <a:rPr lang="cs-CZ" sz="2000" dirty="0"/>
              <a:t>(signální peptid, hormon, </a:t>
            </a:r>
            <a:r>
              <a:rPr lang="cs-CZ" sz="2000" dirty="0" err="1"/>
              <a:t>neurofyzin</a:t>
            </a:r>
            <a:r>
              <a:rPr lang="cs-CZ" sz="2000" dirty="0"/>
              <a:t> 2, </a:t>
            </a:r>
            <a:r>
              <a:rPr lang="cs-CZ" sz="2000" dirty="0" err="1"/>
              <a:t>glykopeptid</a:t>
            </a:r>
            <a:r>
              <a:rPr lang="cs-CZ" sz="2000" dirty="0"/>
              <a:t> </a:t>
            </a:r>
            <a:r>
              <a:rPr lang="cs-CZ" sz="2000" dirty="0" err="1"/>
              <a:t>kopeptin</a:t>
            </a:r>
            <a:r>
              <a:rPr lang="cs-CZ" sz="2000" dirty="0"/>
              <a:t>)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6096000" y="3725863"/>
            <a:ext cx="3460750" cy="41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11163" y="3576638"/>
            <a:ext cx="5549900" cy="708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000" b="1" dirty="0" err="1"/>
              <a:t>Posttranslační</a:t>
            </a:r>
            <a:r>
              <a:rPr lang="cs-CZ" sz="2000" b="1" dirty="0"/>
              <a:t> modifikace </a:t>
            </a:r>
            <a:r>
              <a:rPr lang="cs-CZ" sz="2000" dirty="0"/>
              <a:t>– ADH/OT + </a:t>
            </a:r>
            <a:r>
              <a:rPr lang="cs-CZ" sz="2000" dirty="0" err="1"/>
              <a:t>neurofyziny</a:t>
            </a:r>
            <a:r>
              <a:rPr lang="cs-CZ" sz="2000" dirty="0"/>
              <a:t> + </a:t>
            </a:r>
            <a:r>
              <a:rPr lang="cs-CZ" sz="2000" dirty="0" err="1"/>
              <a:t>kopeptin</a:t>
            </a:r>
            <a:endParaRPr lang="cs-CZ" sz="2000" dirty="0"/>
          </a:p>
        </p:txBody>
      </p:sp>
      <p:sp>
        <p:nvSpPr>
          <p:cNvPr id="12" name="Šipka doprava 11"/>
          <p:cNvSpPr/>
          <p:nvPr/>
        </p:nvSpPr>
        <p:spPr>
          <a:xfrm>
            <a:off x="6096000" y="2646363"/>
            <a:ext cx="1673225" cy="41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11163" y="6080125"/>
            <a:ext cx="5549900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000" b="1" dirty="0">
                <a:solidFill>
                  <a:srgbClr val="FF0000"/>
                </a:solidFill>
              </a:rPr>
              <a:t>Sekrece</a:t>
            </a:r>
            <a:r>
              <a:rPr lang="cs-CZ" sz="2000" dirty="0"/>
              <a:t> – napěťově řízené Ca</a:t>
            </a:r>
            <a:r>
              <a:rPr lang="cs-CZ" sz="2000" baseline="30000" dirty="0"/>
              <a:t>2+</a:t>
            </a:r>
            <a:r>
              <a:rPr lang="cs-CZ" sz="2000" dirty="0"/>
              <a:t> kanály</a:t>
            </a:r>
          </a:p>
        </p:txBody>
      </p:sp>
      <p:sp>
        <p:nvSpPr>
          <p:cNvPr id="14" name="Šipka doprava 13"/>
          <p:cNvSpPr/>
          <p:nvPr/>
        </p:nvSpPr>
        <p:spPr>
          <a:xfrm>
            <a:off x="6096000" y="6103938"/>
            <a:ext cx="3089275" cy="41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14338" y="6435725"/>
            <a:ext cx="5549900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000" dirty="0"/>
              <a:t>Cirkulace – volné, eliminace – ledviny, játra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6099175" y="6516688"/>
            <a:ext cx="3089275" cy="41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411163" y="4379913"/>
            <a:ext cx="5549900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000" dirty="0" err="1"/>
              <a:t>Neurofyziny</a:t>
            </a:r>
            <a:r>
              <a:rPr lang="cs-CZ" sz="2000" dirty="0"/>
              <a:t> – význam – </a:t>
            </a:r>
            <a:r>
              <a:rPr lang="cs-CZ" sz="2000" dirty="0">
                <a:solidFill>
                  <a:srgbClr val="FF0000"/>
                </a:solidFill>
              </a:rPr>
              <a:t>transport</a:t>
            </a:r>
            <a:r>
              <a:rPr lang="cs-CZ" sz="2000" dirty="0"/>
              <a:t> a sekrece ADH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1241423" y="-67144"/>
            <a:ext cx="10515600" cy="1325563"/>
          </a:xfrm>
        </p:spPr>
        <p:txBody>
          <a:bodyPr/>
          <a:lstStyle/>
          <a:p>
            <a:r>
              <a:rPr lang="cs-CZ" altLang="cs-CZ" b="1" dirty="0"/>
              <a:t>Oxytocin</a:t>
            </a:r>
          </a:p>
        </p:txBody>
      </p:sp>
      <p:pic>
        <p:nvPicPr>
          <p:cNvPr id="29699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2"/>
          <a:stretch>
            <a:fillRect/>
          </a:stretch>
        </p:blipFill>
        <p:spPr bwMode="auto">
          <a:xfrm>
            <a:off x="192088" y="963613"/>
            <a:ext cx="6103937" cy="57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499225" y="112713"/>
            <a:ext cx="5622925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Charakteristika a sekrece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Magnocelulární</a:t>
            </a:r>
            <a:r>
              <a:rPr lang="cs-CZ" dirty="0"/>
              <a:t> neurony (PVN, SON) 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Inhibice endogenními </a:t>
            </a:r>
            <a:r>
              <a:rPr lang="cs-CZ" dirty="0" err="1"/>
              <a:t>opioidy</a:t>
            </a:r>
            <a:r>
              <a:rPr lang="cs-CZ" dirty="0"/>
              <a:t>, NO, GABA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 err="1"/>
              <a:t>Autokrinie</a:t>
            </a:r>
            <a:r>
              <a:rPr lang="cs-CZ" dirty="0"/>
              <a:t> (+ ZV)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dirty="0"/>
              <a:t>Prolaktin, relaxin (-), Estrogeny (+)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OXT receptory (</a:t>
            </a:r>
            <a:r>
              <a:rPr lang="cs-CZ" dirty="0" err="1"/>
              <a:t>G</a:t>
            </a:r>
            <a:r>
              <a:rPr lang="cs-CZ" baseline="-25000" dirty="0" err="1"/>
              <a:t>q</a:t>
            </a:r>
            <a:r>
              <a:rPr lang="cs-CZ" baseline="-25000" dirty="0"/>
              <a:t>/11</a:t>
            </a:r>
            <a:r>
              <a:rPr lang="cs-CZ" dirty="0"/>
              <a:t>) – význam up/</a:t>
            </a:r>
            <a:r>
              <a:rPr lang="cs-CZ" dirty="0" err="1"/>
              <a:t>down</a:t>
            </a:r>
            <a:r>
              <a:rPr lang="cs-CZ" dirty="0"/>
              <a:t> regulace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Působí spolu s prolaktinem a pohlavními hormony </a:t>
            </a:r>
          </a:p>
        </p:txBody>
      </p:sp>
      <p:sp>
        <p:nvSpPr>
          <p:cNvPr id="6" name="Obdélník 5"/>
          <p:cNvSpPr/>
          <p:nvPr/>
        </p:nvSpPr>
        <p:spPr>
          <a:xfrm>
            <a:off x="6499223" y="4167948"/>
            <a:ext cx="5622925" cy="24622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Funkce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Laktace (do 1 min)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Porod 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sz="1600" dirty="0"/>
              <a:t>rytmické kontrakce hladké svaloviny (gap-</a:t>
            </a:r>
            <a:r>
              <a:rPr lang="cs-CZ" sz="1600" dirty="0" err="1"/>
              <a:t>junction</a:t>
            </a:r>
            <a:r>
              <a:rPr lang="cs-CZ" sz="1600" dirty="0"/>
              <a:t>, stimulace syntézy prostaglandinů – extracelulární matrix)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sz="1600" dirty="0"/>
              <a:t>poporodní krvácení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sz="1600" dirty="0"/>
              <a:t>involuce dělohy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Ejakulace (muži)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Chování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6499224" y="2212636"/>
            <a:ext cx="5622925" cy="1878012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Další funkce a místa tvorby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CNS 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sz="1600" dirty="0"/>
              <a:t>Stimulace sekrece ACTH prostřednictvím CRH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sz="1600" dirty="0"/>
              <a:t>Stimulace vazokonstrikce navozené ADH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sz="1600" dirty="0"/>
              <a:t>Stimulace sekrece prolaktinu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sz="1600" dirty="0"/>
              <a:t>Inhibice vybavování paměťových stop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sz="1600" dirty="0"/>
              <a:t>Mateřské chování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067050" y="5922136"/>
            <a:ext cx="3228975" cy="7080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000" b="1" dirty="0"/>
              <a:t>Klinický význam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Analoga oxytocinu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684213" y="0"/>
            <a:ext cx="10515600" cy="1325563"/>
          </a:xfrm>
        </p:spPr>
        <p:txBody>
          <a:bodyPr/>
          <a:lstStyle/>
          <a:p>
            <a:r>
              <a:rPr lang="cs-CZ" altLang="cs-CZ" b="1" dirty="0"/>
              <a:t>Antidiuretický hormon (ADH, vasopresin, AVP)</a:t>
            </a:r>
          </a:p>
        </p:txBody>
      </p:sp>
      <p:pic>
        <p:nvPicPr>
          <p:cNvPr id="31747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8"/>
          <a:stretch>
            <a:fillRect/>
          </a:stretch>
        </p:blipFill>
        <p:spPr bwMode="auto">
          <a:xfrm>
            <a:off x="6523038" y="1069975"/>
            <a:ext cx="5583237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33363" y="869950"/>
            <a:ext cx="6159500" cy="21542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Charakteristika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Magnocelulární</a:t>
            </a:r>
            <a:r>
              <a:rPr lang="cs-CZ" dirty="0"/>
              <a:t> neurony (PVN, SON)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AVP receptory (G </a:t>
            </a:r>
            <a:r>
              <a:rPr lang="cs-CZ" dirty="0" err="1"/>
              <a:t>prot</a:t>
            </a:r>
            <a:r>
              <a:rPr lang="cs-CZ" dirty="0"/>
              <a:t>.)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sz="1600" dirty="0"/>
              <a:t>V</a:t>
            </a:r>
            <a:r>
              <a:rPr lang="cs-CZ" sz="1600" baseline="-25000" dirty="0"/>
              <a:t>1</a:t>
            </a:r>
            <a:r>
              <a:rPr lang="cs-CZ" sz="1600" dirty="0"/>
              <a:t>R - V</a:t>
            </a:r>
            <a:r>
              <a:rPr lang="cs-CZ" sz="1600" baseline="-25000" dirty="0"/>
              <a:t>1a </a:t>
            </a:r>
            <a:r>
              <a:rPr lang="cs-CZ" sz="1600" dirty="0"/>
              <a:t>(</a:t>
            </a:r>
            <a:r>
              <a:rPr lang="cs-CZ" sz="1600" dirty="0" err="1"/>
              <a:t>G</a:t>
            </a:r>
            <a:r>
              <a:rPr lang="cs-CZ" sz="1600" baseline="-25000" dirty="0" err="1"/>
              <a:t>q</a:t>
            </a:r>
            <a:r>
              <a:rPr lang="cs-CZ" sz="1600" baseline="-25000" dirty="0"/>
              <a:t>/11</a:t>
            </a:r>
            <a:r>
              <a:rPr lang="cs-CZ" sz="1600" dirty="0"/>
              <a:t>) – játra, hladká svalovina, CNS, nadledviny – ADH výhradním ligandem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sz="1600" dirty="0"/>
              <a:t>V</a:t>
            </a:r>
            <a:r>
              <a:rPr lang="cs-CZ" sz="1600" baseline="-25000" dirty="0"/>
              <a:t>2</a:t>
            </a:r>
            <a:r>
              <a:rPr lang="cs-CZ" sz="1600" dirty="0"/>
              <a:t>R (</a:t>
            </a:r>
            <a:r>
              <a:rPr lang="cs-CZ" sz="1600" dirty="0" err="1"/>
              <a:t>G</a:t>
            </a:r>
            <a:r>
              <a:rPr lang="cs-CZ" sz="1600" baseline="-25000" dirty="0" err="1"/>
              <a:t>s</a:t>
            </a:r>
            <a:r>
              <a:rPr lang="cs-CZ" sz="1600" dirty="0"/>
              <a:t>) – ledviny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sz="1600" dirty="0"/>
              <a:t>V</a:t>
            </a:r>
            <a:r>
              <a:rPr lang="cs-CZ" sz="1600" baseline="-25000" dirty="0"/>
              <a:t>3</a:t>
            </a:r>
            <a:r>
              <a:rPr lang="cs-CZ" sz="1600" dirty="0"/>
              <a:t>R - V</a:t>
            </a:r>
            <a:r>
              <a:rPr lang="cs-CZ" sz="1600" baseline="-25000" dirty="0"/>
              <a:t>1b </a:t>
            </a:r>
            <a:r>
              <a:rPr lang="cs-CZ" sz="1600" dirty="0"/>
              <a:t>(</a:t>
            </a:r>
            <a:r>
              <a:rPr lang="cs-CZ" sz="1600" dirty="0" err="1"/>
              <a:t>G</a:t>
            </a:r>
            <a:r>
              <a:rPr lang="cs-CZ" sz="1600" baseline="-25000" dirty="0" err="1"/>
              <a:t>q</a:t>
            </a:r>
            <a:r>
              <a:rPr lang="cs-CZ" sz="1600" baseline="-25000" dirty="0"/>
              <a:t>/11</a:t>
            </a:r>
            <a:r>
              <a:rPr lang="cs-CZ" sz="1600" dirty="0"/>
              <a:t>) – kortikotropní buňky (CNS), ledviny, </a:t>
            </a:r>
            <a:r>
              <a:rPr lang="cs-CZ" sz="1600" dirty="0" err="1"/>
              <a:t>thymus</a:t>
            </a:r>
            <a:r>
              <a:rPr lang="cs-CZ" sz="1600" dirty="0"/>
              <a:t>, srdce, plíce, slezina, děloha</a:t>
            </a:r>
          </a:p>
        </p:txBody>
      </p:sp>
      <p:sp>
        <p:nvSpPr>
          <p:cNvPr id="6" name="Obdélník 5"/>
          <p:cNvSpPr/>
          <p:nvPr/>
        </p:nvSpPr>
        <p:spPr>
          <a:xfrm>
            <a:off x="233363" y="3078163"/>
            <a:ext cx="6159500" cy="24622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Funkce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Reabsorpce vody (distální tubulus, sběrací kanálek) – tubulární systém s odlišnou prostupností pro vodu v jednotlivých částech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sz="1600" dirty="0"/>
              <a:t>AQP1 – proximální tubulus, sestupné raménko HK – 90 % reabsorpce vody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sz="1600" dirty="0"/>
              <a:t>AQP2 – sběrací kanálek (pouze ADH; akutní X chronický efekt)</a:t>
            </a:r>
          </a:p>
          <a:p>
            <a:pPr marL="742950" lvl="1" indent="-285750">
              <a:buFontTx/>
              <a:buChar char="-"/>
              <a:defRPr/>
            </a:pPr>
            <a:r>
              <a:rPr lang="cs-CZ" sz="1600" dirty="0"/>
              <a:t>AQP3, AQP4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Vazokonstrikce (hemoragický šok, sepse)</a:t>
            </a:r>
          </a:p>
        </p:txBody>
      </p:sp>
      <p:sp>
        <p:nvSpPr>
          <p:cNvPr id="7" name="Obdélník 6"/>
          <p:cNvSpPr/>
          <p:nvPr/>
        </p:nvSpPr>
        <p:spPr>
          <a:xfrm>
            <a:off x="233363" y="5594350"/>
            <a:ext cx="6159500" cy="12001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Další funkce a místa tvorby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CNS – zvyšuje vybavování paměťových stop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Periferie – stimulace tvorby faktoru VIII a von </a:t>
            </a:r>
            <a:r>
              <a:rPr lang="cs-CZ" dirty="0" err="1"/>
              <a:t>Willebrandova</a:t>
            </a:r>
            <a:r>
              <a:rPr lang="cs-CZ" dirty="0"/>
              <a:t> faktoru </a:t>
            </a:r>
          </a:p>
        </p:txBody>
      </p:sp>
      <p:sp>
        <p:nvSpPr>
          <p:cNvPr id="3" name="Ovál 2"/>
          <p:cNvSpPr/>
          <p:nvPr/>
        </p:nvSpPr>
        <p:spPr>
          <a:xfrm>
            <a:off x="9372600" y="5353050"/>
            <a:ext cx="711200" cy="69215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8998722">
            <a:off x="9636125" y="4000500"/>
            <a:ext cx="895350" cy="230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753" name="TextovéPole 8"/>
          <p:cNvSpPr txBox="1">
            <a:spLocks noChangeArrowheads="1"/>
          </p:cNvSpPr>
          <p:nvPr/>
        </p:nvSpPr>
        <p:spPr bwMode="auto">
          <a:xfrm>
            <a:off x="9980613" y="3548063"/>
            <a:ext cx="1096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1600"/>
              <a:t>fosforylace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altLang="cs-CZ" b="1" dirty="0"/>
              <a:t>Regulace sekrece ADH</a:t>
            </a:r>
          </a:p>
        </p:txBody>
      </p:sp>
      <p:pic>
        <p:nvPicPr>
          <p:cNvPr id="32771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4"/>
          <a:stretch>
            <a:fillRect/>
          </a:stretch>
        </p:blipFill>
        <p:spPr bwMode="auto">
          <a:xfrm>
            <a:off x="5335588" y="993743"/>
            <a:ext cx="6856412" cy="57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1600" y="992188"/>
            <a:ext cx="5132388" cy="101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cs-CZ" sz="2000" b="1" dirty="0"/>
              <a:t>Osmotická</a:t>
            </a:r>
            <a:r>
              <a:rPr lang="cs-CZ" sz="2000" dirty="0"/>
              <a:t> regulace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Regulace </a:t>
            </a:r>
            <a:r>
              <a:rPr lang="cs-CZ" sz="2000" b="1" dirty="0"/>
              <a:t>objem-tlak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Převážně inhibiční vliv R na </a:t>
            </a:r>
            <a:r>
              <a:rPr lang="cs-CZ" sz="2000" dirty="0" err="1"/>
              <a:t>magnocelulární</a:t>
            </a:r>
            <a:r>
              <a:rPr lang="cs-CZ" sz="2000" dirty="0"/>
              <a:t> N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36525" y="5648325"/>
            <a:ext cx="5133975" cy="1146175"/>
          </a:xfrm>
          <a:prstGeom prst="rect">
            <a:avLst/>
          </a:prstGeom>
          <a:solidFill>
            <a:srgbClr val="E24E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774" name="TextovéPole 5"/>
          <p:cNvSpPr txBox="1">
            <a:spLocks noChangeArrowheads="1"/>
          </p:cNvSpPr>
          <p:nvPr/>
        </p:nvSpPr>
        <p:spPr bwMode="auto">
          <a:xfrm>
            <a:off x="136525" y="5759450"/>
            <a:ext cx="5062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cs-CZ" altLang="cs-CZ" b="1"/>
              <a:t>ADH je hlavním hormonem regulující vodní homeostázu a osmolalitu, RAAS systém je hlavním systémem regulujícím objem krve a krevní tlak. </a:t>
            </a:r>
          </a:p>
        </p:txBody>
      </p:sp>
      <p:pic>
        <p:nvPicPr>
          <p:cNvPr id="32775" name="Obrázek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4" t="21663" r="29436" b="13217"/>
          <a:stretch>
            <a:fillRect/>
          </a:stretch>
        </p:blipFill>
        <p:spPr bwMode="auto">
          <a:xfrm>
            <a:off x="838200" y="2071688"/>
            <a:ext cx="3849688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2904331" y="-150813"/>
            <a:ext cx="6383338" cy="1325563"/>
          </a:xfrm>
        </p:spPr>
        <p:txBody>
          <a:bodyPr/>
          <a:lstStyle/>
          <a:p>
            <a:r>
              <a:rPr lang="cs-CZ" altLang="cs-CZ" b="1" dirty="0" err="1"/>
              <a:t>Vazokonstrikční</a:t>
            </a:r>
            <a:r>
              <a:rPr lang="cs-CZ" altLang="cs-CZ" b="1" dirty="0"/>
              <a:t> účinek ADH</a:t>
            </a:r>
          </a:p>
        </p:txBody>
      </p:sp>
      <p:pic>
        <p:nvPicPr>
          <p:cNvPr id="34819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0"/>
          <a:stretch>
            <a:fillRect/>
          </a:stretch>
        </p:blipFill>
        <p:spPr bwMode="auto">
          <a:xfrm>
            <a:off x="722313" y="909638"/>
            <a:ext cx="7432675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 rot="10800000">
            <a:off x="6618288" y="3759200"/>
            <a:ext cx="2316162" cy="338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821" name="TextovéPole 4"/>
          <p:cNvSpPr txBox="1">
            <a:spLocks noChangeArrowheads="1"/>
          </p:cNvSpPr>
          <p:nvPr/>
        </p:nvSpPr>
        <p:spPr bwMode="auto">
          <a:xfrm>
            <a:off x="9069388" y="3735388"/>
            <a:ext cx="1058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Ca</a:t>
            </a:r>
            <a:r>
              <a:rPr lang="cs-CZ" altLang="cs-CZ" baseline="30000"/>
              <a:t>2+</a:t>
            </a:r>
            <a:r>
              <a:rPr lang="cs-CZ" altLang="cs-CZ"/>
              <a:t>.CaM</a:t>
            </a:r>
            <a:endParaRPr lang="cs-CZ" altLang="cs-CZ" baseline="30000"/>
          </a:p>
        </p:txBody>
      </p:sp>
      <p:sp>
        <p:nvSpPr>
          <p:cNvPr id="6" name="Šipka doprava 5"/>
          <p:cNvSpPr/>
          <p:nvPr/>
        </p:nvSpPr>
        <p:spPr>
          <a:xfrm rot="10800000">
            <a:off x="6618288" y="4581525"/>
            <a:ext cx="2316162" cy="339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823" name="TextovéPole 6"/>
          <p:cNvSpPr txBox="1">
            <a:spLocks noChangeArrowheads="1"/>
          </p:cNvSpPr>
          <p:nvPr/>
        </p:nvSpPr>
        <p:spPr bwMode="auto">
          <a:xfrm>
            <a:off x="9069388" y="4557713"/>
            <a:ext cx="156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Aktivace MLCK</a:t>
            </a:r>
            <a:endParaRPr lang="cs-CZ" altLang="cs-CZ" baseline="30000"/>
          </a:p>
        </p:txBody>
      </p:sp>
      <p:sp>
        <p:nvSpPr>
          <p:cNvPr id="8" name="Šipka doprava 7"/>
          <p:cNvSpPr/>
          <p:nvPr/>
        </p:nvSpPr>
        <p:spPr>
          <a:xfrm rot="10800000">
            <a:off x="6618288" y="5241925"/>
            <a:ext cx="2316162" cy="339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825" name="TextovéPole 8"/>
          <p:cNvSpPr txBox="1">
            <a:spLocks noChangeArrowheads="1"/>
          </p:cNvSpPr>
          <p:nvPr/>
        </p:nvSpPr>
        <p:spPr bwMode="auto">
          <a:xfrm>
            <a:off x="9069388" y="5218113"/>
            <a:ext cx="3000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Zvýšená aktivita myozinové ATPázy </a:t>
            </a:r>
            <a:endParaRPr lang="cs-CZ" altLang="cs-CZ" baseline="30000"/>
          </a:p>
        </p:txBody>
      </p:sp>
      <p:sp>
        <p:nvSpPr>
          <p:cNvPr id="10" name="Šipka doprava 9"/>
          <p:cNvSpPr/>
          <p:nvPr/>
        </p:nvSpPr>
        <p:spPr>
          <a:xfrm rot="10800000">
            <a:off x="6618288" y="2765425"/>
            <a:ext cx="2316162" cy="338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827" name="TextovéPole 10"/>
          <p:cNvSpPr txBox="1">
            <a:spLocks noChangeArrowheads="1"/>
          </p:cNvSpPr>
          <p:nvPr/>
        </p:nvSpPr>
        <p:spPr bwMode="auto">
          <a:xfrm>
            <a:off x="9069388" y="2741613"/>
            <a:ext cx="213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IP</a:t>
            </a:r>
            <a:r>
              <a:rPr lang="cs-CZ" altLang="cs-CZ" baseline="-25000"/>
              <a:t>3</a:t>
            </a:r>
            <a:r>
              <a:rPr lang="cs-CZ" altLang="cs-CZ"/>
              <a:t> a mobilizace Ca</a:t>
            </a:r>
            <a:r>
              <a:rPr lang="cs-CZ" altLang="cs-CZ" baseline="30000"/>
              <a:t>2+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788437" y="80168"/>
            <a:ext cx="10515600" cy="1325563"/>
          </a:xfrm>
        </p:spPr>
        <p:txBody>
          <a:bodyPr/>
          <a:lstStyle/>
          <a:p>
            <a:pPr algn="ctr"/>
            <a:r>
              <a:rPr lang="cs-CZ" altLang="cs-CZ" b="1" dirty="0"/>
              <a:t>ADH – klinické aspekty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06388" y="1387475"/>
            <a:ext cx="6711950" cy="52641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400" b="1" dirty="0"/>
              <a:t>Diabetes </a:t>
            </a:r>
            <a:r>
              <a:rPr lang="cs-CZ" sz="2400" b="1" dirty="0" err="1"/>
              <a:t>insipidus</a:t>
            </a:r>
            <a:r>
              <a:rPr lang="cs-CZ" sz="2400" b="1" dirty="0"/>
              <a:t> (DI)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400" dirty="0"/>
              <a:t>Primární polydipsie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400" dirty="0"/>
              <a:t>Snížená syntéza/sekrece ADH (gen pro ADH) (neurogenní)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400" dirty="0"/>
              <a:t>Snížená citlivost ledvin (</a:t>
            </a:r>
            <a:r>
              <a:rPr lang="cs-CZ" sz="2400" dirty="0" err="1"/>
              <a:t>nefrogenní</a:t>
            </a:r>
            <a:r>
              <a:rPr lang="cs-CZ" sz="2400" dirty="0"/>
              <a:t>) </a:t>
            </a:r>
          </a:p>
          <a:p>
            <a:pPr marL="285750" indent="-285750" algn="just">
              <a:buFontTx/>
              <a:buChar char="-"/>
              <a:defRPr/>
            </a:pPr>
            <a:endParaRPr lang="cs-CZ" sz="2400" dirty="0"/>
          </a:p>
          <a:p>
            <a:pPr algn="just">
              <a:defRPr/>
            </a:pPr>
            <a:r>
              <a:rPr lang="cs-CZ" sz="2400" b="1" dirty="0"/>
              <a:t>SIADH – syndrom hypersekrece antidiuretického hormonu</a:t>
            </a:r>
          </a:p>
          <a:p>
            <a:pPr marL="342900" indent="-342900" algn="just">
              <a:buFontTx/>
              <a:buChar char="-"/>
              <a:defRPr/>
            </a:pPr>
            <a:r>
              <a:rPr lang="cs-CZ" sz="2400" dirty="0"/>
              <a:t>Zvýšená syntéza/sekrece ADH</a:t>
            </a:r>
          </a:p>
          <a:p>
            <a:pPr marL="342900" indent="-342900" algn="just">
              <a:buFontTx/>
              <a:buChar char="-"/>
              <a:defRPr/>
            </a:pPr>
            <a:r>
              <a:rPr lang="cs-CZ" sz="2400" dirty="0"/>
              <a:t>Absence fyziologických stimulů pro sekreci ADH</a:t>
            </a:r>
          </a:p>
          <a:p>
            <a:pPr marL="342900" indent="-342900" algn="just">
              <a:buFontTx/>
              <a:buChar char="-"/>
              <a:defRPr/>
            </a:pPr>
            <a:endParaRPr lang="cs-CZ" sz="2400" dirty="0"/>
          </a:p>
          <a:p>
            <a:pPr algn="just">
              <a:defRPr/>
            </a:pPr>
            <a:r>
              <a:rPr lang="cs-CZ" sz="2400" b="1" dirty="0"/>
              <a:t>Absence žízně po osmotické stimulaci</a:t>
            </a:r>
          </a:p>
          <a:p>
            <a:pPr algn="just">
              <a:defRPr/>
            </a:pPr>
            <a:endParaRPr lang="cs-CZ" sz="2400" dirty="0"/>
          </a:p>
          <a:p>
            <a:pPr algn="just">
              <a:defRPr/>
            </a:pPr>
            <a:r>
              <a:rPr lang="cs-CZ" sz="2400" dirty="0" err="1">
                <a:solidFill>
                  <a:srgbClr val="FF0000"/>
                </a:solidFill>
              </a:rPr>
              <a:t>Ethanol</a:t>
            </a:r>
            <a:r>
              <a:rPr lang="cs-CZ" sz="2400" dirty="0">
                <a:solidFill>
                  <a:srgbClr val="FF0000"/>
                </a:solidFill>
              </a:rPr>
              <a:t> snižuje sekreci ADH</a:t>
            </a:r>
          </a:p>
        </p:txBody>
      </p:sp>
      <p:pic>
        <p:nvPicPr>
          <p:cNvPr id="35844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2030413"/>
            <a:ext cx="3810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113838" y="1484313"/>
            <a:ext cx="166687" cy="1444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846" name="TextovéPole 5"/>
          <p:cNvSpPr txBox="1">
            <a:spLocks noChangeArrowheads="1"/>
          </p:cNvSpPr>
          <p:nvPr/>
        </p:nvSpPr>
        <p:spPr bwMode="auto">
          <a:xfrm>
            <a:off x="7831138" y="1093788"/>
            <a:ext cx="2730500" cy="368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Neregulovaná sekrece ADH</a:t>
            </a:r>
            <a:endParaRPr lang="cs-CZ" altLang="cs-CZ" baseline="30000"/>
          </a:p>
        </p:txBody>
      </p:sp>
      <p:sp>
        <p:nvSpPr>
          <p:cNvPr id="7" name="Šipka dolů 6"/>
          <p:cNvSpPr/>
          <p:nvPr/>
        </p:nvSpPr>
        <p:spPr>
          <a:xfrm rot="12205556">
            <a:off x="8505825" y="4587875"/>
            <a:ext cx="166688" cy="1446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848" name="TextovéPole 7"/>
          <p:cNvSpPr txBox="1">
            <a:spLocks noChangeArrowheads="1"/>
          </p:cNvSpPr>
          <p:nvPr/>
        </p:nvSpPr>
        <p:spPr bwMode="auto">
          <a:xfrm>
            <a:off x="7239000" y="6003925"/>
            <a:ext cx="1957388" cy="6477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Zvýšená bazální sekrece ADH</a:t>
            </a:r>
            <a:endParaRPr lang="cs-CZ" altLang="cs-CZ" baseline="30000"/>
          </a:p>
        </p:txBody>
      </p:sp>
      <p:sp>
        <p:nvSpPr>
          <p:cNvPr id="9" name="Šipka dolů 8"/>
          <p:cNvSpPr/>
          <p:nvPr/>
        </p:nvSpPr>
        <p:spPr>
          <a:xfrm rot="1435986">
            <a:off x="11117263" y="1895475"/>
            <a:ext cx="166687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850" name="TextovéPole 9"/>
          <p:cNvSpPr txBox="1">
            <a:spLocks noChangeArrowheads="1"/>
          </p:cNvSpPr>
          <p:nvPr/>
        </p:nvSpPr>
        <p:spPr bwMode="auto">
          <a:xfrm>
            <a:off x="10388600" y="1504950"/>
            <a:ext cx="1741488" cy="368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Reset osmostatu</a:t>
            </a:r>
            <a:endParaRPr lang="cs-CZ" altLang="cs-CZ" baseline="30000"/>
          </a:p>
        </p:txBody>
      </p:sp>
      <p:sp>
        <p:nvSpPr>
          <p:cNvPr id="11" name="Šipka dolů 10"/>
          <p:cNvSpPr/>
          <p:nvPr/>
        </p:nvSpPr>
        <p:spPr>
          <a:xfrm rot="10800000">
            <a:off x="10561638" y="5051425"/>
            <a:ext cx="166687" cy="835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852" name="TextovéPole 11"/>
          <p:cNvSpPr txBox="1">
            <a:spLocks noChangeArrowheads="1"/>
          </p:cNvSpPr>
          <p:nvPr/>
        </p:nvSpPr>
        <p:spPr bwMode="auto">
          <a:xfrm>
            <a:off x="9750425" y="6003925"/>
            <a:ext cx="1957388" cy="6477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Snížená sekrece ADH</a:t>
            </a:r>
            <a:endParaRPr lang="cs-CZ" altLang="cs-CZ" baseline="30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délník 81">
            <a:extLst>
              <a:ext uri="{FF2B5EF4-FFF2-40B4-BE49-F238E27FC236}">
                <a16:creationId xmlns:a16="http://schemas.microsoft.com/office/drawing/2014/main" id="{DFB0AC34-4558-43C7-8CC2-CE0BA524F8C0}"/>
              </a:ext>
            </a:extLst>
          </p:cNvPr>
          <p:cNvSpPr/>
          <p:nvPr/>
        </p:nvSpPr>
        <p:spPr>
          <a:xfrm>
            <a:off x="10682984" y="2651540"/>
            <a:ext cx="984575" cy="35735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Obdélník 80">
            <a:extLst>
              <a:ext uri="{FF2B5EF4-FFF2-40B4-BE49-F238E27FC236}">
                <a16:creationId xmlns:a16="http://schemas.microsoft.com/office/drawing/2014/main" id="{C903CA38-D715-4981-A2EF-9F47EB933468}"/>
              </a:ext>
            </a:extLst>
          </p:cNvPr>
          <p:cNvSpPr/>
          <p:nvPr/>
        </p:nvSpPr>
        <p:spPr>
          <a:xfrm>
            <a:off x="9332106" y="2648422"/>
            <a:ext cx="1262436" cy="35735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Obdélník 79">
            <a:extLst>
              <a:ext uri="{FF2B5EF4-FFF2-40B4-BE49-F238E27FC236}">
                <a16:creationId xmlns:a16="http://schemas.microsoft.com/office/drawing/2014/main" id="{0B850DB4-3778-4673-BDE5-C02BB568417B}"/>
              </a:ext>
            </a:extLst>
          </p:cNvPr>
          <p:cNvSpPr/>
          <p:nvPr/>
        </p:nvSpPr>
        <p:spPr>
          <a:xfrm>
            <a:off x="7301155" y="2651524"/>
            <a:ext cx="1942508" cy="35735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Obdélník 78">
            <a:extLst>
              <a:ext uri="{FF2B5EF4-FFF2-40B4-BE49-F238E27FC236}">
                <a16:creationId xmlns:a16="http://schemas.microsoft.com/office/drawing/2014/main" id="{18D6E140-B568-4E5A-AE05-092ACB9B172F}"/>
              </a:ext>
            </a:extLst>
          </p:cNvPr>
          <p:cNvSpPr/>
          <p:nvPr/>
        </p:nvSpPr>
        <p:spPr>
          <a:xfrm>
            <a:off x="5342977" y="2646812"/>
            <a:ext cx="1942508" cy="35735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Obdélník 77">
            <a:extLst>
              <a:ext uri="{FF2B5EF4-FFF2-40B4-BE49-F238E27FC236}">
                <a16:creationId xmlns:a16="http://schemas.microsoft.com/office/drawing/2014/main" id="{0E1DFE89-5388-4C3B-9B16-6316D460076F}"/>
              </a:ext>
            </a:extLst>
          </p:cNvPr>
          <p:cNvSpPr/>
          <p:nvPr/>
        </p:nvSpPr>
        <p:spPr>
          <a:xfrm>
            <a:off x="3672009" y="2646824"/>
            <a:ext cx="1647497" cy="35735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Obdélník 76">
            <a:extLst>
              <a:ext uri="{FF2B5EF4-FFF2-40B4-BE49-F238E27FC236}">
                <a16:creationId xmlns:a16="http://schemas.microsoft.com/office/drawing/2014/main" id="{01FDF64A-3941-40F4-A54B-CBA16F3BC5D5}"/>
              </a:ext>
            </a:extLst>
          </p:cNvPr>
          <p:cNvSpPr/>
          <p:nvPr/>
        </p:nvSpPr>
        <p:spPr>
          <a:xfrm>
            <a:off x="2437268" y="2649928"/>
            <a:ext cx="1191530" cy="3570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bdélník 75">
            <a:extLst>
              <a:ext uri="{FF2B5EF4-FFF2-40B4-BE49-F238E27FC236}">
                <a16:creationId xmlns:a16="http://schemas.microsoft.com/office/drawing/2014/main" id="{5391F71A-ED13-44C7-BEFE-1547CB450500}"/>
              </a:ext>
            </a:extLst>
          </p:cNvPr>
          <p:cNvSpPr/>
          <p:nvPr/>
        </p:nvSpPr>
        <p:spPr>
          <a:xfrm>
            <a:off x="1675691" y="2646812"/>
            <a:ext cx="733033" cy="3570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83E4324-1ADD-4975-ABE4-18B196A2B03A}"/>
              </a:ext>
            </a:extLst>
          </p:cNvPr>
          <p:cNvSpPr/>
          <p:nvPr/>
        </p:nvSpPr>
        <p:spPr>
          <a:xfrm>
            <a:off x="9332106" y="1367782"/>
            <a:ext cx="2385333" cy="3693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2081CD0-3C80-47A8-A105-38FB1E33CC30}"/>
              </a:ext>
            </a:extLst>
          </p:cNvPr>
          <p:cNvSpPr/>
          <p:nvPr/>
        </p:nvSpPr>
        <p:spPr>
          <a:xfrm>
            <a:off x="5243009" y="1354555"/>
            <a:ext cx="2385333" cy="3693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46F80C4-0760-4B64-94D4-CDEA32FE2FCC}"/>
              </a:ext>
            </a:extLst>
          </p:cNvPr>
          <p:cNvSpPr/>
          <p:nvPr/>
        </p:nvSpPr>
        <p:spPr>
          <a:xfrm>
            <a:off x="1455576" y="1356058"/>
            <a:ext cx="2385333" cy="3693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63772C-619E-4CF4-8284-484CE85E9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32" y="240492"/>
            <a:ext cx="10515600" cy="1325563"/>
          </a:xfrm>
        </p:spPr>
        <p:txBody>
          <a:bodyPr/>
          <a:lstStyle/>
          <a:p>
            <a:pPr algn="ctr"/>
            <a:r>
              <a:rPr lang="cs-CZ" b="1" dirty="0" err="1"/>
              <a:t>Hypothalamo</a:t>
            </a:r>
            <a:r>
              <a:rPr lang="cs-CZ" b="1" dirty="0"/>
              <a:t>-hypofyzární osa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EED33E0-D6CE-4EEA-AA25-348D1DB0A8BB}"/>
              </a:ext>
            </a:extLst>
          </p:cNvPr>
          <p:cNvSpPr txBox="1"/>
          <p:nvPr/>
        </p:nvSpPr>
        <p:spPr>
          <a:xfrm>
            <a:off x="1473409" y="1356058"/>
            <a:ext cx="2385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Fyzikální a emoční stres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1666D1-489B-496F-B3A3-4A16F3B2209D}"/>
              </a:ext>
            </a:extLst>
          </p:cNvPr>
          <p:cNvSpPr txBox="1"/>
          <p:nvPr/>
        </p:nvSpPr>
        <p:spPr>
          <a:xfrm>
            <a:off x="5376085" y="1354555"/>
            <a:ext cx="218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Senzorické informace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D381DEF-875B-4904-9B30-38278DBA5C5E}"/>
              </a:ext>
            </a:extLst>
          </p:cNvPr>
          <p:cNvSpPr txBox="1"/>
          <p:nvPr/>
        </p:nvSpPr>
        <p:spPr>
          <a:xfrm>
            <a:off x="9642401" y="1360923"/>
            <a:ext cx="167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Imunitní systém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90071F5-61A9-40A5-AB09-57FCDFBCEB07}"/>
              </a:ext>
            </a:extLst>
          </p:cNvPr>
          <p:cNvSpPr txBox="1"/>
          <p:nvPr/>
        </p:nvSpPr>
        <p:spPr>
          <a:xfrm>
            <a:off x="85820" y="2616340"/>
            <a:ext cx="15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hypothalamus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AE8DABF-D069-4AFD-B3AD-F4735C8F6AA7}"/>
              </a:ext>
            </a:extLst>
          </p:cNvPr>
          <p:cNvSpPr txBox="1"/>
          <p:nvPr/>
        </p:nvSpPr>
        <p:spPr>
          <a:xfrm>
            <a:off x="3608547" y="2679750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GHRH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546C268-ED24-494F-B962-046771F1071C}"/>
              </a:ext>
            </a:extLst>
          </p:cNvPr>
          <p:cNvSpPr txBox="1"/>
          <p:nvPr/>
        </p:nvSpPr>
        <p:spPr>
          <a:xfrm>
            <a:off x="4361655" y="269220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GHIH</a:t>
            </a:r>
          </a:p>
        </p:txBody>
      </p:sp>
      <p:sp>
        <p:nvSpPr>
          <p:cNvPr id="24" name="Levá složená závorka 23">
            <a:extLst>
              <a:ext uri="{FF2B5EF4-FFF2-40B4-BE49-F238E27FC236}">
                <a16:creationId xmlns:a16="http://schemas.microsoft.com/office/drawing/2014/main" id="{5B901928-AF40-43AE-8861-0B4B92972CAD}"/>
              </a:ext>
            </a:extLst>
          </p:cNvPr>
          <p:cNvSpPr/>
          <p:nvPr/>
        </p:nvSpPr>
        <p:spPr>
          <a:xfrm rot="16200000">
            <a:off x="6363481" y="-3079291"/>
            <a:ext cx="454090" cy="10269898"/>
          </a:xfrm>
          <a:prstGeom prst="leftBrace">
            <a:avLst>
              <a:gd name="adj1" fmla="val 8333"/>
              <a:gd name="adj2" fmla="val 5099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313C9AD-9759-475C-86DA-CBCF87364723}"/>
              </a:ext>
            </a:extLst>
          </p:cNvPr>
          <p:cNvSpPr txBox="1"/>
          <p:nvPr/>
        </p:nvSpPr>
        <p:spPr>
          <a:xfrm>
            <a:off x="6232225" y="264681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GnIH</a:t>
            </a:r>
            <a:endParaRPr lang="cs-CZ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FEE0F78-3C0A-40DB-BC93-9EE2E5B8A654}"/>
              </a:ext>
            </a:extLst>
          </p:cNvPr>
          <p:cNvSpPr txBox="1"/>
          <p:nvPr/>
        </p:nvSpPr>
        <p:spPr>
          <a:xfrm>
            <a:off x="5522480" y="264681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GnRH</a:t>
            </a:r>
            <a:endParaRPr lang="cs-CZ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49F2B57-8068-4C53-BB74-E1B772452EB1}"/>
              </a:ext>
            </a:extLst>
          </p:cNvPr>
          <p:cNvSpPr txBox="1"/>
          <p:nvPr/>
        </p:nvSpPr>
        <p:spPr>
          <a:xfrm>
            <a:off x="7696200" y="263812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CRH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185BC34-1050-46CB-83C8-5F0429BCD2F4}"/>
              </a:ext>
            </a:extLst>
          </p:cNvPr>
          <p:cNvSpPr txBox="1"/>
          <p:nvPr/>
        </p:nvSpPr>
        <p:spPr>
          <a:xfrm>
            <a:off x="9428497" y="2666684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TRH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3D81E26-1C7D-477B-BFFE-DB6519784D41}"/>
              </a:ext>
            </a:extLst>
          </p:cNvPr>
          <p:cNvSpPr txBox="1"/>
          <p:nvPr/>
        </p:nvSpPr>
        <p:spPr>
          <a:xfrm>
            <a:off x="10825177" y="264681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PIH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EEEACD5-2438-4EDB-9788-1CF86AE3B579}"/>
              </a:ext>
            </a:extLst>
          </p:cNvPr>
          <p:cNvSpPr txBox="1"/>
          <p:nvPr/>
        </p:nvSpPr>
        <p:spPr>
          <a:xfrm>
            <a:off x="1688131" y="264681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ADH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ED0D5C4-84E8-4BDE-BE91-BC9FFDFA35C4}"/>
              </a:ext>
            </a:extLst>
          </p:cNvPr>
          <p:cNvSpPr txBox="1"/>
          <p:nvPr/>
        </p:nvSpPr>
        <p:spPr>
          <a:xfrm>
            <a:off x="2381567" y="2646812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Oxytocin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4C74B4CA-2687-4B6D-824F-B88FB023ABC4}"/>
              </a:ext>
            </a:extLst>
          </p:cNvPr>
          <p:cNvSpPr txBox="1"/>
          <p:nvPr/>
        </p:nvSpPr>
        <p:spPr>
          <a:xfrm>
            <a:off x="97772" y="4061558"/>
            <a:ext cx="161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adenohypofýza</a:t>
            </a:r>
          </a:p>
        </p:txBody>
      </p:sp>
      <p:sp>
        <p:nvSpPr>
          <p:cNvPr id="34" name="Šipka: dolů 33">
            <a:extLst>
              <a:ext uri="{FF2B5EF4-FFF2-40B4-BE49-F238E27FC236}">
                <a16:creationId xmlns:a16="http://schemas.microsoft.com/office/drawing/2014/main" id="{7E79F196-791D-44CC-B354-8AC6389C305A}"/>
              </a:ext>
            </a:extLst>
          </p:cNvPr>
          <p:cNvSpPr/>
          <p:nvPr/>
        </p:nvSpPr>
        <p:spPr>
          <a:xfrm>
            <a:off x="3905122" y="3056319"/>
            <a:ext cx="244228" cy="98994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: dolů 34">
            <a:extLst>
              <a:ext uri="{FF2B5EF4-FFF2-40B4-BE49-F238E27FC236}">
                <a16:creationId xmlns:a16="http://schemas.microsoft.com/office/drawing/2014/main" id="{6899F4D9-E0D7-404C-B578-5DA541CD1F6A}"/>
              </a:ext>
            </a:extLst>
          </p:cNvPr>
          <p:cNvSpPr/>
          <p:nvPr/>
        </p:nvSpPr>
        <p:spPr>
          <a:xfrm>
            <a:off x="5770592" y="2984819"/>
            <a:ext cx="244228" cy="98258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: dolů 35">
            <a:extLst>
              <a:ext uri="{FF2B5EF4-FFF2-40B4-BE49-F238E27FC236}">
                <a16:creationId xmlns:a16="http://schemas.microsoft.com/office/drawing/2014/main" id="{1DCB3529-F829-4ED3-93A8-B98F478FED1C}"/>
              </a:ext>
            </a:extLst>
          </p:cNvPr>
          <p:cNvSpPr/>
          <p:nvPr/>
        </p:nvSpPr>
        <p:spPr>
          <a:xfrm>
            <a:off x="7889791" y="3060254"/>
            <a:ext cx="244228" cy="95629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Šipka: dolů 36">
            <a:extLst>
              <a:ext uri="{FF2B5EF4-FFF2-40B4-BE49-F238E27FC236}">
                <a16:creationId xmlns:a16="http://schemas.microsoft.com/office/drawing/2014/main" id="{7B7F7453-681C-4F01-9C26-0E9551F41B3C}"/>
              </a:ext>
            </a:extLst>
          </p:cNvPr>
          <p:cNvSpPr/>
          <p:nvPr/>
        </p:nvSpPr>
        <p:spPr>
          <a:xfrm>
            <a:off x="9589473" y="3056319"/>
            <a:ext cx="244228" cy="9489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: dolů 37">
            <a:extLst>
              <a:ext uri="{FF2B5EF4-FFF2-40B4-BE49-F238E27FC236}">
                <a16:creationId xmlns:a16="http://schemas.microsoft.com/office/drawing/2014/main" id="{6BD9F03E-2F7D-4CBF-87AC-E4A53B0A1220}"/>
              </a:ext>
            </a:extLst>
          </p:cNvPr>
          <p:cNvSpPr/>
          <p:nvPr/>
        </p:nvSpPr>
        <p:spPr>
          <a:xfrm>
            <a:off x="1868343" y="3048956"/>
            <a:ext cx="244228" cy="3109839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ipka: dolů 38">
            <a:extLst>
              <a:ext uri="{FF2B5EF4-FFF2-40B4-BE49-F238E27FC236}">
                <a16:creationId xmlns:a16="http://schemas.microsoft.com/office/drawing/2014/main" id="{AA127483-29A7-442A-B468-C89ACAA9C64B}"/>
              </a:ext>
            </a:extLst>
          </p:cNvPr>
          <p:cNvSpPr/>
          <p:nvPr/>
        </p:nvSpPr>
        <p:spPr>
          <a:xfrm>
            <a:off x="2726986" y="3048956"/>
            <a:ext cx="244228" cy="3123301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ipka: dolů 39">
            <a:extLst>
              <a:ext uri="{FF2B5EF4-FFF2-40B4-BE49-F238E27FC236}">
                <a16:creationId xmlns:a16="http://schemas.microsoft.com/office/drawing/2014/main" id="{FA6C9756-E9BA-4EED-858A-7A8918BEC6DB}"/>
              </a:ext>
            </a:extLst>
          </p:cNvPr>
          <p:cNvSpPr/>
          <p:nvPr/>
        </p:nvSpPr>
        <p:spPr>
          <a:xfrm>
            <a:off x="4566714" y="3056319"/>
            <a:ext cx="244228" cy="982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Šipka: dolů 40">
            <a:extLst>
              <a:ext uri="{FF2B5EF4-FFF2-40B4-BE49-F238E27FC236}">
                <a16:creationId xmlns:a16="http://schemas.microsoft.com/office/drawing/2014/main" id="{0E7F8CF9-AE71-49F6-8C64-007F29E84B48}"/>
              </a:ext>
            </a:extLst>
          </p:cNvPr>
          <p:cNvSpPr/>
          <p:nvPr/>
        </p:nvSpPr>
        <p:spPr>
          <a:xfrm>
            <a:off x="6443931" y="2982489"/>
            <a:ext cx="244228" cy="982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Šipka: dolů 41">
            <a:extLst>
              <a:ext uri="{FF2B5EF4-FFF2-40B4-BE49-F238E27FC236}">
                <a16:creationId xmlns:a16="http://schemas.microsoft.com/office/drawing/2014/main" id="{6EE9E4A2-DB7D-4528-9583-4A8FA0575E7C}"/>
              </a:ext>
            </a:extLst>
          </p:cNvPr>
          <p:cNvSpPr/>
          <p:nvPr/>
        </p:nvSpPr>
        <p:spPr>
          <a:xfrm>
            <a:off x="10955696" y="3048183"/>
            <a:ext cx="244228" cy="9371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0A4EA1A9-C11A-4028-A66A-C7FFB9897792}"/>
              </a:ext>
            </a:extLst>
          </p:cNvPr>
          <p:cNvSpPr txBox="1"/>
          <p:nvPr/>
        </p:nvSpPr>
        <p:spPr>
          <a:xfrm>
            <a:off x="4124249" y="4107721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GH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6FBF5DDF-00DD-4C87-91DE-057D4FE36EB1}"/>
              </a:ext>
            </a:extLst>
          </p:cNvPr>
          <p:cNvSpPr txBox="1"/>
          <p:nvPr/>
        </p:nvSpPr>
        <p:spPr>
          <a:xfrm>
            <a:off x="5797683" y="4041255"/>
            <a:ext cx="86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LH/FSH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F52D1714-37E6-4087-80B0-FF4A61153794}"/>
              </a:ext>
            </a:extLst>
          </p:cNvPr>
          <p:cNvSpPr txBox="1"/>
          <p:nvPr/>
        </p:nvSpPr>
        <p:spPr>
          <a:xfrm>
            <a:off x="7681694" y="4061558"/>
            <a:ext cx="69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ACTH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C3F845AD-76FA-4762-A2F9-A1460C36867F}"/>
              </a:ext>
            </a:extLst>
          </p:cNvPr>
          <p:cNvSpPr txBox="1"/>
          <p:nvPr/>
        </p:nvSpPr>
        <p:spPr>
          <a:xfrm>
            <a:off x="9438692" y="4081430"/>
            <a:ext cx="54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TSH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34FD535A-A814-4798-AAF3-785F3D2503E4}"/>
              </a:ext>
            </a:extLst>
          </p:cNvPr>
          <p:cNvSpPr txBox="1"/>
          <p:nvPr/>
        </p:nvSpPr>
        <p:spPr>
          <a:xfrm>
            <a:off x="10825177" y="406155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PRL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FFC5BB75-71E3-4B59-B63E-D88C3DB9FE7A}"/>
              </a:ext>
            </a:extLst>
          </p:cNvPr>
          <p:cNvSpPr txBox="1"/>
          <p:nvPr/>
        </p:nvSpPr>
        <p:spPr>
          <a:xfrm>
            <a:off x="4299138" y="5235327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IGF-1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1B26E3C2-3BDF-4661-86CB-D4CF2B98B300}"/>
              </a:ext>
            </a:extLst>
          </p:cNvPr>
          <p:cNvSpPr txBox="1"/>
          <p:nvPr/>
        </p:nvSpPr>
        <p:spPr>
          <a:xfrm>
            <a:off x="5588057" y="4859302"/>
            <a:ext cx="1321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Estrogeny</a:t>
            </a:r>
          </a:p>
          <a:p>
            <a:pPr algn="ctr"/>
            <a:r>
              <a:rPr lang="cs-CZ" dirty="0"/>
              <a:t>Progesteron</a:t>
            </a:r>
          </a:p>
          <a:p>
            <a:pPr algn="ctr"/>
            <a:r>
              <a:rPr lang="cs-CZ" dirty="0"/>
              <a:t>Testosteron</a:t>
            </a:r>
          </a:p>
          <a:p>
            <a:endParaRPr lang="cs-CZ" dirty="0"/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AFF0DC49-4DEF-40D7-A73E-FD98E274012E}"/>
              </a:ext>
            </a:extLst>
          </p:cNvPr>
          <p:cNvSpPr txBox="1"/>
          <p:nvPr/>
        </p:nvSpPr>
        <p:spPr>
          <a:xfrm>
            <a:off x="7497928" y="5034511"/>
            <a:ext cx="1211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Aldosteron</a:t>
            </a:r>
          </a:p>
          <a:p>
            <a:r>
              <a:rPr lang="cs-CZ" dirty="0"/>
              <a:t>Kortizol</a:t>
            </a:r>
          </a:p>
          <a:p>
            <a:r>
              <a:rPr lang="cs-CZ" dirty="0"/>
              <a:t>Androgeny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A845586F-24D7-426D-BAD8-480770906D34}"/>
              </a:ext>
            </a:extLst>
          </p:cNvPr>
          <p:cNvSpPr txBox="1"/>
          <p:nvPr/>
        </p:nvSpPr>
        <p:spPr>
          <a:xfrm>
            <a:off x="9345140" y="512684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T3/T4</a:t>
            </a:r>
          </a:p>
        </p:txBody>
      </p:sp>
      <p:sp>
        <p:nvSpPr>
          <p:cNvPr id="53" name="Šipka: dolů 52">
            <a:extLst>
              <a:ext uri="{FF2B5EF4-FFF2-40B4-BE49-F238E27FC236}">
                <a16:creationId xmlns:a16="http://schemas.microsoft.com/office/drawing/2014/main" id="{7A5FE93D-50A3-47D4-994E-7B2BDD192B6A}"/>
              </a:ext>
            </a:extLst>
          </p:cNvPr>
          <p:cNvSpPr/>
          <p:nvPr/>
        </p:nvSpPr>
        <p:spPr>
          <a:xfrm>
            <a:off x="10966116" y="4507073"/>
            <a:ext cx="244228" cy="1651723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Šipka: dolů 53">
            <a:extLst>
              <a:ext uri="{FF2B5EF4-FFF2-40B4-BE49-F238E27FC236}">
                <a16:creationId xmlns:a16="http://schemas.microsoft.com/office/drawing/2014/main" id="{70C6CA41-5C6B-473A-BDB7-BC6975D6BB7C}"/>
              </a:ext>
            </a:extLst>
          </p:cNvPr>
          <p:cNvSpPr/>
          <p:nvPr/>
        </p:nvSpPr>
        <p:spPr>
          <a:xfrm>
            <a:off x="9589473" y="4473301"/>
            <a:ext cx="244228" cy="63115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AF776CB8-23DB-44CD-A6D6-B773AA6EF2FE}"/>
              </a:ext>
            </a:extLst>
          </p:cNvPr>
          <p:cNvSpPr txBox="1"/>
          <p:nvPr/>
        </p:nvSpPr>
        <p:spPr>
          <a:xfrm rot="16200000">
            <a:off x="9383617" y="3346117"/>
            <a:ext cx="406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Laktace, sexuální chování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893329D7-A724-4BC1-9452-63BBAB370A41}"/>
              </a:ext>
            </a:extLst>
          </p:cNvPr>
          <p:cNvSpPr txBox="1"/>
          <p:nvPr/>
        </p:nvSpPr>
        <p:spPr>
          <a:xfrm rot="16200000">
            <a:off x="8219254" y="3246766"/>
            <a:ext cx="406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Energetický metabolismus a termoregulace</a:t>
            </a:r>
          </a:p>
        </p:txBody>
      </p:sp>
      <p:sp>
        <p:nvSpPr>
          <p:cNvPr id="58" name="Šipka: dolů 57">
            <a:extLst>
              <a:ext uri="{FF2B5EF4-FFF2-40B4-BE49-F238E27FC236}">
                <a16:creationId xmlns:a16="http://schemas.microsoft.com/office/drawing/2014/main" id="{66FF9E87-2054-4961-A2D1-0405DC3F8B1F}"/>
              </a:ext>
            </a:extLst>
          </p:cNvPr>
          <p:cNvSpPr/>
          <p:nvPr/>
        </p:nvSpPr>
        <p:spPr>
          <a:xfrm>
            <a:off x="9590891" y="5496176"/>
            <a:ext cx="244228" cy="676082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Šipka: dolů 60">
            <a:extLst>
              <a:ext uri="{FF2B5EF4-FFF2-40B4-BE49-F238E27FC236}">
                <a16:creationId xmlns:a16="http://schemas.microsoft.com/office/drawing/2014/main" id="{B104D612-291D-48AD-B4C4-4D5CEE1D2433}"/>
              </a:ext>
            </a:extLst>
          </p:cNvPr>
          <p:cNvSpPr/>
          <p:nvPr/>
        </p:nvSpPr>
        <p:spPr>
          <a:xfrm>
            <a:off x="7889791" y="4461571"/>
            <a:ext cx="244228" cy="63115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E954A0BD-0995-446F-B930-FC08E0A88383}"/>
              </a:ext>
            </a:extLst>
          </p:cNvPr>
          <p:cNvSpPr txBox="1"/>
          <p:nvPr/>
        </p:nvSpPr>
        <p:spPr>
          <a:xfrm>
            <a:off x="320570" y="5126844"/>
            <a:ext cx="98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periferie</a:t>
            </a:r>
          </a:p>
        </p:txBody>
      </p:sp>
      <p:sp>
        <p:nvSpPr>
          <p:cNvPr id="63" name="Levá složená závorka 62">
            <a:extLst>
              <a:ext uri="{FF2B5EF4-FFF2-40B4-BE49-F238E27FC236}">
                <a16:creationId xmlns:a16="http://schemas.microsoft.com/office/drawing/2014/main" id="{E0D17F63-9C72-4782-8B58-7D0B26E7DCEB}"/>
              </a:ext>
            </a:extLst>
          </p:cNvPr>
          <p:cNvSpPr/>
          <p:nvPr/>
        </p:nvSpPr>
        <p:spPr>
          <a:xfrm rot="16200000">
            <a:off x="6312145" y="1070698"/>
            <a:ext cx="454090" cy="10372565"/>
          </a:xfrm>
          <a:prstGeom prst="leftBrace">
            <a:avLst>
              <a:gd name="adj1" fmla="val 8333"/>
              <a:gd name="adj2" fmla="val 5099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C1F9989E-428A-4B4C-9B96-626726A8BD37}"/>
              </a:ext>
            </a:extLst>
          </p:cNvPr>
          <p:cNvSpPr txBox="1"/>
          <p:nvPr/>
        </p:nvSpPr>
        <p:spPr>
          <a:xfrm>
            <a:off x="5678272" y="6474940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CÍLOVÉ TKÁNĚ</a:t>
            </a:r>
          </a:p>
        </p:txBody>
      </p:sp>
      <p:sp>
        <p:nvSpPr>
          <p:cNvPr id="65" name="Šipka: dolů 64">
            <a:extLst>
              <a:ext uri="{FF2B5EF4-FFF2-40B4-BE49-F238E27FC236}">
                <a16:creationId xmlns:a16="http://schemas.microsoft.com/office/drawing/2014/main" id="{98130945-0ADF-4C18-8CB4-ED6B5A4B9F8E}"/>
              </a:ext>
            </a:extLst>
          </p:cNvPr>
          <p:cNvSpPr/>
          <p:nvPr/>
        </p:nvSpPr>
        <p:spPr>
          <a:xfrm>
            <a:off x="6109132" y="4441772"/>
            <a:ext cx="244228" cy="48454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Šipka: dolů 65">
            <a:extLst>
              <a:ext uri="{FF2B5EF4-FFF2-40B4-BE49-F238E27FC236}">
                <a16:creationId xmlns:a16="http://schemas.microsoft.com/office/drawing/2014/main" id="{322BAB6D-B1C4-4A3E-B349-5C702B0383A5}"/>
              </a:ext>
            </a:extLst>
          </p:cNvPr>
          <p:cNvSpPr/>
          <p:nvPr/>
        </p:nvSpPr>
        <p:spPr>
          <a:xfrm>
            <a:off x="6109132" y="5739354"/>
            <a:ext cx="244228" cy="419442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Šipka: dolů 66">
            <a:extLst>
              <a:ext uri="{FF2B5EF4-FFF2-40B4-BE49-F238E27FC236}">
                <a16:creationId xmlns:a16="http://schemas.microsoft.com/office/drawing/2014/main" id="{D44DD9AA-F9B0-4388-8886-D31B1B7D2C0E}"/>
              </a:ext>
            </a:extLst>
          </p:cNvPr>
          <p:cNvSpPr/>
          <p:nvPr/>
        </p:nvSpPr>
        <p:spPr>
          <a:xfrm>
            <a:off x="4481607" y="4556982"/>
            <a:ext cx="244228" cy="71557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Šipka: dolů 67">
            <a:extLst>
              <a:ext uri="{FF2B5EF4-FFF2-40B4-BE49-F238E27FC236}">
                <a16:creationId xmlns:a16="http://schemas.microsoft.com/office/drawing/2014/main" id="{5A59A34D-22FB-4AD0-920D-FADF9F51C127}"/>
              </a:ext>
            </a:extLst>
          </p:cNvPr>
          <p:cNvSpPr/>
          <p:nvPr/>
        </p:nvSpPr>
        <p:spPr>
          <a:xfrm>
            <a:off x="3903547" y="4543286"/>
            <a:ext cx="244228" cy="1615509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Šipka: dolů 68">
            <a:extLst>
              <a:ext uri="{FF2B5EF4-FFF2-40B4-BE49-F238E27FC236}">
                <a16:creationId xmlns:a16="http://schemas.microsoft.com/office/drawing/2014/main" id="{9B59EAA3-AB08-407F-8313-C285FE9FB448}"/>
              </a:ext>
            </a:extLst>
          </p:cNvPr>
          <p:cNvSpPr/>
          <p:nvPr/>
        </p:nvSpPr>
        <p:spPr>
          <a:xfrm>
            <a:off x="4499119" y="5639433"/>
            <a:ext cx="244228" cy="522996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71A8A0AC-31EE-49CE-961A-3726BA16A6AD}"/>
              </a:ext>
            </a:extLst>
          </p:cNvPr>
          <p:cNvSpPr txBox="1"/>
          <p:nvPr/>
        </p:nvSpPr>
        <p:spPr>
          <a:xfrm rot="16200000">
            <a:off x="7530794" y="3897606"/>
            <a:ext cx="268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Mobilizace energetických substrátů a stres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EC60B615-7ADE-4288-95EE-9CD0C86046AC}"/>
              </a:ext>
            </a:extLst>
          </p:cNvPr>
          <p:cNvSpPr txBox="1"/>
          <p:nvPr/>
        </p:nvSpPr>
        <p:spPr>
          <a:xfrm rot="16200000">
            <a:off x="5661629" y="4036105"/>
            <a:ext cx="268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Reprodukce</a:t>
            </a: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A8169FFE-E6D0-486E-95D6-8E7C07E2AB35}"/>
              </a:ext>
            </a:extLst>
          </p:cNvPr>
          <p:cNvSpPr txBox="1"/>
          <p:nvPr/>
        </p:nvSpPr>
        <p:spPr>
          <a:xfrm rot="16200000">
            <a:off x="3728605" y="3970787"/>
            <a:ext cx="268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Růst a vývoj</a:t>
            </a: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FEF5DD9A-65AF-4D3D-8678-525A40515546}"/>
              </a:ext>
            </a:extLst>
          </p:cNvPr>
          <p:cNvSpPr txBox="1"/>
          <p:nvPr/>
        </p:nvSpPr>
        <p:spPr>
          <a:xfrm rot="16200000">
            <a:off x="921465" y="3987534"/>
            <a:ext cx="268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Osmolalita 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99623F6A-C4D3-464A-9E5F-24403948056C}"/>
              </a:ext>
            </a:extLst>
          </p:cNvPr>
          <p:cNvSpPr txBox="1"/>
          <p:nvPr/>
        </p:nvSpPr>
        <p:spPr>
          <a:xfrm rot="16200000">
            <a:off x="1953390" y="3942930"/>
            <a:ext cx="268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Porod, laktace, mateřské chování</a:t>
            </a:r>
          </a:p>
        </p:txBody>
      </p:sp>
    </p:spTree>
    <p:extLst>
      <p:ext uri="{BB962C8B-B14F-4D97-AF65-F5344CB8AC3E}">
        <p14:creationId xmlns:p14="http://schemas.microsoft.com/office/powerpoint/2010/main" val="133064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390525" y="0"/>
            <a:ext cx="11801475" cy="1325563"/>
          </a:xfrm>
        </p:spPr>
        <p:txBody>
          <a:bodyPr/>
          <a:lstStyle/>
          <a:p>
            <a:r>
              <a:rPr lang="cs-CZ" altLang="cs-CZ" sz="4200" b="1" dirty="0"/>
              <a:t>Anatomické a funkční spojení hypothalamu a hypofýzy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ADF13B4-0880-4309-BCEA-F4BAB3F39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2" y="982745"/>
            <a:ext cx="6121778" cy="500787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6890AF2-86DE-4A2C-AC07-1696684A4283}"/>
              </a:ext>
            </a:extLst>
          </p:cNvPr>
          <p:cNvSpPr txBox="1"/>
          <p:nvPr/>
        </p:nvSpPr>
        <p:spPr>
          <a:xfrm>
            <a:off x="785894" y="6155685"/>
            <a:ext cx="1101073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/>
              <a:t>SON – </a:t>
            </a:r>
            <a:r>
              <a:rPr lang="cs-CZ" dirty="0" err="1"/>
              <a:t>supraoptické</a:t>
            </a:r>
            <a:r>
              <a:rPr lang="cs-CZ" dirty="0"/>
              <a:t> jádro, PVH – </a:t>
            </a:r>
            <a:r>
              <a:rPr lang="cs-CZ" dirty="0" err="1"/>
              <a:t>paraventrikulární</a:t>
            </a:r>
            <a:r>
              <a:rPr lang="cs-CZ" dirty="0"/>
              <a:t> jádro, </a:t>
            </a:r>
            <a:r>
              <a:rPr lang="cs-CZ" dirty="0" err="1"/>
              <a:t>PeVH</a:t>
            </a:r>
            <a:r>
              <a:rPr lang="cs-CZ" dirty="0"/>
              <a:t> – </a:t>
            </a:r>
            <a:r>
              <a:rPr lang="cs-CZ" dirty="0" err="1"/>
              <a:t>periventrikulární</a:t>
            </a:r>
            <a:r>
              <a:rPr lang="cs-CZ" dirty="0"/>
              <a:t> jádro, </a:t>
            </a:r>
            <a:r>
              <a:rPr lang="cs-CZ" dirty="0" err="1"/>
              <a:t>Arc</a:t>
            </a:r>
            <a:r>
              <a:rPr lang="cs-CZ" dirty="0"/>
              <a:t> – </a:t>
            </a:r>
            <a:r>
              <a:rPr lang="cs-CZ" dirty="0" err="1"/>
              <a:t>arkuátní</a:t>
            </a:r>
            <a:r>
              <a:rPr lang="cs-CZ" dirty="0"/>
              <a:t> jádro, LHA – laterální </a:t>
            </a:r>
            <a:r>
              <a:rPr lang="cs-CZ" dirty="0" err="1"/>
              <a:t>hypothalamická</a:t>
            </a:r>
            <a:r>
              <a:rPr lang="cs-CZ" dirty="0"/>
              <a:t> oblast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454025" y="-260350"/>
            <a:ext cx="10515600" cy="1325563"/>
          </a:xfrm>
        </p:spPr>
        <p:txBody>
          <a:bodyPr/>
          <a:lstStyle/>
          <a:p>
            <a:r>
              <a:rPr lang="cs-CZ" altLang="cs-CZ" b="1" dirty="0"/>
              <a:t>Adenohypofýza</a:t>
            </a:r>
          </a:p>
        </p:txBody>
      </p:sp>
      <p:pic>
        <p:nvPicPr>
          <p:cNvPr id="36867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0"/>
          <a:stretch>
            <a:fillRect/>
          </a:stretch>
        </p:blipFill>
        <p:spPr bwMode="auto">
          <a:xfrm>
            <a:off x="7321550" y="0"/>
            <a:ext cx="4310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54025" y="711200"/>
            <a:ext cx="6281738" cy="1957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36869" name="Obdélník 2"/>
          <p:cNvSpPr>
            <a:spLocks noChangeArrowheads="1"/>
          </p:cNvSpPr>
          <p:nvPr/>
        </p:nvSpPr>
        <p:spPr bwMode="auto">
          <a:xfrm>
            <a:off x="309563" y="6375400"/>
            <a:ext cx="6572250" cy="369888"/>
          </a:xfrm>
          <a:prstGeom prst="rect">
            <a:avLst/>
          </a:prstGeom>
          <a:solidFill>
            <a:srgbClr val="E24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/>
              <a:t>PRODUKCE HORMONŮ POD PŘÍMOU KONTROLOU HYPOTHALAMU</a:t>
            </a:r>
          </a:p>
        </p:txBody>
      </p:sp>
      <p:sp>
        <p:nvSpPr>
          <p:cNvPr id="36870" name="Obdélník 3"/>
          <p:cNvSpPr>
            <a:spLocks noChangeArrowheads="1"/>
          </p:cNvSpPr>
          <p:nvPr/>
        </p:nvSpPr>
        <p:spPr bwMode="auto">
          <a:xfrm>
            <a:off x="560388" y="812800"/>
            <a:ext cx="60690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cs-CZ" altLang="cs-CZ"/>
              <a:t>ACTH 		– 	adrenokortikotropní hormon</a:t>
            </a:r>
          </a:p>
          <a:p>
            <a:pPr>
              <a:buFontTx/>
              <a:buChar char="-"/>
            </a:pPr>
            <a:r>
              <a:rPr lang="cs-CZ" altLang="cs-CZ"/>
              <a:t>TSH 		– 	thyreotropin hormon</a:t>
            </a:r>
          </a:p>
          <a:p>
            <a:pPr>
              <a:buFontTx/>
              <a:buChar char="-"/>
            </a:pPr>
            <a:r>
              <a:rPr lang="cs-CZ" altLang="cs-CZ"/>
              <a:t>GH 		– 	růstový (somatotropní) hormon</a:t>
            </a:r>
          </a:p>
          <a:p>
            <a:pPr>
              <a:buFontTx/>
              <a:buChar char="-"/>
            </a:pPr>
            <a:r>
              <a:rPr lang="cs-CZ" altLang="cs-CZ"/>
              <a:t>PRL 		– 	prolaktin</a:t>
            </a:r>
          </a:p>
          <a:p>
            <a:pPr>
              <a:buFontTx/>
              <a:buChar char="-"/>
            </a:pPr>
            <a:r>
              <a:rPr lang="cs-CZ" altLang="cs-CZ"/>
              <a:t>LH 		– 	luteinizační hormon</a:t>
            </a:r>
          </a:p>
          <a:p>
            <a:pPr>
              <a:buFontTx/>
              <a:buChar char="-"/>
            </a:pPr>
            <a:r>
              <a:rPr lang="cs-CZ" altLang="cs-CZ"/>
              <a:t>FSH 		– 	folikuly stimulující hormon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454025" y="2919413"/>
          <a:ext cx="6281737" cy="3205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743">
                  <a:extLst>
                    <a:ext uri="{9D8B030D-6E8A-4147-A177-3AD203B41FA5}">
                      <a16:colId xmlns:a16="http://schemas.microsoft.com/office/drawing/2014/main" val="951677033"/>
                    </a:ext>
                  </a:extLst>
                </a:gridCol>
                <a:gridCol w="961753">
                  <a:extLst>
                    <a:ext uri="{9D8B030D-6E8A-4147-A177-3AD203B41FA5}">
                      <a16:colId xmlns:a16="http://schemas.microsoft.com/office/drawing/2014/main" val="1338811390"/>
                    </a:ext>
                  </a:extLst>
                </a:gridCol>
                <a:gridCol w="1313945">
                  <a:extLst>
                    <a:ext uri="{9D8B030D-6E8A-4147-A177-3AD203B41FA5}">
                      <a16:colId xmlns:a16="http://schemas.microsoft.com/office/drawing/2014/main" val="1341390802"/>
                    </a:ext>
                  </a:extLst>
                </a:gridCol>
                <a:gridCol w="1469722">
                  <a:extLst>
                    <a:ext uri="{9D8B030D-6E8A-4147-A177-3AD203B41FA5}">
                      <a16:colId xmlns:a16="http://schemas.microsoft.com/office/drawing/2014/main" val="4265091911"/>
                    </a:ext>
                  </a:extLst>
                </a:gridCol>
                <a:gridCol w="1283574">
                  <a:extLst>
                    <a:ext uri="{9D8B030D-6E8A-4147-A177-3AD203B41FA5}">
                      <a16:colId xmlns:a16="http://schemas.microsoft.com/office/drawing/2014/main" val="3838402317"/>
                    </a:ext>
                  </a:extLst>
                </a:gridCol>
              </a:tblGrid>
              <a:tr h="487632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Buňky </a:t>
                      </a:r>
                      <a:r>
                        <a:rPr lang="cs-CZ" sz="1300" b="1" dirty="0" err="1"/>
                        <a:t>adehohypofýzy</a:t>
                      </a:r>
                      <a:endParaRPr lang="cs-CZ" sz="1300" b="1" dirty="0"/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Zastoupení</a:t>
                      </a:r>
                      <a:r>
                        <a:rPr lang="cs-CZ" sz="1300" b="1" baseline="0" dirty="0"/>
                        <a:t> </a:t>
                      </a:r>
                      <a:endParaRPr lang="cs-CZ" sz="1300" b="1" dirty="0"/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err="1"/>
                        <a:t>Hypothalamický</a:t>
                      </a:r>
                      <a:r>
                        <a:rPr lang="cs-CZ" sz="1300" b="1" dirty="0"/>
                        <a:t> hormon(y)</a:t>
                      </a: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Hormony adenohypofýzy</a:t>
                      </a:r>
                    </a:p>
                  </a:txBody>
                  <a:tcPr marL="91434" marR="91434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Lokalizace</a:t>
                      </a:r>
                    </a:p>
                  </a:txBody>
                  <a:tcPr marL="91434" marR="91434" marT="45715" marB="45715" anchor="ctr"/>
                </a:tc>
                <a:extLst>
                  <a:ext uri="{0D108BD9-81ED-4DB2-BD59-A6C34878D82A}">
                    <a16:rowId xmlns:a16="http://schemas.microsoft.com/office/drawing/2014/main" val="2970331096"/>
                  </a:ext>
                </a:extLst>
              </a:tr>
              <a:tr h="370803">
                <a:tc>
                  <a:txBody>
                    <a:bodyPr/>
                    <a:lstStyle/>
                    <a:p>
                      <a:r>
                        <a:rPr lang="cs-CZ" sz="1300" b="1" dirty="0" err="1"/>
                        <a:t>Laktotropní</a:t>
                      </a:r>
                      <a:endParaRPr lang="cs-CZ" sz="1300" b="1" dirty="0"/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Až 25 %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dopamin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prolaktin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Celá AH</a:t>
                      </a: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val="1800943297"/>
                  </a:ext>
                </a:extLst>
              </a:tr>
              <a:tr h="685732">
                <a:tc>
                  <a:txBody>
                    <a:bodyPr/>
                    <a:lstStyle/>
                    <a:p>
                      <a:r>
                        <a:rPr lang="cs-CZ" sz="1300" b="1" dirty="0"/>
                        <a:t>Kortikotropní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Cca 20 %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CRH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POMC – ACTH, </a:t>
                      </a:r>
                      <a:r>
                        <a:rPr lang="cs-CZ" sz="130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cs-CZ" sz="1300" dirty="0"/>
                        <a:t>-LPH,</a:t>
                      </a:r>
                      <a:r>
                        <a:rPr lang="cs-CZ" sz="1300" baseline="0" dirty="0"/>
                        <a:t> </a:t>
                      </a:r>
                      <a:r>
                        <a:rPr lang="cs-CZ" sz="1300" baseline="0" dirty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cs-CZ" sz="1300" baseline="0" dirty="0"/>
                        <a:t>-MSH, </a:t>
                      </a:r>
                      <a:r>
                        <a:rPr lang="cs-CZ" sz="1300" baseline="0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cs-CZ" sz="1300" baseline="0" dirty="0"/>
                        <a:t>-end.</a:t>
                      </a:r>
                      <a:endParaRPr lang="cs-CZ" sz="1300" dirty="0"/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 err="1"/>
                        <a:t>Anteromediální</a:t>
                      </a:r>
                      <a:r>
                        <a:rPr lang="cs-CZ" sz="1300" dirty="0"/>
                        <a:t> region</a:t>
                      </a: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val="926207877"/>
                  </a:ext>
                </a:extLst>
              </a:tr>
              <a:tr h="685732">
                <a:tc>
                  <a:txBody>
                    <a:bodyPr/>
                    <a:lstStyle/>
                    <a:p>
                      <a:r>
                        <a:rPr lang="cs-CZ" sz="1300" b="1" dirty="0" err="1"/>
                        <a:t>Thyreotropní</a:t>
                      </a:r>
                      <a:endParaRPr lang="cs-CZ" sz="1300" b="1" dirty="0"/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Cca 5 %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TRH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TSH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dirty="0" err="1"/>
                        <a:t>Anteromediální</a:t>
                      </a:r>
                      <a:r>
                        <a:rPr lang="cs-CZ" sz="1300" dirty="0"/>
                        <a:t> region</a:t>
                      </a:r>
                    </a:p>
                    <a:p>
                      <a:endParaRPr lang="cs-CZ" sz="1300" dirty="0"/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val="1540296217"/>
                  </a:ext>
                </a:extLst>
              </a:tr>
              <a:tr h="487632">
                <a:tc>
                  <a:txBody>
                    <a:bodyPr/>
                    <a:lstStyle/>
                    <a:p>
                      <a:r>
                        <a:rPr lang="cs-CZ" sz="1300" b="1" dirty="0"/>
                        <a:t>Gonadotropní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Až 15 %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 err="1"/>
                        <a:t>GnRH</a:t>
                      </a:r>
                      <a:endParaRPr lang="cs-CZ" sz="1300" dirty="0"/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LH/FSH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 err="1"/>
                        <a:t>Posterolaterální</a:t>
                      </a:r>
                      <a:r>
                        <a:rPr lang="cs-CZ" sz="1300" dirty="0"/>
                        <a:t> region</a:t>
                      </a: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val="3593157314"/>
                  </a:ext>
                </a:extLst>
              </a:tr>
              <a:tr h="487632">
                <a:tc>
                  <a:txBody>
                    <a:bodyPr/>
                    <a:lstStyle/>
                    <a:p>
                      <a:r>
                        <a:rPr lang="cs-CZ" sz="1300" b="1" dirty="0"/>
                        <a:t>Somatotropní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Cca 40 %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GHRH/GHIH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/>
                        <a:t>GH</a:t>
                      </a:r>
                    </a:p>
                  </a:txBody>
                  <a:tcPr marL="91434" marR="91434" marT="45715" marB="45715"/>
                </a:tc>
                <a:tc>
                  <a:txBody>
                    <a:bodyPr/>
                    <a:lstStyle/>
                    <a:p>
                      <a:r>
                        <a:rPr lang="cs-CZ" sz="1300" dirty="0" err="1"/>
                        <a:t>Posterolaterální</a:t>
                      </a:r>
                      <a:r>
                        <a:rPr lang="cs-CZ" sz="1300" dirty="0"/>
                        <a:t> region</a:t>
                      </a:r>
                    </a:p>
                  </a:txBody>
                  <a:tcPr marL="91434" marR="91434" marT="45715" marB="45715"/>
                </a:tc>
                <a:extLst>
                  <a:ext uri="{0D108BD9-81ED-4DB2-BD59-A6C34878D82A}">
                    <a16:rowId xmlns:a16="http://schemas.microsoft.com/office/drawing/2014/main" val="285173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81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29264-8796-49B0-9758-A88CCA17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426" y="2766218"/>
            <a:ext cx="5685148" cy="1325563"/>
          </a:xfrm>
        </p:spPr>
        <p:txBody>
          <a:bodyPr/>
          <a:lstStyle/>
          <a:p>
            <a:r>
              <a:rPr lang="cs-CZ" b="1" dirty="0"/>
              <a:t>Osa GHRH/GHIH-GH-IGF</a:t>
            </a:r>
          </a:p>
        </p:txBody>
      </p:sp>
    </p:spTree>
    <p:extLst>
      <p:ext uri="{BB962C8B-B14F-4D97-AF65-F5344CB8AC3E}">
        <p14:creationId xmlns:p14="http://schemas.microsoft.com/office/powerpoint/2010/main" val="131243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220663" y="128588"/>
            <a:ext cx="11750675" cy="1325562"/>
          </a:xfrm>
        </p:spPr>
        <p:txBody>
          <a:bodyPr/>
          <a:lstStyle/>
          <a:p>
            <a:pPr algn="ctr"/>
            <a:r>
              <a:rPr lang="cs-CZ" altLang="cs-CZ" sz="3800" b="1" dirty="0" err="1"/>
              <a:t>Somatoliberin</a:t>
            </a:r>
            <a:r>
              <a:rPr lang="cs-CZ" altLang="cs-CZ" sz="3800" b="1" dirty="0"/>
              <a:t> (GHRH, </a:t>
            </a:r>
            <a:r>
              <a:rPr lang="cs-CZ" altLang="cs-CZ" sz="3800" b="1" dirty="0" err="1"/>
              <a:t>growth</a:t>
            </a:r>
            <a:r>
              <a:rPr lang="cs-CZ" altLang="cs-CZ" sz="3800" b="1" dirty="0"/>
              <a:t> hormone-</a:t>
            </a:r>
            <a:r>
              <a:rPr lang="cs-CZ" altLang="cs-CZ" sz="3800" b="1" dirty="0" err="1"/>
              <a:t>releasing</a:t>
            </a:r>
            <a:r>
              <a:rPr lang="cs-CZ" altLang="cs-CZ" sz="3800" b="1" dirty="0"/>
              <a:t> hormone)</a:t>
            </a:r>
          </a:p>
        </p:txBody>
      </p:sp>
      <p:sp>
        <p:nvSpPr>
          <p:cNvPr id="3" name="Obdélník 2"/>
          <p:cNvSpPr/>
          <p:nvPr/>
        </p:nvSpPr>
        <p:spPr>
          <a:xfrm>
            <a:off x="239713" y="1362075"/>
            <a:ext cx="716438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Charakteristika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Dvě biologické formy (40/44 AMK)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Nucleus</a:t>
            </a:r>
            <a:r>
              <a:rPr lang="cs-CZ" dirty="0"/>
              <a:t> </a:t>
            </a:r>
            <a:r>
              <a:rPr lang="cs-CZ" dirty="0" err="1"/>
              <a:t>ventromedialis</a:t>
            </a:r>
            <a:r>
              <a:rPr lang="cs-CZ" dirty="0"/>
              <a:t>, </a:t>
            </a:r>
            <a:r>
              <a:rPr lang="cs-CZ" dirty="0" err="1"/>
              <a:t>nucleus</a:t>
            </a:r>
            <a:r>
              <a:rPr lang="cs-CZ" dirty="0"/>
              <a:t> </a:t>
            </a:r>
            <a:r>
              <a:rPr lang="cs-CZ" dirty="0" err="1"/>
              <a:t>arcuatus</a:t>
            </a: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/>
              <a:t>Ektopická exprese (nádory)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0031" y="2837281"/>
            <a:ext cx="716438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 err="1"/>
              <a:t>Hypothalamo</a:t>
            </a:r>
            <a:r>
              <a:rPr lang="cs-CZ" b="1" dirty="0"/>
              <a:t>-hypofyzární osa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Rychlá sekrece GH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Synergie s estrogeny, glukokortikoidy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Za přítomnosti GNHR a </a:t>
            </a:r>
            <a:r>
              <a:rPr lang="cs-CZ" dirty="0" err="1"/>
              <a:t>ghrelinu</a:t>
            </a:r>
            <a:r>
              <a:rPr lang="cs-CZ" dirty="0"/>
              <a:t> výrazná sekrece GH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0031" y="4298951"/>
            <a:ext cx="7164387" cy="175418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Další funkce a místa tvorby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Regulace spánku (SCN)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Orexigenní</a:t>
            </a:r>
            <a:r>
              <a:rPr lang="cs-CZ" dirty="0"/>
              <a:t> faktor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Hojení ran - kůže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Vaječníky, děloha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Placenta</a:t>
            </a:r>
          </a:p>
        </p:txBody>
      </p:sp>
      <p:sp>
        <p:nvSpPr>
          <p:cNvPr id="8" name="Pravá složená závorka 7"/>
          <p:cNvSpPr/>
          <p:nvPr/>
        </p:nvSpPr>
        <p:spPr>
          <a:xfrm>
            <a:off x="2707481" y="5470526"/>
            <a:ext cx="250825" cy="53657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415" name="TextovéPole 8"/>
          <p:cNvSpPr txBox="1">
            <a:spLocks noChangeArrowheads="1"/>
          </p:cNvSpPr>
          <p:nvPr/>
        </p:nvSpPr>
        <p:spPr bwMode="auto">
          <a:xfrm>
            <a:off x="3140868" y="5407026"/>
            <a:ext cx="2903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cs-CZ" altLang="cs-CZ"/>
              <a:t>Neznámý význam</a:t>
            </a:r>
          </a:p>
          <a:p>
            <a:pPr>
              <a:buFontTx/>
              <a:buChar char="-"/>
            </a:pPr>
            <a:r>
              <a:rPr lang="cs-CZ" altLang="cs-CZ"/>
              <a:t>Možný alternativní sestřih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712075" y="5281321"/>
            <a:ext cx="4205288" cy="101441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000" b="1" dirty="0"/>
              <a:t>Klinický význam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Dnes bez klinického významu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GHRP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9EB80B9-7A8C-4C30-8CE8-BFBE0C072A65}"/>
              </a:ext>
            </a:extLst>
          </p:cNvPr>
          <p:cNvSpPr txBox="1"/>
          <p:nvPr/>
        </p:nvSpPr>
        <p:spPr>
          <a:xfrm>
            <a:off x="7712074" y="1342502"/>
            <a:ext cx="4205289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sz="2000" b="1" dirty="0"/>
              <a:t>Regulace sekrece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Stimulace sekrece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sz="2000" b="1" dirty="0" err="1"/>
              <a:t>Ghrelin</a:t>
            </a:r>
            <a:endParaRPr lang="cs-CZ" sz="2000" b="1" dirty="0"/>
          </a:p>
          <a:p>
            <a:pPr marL="742950" lvl="1" indent="-285750" algn="just">
              <a:buFontTx/>
              <a:buChar char="-"/>
              <a:defRPr/>
            </a:pPr>
            <a:r>
              <a:rPr lang="cs-CZ" sz="2000" b="1" dirty="0" err="1"/>
              <a:t>Leptin</a:t>
            </a:r>
            <a:endParaRPr lang="cs-CZ" sz="2000" b="1" dirty="0"/>
          </a:p>
          <a:p>
            <a:pPr marL="742950" lvl="1" indent="-285750" algn="just">
              <a:buFontTx/>
              <a:buChar char="-"/>
              <a:defRPr/>
            </a:pPr>
            <a:r>
              <a:rPr lang="cs-CZ" sz="2000" dirty="0" err="1"/>
              <a:t>Galanin</a:t>
            </a:r>
            <a:endParaRPr lang="cs-CZ" sz="2000" dirty="0"/>
          </a:p>
          <a:p>
            <a:pPr marL="742950" lvl="1" indent="-285750" algn="just">
              <a:buFontTx/>
              <a:buChar char="-"/>
              <a:defRPr/>
            </a:pPr>
            <a:r>
              <a:rPr lang="cs-CZ" sz="2000" dirty="0"/>
              <a:t>GABA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sz="2000" dirty="0">
                <a:latin typeface="Symbol" panose="05050102010706020507" pitchFamily="18" charset="2"/>
              </a:rPr>
              <a:t>a</a:t>
            </a:r>
            <a:r>
              <a:rPr lang="cs-CZ" sz="2000" dirty="0"/>
              <a:t>2-adrenergní a </a:t>
            </a:r>
            <a:r>
              <a:rPr lang="cs-CZ" sz="2000" dirty="0" err="1"/>
              <a:t>dopaminergní</a:t>
            </a:r>
            <a:r>
              <a:rPr lang="cs-CZ" sz="2000" dirty="0"/>
              <a:t> input</a:t>
            </a:r>
          </a:p>
          <a:p>
            <a:pPr marL="742950" lvl="1" indent="-285750" algn="just">
              <a:buFontTx/>
              <a:buChar char="-"/>
              <a:defRPr/>
            </a:pPr>
            <a:endParaRPr lang="cs-CZ" sz="2000" dirty="0"/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Inhibice sekrece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sz="2000" b="1" dirty="0"/>
              <a:t>CRH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sz="2000" dirty="0">
                <a:latin typeface="Symbol" panose="05050102010706020507" pitchFamily="18" charset="2"/>
              </a:rPr>
              <a:t>b</a:t>
            </a:r>
            <a:r>
              <a:rPr lang="cs-CZ" sz="2000" dirty="0"/>
              <a:t>2-adrenergní input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0" y="124619"/>
            <a:ext cx="12192000" cy="1325562"/>
          </a:xfrm>
        </p:spPr>
        <p:txBody>
          <a:bodyPr/>
          <a:lstStyle/>
          <a:p>
            <a:pPr algn="ctr"/>
            <a:r>
              <a:rPr lang="cs-CZ" altLang="cs-CZ" sz="3800" b="1" dirty="0" err="1"/>
              <a:t>Somatostatin</a:t>
            </a:r>
            <a:r>
              <a:rPr lang="cs-CZ" altLang="cs-CZ" sz="3800" b="1" dirty="0"/>
              <a:t> (GHIH, </a:t>
            </a:r>
            <a:r>
              <a:rPr lang="cs-CZ" altLang="cs-CZ" sz="3800" b="1" dirty="0" err="1"/>
              <a:t>growth</a:t>
            </a:r>
            <a:r>
              <a:rPr lang="cs-CZ" altLang="cs-CZ" sz="3800" b="1" dirty="0"/>
              <a:t> hormone–</a:t>
            </a:r>
            <a:r>
              <a:rPr lang="cs-CZ" altLang="cs-CZ" sz="3800" b="1" dirty="0" err="1"/>
              <a:t>inhibiting</a:t>
            </a:r>
            <a:r>
              <a:rPr lang="cs-CZ" altLang="cs-CZ" sz="3800" b="1" dirty="0"/>
              <a:t> hormone )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2088" y="1212850"/>
            <a:ext cx="71628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Charakteristika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SST-14 (CNS – </a:t>
            </a:r>
            <a:r>
              <a:rPr lang="cs-CZ" dirty="0" err="1"/>
              <a:t>periventrikulární</a:t>
            </a:r>
            <a:r>
              <a:rPr lang="cs-CZ" dirty="0"/>
              <a:t> jádra) a SST-28 (GIT)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Neurotransmiter – </a:t>
            </a:r>
            <a:r>
              <a:rPr lang="cs-CZ" dirty="0" err="1"/>
              <a:t>neuromodulátor</a:t>
            </a: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/>
              <a:t>Blokuje uvolňování GH</a:t>
            </a:r>
          </a:p>
        </p:txBody>
      </p:sp>
      <p:sp>
        <p:nvSpPr>
          <p:cNvPr id="5" name="Obdélník 4"/>
          <p:cNvSpPr/>
          <p:nvPr/>
        </p:nvSpPr>
        <p:spPr>
          <a:xfrm>
            <a:off x="192088" y="2926646"/>
            <a:ext cx="7162800" cy="1200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 err="1"/>
              <a:t>Hypothalamo</a:t>
            </a:r>
            <a:r>
              <a:rPr lang="cs-CZ" b="1" dirty="0"/>
              <a:t>-hypofyzární osa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Regulace sekrece GH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Inhibice TSH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Inhibice sekrece PRL a ACTH</a:t>
            </a:r>
          </a:p>
        </p:txBody>
      </p:sp>
      <p:sp>
        <p:nvSpPr>
          <p:cNvPr id="6" name="Obdélník 5"/>
          <p:cNvSpPr/>
          <p:nvPr/>
        </p:nvSpPr>
        <p:spPr>
          <a:xfrm>
            <a:off x="192088" y="4640263"/>
            <a:ext cx="7162800" cy="20320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Další funkce a místa tvorby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Myenterický</a:t>
            </a:r>
            <a:r>
              <a:rPr lang="cs-CZ" dirty="0"/>
              <a:t> plexus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Epiteliální buňky GIT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Endokrinní pankreas – </a:t>
            </a:r>
            <a:r>
              <a:rPr lang="cs-CZ" dirty="0" err="1"/>
              <a:t>autokrinie</a:t>
            </a:r>
            <a:r>
              <a:rPr lang="cs-CZ" dirty="0"/>
              <a:t> i </a:t>
            </a:r>
            <a:r>
              <a:rPr lang="cs-CZ" dirty="0" err="1"/>
              <a:t>parakrinie</a:t>
            </a: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Cortex</a:t>
            </a:r>
            <a:r>
              <a:rPr lang="cs-CZ" dirty="0"/>
              <a:t>, laterální septum, amygdala, retikulární jádro thalamu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Hypokampus</a:t>
            </a:r>
            <a:r>
              <a:rPr lang="cs-CZ" dirty="0"/>
              <a:t>, jádra mozkového kmene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Kortistatin</a:t>
            </a:r>
            <a:r>
              <a:rPr lang="cs-CZ" dirty="0"/>
              <a:t> s afinitou k SSTR1-5 – </a:t>
            </a:r>
            <a:r>
              <a:rPr lang="cs-CZ" dirty="0" err="1"/>
              <a:t>neuromodulátor</a:t>
            </a:r>
            <a:r>
              <a:rPr lang="cs-CZ" dirty="0"/>
              <a:t> (ant. Ach)</a:t>
            </a:r>
          </a:p>
        </p:txBody>
      </p:sp>
      <p:sp>
        <p:nvSpPr>
          <p:cNvPr id="7" name="Pravá složená závorka 6"/>
          <p:cNvSpPr/>
          <p:nvPr/>
        </p:nvSpPr>
        <p:spPr>
          <a:xfrm>
            <a:off x="2716213" y="5027613"/>
            <a:ext cx="250825" cy="53657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439" name="TextovéPole 7"/>
          <p:cNvSpPr txBox="1">
            <a:spLocks noChangeArrowheads="1"/>
          </p:cNvSpPr>
          <p:nvPr/>
        </p:nvSpPr>
        <p:spPr bwMode="auto">
          <a:xfrm>
            <a:off x="5014913" y="4918075"/>
            <a:ext cx="2012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r>
              <a:rPr lang="cs-CZ" altLang="cs-CZ"/>
              <a:t>neurotransmiter</a:t>
            </a:r>
          </a:p>
          <a:p>
            <a:pPr>
              <a:buFontTx/>
              <a:buChar char="-"/>
            </a:pPr>
            <a:r>
              <a:rPr lang="cs-CZ" altLang="cs-CZ"/>
              <a:t>parakrinie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670800" y="1895475"/>
            <a:ext cx="4205288" cy="40941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2000" b="1" dirty="0"/>
              <a:t>Klinický význam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Analoga </a:t>
            </a:r>
            <a:r>
              <a:rPr lang="cs-CZ" sz="2000" dirty="0" err="1"/>
              <a:t>somatostatinu</a:t>
            </a:r>
            <a:r>
              <a:rPr lang="cs-CZ" sz="2000" dirty="0"/>
              <a:t> (</a:t>
            </a:r>
            <a:r>
              <a:rPr lang="cs-CZ" sz="2000" dirty="0" err="1"/>
              <a:t>oktreotid</a:t>
            </a:r>
            <a:r>
              <a:rPr lang="cs-CZ" sz="2000" dirty="0"/>
              <a:t>, </a:t>
            </a:r>
            <a:r>
              <a:rPr lang="cs-CZ" sz="2000" dirty="0" err="1"/>
              <a:t>lanreotid</a:t>
            </a:r>
            <a:r>
              <a:rPr lang="cs-CZ" sz="2000" dirty="0"/>
              <a:t>, </a:t>
            </a:r>
            <a:r>
              <a:rPr lang="cs-CZ" sz="2000" dirty="0" err="1"/>
              <a:t>vapreotid</a:t>
            </a:r>
            <a:r>
              <a:rPr lang="cs-CZ" sz="2000" dirty="0"/>
              <a:t>, </a:t>
            </a:r>
            <a:r>
              <a:rPr lang="cs-CZ" sz="2000" dirty="0" err="1"/>
              <a:t>seglitid</a:t>
            </a:r>
            <a:r>
              <a:rPr lang="cs-CZ" sz="2000" dirty="0"/>
              <a:t>, </a:t>
            </a:r>
            <a:r>
              <a:rPr lang="cs-CZ" sz="2000" dirty="0" err="1"/>
              <a:t>pasireotid</a:t>
            </a:r>
            <a:r>
              <a:rPr lang="cs-CZ" sz="2000" dirty="0"/>
              <a:t>)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Terapie akromegalie, nádorů produkujících TSH a neuroendokrinních nádorů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! Nežádoucí GIT účinky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Zobrazovací metody (</a:t>
            </a:r>
            <a:r>
              <a:rPr lang="cs-CZ" sz="2000" baseline="30000" dirty="0"/>
              <a:t>111</a:t>
            </a:r>
            <a:r>
              <a:rPr lang="cs-CZ" sz="2000" dirty="0"/>
              <a:t>In-somatostatin)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sz="2000" dirty="0"/>
              <a:t>Možné uplatnění v léčbě nádorových onemocnění</a:t>
            </a:r>
          </a:p>
          <a:p>
            <a:pPr marL="285750" indent="-285750" algn="just">
              <a:buFontTx/>
              <a:buChar char="-"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41e6aaf7-7fda-4926-b3f1-845e2492743f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4719</TotalTime>
  <Words>2950</Words>
  <Application>Microsoft Office PowerPoint</Application>
  <PresentationFormat>Širokoúhlá obrazovka</PresentationFormat>
  <Paragraphs>606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Symbol</vt:lpstr>
      <vt:lpstr>Motiv Office</vt:lpstr>
      <vt:lpstr>  Hormony hypothalamu a adenohypofýzy.</vt:lpstr>
      <vt:lpstr>Hypothalamus</vt:lpstr>
      <vt:lpstr>Cirkumventrikulární orgány</vt:lpstr>
      <vt:lpstr>Hypothalamo-hypofyzární osa</vt:lpstr>
      <vt:lpstr>Anatomické a funkční spojení hypothalamu a hypofýzy</vt:lpstr>
      <vt:lpstr>Adenohypofýza</vt:lpstr>
      <vt:lpstr>Osa GHRH/GHIH-GH-IGF</vt:lpstr>
      <vt:lpstr>Somatoliberin (GHRH, growth hormone-releasing hormone)</vt:lpstr>
      <vt:lpstr>Somatostatin (GHIH, growth hormone–inhibiting hormone )</vt:lpstr>
      <vt:lpstr>Hlavní účinky somatostatinu</vt:lpstr>
      <vt:lpstr>Prezentace aplikace PowerPoint</vt:lpstr>
      <vt:lpstr>Stimulace sekrece GH - shrnutí</vt:lpstr>
      <vt:lpstr>Inhibice sekrece GH - shrnutí</vt:lpstr>
      <vt:lpstr>Mechanismus účinku růstového hormonu</vt:lpstr>
      <vt:lpstr>Biologické účinky osy GH-IGF-1</vt:lpstr>
      <vt:lpstr>Metabolické účinky GH</vt:lpstr>
      <vt:lpstr>GH – klinické aspekty</vt:lpstr>
      <vt:lpstr>Osa dopamin-prolaktin</vt:lpstr>
      <vt:lpstr>Dopamin (PIH, prolactin-inhibiting hormone)</vt:lpstr>
      <vt:lpstr>Prolaktin - PRL</vt:lpstr>
      <vt:lpstr>Funkce prolaktinu</vt:lpstr>
      <vt:lpstr>Osa GnRH/GnIH-LH/FSH-gonády</vt:lpstr>
      <vt:lpstr>Gonadoliberin (GnRH, Gonadotropin-Releasing Hormone)</vt:lpstr>
      <vt:lpstr>Gonadoliberin – regulace sekrece</vt:lpstr>
      <vt:lpstr>Gonadostatin</vt:lpstr>
      <vt:lpstr>Gonadotropiny - FSH a LH</vt:lpstr>
      <vt:lpstr>Funkce FSH a LH</vt:lpstr>
      <vt:lpstr>Aktiviny a inhibiny</vt:lpstr>
      <vt:lpstr>Hormony sekretované neurohypofýzou</vt:lpstr>
      <vt:lpstr>Neurohypofýza</vt:lpstr>
      <vt:lpstr>Oxytocin</vt:lpstr>
      <vt:lpstr>Antidiuretický hormon (ADH, vasopresin, AVP)</vt:lpstr>
      <vt:lpstr>Regulace sekrece ADH</vt:lpstr>
      <vt:lpstr>Vazokonstrikční účinek ADH</vt:lpstr>
      <vt:lpstr>ADH – klinické aspekty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Babula</dc:creator>
  <cp:lastModifiedBy>Petr Babula</cp:lastModifiedBy>
  <cp:revision>1769</cp:revision>
  <dcterms:created xsi:type="dcterms:W3CDTF">2015-02-28T10:38:06Z</dcterms:created>
  <dcterms:modified xsi:type="dcterms:W3CDTF">2022-10-31T17:29:03Z</dcterms:modified>
</cp:coreProperties>
</file>