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300" r:id="rId2"/>
    <p:sldId id="301" r:id="rId3"/>
    <p:sldId id="302" r:id="rId4"/>
    <p:sldId id="366" r:id="rId5"/>
    <p:sldId id="276" r:id="rId6"/>
    <p:sldId id="279" r:id="rId7"/>
    <p:sldId id="360" r:id="rId8"/>
    <p:sldId id="362" r:id="rId9"/>
    <p:sldId id="359" r:id="rId10"/>
    <p:sldId id="257" r:id="rId11"/>
    <p:sldId id="258" r:id="rId12"/>
    <p:sldId id="259" r:id="rId13"/>
    <p:sldId id="261" r:id="rId14"/>
    <p:sldId id="364" r:id="rId15"/>
    <p:sldId id="372" r:id="rId16"/>
    <p:sldId id="361" r:id="rId17"/>
    <p:sldId id="309" r:id="rId18"/>
    <p:sldId id="318" r:id="rId19"/>
    <p:sldId id="310" r:id="rId20"/>
    <p:sldId id="312" r:id="rId21"/>
    <p:sldId id="358" r:id="rId22"/>
    <p:sldId id="270" r:id="rId23"/>
    <p:sldId id="305" r:id="rId24"/>
    <p:sldId id="306" r:id="rId25"/>
    <p:sldId id="271" r:id="rId26"/>
    <p:sldId id="272" r:id="rId27"/>
    <p:sldId id="262" r:id="rId28"/>
    <p:sldId id="263" r:id="rId29"/>
    <p:sldId id="264" r:id="rId30"/>
    <p:sldId id="265" r:id="rId31"/>
    <p:sldId id="266" r:id="rId32"/>
    <p:sldId id="267" r:id="rId33"/>
    <p:sldId id="304" r:id="rId34"/>
    <p:sldId id="333" r:id="rId35"/>
    <p:sldId id="367" r:id="rId36"/>
    <p:sldId id="368" r:id="rId37"/>
    <p:sldId id="371" r:id="rId38"/>
    <p:sldId id="324" r:id="rId39"/>
    <p:sldId id="363" r:id="rId40"/>
    <p:sldId id="365" r:id="rId41"/>
    <p:sldId id="269" r:id="rId42"/>
    <p:sldId id="331" r:id="rId43"/>
    <p:sldId id="322" r:id="rId44"/>
    <p:sldId id="320" r:id="rId45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0000"/>
    <a:srgbClr val="FFCC66"/>
    <a:srgbClr val="99FFCC"/>
    <a:srgbClr val="F5B3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48" autoAdjust="0"/>
    <p:restoredTop sz="94660"/>
  </p:normalViewPr>
  <p:slideViewPr>
    <p:cSldViewPr>
      <p:cViewPr varScale="1">
        <p:scale>
          <a:sx n="84" d="100"/>
          <a:sy n="84" d="100"/>
        </p:scale>
        <p:origin x="114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075BB9C-47BF-44AE-8B9C-0FFE94141404}" type="datetimeFigureOut">
              <a:rPr lang="cs-CZ"/>
              <a:pPr>
                <a:defRPr/>
              </a:pPr>
              <a:t>10.09.2022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smtClean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0CC4742-CD85-4F78-9F82-5887FB8F230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59634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AC30CE-C8D8-45E0-BBC1-EE286B4AB73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9761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F4DDF8-7584-4F6E-8650-618E6867CB3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3451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CB23C6-E34B-499F-A475-927A4BC880E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67483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mediaAndTx" preserve="1">
  <p:cSld name="Nadpis, videoklip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média 2"/>
          <p:cNvSpPr>
            <a:spLocks noGrp="1"/>
          </p:cNvSpPr>
          <p:nvPr>
            <p:ph type="media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617AC3-0110-4000-B0B9-3F203A1D631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57435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Nadpis, klipart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klipart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644FED-8166-4128-93BC-3B08DF89F6E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22344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39B453-856F-4777-9C4A-99B048D594C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3723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D65A2D-7511-49CF-A584-01A8D37F7BA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8420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AF68CF-B68F-4D4F-B6E4-E0E8DF0FD13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5940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C1149A-1F1E-4187-ADFD-CEC0BD428EE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1555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D51628-8E5B-4C51-AE92-A45D610A084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6369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6124F9-DB2A-4959-92CA-905CB577490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3918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E1B6FA-D268-41AD-B8AC-97EA61042FC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9249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1E459C-3F28-43E6-895B-21F4BDA4F7B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5271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C68EA4-015D-49F7-9B67-4E7378454BA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2884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C71BB28-AC60-471F-9A1C-8E3AA130875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2ahUKEwjC6Py-6u7aAhULKuwKHQvRBr8QjRx6BAgBEAU&amp;url=https://www.corelaboratory.abbott/int/en/offerings/brands/Alinity&amp;psig=AOvVaw27x6DaUN9lt0FcvUxbUrdq&amp;ust=1525618649231664" TargetMode="External"/><Relationship Id="rId2" Type="http://schemas.openxmlformats.org/officeDocument/2006/relationships/hyperlink" Target="https://www.google.com/url?sa=i&amp;rct=j&amp;q=&amp;esrc=s&amp;source=images&amp;cd=&amp;cad=rja&amp;uact=8&amp;ved=2ahUKEwjhj8vp6e7aAhUCKewKHcVACgMQjRx6BAgBEAU&amp;url=https://www.corelaboratory.abbott/int/es/offerings/brands/Alinity&amp;psig=AOvVaw1FYKFyfBnOQnLElEoMxE3u&amp;ust=1525618450308893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b="1" smtClean="0"/>
              <a:t>Automatické imunochemické analyzátory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00213"/>
            <a:ext cx="8229600" cy="44259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400" b="1" smtClean="0"/>
              <a:t>Automatizace koncem 80. let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b="1" smtClean="0"/>
              <a:t>Uplatnění pro analyty s nízkou koncentrací (nmol/l, pmol/l)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b="1" smtClean="0"/>
              <a:t>Využití reakce antigen – protilátka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b="1" smtClean="0"/>
              <a:t>Značená protilátka (případně antigen)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b="1" smtClean="0"/>
              <a:t>Většinou heterogenní imunoanalýza (</a:t>
            </a:r>
            <a:r>
              <a:rPr lang="cs-CZ" altLang="cs-CZ" sz="2400" b="1" smtClean="0">
                <a:solidFill>
                  <a:srgbClr val="920000"/>
                </a:solidFill>
              </a:rPr>
              <a:t>imunokomplex či jeho část se naváže na paramagnetické částice</a:t>
            </a:r>
            <a:r>
              <a:rPr lang="cs-CZ" altLang="cs-CZ" sz="2400" b="1" smtClean="0"/>
              <a:t>, případně kuličku)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b="1" smtClean="0"/>
              <a:t>Doba analýzy 15 – 60 min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b="1" smtClean="0"/>
              <a:t>Detekce s vysokou citlivostí (chemiluminiscence, elektrochemiluminiscence, fluorescence..)</a:t>
            </a:r>
          </a:p>
          <a:p>
            <a:pPr eaLnBrk="1" hangingPunct="1">
              <a:lnSpc>
                <a:spcPct val="90000"/>
              </a:lnSpc>
            </a:pPr>
            <a:endParaRPr lang="cs-CZ" altLang="cs-CZ" sz="2400" b="1" smtClean="0"/>
          </a:p>
          <a:p>
            <a:pPr eaLnBrk="1" hangingPunct="1">
              <a:lnSpc>
                <a:spcPct val="90000"/>
              </a:lnSpc>
            </a:pPr>
            <a:endParaRPr lang="cs-CZ" altLang="cs-CZ" sz="2400" b="1" smtClean="0"/>
          </a:p>
          <a:p>
            <a:pPr eaLnBrk="1" hangingPunct="1">
              <a:lnSpc>
                <a:spcPct val="90000"/>
              </a:lnSpc>
            </a:pPr>
            <a:endParaRPr lang="cs-CZ" altLang="cs-CZ" sz="2400" b="1" smtClean="0"/>
          </a:p>
          <a:p>
            <a:pPr eaLnBrk="1" hangingPunct="1">
              <a:lnSpc>
                <a:spcPct val="90000"/>
              </a:lnSpc>
            </a:pPr>
            <a:endParaRPr lang="cs-CZ" altLang="cs-CZ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/>
          </p:nvPr>
        </p:nvSpPr>
        <p:spPr>
          <a:xfrm>
            <a:off x="179388" y="274638"/>
            <a:ext cx="8964612" cy="1143000"/>
          </a:xfrm>
        </p:spPr>
        <p:txBody>
          <a:bodyPr/>
          <a:lstStyle/>
          <a:p>
            <a:pPr eaLnBrk="1" hangingPunct="1"/>
            <a:r>
              <a:rPr lang="cs-CZ" altLang="cs-CZ" sz="3600" b="1" smtClean="0"/>
              <a:t>cobas e411 (Roche) </a:t>
            </a:r>
          </a:p>
        </p:txBody>
      </p:sp>
      <p:sp>
        <p:nvSpPr>
          <p:cNvPr id="15363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cs-CZ" altLang="ja-JP" sz="20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ja-JP" sz="2000" dirty="0" smtClean="0"/>
              <a:t>Imunochemické systémy </a:t>
            </a:r>
            <a:r>
              <a:rPr lang="cs-CZ" altLang="ja-JP" sz="2000" dirty="0" err="1" smtClean="0"/>
              <a:t>Roche</a:t>
            </a:r>
            <a:r>
              <a:rPr lang="cs-CZ" altLang="ja-JP" sz="2000" dirty="0" smtClean="0"/>
              <a:t> jsou založeny na </a:t>
            </a:r>
            <a:r>
              <a:rPr lang="cs-CZ" altLang="ja-JP" sz="2000" b="1" dirty="0" err="1" smtClean="0">
                <a:solidFill>
                  <a:srgbClr val="920000"/>
                </a:solidFill>
              </a:rPr>
              <a:t>elektrochemiluminiscenci</a:t>
            </a:r>
            <a:r>
              <a:rPr lang="cs-CZ" altLang="ja-JP" sz="2000" b="1" dirty="0" smtClean="0">
                <a:solidFill>
                  <a:srgbClr val="920000"/>
                </a:solidFill>
              </a:rPr>
              <a:t> </a:t>
            </a:r>
            <a:r>
              <a:rPr lang="cs-CZ" altLang="ja-JP" sz="2000" dirty="0" smtClean="0"/>
              <a:t>(ECL)- mimořádná citlivost, široký měřící rozsah a rychlost stanovení 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altLang="ja-JP" sz="20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ja-JP" sz="2000" dirty="0" smtClean="0"/>
              <a:t>Jedná se o </a:t>
            </a:r>
            <a:r>
              <a:rPr lang="cs-CZ" altLang="ja-JP" sz="2000" dirty="0" err="1" smtClean="0"/>
              <a:t>benchtop</a:t>
            </a:r>
            <a:r>
              <a:rPr lang="cs-CZ" altLang="ja-JP" sz="2000" dirty="0" smtClean="0"/>
              <a:t> analyzátor s kapacitou 86 t/hod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cs-CZ" altLang="ja-JP" sz="20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ja-JP" sz="2000" dirty="0" smtClean="0"/>
              <a:t>Operační systém je založen na vkládání dat prostřednictvím dvourozměrného čárového kódu </a:t>
            </a:r>
            <a:endParaRPr lang="cs-CZ" altLang="cs-CZ" sz="2000" dirty="0" smtClean="0"/>
          </a:p>
        </p:txBody>
      </p:sp>
      <p:pic>
        <p:nvPicPr>
          <p:cNvPr id="11268" name="Picture 7" descr="E201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495550"/>
            <a:ext cx="4038600" cy="27352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b="1" smtClean="0"/>
              <a:t>cobas e411 (Roche)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ja-JP" sz="2400" b="1" smtClean="0"/>
              <a:t>přístroj je vybaven funkcí detekce hladiny, sraženiny či pěny</a:t>
            </a:r>
          </a:p>
          <a:p>
            <a:pPr eaLnBrk="1" hangingPunct="1"/>
            <a:endParaRPr lang="cs-CZ" altLang="ja-JP" sz="2400" b="1" smtClean="0"/>
          </a:p>
          <a:p>
            <a:pPr eaLnBrk="1" hangingPunct="1"/>
            <a:r>
              <a:rPr lang="cs-CZ" altLang="ja-JP" sz="2400" b="1" smtClean="0"/>
              <a:t>kontinuální promíchávání magnetických mikročástic </a:t>
            </a:r>
          </a:p>
          <a:p>
            <a:pPr eaLnBrk="1" hangingPunct="1"/>
            <a:endParaRPr lang="cs-CZ" altLang="ja-JP" sz="2400" b="1" smtClean="0"/>
          </a:p>
          <a:p>
            <a:pPr eaLnBrk="1" hangingPunct="1"/>
            <a:r>
              <a:rPr lang="cs-CZ" altLang="ja-JP" sz="2400" b="1" smtClean="0"/>
              <a:t>jednorázové špičky - minimalizují kontaminaci</a:t>
            </a:r>
          </a:p>
          <a:p>
            <a:pPr eaLnBrk="1" hangingPunct="1"/>
            <a:endParaRPr lang="cs-CZ" altLang="ja-JP" sz="2400" b="1" smtClean="0"/>
          </a:p>
          <a:p>
            <a:pPr eaLnBrk="1" hangingPunct="1">
              <a:lnSpc>
                <a:spcPct val="90000"/>
              </a:lnSpc>
            </a:pPr>
            <a:r>
              <a:rPr lang="cs-CZ" altLang="ja-JP" sz="2400" b="1" smtClean="0"/>
              <a:t>18 pozic pro reagenční soupravy a předzpracující reagencie a diluenty --&gt; maximálně 15 různých metod</a:t>
            </a:r>
            <a:endParaRPr lang="cs-CZ" altLang="cs-CZ" sz="24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b="1" smtClean="0"/>
              <a:t>cobas e411 (Roche)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229600" cy="53276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cs-CZ" altLang="ja-JP" sz="24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ja-JP" sz="2400" smtClean="0"/>
              <a:t>    </a:t>
            </a:r>
            <a:r>
              <a:rPr lang="cs-CZ" altLang="ja-JP" sz="2400" b="1" smtClean="0">
                <a:solidFill>
                  <a:srgbClr val="920000"/>
                </a:solidFill>
              </a:rPr>
              <a:t>Inkubační jednotka </a:t>
            </a:r>
            <a:r>
              <a:rPr lang="cs-CZ" altLang="ja-JP" sz="2400" b="1" smtClean="0"/>
              <a:t>(</a:t>
            </a:r>
            <a:r>
              <a:rPr lang="cs-CZ" altLang="ja-JP" sz="2400" smtClean="0"/>
              <a:t>37 </a:t>
            </a:r>
            <a:r>
              <a:rPr lang="cs-CZ" altLang="ja-JP" sz="2400" smtClean="0">
                <a:sym typeface="Symbol" pitchFamily="18" charset="2"/>
              </a:rPr>
              <a:t></a:t>
            </a:r>
            <a:r>
              <a:rPr lang="cs-CZ" altLang="ja-JP" sz="2400" smtClean="0"/>
              <a:t> 0,5 </a:t>
            </a:r>
            <a:r>
              <a:rPr lang="cs-CZ" altLang="ja-JP" sz="2400" baseline="30000" smtClean="0"/>
              <a:t>o</a:t>
            </a:r>
            <a:r>
              <a:rPr lang="cs-CZ" altLang="ja-JP" sz="2400" smtClean="0"/>
              <a:t>C)</a:t>
            </a:r>
            <a:r>
              <a:rPr lang="cs-CZ" altLang="ja-JP" sz="2400" b="1" smtClean="0">
                <a:solidFill>
                  <a:srgbClr val="920000"/>
                </a:solidFill>
              </a:rPr>
              <a:t>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altLang="ja-JP" sz="2400" smtClean="0"/>
          </a:p>
          <a:p>
            <a:pPr eaLnBrk="1" hangingPunct="1">
              <a:lnSpc>
                <a:spcPct val="90000"/>
              </a:lnSpc>
            </a:pPr>
            <a:r>
              <a:rPr lang="cs-CZ" altLang="ja-JP" sz="2400" smtClean="0"/>
              <a:t>Zde probíhá imunochemická reakce (reakce s protilátkou - </a:t>
            </a:r>
            <a:r>
              <a:rPr lang="cs-CZ" altLang="cs-CZ" sz="2400" smtClean="0"/>
              <a:t>případně antigenem - značenou </a:t>
            </a:r>
            <a:r>
              <a:rPr lang="cs-CZ" altLang="cs-CZ" sz="2400" smtClean="0">
                <a:solidFill>
                  <a:srgbClr val="920000"/>
                </a:solidFill>
              </a:rPr>
              <a:t>rutenium(II) tris-bipyridylovým komplexem</a:t>
            </a:r>
            <a:r>
              <a:rPr lang="cs-CZ" altLang="cs-CZ" sz="2400" smtClean="0"/>
              <a:t> a</a:t>
            </a:r>
            <a:r>
              <a:rPr lang="cs-CZ" altLang="ja-JP" sz="2400" smtClean="0"/>
              <a:t> </a:t>
            </a:r>
            <a:r>
              <a:rPr lang="cs-CZ" altLang="ja-JP" sz="2400" smtClean="0">
                <a:solidFill>
                  <a:srgbClr val="920000"/>
                </a:solidFill>
              </a:rPr>
              <a:t>paramagnetickými</a:t>
            </a:r>
            <a:r>
              <a:rPr lang="cs-CZ" altLang="ja-JP" sz="2400" smtClean="0"/>
              <a:t> částicemi</a:t>
            </a:r>
          </a:p>
          <a:p>
            <a:pPr eaLnBrk="1" hangingPunct="1">
              <a:lnSpc>
                <a:spcPct val="90000"/>
              </a:lnSpc>
            </a:pPr>
            <a:endParaRPr lang="cs-CZ" altLang="ja-JP" sz="2400" smtClean="0"/>
          </a:p>
          <a:p>
            <a:pPr eaLnBrk="1" hangingPunct="1">
              <a:lnSpc>
                <a:spcPct val="90000"/>
              </a:lnSpc>
            </a:pPr>
            <a:r>
              <a:rPr lang="cs-CZ" altLang="ja-JP" sz="2400" b="1" smtClean="0">
                <a:solidFill>
                  <a:srgbClr val="920000"/>
                </a:solidFill>
              </a:rPr>
              <a:t>Délka inkubace – 9 , 18 nebo 27 minut </a:t>
            </a:r>
            <a:r>
              <a:rPr lang="cs-CZ" altLang="ja-JP" sz="2400" smtClean="0"/>
              <a:t>(časy prakticky odpovídají délce reakce – 9 minut pro statimové metody,18 rutina, 27 metody, při kterých se analyt nejprve musí uvolnit z endogenních vazeb – př. B12 )</a:t>
            </a:r>
          </a:p>
          <a:p>
            <a:pPr eaLnBrk="1" hangingPunct="1">
              <a:lnSpc>
                <a:spcPct val="90000"/>
              </a:lnSpc>
            </a:pPr>
            <a:endParaRPr lang="cs-CZ" altLang="ja-JP" sz="2400" smtClean="0"/>
          </a:p>
          <a:p>
            <a:pPr eaLnBrk="1" hangingPunct="1">
              <a:lnSpc>
                <a:spcPct val="90000"/>
              </a:lnSpc>
            </a:pPr>
            <a:r>
              <a:rPr lang="cs-CZ" altLang="ja-JP" sz="2400" smtClean="0"/>
              <a:t>Po ukončení reakce je reagenční cup s reakční směsí nadávkován do měřící cely</a:t>
            </a:r>
            <a:endParaRPr lang="cs-CZ" altLang="cs-CZ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pPr eaLnBrk="1" hangingPunct="1"/>
            <a:r>
              <a:rPr lang="cs-CZ" altLang="cs-CZ" sz="3600" b="1" smtClean="0"/>
              <a:t>cobas e411 (Roche)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196975"/>
            <a:ext cx="8713788" cy="5400675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cs-CZ" altLang="ja-JP" sz="2400" b="1" dirty="0" smtClean="0">
                <a:solidFill>
                  <a:srgbClr val="920000"/>
                </a:solidFill>
              </a:rPr>
              <a:t>Měřící jednotka: </a:t>
            </a:r>
          </a:p>
          <a:p>
            <a:pPr eaLnBrk="1" hangingPunct="1">
              <a:buFontTx/>
              <a:buNone/>
              <a:defRPr/>
            </a:pPr>
            <a:endParaRPr lang="cs-CZ" altLang="ja-JP" sz="2400" b="1" dirty="0" smtClean="0">
              <a:solidFill>
                <a:srgbClr val="920000"/>
              </a:solidFill>
            </a:endParaRPr>
          </a:p>
          <a:p>
            <a:pPr eaLnBrk="1" hangingPunct="1">
              <a:defRPr/>
            </a:pPr>
            <a:r>
              <a:rPr lang="cs-CZ" altLang="ja-JP" sz="2400" dirty="0" smtClean="0"/>
              <a:t>Obsahuje fotonásobič, průtokovou měřící celu, magnetickou jednotku a zesilující obvod (teplota 28 </a:t>
            </a:r>
            <a:r>
              <a:rPr lang="cs-CZ" altLang="ja-JP" sz="2400" dirty="0" smtClean="0">
                <a:sym typeface="Symbol" pitchFamily="18" charset="2"/>
              </a:rPr>
              <a:t></a:t>
            </a:r>
            <a:r>
              <a:rPr lang="cs-CZ" altLang="ja-JP" sz="2400" dirty="0" smtClean="0"/>
              <a:t> 0,5 </a:t>
            </a:r>
            <a:r>
              <a:rPr lang="cs-CZ" altLang="ja-JP" sz="2400" baseline="30000" dirty="0" err="1" smtClean="0"/>
              <a:t>o</a:t>
            </a:r>
            <a:r>
              <a:rPr lang="cs-CZ" altLang="ja-JP" sz="2400" dirty="0" err="1" smtClean="0"/>
              <a:t>C</a:t>
            </a:r>
            <a:r>
              <a:rPr lang="cs-CZ" altLang="ja-JP" sz="2400" dirty="0" smtClean="0"/>
              <a:t>)</a:t>
            </a:r>
          </a:p>
          <a:p>
            <a:pPr marL="0" indent="0" eaLnBrk="1" hangingPunct="1">
              <a:buFontTx/>
              <a:buNone/>
              <a:defRPr/>
            </a:pPr>
            <a:endParaRPr lang="cs-CZ" altLang="ja-JP" sz="24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 smtClean="0"/>
              <a:t>K </a:t>
            </a:r>
            <a:r>
              <a:rPr lang="cs-CZ" altLang="cs-CZ" sz="2400" dirty="0" err="1" smtClean="0"/>
              <a:t>elektrochemiluminiscenci</a:t>
            </a:r>
            <a:r>
              <a:rPr lang="cs-CZ" altLang="cs-CZ" sz="2400" dirty="0" smtClean="0"/>
              <a:t> dochází po vložení napětí na elektrodu a </a:t>
            </a:r>
            <a:r>
              <a:rPr lang="cs-CZ" altLang="cs-CZ" sz="2400" dirty="0" smtClean="0">
                <a:solidFill>
                  <a:srgbClr val="920000"/>
                </a:solidFill>
              </a:rPr>
              <a:t>reakci </a:t>
            </a:r>
            <a:r>
              <a:rPr lang="cs-CZ" altLang="cs-CZ" sz="2400" dirty="0" err="1" smtClean="0">
                <a:solidFill>
                  <a:srgbClr val="920000"/>
                </a:solidFill>
              </a:rPr>
              <a:t>imunokomplexu</a:t>
            </a:r>
            <a:r>
              <a:rPr lang="cs-CZ" altLang="cs-CZ" sz="2400" dirty="0" smtClean="0">
                <a:solidFill>
                  <a:srgbClr val="920000"/>
                </a:solidFill>
              </a:rPr>
              <a:t> značeného Ru</a:t>
            </a:r>
            <a:r>
              <a:rPr lang="cs-CZ" altLang="cs-CZ" sz="2400" baseline="30000" dirty="0" smtClean="0">
                <a:solidFill>
                  <a:srgbClr val="920000"/>
                </a:solidFill>
              </a:rPr>
              <a:t>2+ </a:t>
            </a:r>
            <a:r>
              <a:rPr lang="cs-CZ" altLang="cs-CZ" sz="2400" dirty="0" smtClean="0">
                <a:solidFill>
                  <a:srgbClr val="920000"/>
                </a:solidFill>
              </a:rPr>
              <a:t>s přidaným substrátem </a:t>
            </a:r>
            <a:r>
              <a:rPr lang="cs-CZ" altLang="cs-CZ" sz="2400" dirty="0" smtClean="0"/>
              <a:t>(</a:t>
            </a:r>
            <a:r>
              <a:rPr lang="cs-CZ" altLang="cs-CZ" sz="2400" dirty="0" err="1" smtClean="0"/>
              <a:t>tripropylamin</a:t>
            </a:r>
            <a:r>
              <a:rPr lang="cs-CZ" altLang="cs-CZ" sz="2400" dirty="0" smtClean="0"/>
              <a:t> -TPA)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cs-CZ" altLang="cs-CZ" sz="24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 smtClean="0"/>
              <a:t>Při </a:t>
            </a:r>
            <a:r>
              <a:rPr lang="cs-CZ" altLang="cs-CZ" sz="2400" dirty="0" err="1" smtClean="0"/>
              <a:t>elektrochemiluminiscenci</a:t>
            </a:r>
            <a:r>
              <a:rPr lang="cs-CZ" altLang="cs-CZ" sz="2400" dirty="0" smtClean="0"/>
              <a:t>  - </a:t>
            </a:r>
            <a:r>
              <a:rPr lang="cs-CZ" altLang="cs-CZ" sz="2400" dirty="0" err="1" smtClean="0"/>
              <a:t>vysocereaktivní</a:t>
            </a:r>
            <a:r>
              <a:rPr lang="cs-CZ" altLang="cs-CZ" sz="2400" dirty="0" smtClean="0"/>
              <a:t> látky reagují na povrchu elektrody a produkují světlo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altLang="cs-CZ" sz="2400" dirty="0" smtClean="0"/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cs-CZ" altLang="cs-CZ" sz="2400" dirty="0" smtClean="0"/>
          </a:p>
          <a:p>
            <a:pPr eaLnBrk="1" hangingPunct="1">
              <a:lnSpc>
                <a:spcPct val="90000"/>
              </a:lnSpc>
              <a:defRPr/>
            </a:pPr>
            <a:endParaRPr lang="cs-CZ" altLang="cs-CZ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76250"/>
            <a:ext cx="8229600" cy="1296988"/>
          </a:xfrm>
        </p:spPr>
        <p:txBody>
          <a:bodyPr/>
          <a:lstStyle/>
          <a:p>
            <a:pPr eaLnBrk="1" hangingPunct="1"/>
            <a:r>
              <a:rPr lang="cs-CZ" altLang="cs-CZ" sz="3200" b="1" smtClean="0"/>
              <a:t>Další imunochemické systémy Roche</a:t>
            </a:r>
            <a:br>
              <a:rPr lang="cs-CZ" altLang="cs-CZ" sz="3200" b="1" smtClean="0"/>
            </a:br>
            <a:r>
              <a:rPr lang="cs-CZ" altLang="cs-CZ" sz="3200" b="1" smtClean="0">
                <a:solidFill>
                  <a:srgbClr val="920000"/>
                </a:solidFill>
              </a:rPr>
              <a:t>- </a:t>
            </a:r>
            <a:r>
              <a:rPr lang="cs-CZ" altLang="cs-CZ" sz="3200" b="1" smtClean="0">
                <a:solidFill>
                  <a:srgbClr val="C00000"/>
                </a:solidFill>
              </a:rPr>
              <a:t>princip elektrochemiluminiscence </a:t>
            </a:r>
            <a:br>
              <a:rPr lang="cs-CZ" altLang="cs-CZ" sz="3200" b="1" smtClean="0">
                <a:solidFill>
                  <a:srgbClr val="C00000"/>
                </a:solidFill>
              </a:rPr>
            </a:br>
            <a:r>
              <a:rPr lang="cs-CZ" altLang="cs-CZ" sz="1800" b="1" smtClean="0">
                <a:solidFill>
                  <a:schemeClr val="tx1"/>
                </a:solidFill>
              </a:rPr>
              <a:t>(stejný jako cobas e411)</a:t>
            </a:r>
            <a:r>
              <a:rPr lang="cs-CZ" altLang="cs-CZ" sz="1800" b="1" smtClean="0">
                <a:solidFill>
                  <a:srgbClr val="C00000"/>
                </a:solidFill>
              </a:rPr>
              <a:t/>
            </a:r>
            <a:br>
              <a:rPr lang="cs-CZ" altLang="cs-CZ" sz="1800" b="1" smtClean="0">
                <a:solidFill>
                  <a:srgbClr val="C00000"/>
                </a:solidFill>
              </a:rPr>
            </a:br>
            <a:endParaRPr lang="cs-CZ" altLang="cs-CZ" sz="1800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76475"/>
            <a:ext cx="8229600" cy="43926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cs-CZ" altLang="cs-CZ" sz="24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b="1" dirty="0" smtClean="0"/>
              <a:t>moduly  e601 s výkonem 170 testů/hod. (přístroj </a:t>
            </a:r>
            <a:r>
              <a:rPr lang="cs-CZ" altLang="cs-CZ" sz="2400" b="1" dirty="0" err="1" smtClean="0"/>
              <a:t>cobas</a:t>
            </a:r>
            <a:r>
              <a:rPr lang="cs-CZ" altLang="cs-CZ" sz="2400" b="1" dirty="0" smtClean="0"/>
              <a:t> 6000)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cs-CZ" altLang="cs-CZ" sz="2400" b="1" dirty="0" smtClean="0"/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b="1" dirty="0"/>
              <a:t>m</a:t>
            </a:r>
            <a:r>
              <a:rPr lang="cs-CZ" altLang="cs-CZ" sz="2400" b="1" dirty="0" smtClean="0"/>
              <a:t>oduly e602 s výkonem 170 testů/hod. (</a:t>
            </a:r>
            <a:r>
              <a:rPr lang="cs-CZ" altLang="cs-CZ" sz="2400" b="1" dirty="0" err="1" smtClean="0"/>
              <a:t>cobas</a:t>
            </a:r>
            <a:r>
              <a:rPr lang="cs-CZ" altLang="cs-CZ" sz="2400" b="1" dirty="0" smtClean="0"/>
              <a:t> 8000) 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altLang="cs-CZ" sz="2400" b="1" dirty="0"/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b="1" dirty="0" smtClean="0">
                <a:solidFill>
                  <a:srgbClr val="920000"/>
                </a:solidFill>
              </a:rPr>
              <a:t>moduly e801 </a:t>
            </a:r>
            <a:r>
              <a:rPr lang="cs-CZ" altLang="cs-CZ" sz="2400" b="1" dirty="0" smtClean="0"/>
              <a:t>viz dále (</a:t>
            </a:r>
            <a:r>
              <a:rPr lang="cs-CZ" altLang="cs-CZ" sz="2400" b="1" dirty="0" err="1" smtClean="0"/>
              <a:t>cobas</a:t>
            </a:r>
            <a:r>
              <a:rPr lang="cs-CZ" altLang="cs-CZ" sz="2400" b="1" dirty="0" smtClean="0"/>
              <a:t> 8000, </a:t>
            </a:r>
            <a:r>
              <a:rPr lang="cs-CZ" altLang="cs-CZ" sz="2400" b="1" dirty="0" err="1" smtClean="0"/>
              <a:t>cobas</a:t>
            </a:r>
            <a:r>
              <a:rPr lang="cs-CZ" altLang="cs-CZ" sz="2400" b="1" dirty="0" smtClean="0"/>
              <a:t> pro)  </a:t>
            </a:r>
            <a:endParaRPr lang="cs-CZ" altLang="cs-CZ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cobas</a:t>
            </a:r>
            <a:r>
              <a:rPr lang="cs-CZ" dirty="0"/>
              <a:t> </a:t>
            </a:r>
            <a:r>
              <a:rPr lang="cs-CZ" dirty="0" err="1"/>
              <a:t>pure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 smtClean="0"/>
              <a:t>Na trhu od 2022</a:t>
            </a:r>
          </a:p>
          <a:p>
            <a:r>
              <a:rPr lang="cs-CZ" sz="2000" dirty="0" smtClean="0"/>
              <a:t>Integrované řešení i pro malou</a:t>
            </a:r>
          </a:p>
          <a:p>
            <a:pPr marL="0" indent="0">
              <a:buNone/>
            </a:pPr>
            <a:r>
              <a:rPr lang="cs-CZ" sz="2000" dirty="0" smtClean="0"/>
              <a:t>    řadu analyzátorů (na 2m</a:t>
            </a:r>
            <a:r>
              <a:rPr lang="cs-CZ" sz="2000" baseline="30000" dirty="0" smtClean="0"/>
              <a:t>2</a:t>
            </a:r>
            <a:r>
              <a:rPr lang="cs-CZ" sz="2000" dirty="0" smtClean="0"/>
              <a:t>) -----------------------&gt;</a:t>
            </a:r>
          </a:p>
          <a:p>
            <a:endParaRPr lang="cs-CZ" sz="2000" b="1" dirty="0" smtClean="0"/>
          </a:p>
          <a:p>
            <a:r>
              <a:rPr lang="cs-CZ" sz="2000" b="1" dirty="0" smtClean="0"/>
              <a:t>Klinický modul e 402 </a:t>
            </a:r>
          </a:p>
          <a:p>
            <a:pPr marL="0" indent="0">
              <a:buNone/>
            </a:pPr>
            <a:r>
              <a:rPr lang="cs-CZ" sz="2000" dirty="0"/>
              <a:t> </a:t>
            </a:r>
            <a:r>
              <a:rPr lang="cs-CZ" sz="2000" dirty="0" smtClean="0"/>
              <a:t>       - 120 testů/hod</a:t>
            </a:r>
          </a:p>
          <a:p>
            <a:pPr marL="0" indent="0">
              <a:buNone/>
            </a:pPr>
            <a:r>
              <a:rPr lang="cs-CZ" sz="2000" dirty="0"/>
              <a:t> </a:t>
            </a:r>
            <a:r>
              <a:rPr lang="cs-CZ" sz="2000" dirty="0" smtClean="0"/>
              <a:t>       - Nabídka &gt;100 metod</a:t>
            </a:r>
          </a:p>
          <a:p>
            <a:pPr marL="0" indent="0">
              <a:buNone/>
            </a:pPr>
            <a:r>
              <a:rPr lang="cs-CZ" sz="2000" dirty="0" smtClean="0"/>
              <a:t>        - Stabilita reagencií 4 měsíců</a:t>
            </a:r>
          </a:p>
          <a:p>
            <a:pPr marL="0" indent="0">
              <a:buNone/>
            </a:pPr>
            <a:r>
              <a:rPr lang="cs-CZ" sz="2000" dirty="0" smtClean="0"/>
              <a:t>        - Malý objem pro testování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sz="2000" dirty="0"/>
          </a:p>
        </p:txBody>
      </p:sp>
      <p:pic>
        <p:nvPicPr>
          <p:cNvPr id="4" name="Picture 2" descr="Výsledek obrázku pro cobas p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946" y="2204864"/>
            <a:ext cx="2361954" cy="115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cobas® pure integrovaná řešení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574844"/>
            <a:ext cx="3677757" cy="2513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03969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b="1" smtClean="0"/>
              <a:t>Modul e801 (Roche)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  <a:p>
            <a:pPr marL="0" indent="0">
              <a:buFontTx/>
              <a:buNone/>
              <a:defRPr/>
            </a:pPr>
            <a:r>
              <a:rPr lang="cs-CZ" sz="2400" dirty="0" smtClean="0"/>
              <a:t>• </a:t>
            </a:r>
            <a:r>
              <a:rPr lang="cs-CZ" sz="2000" b="1" dirty="0" smtClean="0"/>
              <a:t>Imunochemický </a:t>
            </a:r>
            <a:r>
              <a:rPr lang="cs-CZ" sz="2000" b="1" dirty="0"/>
              <a:t>modul série </a:t>
            </a:r>
            <a:endParaRPr lang="cs-CZ" sz="2000" b="1" dirty="0" smtClean="0"/>
          </a:p>
          <a:p>
            <a:pPr marL="0" indent="0">
              <a:buFontTx/>
              <a:buNone/>
              <a:defRPr/>
            </a:pPr>
            <a:r>
              <a:rPr lang="cs-CZ" sz="2000" b="1" dirty="0" smtClean="0"/>
              <a:t>  </a:t>
            </a:r>
            <a:r>
              <a:rPr lang="cs-CZ" sz="2000" b="1" dirty="0" err="1" smtClean="0"/>
              <a:t>cobas</a:t>
            </a:r>
            <a:r>
              <a:rPr lang="cs-CZ" sz="2000" b="1" dirty="0" smtClean="0"/>
              <a:t> 8000 (momentálně </a:t>
            </a:r>
          </a:p>
          <a:p>
            <a:pPr marL="0" indent="0">
              <a:buFontTx/>
              <a:buNone/>
              <a:defRPr/>
            </a:pPr>
            <a:r>
              <a:rPr lang="cs-CZ" sz="2000" b="1" dirty="0"/>
              <a:t> </a:t>
            </a:r>
            <a:r>
              <a:rPr lang="cs-CZ" sz="2000" b="1" dirty="0" smtClean="0"/>
              <a:t> nejmodernější)</a:t>
            </a:r>
          </a:p>
          <a:p>
            <a:pPr marL="0" indent="0">
              <a:buFontTx/>
              <a:buNone/>
              <a:defRPr/>
            </a:pPr>
            <a:endParaRPr lang="cs-CZ" sz="2000" b="1" dirty="0"/>
          </a:p>
          <a:p>
            <a:pPr marL="0" indent="0">
              <a:buFontTx/>
              <a:buNone/>
              <a:defRPr/>
            </a:pPr>
            <a:r>
              <a:rPr lang="cs-CZ" sz="2000" b="1" dirty="0" smtClean="0"/>
              <a:t>• 48 </a:t>
            </a:r>
            <a:r>
              <a:rPr lang="cs-CZ" sz="2000" b="1" dirty="0"/>
              <a:t>pozic pro reagencie </a:t>
            </a:r>
            <a:endParaRPr lang="cs-CZ" sz="2000" b="1" dirty="0" smtClean="0"/>
          </a:p>
          <a:p>
            <a:pPr marL="0" indent="0">
              <a:buFontTx/>
              <a:buNone/>
              <a:defRPr/>
            </a:pPr>
            <a:endParaRPr lang="cs-CZ" sz="2000" b="1" dirty="0"/>
          </a:p>
          <a:p>
            <a:pPr marL="0" indent="0">
              <a:buFontTx/>
              <a:buNone/>
              <a:defRPr/>
            </a:pPr>
            <a:r>
              <a:rPr lang="cs-CZ" sz="2000" b="1" dirty="0" smtClean="0"/>
              <a:t>• Výkon </a:t>
            </a:r>
            <a:r>
              <a:rPr lang="cs-CZ" sz="2000" b="1" dirty="0"/>
              <a:t>až 300 testů/hod. </a:t>
            </a:r>
            <a:endParaRPr lang="cs-CZ" sz="2000" b="1" dirty="0" smtClean="0"/>
          </a:p>
          <a:p>
            <a:pPr marL="0" indent="0">
              <a:buFontTx/>
              <a:buNone/>
              <a:defRPr/>
            </a:pPr>
            <a:endParaRPr lang="cs-CZ" sz="2000" b="1" dirty="0"/>
          </a:p>
          <a:p>
            <a:pPr marL="0" indent="0">
              <a:buFontTx/>
              <a:buNone/>
              <a:defRPr/>
            </a:pPr>
            <a:r>
              <a:rPr lang="cs-CZ" sz="2000" b="1" dirty="0" smtClean="0"/>
              <a:t>• Doplňování reagencií </a:t>
            </a:r>
            <a:r>
              <a:rPr lang="cs-CZ" sz="2000" b="1" dirty="0"/>
              <a:t>za </a:t>
            </a:r>
            <a:endParaRPr lang="cs-CZ" sz="2000" b="1" dirty="0" smtClean="0"/>
          </a:p>
          <a:p>
            <a:pPr marL="0" indent="0">
              <a:buFontTx/>
              <a:buNone/>
              <a:defRPr/>
            </a:pPr>
            <a:r>
              <a:rPr lang="cs-CZ" sz="2000" b="1" dirty="0" smtClean="0"/>
              <a:t>  provozu </a:t>
            </a:r>
            <a:endParaRPr lang="cs-CZ" sz="2000" b="1" dirty="0"/>
          </a:p>
          <a:p>
            <a:pPr marL="0" indent="0">
              <a:buFontTx/>
              <a:buNone/>
              <a:defRPr/>
            </a:pPr>
            <a:endParaRPr lang="cs-CZ" sz="2400" dirty="0"/>
          </a:p>
          <a:p>
            <a:pPr marL="0" indent="0">
              <a:buFontTx/>
              <a:buNone/>
              <a:defRPr/>
            </a:pPr>
            <a:endParaRPr lang="cs-CZ" sz="2400" dirty="0"/>
          </a:p>
          <a:p>
            <a:pPr>
              <a:defRPr/>
            </a:pPr>
            <a:endParaRPr lang="cs-CZ" dirty="0"/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557338"/>
            <a:ext cx="3990975" cy="497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cs-CZ" altLang="cs-CZ" sz="3600" b="1" smtClean="0"/>
              <a:t>Architekt i 2000 SR (Abbott)</a:t>
            </a:r>
          </a:p>
        </p:txBody>
      </p:sp>
      <p:pic>
        <p:nvPicPr>
          <p:cNvPr id="17411" name="Picture 4" descr="sejmout00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981075"/>
            <a:ext cx="4562475" cy="566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b="1" smtClean="0"/>
              <a:t>ARCHITECT i2000/i2000SR</a:t>
            </a:r>
            <a:br>
              <a:rPr lang="cs-CZ" altLang="cs-CZ" sz="3600" b="1" smtClean="0"/>
            </a:br>
            <a:endParaRPr lang="cs-CZ" altLang="cs-CZ" sz="3600" b="1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57338"/>
            <a:ext cx="8229600" cy="482441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000" b="1" smtClean="0"/>
              <a:t>Až 25 metod na palubě, chlazený karusel</a:t>
            </a:r>
          </a:p>
          <a:p>
            <a:pPr eaLnBrk="1" hangingPunct="1">
              <a:lnSpc>
                <a:spcPct val="80000"/>
              </a:lnSpc>
            </a:pPr>
            <a:endParaRPr lang="cs-CZ" altLang="cs-CZ" sz="2000" b="1" smtClean="0"/>
          </a:p>
          <a:p>
            <a:pPr eaLnBrk="1" hangingPunct="1">
              <a:lnSpc>
                <a:spcPct val="80000"/>
              </a:lnSpc>
            </a:pPr>
            <a:r>
              <a:rPr lang="cs-CZ" altLang="cs-CZ" sz="2000" b="1" smtClean="0"/>
              <a:t>Velikost reagenčních souprav </a:t>
            </a:r>
            <a:r>
              <a:rPr lang="cs-CZ" altLang="cs-CZ" sz="2000" b="1" smtClean="0">
                <a:solidFill>
                  <a:srgbClr val="920000"/>
                </a:solidFill>
              </a:rPr>
              <a:t>100 a 500 </a:t>
            </a:r>
            <a:r>
              <a:rPr lang="cs-CZ" altLang="cs-CZ" sz="2000" b="1" smtClean="0"/>
              <a:t>testů (výhodné pro různě velké laboratoře)</a:t>
            </a:r>
          </a:p>
          <a:p>
            <a:pPr eaLnBrk="1" hangingPunct="1">
              <a:lnSpc>
                <a:spcPct val="80000"/>
              </a:lnSpc>
            </a:pPr>
            <a:endParaRPr lang="cs-CZ" altLang="cs-CZ" sz="2000" b="1" smtClean="0"/>
          </a:p>
          <a:p>
            <a:pPr eaLnBrk="1" hangingPunct="1">
              <a:lnSpc>
                <a:spcPct val="80000"/>
              </a:lnSpc>
            </a:pPr>
            <a:r>
              <a:rPr lang="cs-CZ" altLang="cs-CZ" sz="2000" b="1" smtClean="0"/>
              <a:t>Automatické opakované testování, ředění a reflexe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b="1" smtClean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b="1" smtClean="0"/>
              <a:t>Detekce kapaliny, detekce sraženin </a:t>
            </a:r>
          </a:p>
          <a:p>
            <a:pPr eaLnBrk="1" hangingPunct="1">
              <a:lnSpc>
                <a:spcPct val="80000"/>
              </a:lnSpc>
            </a:pPr>
            <a:endParaRPr lang="cs-CZ" altLang="cs-CZ" sz="2000" b="1" smtClean="0"/>
          </a:p>
          <a:p>
            <a:pPr eaLnBrk="1" hangingPunct="1">
              <a:lnSpc>
                <a:spcPct val="80000"/>
              </a:lnSpc>
            </a:pPr>
            <a:r>
              <a:rPr lang="cs-CZ" altLang="cs-CZ" sz="2000" b="1" smtClean="0"/>
              <a:t>Možnost integrace s biochemickým analyzátorem ARCHITECT c8000 </a:t>
            </a:r>
          </a:p>
          <a:p>
            <a:pPr eaLnBrk="1" hangingPunct="1">
              <a:lnSpc>
                <a:spcPct val="80000"/>
              </a:lnSpc>
            </a:pPr>
            <a:endParaRPr lang="cs-CZ" altLang="cs-CZ" sz="2000" b="1" smtClean="0"/>
          </a:p>
          <a:p>
            <a:pPr eaLnBrk="1" hangingPunct="1">
              <a:lnSpc>
                <a:spcPct val="80000"/>
              </a:lnSpc>
            </a:pPr>
            <a:r>
              <a:rPr lang="cs-CZ" altLang="cs-CZ" sz="2000" b="1" smtClean="0"/>
              <a:t>Možnost spojit až čtyři jednotky dohromady – viz.výkon</a:t>
            </a:r>
          </a:p>
          <a:p>
            <a:pPr eaLnBrk="1" hangingPunct="1">
              <a:lnSpc>
                <a:spcPct val="80000"/>
              </a:lnSpc>
            </a:pPr>
            <a:endParaRPr lang="cs-CZ" altLang="cs-CZ" sz="2000" b="1" smtClean="0"/>
          </a:p>
          <a:p>
            <a:pPr eaLnBrk="1" hangingPunct="1">
              <a:lnSpc>
                <a:spcPct val="80000"/>
              </a:lnSpc>
            </a:pPr>
            <a:r>
              <a:rPr lang="cs-CZ" altLang="cs-CZ" sz="2000" b="1" smtClean="0"/>
              <a:t>Výkon systému je až 200 testů za 1 hodinu (400 pro i4000, 600 pro i6000 a 800 pro i8000) </a:t>
            </a:r>
          </a:p>
          <a:p>
            <a:pPr eaLnBrk="1" hangingPunct="1">
              <a:lnSpc>
                <a:spcPct val="80000"/>
              </a:lnSpc>
            </a:pPr>
            <a:endParaRPr lang="cs-CZ" altLang="cs-CZ" sz="2000" b="1" smtClean="0"/>
          </a:p>
          <a:p>
            <a:pPr eaLnBrk="1" hangingPunct="1">
              <a:lnSpc>
                <a:spcPct val="80000"/>
              </a:lnSpc>
            </a:pPr>
            <a:endParaRPr lang="cs-CZ" altLang="cs-CZ" sz="2400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b="1" smtClean="0"/>
              <a:t>Architect i 2000 SR (Abbott) </a:t>
            </a:r>
            <a:br>
              <a:rPr lang="cs-CZ" altLang="cs-CZ" sz="3600" b="1" smtClean="0"/>
            </a:br>
            <a:r>
              <a:rPr lang="cs-CZ" altLang="cs-CZ" sz="3200" smtClean="0"/>
              <a:t>– detail distribučního systému</a:t>
            </a:r>
          </a:p>
        </p:txBody>
      </p:sp>
      <p:pic>
        <p:nvPicPr>
          <p:cNvPr id="19459" name="Picture 4" descr="sejmout00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628775"/>
            <a:ext cx="5905500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 b="1" smtClean="0"/>
              <a:t>Automatické imunochemické analyzátory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844675"/>
            <a:ext cx="8713788" cy="42814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800" b="1" smtClean="0"/>
              <a:t>Základní postup: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smtClean="0"/>
              <a:t> </a:t>
            </a:r>
            <a:r>
              <a:rPr lang="cs-CZ" altLang="cs-CZ" sz="2400" b="1" smtClean="0"/>
              <a:t>smíchání komponent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b="1" smtClean="0"/>
              <a:t> inkubace – vznik </a:t>
            </a:r>
            <a:r>
              <a:rPr lang="cs-CZ" altLang="cs-CZ" sz="2400" b="1" smtClean="0">
                <a:solidFill>
                  <a:srgbClr val="920000"/>
                </a:solidFill>
              </a:rPr>
              <a:t>imunokompexu </a:t>
            </a:r>
            <a:r>
              <a:rPr lang="cs-CZ" altLang="cs-CZ" sz="2400" b="1" smtClean="0"/>
              <a:t>antigen - protilátka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b="1" smtClean="0"/>
              <a:t> separace (v případě heterogenní imunoanalýzy,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400" b="1" smtClean="0"/>
              <a:t>     časté </a:t>
            </a:r>
            <a:r>
              <a:rPr lang="cs-CZ" altLang="cs-CZ" sz="2400" b="1" smtClean="0">
                <a:solidFill>
                  <a:srgbClr val="920000"/>
                </a:solidFill>
              </a:rPr>
              <a:t>využití magnetu</a:t>
            </a:r>
            <a:r>
              <a:rPr lang="cs-CZ" altLang="cs-CZ" sz="2400" b="1" smtClean="0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b="1" smtClean="0"/>
              <a:t> reakce značenky komplexu antigen – protilátka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400" b="1" smtClean="0"/>
              <a:t>     s chemickou látkou startující </a:t>
            </a:r>
            <a:r>
              <a:rPr lang="cs-CZ" altLang="cs-CZ" sz="2400" b="1" smtClean="0">
                <a:solidFill>
                  <a:srgbClr val="920000"/>
                </a:solidFill>
              </a:rPr>
              <a:t>reakci s detekovatelným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400" b="1" smtClean="0">
                <a:solidFill>
                  <a:srgbClr val="920000"/>
                </a:solidFill>
              </a:rPr>
              <a:t>     efektem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b="1" smtClean="0"/>
              <a:t> detekce (př. chemiluminiscence)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b="1" smtClean="0"/>
              <a:t>Architect i 2000 SR (Abbott) 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cs-CZ" altLang="cs-CZ" sz="2400" b="1" dirty="0" smtClean="0"/>
              <a:t>Technologie </a:t>
            </a:r>
            <a:r>
              <a:rPr lang="cs-CZ" altLang="cs-CZ" sz="2400" b="1" dirty="0" err="1" smtClean="0"/>
              <a:t>ChemiFlex</a:t>
            </a:r>
            <a:r>
              <a:rPr lang="cs-CZ" altLang="cs-CZ" sz="2400" b="1" dirty="0" smtClean="0"/>
              <a:t> CMIA </a:t>
            </a:r>
            <a:r>
              <a:rPr lang="cs-CZ" altLang="cs-CZ" sz="2400" dirty="0" smtClean="0"/>
              <a:t>(chemiluminiscenční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cs-CZ" altLang="cs-CZ" sz="2400" dirty="0" err="1" smtClean="0"/>
              <a:t>imunoanalýza</a:t>
            </a:r>
            <a:r>
              <a:rPr lang="cs-CZ" altLang="cs-CZ" sz="2400" dirty="0" smtClean="0"/>
              <a:t> na paramagnetických mikročásticích)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cs-CZ" altLang="cs-CZ" sz="2400" dirty="0" smtClean="0"/>
              <a:t>- </a:t>
            </a:r>
            <a:r>
              <a:rPr lang="cs-CZ" altLang="cs-CZ" sz="2400" dirty="0"/>
              <a:t>z</a:t>
            </a:r>
            <a:r>
              <a:rPr lang="cs-CZ" altLang="cs-CZ" sz="2400" dirty="0" smtClean="0"/>
              <a:t>načení patentovaným</a:t>
            </a:r>
            <a:r>
              <a:rPr lang="cs-CZ" altLang="cs-CZ" sz="2400" b="1" dirty="0" smtClean="0"/>
              <a:t> </a:t>
            </a:r>
            <a:r>
              <a:rPr lang="cs-CZ" altLang="cs-CZ" sz="2400" b="1" dirty="0" err="1" smtClean="0">
                <a:solidFill>
                  <a:srgbClr val="920000"/>
                </a:solidFill>
              </a:rPr>
              <a:t>akridiniem</a:t>
            </a:r>
            <a:r>
              <a:rPr lang="cs-CZ" altLang="cs-CZ" sz="2400" b="1" dirty="0" smtClean="0"/>
              <a:t>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cs-CZ" altLang="cs-CZ" sz="2400" dirty="0" smtClean="0"/>
              <a:t>- měření vyzařovaných chemiluminiscenčních emisí v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cs-CZ" altLang="cs-CZ" sz="2400" dirty="0"/>
              <a:t> </a:t>
            </a:r>
            <a:r>
              <a:rPr lang="cs-CZ" altLang="cs-CZ" sz="2400" dirty="0" smtClean="0"/>
              <a:t> reakční nádobce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cs-CZ" altLang="cs-CZ" sz="2400" dirty="0" smtClean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cs-CZ" altLang="cs-CZ" sz="2400" dirty="0" smtClean="0"/>
              <a:t>Stručný postup: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cs-CZ" altLang="cs-CZ" sz="2400" dirty="0" smtClean="0"/>
              <a:t> 1. </a:t>
            </a:r>
            <a:r>
              <a:rPr lang="cs-CZ" altLang="cs-CZ" sz="2400" b="1" dirty="0" smtClean="0"/>
              <a:t>Změření pozadí po přídavku peroxidu vodíku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cs-CZ" altLang="cs-CZ" sz="2400" b="1" dirty="0" smtClean="0"/>
              <a:t> 2. Přidání </a:t>
            </a:r>
            <a:r>
              <a:rPr lang="cs-CZ" altLang="cs-CZ" sz="2400" b="1" dirty="0" err="1" smtClean="0"/>
              <a:t>NaOH</a:t>
            </a:r>
            <a:r>
              <a:rPr lang="cs-CZ" altLang="cs-CZ" sz="2400" b="1" dirty="0" smtClean="0"/>
              <a:t> do reakční nádobky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cs-CZ" altLang="cs-CZ" sz="2400" b="1" dirty="0" smtClean="0"/>
              <a:t> 3. Zachycení emitovaného světla a jeho odvedení světlovodem do fotonásobiče (PMT)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cs-CZ" altLang="cs-CZ" sz="2800" dirty="0" smtClean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b="1" smtClean="0"/>
              <a:t>Aliniti (Abbott)</a:t>
            </a:r>
          </a:p>
        </p:txBody>
      </p:sp>
      <p:sp>
        <p:nvSpPr>
          <p:cNvPr id="23556" name="AutoShape 4" descr="Resultat d'imatges de alinity abbott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0" y="1557338"/>
            <a:ext cx="5649913" cy="482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0" indent="-2857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cs-CZ" altLang="cs-CZ" sz="1800" dirty="0" smtClean="0"/>
              <a:t>Integrovaný systém pro </a:t>
            </a:r>
            <a:r>
              <a:rPr lang="cs-CZ" altLang="cs-CZ" sz="1800" dirty="0" err="1" smtClean="0"/>
              <a:t>imuno</a:t>
            </a:r>
            <a:r>
              <a:rPr lang="cs-CZ" altLang="cs-CZ" sz="1800" dirty="0" smtClean="0"/>
              <a:t> (</a:t>
            </a:r>
            <a:r>
              <a:rPr lang="cs-CZ" altLang="cs-CZ" sz="1800" dirty="0" err="1" smtClean="0"/>
              <a:t>Aliniti</a:t>
            </a:r>
            <a:r>
              <a:rPr lang="cs-CZ" altLang="cs-CZ" sz="1800" dirty="0" smtClean="0"/>
              <a:t> i) i klinickou chemii (</a:t>
            </a:r>
            <a:r>
              <a:rPr lang="cs-CZ" altLang="cs-CZ" sz="1800" dirty="0" err="1" smtClean="0"/>
              <a:t>Aliniti</a:t>
            </a:r>
            <a:r>
              <a:rPr lang="cs-CZ" altLang="cs-CZ" sz="1800" dirty="0" smtClean="0"/>
              <a:t> c) </a:t>
            </a:r>
          </a:p>
          <a:p>
            <a:pPr eaLnBrk="1" hangingPunct="1">
              <a:spcBef>
                <a:spcPct val="0"/>
              </a:spcBef>
              <a:defRPr/>
            </a:pPr>
            <a:endParaRPr lang="cs-CZ" altLang="cs-CZ" sz="1800" dirty="0" smtClean="0"/>
          </a:p>
          <a:p>
            <a:pPr eaLnBrk="1" hangingPunct="1">
              <a:spcBef>
                <a:spcPct val="0"/>
              </a:spcBef>
              <a:defRPr/>
            </a:pPr>
            <a:r>
              <a:rPr lang="cs-CZ" altLang="cs-CZ" sz="1800" b="1" dirty="0" smtClean="0"/>
              <a:t>Novinka firmy, dostává se na trh</a:t>
            </a:r>
          </a:p>
          <a:p>
            <a:pPr eaLnBrk="1" hangingPunct="1">
              <a:spcBef>
                <a:spcPct val="0"/>
              </a:spcBef>
              <a:defRPr/>
            </a:pPr>
            <a:endParaRPr lang="cs-CZ" altLang="cs-CZ" sz="1800" b="1" dirty="0" smtClean="0"/>
          </a:p>
          <a:p>
            <a:pPr eaLnBrk="1" hangingPunct="1">
              <a:spcBef>
                <a:spcPct val="0"/>
              </a:spcBef>
              <a:defRPr/>
            </a:pPr>
            <a:r>
              <a:rPr lang="cs-CZ" altLang="cs-CZ" sz="1800" b="1" dirty="0" smtClean="0">
                <a:solidFill>
                  <a:srgbClr val="920000"/>
                </a:solidFill>
              </a:rPr>
              <a:t>Princip stejný jako u 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cs-CZ" sz="1800" b="1" dirty="0" smtClean="0">
                <a:solidFill>
                  <a:srgbClr val="920000"/>
                </a:solidFill>
              </a:rPr>
              <a:t>    imunochemických systémů 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cs-CZ" sz="1800" b="1" dirty="0" smtClean="0">
                <a:solidFill>
                  <a:srgbClr val="920000"/>
                </a:solidFill>
              </a:rPr>
              <a:t>    </a:t>
            </a:r>
            <a:r>
              <a:rPr lang="cs-CZ" altLang="cs-CZ" sz="1800" b="1" dirty="0" err="1" smtClean="0">
                <a:solidFill>
                  <a:srgbClr val="920000"/>
                </a:solidFill>
              </a:rPr>
              <a:t>Architect</a:t>
            </a:r>
            <a:endParaRPr lang="cs-CZ" altLang="cs-CZ" sz="1800" b="1" dirty="0" smtClean="0">
              <a:solidFill>
                <a:srgbClr val="92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cs-CZ" altLang="cs-CZ" sz="1800" b="1" dirty="0" smtClean="0"/>
          </a:p>
          <a:p>
            <a:pPr eaLnBrk="1" hangingPunct="1">
              <a:spcBef>
                <a:spcPct val="0"/>
              </a:spcBef>
              <a:defRPr/>
            </a:pPr>
            <a:r>
              <a:rPr lang="cs-CZ" altLang="cs-CZ" sz="1800" dirty="0" smtClean="0"/>
              <a:t>Až čtyři moduly v jedné sestavě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cs-CZ" altLang="cs-CZ" sz="1800" dirty="0" smtClean="0"/>
          </a:p>
          <a:p>
            <a:pPr eaLnBrk="1" hangingPunct="1">
              <a:spcBef>
                <a:spcPct val="0"/>
              </a:spcBef>
              <a:defRPr/>
            </a:pPr>
            <a:r>
              <a:rPr lang="cs-CZ" altLang="cs-CZ" sz="1800" b="1" dirty="0" smtClean="0"/>
              <a:t>Zabírá malou plochu</a:t>
            </a:r>
          </a:p>
          <a:p>
            <a:pPr eaLnBrk="1" hangingPunct="1">
              <a:spcBef>
                <a:spcPct val="0"/>
              </a:spcBef>
              <a:defRPr/>
            </a:pPr>
            <a:endParaRPr lang="cs-CZ" altLang="cs-CZ" sz="1800" b="1" dirty="0" smtClean="0"/>
          </a:p>
          <a:p>
            <a:pPr eaLnBrk="1" hangingPunct="1">
              <a:spcBef>
                <a:spcPct val="0"/>
              </a:spcBef>
              <a:defRPr/>
            </a:pPr>
            <a:r>
              <a:rPr lang="cs-CZ" altLang="cs-CZ" sz="1800" b="1" dirty="0" smtClean="0"/>
              <a:t>Léky nejsou v nabídce (jsou na </a:t>
            </a:r>
            <a:r>
              <a:rPr lang="cs-CZ" altLang="cs-CZ" sz="1800" b="1" dirty="0" err="1" smtClean="0"/>
              <a:t>Aliniti</a:t>
            </a:r>
            <a:r>
              <a:rPr lang="cs-CZ" altLang="cs-CZ" sz="1800" b="1" dirty="0" smtClean="0"/>
              <a:t> c – klinický modul)</a:t>
            </a:r>
          </a:p>
        </p:txBody>
      </p:sp>
      <p:sp>
        <p:nvSpPr>
          <p:cNvPr id="21508" name="AutoShape 6" descr="Resultat d'imatges de alinity i abbott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5575" y="-1096963"/>
            <a:ext cx="2252663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pic>
        <p:nvPicPr>
          <p:cNvPr id="21509" name="Picture 7" descr="\\fnbrno.cz\tree\home\27232\My Pictures\alinity-i-instrument-image-450x24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0338" y="1989138"/>
            <a:ext cx="4997450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8" descr="\\fnbrno.cz\tree\home\27232\My Pictures\Abbott-Alinity-ci-crop64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063" y="4916488"/>
            <a:ext cx="2479675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b="1" smtClean="0"/>
              <a:t>Axsym (Abbott)</a:t>
            </a:r>
          </a:p>
        </p:txBody>
      </p:sp>
      <p:sp>
        <p:nvSpPr>
          <p:cNvPr id="22531" name="Rectangle 7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cs-CZ" altLang="cs-CZ" sz="2400" smtClean="0"/>
              <a:t>Systém již </a:t>
            </a:r>
            <a:r>
              <a:rPr lang="cs-CZ" altLang="cs-CZ" sz="2400" b="1" smtClean="0">
                <a:solidFill>
                  <a:srgbClr val="920000"/>
                </a:solidFill>
              </a:rPr>
              <a:t>stažen z trhu</a:t>
            </a:r>
            <a:r>
              <a:rPr lang="cs-CZ" altLang="cs-CZ" sz="2400" smtClean="0"/>
              <a:t> – byl velmi rozšířený </a:t>
            </a:r>
          </a:p>
          <a:p>
            <a:pPr eaLnBrk="1" hangingPunct="1"/>
            <a:r>
              <a:rPr lang="cs-CZ" altLang="cs-CZ" sz="2400" smtClean="0"/>
              <a:t>80-120 testů/ hod</a:t>
            </a:r>
          </a:p>
          <a:p>
            <a:pPr eaLnBrk="1" hangingPunct="1"/>
            <a:r>
              <a:rPr lang="cs-CZ" altLang="cs-CZ" sz="2400" smtClean="0"/>
              <a:t>Měřící principy – MEIA, FPIA </a:t>
            </a:r>
          </a:p>
          <a:p>
            <a:pPr eaLnBrk="1" hangingPunct="1"/>
            <a:r>
              <a:rPr lang="cs-CZ" altLang="cs-CZ" sz="2400" smtClean="0"/>
              <a:t>Robustnost </a:t>
            </a:r>
          </a:p>
          <a:p>
            <a:pPr eaLnBrk="1" hangingPunct="1"/>
            <a:r>
              <a:rPr lang="cs-CZ" altLang="cs-CZ" sz="2400" smtClean="0"/>
              <a:t>Dotyková obrazovka</a:t>
            </a:r>
          </a:p>
          <a:p>
            <a:pPr eaLnBrk="1" hangingPunct="1"/>
            <a:r>
              <a:rPr lang="cs-CZ" altLang="cs-CZ" sz="2400" smtClean="0"/>
              <a:t>Doba analýzy 15 - 20 min</a:t>
            </a:r>
          </a:p>
          <a:p>
            <a:pPr eaLnBrk="1" hangingPunct="1"/>
            <a:r>
              <a:rPr lang="cs-CZ" altLang="cs-CZ" sz="2400" smtClean="0"/>
              <a:t>Technologie zabraňující tvorbě pěny</a:t>
            </a:r>
          </a:p>
        </p:txBody>
      </p:sp>
      <p:pic>
        <p:nvPicPr>
          <p:cNvPr id="22532" name="Picture 9" descr="image: AxSYM / AxSYM Plus 5.0 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1628775"/>
            <a:ext cx="3889375" cy="3816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b="1" smtClean="0"/>
              <a:t>Axsym  - procesní centrum</a:t>
            </a:r>
          </a:p>
        </p:txBody>
      </p:sp>
      <p:pic>
        <p:nvPicPr>
          <p:cNvPr id="23555" name="Picture 5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1050" y="1557338"/>
            <a:ext cx="4752975" cy="48244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Grp="1" noChangeArrowheads="1"/>
          </p:cNvSpPr>
          <p:nvPr>
            <p:ph type="title"/>
          </p:nvPr>
        </p:nvSpPr>
        <p:spPr>
          <a:xfrm>
            <a:off x="395288" y="260350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sz="3600" b="1" smtClean="0"/>
              <a:t>Axsym - reakční nádobka</a:t>
            </a:r>
          </a:p>
        </p:txBody>
      </p:sp>
      <p:pic>
        <p:nvPicPr>
          <p:cNvPr id="24579" name="Picture 5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63713" y="1557338"/>
            <a:ext cx="5257800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b="1" smtClean="0"/>
              <a:t>Axsym (Abbott)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400" b="1" smtClean="0"/>
              <a:t>MEIA (Microparticle Enzyme Immunoassay)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400" b="1" smtClean="0"/>
              <a:t>- Enzymová analýza na mikročásticích</a:t>
            </a:r>
          </a:p>
          <a:p>
            <a:pPr eaLnBrk="1" hangingPunct="1">
              <a:lnSpc>
                <a:spcPct val="90000"/>
              </a:lnSpc>
            </a:pPr>
            <a:endParaRPr lang="cs-CZ" altLang="cs-CZ" sz="2400" smtClean="0"/>
          </a:p>
          <a:p>
            <a:pPr eaLnBrk="1" hangingPunct="1">
              <a:lnSpc>
                <a:spcPct val="90000"/>
              </a:lnSpc>
            </a:pPr>
            <a:r>
              <a:rPr lang="cs-CZ" altLang="cs-CZ" sz="2400" smtClean="0"/>
              <a:t>Vzorek se smíchá s reagenciemi, pak se inkubuje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smtClean="0"/>
              <a:t>Separace probíhá na skleněných vláknech matrice ve válečku (jeden váleček pro jeden test)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smtClean="0"/>
              <a:t>Přídavek konjugátu s alkalickou fosfatázou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smtClean="0"/>
              <a:t>Přídavek substrátu – 4-methylumbelliferylfosfát (MUP)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smtClean="0"/>
              <a:t>Hydrolýza MUP alkalickou fosfatázou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smtClean="0"/>
              <a:t>Vznik fluorescence methylumbelliferonu +  její vyhodnocení</a:t>
            </a:r>
          </a:p>
          <a:p>
            <a:pPr eaLnBrk="1" hangingPunct="1">
              <a:lnSpc>
                <a:spcPct val="90000"/>
              </a:lnSpc>
            </a:pPr>
            <a:endParaRPr lang="cs-CZ" altLang="cs-CZ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pPr eaLnBrk="1" hangingPunct="1"/>
            <a:r>
              <a:rPr lang="cs-CZ" altLang="cs-CZ" sz="3600" b="1" smtClean="0"/>
              <a:t>Axsym (Abbott)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268413"/>
            <a:ext cx="8424862" cy="54006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cs-CZ" altLang="cs-CZ" b="1" smtClean="0"/>
              <a:t>FPIA – Fluorizační polarizace</a:t>
            </a:r>
          </a:p>
          <a:p>
            <a:pPr eaLnBrk="1" hangingPunct="1"/>
            <a:endParaRPr lang="cs-CZ" altLang="cs-CZ" sz="2000" smtClean="0"/>
          </a:p>
          <a:p>
            <a:pPr eaLnBrk="1" hangingPunct="1"/>
            <a:r>
              <a:rPr lang="cs-CZ" altLang="cs-CZ" sz="2400" smtClean="0"/>
              <a:t>Polarizační fluorescenční záření emitováno ze značky, kterou je </a:t>
            </a:r>
            <a:r>
              <a:rPr lang="cs-CZ" altLang="cs-CZ" sz="2400" b="1" smtClean="0">
                <a:solidFill>
                  <a:srgbClr val="920000"/>
                </a:solidFill>
              </a:rPr>
              <a:t>fluorescein</a:t>
            </a:r>
            <a:r>
              <a:rPr lang="cs-CZ" altLang="cs-CZ" sz="2400" smtClean="0"/>
              <a:t>, kterým je </a:t>
            </a:r>
            <a:r>
              <a:rPr lang="cs-CZ" altLang="cs-CZ" sz="2400" b="1" smtClean="0">
                <a:solidFill>
                  <a:srgbClr val="920000"/>
                </a:solidFill>
              </a:rPr>
              <a:t>označen</a:t>
            </a:r>
            <a:r>
              <a:rPr lang="cs-CZ" altLang="cs-CZ" sz="2400" smtClean="0"/>
              <a:t> přidávaný </a:t>
            </a:r>
            <a:r>
              <a:rPr lang="cs-CZ" altLang="cs-CZ" sz="2400" b="1" smtClean="0">
                <a:solidFill>
                  <a:srgbClr val="920000"/>
                </a:solidFill>
              </a:rPr>
              <a:t>stejný analyt </a:t>
            </a:r>
            <a:r>
              <a:rPr lang="cs-CZ" altLang="cs-CZ" sz="2400" smtClean="0"/>
              <a:t>jako je ten, který stanovujeme</a:t>
            </a:r>
          </a:p>
          <a:p>
            <a:pPr eaLnBrk="1" hangingPunct="1"/>
            <a:r>
              <a:rPr lang="cs-CZ" altLang="cs-CZ" sz="2400" smtClean="0"/>
              <a:t>Hodnota polarizace emitované fluorescence je úměrná rychlosti rotace molekuly</a:t>
            </a:r>
          </a:p>
          <a:p>
            <a:pPr eaLnBrk="1" hangingPunct="1"/>
            <a:r>
              <a:rPr lang="cs-CZ" altLang="cs-CZ" sz="2400" smtClean="0"/>
              <a:t>Rotace odpovídá velikosti molekuly – malé analyty rotují rychleji než komplexy</a:t>
            </a:r>
          </a:p>
          <a:p>
            <a:pPr eaLnBrk="1" hangingPunct="1"/>
            <a:r>
              <a:rPr lang="cs-CZ" altLang="cs-CZ" sz="2400" smtClean="0"/>
              <a:t>Měří se změna v polarizaci emitované fluorescence po vytvoření komplexu analyt-protilátka</a:t>
            </a:r>
          </a:p>
          <a:p>
            <a:pPr eaLnBrk="1" hangingPunct="1"/>
            <a:r>
              <a:rPr lang="cs-CZ" altLang="cs-CZ" sz="2400" smtClean="0"/>
              <a:t>Pripcip je vhodný pro malé molekuly jakou mají např. léky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b="1" smtClean="0"/>
              <a:t>Unicel Dxl 800 (Beckman Coulter)</a:t>
            </a:r>
          </a:p>
        </p:txBody>
      </p:sp>
      <p:sp>
        <p:nvSpPr>
          <p:cNvPr id="27651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2133600"/>
            <a:ext cx="4038600" cy="39925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cs-CZ" altLang="cs-CZ" sz="1800" smtClean="0"/>
          </a:p>
          <a:p>
            <a:pPr eaLnBrk="1" hangingPunct="1">
              <a:lnSpc>
                <a:spcPct val="80000"/>
              </a:lnSpc>
            </a:pPr>
            <a:r>
              <a:rPr lang="cs-CZ" altLang="cs-CZ" sz="1800" smtClean="0"/>
              <a:t>kompaktní plně automatický uzavřený systém umožňující provádění imunoanalytických stanovení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800" smtClean="0"/>
              <a:t>jako značku využívá </a:t>
            </a:r>
            <a:r>
              <a:rPr lang="cs-CZ" altLang="cs-CZ" sz="1800" b="1" smtClean="0">
                <a:solidFill>
                  <a:srgbClr val="C00000"/>
                </a:solidFill>
              </a:rPr>
              <a:t>alkalickou fosfatázu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800" smtClean="0"/>
              <a:t>paramagnetických mikročástic jako nosiče protilátek resp. antigenů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800" smtClean="0"/>
              <a:t>chemiluminiscenční detekci využívající přeměny </a:t>
            </a:r>
            <a:r>
              <a:rPr lang="cs-CZ" altLang="cs-CZ" sz="1800" b="1" smtClean="0">
                <a:solidFill>
                  <a:srgbClr val="C00000"/>
                </a:solidFill>
              </a:rPr>
              <a:t>dioxetanfosfátu </a:t>
            </a:r>
            <a:r>
              <a:rPr lang="cs-CZ" altLang="cs-CZ" sz="1800" smtClean="0"/>
              <a:t>na dioxetan  </a:t>
            </a:r>
          </a:p>
        </p:txBody>
      </p:sp>
      <p:sp>
        <p:nvSpPr>
          <p:cNvPr id="27652" name="AutoShape 6" descr="Výsledek obrázku pro Dxl 800, beckman nový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27653" name="AutoShape 8" descr="Výsledek obrázku pro Dxl 800, beckman nový"/>
          <p:cNvSpPr>
            <a:spLocks noChangeAspect="1" noChangeArrowheads="1"/>
          </p:cNvSpPr>
          <p:nvPr/>
        </p:nvSpPr>
        <p:spPr bwMode="auto">
          <a:xfrm>
            <a:off x="215900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27654" name="AutoShape 10" descr="Výsledek obrázku pro Dxl 800, beckman nový"/>
          <p:cNvSpPr>
            <a:spLocks noChangeAspect="1" noChangeArrowheads="1"/>
          </p:cNvSpPr>
          <p:nvPr/>
        </p:nvSpPr>
        <p:spPr bwMode="auto">
          <a:xfrm>
            <a:off x="368300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pic>
        <p:nvPicPr>
          <p:cNvPr id="27655" name="Picture 12" descr="DXI8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1916113"/>
            <a:ext cx="4433888" cy="378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b="1" smtClean="0"/>
              <a:t>Unicel Dxl 800 (Beckman Coulter)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60575"/>
            <a:ext cx="8229600" cy="4065588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cs-CZ" altLang="cs-CZ" sz="2000" b="1" dirty="0" smtClean="0"/>
              <a:t>Výkon:</a:t>
            </a:r>
            <a:r>
              <a:rPr lang="cs-CZ" altLang="cs-CZ" sz="2000" dirty="0" smtClean="0"/>
              <a:t/>
            </a:r>
            <a:br>
              <a:rPr lang="cs-CZ" altLang="cs-CZ" sz="2000" dirty="0" smtClean="0"/>
            </a:br>
            <a:r>
              <a:rPr lang="cs-CZ" altLang="cs-CZ" sz="2000" dirty="0" smtClean="0"/>
              <a:t>Až 400 testů /hodinu</a:t>
            </a:r>
            <a:br>
              <a:rPr lang="cs-CZ" altLang="cs-CZ" sz="2000" dirty="0" smtClean="0"/>
            </a:br>
            <a:r>
              <a:rPr lang="cs-CZ" altLang="cs-CZ" sz="2000" dirty="0" smtClean="0"/>
              <a:t>Rychlé uvolnění vzorku ze systému zajišťuje interní </a:t>
            </a:r>
            <a:r>
              <a:rPr lang="cs-CZ" altLang="cs-CZ" sz="2000" dirty="0" err="1" smtClean="0"/>
              <a:t>alikvot</a:t>
            </a:r>
            <a:r>
              <a:rPr lang="cs-CZ" altLang="cs-CZ" sz="2000" dirty="0" smtClean="0"/>
              <a:t>, z kterého jsou následně pipetovány jednotlivé metody</a:t>
            </a:r>
            <a:br>
              <a:rPr lang="cs-CZ" altLang="cs-CZ" sz="2000" dirty="0" smtClean="0"/>
            </a:br>
            <a:endParaRPr lang="cs-CZ" altLang="cs-CZ" sz="20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000" b="1" dirty="0" smtClean="0"/>
              <a:t>Jednoduchá obsluha:</a:t>
            </a:r>
            <a:r>
              <a:rPr lang="cs-CZ" altLang="cs-CZ" sz="2000" dirty="0" smtClean="0"/>
              <a:t/>
            </a:r>
            <a:br>
              <a:rPr lang="cs-CZ" altLang="cs-CZ" sz="2000" dirty="0" smtClean="0"/>
            </a:br>
            <a:r>
              <a:rPr lang="cs-CZ" altLang="cs-CZ" sz="2000" dirty="0" smtClean="0"/>
              <a:t>Minimální „kontakt“ obsluhy s řídícím softwarem.</a:t>
            </a:r>
            <a:br>
              <a:rPr lang="cs-CZ" altLang="cs-CZ" sz="2000" dirty="0" smtClean="0"/>
            </a:br>
            <a:endParaRPr lang="cs-CZ" altLang="cs-CZ" sz="20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000" b="1" dirty="0" smtClean="0"/>
              <a:t>Nepřetržitý provoz</a:t>
            </a:r>
            <a:r>
              <a:rPr lang="cs-CZ" altLang="cs-CZ" sz="2000" dirty="0" smtClean="0"/>
              <a:t/>
            </a:r>
            <a:br>
              <a:rPr lang="cs-CZ" altLang="cs-CZ" sz="2000" dirty="0" smtClean="0"/>
            </a:br>
            <a:r>
              <a:rPr lang="cs-CZ" altLang="cs-CZ" sz="2000" dirty="0" smtClean="0"/>
              <a:t>Doplňování reagencií a spotřebního materiálu za plného provozu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cs-CZ" altLang="cs-CZ" sz="2000" dirty="0" smtClean="0"/>
              <a:t/>
            </a:r>
            <a:br>
              <a:rPr lang="cs-CZ" altLang="cs-CZ" sz="2000" dirty="0" smtClean="0"/>
            </a:br>
            <a:r>
              <a:rPr lang="cs-CZ" altLang="cs-CZ" sz="2000" dirty="0" smtClean="0"/>
              <a:t>     Minimální údržba (5min.denně)</a:t>
            </a:r>
            <a:br>
              <a:rPr lang="cs-CZ" altLang="cs-CZ" sz="2000" dirty="0" smtClean="0"/>
            </a:br>
            <a:endParaRPr lang="cs-CZ" altLang="cs-CZ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b="1" smtClean="0"/>
              <a:t>Unicel Dxl 800 (Beckman Coulter)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cs-CZ" altLang="cs-CZ" sz="2400" dirty="0" smtClean="0"/>
          </a:p>
          <a:p>
            <a:pPr eaLnBrk="1" hangingPunct="1">
              <a:lnSpc>
                <a:spcPct val="90000"/>
              </a:lnSpc>
              <a:defRPr/>
            </a:pPr>
            <a:endParaRPr lang="cs-CZ" altLang="cs-CZ" sz="24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 smtClean="0"/>
              <a:t>Kontrola integrity vzorků – detekce sraženiny a bublin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cs-CZ" altLang="cs-CZ" sz="24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 smtClean="0"/>
              <a:t>Až 50 metod na palubě</a:t>
            </a:r>
            <a:br>
              <a:rPr lang="cs-CZ" altLang="cs-CZ" sz="2400" dirty="0" smtClean="0"/>
            </a:br>
            <a:endParaRPr lang="cs-CZ" altLang="cs-CZ" sz="24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 smtClean="0"/>
              <a:t>Kompatibilita s biochemickými analyzátory a s </a:t>
            </a:r>
            <a:r>
              <a:rPr lang="cs-CZ" altLang="cs-CZ" sz="2400" dirty="0" err="1" smtClean="0"/>
              <a:t>preanalytickou</a:t>
            </a:r>
            <a:r>
              <a:rPr lang="cs-CZ" altLang="cs-CZ" sz="2400" dirty="0" smtClean="0"/>
              <a:t> automatizací – </a:t>
            </a:r>
            <a:r>
              <a:rPr lang="cs-CZ" altLang="cs-CZ" sz="2400" dirty="0" err="1" smtClean="0"/>
              <a:t>Power</a:t>
            </a:r>
            <a:r>
              <a:rPr lang="cs-CZ" altLang="cs-CZ" sz="2400" dirty="0" smtClean="0"/>
              <a:t> </a:t>
            </a:r>
            <a:r>
              <a:rPr lang="cs-CZ" altLang="cs-CZ" sz="2400" dirty="0" err="1" smtClean="0"/>
              <a:t>Processor</a:t>
            </a:r>
            <a:r>
              <a:rPr lang="cs-CZ" altLang="cs-CZ" sz="2400" dirty="0" smtClean="0"/>
              <a:t>®</a:t>
            </a:r>
            <a:br>
              <a:rPr lang="cs-CZ" altLang="cs-CZ" sz="2400" dirty="0" smtClean="0"/>
            </a:br>
            <a:endParaRPr lang="cs-CZ" altLang="cs-CZ" sz="24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 smtClean="0"/>
              <a:t>Široká nabídka testů</a:t>
            </a:r>
            <a:br>
              <a:rPr lang="cs-CZ" altLang="cs-CZ" sz="2400" dirty="0" smtClean="0"/>
            </a:br>
            <a:endParaRPr lang="cs-CZ" altLang="cs-CZ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 b="1" smtClean="0"/>
              <a:t>Automatické imunochemické analyzátory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00213"/>
            <a:ext cx="8229600" cy="51577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cs-CZ" altLang="cs-CZ" sz="12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000" b="1" dirty="0" smtClean="0"/>
              <a:t>Jedná se o </a:t>
            </a:r>
            <a:r>
              <a:rPr lang="cs-CZ" altLang="cs-CZ" sz="2000" b="1" dirty="0" smtClean="0">
                <a:solidFill>
                  <a:srgbClr val="920000"/>
                </a:solidFill>
              </a:rPr>
              <a:t>zcela</a:t>
            </a:r>
            <a:r>
              <a:rPr lang="cs-CZ" altLang="cs-CZ" sz="2000" b="1" dirty="0" smtClean="0"/>
              <a:t> uzavřené systémy – pouze pro reagencie výrobce přístroje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altLang="cs-CZ" sz="2000" b="1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000" b="1" dirty="0" smtClean="0"/>
              <a:t>Kazetový systém reagencií - </a:t>
            </a:r>
            <a:r>
              <a:rPr lang="cs-CZ" altLang="cs-CZ" sz="2000" b="1" dirty="0" err="1" smtClean="0"/>
              <a:t>ready</a:t>
            </a:r>
            <a:r>
              <a:rPr lang="cs-CZ" altLang="cs-CZ" sz="2000" b="1" dirty="0" smtClean="0"/>
              <a:t> to use (ve většině případů)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cs-CZ" altLang="cs-CZ" sz="2000" b="1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000" b="1" dirty="0" smtClean="0"/>
              <a:t>Jsou opatřeny čtečkou čárového kódu, detekcí sraženiny, zpracovávají vzorky po pacientech  - </a:t>
            </a:r>
            <a:r>
              <a:rPr lang="cs-CZ" altLang="cs-CZ" sz="2000" b="1" dirty="0" err="1" smtClean="0">
                <a:cs typeface="Times New Roman" pitchFamily="18" charset="0"/>
              </a:rPr>
              <a:t>Random</a:t>
            </a:r>
            <a:r>
              <a:rPr lang="cs-CZ" altLang="cs-CZ" sz="2000" b="1" dirty="0" smtClean="0">
                <a:cs typeface="Times New Roman" pitchFamily="18" charset="0"/>
              </a:rPr>
              <a:t> Access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altLang="cs-CZ" sz="2000" b="1" dirty="0" smtClean="0"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000" b="1" dirty="0" smtClean="0">
                <a:cs typeface="Times New Roman" pitchFamily="18" charset="0"/>
              </a:rPr>
              <a:t>Reagenční nádobky na jedno použití</a:t>
            </a:r>
          </a:p>
          <a:p>
            <a:pPr marL="0" indent="0" eaLnBrk="1" hangingPunct="1">
              <a:buFontTx/>
              <a:buNone/>
              <a:defRPr/>
            </a:pPr>
            <a:endParaRPr lang="cs-CZ" altLang="cs-CZ" sz="2000" b="1" dirty="0" smtClean="0"/>
          </a:p>
          <a:p>
            <a:pPr eaLnBrk="1" hangingPunct="1">
              <a:defRPr/>
            </a:pPr>
            <a:r>
              <a:rPr lang="cs-CZ" altLang="cs-CZ" sz="2000" b="1" dirty="0" smtClean="0"/>
              <a:t>Cena imunochemických vyšetření  poměrně vysoká -  běžně mezi 50 – 200 Kč</a:t>
            </a:r>
          </a:p>
          <a:p>
            <a:pPr eaLnBrk="1" hangingPunct="1">
              <a:defRPr/>
            </a:pPr>
            <a:endParaRPr lang="cs-CZ" altLang="cs-CZ" sz="2000" b="1" dirty="0" smtClean="0"/>
          </a:p>
          <a:p>
            <a:pPr eaLnBrk="1" hangingPunct="1">
              <a:defRPr/>
            </a:pPr>
            <a:r>
              <a:rPr lang="cs-CZ" altLang="cs-CZ" sz="2000" b="1" dirty="0" smtClean="0"/>
              <a:t>Principy jednotlivých  firem se liší typem </a:t>
            </a:r>
            <a:r>
              <a:rPr lang="cs-CZ" altLang="cs-CZ" sz="2000" b="1" dirty="0" err="1" smtClean="0">
                <a:solidFill>
                  <a:srgbClr val="920000"/>
                </a:solidFill>
              </a:rPr>
              <a:t>značenky</a:t>
            </a:r>
            <a:r>
              <a:rPr lang="cs-CZ" altLang="cs-CZ" sz="2000" b="1" dirty="0" smtClean="0">
                <a:solidFill>
                  <a:srgbClr val="920000"/>
                </a:solidFill>
              </a:rPr>
              <a:t>, separace a detekce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altLang="cs-CZ" sz="2400" b="1" dirty="0" smtClean="0"/>
          </a:p>
          <a:p>
            <a:pPr eaLnBrk="1" hangingPunct="1">
              <a:lnSpc>
                <a:spcPct val="80000"/>
              </a:lnSpc>
              <a:defRPr/>
            </a:pPr>
            <a:endParaRPr lang="cs-CZ" altLang="cs-CZ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b="1" smtClean="0"/>
              <a:t>Immulite 2000 (Siemens)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800" b="1" smtClean="0"/>
              <a:t>   </a:t>
            </a:r>
            <a:r>
              <a:rPr lang="cs-CZ" altLang="cs-CZ" sz="2400" b="1" smtClean="0"/>
              <a:t>Účinnost:</a:t>
            </a:r>
            <a:r>
              <a:rPr lang="cs-CZ" altLang="cs-CZ" sz="2400" smtClean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smtClean="0"/>
              <a:t>Výkon 200 testů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smtClean="0"/>
              <a:t>Random Access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smtClean="0"/>
              <a:t>24 chlazených reagencií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smtClean="0"/>
              <a:t>Automatické opakování vzorků s hodnotou mimo technický limit</a:t>
            </a:r>
          </a:p>
          <a:p>
            <a:pPr eaLnBrk="1" hangingPunct="1">
              <a:lnSpc>
                <a:spcPct val="90000"/>
              </a:lnSpc>
            </a:pPr>
            <a:endParaRPr lang="cs-CZ" altLang="cs-CZ" sz="24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400" b="1" smtClean="0"/>
              <a:t>   Maximální integrace:</a:t>
            </a:r>
            <a:r>
              <a:rPr lang="cs-CZ" altLang="cs-CZ" sz="2400" smtClean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smtClean="0"/>
              <a:t>Primární zkumavky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smtClean="0"/>
              <a:t>LIS interface </a:t>
            </a:r>
          </a:p>
          <a:p>
            <a:pPr eaLnBrk="1" hangingPunct="1">
              <a:lnSpc>
                <a:spcPct val="90000"/>
              </a:lnSpc>
            </a:pPr>
            <a:endParaRPr lang="cs-CZ" altLang="cs-CZ" sz="28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altLang="cs-CZ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b="1" smtClean="0"/>
              <a:t>Immulite 2000 (Siemens)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endParaRPr lang="cs-CZ" altLang="cs-CZ" sz="2400" smtClean="0"/>
          </a:p>
          <a:p>
            <a:pPr eaLnBrk="1" hangingPunct="1">
              <a:lnSpc>
                <a:spcPct val="80000"/>
              </a:lnSpc>
            </a:pPr>
            <a:r>
              <a:rPr lang="cs-CZ" altLang="cs-CZ" sz="2800" b="1" smtClean="0"/>
              <a:t>Detekce sraženin </a:t>
            </a:r>
          </a:p>
          <a:p>
            <a:pPr eaLnBrk="1" hangingPunct="1">
              <a:lnSpc>
                <a:spcPct val="80000"/>
              </a:lnSpc>
            </a:pPr>
            <a:endParaRPr lang="cs-CZ" altLang="cs-CZ" sz="2800" b="1" smtClean="0"/>
          </a:p>
          <a:p>
            <a:pPr eaLnBrk="1" hangingPunct="1">
              <a:lnSpc>
                <a:spcPct val="80000"/>
              </a:lnSpc>
            </a:pPr>
            <a:r>
              <a:rPr lang="cs-CZ" altLang="cs-CZ" sz="2800" b="1" smtClean="0"/>
              <a:t>Enzymově zesílená chemiluminiscence </a:t>
            </a:r>
          </a:p>
          <a:p>
            <a:pPr eaLnBrk="1" hangingPunct="1">
              <a:lnSpc>
                <a:spcPct val="80000"/>
              </a:lnSpc>
            </a:pPr>
            <a:endParaRPr lang="cs-CZ" altLang="cs-CZ" sz="2800" b="1" smtClean="0"/>
          </a:p>
          <a:p>
            <a:pPr eaLnBrk="1" hangingPunct="1">
              <a:lnSpc>
                <a:spcPct val="80000"/>
              </a:lnSpc>
            </a:pPr>
            <a:r>
              <a:rPr lang="cs-CZ" altLang="cs-CZ" sz="2800" b="1" smtClean="0"/>
              <a:t>Stanovení 3. generace </a:t>
            </a:r>
          </a:p>
          <a:p>
            <a:pPr eaLnBrk="1" hangingPunct="1">
              <a:lnSpc>
                <a:spcPct val="80000"/>
              </a:lnSpc>
            </a:pPr>
            <a:endParaRPr lang="cs-CZ" altLang="cs-CZ" sz="2800" b="1" smtClean="0"/>
          </a:p>
          <a:p>
            <a:pPr eaLnBrk="1" hangingPunct="1">
              <a:lnSpc>
                <a:spcPct val="80000"/>
              </a:lnSpc>
            </a:pPr>
            <a:r>
              <a:rPr lang="cs-CZ" altLang="cs-CZ" sz="2800" b="1" smtClean="0"/>
              <a:t>Dotyková obrazovka </a:t>
            </a:r>
          </a:p>
          <a:p>
            <a:pPr eaLnBrk="1" hangingPunct="1">
              <a:lnSpc>
                <a:spcPct val="80000"/>
              </a:lnSpc>
            </a:pPr>
            <a:endParaRPr lang="cs-CZ" altLang="cs-CZ" sz="2800" b="1" smtClean="0"/>
          </a:p>
          <a:p>
            <a:pPr eaLnBrk="1" hangingPunct="1">
              <a:lnSpc>
                <a:spcPct val="80000"/>
              </a:lnSpc>
            </a:pPr>
            <a:r>
              <a:rPr lang="cs-CZ" altLang="cs-CZ" sz="2800" b="1" smtClean="0"/>
              <a:t>Nevýhodou je dlouhá doba inkubace – 35 nebo 70 minut</a:t>
            </a:r>
          </a:p>
          <a:p>
            <a:pPr eaLnBrk="1" hangingPunct="1">
              <a:lnSpc>
                <a:spcPct val="80000"/>
              </a:lnSpc>
            </a:pPr>
            <a:endParaRPr lang="cs-CZ" altLang="cs-CZ" sz="2800" b="1" smtClean="0"/>
          </a:p>
          <a:p>
            <a:pPr eaLnBrk="1" hangingPunct="1">
              <a:lnSpc>
                <a:spcPct val="80000"/>
              </a:lnSpc>
            </a:pPr>
            <a:endParaRPr lang="cs-CZ" altLang="cs-CZ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b="1" smtClean="0"/>
              <a:t>Immulite 2000 (Siemens)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84313"/>
            <a:ext cx="8351837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cs-CZ" altLang="cs-CZ" sz="24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400" b="1" smtClean="0"/>
              <a:t>Princip měření</a:t>
            </a:r>
            <a:r>
              <a:rPr lang="cs-CZ" altLang="cs-CZ" sz="2400" smtClean="0"/>
              <a:t>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altLang="cs-CZ" sz="2400" smtClean="0"/>
          </a:p>
          <a:p>
            <a:pPr eaLnBrk="1" hangingPunct="1">
              <a:lnSpc>
                <a:spcPct val="90000"/>
              </a:lnSpc>
            </a:pPr>
            <a:r>
              <a:rPr lang="cs-CZ" altLang="cs-CZ" sz="2400" smtClean="0"/>
              <a:t>Ke konjugátu (jeho součástí je analyt, který stanovujeme) vázanému na reakční kuličce a značenému alkalickou fosfatázou je přidán luminogenní substrát (adamantyl dioxetan fosfát)</a:t>
            </a:r>
          </a:p>
          <a:p>
            <a:pPr eaLnBrk="1" hangingPunct="1">
              <a:lnSpc>
                <a:spcPct val="90000"/>
              </a:lnSpc>
            </a:pPr>
            <a:endParaRPr lang="cs-CZ" altLang="cs-CZ" sz="2400" smtClean="0"/>
          </a:p>
          <a:p>
            <a:pPr eaLnBrk="1" hangingPunct="1">
              <a:lnSpc>
                <a:spcPct val="90000"/>
              </a:lnSpc>
            </a:pPr>
            <a:r>
              <a:rPr lang="cs-CZ" altLang="cs-CZ" sz="2400" smtClean="0"/>
              <a:t>Dojde k odštěpení fosfátu a ze substrátu vzniká nestabilní anion, při jehož rozkladu dojde k emisi fotonů (chemiluminiscenční reakce)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altLang="cs-CZ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cs-CZ" altLang="cs-CZ" sz="3600" b="1" smtClean="0"/>
              <a:t>Immulite 2000 </a:t>
            </a:r>
            <a:br>
              <a:rPr lang="cs-CZ" altLang="cs-CZ" sz="3600" b="1" smtClean="0"/>
            </a:br>
            <a:r>
              <a:rPr lang="cs-CZ" altLang="cs-CZ" sz="3600" b="1" smtClean="0"/>
              <a:t>Chemická reakce substrátu</a:t>
            </a:r>
          </a:p>
        </p:txBody>
      </p:sp>
      <p:pic>
        <p:nvPicPr>
          <p:cNvPr id="33795" name="Picture 8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35150" y="1628775"/>
            <a:ext cx="518477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b="1" smtClean="0"/>
              <a:t>LIAISON XL (DiaSorin)</a:t>
            </a:r>
            <a:r>
              <a:rPr lang="cs-CZ" altLang="cs-CZ" sz="3600" smtClean="0"/>
              <a:t> </a:t>
            </a:r>
          </a:p>
        </p:txBody>
      </p:sp>
      <p:sp>
        <p:nvSpPr>
          <p:cNvPr id="34819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648200" y="2565400"/>
            <a:ext cx="4387850" cy="3560763"/>
          </a:xfrm>
        </p:spPr>
        <p:txBody>
          <a:bodyPr/>
          <a:lstStyle/>
          <a:p>
            <a:r>
              <a:rPr lang="cs-CZ" altLang="cs-CZ" sz="2000" b="1" smtClean="0"/>
              <a:t>Více než 100 metod</a:t>
            </a:r>
          </a:p>
          <a:p>
            <a:r>
              <a:rPr lang="cs-CZ" altLang="cs-CZ" sz="2000" b="1" smtClean="0"/>
              <a:t>Chemiluminiscenční detekce</a:t>
            </a:r>
          </a:p>
          <a:p>
            <a:r>
              <a:rPr lang="cs-CZ" altLang="cs-CZ" sz="2000" b="1" smtClean="0"/>
              <a:t>Separace na paramagnetických mikročásticích</a:t>
            </a:r>
          </a:p>
          <a:p>
            <a:r>
              <a:rPr lang="cs-CZ" altLang="cs-CZ" sz="2000" b="1" smtClean="0"/>
              <a:t>Až 180 testů/hod</a:t>
            </a:r>
          </a:p>
          <a:p>
            <a:r>
              <a:rPr lang="cs-CZ" altLang="cs-CZ" sz="2000" b="1" smtClean="0"/>
              <a:t>V poslední době rozšířený</a:t>
            </a:r>
          </a:p>
        </p:txBody>
      </p:sp>
      <p:pic>
        <p:nvPicPr>
          <p:cNvPr id="348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989138"/>
            <a:ext cx="3662363" cy="387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b="1" smtClean="0"/>
              <a:t>CL-960i (mindray)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sz="2400" b="1" dirty="0" smtClean="0"/>
              <a:t>Malý, plně automatizovaný </a:t>
            </a:r>
            <a:r>
              <a:rPr lang="cs-CZ" sz="2400" b="1" dirty="0" err="1" smtClean="0"/>
              <a:t>imunoanalyzátor</a:t>
            </a:r>
            <a:endParaRPr lang="cs-CZ" sz="2400" b="1" dirty="0" smtClean="0"/>
          </a:p>
          <a:p>
            <a:pPr>
              <a:defRPr/>
            </a:pPr>
            <a:r>
              <a:rPr lang="cs-CZ" sz="2400" b="1" dirty="0" smtClean="0"/>
              <a:t>Až 180 testů/hod, 15 reagenčních pozic</a:t>
            </a:r>
          </a:p>
          <a:p>
            <a:pPr>
              <a:defRPr/>
            </a:pPr>
            <a:r>
              <a:rPr lang="cs-CZ" sz="2400" b="1" dirty="0" err="1" smtClean="0"/>
              <a:t>Superparamagnetické</a:t>
            </a:r>
            <a:r>
              <a:rPr lang="cs-CZ" sz="2400" b="1" dirty="0" smtClean="0"/>
              <a:t> mikročástice, magnetická separace</a:t>
            </a:r>
          </a:p>
          <a:p>
            <a:pPr>
              <a:defRPr/>
            </a:pPr>
            <a:r>
              <a:rPr lang="cs-CZ" sz="2400" b="1" dirty="0" smtClean="0"/>
              <a:t>Reagencie značené ALP</a:t>
            </a:r>
          </a:p>
          <a:p>
            <a:pPr>
              <a:defRPr/>
            </a:pPr>
            <a:r>
              <a:rPr lang="cs-CZ" sz="2400" b="1" dirty="0" smtClean="0"/>
              <a:t>Substrát – AMPPD </a:t>
            </a:r>
            <a:r>
              <a:rPr lang="cs-CZ" sz="2400" dirty="0" smtClean="0"/>
              <a:t>(derivát 1,2-dioxo-cyclohexanu)</a:t>
            </a:r>
          </a:p>
          <a:p>
            <a:pPr>
              <a:defRPr/>
            </a:pPr>
            <a:endParaRPr lang="cs-CZ" sz="2400" b="1" dirty="0" smtClean="0"/>
          </a:p>
          <a:p>
            <a:pPr>
              <a:defRPr/>
            </a:pPr>
            <a:endParaRPr lang="cs-CZ" sz="2400" b="1" dirty="0"/>
          </a:p>
          <a:p>
            <a:pPr marL="0" indent="0">
              <a:buFontTx/>
              <a:buNone/>
              <a:defRPr/>
            </a:pPr>
            <a:r>
              <a:rPr lang="cs-CZ" sz="2400" b="1" dirty="0" smtClean="0"/>
              <a:t>Firma </a:t>
            </a:r>
            <a:r>
              <a:rPr lang="cs-CZ" sz="2400" b="1" dirty="0" err="1" smtClean="0"/>
              <a:t>mindray</a:t>
            </a:r>
            <a:r>
              <a:rPr lang="cs-CZ" sz="2400" b="1" dirty="0" smtClean="0"/>
              <a:t> má k dispozici i vetší </a:t>
            </a:r>
            <a:r>
              <a:rPr lang="cs-CZ" sz="2400" b="1" dirty="0" err="1" smtClean="0"/>
              <a:t>imunoanalyzátory</a:t>
            </a:r>
            <a:r>
              <a:rPr lang="cs-CZ" sz="2400" b="1" dirty="0" smtClean="0"/>
              <a:t> – CL-1200i, CL-2000i</a:t>
            </a:r>
            <a:endParaRPr lang="cs-CZ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Nadpis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649287"/>
          </a:xfrm>
        </p:spPr>
        <p:txBody>
          <a:bodyPr/>
          <a:lstStyle/>
          <a:p>
            <a:r>
              <a:rPr lang="cs-CZ" altLang="cs-CZ" sz="3600" b="1" smtClean="0"/>
              <a:t>AIA-2000 (TOSOH)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288" y="692150"/>
            <a:ext cx="8569325" cy="5434013"/>
          </a:xfrm>
        </p:spPr>
        <p:txBody>
          <a:bodyPr/>
          <a:lstStyle/>
          <a:p>
            <a:pPr>
              <a:defRPr/>
            </a:pPr>
            <a:r>
              <a:rPr lang="cs-CZ" sz="2000" b="1" dirty="0" err="1" smtClean="0"/>
              <a:t>Fluorometrická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enzymo-immunoanalýza</a:t>
            </a:r>
            <a:r>
              <a:rPr lang="cs-CZ" sz="2000" b="1" dirty="0" smtClean="0"/>
              <a:t> (FEIA)</a:t>
            </a:r>
            <a:endParaRPr lang="cs-CZ" sz="2000" b="1" i="1" dirty="0"/>
          </a:p>
          <a:p>
            <a:pPr>
              <a:defRPr/>
            </a:pPr>
            <a:r>
              <a:rPr lang="cs-CZ" sz="2000" b="1" dirty="0" smtClean="0">
                <a:solidFill>
                  <a:srgbClr val="920000"/>
                </a:solidFill>
              </a:rPr>
              <a:t>Unikátní balení reagencií </a:t>
            </a:r>
            <a:r>
              <a:rPr lang="cs-CZ" sz="2000" dirty="0" smtClean="0"/>
              <a:t>– suché (bez odpadu) - </a:t>
            </a:r>
            <a:r>
              <a:rPr lang="cs-CZ" sz="2000" b="1" dirty="0" smtClean="0">
                <a:solidFill>
                  <a:srgbClr val="920000"/>
                </a:solidFill>
              </a:rPr>
              <a:t>v reagenčních  </a:t>
            </a:r>
          </a:p>
          <a:p>
            <a:pPr marL="0" indent="0">
              <a:buFontTx/>
              <a:buNone/>
              <a:defRPr/>
            </a:pPr>
            <a:r>
              <a:rPr lang="cs-CZ" sz="2000" b="1" dirty="0">
                <a:solidFill>
                  <a:srgbClr val="920000"/>
                </a:solidFill>
              </a:rPr>
              <a:t> </a:t>
            </a:r>
            <a:r>
              <a:rPr lang="cs-CZ" sz="2000" b="1" dirty="0" smtClean="0">
                <a:solidFill>
                  <a:srgbClr val="920000"/>
                </a:solidFill>
              </a:rPr>
              <a:t>    kelímcích </a:t>
            </a:r>
            <a:r>
              <a:rPr lang="cs-CZ" sz="2000" dirty="0" smtClean="0"/>
              <a:t>s Al folií k propíchnutí (jeden kelímek/ test se stabilitou 1 </a:t>
            </a:r>
          </a:p>
          <a:p>
            <a:pPr marL="0" indent="0">
              <a:buFontTx/>
              <a:buNone/>
              <a:defRPr/>
            </a:pPr>
            <a:r>
              <a:rPr lang="cs-CZ" sz="2000" dirty="0"/>
              <a:t> </a:t>
            </a:r>
            <a:r>
              <a:rPr lang="cs-CZ" sz="2000" dirty="0" smtClean="0"/>
              <a:t>    rok) – nestane se, že otevřená reagencie </a:t>
            </a:r>
            <a:r>
              <a:rPr lang="cs-CZ" sz="2000" dirty="0" err="1" smtClean="0"/>
              <a:t>proexpiruje</a:t>
            </a:r>
            <a:endParaRPr lang="cs-CZ" sz="2000" dirty="0" smtClean="0"/>
          </a:p>
          <a:p>
            <a:pPr>
              <a:defRPr/>
            </a:pPr>
            <a:r>
              <a:rPr lang="en-US" sz="2000" dirty="0" smtClean="0"/>
              <a:t>200 test</a:t>
            </a:r>
            <a:r>
              <a:rPr lang="cs-CZ" sz="2000" dirty="0" smtClean="0"/>
              <a:t>ů/hod</a:t>
            </a:r>
            <a:r>
              <a:rPr lang="en-US" sz="2000" dirty="0" smtClean="0"/>
              <a:t> </a:t>
            </a:r>
            <a:endParaRPr lang="cs-CZ" sz="2000" dirty="0" smtClean="0"/>
          </a:p>
          <a:p>
            <a:pPr>
              <a:defRPr/>
            </a:pPr>
            <a:r>
              <a:rPr lang="cs-CZ" sz="2000" dirty="0" smtClean="0"/>
              <a:t>20 minutové testy (většina)</a:t>
            </a:r>
          </a:p>
          <a:p>
            <a:pPr>
              <a:defRPr/>
            </a:pPr>
            <a:r>
              <a:rPr lang="cs-CZ" sz="2000" dirty="0" smtClean="0"/>
              <a:t>Automatizovaná denní údržba</a:t>
            </a:r>
          </a:p>
          <a:p>
            <a:pPr>
              <a:defRPr/>
            </a:pPr>
            <a:r>
              <a:rPr lang="cs-CZ" sz="2000" dirty="0" smtClean="0"/>
              <a:t>Stabilita kalibrace 90 dnů</a:t>
            </a:r>
          </a:p>
          <a:p>
            <a:pPr>
              <a:defRPr/>
            </a:pPr>
            <a:endParaRPr lang="cs-CZ" sz="2000" dirty="0" smtClean="0"/>
          </a:p>
          <a:p>
            <a:pPr>
              <a:defRPr/>
            </a:pPr>
            <a:endParaRPr lang="cs-CZ" sz="2000" dirty="0" smtClean="0"/>
          </a:p>
          <a:p>
            <a:pPr marL="0" indent="0">
              <a:buFontTx/>
              <a:buNone/>
              <a:defRPr/>
            </a:pPr>
            <a:endParaRPr lang="cs-CZ" dirty="0"/>
          </a:p>
        </p:txBody>
      </p:sp>
      <p:pic>
        <p:nvPicPr>
          <p:cNvPr id="36868" name="Picture 2" descr="C:\Users\Mirka\Desktop\aia-2000b-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3176588"/>
            <a:ext cx="3286125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4" descr="C:\Users\Mirka\Desktop\cu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630613"/>
            <a:ext cx="3654425" cy="322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b="1" dirty="0" err="1"/>
              <a:t>Maglumi</a:t>
            </a:r>
            <a:r>
              <a:rPr lang="cs-CZ" sz="3600" b="1" dirty="0"/>
              <a:t> 800 (</a:t>
            </a:r>
            <a:r>
              <a:rPr lang="cs-CZ" sz="3600" b="1" dirty="0" err="1"/>
              <a:t>Snibe</a:t>
            </a:r>
            <a:r>
              <a:rPr lang="cs-CZ" sz="3600" b="1" dirty="0"/>
              <a:t>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b="1" dirty="0" smtClean="0"/>
              <a:t>CLIA</a:t>
            </a:r>
          </a:p>
          <a:p>
            <a:r>
              <a:rPr lang="cs-CZ" sz="2000" b="1" dirty="0" smtClean="0"/>
              <a:t>Značka-ABEI</a:t>
            </a:r>
          </a:p>
          <a:p>
            <a:r>
              <a:rPr lang="cs-CZ" sz="2000" b="1" dirty="0" smtClean="0"/>
              <a:t>Separace na magnetických mikročásticích</a:t>
            </a:r>
          </a:p>
          <a:p>
            <a:r>
              <a:rPr lang="cs-CZ" sz="2000" b="1" dirty="0" smtClean="0"/>
              <a:t>180 testů/hod</a:t>
            </a:r>
          </a:p>
          <a:p>
            <a:r>
              <a:rPr lang="cs-CZ" sz="2000" b="1" dirty="0" smtClean="0"/>
              <a:t>Délka testu -17 min</a:t>
            </a:r>
          </a:p>
          <a:p>
            <a:r>
              <a:rPr lang="cs-CZ" sz="2000" b="1" dirty="0" smtClean="0"/>
              <a:t>154+ parametrů (včetně </a:t>
            </a:r>
          </a:p>
          <a:p>
            <a:pPr marL="0" indent="0">
              <a:buNone/>
            </a:pPr>
            <a:r>
              <a:rPr lang="cs-CZ" sz="2000" b="1" dirty="0"/>
              <a:t> </a:t>
            </a:r>
            <a:r>
              <a:rPr lang="cs-CZ" sz="2000" b="1" dirty="0" smtClean="0"/>
              <a:t>    aldosteronu, gastrinu atd.)</a:t>
            </a:r>
          </a:p>
          <a:p>
            <a:r>
              <a:rPr lang="cs-CZ" sz="2000" b="1" dirty="0" smtClean="0"/>
              <a:t>K dispozici různé velikosti</a:t>
            </a:r>
          </a:p>
          <a:p>
            <a:pPr marL="0" indent="0">
              <a:buNone/>
            </a:pPr>
            <a:r>
              <a:rPr lang="cs-CZ" sz="2000" b="1" dirty="0" smtClean="0"/>
              <a:t>     přístrojů MAGLUMI 600 - 4000</a:t>
            </a:r>
            <a:endParaRPr lang="cs-CZ" sz="2000" b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537012"/>
            <a:ext cx="4427984" cy="3320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7432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b="1" smtClean="0"/>
              <a:t>Elisys Quattro (HUMAN)</a:t>
            </a:r>
            <a:br>
              <a:rPr lang="cs-CZ" altLang="cs-CZ" sz="3600" b="1" smtClean="0"/>
            </a:br>
            <a:endParaRPr lang="cs-CZ" altLang="cs-CZ" sz="3600" b="1" smtClean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28775"/>
            <a:ext cx="8964613" cy="44545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cs-CZ" altLang="cs-CZ" sz="2400" smtClean="0"/>
              <a:t>Plně automatický ELISA analyzátor středního výkonu</a:t>
            </a:r>
            <a:endParaRPr lang="cs-CZ" altLang="cs-CZ" smtClean="0"/>
          </a:p>
        </p:txBody>
      </p:sp>
      <p:pic>
        <p:nvPicPr>
          <p:cNvPr id="37892" name="Picture 5" descr="Elisys Quattro (HUMAN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19388"/>
            <a:ext cx="3851275" cy="351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Text Box 6"/>
          <p:cNvSpPr txBox="1">
            <a:spLocks noChangeArrowheads="1"/>
          </p:cNvSpPr>
          <p:nvPr/>
        </p:nvSpPr>
        <p:spPr bwMode="auto">
          <a:xfrm>
            <a:off x="3995738" y="3213100"/>
            <a:ext cx="4897437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/>
              <a:t>Více než 40 ELISA testů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/>
              <a:t>Až 7 desek naráz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/>
              <a:t>4 nezávislé inkubátory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/>
              <a:t>Čtečka čárového kódu zkumavek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/>
              <a:t>Automatická kontrola množství reagencií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037"/>
          </a:xfrm>
        </p:spPr>
        <p:txBody>
          <a:bodyPr/>
          <a:lstStyle/>
          <a:p>
            <a:r>
              <a:rPr lang="cs-CZ" altLang="cs-CZ" sz="3600" b="1" smtClean="0"/>
              <a:t>Noveos (Hycor)</a:t>
            </a:r>
          </a:p>
        </p:txBody>
      </p:sp>
      <p:pic>
        <p:nvPicPr>
          <p:cNvPr id="38915" name="Picture 2" descr="\\fnbrno.cz\tree\Home\27232\My Pictures\Noveo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800" y="2420938"/>
            <a:ext cx="3719513" cy="355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468313" y="2133600"/>
            <a:ext cx="3887787" cy="38465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s-CZ" sz="2400" b="1" dirty="0">
                <a:solidFill>
                  <a:schemeClr val="tx1"/>
                </a:solidFill>
              </a:rPr>
              <a:t>Nový přístroj na alergeny</a:t>
            </a:r>
          </a:p>
          <a:p>
            <a:pPr>
              <a:defRPr/>
            </a:pPr>
            <a:endParaRPr lang="cs-CZ" sz="24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sz="2400" dirty="0">
                <a:solidFill>
                  <a:schemeClr val="tx1"/>
                </a:solidFill>
              </a:rPr>
              <a:t>140 alergenů  v systému současně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cs-CZ" sz="24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sz="2400" dirty="0">
                <a:solidFill>
                  <a:schemeClr val="tx1"/>
                </a:solidFill>
              </a:rPr>
              <a:t>Balení každého alergenu po 75 testech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cs-CZ" sz="24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sz="2400" dirty="0">
                <a:solidFill>
                  <a:schemeClr val="tx1"/>
                </a:solidFill>
              </a:rPr>
              <a:t>Princip ELISA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>
          <a:xfrm>
            <a:off x="457200" y="1412875"/>
            <a:ext cx="8229600" cy="2736850"/>
          </a:xfrm>
        </p:spPr>
        <p:txBody>
          <a:bodyPr/>
          <a:lstStyle/>
          <a:p>
            <a:r>
              <a:rPr lang="cs-CZ" altLang="cs-CZ" sz="3600" b="1" smtClean="0"/>
              <a:t>Analyzátory na heterogenní imunoanalýzu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Nadpis 1"/>
          <p:cNvSpPr>
            <a:spLocks noGrp="1"/>
          </p:cNvSpPr>
          <p:nvPr>
            <p:ph type="title"/>
          </p:nvPr>
        </p:nvSpPr>
        <p:spPr>
          <a:xfrm>
            <a:off x="457200" y="1412875"/>
            <a:ext cx="8229600" cy="2736850"/>
          </a:xfrm>
        </p:spPr>
        <p:txBody>
          <a:bodyPr/>
          <a:lstStyle/>
          <a:p>
            <a:r>
              <a:rPr lang="cs-CZ" altLang="cs-CZ" sz="3600" b="1" smtClean="0"/>
              <a:t>Analyzátory na homogenní imunoanalýzu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b="1" smtClean="0"/>
              <a:t>Kryptor (Brahms)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2875"/>
            <a:ext cx="8229600" cy="5040313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cs-CZ" altLang="cs-CZ" sz="2400" dirty="0" smtClean="0"/>
              <a:t>Využívá </a:t>
            </a:r>
            <a:r>
              <a:rPr lang="cs-CZ" altLang="cs-CZ" sz="2400" b="1" dirty="0" smtClean="0">
                <a:solidFill>
                  <a:srgbClr val="920000"/>
                </a:solidFill>
              </a:rPr>
              <a:t>homogenní </a:t>
            </a:r>
            <a:r>
              <a:rPr lang="cs-CZ" altLang="cs-CZ" sz="2400" b="1" dirty="0" err="1" smtClean="0">
                <a:solidFill>
                  <a:srgbClr val="920000"/>
                </a:solidFill>
              </a:rPr>
              <a:t>imunoanalýzu</a:t>
            </a:r>
            <a:endParaRPr lang="cs-CZ" altLang="cs-CZ" sz="2400" b="1" dirty="0" smtClean="0">
              <a:solidFill>
                <a:srgbClr val="920000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cs-CZ" altLang="cs-CZ" sz="2400" dirty="0" smtClean="0"/>
              <a:t>Odpadají promývací a separační kroky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altLang="cs-CZ" sz="2400" dirty="0" smtClean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cs-CZ" altLang="cs-CZ" sz="2400" b="1" dirty="0" smtClean="0"/>
              <a:t>Princip měření: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400" dirty="0" smtClean="0"/>
              <a:t>Při reakci probíhá neradioaktivní přenos energie z donoru (</a:t>
            </a:r>
            <a:r>
              <a:rPr lang="cs-CZ" altLang="cs-CZ" sz="2400" dirty="0" err="1" smtClean="0"/>
              <a:t>kryptátová</a:t>
            </a:r>
            <a:r>
              <a:rPr lang="cs-CZ" altLang="cs-CZ" sz="2400" dirty="0" smtClean="0"/>
              <a:t> struktura s iontem europia v centru) na akceptor (</a:t>
            </a:r>
            <a:r>
              <a:rPr lang="cs-CZ" altLang="cs-CZ" sz="2400" dirty="0" err="1" smtClean="0"/>
              <a:t>chem</a:t>
            </a:r>
            <a:r>
              <a:rPr lang="cs-CZ" altLang="cs-CZ" sz="2400" dirty="0" smtClean="0"/>
              <a:t>. </a:t>
            </a:r>
            <a:r>
              <a:rPr lang="cs-CZ" altLang="cs-CZ" sz="2400" dirty="0" err="1" smtClean="0"/>
              <a:t>modif</a:t>
            </a:r>
            <a:r>
              <a:rPr lang="cs-CZ" altLang="cs-CZ" sz="2400" dirty="0" smtClean="0"/>
              <a:t>. protein)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altLang="cs-CZ" sz="24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400" dirty="0" smtClean="0"/>
              <a:t>Měřený vzorek je ozářen dusíkovým laserem, následně donor (</a:t>
            </a:r>
            <a:r>
              <a:rPr lang="cs-CZ" altLang="cs-CZ" sz="2400" dirty="0" err="1" smtClean="0"/>
              <a:t>kryptát</a:t>
            </a:r>
            <a:r>
              <a:rPr lang="cs-CZ" altLang="cs-CZ" sz="2400" dirty="0" smtClean="0"/>
              <a:t>) emituje fluorescenční signál, po něm emituje signál akceptor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altLang="cs-CZ" sz="24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400" dirty="0" smtClean="0"/>
              <a:t>Měříme signál emitovaný z </a:t>
            </a:r>
            <a:r>
              <a:rPr lang="cs-CZ" altLang="cs-CZ" sz="2400" dirty="0" err="1" smtClean="0"/>
              <a:t>imunokomplexu</a:t>
            </a:r>
            <a:r>
              <a:rPr lang="cs-CZ" altLang="cs-CZ" sz="2400" dirty="0" smtClean="0"/>
              <a:t> s časovým zpožděním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altLang="cs-CZ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404813"/>
            <a:ext cx="8229600" cy="358775"/>
          </a:xfrm>
        </p:spPr>
        <p:txBody>
          <a:bodyPr/>
          <a:lstStyle/>
          <a:p>
            <a:pPr eaLnBrk="1" hangingPunct="1"/>
            <a:r>
              <a:rPr lang="cs-CZ" altLang="ja-JP" sz="3600" b="1" smtClean="0"/>
              <a:t>Dimension Vista 1500 (</a:t>
            </a:r>
            <a:r>
              <a:rPr lang="cs-CZ" altLang="cs-CZ" sz="3600" b="1" smtClean="0"/>
              <a:t>Siemens)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229600" cy="5400675"/>
          </a:xfrm>
        </p:spPr>
        <p:txBody>
          <a:bodyPr/>
          <a:lstStyle/>
          <a:p>
            <a:pPr eaLnBrk="1" hangingPunct="1"/>
            <a:r>
              <a:rPr lang="cs-CZ" altLang="cs-CZ" sz="2400" b="1" smtClean="0"/>
              <a:t>Integrovaný systém  - (klin. chem., ISE, imuno)</a:t>
            </a:r>
          </a:p>
          <a:p>
            <a:pPr eaLnBrk="1" hangingPunct="1"/>
            <a:r>
              <a:rPr lang="cs-CZ" altLang="cs-CZ" sz="2400" b="1" smtClean="0"/>
              <a:t>Technologie LOCI - </a:t>
            </a:r>
            <a:r>
              <a:rPr lang="cs-CZ" altLang="ja-JP" sz="2400" b="1" smtClean="0"/>
              <a:t>založena na přenosu kyslíku</a:t>
            </a:r>
          </a:p>
          <a:p>
            <a:pPr eaLnBrk="1" hangingPunct="1"/>
            <a:endParaRPr lang="cs-CZ" altLang="ja-JP" sz="2400" b="1" smtClean="0"/>
          </a:p>
          <a:p>
            <a:pPr eaLnBrk="1" hangingPunct="1"/>
            <a:r>
              <a:rPr lang="cs-CZ" altLang="ja-JP" sz="2400" b="1" smtClean="0"/>
              <a:t>První </a:t>
            </a:r>
            <a:r>
              <a:rPr lang="cs-CZ" altLang="ja-JP" sz="2400" b="1" smtClean="0">
                <a:solidFill>
                  <a:srgbClr val="990000"/>
                </a:solidFill>
              </a:rPr>
              <a:t>homogenní</a:t>
            </a:r>
            <a:r>
              <a:rPr lang="cs-CZ" altLang="ja-JP" sz="2400" b="1" smtClean="0"/>
              <a:t> imunoanalýza </a:t>
            </a:r>
            <a:r>
              <a:rPr lang="cs-CZ" altLang="ja-JP" sz="2400" b="1" smtClean="0">
                <a:solidFill>
                  <a:srgbClr val="990000"/>
                </a:solidFill>
              </a:rPr>
              <a:t>s chemiluminiscenční detekcí</a:t>
            </a:r>
            <a:endParaRPr lang="cs-CZ" altLang="ja-JP" sz="2400" b="1" smtClean="0"/>
          </a:p>
          <a:p>
            <a:pPr eaLnBrk="1" hangingPunct="1"/>
            <a:r>
              <a:rPr lang="cs-CZ" altLang="ja-JP" sz="2400" b="1" smtClean="0"/>
              <a:t>Vysoká citlivost</a:t>
            </a:r>
          </a:p>
          <a:p>
            <a:pPr eaLnBrk="1" hangingPunct="1"/>
            <a:endParaRPr lang="cs-CZ" altLang="ja-JP" sz="2400" b="1" smtClean="0"/>
          </a:p>
        </p:txBody>
      </p:sp>
      <p:pic>
        <p:nvPicPr>
          <p:cNvPr id="41988" name="Picture 5" descr="/siemens/en_GLOBAL/gg_diag_FBAs/images/product_images/Dimension_Vista/DimensionVista1500_wBarcode_v2_ca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3336925"/>
            <a:ext cx="5148263" cy="352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5" descr="/siemens/en_GLOBAL/gg_diag_FBAs/images/product_images/Drug_Testing_Diagnostics/Viva_E_Drug_Testing_System_ca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704975"/>
            <a:ext cx="7235825" cy="493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Text Box 6"/>
          <p:cNvSpPr txBox="1">
            <a:spLocks noChangeArrowheads="1"/>
          </p:cNvSpPr>
          <p:nvPr/>
        </p:nvSpPr>
        <p:spPr bwMode="auto">
          <a:xfrm>
            <a:off x="1116013" y="352425"/>
            <a:ext cx="6696075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3600" b="1"/>
              <a:t> VIVA-E (Siemens)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800"/>
              <a:t> systém na testování drog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04813"/>
            <a:ext cx="8229600" cy="792162"/>
          </a:xfrm>
        </p:spPr>
        <p:txBody>
          <a:bodyPr/>
          <a:lstStyle/>
          <a:p>
            <a:pPr eaLnBrk="1" hangingPunct="1"/>
            <a:r>
              <a:rPr lang="cs-CZ" altLang="cs-CZ" sz="3600" b="1" smtClean="0"/>
              <a:t>VIVA – E (Siemens)</a:t>
            </a:r>
            <a:br>
              <a:rPr lang="cs-CZ" altLang="cs-CZ" sz="3600" b="1" smtClean="0"/>
            </a:br>
            <a:endParaRPr lang="cs-CZ" altLang="cs-CZ" sz="4000" b="1" smtClean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29600" cy="5616575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cs-CZ" altLang="cs-CZ" sz="2000" b="1" smtClean="0"/>
              <a:t>Princip: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cs-CZ" altLang="cs-CZ" sz="2000" b="1" smtClean="0"/>
              <a:t>Technika EMIT -  </a:t>
            </a:r>
            <a:r>
              <a:rPr lang="cs-CZ" altLang="cs-CZ" sz="2000" b="1" smtClean="0">
                <a:solidFill>
                  <a:srgbClr val="920000"/>
                </a:solidFill>
              </a:rPr>
              <a:t>homogenní enzymatická imunoanalytická technika </a:t>
            </a:r>
            <a:r>
              <a:rPr lang="cs-CZ" altLang="cs-CZ" sz="2000" b="1" smtClean="0">
                <a:solidFill>
                  <a:schemeClr val="hlink"/>
                </a:solidFill>
              </a:rPr>
              <a:t> </a:t>
            </a:r>
            <a:r>
              <a:rPr lang="cs-CZ" altLang="cs-CZ" sz="2000" b="1" smtClean="0"/>
              <a:t>- 10 min. test, 65 testů/hod</a:t>
            </a:r>
          </a:p>
          <a:p>
            <a:pPr marL="609600" indent="-609600" eaLnBrk="1" hangingPunct="1">
              <a:lnSpc>
                <a:spcPct val="80000"/>
              </a:lnSpc>
            </a:pPr>
            <a:endParaRPr lang="cs-CZ" altLang="cs-CZ" sz="2000" b="1" smtClean="0"/>
          </a:p>
          <a:p>
            <a:pPr marL="609600" indent="-609600" eaLnBrk="1" hangingPunct="1">
              <a:lnSpc>
                <a:spcPct val="80000"/>
              </a:lnSpc>
            </a:pPr>
            <a:r>
              <a:rPr lang="cs-CZ" altLang="cs-CZ" sz="2000" b="1" smtClean="0"/>
              <a:t>Test  založen na kompetici mezi stanovovanou látkou ve vzorku a stejnou látkou </a:t>
            </a:r>
            <a:r>
              <a:rPr lang="cs-CZ" altLang="cs-CZ" sz="2000" b="1" smtClean="0">
                <a:solidFill>
                  <a:srgbClr val="920000"/>
                </a:solidFill>
              </a:rPr>
              <a:t>značenou enzymem glukoso-6-fosfát dehydrogenázou </a:t>
            </a:r>
            <a:r>
              <a:rPr lang="cs-CZ" altLang="cs-CZ" sz="2000" b="1" smtClean="0"/>
              <a:t>(G6PDH) o vazebná místa na protilátce </a:t>
            </a:r>
          </a:p>
          <a:p>
            <a:pPr marL="609600" indent="-609600" eaLnBrk="1" hangingPunct="1">
              <a:lnSpc>
                <a:spcPct val="80000"/>
              </a:lnSpc>
            </a:pPr>
            <a:endParaRPr lang="cs-CZ" altLang="cs-CZ" sz="2000" b="1" smtClean="0"/>
          </a:p>
          <a:p>
            <a:pPr marL="609600" indent="-609600" eaLnBrk="1" hangingPunct="1">
              <a:lnSpc>
                <a:spcPct val="80000"/>
              </a:lnSpc>
            </a:pPr>
            <a:r>
              <a:rPr lang="cs-CZ" altLang="cs-CZ" sz="2000" b="1" smtClean="0"/>
              <a:t>Aktivita enzymu klesá při vazbě na protilátku- koncentrace látky ve vzorku je tedy úměrná změně aktivity enzymu</a:t>
            </a:r>
          </a:p>
          <a:p>
            <a:pPr marL="609600" indent="-609600" eaLnBrk="1" hangingPunct="1">
              <a:lnSpc>
                <a:spcPct val="80000"/>
              </a:lnSpc>
            </a:pPr>
            <a:endParaRPr lang="cs-CZ" altLang="cs-CZ" sz="2000" b="1" smtClean="0"/>
          </a:p>
          <a:p>
            <a:pPr marL="609600" indent="-609600" eaLnBrk="1" hangingPunct="1">
              <a:lnSpc>
                <a:spcPct val="80000"/>
              </a:lnSpc>
            </a:pPr>
            <a:r>
              <a:rPr lang="cs-CZ" altLang="cs-CZ" sz="2000" b="1" smtClean="0"/>
              <a:t>Aktivní enzym mění nikotinamidadenindinukleotid </a:t>
            </a:r>
            <a:r>
              <a:rPr lang="cs-CZ" altLang="cs-CZ" sz="2000" b="1" smtClean="0">
                <a:solidFill>
                  <a:srgbClr val="920000"/>
                </a:solidFill>
              </a:rPr>
              <a:t>(NAD) na NADH</a:t>
            </a:r>
            <a:r>
              <a:rPr lang="cs-CZ" altLang="cs-CZ" sz="2000" b="1" smtClean="0"/>
              <a:t> --</a:t>
            </a:r>
            <a:r>
              <a:rPr lang="cs-CZ" altLang="cs-CZ" sz="2000" b="1" smtClean="0">
                <a:sym typeface="Wingdings 3" pitchFamily="18" charset="2"/>
              </a:rPr>
              <a:t></a:t>
            </a:r>
            <a:r>
              <a:rPr lang="cs-CZ" altLang="cs-CZ" sz="2000" b="1" smtClean="0"/>
              <a:t> změna absorbance (spektrofotometricky vyhodnocujeme)</a:t>
            </a:r>
          </a:p>
          <a:p>
            <a:pPr marL="609600" indent="-609600" eaLnBrk="1" hangingPunct="1">
              <a:lnSpc>
                <a:spcPct val="80000"/>
              </a:lnSpc>
            </a:pPr>
            <a:endParaRPr lang="cs-CZ" altLang="cs-CZ" sz="2000" b="1" smtClean="0"/>
          </a:p>
          <a:p>
            <a:pPr marL="609600" indent="-609600" eaLnBrk="1" hangingPunct="1">
              <a:lnSpc>
                <a:spcPct val="80000"/>
              </a:lnSpc>
            </a:pPr>
            <a:r>
              <a:rPr lang="cs-CZ" altLang="cs-CZ" sz="2000" smtClean="0"/>
              <a:t>(Endogenní sérová G6PDH neinterferuje, koenzym NAD působí pouze s bakteriálním enzymem (</a:t>
            </a:r>
            <a:r>
              <a:rPr lang="cs-CZ" altLang="cs-CZ" sz="2000" i="1" smtClean="0"/>
              <a:t>Leuconostoc mesenteroides</a:t>
            </a:r>
            <a:r>
              <a:rPr lang="cs-CZ" altLang="cs-CZ" sz="2000" smtClean="0"/>
              <a:t>) použitým v testu)</a:t>
            </a:r>
          </a:p>
          <a:p>
            <a:pPr marL="609600" indent="-609600" eaLnBrk="1" hangingPunct="1">
              <a:lnSpc>
                <a:spcPct val="80000"/>
              </a:lnSpc>
            </a:pPr>
            <a:endParaRPr lang="cs-CZ" altLang="cs-CZ" sz="2000" b="1" smtClean="0"/>
          </a:p>
          <a:p>
            <a:pPr marL="609600" indent="-609600" eaLnBrk="1" hangingPunct="1">
              <a:lnSpc>
                <a:spcPct val="80000"/>
              </a:lnSpc>
            </a:pPr>
            <a:r>
              <a:rPr lang="cs-CZ" altLang="cs-CZ" sz="2000" b="1" smtClean="0">
                <a:solidFill>
                  <a:srgbClr val="920000"/>
                </a:solidFill>
              </a:rPr>
              <a:t>Metoda je semikvantitativní – skupinový test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b="1" smtClean="0"/>
              <a:t>Advia Centaur (Siemens)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600200"/>
            <a:ext cx="8748713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400" smtClean="0">
                <a:cs typeface="Times New Roman" pitchFamily="18" charset="0"/>
              </a:rPr>
              <a:t>    </a:t>
            </a:r>
            <a:r>
              <a:rPr lang="cs-CZ" altLang="cs-CZ" sz="2400" smtClean="0">
                <a:solidFill>
                  <a:srgbClr val="920000"/>
                </a:solidFill>
                <a:cs typeface="Times New Roman" pitchFamily="18" charset="0"/>
              </a:rPr>
              <a:t>ADVIA Centaur  </a:t>
            </a:r>
            <a:r>
              <a:rPr lang="cs-CZ" altLang="cs-CZ" sz="2400" smtClean="0">
                <a:cs typeface="Times New Roman" pitchFamily="18" charset="0"/>
              </a:rPr>
              <a:t>je  plně automatizovaný chemiluminiscenční analyzátor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2400" smtClean="0"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400" b="1" smtClean="0">
                <a:cs typeface="Times New Roman" pitchFamily="18" charset="0"/>
              </a:rPr>
              <a:t>    </a:t>
            </a:r>
            <a:r>
              <a:rPr lang="cs-CZ" altLang="cs-CZ" sz="2400" smtClean="0">
                <a:solidFill>
                  <a:srgbClr val="920000"/>
                </a:solidFill>
                <a:cs typeface="Times New Roman" pitchFamily="18" charset="0"/>
              </a:rPr>
              <a:t>Výkon:   </a:t>
            </a:r>
            <a:r>
              <a:rPr lang="cs-CZ" altLang="cs-CZ" sz="2400" b="1" smtClean="0">
                <a:cs typeface="Times New Roman" pitchFamily="18" charset="0"/>
              </a:rPr>
              <a:t>240 stanovení za hodinu</a:t>
            </a:r>
            <a:r>
              <a:rPr lang="cs-CZ" altLang="cs-CZ" sz="2400" smtClean="0">
                <a:cs typeface="Times New Roman" pitchFamily="18" charset="0"/>
              </a:rPr>
              <a:t>, analýza trvá15 minut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2400" smtClean="0"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400" b="1" smtClean="0"/>
              <a:t>    </a:t>
            </a:r>
            <a:r>
              <a:rPr lang="cs-CZ" altLang="cs-CZ" sz="2400" smtClean="0">
                <a:solidFill>
                  <a:srgbClr val="920000"/>
                </a:solidFill>
              </a:rPr>
              <a:t>Princip m</a:t>
            </a:r>
            <a:r>
              <a:rPr lang="cs-CZ" altLang="cs-CZ" sz="2400" smtClean="0">
                <a:solidFill>
                  <a:srgbClr val="920000"/>
                </a:solidFill>
                <a:cs typeface="Times New Roman" pitchFamily="18" charset="0"/>
              </a:rPr>
              <a:t>ěření: Chemiluminiscence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400" smtClean="0">
                <a:solidFill>
                  <a:srgbClr val="920000"/>
                </a:solidFill>
                <a:cs typeface="Times New Roman" pitchFamily="18" charset="0"/>
              </a:rPr>
              <a:t>    </a:t>
            </a:r>
            <a:r>
              <a:rPr lang="cs-CZ" altLang="cs-CZ" sz="2400" smtClean="0">
                <a:cs typeface="Times New Roman" pitchFamily="18" charset="0"/>
              </a:rPr>
              <a:t>-</a:t>
            </a:r>
            <a:r>
              <a:rPr lang="cs-CZ" altLang="cs-CZ" sz="2400" smtClean="0">
                <a:solidFill>
                  <a:srgbClr val="920000"/>
                </a:solidFill>
                <a:cs typeface="Times New Roman" pitchFamily="18" charset="0"/>
              </a:rPr>
              <a:t> </a:t>
            </a:r>
            <a:r>
              <a:rPr lang="cs-CZ" altLang="cs-CZ" sz="2000" smtClean="0">
                <a:cs typeface="Times New Roman" pitchFamily="18" charset="0"/>
              </a:rPr>
              <a:t>Vytvoří se imunokomplex, značí se acridinium esterem (chemiluminiscenční látka) a naváží se na něj paramagnetické  částice (Fe</a:t>
            </a:r>
            <a:r>
              <a:rPr lang="cs-CZ" altLang="cs-CZ" sz="2000" baseline="-25000" smtClean="0">
                <a:cs typeface="Times New Roman" pitchFamily="18" charset="0"/>
              </a:rPr>
              <a:t>2</a:t>
            </a:r>
            <a:r>
              <a:rPr lang="cs-CZ" altLang="cs-CZ" sz="2000" smtClean="0">
                <a:cs typeface="Times New Roman" pitchFamily="18" charset="0"/>
              </a:rPr>
              <a:t>O</a:t>
            </a:r>
            <a:r>
              <a:rPr lang="cs-CZ" altLang="cs-CZ" sz="2000" baseline="-25000" smtClean="0">
                <a:cs typeface="Times New Roman" pitchFamily="18" charset="0"/>
              </a:rPr>
              <a:t>3</a:t>
            </a:r>
            <a:r>
              <a:rPr lang="cs-CZ" altLang="cs-CZ" sz="2000" smtClean="0">
                <a:cs typeface="Times New Roman" pitchFamily="18" charset="0"/>
              </a:rPr>
              <a:t>).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000" smtClean="0">
                <a:cs typeface="Times New Roman" pitchFamily="18" charset="0"/>
              </a:rPr>
              <a:t>     - Komplex se od nezreagovaných částí oddělí magnetickou separací.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000" smtClean="0">
                <a:cs typeface="Times New Roman" pitchFamily="18" charset="0"/>
              </a:rPr>
              <a:t>     - Značka (acridinium ester) se v alkalickém prostředí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000" smtClean="0">
                <a:cs typeface="Times New Roman" pitchFamily="18" charset="0"/>
              </a:rPr>
              <a:t>     oxiduje H</a:t>
            </a:r>
            <a:r>
              <a:rPr lang="cs-CZ" altLang="cs-CZ" sz="2000" baseline="-30000" smtClean="0">
                <a:cs typeface="Times New Roman" pitchFamily="18" charset="0"/>
              </a:rPr>
              <a:t>2</a:t>
            </a:r>
            <a:r>
              <a:rPr lang="cs-CZ" altLang="cs-CZ" sz="2000" smtClean="0">
                <a:cs typeface="Times New Roman" pitchFamily="18" charset="0"/>
              </a:rPr>
              <a:t>O</a:t>
            </a:r>
            <a:r>
              <a:rPr lang="cs-CZ" altLang="cs-CZ" sz="2000" baseline="-30000" smtClean="0">
                <a:cs typeface="Times New Roman" pitchFamily="18" charset="0"/>
              </a:rPr>
              <a:t>2</a:t>
            </a:r>
            <a:r>
              <a:rPr lang="cs-CZ" altLang="cs-CZ" sz="2000" smtClean="0">
                <a:cs typeface="Times New Roman" pitchFamily="18" charset="0"/>
              </a:rPr>
              <a:t> za vzniku chemiluminiscenční  reakce.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000" smtClean="0">
                <a:cs typeface="Times New Roman" pitchFamily="18" charset="0"/>
              </a:rPr>
              <a:t>     - Systém měří kvantitativní množství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000" smtClean="0">
                <a:cs typeface="Times New Roman" pitchFamily="18" charset="0"/>
              </a:rPr>
              <a:t>     emitovaného světla</a:t>
            </a:r>
            <a:r>
              <a:rPr lang="cs-CZ" altLang="cs-CZ" sz="2000" smtClean="0"/>
              <a:t> (</a:t>
            </a:r>
            <a:r>
              <a:rPr lang="cs-CZ" altLang="cs-CZ" sz="2000" smtClean="0">
                <a:cs typeface="Times New Roman" pitchFamily="18" charset="0"/>
              </a:rPr>
              <a:t>citlivost  10</a:t>
            </a:r>
            <a:r>
              <a:rPr lang="cs-CZ" altLang="cs-CZ" sz="2000" baseline="30000" smtClean="0">
                <a:cs typeface="Times New Roman" pitchFamily="18" charset="0"/>
              </a:rPr>
              <a:t>-15 </a:t>
            </a:r>
            <a:r>
              <a:rPr lang="cs-CZ" altLang="cs-CZ" sz="2000" smtClean="0">
                <a:cs typeface="Times New Roman" pitchFamily="18" charset="0"/>
              </a:rPr>
              <a:t>).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2400" smtClean="0"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cs-CZ" altLang="cs-CZ" sz="2400" smtClean="0"/>
          </a:p>
          <a:p>
            <a:pPr eaLnBrk="1" hangingPunct="1">
              <a:lnSpc>
                <a:spcPct val="80000"/>
              </a:lnSpc>
            </a:pPr>
            <a:endParaRPr lang="cs-CZ" altLang="cs-CZ" sz="2400" smtClean="0"/>
          </a:p>
        </p:txBody>
      </p:sp>
      <p:pic>
        <p:nvPicPr>
          <p:cNvPr id="6148" name="Picture 7" descr="centa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4929188"/>
            <a:ext cx="2555875" cy="196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b="1" smtClean="0"/>
              <a:t>Advia Centaur (Siemens)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b="1" dirty="0" smtClean="0">
                <a:cs typeface="Times New Roman" pitchFamily="18" charset="0"/>
              </a:rPr>
              <a:t>Reagencie</a:t>
            </a:r>
            <a:r>
              <a:rPr lang="cs-CZ" altLang="cs-CZ" sz="2400" dirty="0" smtClean="0">
                <a:cs typeface="Times New Roman" pitchFamily="18" charset="0"/>
              </a:rPr>
              <a:t>: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cs-CZ" altLang="cs-CZ" sz="2400" dirty="0">
                <a:cs typeface="Times New Roman" pitchFamily="18" charset="0"/>
              </a:rPr>
              <a:t> </a:t>
            </a:r>
            <a:r>
              <a:rPr lang="cs-CZ" altLang="cs-CZ" sz="2400" dirty="0" smtClean="0">
                <a:cs typeface="Times New Roman" pitchFamily="18" charset="0"/>
              </a:rPr>
              <a:t>   Kazetový chlazený zásobník s 30 pozicemi - neustále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cs-CZ" altLang="cs-CZ" sz="2400" dirty="0">
                <a:cs typeface="Times New Roman" pitchFamily="18" charset="0"/>
              </a:rPr>
              <a:t> </a:t>
            </a:r>
            <a:r>
              <a:rPr lang="cs-CZ" altLang="cs-CZ" sz="2400" dirty="0" smtClean="0">
                <a:cs typeface="Times New Roman" pitchFamily="18" charset="0"/>
              </a:rPr>
              <a:t>   promíchávány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cs-CZ" altLang="cs-CZ" sz="2400" dirty="0">
                <a:cs typeface="Times New Roman" pitchFamily="18" charset="0"/>
              </a:rPr>
              <a:t> </a:t>
            </a:r>
            <a:r>
              <a:rPr lang="cs-CZ" altLang="cs-CZ" sz="2400" dirty="0" smtClean="0">
                <a:cs typeface="Times New Roman" pitchFamily="18" charset="0"/>
              </a:rPr>
              <a:t>   Vkládání reagencií za provozu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cs-CZ" altLang="cs-CZ" sz="2400" dirty="0">
                <a:cs typeface="Times New Roman" pitchFamily="18" charset="0"/>
              </a:rPr>
              <a:t> </a:t>
            </a:r>
            <a:r>
              <a:rPr lang="cs-CZ" altLang="cs-CZ" sz="2400" dirty="0" smtClean="0">
                <a:cs typeface="Times New Roman" pitchFamily="18" charset="0"/>
              </a:rPr>
              <a:t>   Automatická  kontrola hladiny reagencie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cs-CZ" altLang="cs-CZ" sz="24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b="1" dirty="0" smtClean="0">
                <a:cs typeface="Times New Roman" pitchFamily="18" charset="0"/>
              </a:rPr>
              <a:t>Reagenční nádobky:</a:t>
            </a:r>
            <a:r>
              <a:rPr lang="cs-CZ" altLang="cs-CZ" sz="2400" dirty="0" smtClean="0">
                <a:cs typeface="Times New Roman" pitchFamily="18" charset="0"/>
              </a:rPr>
              <a:t>  akrylové, na jedno použití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altLang="cs-CZ" sz="2400" dirty="0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b="1" dirty="0" smtClean="0">
                <a:cs typeface="Times New Roman" pitchFamily="18" charset="0"/>
              </a:rPr>
              <a:t>Kalibrac</a:t>
            </a:r>
            <a:r>
              <a:rPr lang="cs-CZ" altLang="cs-CZ" sz="2400" dirty="0" smtClean="0">
                <a:cs typeface="Times New Roman" pitchFamily="18" charset="0"/>
              </a:rPr>
              <a:t>e: Kalibrační křivka se vkládá do analyzátoru pomocí čtečky čárového kódu načtením</a:t>
            </a:r>
            <a:r>
              <a:rPr lang="cs-CZ" altLang="cs-CZ" sz="2400" dirty="0" smtClean="0"/>
              <a:t>. </a:t>
            </a:r>
            <a:r>
              <a:rPr lang="cs-CZ" altLang="cs-CZ" sz="2400" dirty="0" smtClean="0">
                <a:cs typeface="Times New Roman" pitchFamily="18" charset="0"/>
              </a:rPr>
              <a:t>Master křivky z příslušného setu.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513"/>
          </a:xfrm>
        </p:spPr>
        <p:txBody>
          <a:bodyPr/>
          <a:lstStyle/>
          <a:p>
            <a:r>
              <a:rPr lang="cs-CZ" altLang="cs-CZ" sz="3600" b="1" smtClean="0"/>
              <a:t>Attelica (Siemens) </a:t>
            </a:r>
          </a:p>
        </p:txBody>
      </p:sp>
      <p:sp>
        <p:nvSpPr>
          <p:cNvPr id="8195" name="Zástupný symbol pro obsah 2"/>
          <p:cNvSpPr>
            <a:spLocks noGrp="1"/>
          </p:cNvSpPr>
          <p:nvPr>
            <p:ph idx="1"/>
          </p:nvPr>
        </p:nvSpPr>
        <p:spPr>
          <a:xfrm>
            <a:off x="5219700" y="5805488"/>
            <a:ext cx="3467100" cy="320675"/>
          </a:xfrm>
        </p:spPr>
        <p:txBody>
          <a:bodyPr/>
          <a:lstStyle/>
          <a:p>
            <a:endParaRPr lang="cs-CZ" altLang="cs-CZ" sz="1400" smtClean="0"/>
          </a:p>
        </p:txBody>
      </p:sp>
      <p:pic>
        <p:nvPicPr>
          <p:cNvPr id="8196" name="Picture 2" descr="\\fnbrno.cz\tree\home\27232\My Pictures\Atellica i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035050"/>
            <a:ext cx="7477125" cy="560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009650"/>
          </a:xfrm>
        </p:spPr>
        <p:txBody>
          <a:bodyPr/>
          <a:lstStyle/>
          <a:p>
            <a:r>
              <a:rPr lang="cs-CZ" altLang="cs-CZ" sz="3600" b="1" smtClean="0"/>
              <a:t>Atellica (Siemens) </a:t>
            </a:r>
          </a:p>
        </p:txBody>
      </p:sp>
      <p:sp>
        <p:nvSpPr>
          <p:cNvPr id="14339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513"/>
            <a:ext cx="8229600" cy="5689600"/>
          </a:xfrm>
        </p:spPr>
        <p:txBody>
          <a:bodyPr/>
          <a:lstStyle/>
          <a:p>
            <a:pPr>
              <a:defRPr/>
            </a:pPr>
            <a:endParaRPr lang="cs-CZ" altLang="cs-CZ" sz="1400" dirty="0" smtClean="0"/>
          </a:p>
          <a:p>
            <a:pPr>
              <a:defRPr/>
            </a:pPr>
            <a:r>
              <a:rPr lang="cs-CZ" altLang="cs-CZ" sz="2000" b="1" dirty="0" smtClean="0"/>
              <a:t>Integrovaný systém pro </a:t>
            </a:r>
            <a:r>
              <a:rPr lang="cs-CZ" altLang="cs-CZ" sz="2000" b="1" dirty="0" err="1" smtClean="0"/>
              <a:t>imuno</a:t>
            </a:r>
            <a:r>
              <a:rPr lang="cs-CZ" altLang="cs-CZ" sz="2000" b="1" dirty="0" smtClean="0"/>
              <a:t> i klinickou chemii </a:t>
            </a:r>
            <a:r>
              <a:rPr lang="cs-CZ" altLang="cs-CZ" sz="2000" dirty="0" smtClean="0"/>
              <a:t>– nová řada Siemens, jméno </a:t>
            </a:r>
            <a:r>
              <a:rPr lang="cs-CZ" altLang="cs-CZ" sz="2000" dirty="0" err="1" smtClean="0"/>
              <a:t>Atellica</a:t>
            </a:r>
            <a:r>
              <a:rPr lang="cs-CZ" altLang="cs-CZ" sz="2000" dirty="0" smtClean="0"/>
              <a:t> pro všechny analyzátory (hematologie, močová analýza)</a:t>
            </a:r>
          </a:p>
          <a:p>
            <a:pPr>
              <a:defRPr/>
            </a:pPr>
            <a:endParaRPr lang="cs-CZ" altLang="cs-CZ" sz="2000" dirty="0" smtClean="0"/>
          </a:p>
          <a:p>
            <a:pPr>
              <a:defRPr/>
            </a:pPr>
            <a:r>
              <a:rPr lang="cs-CZ" altLang="cs-CZ" sz="2000" dirty="0" smtClean="0"/>
              <a:t>Mohou být spojeny až 3 </a:t>
            </a:r>
            <a:r>
              <a:rPr lang="en-US" altLang="cs-CZ" sz="2000" dirty="0" err="1" smtClean="0"/>
              <a:t>Atellica</a:t>
            </a:r>
            <a:r>
              <a:rPr lang="en-US" altLang="cs-CZ" sz="2000" dirty="0" smtClean="0"/>
              <a:t> IM </a:t>
            </a:r>
            <a:r>
              <a:rPr lang="cs-CZ" altLang="cs-CZ" sz="2000" dirty="0" smtClean="0"/>
              <a:t>(imunochemické) </a:t>
            </a:r>
            <a:r>
              <a:rPr lang="en-US" altLang="cs-CZ" sz="2000" dirty="0" err="1" smtClean="0"/>
              <a:t>analyz</a:t>
            </a:r>
            <a:r>
              <a:rPr lang="cs-CZ" altLang="cs-CZ" sz="2000" dirty="0" err="1" smtClean="0"/>
              <a:t>átory</a:t>
            </a:r>
            <a:endParaRPr lang="cs-CZ" altLang="cs-CZ" sz="2000" dirty="0" smtClean="0"/>
          </a:p>
          <a:p>
            <a:pPr>
              <a:defRPr/>
            </a:pPr>
            <a:endParaRPr lang="cs-CZ" altLang="cs-CZ" sz="2000" dirty="0" smtClean="0"/>
          </a:p>
          <a:p>
            <a:pPr>
              <a:defRPr/>
            </a:pPr>
            <a:r>
              <a:rPr lang="en-US" altLang="cs-CZ" sz="2000" dirty="0" err="1" smtClean="0"/>
              <a:t>Atellica</a:t>
            </a:r>
            <a:r>
              <a:rPr lang="en-US" altLang="cs-CZ" sz="2000" dirty="0" smtClean="0"/>
              <a:t> IM 1300 </a:t>
            </a:r>
            <a:r>
              <a:rPr lang="cs-CZ" altLang="cs-CZ" sz="2000" dirty="0" smtClean="0"/>
              <a:t>analyzátor </a:t>
            </a:r>
            <a:r>
              <a:rPr lang="en-US" altLang="cs-CZ" sz="2000" dirty="0" smtClean="0"/>
              <a:t>: </a:t>
            </a:r>
            <a:r>
              <a:rPr lang="cs-CZ" altLang="cs-CZ" sz="2000" dirty="0" smtClean="0"/>
              <a:t>až </a:t>
            </a:r>
            <a:r>
              <a:rPr lang="en-US" altLang="cs-CZ" sz="2000" dirty="0" smtClean="0"/>
              <a:t>220 test</a:t>
            </a:r>
            <a:r>
              <a:rPr lang="cs-CZ" altLang="cs-CZ" sz="2000" dirty="0" smtClean="0"/>
              <a:t>ů/ hod.</a:t>
            </a:r>
          </a:p>
          <a:p>
            <a:pPr marL="0" indent="0">
              <a:buFontTx/>
              <a:buNone/>
              <a:defRPr/>
            </a:pPr>
            <a:r>
              <a:rPr lang="cs-CZ" altLang="cs-CZ" sz="2000" dirty="0"/>
              <a:t> </a:t>
            </a:r>
            <a:r>
              <a:rPr lang="cs-CZ" altLang="cs-CZ" sz="2000" dirty="0" smtClean="0"/>
              <a:t>    </a:t>
            </a:r>
            <a:r>
              <a:rPr lang="en-US" altLang="cs-CZ" sz="2000" dirty="0" err="1" smtClean="0"/>
              <a:t>Atellica</a:t>
            </a:r>
            <a:r>
              <a:rPr lang="en-US" altLang="cs-CZ" sz="2000" dirty="0" smtClean="0"/>
              <a:t> IM 1600 </a:t>
            </a:r>
            <a:r>
              <a:rPr lang="cs-CZ" altLang="cs-CZ" sz="2000" dirty="0" smtClean="0"/>
              <a:t>analyzátor</a:t>
            </a:r>
            <a:r>
              <a:rPr lang="en-US" altLang="cs-CZ" sz="2000" dirty="0" smtClean="0"/>
              <a:t>: </a:t>
            </a:r>
            <a:r>
              <a:rPr lang="cs-CZ" altLang="cs-CZ" sz="2000" dirty="0" smtClean="0"/>
              <a:t>až </a:t>
            </a:r>
            <a:r>
              <a:rPr lang="en-US" altLang="cs-CZ" sz="2000" dirty="0" smtClean="0"/>
              <a:t>440 test</a:t>
            </a:r>
            <a:r>
              <a:rPr lang="cs-CZ" altLang="cs-CZ" sz="2000" dirty="0" smtClean="0"/>
              <a:t>ů/ hod.</a:t>
            </a:r>
            <a:endParaRPr lang="en-US" altLang="cs-CZ" sz="2000" dirty="0" smtClean="0"/>
          </a:p>
          <a:p>
            <a:pPr marL="0" indent="0">
              <a:buFontTx/>
              <a:buNone/>
              <a:defRPr/>
            </a:pPr>
            <a:r>
              <a:rPr lang="en-US" altLang="cs-CZ" sz="2000" dirty="0" smtClean="0"/>
              <a:t> </a:t>
            </a:r>
            <a:endParaRPr lang="cs-CZ" altLang="cs-CZ" sz="2000" dirty="0" smtClean="0"/>
          </a:p>
          <a:p>
            <a:pPr>
              <a:defRPr/>
            </a:pPr>
            <a:r>
              <a:rPr lang="cs-CZ" altLang="cs-CZ" sz="2000" dirty="0" smtClean="0"/>
              <a:t>Posun vzorků (</a:t>
            </a:r>
            <a:r>
              <a:rPr lang="en-US" altLang="cs-CZ" sz="2000" dirty="0" smtClean="0"/>
              <a:t>Sample Handler</a:t>
            </a:r>
            <a:r>
              <a:rPr lang="cs-CZ" altLang="cs-CZ" sz="2000" dirty="0" smtClean="0"/>
              <a:t>) pomocí patentované </a:t>
            </a:r>
            <a:r>
              <a:rPr lang="en-US" altLang="cs-CZ" sz="2000" dirty="0" err="1" smtClean="0"/>
              <a:t>Atellica</a:t>
            </a:r>
            <a:r>
              <a:rPr lang="en-US" altLang="cs-CZ" sz="2000" dirty="0" smtClean="0"/>
              <a:t> </a:t>
            </a:r>
            <a:r>
              <a:rPr lang="en-US" altLang="cs-CZ" sz="2000" dirty="0" err="1" smtClean="0"/>
              <a:t>Magline</a:t>
            </a:r>
            <a:r>
              <a:rPr lang="en-US" altLang="cs-CZ" sz="2000" baseline="30000" dirty="0" smtClean="0"/>
              <a:t>™ </a:t>
            </a:r>
            <a:r>
              <a:rPr lang="cs-CZ" altLang="cs-CZ" sz="2000" dirty="0" smtClean="0"/>
              <a:t>- </a:t>
            </a:r>
            <a:r>
              <a:rPr lang="cs-CZ" altLang="cs-CZ" sz="2000" b="1" dirty="0" smtClean="0"/>
              <a:t>posun vzorků na magnetickém polštáři </a:t>
            </a:r>
          </a:p>
          <a:p>
            <a:pPr>
              <a:defRPr/>
            </a:pPr>
            <a:endParaRPr lang="cs-CZ" altLang="cs-CZ" sz="2000" b="1" dirty="0" smtClean="0"/>
          </a:p>
          <a:p>
            <a:pPr>
              <a:defRPr/>
            </a:pPr>
            <a:r>
              <a:rPr lang="cs-CZ" altLang="cs-CZ" sz="2000" b="1" dirty="0" smtClean="0"/>
              <a:t>Při pipetování se vytvoří vnitřní </a:t>
            </a:r>
            <a:r>
              <a:rPr lang="cs-CZ" altLang="cs-CZ" sz="2000" b="1" dirty="0" err="1" smtClean="0"/>
              <a:t>alikvot</a:t>
            </a:r>
            <a:r>
              <a:rPr lang="cs-CZ" altLang="cs-CZ" sz="2000" b="1" dirty="0" smtClean="0"/>
              <a:t> </a:t>
            </a:r>
            <a:r>
              <a:rPr lang="cs-CZ" altLang="cs-CZ" sz="2000" dirty="0" smtClean="0"/>
              <a:t>s objemem dle požadovaných testů a vzorek hned pokračuje dál k další analýze a systém potom z vnitřního </a:t>
            </a:r>
            <a:r>
              <a:rPr lang="cs-CZ" altLang="cs-CZ" sz="2000" dirty="0" err="1" smtClean="0"/>
              <a:t>alikvotu</a:t>
            </a:r>
            <a:r>
              <a:rPr lang="cs-CZ" altLang="cs-CZ" sz="2000" dirty="0" smtClean="0"/>
              <a:t> pipetuje pro jednotlivé imunochemické metody.</a:t>
            </a:r>
          </a:p>
          <a:p>
            <a:pPr>
              <a:defRPr/>
            </a:pPr>
            <a:endParaRPr lang="cs-CZ" altLang="cs-CZ" sz="2000" dirty="0" smtClean="0"/>
          </a:p>
          <a:p>
            <a:pPr marL="0" indent="0">
              <a:buFontTx/>
              <a:buNone/>
              <a:defRPr/>
            </a:pPr>
            <a:endParaRPr lang="cs-CZ" alt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b="1" smtClean="0"/>
              <a:t>Atellica (Siemens) </a:t>
            </a:r>
          </a:p>
        </p:txBody>
      </p:sp>
      <p:sp>
        <p:nvSpPr>
          <p:cNvPr id="1024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16113"/>
            <a:ext cx="8229600" cy="4210050"/>
          </a:xfrm>
        </p:spPr>
        <p:txBody>
          <a:bodyPr/>
          <a:lstStyle/>
          <a:p>
            <a:endParaRPr lang="cs-CZ" altLang="cs-CZ" sz="1400" smtClean="0"/>
          </a:p>
          <a:p>
            <a:r>
              <a:rPr lang="cs-CZ" altLang="cs-CZ" sz="2400" b="1" smtClean="0"/>
              <a:t>K</a:t>
            </a:r>
            <a:r>
              <a:rPr lang="en-US" altLang="cs-CZ" sz="2400" b="1" smtClean="0"/>
              <a:t>ontrol</a:t>
            </a:r>
            <a:r>
              <a:rPr lang="cs-CZ" altLang="cs-CZ" sz="2400" b="1" smtClean="0"/>
              <a:t>y</a:t>
            </a:r>
            <a:r>
              <a:rPr lang="en-US" altLang="cs-CZ" sz="2400" b="1" smtClean="0"/>
              <a:t> a </a:t>
            </a:r>
            <a:r>
              <a:rPr lang="cs-CZ" altLang="cs-CZ" sz="2400" b="1" smtClean="0"/>
              <a:t>k</a:t>
            </a:r>
            <a:r>
              <a:rPr lang="en-US" altLang="cs-CZ" sz="2400" b="1" smtClean="0"/>
              <a:t>alibr</a:t>
            </a:r>
            <a:r>
              <a:rPr lang="cs-CZ" altLang="cs-CZ" sz="2400" b="1" smtClean="0"/>
              <a:t>á</a:t>
            </a:r>
            <a:r>
              <a:rPr lang="en-US" altLang="cs-CZ" sz="2400" b="1" smtClean="0"/>
              <a:t>tor</a:t>
            </a:r>
            <a:r>
              <a:rPr lang="cs-CZ" altLang="cs-CZ" sz="2400" b="1" smtClean="0"/>
              <a:t>y jsou chlazené na palubě, automaticky prováděné dle nastavení a mohou je využívat všechny spojené analyzátory</a:t>
            </a:r>
          </a:p>
          <a:p>
            <a:endParaRPr lang="cs-CZ" altLang="cs-CZ" sz="2400" b="1" smtClean="0"/>
          </a:p>
          <a:p>
            <a:r>
              <a:rPr lang="cs-CZ" altLang="cs-CZ" sz="2400" b="1" smtClean="0"/>
              <a:t>Třídící plocha </a:t>
            </a:r>
            <a:r>
              <a:rPr lang="cs-CZ" altLang="cs-CZ" sz="2400" smtClean="0"/>
              <a:t>(rozdělí vzorky na ty, které mají požadavky pro Atellicu a ty další)</a:t>
            </a:r>
          </a:p>
          <a:p>
            <a:endParaRPr lang="cs-CZ" altLang="cs-CZ" sz="2400" b="1" smtClean="0"/>
          </a:p>
          <a:p>
            <a:r>
              <a:rPr lang="cs-CZ" altLang="cs-CZ" sz="2400" b="1" smtClean="0"/>
              <a:t>Připravuje se: odzátkovač</a:t>
            </a:r>
          </a:p>
          <a:p>
            <a:endParaRPr lang="cs-CZ" altLang="cs-CZ" sz="1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3646</TotalTime>
  <Words>1984</Words>
  <Application>Microsoft Office PowerPoint</Application>
  <PresentationFormat>Předvádění na obrazovce (4:3)</PresentationFormat>
  <Paragraphs>339</Paragraphs>
  <Slides>44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44</vt:i4>
      </vt:variant>
    </vt:vector>
  </HeadingPairs>
  <TitlesOfParts>
    <vt:vector size="51" baseType="lpstr">
      <vt:lpstr>Arial</vt:lpstr>
      <vt:lpstr>Calibri</vt:lpstr>
      <vt:lpstr>Symbol</vt:lpstr>
      <vt:lpstr>Times New Roman</vt:lpstr>
      <vt:lpstr>Wingdings</vt:lpstr>
      <vt:lpstr>Wingdings 3</vt:lpstr>
      <vt:lpstr>Výchozí návrh</vt:lpstr>
      <vt:lpstr>Automatické imunochemické analyzátory</vt:lpstr>
      <vt:lpstr>Automatické imunochemické analyzátory</vt:lpstr>
      <vt:lpstr>Automatické imunochemické analyzátory</vt:lpstr>
      <vt:lpstr>Analyzátory na heterogenní imunoanalýzu</vt:lpstr>
      <vt:lpstr>Advia Centaur (Siemens)</vt:lpstr>
      <vt:lpstr>Advia Centaur (Siemens)</vt:lpstr>
      <vt:lpstr>Attelica (Siemens) </vt:lpstr>
      <vt:lpstr>Atellica (Siemens) </vt:lpstr>
      <vt:lpstr>Atellica (Siemens) </vt:lpstr>
      <vt:lpstr>cobas e411 (Roche) </vt:lpstr>
      <vt:lpstr>cobas e411 (Roche)</vt:lpstr>
      <vt:lpstr>cobas e411 (Roche)</vt:lpstr>
      <vt:lpstr>cobas e411 (Roche)</vt:lpstr>
      <vt:lpstr>Další imunochemické systémy Roche - princip elektrochemiluminiscence  (stejný jako cobas e411) </vt:lpstr>
      <vt:lpstr>cobas pure</vt:lpstr>
      <vt:lpstr>Modul e801 (Roche)</vt:lpstr>
      <vt:lpstr>Architekt i 2000 SR (Abbott)</vt:lpstr>
      <vt:lpstr>ARCHITECT i2000/i2000SR </vt:lpstr>
      <vt:lpstr>Architect i 2000 SR (Abbott)  – detail distribučního systému</vt:lpstr>
      <vt:lpstr>Architect i 2000 SR (Abbott) </vt:lpstr>
      <vt:lpstr>Aliniti (Abbott)</vt:lpstr>
      <vt:lpstr>Axsym (Abbott)</vt:lpstr>
      <vt:lpstr>Axsym  - procesní centrum</vt:lpstr>
      <vt:lpstr>Axsym - reakční nádobka</vt:lpstr>
      <vt:lpstr>Axsym (Abbott)</vt:lpstr>
      <vt:lpstr>Axsym (Abbott)</vt:lpstr>
      <vt:lpstr>Unicel Dxl 800 (Beckman Coulter)</vt:lpstr>
      <vt:lpstr>Unicel Dxl 800 (Beckman Coulter)</vt:lpstr>
      <vt:lpstr>Unicel Dxl 800 (Beckman Coulter)</vt:lpstr>
      <vt:lpstr>Immulite 2000 (Siemens)</vt:lpstr>
      <vt:lpstr>Immulite 2000 (Siemens)</vt:lpstr>
      <vt:lpstr>Immulite 2000 (Siemens)</vt:lpstr>
      <vt:lpstr>Immulite 2000  Chemická reakce substrátu</vt:lpstr>
      <vt:lpstr>LIAISON XL (DiaSorin) </vt:lpstr>
      <vt:lpstr>CL-960i (mindray)</vt:lpstr>
      <vt:lpstr>AIA-2000 (TOSOH)</vt:lpstr>
      <vt:lpstr>Maglumi 800 (Snibe)</vt:lpstr>
      <vt:lpstr>Elisys Quattro (HUMAN) </vt:lpstr>
      <vt:lpstr>Noveos (Hycor)</vt:lpstr>
      <vt:lpstr>Analyzátory na homogenní imunoanalýzu</vt:lpstr>
      <vt:lpstr>Kryptor (Brahms)</vt:lpstr>
      <vt:lpstr>Dimension Vista 1500 (Siemens)</vt:lpstr>
      <vt:lpstr>Prezentace aplikace PowerPoint</vt:lpstr>
      <vt:lpstr>VIVA – E (Siemens) </vt:lpstr>
    </vt:vector>
  </TitlesOfParts>
  <Company>Fakultni Nemocnice Brno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Elescys (Roche)</dc:title>
  <dc:creator>okbhfnb</dc:creator>
  <cp:lastModifiedBy>Beňovská Miroslava</cp:lastModifiedBy>
  <cp:revision>130</cp:revision>
  <dcterms:created xsi:type="dcterms:W3CDTF">2006-04-01T12:34:12Z</dcterms:created>
  <dcterms:modified xsi:type="dcterms:W3CDTF">2022-09-10T11:01:22Z</dcterms:modified>
</cp:coreProperties>
</file>