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media/image13.jpg" ContentType="image/jpeg"/>
  <Override PartName="/ppt/tags/tag2.xml" ContentType="application/vnd.openxmlformats-officedocument.presentationml.tags+xml"/>
  <Override PartName="/ppt/media/image19.jpg" ContentType="image/jpeg"/>
  <Override PartName="/ppt/media/image23.jpg" ContentType="image/jpeg"/>
  <Override PartName="/ppt/media/image46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61.jpg" ContentType="image/jpeg"/>
  <Override PartName="/ppt/notesSlides/notesSlide5.xml" ContentType="application/vnd.openxmlformats-officedocument.presentationml.notesSlide+xml"/>
  <Override PartName="/ppt/media/image66.jpg" ContentType="image/jpeg"/>
  <Override PartName="/ppt/media/image67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99.jpg" ContentType="image/jpeg"/>
  <Override PartName="/ppt/notesSlides/notesSlide12.xml" ContentType="application/vnd.openxmlformats-officedocument.presentationml.notesSlide+xml"/>
  <Override PartName="/ppt/media/image104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media/image116.jpg" ContentType="image/jpeg"/>
  <Override PartName="/ppt/media/image118.jpg" ContentType="image/jpeg"/>
  <Override PartName="/ppt/media/image119.jpg" ContentType="image/jpeg"/>
  <Override PartName="/ppt/media/image124.jp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134.jpg" ContentType="image/jpeg"/>
  <Override PartName="/ppt/media/image135.jpg" ContentType="image/jpeg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2"/>
  </p:notesMasterIdLst>
  <p:sldIdLst>
    <p:sldId id="260" r:id="rId2"/>
    <p:sldId id="552" r:id="rId3"/>
    <p:sldId id="281" r:id="rId4"/>
    <p:sldId id="283" r:id="rId5"/>
    <p:sldId id="330" r:id="rId6"/>
    <p:sldId id="282" r:id="rId7"/>
    <p:sldId id="557" r:id="rId8"/>
    <p:sldId id="556" r:id="rId9"/>
    <p:sldId id="350" r:id="rId10"/>
    <p:sldId id="351" r:id="rId11"/>
    <p:sldId id="558" r:id="rId12"/>
    <p:sldId id="559" r:id="rId13"/>
    <p:sldId id="560" r:id="rId14"/>
    <p:sldId id="561" r:id="rId15"/>
    <p:sldId id="562" r:id="rId16"/>
    <p:sldId id="563" r:id="rId17"/>
    <p:sldId id="564" r:id="rId18"/>
    <p:sldId id="565" r:id="rId19"/>
    <p:sldId id="566" r:id="rId20"/>
    <p:sldId id="567" r:id="rId21"/>
    <p:sldId id="568" r:id="rId22"/>
    <p:sldId id="569" r:id="rId23"/>
    <p:sldId id="570" r:id="rId24"/>
    <p:sldId id="571" r:id="rId25"/>
    <p:sldId id="572" r:id="rId26"/>
    <p:sldId id="573" r:id="rId27"/>
    <p:sldId id="574" r:id="rId28"/>
    <p:sldId id="575" r:id="rId29"/>
    <p:sldId id="576" r:id="rId30"/>
    <p:sldId id="577" r:id="rId31"/>
    <p:sldId id="578" r:id="rId32"/>
    <p:sldId id="579" r:id="rId33"/>
    <p:sldId id="580" r:id="rId34"/>
    <p:sldId id="607" r:id="rId35"/>
    <p:sldId id="608" r:id="rId36"/>
    <p:sldId id="581" r:id="rId37"/>
    <p:sldId id="583" r:id="rId38"/>
    <p:sldId id="584" r:id="rId39"/>
    <p:sldId id="602" r:id="rId40"/>
    <p:sldId id="603" r:id="rId41"/>
    <p:sldId id="604" r:id="rId42"/>
    <p:sldId id="606" r:id="rId43"/>
    <p:sldId id="585" r:id="rId44"/>
    <p:sldId id="586" r:id="rId45"/>
    <p:sldId id="587" r:id="rId46"/>
    <p:sldId id="588" r:id="rId47"/>
    <p:sldId id="590" r:id="rId48"/>
    <p:sldId id="591" r:id="rId49"/>
    <p:sldId id="592" r:id="rId50"/>
    <p:sldId id="593" r:id="rId51"/>
    <p:sldId id="684" r:id="rId52"/>
    <p:sldId id="685" r:id="rId53"/>
    <p:sldId id="686" r:id="rId54"/>
    <p:sldId id="687" r:id="rId55"/>
    <p:sldId id="594" r:id="rId56"/>
    <p:sldId id="595" r:id="rId57"/>
    <p:sldId id="596" r:id="rId58"/>
    <p:sldId id="597" r:id="rId59"/>
    <p:sldId id="598" r:id="rId60"/>
    <p:sldId id="599" r:id="rId61"/>
    <p:sldId id="688" r:id="rId62"/>
    <p:sldId id="689" r:id="rId63"/>
    <p:sldId id="690" r:id="rId64"/>
    <p:sldId id="610" r:id="rId65"/>
    <p:sldId id="611" r:id="rId66"/>
    <p:sldId id="609" r:id="rId67"/>
    <p:sldId id="612" r:id="rId68"/>
    <p:sldId id="613" r:id="rId69"/>
    <p:sldId id="619" r:id="rId70"/>
    <p:sldId id="620" r:id="rId71"/>
    <p:sldId id="621" r:id="rId72"/>
    <p:sldId id="614" r:id="rId73"/>
    <p:sldId id="615" r:id="rId74"/>
    <p:sldId id="616" r:id="rId75"/>
    <p:sldId id="618" r:id="rId76"/>
    <p:sldId id="630" r:id="rId77"/>
    <p:sldId id="631" r:id="rId78"/>
    <p:sldId id="632" r:id="rId79"/>
    <p:sldId id="639" r:id="rId80"/>
    <p:sldId id="640" r:id="rId81"/>
    <p:sldId id="635" r:id="rId82"/>
    <p:sldId id="642" r:id="rId83"/>
    <p:sldId id="643" r:id="rId84"/>
    <p:sldId id="644" r:id="rId85"/>
    <p:sldId id="645" r:id="rId86"/>
    <p:sldId id="646" r:id="rId87"/>
    <p:sldId id="647" r:id="rId88"/>
    <p:sldId id="648" r:id="rId89"/>
    <p:sldId id="649" r:id="rId90"/>
    <p:sldId id="650" r:id="rId91"/>
    <p:sldId id="652" r:id="rId92"/>
    <p:sldId id="653" r:id="rId93"/>
    <p:sldId id="654" r:id="rId94"/>
    <p:sldId id="655" r:id="rId95"/>
    <p:sldId id="656" r:id="rId96"/>
    <p:sldId id="657" r:id="rId97"/>
    <p:sldId id="658" r:id="rId98"/>
    <p:sldId id="659" r:id="rId99"/>
    <p:sldId id="691" r:id="rId100"/>
    <p:sldId id="692" r:id="rId101"/>
    <p:sldId id="693" r:id="rId102"/>
    <p:sldId id="694" r:id="rId103"/>
    <p:sldId id="695" r:id="rId104"/>
    <p:sldId id="696" r:id="rId105"/>
    <p:sldId id="697" r:id="rId106"/>
    <p:sldId id="698" r:id="rId107"/>
    <p:sldId id="699" r:id="rId108"/>
    <p:sldId id="700" r:id="rId109"/>
    <p:sldId id="701" r:id="rId110"/>
    <p:sldId id="702" r:id="rId111"/>
    <p:sldId id="703" r:id="rId112"/>
    <p:sldId id="704" r:id="rId113"/>
    <p:sldId id="705" r:id="rId114"/>
    <p:sldId id="706" r:id="rId115"/>
    <p:sldId id="707" r:id="rId116"/>
    <p:sldId id="708" r:id="rId117"/>
    <p:sldId id="709" r:id="rId118"/>
    <p:sldId id="710" r:id="rId119"/>
    <p:sldId id="675" r:id="rId120"/>
    <p:sldId id="676" r:id="rId121"/>
    <p:sldId id="677" r:id="rId122"/>
    <p:sldId id="678" r:id="rId123"/>
    <p:sldId id="679" r:id="rId124"/>
    <p:sldId id="671" r:id="rId125"/>
    <p:sldId id="672" r:id="rId126"/>
    <p:sldId id="673" r:id="rId127"/>
    <p:sldId id="617" r:id="rId128"/>
    <p:sldId id="624" r:id="rId129"/>
    <p:sldId id="625" r:id="rId130"/>
    <p:sldId id="626" r:id="rId131"/>
    <p:sldId id="627" r:id="rId132"/>
    <p:sldId id="628" r:id="rId133"/>
    <p:sldId id="629" r:id="rId134"/>
    <p:sldId id="722" r:id="rId135"/>
    <p:sldId id="512" r:id="rId136"/>
    <p:sldId id="681" r:id="rId137"/>
    <p:sldId id="513" r:id="rId138"/>
    <p:sldId id="683" r:id="rId139"/>
    <p:sldId id="511" r:id="rId140"/>
    <p:sldId id="712" r:id="rId141"/>
    <p:sldId id="713" r:id="rId142"/>
    <p:sldId id="714" r:id="rId143"/>
    <p:sldId id="715" r:id="rId144"/>
    <p:sldId id="716" r:id="rId145"/>
    <p:sldId id="717" r:id="rId146"/>
    <p:sldId id="718" r:id="rId147"/>
    <p:sldId id="719" r:id="rId148"/>
    <p:sldId id="720" r:id="rId149"/>
    <p:sldId id="721" r:id="rId150"/>
    <p:sldId id="711" r:id="rId1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3" autoAdjust="0"/>
    <p:restoredTop sz="93769" autoAdjust="0"/>
  </p:normalViewPr>
  <p:slideViewPr>
    <p:cSldViewPr showGuides="1">
      <p:cViewPr varScale="1">
        <p:scale>
          <a:sx n="57" d="100"/>
          <a:sy n="57" d="100"/>
        </p:scale>
        <p:origin x="7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Kopie%20-%20PGS%20v&#283;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List1!$A$29</c:f>
              <c:strCache>
                <c:ptCount val="1"/>
                <c:pt idx="0">
                  <c:v>výskyt abnormálních embryí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List1!$B$28:$D$28</c:f>
              <c:strCache>
                <c:ptCount val="3"/>
                <c:pt idx="0">
                  <c:v>do 35 let</c:v>
                </c:pt>
                <c:pt idx="1">
                  <c:v>35-40</c:v>
                </c:pt>
                <c:pt idx="2">
                  <c:v>41 a víc let</c:v>
                </c:pt>
              </c:strCache>
            </c:strRef>
          </c:cat>
          <c:val>
            <c:numRef>
              <c:f>List1!$B$29:$D$29</c:f>
              <c:numCache>
                <c:formatCode>0%</c:formatCode>
                <c:ptCount val="3"/>
                <c:pt idx="0">
                  <c:v>0.3</c:v>
                </c:pt>
                <c:pt idx="1">
                  <c:v>0.38</c:v>
                </c:pt>
                <c:pt idx="2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ED-4B3D-A3DE-18F287A00D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473216"/>
        <c:axId val="73671040"/>
      </c:areaChart>
      <c:catAx>
        <c:axId val="7247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3671040"/>
        <c:crosses val="autoZero"/>
        <c:auto val="1"/>
        <c:lblAlgn val="ctr"/>
        <c:lblOffset val="100"/>
        <c:noMultiLvlLbl val="0"/>
      </c:catAx>
      <c:valAx>
        <c:axId val="7367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2473216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974661119581657"/>
          <c:y val="7.2355739557319831E-2"/>
          <c:w val="0.30474382542028511"/>
          <c:h val="0.8673478108115834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parent-of-origin</c:v>
                </c:pt>
              </c:strCache>
            </c:strRef>
          </c:tx>
          <c:explosion val="19"/>
          <c:dPt>
            <c:idx val="0"/>
            <c:bubble3D val="0"/>
            <c:spPr>
              <a:solidFill>
                <a:schemeClr val="bg2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AEFD-4001-8F9F-4D48E2A16E77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AEFD-4001-8F9F-4D48E2A16E77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AEFD-4001-8F9F-4D48E2A16E77}"/>
              </c:ext>
            </c:extLst>
          </c:dPt>
          <c:dLbls>
            <c:delete val="1"/>
          </c:dLbls>
          <c:cat>
            <c:strRef>
              <c:f>Sheet1!$A$2:$A$4</c:f>
              <c:strCache>
                <c:ptCount val="3"/>
                <c:pt idx="0">
                  <c:v>unknown</c:v>
                </c:pt>
                <c:pt idx="1">
                  <c:v>paternal</c:v>
                </c:pt>
                <c:pt idx="2">
                  <c:v>maternal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28577</c:v>
                </c:pt>
                <c:pt idx="1">
                  <c:v>5640</c:v>
                </c:pt>
                <c:pt idx="2">
                  <c:v>1576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FD-4001-8F9F-4D48E2A16E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unknown</c:v>
                </c:pt>
                <c:pt idx="1">
                  <c:v>paternal</c:v>
                </c:pt>
                <c:pt idx="2">
                  <c:v>maternal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0.79839633447880964</c:v>
                </c:pt>
                <c:pt idx="1">
                  <c:v>0.15757270974771603</c:v>
                </c:pt>
                <c:pt idx="2">
                  <c:v>4.4030955773475274E-2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EFD-4001-8F9F-4D48E2A16E7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78B5B-4724-4B2D-A29D-FA9DFFD58796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45390-5A77-43D8-B192-7D98FB2FFE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296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gebruik</a:t>
            </a:r>
            <a:r>
              <a:rPr lang="en-US" dirty="0" smtClean="0"/>
              <a:t> in clinical trials </a:t>
            </a:r>
            <a:r>
              <a:rPr lang="en-US" dirty="0" err="1" smtClean="0"/>
              <a:t>noemen</a:t>
            </a:r>
            <a:r>
              <a:rPr lang="en-US" dirty="0" smtClean="0"/>
              <a:t>,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farmacogenetica </a:t>
            </a:r>
            <a:r>
              <a:rPr lang="en-US" dirty="0" err="1" smtClean="0"/>
              <a:t>plaatje</a:t>
            </a:r>
            <a:r>
              <a:rPr lang="en-US" dirty="0" smtClean="0"/>
              <a:t>…</a:t>
            </a:r>
            <a:r>
              <a:rPr lang="en-US" dirty="0" err="1" smtClean="0"/>
              <a:t>zowel</a:t>
            </a:r>
            <a:r>
              <a:rPr lang="en-US" dirty="0" smtClean="0"/>
              <a:t> </a:t>
            </a:r>
            <a:r>
              <a:rPr lang="en-US" dirty="0" err="1" smtClean="0"/>
              <a:t>bvij</a:t>
            </a:r>
            <a:r>
              <a:rPr lang="en-US" dirty="0" smtClean="0"/>
              <a:t> </a:t>
            </a:r>
            <a:r>
              <a:rPr lang="en-US" dirty="0" err="1" smtClean="0"/>
              <a:t>voorschrijven</a:t>
            </a:r>
            <a:r>
              <a:rPr lang="en-US" dirty="0" smtClean="0"/>
              <a:t> </a:t>
            </a:r>
            <a:r>
              <a:rPr lang="en-US" dirty="0" err="1" smtClean="0"/>
              <a:t>medicijnen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ontwikkelen</a:t>
            </a:r>
            <a:r>
              <a:rPr lang="en-US" dirty="0" smtClean="0"/>
              <a:t> </a:t>
            </a:r>
            <a:r>
              <a:rPr lang="en-US" dirty="0" err="1" smtClean="0"/>
              <a:t>medicijnen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klinische</a:t>
            </a:r>
            <a:r>
              <a:rPr lang="en-US" baseline="0" dirty="0" smtClean="0"/>
              <a:t> trials), want </a:t>
            </a:r>
            <a:r>
              <a:rPr lang="en-US" baseline="0" dirty="0" err="1" smtClean="0"/>
              <a:t>vaak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blijkt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medicijnontwikkeling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stoppen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wanneer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patienten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bijwerkingen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heeft</a:t>
            </a:r>
            <a:r>
              <a:rPr lang="en-US" baseline="0" dirty="0" smtClean="0"/>
              <a:t>…</a:t>
            </a:r>
            <a:r>
              <a:rPr lang="en-US" baseline="0" dirty="0" err="1" smtClean="0"/>
              <a:t>combi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medicijn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genetisch</a:t>
            </a:r>
            <a:r>
              <a:rPr lang="en-US" baseline="0" dirty="0" smtClean="0"/>
              <a:t> test </a:t>
            </a:r>
            <a:r>
              <a:rPr lang="en-US" baseline="0" dirty="0" err="1" smtClean="0"/>
              <a:t>voorkomt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maakt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mogleijk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medicijnen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ontwikkelen</a:t>
            </a:r>
            <a:endParaRPr lang="en-US" dirty="0" smtClean="0"/>
          </a:p>
          <a:p>
            <a:r>
              <a:rPr lang="en-US" dirty="0" err="1" smtClean="0"/>
              <a:t>Genoom</a:t>
            </a:r>
            <a:r>
              <a:rPr lang="en-US" dirty="0" smtClean="0"/>
              <a:t> </a:t>
            </a:r>
            <a:r>
              <a:rPr lang="en-US" dirty="0" err="1" smtClean="0"/>
              <a:t>vaker</a:t>
            </a:r>
            <a:r>
              <a:rPr lang="en-US" dirty="0" smtClean="0"/>
              <a:t> </a:t>
            </a:r>
            <a:r>
              <a:rPr lang="en-US" dirty="0" err="1" smtClean="0"/>
              <a:t>gebruiken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Opnieuw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lezen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telkens</a:t>
            </a:r>
            <a:r>
              <a:rPr lang="en-US" baseline="0" dirty="0" smtClean="0"/>
              <a:t> of data op 1 </a:t>
            </a:r>
            <a:r>
              <a:rPr lang="en-US" baseline="0" dirty="0" err="1" smtClean="0"/>
              <a:t>plek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veilig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opslaan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waar</a:t>
            </a:r>
            <a:r>
              <a:rPr lang="en-US" baseline="0" dirty="0" smtClean="0"/>
              <a:t> is data op </a:t>
            </a:r>
            <a:r>
              <a:rPr lang="en-US" baseline="0" dirty="0" err="1" smtClean="0"/>
              <a:t>usb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persoon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vergelijk</a:t>
            </a:r>
            <a:r>
              <a:rPr lang="en-US" baseline="0" dirty="0" smtClean="0"/>
              <a:t> met geld)of in bank?</a:t>
            </a:r>
          </a:p>
          <a:p>
            <a:r>
              <a:rPr lang="en-US" baseline="0" dirty="0" err="1" smtClean="0"/>
              <a:t>Kanker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genoom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belangrijk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personalized medicine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C00E6A-EA13-418F-87BF-624D859ACC42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97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692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3887AB-CCB5-4AA1-988A-3545FF9C211A}" type="slidenum">
              <a:rPr lang="cs-CZ"/>
              <a:pPr/>
              <a:t>95</a:t>
            </a:fld>
            <a:endParaRPr lang="cs-CZ"/>
          </a:p>
        </p:txBody>
      </p:sp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DCB0FFF-FF34-4752-B6F1-F12979E6261F}" type="slidenum">
              <a:rPr lang="cs-CZ" sz="1200"/>
              <a:pPr algn="r"/>
              <a:t>95</a:t>
            </a:fld>
            <a:endParaRPr lang="cs-CZ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578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3887AB-CCB5-4AA1-988A-3545FF9C211A}" type="slidenum">
              <a:rPr lang="cs-CZ"/>
              <a:pPr/>
              <a:t>98</a:t>
            </a:fld>
            <a:endParaRPr lang="cs-CZ"/>
          </a:p>
        </p:txBody>
      </p:sp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DCB0FFF-FF34-4752-B6F1-F12979E6261F}" type="slidenum">
              <a:rPr lang="cs-CZ" sz="1200"/>
              <a:pPr algn="r"/>
              <a:t>98</a:t>
            </a:fld>
            <a:endParaRPr lang="cs-CZ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376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D5707-73BB-46D1-8EBC-A223FFF32880}" type="slidenum">
              <a:rPr lang="cs-CZ" smtClean="0"/>
              <a:pPr/>
              <a:t>106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925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D5707-73BB-46D1-8EBC-A223FFF32880}" type="slidenum">
              <a:rPr lang="cs-CZ" smtClean="0"/>
              <a:pPr/>
              <a:t>107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762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11184-3D83-4207-BF52-F4EFF8B3AB40}" type="slidenum">
              <a:rPr lang="cs-CZ" smtClean="0"/>
              <a:t>132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784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11184-3D83-4207-BF52-F4EFF8B3AB40}" type="slidenum">
              <a:rPr lang="cs-CZ" smtClean="0"/>
              <a:t>133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784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D4845-CC71-4627-9A20-3F7600A1115B}" type="slidenum">
              <a:rPr lang="cs-CZ" smtClean="0"/>
              <a:t>150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9742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CEE0F1-E20F-46D6-B588-90C1AB0EFC39}" type="slidenum">
              <a:rPr lang="cs-CZ"/>
              <a:pPr/>
              <a:t>39</a:t>
            </a:fld>
            <a:endParaRPr lang="cs-CZ"/>
          </a:p>
        </p:txBody>
      </p:sp>
      <p:sp>
        <p:nvSpPr>
          <p:cNvPr id="135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8AB152-2B4B-472E-A415-B350972DBD3F}" type="slidenum">
              <a:rPr lang="cs-CZ"/>
              <a:pPr/>
              <a:t>42</a:t>
            </a:fld>
            <a:endParaRPr lang="cs-CZ"/>
          </a:p>
        </p:txBody>
      </p:sp>
      <p:sp>
        <p:nvSpPr>
          <p:cNvPr id="154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sz="2000" smtClean="0"/>
              <a:t>Dit zal ervoor zorgen dat wij binnenkort niet meer allerlei trucks moeten uithalen om naar het dna te kijken, we hebben nog maar 1 machine nodig die in grote schaal dnas leest.</a:t>
            </a:r>
          </a:p>
        </p:txBody>
      </p:sp>
      <p:sp>
        <p:nvSpPr>
          <p:cNvPr id="665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3D95F2-C3B6-4D8F-A1F9-824C692E3B20}" type="slidenum">
              <a:rPr lang="en-GB" smtClean="0"/>
              <a:pPr/>
              <a:t>43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85786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Arial" panose="020B0604020202020204" pitchFamily="34" charset="0"/>
              </a:rPr>
              <a:t>One genome is about 200GB – it would take up the memory of an average laptop</a:t>
            </a:r>
          </a:p>
          <a:p>
            <a:r>
              <a:rPr lang="en-GB" altLang="en-US" smtClean="0">
                <a:latin typeface="Arial" panose="020B0604020202020204" pitchFamily="34" charset="0"/>
              </a:rPr>
              <a:t>The project will generate about 21 petabytes of data – that’s 2,000 years worth of music on an mp3 player!  </a:t>
            </a: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CA86D9-5CC6-4446-9BAC-A14B33B40EE7}" type="slidenum">
              <a:rPr lang="en-GB" altLang="en-US" sz="1200" smtClean="0">
                <a:solidFill>
                  <a:srgbClr val="000000"/>
                </a:solidFill>
              </a:rPr>
              <a:pPr/>
              <a:t>47</a:t>
            </a:fld>
            <a:endParaRPr lang="en-GB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45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0A84D-4B9D-4F0D-ACE9-F73AD391E5DD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239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440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163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25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7C5C-37EF-4713-9135-94FB1A5AEE64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9B22-4C1F-4EA3-A575-28287EFDB1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32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7C5C-37EF-4713-9135-94FB1A5AEE64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9B22-4C1F-4EA3-A575-28287EFDB1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81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7C5C-37EF-4713-9135-94FB1A5AEE64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9B22-4C1F-4EA3-A575-28287EFDB1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87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7C5C-37EF-4713-9135-94FB1A5AEE64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9B22-4C1F-4EA3-A575-28287EFDB1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97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7C5C-37EF-4713-9135-94FB1A5AEE64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9B22-4C1F-4EA3-A575-28287EFDB1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22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7C5C-37EF-4713-9135-94FB1A5AEE64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9B22-4C1F-4EA3-A575-28287EFDB1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303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7C5C-37EF-4713-9135-94FB1A5AEE64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9B22-4C1F-4EA3-A575-28287EFDB1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821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7C5C-37EF-4713-9135-94FB1A5AEE64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9B22-4C1F-4EA3-A575-28287EFDB1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03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7C5C-37EF-4713-9135-94FB1A5AEE64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9B22-4C1F-4EA3-A575-28287EFDB1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64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7C5C-37EF-4713-9135-94FB1A5AEE64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9B22-4C1F-4EA3-A575-28287EFDB1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8479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7C5C-37EF-4713-9135-94FB1A5AEE64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9B22-4C1F-4EA3-A575-28287EFDB1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6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17C5C-37EF-4713-9135-94FB1A5AEE64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B9B22-4C1F-4EA3-A575-28287EFDB1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24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hyperlink" Target="http://www.vtpup.cz/common/images/devices/img_173-pi_j01_04_readers2_download.jpg" TargetMode="External"/><Relationship Id="rId4" Type="http://schemas.openxmlformats.org/officeDocument/2006/relationships/image" Target="../media/image13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://www.google.com.eg/url?sa=i&amp;rct=j&amp;q=&amp;esrc=s&amp;source=images&amp;cd=&amp;cad=rja&amp;uact=8&amp;ved=0ahUKEwiF6brzjcXTAhUF1xoKHQlZD2wQjRwIBw&amp;url=http://www.postavy.cz/tyrion-lannister/&amp;psig=AFQjCNHHbk98WAUfjC9WoVBP-u_3b78tkw&amp;ust=1493398454221786" TargetMode="Externa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2ahUKEwjznparjr_bAhXEa1AKHY2rCrwQjRx6BAgBEAU&amp;url=http://www.clgenetics.com/our-services/fluorescence-in-situ-hybridization/&amp;psig=AOvVaw3kIi4ZrXdgFSXLNd6udMVe&amp;ust=152837704327476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lgenetics.com/wp/wp-content/uploads/2014/05/17-paint.jpg" TargetMode="Externa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skripta.eu/w/Vitamin_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.jpe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fo.agt.bme.hu/drupal/sites/default/files/pcr_0.p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Entoderm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sk.tdmed.ru/uploads/posts/2014-09/hvoroba-gentngtona-simptomi-lkuvannya_652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c/cf/Neuron_with_mHTT_inclusion_zoomed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3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www.google.cz/url?sa=i&amp;rct=j&amp;q=&amp;esrc=s&amp;source=images&amp;cd=&amp;cad=rja&amp;uact=8&amp;ved=0ahUKEwiWiN6c7bHZAhUOLFAKHRB-DYYQjRwIBw&amp;url=http://slideplayer.cz/slide/12116967/&amp;psig=AOvVaw2erFcCDDU2__sSt1kQu6GH&amp;ust=151912535428688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194158"/>
            <a:ext cx="9144000" cy="68133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411760" y="2708920"/>
            <a:ext cx="5141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 smtClean="0">
                <a:latin typeface="+mj-lt"/>
              </a:rPr>
              <a:t>Lékařská genetika</a:t>
            </a:r>
            <a:endParaRPr lang="cs-CZ" sz="5400" dirty="0"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3568" y="4077072"/>
            <a:ext cx="2080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Iveta Valášková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423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45" b="41559"/>
          <a:stretch/>
        </p:blipFill>
        <p:spPr>
          <a:xfrm>
            <a:off x="2429055" y="1299038"/>
            <a:ext cx="4055774" cy="300587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259632" y="694437"/>
            <a:ext cx="7126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Diagnostika genetických onemocnění</a:t>
            </a:r>
            <a:endParaRPr lang="cs-CZ" sz="3600" dirty="0"/>
          </a:p>
        </p:txBody>
      </p:sp>
      <p:sp>
        <p:nvSpPr>
          <p:cNvPr id="9" name="Šipka dolů 8"/>
          <p:cNvSpPr/>
          <p:nvPr/>
        </p:nvSpPr>
        <p:spPr>
          <a:xfrm>
            <a:off x="3857673" y="5014022"/>
            <a:ext cx="360040" cy="79208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2705849" y="5770130"/>
            <a:ext cx="256518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Cytogenetika</a:t>
            </a:r>
          </a:p>
          <a:p>
            <a:pPr algn="ctr"/>
            <a:r>
              <a:rPr lang="cs-CZ" dirty="0" smtClean="0"/>
              <a:t>Molekulární cytogenetika</a:t>
            </a:r>
            <a:endParaRPr lang="cs-CZ" dirty="0"/>
          </a:p>
        </p:txBody>
      </p:sp>
      <p:sp>
        <p:nvSpPr>
          <p:cNvPr id="12" name="Šipka dolů 11"/>
          <p:cNvSpPr/>
          <p:nvPr/>
        </p:nvSpPr>
        <p:spPr>
          <a:xfrm>
            <a:off x="6336196" y="4797152"/>
            <a:ext cx="360040" cy="79208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364088" y="5723964"/>
            <a:ext cx="243220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Molekulární diagnostika</a:t>
            </a:r>
            <a:endParaRPr lang="cs-CZ" dirty="0"/>
          </a:p>
        </p:txBody>
      </p:sp>
      <p:pic>
        <p:nvPicPr>
          <p:cNvPr id="11266" name="Picture 2" descr="http://www.vtpup.cz/common/images/devices/thumb/img_173-pi_j01_04_readers2_download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75" y="4106853"/>
            <a:ext cx="1381125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ivf-kv.cz/etc/media/content/clanky/genetikaKv-mikrosko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458" y="4077071"/>
            <a:ext cx="2248783" cy="127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biomed.cas.cz/mbu/enztech/img-lab/elekroforez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82522"/>
            <a:ext cx="1791997" cy="21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74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252536" y="-531440"/>
            <a:ext cx="10081120" cy="16561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itel 8"/>
          <p:cNvSpPr>
            <a:spLocks noGrp="1"/>
          </p:cNvSpPr>
          <p:nvPr>
            <p:ph type="title"/>
          </p:nvPr>
        </p:nvSpPr>
        <p:spPr>
          <a:xfrm>
            <a:off x="34356" y="-243408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cs-CZ" sz="3200" dirty="0">
                <a:cs typeface="Arial" charset="0"/>
              </a:rPr>
              <a:t>G</a:t>
            </a:r>
            <a:r>
              <a:rPr lang="en-US" sz="3200" b="0" dirty="0" err="1" smtClean="0">
                <a:cs typeface="Arial" charset="0"/>
              </a:rPr>
              <a:t>enetic</a:t>
            </a:r>
            <a:r>
              <a:rPr lang="cs-CZ" sz="3200" b="0" dirty="0" err="1" smtClean="0">
                <a:cs typeface="Arial" charset="0"/>
              </a:rPr>
              <a:t>ká</a:t>
            </a:r>
            <a:r>
              <a:rPr lang="en-US" sz="3200" b="0" dirty="0" smtClean="0">
                <a:cs typeface="Arial" charset="0"/>
              </a:rPr>
              <a:t> anal</a:t>
            </a:r>
            <a:r>
              <a:rPr lang="cs-CZ" sz="3200" b="0" dirty="0" err="1" smtClean="0">
                <a:cs typeface="Arial" charset="0"/>
              </a:rPr>
              <a:t>ýza</a:t>
            </a:r>
            <a:r>
              <a:rPr lang="cs-CZ" sz="3200" b="0" dirty="0" smtClean="0">
                <a:cs typeface="Arial" charset="0"/>
              </a:rPr>
              <a:t> „</a:t>
            </a:r>
            <a:r>
              <a:rPr lang="en-US" sz="3200" b="0" dirty="0" smtClean="0">
                <a:cs typeface="Arial" charset="0"/>
              </a:rPr>
              <a:t>Patient-parent trio</a:t>
            </a:r>
            <a:r>
              <a:rPr lang="cs-CZ" sz="3200" b="0" dirty="0" smtClean="0">
                <a:cs typeface="Arial" charset="0"/>
              </a:rPr>
              <a:t>“</a:t>
            </a:r>
            <a:endParaRPr lang="nl-NL" sz="3200" b="0" dirty="0" smtClean="0"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0136" y="5301208"/>
            <a:ext cx="10081120" cy="16561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2" name="Groep 10"/>
          <p:cNvGrpSpPr>
            <a:grpSpLocks/>
          </p:cNvGrpSpPr>
          <p:nvPr/>
        </p:nvGrpSpPr>
        <p:grpSpPr bwMode="auto">
          <a:xfrm>
            <a:off x="214313" y="620688"/>
            <a:ext cx="8643937" cy="5429250"/>
            <a:chOff x="285720" y="1285860"/>
            <a:chExt cx="8643998" cy="5429288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285720" y="1285860"/>
              <a:ext cx="8643998" cy="5429288"/>
              <a:chOff x="1140" y="1291"/>
              <a:chExt cx="6199" cy="3372"/>
            </a:xfrm>
          </p:grpSpPr>
          <p:pic>
            <p:nvPicPr>
              <p:cNvPr id="52233" name="Picture 3" descr="igv_snapshot_trio1_DYNC1H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40" y="1291"/>
                <a:ext cx="6199" cy="3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34" name="Text Box 4"/>
              <p:cNvSpPr txBox="1">
                <a:spLocks noChangeArrowheads="1"/>
              </p:cNvSpPr>
              <p:nvPr/>
            </p:nvSpPr>
            <p:spPr bwMode="auto">
              <a:xfrm>
                <a:off x="1230" y="1291"/>
                <a:ext cx="429" cy="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nl-NL" sz="3200" b="1">
                    <a:latin typeface="Calibri" pitchFamily="34" charset="0"/>
                  </a:rPr>
                  <a:t>a</a:t>
                </a:r>
                <a:endParaRPr lang="nl-NL" sz="4000"/>
              </a:p>
            </p:txBody>
          </p:sp>
        </p:grpSp>
        <p:sp>
          <p:nvSpPr>
            <p:cNvPr id="52230" name="Tekstvak 7"/>
            <p:cNvSpPr txBox="1">
              <a:spLocks noChangeArrowheads="1"/>
            </p:cNvSpPr>
            <p:nvPr/>
          </p:nvSpPr>
          <p:spPr bwMode="auto">
            <a:xfrm>
              <a:off x="295226" y="3118061"/>
              <a:ext cx="748970" cy="4924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300">
                  <a:latin typeface="Trebuchet MS" pitchFamily="34" charset="0"/>
                </a:rPr>
                <a:t>Patient</a:t>
              </a:r>
            </a:p>
            <a:p>
              <a:r>
                <a:rPr lang="en-GB" sz="1300">
                  <a:latin typeface="Trebuchet MS" pitchFamily="34" charset="0"/>
                </a:rPr>
                <a:t>reads</a:t>
              </a:r>
            </a:p>
          </p:txBody>
        </p:sp>
        <p:sp>
          <p:nvSpPr>
            <p:cNvPr id="52231" name="Tekstvak 8"/>
            <p:cNvSpPr txBox="1">
              <a:spLocks noChangeArrowheads="1"/>
            </p:cNvSpPr>
            <p:nvPr/>
          </p:nvSpPr>
          <p:spPr bwMode="auto">
            <a:xfrm>
              <a:off x="304897" y="4306246"/>
              <a:ext cx="748970" cy="4924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300">
                  <a:latin typeface="Trebuchet MS" pitchFamily="34" charset="0"/>
                </a:rPr>
                <a:t>Mother</a:t>
              </a:r>
            </a:p>
            <a:p>
              <a:r>
                <a:rPr lang="en-GB" sz="1300">
                  <a:latin typeface="Trebuchet MS" pitchFamily="34" charset="0"/>
                </a:rPr>
                <a:t>reads</a:t>
              </a:r>
            </a:p>
          </p:txBody>
        </p:sp>
        <p:sp>
          <p:nvSpPr>
            <p:cNvPr id="52232" name="Tekstvak 9"/>
            <p:cNvSpPr txBox="1">
              <a:spLocks noChangeArrowheads="1"/>
            </p:cNvSpPr>
            <p:nvPr/>
          </p:nvSpPr>
          <p:spPr bwMode="auto">
            <a:xfrm>
              <a:off x="300475" y="5552388"/>
              <a:ext cx="714380" cy="4924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300">
                  <a:latin typeface="Trebuchet MS" pitchFamily="34" charset="0"/>
                </a:rPr>
                <a:t>Father</a:t>
              </a:r>
            </a:p>
            <a:p>
              <a:r>
                <a:rPr lang="en-GB" sz="1300">
                  <a:latin typeface="Trebuchet MS" pitchFamily="34" charset="0"/>
                </a:rPr>
                <a:t>reads</a:t>
              </a:r>
            </a:p>
          </p:txBody>
        </p:sp>
      </p:grpSp>
      <p:sp>
        <p:nvSpPr>
          <p:cNvPr id="10" name="Rechthoek 9"/>
          <p:cNvSpPr/>
          <p:nvPr/>
        </p:nvSpPr>
        <p:spPr>
          <a:xfrm>
            <a:off x="323850" y="746101"/>
            <a:ext cx="431800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1199464" y="6056885"/>
            <a:ext cx="748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4 miliony zděděných variant, 100 </a:t>
            </a:r>
            <a:r>
              <a:rPr lang="cs-CZ" sz="2400" i="1" dirty="0" smtClean="0"/>
              <a:t>de novo </a:t>
            </a:r>
            <a:r>
              <a:rPr lang="cs-CZ" sz="2400" dirty="0" smtClean="0"/>
              <a:t>variant na osobu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28752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34076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39552" y="1859339"/>
            <a:ext cx="7272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Vysoce kvalitní </a:t>
            </a:r>
            <a:r>
              <a:rPr lang="cs-CZ" dirty="0" err="1"/>
              <a:t>sekvencování</a:t>
            </a:r>
            <a:r>
              <a:rPr lang="cs-CZ" dirty="0"/>
              <a:t> genů na bázi tria spolehlivě detekuje a mapuje de novo bodové mutace a CNV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• </a:t>
            </a:r>
            <a:r>
              <a:rPr lang="cs-CZ" b="1" dirty="0"/>
              <a:t>De novo mutace jsou většinou otcovského původu a jejich počet se zvyšuje s pokročilým věkem otců</a:t>
            </a:r>
            <a:br>
              <a:rPr lang="cs-CZ" b="1" dirty="0"/>
            </a:br>
            <a:endParaRPr lang="cs-CZ" b="1" dirty="0" smtClean="0"/>
          </a:p>
          <a:p>
            <a:r>
              <a:rPr lang="cs-CZ" dirty="0" smtClean="0"/>
              <a:t>• </a:t>
            </a:r>
            <a:r>
              <a:rPr lang="cs-CZ" dirty="0"/>
              <a:t>De novo mutace mohou hrát důležitou roli v genetice mužské neplodnosti</a:t>
            </a:r>
          </a:p>
          <a:p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39552" y="8468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i="1" smtClean="0"/>
              <a:t>De novo </a:t>
            </a:r>
            <a:r>
              <a:rPr lang="cs-CZ" smtClean="0"/>
              <a:t>mutace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08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45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Arial" pitchFamily="34" charset="0"/>
              </a:rPr>
              <a:t>Genetické choroby</a:t>
            </a:r>
            <a:br>
              <a:rPr lang="cs-CZ" dirty="0" smtClean="0">
                <a:latin typeface="Arial" pitchFamily="34" charset="0"/>
              </a:rPr>
            </a:b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187624" y="2420888"/>
            <a:ext cx="6840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arenR"/>
              <a:defRPr/>
            </a:pPr>
            <a:r>
              <a:rPr lang="cs-CZ" dirty="0" smtClean="0">
                <a:latin typeface="Arial" pitchFamily="34" charset="0"/>
              </a:rPr>
              <a:t>Genomové – početní chromozomové aberace</a:t>
            </a:r>
            <a:endParaRPr lang="cs-CZ" dirty="0">
              <a:latin typeface="Arial" pitchFamily="34" charset="0"/>
            </a:endParaRPr>
          </a:p>
          <a:p>
            <a:pPr marL="457200" indent="-457200">
              <a:defRPr/>
            </a:pPr>
            <a:r>
              <a:rPr lang="cs-CZ" dirty="0">
                <a:latin typeface="Arial" pitchFamily="34" charset="0"/>
              </a:rPr>
              <a:t>                 – dojde ke změně celého genomu </a:t>
            </a:r>
          </a:p>
          <a:p>
            <a:pPr marL="457200" indent="-457200">
              <a:defRPr/>
            </a:pPr>
            <a:r>
              <a:rPr lang="cs-CZ" dirty="0">
                <a:latin typeface="Arial" pitchFamily="34" charset="0"/>
              </a:rPr>
              <a:t>                    (polyploidie, aneuploidie)</a:t>
            </a:r>
          </a:p>
          <a:p>
            <a:pPr marL="457200" indent="-457200">
              <a:buFontTx/>
              <a:buAutoNum type="arabicParenR" startAt="2"/>
              <a:defRPr/>
            </a:pPr>
            <a:r>
              <a:rPr lang="cs-CZ" dirty="0" smtClean="0">
                <a:latin typeface="Arial" pitchFamily="34" charset="0"/>
              </a:rPr>
              <a:t>Chromozomové -  </a:t>
            </a:r>
            <a:endParaRPr lang="cs-CZ" dirty="0">
              <a:latin typeface="Arial" pitchFamily="34" charset="0"/>
            </a:endParaRPr>
          </a:p>
          <a:p>
            <a:pPr marL="457200" indent="-457200">
              <a:defRPr/>
            </a:pPr>
            <a:r>
              <a:rPr lang="cs-CZ" dirty="0">
                <a:latin typeface="Arial" pitchFamily="34" charset="0"/>
              </a:rPr>
              <a:t>                  – mutační změna postihla </a:t>
            </a:r>
            <a:r>
              <a:rPr lang="cs-CZ" dirty="0" err="1">
                <a:latin typeface="Arial" pitchFamily="34" charset="0"/>
              </a:rPr>
              <a:t>strukrutu</a:t>
            </a:r>
            <a:r>
              <a:rPr lang="cs-CZ" dirty="0">
                <a:latin typeface="Arial" pitchFamily="34" charset="0"/>
              </a:rPr>
              <a:t> chromozomu</a:t>
            </a:r>
          </a:p>
          <a:p>
            <a:pPr marL="457200" indent="-457200">
              <a:defRPr/>
            </a:pPr>
            <a:r>
              <a:rPr lang="cs-CZ" dirty="0">
                <a:latin typeface="Arial" pitchFamily="34" charset="0"/>
              </a:rPr>
              <a:t>                     </a:t>
            </a:r>
          </a:p>
          <a:p>
            <a:pPr>
              <a:defRPr/>
            </a:pPr>
            <a:r>
              <a:rPr lang="cs-CZ" dirty="0" smtClean="0">
                <a:latin typeface="Arial" pitchFamily="34" charset="0"/>
              </a:rPr>
              <a:t>3)    Genové - </a:t>
            </a:r>
            <a:r>
              <a:rPr lang="cs-CZ" dirty="0">
                <a:latin typeface="Arial" pitchFamily="34" charset="0"/>
              </a:rPr>
              <a:t>mutační změna v genu</a:t>
            </a:r>
          </a:p>
        </p:txBody>
      </p:sp>
    </p:spTree>
    <p:extLst>
      <p:ext uri="{BB962C8B-B14F-4D97-AF65-F5344CB8AC3E}">
        <p14:creationId xmlns:p14="http://schemas.microsoft.com/office/powerpoint/2010/main" val="245331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6402288" cy="426552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07704" y="1268760"/>
            <a:ext cx="1127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Eva 35 let</a:t>
            </a:r>
          </a:p>
          <a:p>
            <a:r>
              <a:rPr lang="cs-CZ" dirty="0" smtClean="0"/>
              <a:t>Jan  51 let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79912" y="1412776"/>
            <a:ext cx="1933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</a:t>
            </a:r>
            <a:r>
              <a:rPr lang="cs-CZ" dirty="0" smtClean="0"/>
              <a:t>čekávají potomka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15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132856"/>
            <a:ext cx="84117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Dosud </a:t>
            </a:r>
            <a:r>
              <a:rPr lang="cs-CZ" dirty="0"/>
              <a:t>se všechny studie zaměřovaly na zvýšené riziko poškození u starších matek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  <a:r>
              <a:rPr lang="cs-CZ" dirty="0"/>
              <a:t>Je například známo, že </a:t>
            </a:r>
            <a:r>
              <a:rPr lang="cs-CZ" b="1" dirty="0"/>
              <a:t>čím je žena starší, tím více vzrůstá riziko, </a:t>
            </a:r>
            <a:endParaRPr lang="cs-CZ" b="1" dirty="0" smtClean="0"/>
          </a:p>
          <a:p>
            <a:r>
              <a:rPr lang="cs-CZ" b="1" dirty="0" smtClean="0"/>
              <a:t>že </a:t>
            </a:r>
            <a:r>
              <a:rPr lang="cs-CZ" b="1" dirty="0"/>
              <a:t>se jí narodí dítě postižené Downovým syndromem.</a:t>
            </a:r>
            <a:endParaRPr lang="cs-CZ" dirty="0"/>
          </a:p>
          <a:p>
            <a:endParaRPr lang="cs-CZ" b="1" dirty="0" smtClean="0"/>
          </a:p>
          <a:p>
            <a:r>
              <a:rPr lang="cs-CZ" dirty="0"/>
              <a:t>V</a:t>
            </a:r>
            <a:r>
              <a:rPr lang="cs-CZ" dirty="0" smtClean="0"/>
              <a:t>yšší </a:t>
            </a:r>
            <a:r>
              <a:rPr lang="cs-CZ" dirty="0"/>
              <a:t>věk </a:t>
            </a:r>
            <a:r>
              <a:rPr lang="cs-CZ" dirty="0" smtClean="0"/>
              <a:t>otce </a:t>
            </a:r>
            <a:r>
              <a:rPr lang="cs-CZ" dirty="0"/>
              <a:t>představuje riziko pro vývoj takových neuropsychiatrických poruch, </a:t>
            </a:r>
            <a:endParaRPr lang="cs-CZ" dirty="0" smtClean="0"/>
          </a:p>
          <a:p>
            <a:r>
              <a:rPr lang="cs-CZ" dirty="0" smtClean="0"/>
              <a:t>jako </a:t>
            </a:r>
            <a:r>
              <a:rPr lang="cs-CZ" dirty="0"/>
              <a:t>je schizofrenie a autismus, </a:t>
            </a:r>
            <a:r>
              <a:rPr lang="cs-CZ" dirty="0" err="1" smtClean="0"/>
              <a:t>achondroplázie</a:t>
            </a:r>
            <a:r>
              <a:rPr lang="cs-CZ" dirty="0" smtClean="0"/>
              <a:t>, dětské </a:t>
            </a:r>
            <a:r>
              <a:rPr lang="cs-CZ" dirty="0"/>
              <a:t>rakoviny a vrozené srdeční vady. </a:t>
            </a:r>
          </a:p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323528" y="69269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Počítejme s věkem</a:t>
            </a:r>
          </a:p>
        </p:txBody>
      </p:sp>
    </p:spTree>
    <p:extLst>
      <p:ext uri="{BB962C8B-B14F-4D97-AF65-F5344CB8AC3E}">
        <p14:creationId xmlns:p14="http://schemas.microsoft.com/office/powerpoint/2010/main" val="19453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599122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84397" y="441855"/>
            <a:ext cx="2626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Parental</a:t>
            </a:r>
            <a:r>
              <a:rPr lang="cs-CZ" dirty="0" smtClean="0"/>
              <a:t> </a:t>
            </a:r>
            <a:r>
              <a:rPr lang="cs-CZ" dirty="0" err="1" smtClean="0"/>
              <a:t>ages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/>
              <a:t>childbirth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96752"/>
            <a:ext cx="1119712" cy="152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96752"/>
            <a:ext cx="1087172" cy="151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398" y="3715940"/>
            <a:ext cx="1135207" cy="157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33" y="3686770"/>
            <a:ext cx="1148241" cy="158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876256" y="8111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66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218602" y="8111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68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756297" y="32443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68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218602" y="329485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73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186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15814" y="2780928"/>
            <a:ext cx="77285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1600" dirty="0"/>
              <a:t>V době narození </a:t>
            </a:r>
            <a:r>
              <a:rPr lang="cs-CZ" sz="1600" dirty="0" smtClean="0"/>
              <a:t>ženy vaječníky </a:t>
            </a:r>
            <a:r>
              <a:rPr lang="cs-CZ" sz="1600" dirty="0"/>
              <a:t>obsahují asi </a:t>
            </a:r>
            <a:r>
              <a:rPr lang="cs-CZ" sz="1600" dirty="0" smtClean="0"/>
              <a:t>1 mil. </a:t>
            </a:r>
            <a:r>
              <a:rPr lang="cs-CZ" sz="1600" dirty="0"/>
              <a:t>folikulů s vajíčky, v pubertě toto </a:t>
            </a:r>
            <a:r>
              <a:rPr lang="cs-CZ" sz="1600" dirty="0" smtClean="0"/>
              <a:t>číslo klesne </a:t>
            </a:r>
            <a:r>
              <a:rPr lang="cs-CZ" sz="1600" dirty="0"/>
              <a:t>na zhruba </a:t>
            </a:r>
            <a:r>
              <a:rPr lang="cs-CZ" sz="1600" dirty="0" smtClean="0"/>
              <a:t>300 000. </a:t>
            </a:r>
          </a:p>
          <a:p>
            <a:pPr fontAlgn="base"/>
            <a:r>
              <a:rPr lang="cs-CZ" sz="1600" dirty="0" smtClean="0"/>
              <a:t>V</a:t>
            </a:r>
            <a:r>
              <a:rPr lang="cs-CZ" sz="1600" dirty="0"/>
              <a:t> reprodukčním </a:t>
            </a:r>
            <a:r>
              <a:rPr lang="cs-CZ" sz="1600" dirty="0" smtClean="0"/>
              <a:t>věku </a:t>
            </a:r>
            <a:r>
              <a:rPr lang="cs-CZ" sz="1600" dirty="0"/>
              <a:t>dojde k ovulaci </a:t>
            </a:r>
            <a:r>
              <a:rPr lang="cs-CZ" sz="1600" dirty="0" smtClean="0"/>
              <a:t>max. 450 </a:t>
            </a:r>
            <a:r>
              <a:rPr lang="cs-CZ" sz="1600" dirty="0"/>
              <a:t>vajíček</a:t>
            </a:r>
            <a:r>
              <a:rPr lang="cs-CZ" sz="1600" dirty="0" smtClean="0"/>
              <a:t>.</a:t>
            </a:r>
          </a:p>
          <a:p>
            <a:endParaRPr lang="cs-CZ" sz="1600" dirty="0" smtClean="0"/>
          </a:p>
          <a:p>
            <a:r>
              <a:rPr lang="cs-CZ" sz="1600" dirty="0" smtClean="0"/>
              <a:t>Všechna </a:t>
            </a:r>
            <a:r>
              <a:rPr lang="cs-CZ" sz="1600" dirty="0"/>
              <a:t>již předtím, </a:t>
            </a:r>
            <a:r>
              <a:rPr lang="cs-CZ" sz="1600" dirty="0" smtClean="0"/>
              <a:t>než </a:t>
            </a:r>
            <a:r>
              <a:rPr lang="cs-CZ" sz="1600" dirty="0"/>
              <a:t>se narodí prožijí 24 dělení. Meióza, tzn. tvorba zralého </a:t>
            </a:r>
            <a:r>
              <a:rPr lang="cs-CZ" sz="1600" dirty="0" err="1"/>
              <a:t>oocytu</a:t>
            </a:r>
            <a:r>
              <a:rPr lang="cs-CZ" sz="1600" dirty="0"/>
              <a:t> je započata </a:t>
            </a:r>
            <a:r>
              <a:rPr lang="cs-CZ" sz="1600" dirty="0" smtClean="0"/>
              <a:t>3 </a:t>
            </a:r>
            <a:r>
              <a:rPr lang="cs-CZ" sz="1600" dirty="0"/>
              <a:t>týdny před narozením ženy, zastaví se </a:t>
            </a:r>
            <a:r>
              <a:rPr lang="cs-CZ" sz="1600" dirty="0" smtClean="0"/>
              <a:t>v </a:t>
            </a:r>
            <a:r>
              <a:rPr lang="cs-CZ" sz="1600" dirty="0"/>
              <a:t>profázi 1. meiotického dělení a pokračuje v ovulaci </a:t>
            </a:r>
            <a:r>
              <a:rPr lang="cs-CZ" sz="1600" dirty="0" smtClean="0"/>
              <a:t>v </a:t>
            </a:r>
            <a:r>
              <a:rPr lang="cs-CZ" sz="1600" dirty="0"/>
              <a:t>aktuálním věku ženy.</a:t>
            </a:r>
          </a:p>
          <a:p>
            <a:r>
              <a:rPr lang="cs-CZ" sz="1600" dirty="0"/>
              <a:t>S postupujícím věkem ženy klesá kvalita </a:t>
            </a:r>
            <a:r>
              <a:rPr lang="cs-CZ" sz="1600" dirty="0" smtClean="0"/>
              <a:t>achromatického </a:t>
            </a:r>
            <a:r>
              <a:rPr lang="cs-CZ" sz="1600" dirty="0"/>
              <a:t>aparátu a zvyšuje se hormonální nestabilita, </a:t>
            </a:r>
            <a:r>
              <a:rPr lang="cs-CZ" sz="1600" dirty="0" smtClean="0"/>
              <a:t>která </a:t>
            </a:r>
            <a:r>
              <a:rPr lang="cs-CZ" sz="1600" dirty="0"/>
              <a:t>může způsobit </a:t>
            </a:r>
            <a:r>
              <a:rPr lang="cs-CZ" sz="1600" dirty="0" err="1"/>
              <a:t>nondisjunkci</a:t>
            </a:r>
            <a:r>
              <a:rPr lang="cs-CZ" sz="1600" dirty="0"/>
              <a:t> chromozomů.</a:t>
            </a:r>
          </a:p>
          <a:p>
            <a:pPr fontAlgn="base"/>
            <a:endParaRPr lang="cs-CZ" sz="1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-1476672" y="571327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/>
              <a:t>Žena</a:t>
            </a:r>
            <a:endParaRPr lang="cs-CZ" sz="4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6652"/>
            <a:ext cx="417646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3568" y="1052736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Výskyt geneticky abnormálních embryí v závislosti na věku ženy</a:t>
            </a:r>
            <a:endParaRPr lang="cs-CZ" sz="4000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596849"/>
              </p:ext>
            </p:extLst>
          </p:nvPr>
        </p:nvGraphicFramePr>
        <p:xfrm>
          <a:off x="899592" y="2396886"/>
          <a:ext cx="7416824" cy="3768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484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9144000" cy="4548392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23528" y="69269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739525" y="1556792"/>
            <a:ext cx="5664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Riziko vzniku </a:t>
            </a:r>
            <a:r>
              <a:rPr lang="cs-CZ" dirty="0" err="1" smtClean="0"/>
              <a:t>trizomie</a:t>
            </a:r>
            <a:r>
              <a:rPr lang="cs-CZ" dirty="0" smtClean="0"/>
              <a:t> stoupá s věkem matky (viz obrázek). </a:t>
            </a:r>
          </a:p>
          <a:p>
            <a:pPr algn="ctr"/>
            <a:r>
              <a:rPr lang="cs-CZ" dirty="0" smtClean="0"/>
              <a:t>V současnosti neexistuje ani účinná prevence, </a:t>
            </a:r>
          </a:p>
          <a:p>
            <a:pPr algn="ctr"/>
            <a:r>
              <a:rPr lang="cs-CZ" dirty="0" smtClean="0"/>
              <a:t>ani cílená léčba těchto chromozomálních vad </a:t>
            </a:r>
          </a:p>
          <a:p>
            <a:pPr algn="ctr"/>
            <a:r>
              <a:rPr lang="cs-CZ" dirty="0" smtClean="0"/>
              <a:t>a životní prognóza postižených je často nepříznivá.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833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7898" y="2060848"/>
            <a:ext cx="8666603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 smtClean="0"/>
              <a:t>Spermatické </a:t>
            </a:r>
            <a:r>
              <a:rPr lang="cs-CZ" dirty="0"/>
              <a:t>buňky se však od okamžiku, kdy chlapec vstoupí do puberty, </a:t>
            </a:r>
            <a:endParaRPr lang="cs-CZ" dirty="0" smtClean="0"/>
          </a:p>
          <a:p>
            <a:r>
              <a:rPr lang="cs-CZ" dirty="0" smtClean="0"/>
              <a:t>dělí </a:t>
            </a:r>
            <a:r>
              <a:rPr lang="cs-CZ" dirty="0"/>
              <a:t>každých 16 dní. </a:t>
            </a:r>
            <a:endParaRPr lang="cs-CZ" dirty="0" smtClean="0"/>
          </a:p>
          <a:p>
            <a:r>
              <a:rPr lang="cs-CZ" altLang="cs-CZ" dirty="0" smtClean="0"/>
              <a:t>V pubertě odhadován </a:t>
            </a:r>
            <a:r>
              <a:rPr lang="cs-CZ" altLang="cs-CZ" dirty="0"/>
              <a:t>počet mitóz od zygoty po zralou spermatogonii v pubertě na 30 - 31.</a:t>
            </a:r>
          </a:p>
          <a:p>
            <a:r>
              <a:rPr lang="cs-CZ" dirty="0" smtClean="0"/>
              <a:t>Ve </a:t>
            </a:r>
            <a:r>
              <a:rPr lang="cs-CZ" dirty="0"/>
              <a:t>věku 20let tak mužské zárodečné buňky mají za sebou již přibližně 150 cyklů dělení</a:t>
            </a:r>
            <a:r>
              <a:rPr lang="cs-CZ" dirty="0" smtClean="0"/>
              <a:t>.</a:t>
            </a:r>
          </a:p>
          <a:p>
            <a:r>
              <a:rPr lang="cs-CZ" dirty="0" smtClean="0"/>
              <a:t>Ve </a:t>
            </a:r>
            <a:r>
              <a:rPr lang="cs-CZ" dirty="0"/>
              <a:t>věku 50 let je to již 840 dělení. </a:t>
            </a:r>
          </a:p>
          <a:p>
            <a:r>
              <a:rPr lang="cs-CZ" b="1" dirty="0"/>
              <a:t>Č</a:t>
            </a:r>
            <a:r>
              <a:rPr lang="cs-CZ" b="1" dirty="0" smtClean="0"/>
              <a:t>ím </a:t>
            </a:r>
            <a:r>
              <a:rPr lang="cs-CZ" b="1" dirty="0"/>
              <a:t>více takových cyklů podstoupí, tím víckrát dojde k nežádoucím mutacím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tím je rovněž pravděpodobnější, že dítě bude mít vrozenou některou fyzickou </a:t>
            </a:r>
            <a:endParaRPr lang="cs-CZ" dirty="0" smtClean="0"/>
          </a:p>
          <a:p>
            <a:r>
              <a:rPr lang="cs-CZ" dirty="0" smtClean="0"/>
              <a:t>nebo </a:t>
            </a:r>
            <a:r>
              <a:rPr lang="cs-CZ" dirty="0"/>
              <a:t>neurologickou abnormalitu</a:t>
            </a:r>
            <a:r>
              <a:rPr lang="cs-CZ" dirty="0" smtClean="0"/>
              <a:t>.</a:t>
            </a:r>
          </a:p>
          <a:p>
            <a:pPr>
              <a:spcBef>
                <a:spcPct val="0"/>
              </a:spcBef>
            </a:pPr>
            <a:r>
              <a:rPr lang="cs-CZ" altLang="cs-CZ" sz="1000" dirty="0"/>
              <a:t>(</a:t>
            </a:r>
            <a:r>
              <a:rPr lang="cs-CZ" altLang="cs-CZ" sz="1000" dirty="0" err="1"/>
              <a:t>Strachan</a:t>
            </a:r>
            <a:r>
              <a:rPr lang="cs-CZ" altLang="cs-CZ" sz="1000" dirty="0"/>
              <a:t>, T., </a:t>
            </a:r>
            <a:r>
              <a:rPr lang="cs-CZ" altLang="cs-CZ" sz="1000" dirty="0" err="1"/>
              <a:t>Read</a:t>
            </a:r>
            <a:r>
              <a:rPr lang="cs-CZ" altLang="cs-CZ" sz="1000" dirty="0"/>
              <a:t>, A.P., (2004) </a:t>
            </a:r>
            <a:r>
              <a:rPr lang="cs-CZ" altLang="cs-CZ" sz="1000" i="1" dirty="0" err="1"/>
              <a:t>Human</a:t>
            </a:r>
            <a:r>
              <a:rPr lang="cs-CZ" altLang="cs-CZ" sz="1000" i="1" dirty="0"/>
              <a:t> </a:t>
            </a:r>
            <a:r>
              <a:rPr lang="cs-CZ" altLang="cs-CZ" sz="1000" i="1" dirty="0" err="1"/>
              <a:t>Molecular</a:t>
            </a:r>
            <a:r>
              <a:rPr lang="cs-CZ" altLang="cs-CZ" sz="1000" i="1" dirty="0"/>
              <a:t> </a:t>
            </a:r>
            <a:r>
              <a:rPr lang="cs-CZ" altLang="cs-CZ" sz="1000" i="1" dirty="0" err="1"/>
              <a:t>Genetics</a:t>
            </a:r>
            <a:r>
              <a:rPr lang="cs-CZ" altLang="cs-CZ" sz="1000" i="1" dirty="0"/>
              <a:t>  3rd </a:t>
            </a:r>
            <a:r>
              <a:rPr lang="cs-CZ" altLang="cs-CZ" sz="1000" i="1" dirty="0" err="1"/>
              <a:t>ed</a:t>
            </a:r>
            <a:r>
              <a:rPr lang="cs-CZ" altLang="cs-CZ" sz="1000" dirty="0"/>
              <a:t>., </a:t>
            </a:r>
            <a:r>
              <a:rPr lang="cs-CZ" altLang="cs-CZ" sz="1000" dirty="0" err="1"/>
              <a:t>Garland</a:t>
            </a:r>
            <a:r>
              <a:rPr lang="cs-CZ" altLang="cs-CZ" sz="1000" dirty="0"/>
              <a:t> Science, London and New York, p. 326) </a:t>
            </a:r>
          </a:p>
          <a:p>
            <a:pPr>
              <a:spcBef>
                <a:spcPct val="0"/>
              </a:spcBef>
            </a:pPr>
            <a:endParaRPr lang="cs-CZ" altLang="cs-CZ" sz="1000" dirty="0"/>
          </a:p>
          <a:p>
            <a:r>
              <a:rPr lang="cs-CZ" dirty="0" smtClean="0"/>
              <a:t> </a:t>
            </a:r>
            <a:endParaRPr lang="cs-CZ" dirty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-1476672" y="571327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/>
              <a:t>MUŽ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37826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4" name="TextovéPole 3"/>
          <p:cNvSpPr txBox="1"/>
          <p:nvPr/>
        </p:nvSpPr>
        <p:spPr>
          <a:xfrm>
            <a:off x="3256800" y="694436"/>
            <a:ext cx="2630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Cytogenetika</a:t>
            </a:r>
            <a:endParaRPr lang="cs-CZ" sz="3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1874607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/>
              <a:t>Vyšetření </a:t>
            </a:r>
            <a:r>
              <a:rPr lang="cs-CZ" altLang="cs-CZ" dirty="0">
                <a:solidFill>
                  <a:srgbClr val="FF0000"/>
                </a:solidFill>
              </a:rPr>
              <a:t>karyotypu </a:t>
            </a:r>
            <a:r>
              <a:rPr lang="cs-CZ" altLang="cs-CZ" dirty="0"/>
              <a:t>(hodnocení barvených </a:t>
            </a:r>
            <a:r>
              <a:rPr lang="cs-CZ" altLang="cs-CZ" dirty="0" err="1"/>
              <a:t>metafázických</a:t>
            </a:r>
            <a:r>
              <a:rPr lang="cs-CZ" altLang="cs-CZ" dirty="0"/>
              <a:t> </a:t>
            </a:r>
            <a:r>
              <a:rPr lang="cs-CZ" altLang="cs-CZ" dirty="0" smtClean="0"/>
              <a:t>chromosomů </a:t>
            </a:r>
            <a:r>
              <a:rPr lang="cs-CZ" altLang="cs-CZ" dirty="0"/>
              <a:t>v optickém mikroskopu) </a:t>
            </a:r>
          </a:p>
          <a:p>
            <a:endParaRPr lang="cs-CZ" altLang="cs-CZ" dirty="0" smtClean="0">
              <a:solidFill>
                <a:srgbClr val="FF0000"/>
              </a:solidFill>
            </a:endParaRPr>
          </a:p>
          <a:p>
            <a:r>
              <a:rPr lang="cs-CZ" altLang="cs-CZ" dirty="0" smtClean="0">
                <a:solidFill>
                  <a:srgbClr val="FF0000"/>
                </a:solidFill>
              </a:rPr>
              <a:t>Karyotyp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r>
              <a:rPr lang="cs-CZ" altLang="cs-CZ" dirty="0"/>
              <a:t>je soubor všech chromosomů v </a:t>
            </a:r>
            <a:r>
              <a:rPr lang="cs-CZ" altLang="cs-CZ" dirty="0" smtClean="0"/>
              <a:t>jádře </a:t>
            </a:r>
            <a:r>
              <a:rPr lang="cs-CZ" altLang="cs-CZ" dirty="0"/>
              <a:t>buňky. </a:t>
            </a:r>
          </a:p>
          <a:p>
            <a:r>
              <a:rPr lang="cs-CZ" altLang="cs-CZ" dirty="0"/>
              <a:t>V buněčných jádrech určitého druhu je konstantní do počtu, velikosti i tvaru </a:t>
            </a:r>
            <a:r>
              <a:rPr lang="cs-CZ" altLang="cs-CZ" dirty="0" smtClean="0"/>
              <a:t>chromosomů </a:t>
            </a:r>
            <a:r>
              <a:rPr lang="cs-CZ" altLang="cs-CZ" dirty="0"/>
              <a:t>a jako takový se používá jako druhový znak</a:t>
            </a:r>
          </a:p>
          <a:p>
            <a:endParaRPr lang="cs-CZ" alt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cs-CZ" dirty="0" smtClean="0"/>
              <a:t>vyžaduje kultivaci získaných buněk ve speciálním médiu</a:t>
            </a:r>
            <a:endParaRPr lang="cs-CZ" altLang="cs-CZ" dirty="0"/>
          </a:p>
        </p:txBody>
      </p:sp>
      <p:pic>
        <p:nvPicPr>
          <p:cNvPr id="2" name="Picture 2" descr="cytogenetika ostrava - CGB laborato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81128"/>
            <a:ext cx="28575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omozo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95390"/>
            <a:ext cx="28575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77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13" y="2564904"/>
            <a:ext cx="35528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82204" y="2810907"/>
            <a:ext cx="36115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matky: </a:t>
            </a:r>
            <a:r>
              <a:rPr lang="cs-CZ" dirty="0"/>
              <a:t>~22 </a:t>
            </a:r>
            <a:r>
              <a:rPr lang="cs-CZ" dirty="0" smtClean="0"/>
              <a:t>replikací genomu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Mladý otec</a:t>
            </a:r>
            <a:r>
              <a:rPr lang="en-US" dirty="0" smtClean="0"/>
              <a:t> : </a:t>
            </a:r>
            <a:r>
              <a:rPr lang="en-US" dirty="0"/>
              <a:t>~100 </a:t>
            </a:r>
            <a:r>
              <a:rPr lang="cs-CZ" dirty="0"/>
              <a:t>replikací genomu</a:t>
            </a:r>
            <a:endParaRPr lang="en-US" dirty="0"/>
          </a:p>
          <a:p>
            <a:r>
              <a:rPr lang="cs-CZ" dirty="0" smtClean="0"/>
              <a:t>Starší otec</a:t>
            </a:r>
            <a:r>
              <a:rPr lang="en-US" dirty="0" smtClean="0"/>
              <a:t>: </a:t>
            </a:r>
            <a:r>
              <a:rPr lang="en-US" dirty="0"/>
              <a:t>~1000 </a:t>
            </a:r>
            <a:r>
              <a:rPr lang="cs-CZ" dirty="0"/>
              <a:t>replikací genomu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379041" y="1196752"/>
            <a:ext cx="4606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  <a:p>
            <a:r>
              <a:rPr lang="en-US" dirty="0" err="1" smtClean="0"/>
              <a:t>Gametogene</a:t>
            </a:r>
            <a:r>
              <a:rPr lang="cs-CZ" dirty="0" smtClean="0"/>
              <a:t>ze</a:t>
            </a:r>
            <a:r>
              <a:rPr lang="en-US" dirty="0"/>
              <a:t>: </a:t>
            </a:r>
            <a:r>
              <a:rPr lang="cs-CZ" dirty="0" smtClean="0"/>
              <a:t>základní rozdíly mezi pohlavími</a:t>
            </a:r>
            <a:endParaRPr lang="en-US" dirty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332656"/>
            <a:ext cx="788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Studium generace de novo mutací: Fyziologie zárodečných linií se liší u mužů a žen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79712" y="4581128"/>
            <a:ext cx="21291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Figure adapted from Campbell et al. 2014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65896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580"/>
            <a:ext cx="91440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0" i="1" dirty="0" smtClean="0"/>
              <a:t>De novo </a:t>
            </a:r>
            <a:r>
              <a:rPr lang="cs-CZ" sz="3200" b="0" dirty="0" smtClean="0"/>
              <a:t>mutace</a:t>
            </a:r>
            <a:r>
              <a:rPr lang="en-GB" sz="3200" b="0" dirty="0" smtClean="0"/>
              <a:t>: </a:t>
            </a:r>
            <a:r>
              <a:rPr lang="cs-CZ" sz="3200" b="0" dirty="0" smtClean="0"/>
              <a:t>„</a:t>
            </a:r>
            <a:r>
              <a:rPr lang="en-GB" sz="3200" b="0" dirty="0" smtClean="0"/>
              <a:t>Parent-of-origin</a:t>
            </a:r>
            <a:r>
              <a:rPr lang="cs-CZ" sz="3200" b="0" dirty="0" smtClean="0"/>
              <a:t>“</a:t>
            </a:r>
            <a:r>
              <a:rPr lang="en-GB" sz="3200" b="0" dirty="0" smtClean="0"/>
              <a:t> </a:t>
            </a:r>
            <a:endParaRPr lang="en-GB" sz="3200" b="0" dirty="0"/>
          </a:p>
        </p:txBody>
      </p:sp>
      <p:sp>
        <p:nvSpPr>
          <p:cNvPr id="4" name="Rettangolo 29"/>
          <p:cNvSpPr/>
          <p:nvPr/>
        </p:nvSpPr>
        <p:spPr bwMode="auto">
          <a:xfrm flipH="1">
            <a:off x="2678866" y="2457940"/>
            <a:ext cx="99388" cy="708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tangolo 19"/>
          <p:cNvSpPr/>
          <p:nvPr/>
        </p:nvSpPr>
        <p:spPr bwMode="auto">
          <a:xfrm flipH="1">
            <a:off x="1794690" y="1160484"/>
            <a:ext cx="97344" cy="309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tangolo 21"/>
          <p:cNvSpPr/>
          <p:nvPr/>
        </p:nvSpPr>
        <p:spPr bwMode="auto">
          <a:xfrm flipH="1">
            <a:off x="1794690" y="1531505"/>
            <a:ext cx="97344" cy="25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tangolo 22"/>
          <p:cNvSpPr/>
          <p:nvPr/>
        </p:nvSpPr>
        <p:spPr bwMode="auto">
          <a:xfrm flipH="1">
            <a:off x="1944080" y="1161333"/>
            <a:ext cx="94452" cy="308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ttangolo 24"/>
          <p:cNvSpPr/>
          <p:nvPr/>
        </p:nvSpPr>
        <p:spPr bwMode="auto">
          <a:xfrm flipH="1">
            <a:off x="1944080" y="1531506"/>
            <a:ext cx="94452" cy="25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ttangolo 28"/>
          <p:cNvSpPr/>
          <p:nvPr/>
        </p:nvSpPr>
        <p:spPr bwMode="auto">
          <a:xfrm flipH="1">
            <a:off x="3704535" y="1230696"/>
            <a:ext cx="94452" cy="622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ttangolo 30"/>
          <p:cNvSpPr/>
          <p:nvPr/>
        </p:nvSpPr>
        <p:spPr bwMode="auto">
          <a:xfrm flipH="1">
            <a:off x="3552255" y="1227300"/>
            <a:ext cx="95416" cy="620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ttangolo 20"/>
          <p:cNvSpPr/>
          <p:nvPr/>
        </p:nvSpPr>
        <p:spPr bwMode="auto">
          <a:xfrm flipH="1">
            <a:off x="1794690" y="1469527"/>
            <a:ext cx="97344" cy="54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ttangolo 23"/>
          <p:cNvSpPr/>
          <p:nvPr/>
        </p:nvSpPr>
        <p:spPr bwMode="auto">
          <a:xfrm flipH="1">
            <a:off x="1944080" y="1470375"/>
            <a:ext cx="94452" cy="55187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 bwMode="auto">
          <a:xfrm>
            <a:off x="197460" y="1306168"/>
            <a:ext cx="16067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600" dirty="0" err="1" smtClean="0">
                <a:latin typeface="+mj-lt"/>
                <a:ea typeface="+mn-ea"/>
              </a:rPr>
              <a:t>Informativ</a:t>
            </a:r>
            <a:r>
              <a:rPr lang="cs-CZ" sz="1600" dirty="0" smtClean="0">
                <a:latin typeface="+mj-lt"/>
                <a:ea typeface="+mn-ea"/>
              </a:rPr>
              <a:t>ní</a:t>
            </a:r>
            <a:r>
              <a:rPr lang="en-GB" sz="1600" dirty="0" smtClean="0">
                <a:latin typeface="+mj-lt"/>
                <a:ea typeface="+mn-ea"/>
              </a:rPr>
              <a:t> </a:t>
            </a:r>
            <a:r>
              <a:rPr lang="en-GB" sz="1600" dirty="0">
                <a:latin typeface="+mj-lt"/>
                <a:ea typeface="+mn-ea"/>
              </a:rPr>
              <a:t>SNP</a:t>
            </a:r>
          </a:p>
        </p:txBody>
      </p:sp>
      <p:sp>
        <p:nvSpPr>
          <p:cNvPr id="14" name="Ovale 3"/>
          <p:cNvSpPr/>
          <p:nvPr/>
        </p:nvSpPr>
        <p:spPr bwMode="auto">
          <a:xfrm>
            <a:off x="3005507" y="1295705"/>
            <a:ext cx="327654" cy="2665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ttangolo 4"/>
          <p:cNvSpPr/>
          <p:nvPr/>
        </p:nvSpPr>
        <p:spPr bwMode="auto">
          <a:xfrm>
            <a:off x="2285759" y="1295705"/>
            <a:ext cx="327654" cy="2665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ombo 5"/>
          <p:cNvSpPr/>
          <p:nvPr/>
        </p:nvSpPr>
        <p:spPr bwMode="auto">
          <a:xfrm>
            <a:off x="2613414" y="1800814"/>
            <a:ext cx="392093" cy="34924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ttangolo 8"/>
          <p:cNvSpPr/>
          <p:nvPr/>
        </p:nvSpPr>
        <p:spPr bwMode="auto">
          <a:xfrm flipH="1">
            <a:off x="2682221" y="2561847"/>
            <a:ext cx="95019" cy="61576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ttangolo 29"/>
          <p:cNvSpPr/>
          <p:nvPr/>
        </p:nvSpPr>
        <p:spPr bwMode="auto">
          <a:xfrm flipH="1">
            <a:off x="2830757" y="2457940"/>
            <a:ext cx="99388" cy="708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Connettore 1 2"/>
          <p:cNvCxnSpPr>
            <a:stCxn id="15" idx="3"/>
          </p:cNvCxnSpPr>
          <p:nvPr/>
        </p:nvCxnSpPr>
        <p:spPr bwMode="auto">
          <a:xfrm>
            <a:off x="2613414" y="1429439"/>
            <a:ext cx="39209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1"/>
          <p:cNvCxnSpPr>
            <a:stCxn id="16" idx="0"/>
          </p:cNvCxnSpPr>
          <p:nvPr/>
        </p:nvCxnSpPr>
        <p:spPr bwMode="auto">
          <a:xfrm flipH="1" flipV="1">
            <a:off x="2808914" y="1429439"/>
            <a:ext cx="0" cy="3713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ightning Bolt 20"/>
          <p:cNvSpPr/>
          <p:nvPr/>
        </p:nvSpPr>
        <p:spPr bwMode="auto">
          <a:xfrm>
            <a:off x="2443033" y="2455052"/>
            <a:ext cx="234818" cy="139507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2" name="TextBox 21"/>
          <p:cNvSpPr txBox="1"/>
          <p:nvPr/>
        </p:nvSpPr>
        <p:spPr bwMode="auto">
          <a:xfrm>
            <a:off x="588367" y="2412718"/>
            <a:ext cx="171918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dirty="0" smtClean="0">
                <a:latin typeface="+mj-lt"/>
                <a:ea typeface="+mn-ea"/>
              </a:rPr>
              <a:t>De novo </a:t>
            </a:r>
            <a:r>
              <a:rPr lang="en-GB" dirty="0" err="1" smtClean="0">
                <a:latin typeface="+mj-lt"/>
                <a:ea typeface="+mn-ea"/>
              </a:rPr>
              <a:t>muta</a:t>
            </a:r>
            <a:r>
              <a:rPr lang="cs-CZ" dirty="0" err="1" smtClean="0">
                <a:latin typeface="+mj-lt"/>
                <a:ea typeface="+mn-ea"/>
              </a:rPr>
              <a:t>ce</a:t>
            </a:r>
            <a:endParaRPr lang="en-GB" dirty="0">
              <a:latin typeface="+mj-lt"/>
              <a:ea typeface="+mn-ea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992993" y="2754270"/>
            <a:ext cx="15712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600" dirty="0" err="1" smtClean="0">
                <a:latin typeface="+mj-lt"/>
                <a:ea typeface="+mn-ea"/>
              </a:rPr>
              <a:t>Informativ</a:t>
            </a:r>
            <a:r>
              <a:rPr lang="cs-CZ" sz="1600" dirty="0" smtClean="0">
                <a:latin typeface="+mj-lt"/>
                <a:ea typeface="+mn-ea"/>
              </a:rPr>
              <a:t>ní</a:t>
            </a:r>
            <a:r>
              <a:rPr lang="en-GB" sz="1600" dirty="0" smtClean="0">
                <a:latin typeface="+mj-lt"/>
                <a:ea typeface="+mn-ea"/>
              </a:rPr>
              <a:t> </a:t>
            </a:r>
            <a:r>
              <a:rPr lang="en-GB" sz="1600" dirty="0">
                <a:latin typeface="+mj-lt"/>
                <a:ea typeface="+mn-ea"/>
              </a:rPr>
              <a:t>SNP</a:t>
            </a:r>
          </a:p>
        </p:txBody>
      </p:sp>
      <p:sp>
        <p:nvSpPr>
          <p:cNvPr id="24" name="Rettangolo 9"/>
          <p:cNvSpPr/>
          <p:nvPr/>
        </p:nvSpPr>
        <p:spPr bwMode="auto">
          <a:xfrm flipH="1">
            <a:off x="2682221" y="2810072"/>
            <a:ext cx="95019" cy="62537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 bwMode="auto">
          <a:xfrm>
            <a:off x="2108248" y="998700"/>
            <a:ext cx="581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 smtClean="0">
                <a:latin typeface="+mj-lt"/>
                <a:ea typeface="+mn-ea"/>
              </a:rPr>
              <a:t>Otec</a:t>
            </a:r>
            <a:endParaRPr lang="en-US" sz="1600" b="1" dirty="0">
              <a:latin typeface="+mj-lt"/>
              <a:ea typeface="+mn-ea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2793855" y="998700"/>
            <a:ext cx="73007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 smtClean="0">
                <a:latin typeface="+mj-lt"/>
                <a:ea typeface="+mn-ea"/>
              </a:rPr>
              <a:t>Matka</a:t>
            </a:r>
            <a:endParaRPr lang="en-US" sz="1600" b="1" dirty="0">
              <a:latin typeface="+mj-lt"/>
              <a:ea typeface="+mn-ea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2548243" y="2175348"/>
            <a:ext cx="53482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 smtClean="0">
                <a:latin typeface="+mj-lt"/>
                <a:ea typeface="+mn-ea"/>
              </a:rPr>
              <a:t>Dítě</a:t>
            </a:r>
            <a:endParaRPr lang="en-US" sz="1600" b="1" dirty="0">
              <a:latin typeface="+mj-lt"/>
              <a:ea typeface="+mn-ea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59480" y="3429000"/>
            <a:ext cx="6436614" cy="2598970"/>
            <a:chOff x="79626" y="3429000"/>
            <a:chExt cx="6436614" cy="2598970"/>
          </a:xfrm>
        </p:grpSpPr>
        <p:graphicFrame>
          <p:nvGraphicFramePr>
            <p:cNvPr id="46" name="Chart 45"/>
            <p:cNvGraphicFramePr/>
            <p:nvPr>
              <p:extLst/>
            </p:nvPr>
          </p:nvGraphicFramePr>
          <p:xfrm>
            <a:off x="521500" y="3429000"/>
            <a:ext cx="5994740" cy="21062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79626" y="3514820"/>
              <a:ext cx="4326634" cy="2513150"/>
              <a:chOff x="79626" y="3514820"/>
              <a:chExt cx="4326634" cy="251315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7460" y="3915060"/>
                <a:ext cx="196720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1,576   maternal</a:t>
                </a:r>
              </a:p>
              <a:p>
                <a:r>
                  <a:rPr lang="en-US" dirty="0" smtClean="0"/>
                  <a:t>5,640   paternal</a:t>
                </a:r>
              </a:p>
              <a:p>
                <a:r>
                  <a:rPr lang="en-US" dirty="0" smtClean="0"/>
                  <a:t>28,577 </a:t>
                </a:r>
                <a:r>
                  <a:rPr lang="en-US" dirty="0" err="1" smtClean="0"/>
                  <a:t>unphased</a:t>
                </a:r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951800" y="4563140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80%</a:t>
                </a:r>
                <a:endParaRPr lang="en-US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789780" y="3915060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2"/>
                    </a:solidFill>
                  </a:rPr>
                  <a:t>16%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256695" y="3514820"/>
                <a:ext cx="518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4%</a:t>
                </a:r>
                <a:endParaRPr lang="en-US" dirty="0"/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>
                <a:off x="2141700" y="4725160"/>
                <a:ext cx="8101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endCxn id="49" idx="1"/>
              </p:cNvCxnSpPr>
              <p:nvPr/>
            </p:nvCxnSpPr>
            <p:spPr>
              <a:xfrm flipV="1">
                <a:off x="1979680" y="4099726"/>
                <a:ext cx="810100" cy="30139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1979680" y="3591020"/>
                <a:ext cx="1296160" cy="48606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79626" y="5658638"/>
                <a:ext cx="4326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80% </a:t>
                </a:r>
                <a:r>
                  <a:rPr lang="en-GB" b="1" i="1" dirty="0" smtClean="0"/>
                  <a:t>de novo </a:t>
                </a:r>
                <a:r>
                  <a:rPr lang="en-GB" b="1" dirty="0" err="1" smtClean="0"/>
                  <a:t>muta</a:t>
                </a:r>
                <a:r>
                  <a:rPr lang="cs-CZ" b="1" dirty="0" err="1" smtClean="0"/>
                  <a:t>cí</a:t>
                </a:r>
                <a:r>
                  <a:rPr lang="en-GB" b="1" dirty="0" smtClean="0"/>
                  <a:t> </a:t>
                </a:r>
                <a:r>
                  <a:rPr lang="cs-CZ" b="1" dirty="0" smtClean="0"/>
                  <a:t>je otcovského původu</a:t>
                </a:r>
                <a:r>
                  <a:rPr lang="en-GB" b="1" dirty="0" smtClean="0"/>
                  <a:t>!</a:t>
                </a:r>
                <a:endParaRPr lang="en-GB" b="1" dirty="0"/>
              </a:p>
            </p:txBody>
          </p:sp>
        </p:grpSp>
      </p:grpSp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3" cstate="print"/>
          <a:srcRect l="10753" t="3840" r="7681" b="9601"/>
          <a:stretch>
            <a:fillRect/>
          </a:stretch>
        </p:blipFill>
        <p:spPr bwMode="auto">
          <a:xfrm>
            <a:off x="5734936" y="836680"/>
            <a:ext cx="2326457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4561542" y="1970820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Počet</a:t>
            </a:r>
            <a:endParaRPr lang="en-US" sz="1400" dirty="0" smtClean="0"/>
          </a:p>
          <a:p>
            <a:pPr algn="ctr"/>
            <a:r>
              <a:rPr lang="en-US" sz="1400" dirty="0" smtClean="0"/>
              <a:t>DNMs </a:t>
            </a:r>
            <a:r>
              <a:rPr lang="cs-CZ" sz="1400" dirty="0" smtClean="0"/>
              <a:t>u dítěte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5544120" y="3179731"/>
            <a:ext cx="2916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Věk otce při koncepci</a:t>
            </a:r>
            <a:endParaRPr lang="en-US" sz="1400" dirty="0"/>
          </a:p>
        </p:txBody>
      </p:sp>
      <p:sp>
        <p:nvSpPr>
          <p:cNvPr id="58" name="Rectangle 57"/>
          <p:cNvSpPr/>
          <p:nvPr/>
        </p:nvSpPr>
        <p:spPr>
          <a:xfrm>
            <a:off x="5868160" y="3929448"/>
            <a:ext cx="30783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Efekt věku otce</a:t>
            </a:r>
            <a:endParaRPr lang="en-US" b="1" baseline="30000" dirty="0" smtClean="0"/>
          </a:p>
          <a:p>
            <a:pPr lvl="1"/>
            <a:r>
              <a:rPr lang="en-US" b="1" dirty="0" smtClean="0"/>
              <a:t>~0.93 DNMs/</a:t>
            </a:r>
            <a:r>
              <a:rPr lang="cs-CZ" b="1" dirty="0" smtClean="0"/>
              <a:t>rok</a:t>
            </a:r>
            <a:endParaRPr lang="en-US" b="1" dirty="0" smtClean="0"/>
          </a:p>
          <a:p>
            <a:endParaRPr lang="en-US" dirty="0" smtClean="0"/>
          </a:p>
          <a:p>
            <a:r>
              <a:rPr lang="cs-CZ" dirty="0" smtClean="0"/>
              <a:t>Efekt věku matky</a:t>
            </a:r>
            <a:endParaRPr lang="en-US" baseline="30000" dirty="0" smtClean="0"/>
          </a:p>
          <a:p>
            <a:pPr lvl="1"/>
            <a:r>
              <a:rPr lang="en-US" dirty="0" smtClean="0"/>
              <a:t>~0.25 DNMs/</a:t>
            </a:r>
            <a:r>
              <a:rPr lang="cs-CZ" dirty="0" smtClean="0"/>
              <a:t>rok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1" name="TextBox 5"/>
          <p:cNvSpPr txBox="1"/>
          <p:nvPr/>
        </p:nvSpPr>
        <p:spPr>
          <a:xfrm>
            <a:off x="197460" y="6346865"/>
            <a:ext cx="70759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Goldmann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Nature Genetics 2016, </a:t>
            </a:r>
            <a:r>
              <a:rPr lang="en-US" sz="1600" dirty="0"/>
              <a:t>see also </a:t>
            </a:r>
            <a:r>
              <a:rPr lang="en-US" sz="1600" dirty="0" err="1"/>
              <a:t>Jonsson</a:t>
            </a:r>
            <a:r>
              <a:rPr lang="en-US" sz="1600" dirty="0"/>
              <a:t> et al. Nature 2017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2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61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5736" y="711216"/>
            <a:ext cx="362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De novo </a:t>
            </a:r>
            <a:r>
              <a:rPr lang="cs-CZ" dirty="0" smtClean="0"/>
              <a:t>mutace v mužské infertilitě?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3568" y="1340768"/>
            <a:ext cx="70982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000" dirty="0"/>
          </a:p>
          <a:p>
            <a:r>
              <a:rPr lang="cs-CZ" sz="2000" dirty="0" smtClean="0"/>
              <a:t>Frekvence neplodnosti:  postihuje </a:t>
            </a:r>
            <a:r>
              <a:rPr lang="cs-CZ" sz="2000" dirty="0"/>
              <a:t>téměř 7% všech párů</a:t>
            </a:r>
            <a:br>
              <a:rPr lang="cs-CZ" sz="2000" dirty="0"/>
            </a:br>
            <a:r>
              <a:rPr lang="cs-CZ" sz="2000" dirty="0" smtClean="0"/>
              <a:t>• Popsáno mnoho genů</a:t>
            </a:r>
            <a:r>
              <a:rPr lang="cs-CZ" sz="2000" dirty="0"/>
              <a:t>, o nichž je známo, že hrají roli v reprodukci</a:t>
            </a:r>
            <a:br>
              <a:rPr lang="cs-CZ" sz="2000" dirty="0"/>
            </a:br>
            <a:r>
              <a:rPr lang="cs-CZ" sz="2000" dirty="0"/>
              <a:t>• De novo mutace jsou známou příčinou mužské neplodnosti:</a:t>
            </a:r>
            <a:br>
              <a:rPr lang="cs-CZ" sz="2000" dirty="0"/>
            </a:br>
            <a:r>
              <a:rPr lang="cs-CZ" sz="2000" dirty="0"/>
              <a:t>-De novo chromozomální abnormalita: </a:t>
            </a:r>
            <a:r>
              <a:rPr lang="cs-CZ" sz="2000" dirty="0" err="1"/>
              <a:t>Klinefelterův</a:t>
            </a:r>
            <a:r>
              <a:rPr lang="cs-CZ" sz="2000" dirty="0"/>
              <a:t> syndrom XXY</a:t>
            </a:r>
            <a:br>
              <a:rPr lang="cs-CZ" sz="2000" dirty="0"/>
            </a:br>
            <a:r>
              <a:rPr lang="cs-CZ" sz="2000" dirty="0"/>
              <a:t>-De novo delece AZF oblasti na chromozomu Y</a:t>
            </a:r>
            <a:br>
              <a:rPr lang="cs-CZ" sz="2000" dirty="0"/>
            </a:br>
            <a:r>
              <a:rPr lang="cs-CZ" sz="2000" dirty="0"/>
              <a:t>• Velmi málo známých autozomálních genů mužské infertility.</a:t>
            </a:r>
            <a:br>
              <a:rPr lang="cs-CZ" sz="2000" dirty="0"/>
            </a:br>
            <a:r>
              <a:rPr lang="cs-CZ" sz="2000" dirty="0"/>
              <a:t>   Většina identifikovaných genů způsobuje recesivní onemocnění</a:t>
            </a:r>
            <a:br>
              <a:rPr lang="cs-CZ" sz="2000" dirty="0"/>
            </a:b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5341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0040"/>
            <a:ext cx="9254058" cy="59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62603" y="6367974"/>
            <a:ext cx="352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McGrath</a:t>
            </a:r>
            <a:r>
              <a:rPr lang="cs-CZ" i="1" dirty="0" err="1"/>
              <a:t>et</a:t>
            </a:r>
            <a:r>
              <a:rPr lang="cs-CZ" i="1" dirty="0"/>
              <a:t> al. </a:t>
            </a:r>
            <a:r>
              <a:rPr lang="cs-CZ" dirty="0"/>
              <a:t>JAMA Psychiatry2014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835143" y="254172"/>
            <a:ext cx="429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Incidence rate ratio for psychiatric disorders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121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74480" y="836712"/>
            <a:ext cx="72964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Paternal</a:t>
            </a:r>
            <a:r>
              <a:rPr lang="cs-CZ" sz="1400" b="1" dirty="0"/>
              <a:t> Age </a:t>
            </a:r>
            <a:r>
              <a:rPr lang="cs-CZ" sz="1400" b="1" dirty="0" err="1"/>
              <a:t>at</a:t>
            </a:r>
            <a:r>
              <a:rPr lang="cs-CZ" sz="1400" b="1" dirty="0"/>
              <a:t> </a:t>
            </a:r>
            <a:r>
              <a:rPr lang="cs-CZ" sz="1400" b="1" dirty="0" err="1"/>
              <a:t>Childbearing</a:t>
            </a:r>
            <a:r>
              <a:rPr lang="cs-CZ" sz="1400" b="1" dirty="0"/>
              <a:t> and </a:t>
            </a:r>
            <a:r>
              <a:rPr lang="cs-CZ" sz="1400" b="1" dirty="0" err="1"/>
              <a:t>Offspring</a:t>
            </a:r>
            <a:r>
              <a:rPr lang="cs-CZ" sz="1400" b="1" dirty="0"/>
              <a:t> </a:t>
            </a:r>
            <a:r>
              <a:rPr lang="cs-CZ" sz="1400" b="1" dirty="0" err="1"/>
              <a:t>Psychiatric</a:t>
            </a:r>
            <a:r>
              <a:rPr lang="cs-CZ" sz="1400" b="1" dirty="0"/>
              <a:t> and </a:t>
            </a:r>
            <a:r>
              <a:rPr lang="cs-CZ" sz="1400" b="1" dirty="0" err="1"/>
              <a:t>Academic</a:t>
            </a:r>
            <a:r>
              <a:rPr lang="cs-CZ" sz="1400" b="1" dirty="0"/>
              <a:t> Morbidity </a:t>
            </a:r>
            <a:r>
              <a:rPr lang="cs-CZ" sz="1400" b="1" cap="all" dirty="0"/>
              <a:t>ONLINE FIRST</a:t>
            </a:r>
            <a:r>
              <a:rPr lang="cs-CZ" sz="1400" b="1" dirty="0"/>
              <a:t> </a:t>
            </a:r>
            <a:endParaRPr lang="cs-CZ" sz="1400" dirty="0"/>
          </a:p>
          <a:p>
            <a:r>
              <a:rPr lang="cs-CZ" sz="1400" dirty="0"/>
              <a:t>Brian M. </a:t>
            </a:r>
            <a:r>
              <a:rPr lang="cs-CZ" sz="1400" dirty="0" err="1"/>
              <a:t>D’Onofrio</a:t>
            </a:r>
            <a:r>
              <a:rPr lang="cs-CZ" sz="1400" dirty="0"/>
              <a:t>, PhD</a:t>
            </a:r>
            <a:r>
              <a:rPr lang="cs-CZ" sz="1400" baseline="30000" dirty="0"/>
              <a:t>1</a:t>
            </a:r>
            <a:r>
              <a:rPr lang="cs-CZ" sz="1400" dirty="0"/>
              <a:t>; Martin E. </a:t>
            </a:r>
            <a:r>
              <a:rPr lang="cs-CZ" sz="1400" dirty="0" err="1"/>
              <a:t>Rickert</a:t>
            </a:r>
            <a:r>
              <a:rPr lang="cs-CZ" sz="1400" dirty="0"/>
              <a:t>, PhD</a:t>
            </a:r>
            <a:r>
              <a:rPr lang="cs-CZ" sz="1400" baseline="30000" dirty="0"/>
              <a:t>1</a:t>
            </a:r>
            <a:r>
              <a:rPr lang="cs-CZ" sz="1400" dirty="0"/>
              <a:t>; Emma Frans, MSc</a:t>
            </a:r>
            <a:r>
              <a:rPr lang="cs-CZ" sz="1400" baseline="30000" dirty="0"/>
              <a:t>2</a:t>
            </a:r>
            <a:r>
              <a:rPr lang="cs-CZ" sz="1400" dirty="0"/>
              <a:t>; Ralf </a:t>
            </a:r>
            <a:r>
              <a:rPr lang="cs-CZ" sz="1400" dirty="0" err="1"/>
              <a:t>Kuja-Halkola</a:t>
            </a:r>
            <a:r>
              <a:rPr lang="cs-CZ" sz="1400" dirty="0"/>
              <a:t>, MSc</a:t>
            </a:r>
            <a:r>
              <a:rPr lang="cs-CZ" sz="1400" baseline="30000" dirty="0"/>
              <a:t>2</a:t>
            </a:r>
            <a:r>
              <a:rPr lang="cs-CZ" sz="1400" dirty="0"/>
              <a:t>; </a:t>
            </a:r>
            <a:endParaRPr lang="cs-CZ" sz="1400" dirty="0" smtClean="0"/>
          </a:p>
          <a:p>
            <a:r>
              <a:rPr lang="cs-CZ" sz="1400" dirty="0" err="1" smtClean="0"/>
              <a:t>Catarina</a:t>
            </a:r>
            <a:r>
              <a:rPr lang="cs-CZ" sz="1400" dirty="0"/>
              <a:t> </a:t>
            </a:r>
            <a:r>
              <a:rPr lang="cs-CZ" sz="1400" dirty="0" err="1"/>
              <a:t>Almqvist</a:t>
            </a:r>
            <a:r>
              <a:rPr lang="cs-CZ" sz="1400" dirty="0"/>
              <a:t>, MD</a:t>
            </a:r>
            <a:r>
              <a:rPr lang="cs-CZ" sz="1400" baseline="30000" dirty="0"/>
              <a:t>2,3</a:t>
            </a:r>
            <a:r>
              <a:rPr lang="cs-CZ" sz="1400" dirty="0"/>
              <a:t>; </a:t>
            </a:r>
            <a:r>
              <a:rPr lang="cs-CZ" sz="1400" dirty="0" err="1"/>
              <a:t>Arvid</a:t>
            </a:r>
            <a:r>
              <a:rPr lang="cs-CZ" sz="1400" dirty="0"/>
              <a:t> </a:t>
            </a:r>
            <a:r>
              <a:rPr lang="cs-CZ" sz="1400" dirty="0" err="1"/>
              <a:t>Sjölander</a:t>
            </a:r>
            <a:r>
              <a:rPr lang="cs-CZ" sz="1400" dirty="0"/>
              <a:t>, PhD</a:t>
            </a:r>
            <a:r>
              <a:rPr lang="cs-CZ" sz="1400" baseline="30000" dirty="0"/>
              <a:t>2</a:t>
            </a:r>
            <a:r>
              <a:rPr lang="cs-CZ" sz="1400" dirty="0"/>
              <a:t>; Henrik </a:t>
            </a:r>
            <a:r>
              <a:rPr lang="cs-CZ" sz="1400" dirty="0" err="1"/>
              <a:t>Larsson</a:t>
            </a:r>
            <a:r>
              <a:rPr lang="cs-CZ" sz="1400" dirty="0"/>
              <a:t>, PhD</a:t>
            </a:r>
            <a:r>
              <a:rPr lang="cs-CZ" sz="1400" baseline="30000" dirty="0"/>
              <a:t>2</a:t>
            </a:r>
            <a:r>
              <a:rPr lang="cs-CZ" sz="1400" dirty="0"/>
              <a:t>; Paul </a:t>
            </a:r>
            <a:r>
              <a:rPr lang="cs-CZ" sz="1400" dirty="0" err="1"/>
              <a:t>Lichtenstein</a:t>
            </a:r>
            <a:r>
              <a:rPr lang="cs-CZ" sz="1400" dirty="0"/>
              <a:t>, PhD</a:t>
            </a:r>
            <a:r>
              <a:rPr lang="cs-CZ" sz="1400" baseline="30000" dirty="0"/>
              <a:t>2</a:t>
            </a:r>
            <a:r>
              <a:rPr lang="cs-CZ" sz="1400" dirty="0"/>
              <a:t> </a:t>
            </a:r>
          </a:p>
          <a:p>
            <a:r>
              <a:rPr lang="cs-CZ" sz="1400" baseline="30000" dirty="0"/>
              <a:t>1</a:t>
            </a:r>
            <a:r>
              <a:rPr lang="cs-CZ" sz="1400" dirty="0"/>
              <a:t>Department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Psychological</a:t>
            </a:r>
            <a:r>
              <a:rPr lang="cs-CZ" sz="1400" dirty="0"/>
              <a:t> and Brain </a:t>
            </a:r>
            <a:r>
              <a:rPr lang="cs-CZ" sz="1400" dirty="0" err="1"/>
              <a:t>Sciences</a:t>
            </a:r>
            <a:r>
              <a:rPr lang="cs-CZ" sz="1400" dirty="0"/>
              <a:t>, Indiana University, </a:t>
            </a:r>
            <a:r>
              <a:rPr lang="cs-CZ" sz="1400" dirty="0" err="1"/>
              <a:t>Bloomington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baseline="30000" dirty="0"/>
              <a:t>2</a:t>
            </a:r>
            <a:r>
              <a:rPr lang="cs-CZ" sz="1400" dirty="0"/>
              <a:t>Department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Medical</a:t>
            </a:r>
            <a:r>
              <a:rPr lang="cs-CZ" sz="1400" dirty="0"/>
              <a:t> Epidemiology and </a:t>
            </a:r>
            <a:r>
              <a:rPr lang="cs-CZ" sz="1400" dirty="0" err="1"/>
              <a:t>Biostatistics</a:t>
            </a:r>
            <a:r>
              <a:rPr lang="cs-CZ" sz="1400" dirty="0"/>
              <a:t>, </a:t>
            </a:r>
            <a:r>
              <a:rPr lang="cs-CZ" sz="1400" dirty="0" err="1"/>
              <a:t>Karolinska</a:t>
            </a:r>
            <a:r>
              <a:rPr lang="cs-CZ" sz="1400" dirty="0"/>
              <a:t> </a:t>
            </a:r>
            <a:r>
              <a:rPr lang="cs-CZ" sz="1400" dirty="0" err="1"/>
              <a:t>Institutet</a:t>
            </a:r>
            <a:r>
              <a:rPr lang="cs-CZ" sz="1400" dirty="0"/>
              <a:t>, Stockholm, </a:t>
            </a:r>
            <a:r>
              <a:rPr lang="cs-CZ" sz="1400" dirty="0" err="1"/>
              <a:t>Sweden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baseline="30000" dirty="0"/>
              <a:t>3</a:t>
            </a:r>
            <a:r>
              <a:rPr lang="cs-CZ" sz="1400" dirty="0"/>
              <a:t>Lung and </a:t>
            </a:r>
            <a:r>
              <a:rPr lang="cs-CZ" sz="1400" dirty="0" err="1"/>
              <a:t>Allergy</a:t>
            </a:r>
            <a:r>
              <a:rPr lang="cs-CZ" sz="1400" dirty="0"/>
              <a:t> Unit, Astrid </a:t>
            </a:r>
            <a:r>
              <a:rPr lang="cs-CZ" sz="1400" dirty="0" err="1"/>
              <a:t>Lindgren</a:t>
            </a:r>
            <a:r>
              <a:rPr lang="cs-CZ" sz="1400" dirty="0"/>
              <a:t> </a:t>
            </a:r>
            <a:r>
              <a:rPr lang="cs-CZ" sz="1400" dirty="0" err="1"/>
              <a:t>Children’s</a:t>
            </a:r>
            <a:r>
              <a:rPr lang="cs-CZ" sz="1400" dirty="0"/>
              <a:t> </a:t>
            </a:r>
            <a:r>
              <a:rPr lang="cs-CZ" sz="1400" dirty="0" err="1"/>
              <a:t>Hospital</a:t>
            </a:r>
            <a:r>
              <a:rPr lang="cs-CZ" sz="1400" dirty="0"/>
              <a:t>, Stockholm, </a:t>
            </a:r>
            <a:r>
              <a:rPr lang="cs-CZ" sz="1400" dirty="0" err="1"/>
              <a:t>Sweden</a:t>
            </a:r>
            <a:r>
              <a:rPr lang="cs-CZ" sz="1400" dirty="0"/>
              <a:t> </a:t>
            </a:r>
          </a:p>
          <a:p>
            <a:r>
              <a:rPr lang="cs-CZ" sz="1400" i="1" dirty="0"/>
              <a:t>JAMA Psychiatry</a:t>
            </a:r>
            <a:r>
              <a:rPr lang="cs-CZ" sz="1400" dirty="0"/>
              <a:t>. </a:t>
            </a:r>
            <a:r>
              <a:rPr lang="cs-CZ" sz="1400" dirty="0" err="1"/>
              <a:t>Published</a:t>
            </a:r>
            <a:r>
              <a:rPr lang="cs-CZ" sz="1400" dirty="0"/>
              <a:t> online </a:t>
            </a:r>
            <a:r>
              <a:rPr lang="cs-CZ" sz="1400" dirty="0" err="1"/>
              <a:t>February</a:t>
            </a:r>
            <a:r>
              <a:rPr lang="cs-CZ" sz="1400" dirty="0"/>
              <a:t> 26, 2014. </a:t>
            </a:r>
          </a:p>
          <a:p>
            <a:endParaRPr lang="cs-CZ" sz="1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-36512" y="3068959"/>
            <a:ext cx="93265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err="1"/>
              <a:t>Importance</a:t>
            </a:r>
            <a:r>
              <a:rPr lang="cs-CZ" sz="800" dirty="0"/>
              <a:t>  </a:t>
            </a:r>
            <a:r>
              <a:rPr lang="cs-CZ" sz="800" dirty="0" err="1"/>
              <a:t>Advancing</a:t>
            </a:r>
            <a:r>
              <a:rPr lang="cs-CZ" sz="800" dirty="0"/>
              <a:t> </a:t>
            </a:r>
            <a:r>
              <a:rPr lang="cs-CZ" sz="800" dirty="0" err="1"/>
              <a:t>paternal</a:t>
            </a:r>
            <a:r>
              <a:rPr lang="cs-CZ" sz="800" dirty="0"/>
              <a:t> </a:t>
            </a:r>
            <a:r>
              <a:rPr lang="cs-CZ" sz="800" dirty="0" err="1"/>
              <a:t>age</a:t>
            </a:r>
            <a:r>
              <a:rPr lang="cs-CZ" sz="800" dirty="0"/>
              <a:t> </a:t>
            </a:r>
            <a:r>
              <a:rPr lang="cs-CZ" sz="800" dirty="0" err="1"/>
              <a:t>is</a:t>
            </a:r>
            <a:r>
              <a:rPr lang="cs-CZ" sz="800" dirty="0"/>
              <a:t> </a:t>
            </a:r>
            <a:r>
              <a:rPr lang="cs-CZ" sz="800" dirty="0" err="1"/>
              <a:t>associated</a:t>
            </a:r>
            <a:r>
              <a:rPr lang="cs-CZ" sz="800" dirty="0"/>
              <a:t> </a:t>
            </a:r>
            <a:r>
              <a:rPr lang="cs-CZ" sz="800" dirty="0" err="1"/>
              <a:t>with</a:t>
            </a:r>
            <a:r>
              <a:rPr lang="cs-CZ" sz="800" dirty="0"/>
              <a:t> </a:t>
            </a:r>
            <a:r>
              <a:rPr lang="cs-CZ" sz="800" dirty="0" err="1"/>
              <a:t>increased</a:t>
            </a:r>
            <a:r>
              <a:rPr lang="cs-CZ" sz="800" dirty="0"/>
              <a:t> </a:t>
            </a:r>
            <a:r>
              <a:rPr lang="cs-CZ" sz="800" dirty="0" err="1"/>
              <a:t>genetic</a:t>
            </a:r>
            <a:r>
              <a:rPr lang="cs-CZ" sz="800" dirty="0"/>
              <a:t> </a:t>
            </a:r>
            <a:r>
              <a:rPr lang="cs-CZ" sz="800" dirty="0" err="1"/>
              <a:t>mutations</a:t>
            </a:r>
            <a:r>
              <a:rPr lang="cs-CZ" sz="800" dirty="0"/>
              <a:t> </a:t>
            </a:r>
            <a:r>
              <a:rPr lang="cs-CZ" sz="800" dirty="0" err="1"/>
              <a:t>during</a:t>
            </a:r>
            <a:r>
              <a:rPr lang="cs-CZ" sz="800" dirty="0"/>
              <a:t> </a:t>
            </a:r>
            <a:r>
              <a:rPr lang="cs-CZ" sz="800" dirty="0" err="1"/>
              <a:t>spermatogenesis</a:t>
            </a:r>
            <a:r>
              <a:rPr lang="cs-CZ" sz="800" dirty="0"/>
              <a:t>, </a:t>
            </a:r>
            <a:r>
              <a:rPr lang="cs-CZ" sz="800" dirty="0" err="1"/>
              <a:t>which</a:t>
            </a:r>
            <a:r>
              <a:rPr lang="cs-CZ" sz="800" dirty="0"/>
              <a:t> </a:t>
            </a:r>
            <a:r>
              <a:rPr lang="cs-CZ" sz="800" dirty="0" err="1"/>
              <a:t>research</a:t>
            </a:r>
            <a:r>
              <a:rPr lang="cs-CZ" sz="800" dirty="0"/>
              <a:t> </a:t>
            </a:r>
            <a:r>
              <a:rPr lang="cs-CZ" sz="800" dirty="0" err="1"/>
              <a:t>suggests</a:t>
            </a:r>
            <a:r>
              <a:rPr lang="cs-CZ" sz="800" dirty="0"/>
              <a:t> </a:t>
            </a:r>
            <a:r>
              <a:rPr lang="cs-CZ" sz="800" dirty="0" err="1"/>
              <a:t>may</a:t>
            </a:r>
            <a:r>
              <a:rPr lang="cs-CZ" sz="800" dirty="0"/>
              <a:t> cause </a:t>
            </a:r>
            <a:r>
              <a:rPr lang="cs-CZ" sz="800" dirty="0" err="1"/>
              <a:t>psychiatric</a:t>
            </a:r>
            <a:r>
              <a:rPr lang="cs-CZ" sz="800" dirty="0"/>
              <a:t> morbidity in the </a:t>
            </a:r>
            <a:r>
              <a:rPr lang="cs-CZ" sz="800" dirty="0" err="1"/>
              <a:t>offspring</a:t>
            </a:r>
            <a:r>
              <a:rPr lang="cs-CZ" sz="800" dirty="0"/>
              <a:t>. </a:t>
            </a:r>
            <a:endParaRPr lang="cs-CZ" sz="800" dirty="0" smtClean="0"/>
          </a:p>
          <a:p>
            <a:r>
              <a:rPr lang="cs-CZ" sz="800" dirty="0" smtClean="0"/>
              <a:t>The </a:t>
            </a:r>
            <a:r>
              <a:rPr lang="cs-CZ" sz="800" dirty="0" err="1"/>
              <a:t>effects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advancing</a:t>
            </a:r>
            <a:r>
              <a:rPr lang="cs-CZ" sz="800" dirty="0"/>
              <a:t> </a:t>
            </a:r>
            <a:r>
              <a:rPr lang="cs-CZ" sz="800" dirty="0" err="1"/>
              <a:t>paternal</a:t>
            </a:r>
            <a:r>
              <a:rPr lang="cs-CZ" sz="800" dirty="0"/>
              <a:t> </a:t>
            </a:r>
            <a:r>
              <a:rPr lang="cs-CZ" sz="800" dirty="0" err="1"/>
              <a:t>age</a:t>
            </a:r>
            <a:r>
              <a:rPr lang="cs-CZ" sz="800" dirty="0"/>
              <a:t> </a:t>
            </a:r>
            <a:r>
              <a:rPr lang="cs-CZ" sz="800" dirty="0" err="1"/>
              <a:t>at</a:t>
            </a:r>
            <a:r>
              <a:rPr lang="cs-CZ" sz="800" dirty="0"/>
              <a:t> </a:t>
            </a:r>
            <a:r>
              <a:rPr lang="cs-CZ" sz="800" dirty="0" err="1"/>
              <a:t>childbearing</a:t>
            </a:r>
            <a:r>
              <a:rPr lang="cs-CZ" sz="800" dirty="0"/>
              <a:t> on </a:t>
            </a:r>
            <a:r>
              <a:rPr lang="cs-CZ" sz="800" dirty="0" err="1"/>
              <a:t>offspring</a:t>
            </a:r>
            <a:r>
              <a:rPr lang="cs-CZ" sz="800" dirty="0"/>
              <a:t> morbidity </a:t>
            </a:r>
            <a:r>
              <a:rPr lang="cs-CZ" sz="800" dirty="0" err="1"/>
              <a:t>remain</a:t>
            </a:r>
            <a:r>
              <a:rPr lang="cs-CZ" sz="800" dirty="0"/>
              <a:t> </a:t>
            </a:r>
            <a:r>
              <a:rPr lang="cs-CZ" sz="800" dirty="0" err="1"/>
              <a:t>unclear</a:t>
            </a:r>
            <a:r>
              <a:rPr lang="cs-CZ" sz="800" dirty="0"/>
              <a:t>, </a:t>
            </a:r>
            <a:r>
              <a:rPr lang="cs-CZ" sz="800" dirty="0" err="1"/>
              <a:t>however</a:t>
            </a:r>
            <a:r>
              <a:rPr lang="cs-CZ" sz="800" dirty="0"/>
              <a:t>, </a:t>
            </a:r>
            <a:r>
              <a:rPr lang="cs-CZ" sz="800" dirty="0" err="1"/>
              <a:t>because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inconsistent</a:t>
            </a:r>
            <a:r>
              <a:rPr lang="cs-CZ" sz="800" dirty="0"/>
              <a:t> </a:t>
            </a:r>
            <a:r>
              <a:rPr lang="cs-CZ" sz="800" dirty="0" err="1"/>
              <a:t>epidemiologic</a:t>
            </a:r>
            <a:r>
              <a:rPr lang="cs-CZ" sz="800" dirty="0"/>
              <a:t> </a:t>
            </a:r>
            <a:r>
              <a:rPr lang="cs-CZ" sz="800" dirty="0" err="1"/>
              <a:t>findings</a:t>
            </a:r>
            <a:r>
              <a:rPr lang="cs-CZ" sz="800" dirty="0"/>
              <a:t> </a:t>
            </a:r>
            <a:endParaRPr lang="cs-CZ" sz="800" dirty="0" smtClean="0"/>
          </a:p>
          <a:p>
            <a:r>
              <a:rPr lang="cs-CZ" sz="800" dirty="0" smtClean="0"/>
              <a:t>and </a:t>
            </a:r>
            <a:r>
              <a:rPr lang="cs-CZ" sz="800" dirty="0"/>
              <a:t>the </a:t>
            </a:r>
            <a:r>
              <a:rPr lang="cs-CZ" sz="800" dirty="0" err="1"/>
              <a:t>inability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previous</a:t>
            </a:r>
            <a:r>
              <a:rPr lang="cs-CZ" sz="800" dirty="0"/>
              <a:t> </a:t>
            </a:r>
            <a:r>
              <a:rPr lang="cs-CZ" sz="800" dirty="0" err="1"/>
              <a:t>studies</a:t>
            </a:r>
            <a:r>
              <a:rPr lang="cs-CZ" sz="800" dirty="0"/>
              <a:t> to </a:t>
            </a:r>
            <a:r>
              <a:rPr lang="cs-CZ" sz="800" dirty="0" err="1"/>
              <a:t>rigorously</a:t>
            </a:r>
            <a:r>
              <a:rPr lang="cs-CZ" sz="800" dirty="0"/>
              <a:t> rule </a:t>
            </a:r>
            <a:r>
              <a:rPr lang="cs-CZ" sz="800" dirty="0" err="1"/>
              <a:t>out</a:t>
            </a:r>
            <a:r>
              <a:rPr lang="cs-CZ" sz="800" dirty="0"/>
              <a:t> </a:t>
            </a:r>
            <a:r>
              <a:rPr lang="cs-CZ" sz="800" dirty="0" err="1"/>
              <a:t>confounding</a:t>
            </a:r>
            <a:r>
              <a:rPr lang="cs-CZ" sz="800" dirty="0"/>
              <a:t> </a:t>
            </a:r>
            <a:r>
              <a:rPr lang="cs-CZ" sz="800" dirty="0" err="1"/>
              <a:t>factors</a:t>
            </a:r>
            <a:r>
              <a:rPr lang="cs-CZ" sz="800" dirty="0"/>
              <a:t>.</a:t>
            </a:r>
          </a:p>
          <a:p>
            <a:r>
              <a:rPr lang="cs-CZ" sz="800" b="1" dirty="0" err="1"/>
              <a:t>Objective</a:t>
            </a:r>
            <a:r>
              <a:rPr lang="cs-CZ" sz="800" dirty="0"/>
              <a:t>  To </a:t>
            </a:r>
            <a:r>
              <a:rPr lang="cs-CZ" sz="800" dirty="0" err="1"/>
              <a:t>examine</a:t>
            </a:r>
            <a:r>
              <a:rPr lang="cs-CZ" sz="800" dirty="0"/>
              <a:t> the </a:t>
            </a:r>
            <a:r>
              <a:rPr lang="cs-CZ" sz="800" dirty="0" err="1"/>
              <a:t>associations</a:t>
            </a:r>
            <a:r>
              <a:rPr lang="cs-CZ" sz="800" dirty="0"/>
              <a:t> </a:t>
            </a:r>
            <a:r>
              <a:rPr lang="cs-CZ" sz="800" dirty="0" err="1"/>
              <a:t>between</a:t>
            </a:r>
            <a:r>
              <a:rPr lang="cs-CZ" sz="800" dirty="0"/>
              <a:t> </a:t>
            </a:r>
            <a:r>
              <a:rPr lang="cs-CZ" sz="800" dirty="0" err="1"/>
              <a:t>advancing</a:t>
            </a:r>
            <a:r>
              <a:rPr lang="cs-CZ" sz="800" dirty="0"/>
              <a:t> </a:t>
            </a:r>
            <a:r>
              <a:rPr lang="cs-CZ" sz="800" dirty="0" err="1"/>
              <a:t>paternal</a:t>
            </a:r>
            <a:r>
              <a:rPr lang="cs-CZ" sz="800" dirty="0"/>
              <a:t> </a:t>
            </a:r>
            <a:r>
              <a:rPr lang="cs-CZ" sz="800" dirty="0" err="1"/>
              <a:t>age</a:t>
            </a:r>
            <a:r>
              <a:rPr lang="cs-CZ" sz="800" dirty="0"/>
              <a:t> </a:t>
            </a:r>
            <a:r>
              <a:rPr lang="cs-CZ" sz="800" dirty="0" err="1"/>
              <a:t>at</a:t>
            </a:r>
            <a:r>
              <a:rPr lang="cs-CZ" sz="800" dirty="0"/>
              <a:t> </a:t>
            </a:r>
            <a:r>
              <a:rPr lang="cs-CZ" sz="800" dirty="0" err="1"/>
              <a:t>childbearing</a:t>
            </a:r>
            <a:r>
              <a:rPr lang="cs-CZ" sz="800" dirty="0"/>
              <a:t> and </a:t>
            </a:r>
            <a:r>
              <a:rPr lang="cs-CZ" sz="800" dirty="0" err="1"/>
              <a:t>numerous</a:t>
            </a:r>
            <a:r>
              <a:rPr lang="cs-CZ" sz="800" dirty="0"/>
              <a:t> </a:t>
            </a:r>
            <a:r>
              <a:rPr lang="cs-CZ" sz="800" dirty="0" err="1"/>
              <a:t>indexes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offspring</a:t>
            </a:r>
            <a:r>
              <a:rPr lang="cs-CZ" sz="800" dirty="0"/>
              <a:t> morbidity.</a:t>
            </a:r>
          </a:p>
          <a:p>
            <a:r>
              <a:rPr lang="cs-CZ" sz="800" b="1" dirty="0"/>
              <a:t>Design, </a:t>
            </a:r>
            <a:r>
              <a:rPr lang="cs-CZ" sz="800" b="1" dirty="0" err="1"/>
              <a:t>Setting</a:t>
            </a:r>
            <a:r>
              <a:rPr lang="cs-CZ" sz="800" b="1" dirty="0"/>
              <a:t>, and </a:t>
            </a:r>
            <a:r>
              <a:rPr lang="cs-CZ" sz="800" b="1" dirty="0" err="1"/>
              <a:t>Participants</a:t>
            </a:r>
            <a:r>
              <a:rPr lang="cs-CZ" sz="800" dirty="0"/>
              <a:t>  </a:t>
            </a:r>
            <a:r>
              <a:rPr lang="cs-CZ" sz="800" dirty="0" err="1"/>
              <a:t>We</a:t>
            </a:r>
            <a:r>
              <a:rPr lang="cs-CZ" sz="800" dirty="0"/>
              <a:t> </a:t>
            </a:r>
            <a:r>
              <a:rPr lang="cs-CZ" sz="800" dirty="0" err="1"/>
              <a:t>performed</a:t>
            </a:r>
            <a:r>
              <a:rPr lang="cs-CZ" sz="800" dirty="0"/>
              <a:t> a </a:t>
            </a:r>
            <a:r>
              <a:rPr lang="cs-CZ" sz="800" dirty="0" err="1"/>
              <a:t>population-based</a:t>
            </a:r>
            <a:r>
              <a:rPr lang="cs-CZ" sz="800" dirty="0"/>
              <a:t> </a:t>
            </a:r>
            <a:r>
              <a:rPr lang="cs-CZ" sz="800" dirty="0" err="1"/>
              <a:t>cohort</a:t>
            </a:r>
            <a:r>
              <a:rPr lang="cs-CZ" sz="800" dirty="0"/>
              <a:t> study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all</a:t>
            </a:r>
            <a:r>
              <a:rPr lang="cs-CZ" sz="800" dirty="0"/>
              <a:t> </a:t>
            </a:r>
            <a:r>
              <a:rPr lang="cs-CZ" sz="800" dirty="0" err="1"/>
              <a:t>individuals</a:t>
            </a:r>
            <a:r>
              <a:rPr lang="cs-CZ" sz="800" dirty="0"/>
              <a:t> </a:t>
            </a:r>
            <a:r>
              <a:rPr lang="cs-CZ" sz="800" dirty="0" err="1"/>
              <a:t>born</a:t>
            </a:r>
            <a:r>
              <a:rPr lang="cs-CZ" sz="800" dirty="0"/>
              <a:t> in </a:t>
            </a:r>
            <a:r>
              <a:rPr lang="cs-CZ" sz="800" dirty="0" err="1"/>
              <a:t>Sweden</a:t>
            </a:r>
            <a:r>
              <a:rPr lang="cs-CZ" sz="800" dirty="0"/>
              <a:t> in 1973-2001 (N = 2 615 081), </a:t>
            </a:r>
            <a:endParaRPr lang="cs-CZ" sz="800" dirty="0" smtClean="0"/>
          </a:p>
          <a:p>
            <a:r>
              <a:rPr lang="cs-CZ" sz="800" dirty="0" err="1" smtClean="0"/>
              <a:t>with</a:t>
            </a:r>
            <a:r>
              <a:rPr lang="cs-CZ" sz="800" dirty="0" smtClean="0"/>
              <a:t> </a:t>
            </a:r>
            <a:r>
              <a:rPr lang="cs-CZ" sz="800" dirty="0" err="1"/>
              <a:t>subsets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the data </a:t>
            </a:r>
            <a:r>
              <a:rPr lang="cs-CZ" sz="800" dirty="0" err="1"/>
              <a:t>used</a:t>
            </a:r>
            <a:r>
              <a:rPr lang="cs-CZ" sz="800" dirty="0"/>
              <a:t> to </a:t>
            </a:r>
            <a:r>
              <a:rPr lang="cs-CZ" sz="800" dirty="0" err="1"/>
              <a:t>predict</a:t>
            </a:r>
            <a:r>
              <a:rPr lang="cs-CZ" sz="800" dirty="0"/>
              <a:t> </a:t>
            </a:r>
            <a:r>
              <a:rPr lang="cs-CZ" sz="800" dirty="0" err="1"/>
              <a:t>childhood</a:t>
            </a:r>
            <a:r>
              <a:rPr lang="cs-CZ" sz="800" dirty="0"/>
              <a:t> </a:t>
            </a:r>
            <a:r>
              <a:rPr lang="cs-CZ" sz="800" dirty="0" err="1"/>
              <a:t>or</a:t>
            </a:r>
            <a:r>
              <a:rPr lang="cs-CZ" sz="800" dirty="0"/>
              <a:t> adolescent morbidity. </a:t>
            </a:r>
            <a:r>
              <a:rPr lang="cs-CZ" sz="800" dirty="0" err="1"/>
              <a:t>We</a:t>
            </a:r>
            <a:r>
              <a:rPr lang="cs-CZ" sz="800" dirty="0"/>
              <a:t> </a:t>
            </a:r>
            <a:r>
              <a:rPr lang="cs-CZ" sz="800" dirty="0" err="1"/>
              <a:t>estimated</a:t>
            </a:r>
            <a:r>
              <a:rPr lang="cs-CZ" sz="800" dirty="0"/>
              <a:t> the risk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psychiatric</a:t>
            </a:r>
            <a:r>
              <a:rPr lang="cs-CZ" sz="800" dirty="0"/>
              <a:t> and </a:t>
            </a:r>
            <a:r>
              <a:rPr lang="cs-CZ" sz="800" dirty="0" err="1"/>
              <a:t>academic</a:t>
            </a:r>
            <a:r>
              <a:rPr lang="cs-CZ" sz="800" dirty="0"/>
              <a:t> morbidity </a:t>
            </a:r>
            <a:r>
              <a:rPr lang="cs-CZ" sz="800" dirty="0" err="1"/>
              <a:t>associated</a:t>
            </a:r>
            <a:r>
              <a:rPr lang="cs-CZ" sz="800" dirty="0"/>
              <a:t> </a:t>
            </a:r>
            <a:r>
              <a:rPr lang="cs-CZ" sz="800" dirty="0" err="1"/>
              <a:t>with</a:t>
            </a:r>
            <a:r>
              <a:rPr lang="cs-CZ" sz="800" dirty="0"/>
              <a:t> </a:t>
            </a:r>
            <a:r>
              <a:rPr lang="cs-CZ" sz="800" dirty="0" err="1"/>
              <a:t>advancing</a:t>
            </a:r>
            <a:r>
              <a:rPr lang="cs-CZ" sz="800" dirty="0"/>
              <a:t> </a:t>
            </a:r>
            <a:r>
              <a:rPr lang="cs-CZ" sz="800" dirty="0" err="1"/>
              <a:t>paternal</a:t>
            </a:r>
            <a:r>
              <a:rPr lang="cs-CZ" sz="800" dirty="0"/>
              <a:t> </a:t>
            </a:r>
            <a:r>
              <a:rPr lang="cs-CZ" sz="800" dirty="0" err="1"/>
              <a:t>age</a:t>
            </a:r>
            <a:r>
              <a:rPr lang="cs-CZ" sz="800" dirty="0"/>
              <a:t> </a:t>
            </a:r>
            <a:r>
              <a:rPr lang="cs-CZ" sz="800" dirty="0" err="1"/>
              <a:t>using</a:t>
            </a:r>
            <a:r>
              <a:rPr lang="cs-CZ" sz="800" dirty="0"/>
              <a:t> </a:t>
            </a:r>
            <a:r>
              <a:rPr lang="cs-CZ" sz="800" dirty="0" err="1"/>
              <a:t>several</a:t>
            </a:r>
            <a:r>
              <a:rPr lang="cs-CZ" sz="800" dirty="0"/>
              <a:t> quasi-</a:t>
            </a:r>
            <a:r>
              <a:rPr lang="cs-CZ" sz="800" dirty="0" err="1"/>
              <a:t>experimental</a:t>
            </a:r>
            <a:r>
              <a:rPr lang="cs-CZ" sz="800" dirty="0"/>
              <a:t> </a:t>
            </a:r>
            <a:r>
              <a:rPr lang="cs-CZ" sz="800" dirty="0" err="1"/>
              <a:t>designs</a:t>
            </a:r>
            <a:r>
              <a:rPr lang="cs-CZ" sz="800" dirty="0"/>
              <a:t>, </a:t>
            </a:r>
            <a:endParaRPr lang="cs-CZ" sz="800" dirty="0" smtClean="0"/>
          </a:p>
          <a:p>
            <a:r>
              <a:rPr lang="cs-CZ" sz="800" dirty="0" err="1" smtClean="0"/>
              <a:t>including</a:t>
            </a:r>
            <a:r>
              <a:rPr lang="cs-CZ" sz="800" dirty="0" smtClean="0"/>
              <a:t> </a:t>
            </a:r>
            <a:r>
              <a:rPr lang="cs-CZ" sz="800" dirty="0"/>
              <a:t>the </a:t>
            </a:r>
            <a:r>
              <a:rPr lang="cs-CZ" sz="800" dirty="0" err="1"/>
              <a:t>comparison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differentially</a:t>
            </a:r>
            <a:r>
              <a:rPr lang="cs-CZ" sz="800" dirty="0"/>
              <a:t> </a:t>
            </a:r>
            <a:r>
              <a:rPr lang="cs-CZ" sz="800" dirty="0" err="1"/>
              <a:t>exposed</a:t>
            </a:r>
            <a:r>
              <a:rPr lang="cs-CZ" sz="800" dirty="0"/>
              <a:t> </a:t>
            </a:r>
            <a:r>
              <a:rPr lang="cs-CZ" sz="800" dirty="0" err="1"/>
              <a:t>siblings</a:t>
            </a:r>
            <a:r>
              <a:rPr lang="cs-CZ" sz="800" dirty="0"/>
              <a:t>, </a:t>
            </a:r>
            <a:r>
              <a:rPr lang="cs-CZ" sz="800" dirty="0" err="1"/>
              <a:t>cousins</a:t>
            </a:r>
            <a:r>
              <a:rPr lang="cs-CZ" sz="800" dirty="0"/>
              <a:t>, and </a:t>
            </a:r>
            <a:r>
              <a:rPr lang="cs-CZ" sz="800" dirty="0" err="1"/>
              <a:t>first-born</a:t>
            </a:r>
            <a:r>
              <a:rPr lang="cs-CZ" sz="800" dirty="0"/>
              <a:t> </a:t>
            </a:r>
            <a:r>
              <a:rPr lang="cs-CZ" sz="800" dirty="0" err="1"/>
              <a:t>cousins</a:t>
            </a:r>
            <a:r>
              <a:rPr lang="cs-CZ" sz="800" dirty="0"/>
              <a:t>.</a:t>
            </a:r>
          </a:p>
          <a:p>
            <a:r>
              <a:rPr lang="cs-CZ" sz="800" b="1" dirty="0" err="1"/>
              <a:t>Exposure</a:t>
            </a:r>
            <a:r>
              <a:rPr lang="cs-CZ" sz="800" dirty="0"/>
              <a:t>  </a:t>
            </a:r>
            <a:r>
              <a:rPr lang="cs-CZ" sz="800" dirty="0" err="1"/>
              <a:t>Paternal</a:t>
            </a:r>
            <a:r>
              <a:rPr lang="cs-CZ" sz="800" dirty="0"/>
              <a:t> </a:t>
            </a:r>
            <a:r>
              <a:rPr lang="cs-CZ" sz="800" dirty="0" err="1"/>
              <a:t>age</a:t>
            </a:r>
            <a:r>
              <a:rPr lang="cs-CZ" sz="800" dirty="0"/>
              <a:t> </a:t>
            </a:r>
            <a:r>
              <a:rPr lang="cs-CZ" sz="800" dirty="0" err="1"/>
              <a:t>at</a:t>
            </a:r>
            <a:r>
              <a:rPr lang="cs-CZ" sz="800" dirty="0"/>
              <a:t> </a:t>
            </a:r>
            <a:r>
              <a:rPr lang="cs-CZ" sz="800" dirty="0" err="1"/>
              <a:t>childbearing</a:t>
            </a:r>
            <a:r>
              <a:rPr lang="cs-CZ" sz="800" dirty="0"/>
              <a:t>.</a:t>
            </a:r>
          </a:p>
          <a:p>
            <a:r>
              <a:rPr lang="cs-CZ" sz="800" b="1" dirty="0" err="1"/>
              <a:t>Main</a:t>
            </a:r>
            <a:r>
              <a:rPr lang="cs-CZ" sz="800" b="1" dirty="0"/>
              <a:t> </a:t>
            </a:r>
            <a:r>
              <a:rPr lang="cs-CZ" sz="800" b="1" dirty="0" err="1"/>
              <a:t>Outcomes</a:t>
            </a:r>
            <a:r>
              <a:rPr lang="cs-CZ" sz="800" b="1" dirty="0"/>
              <a:t> and </a:t>
            </a:r>
            <a:r>
              <a:rPr lang="cs-CZ" sz="800" b="1" dirty="0" err="1"/>
              <a:t>Measures</a:t>
            </a:r>
            <a:r>
              <a:rPr lang="cs-CZ" sz="800" dirty="0"/>
              <a:t>  </a:t>
            </a:r>
            <a:r>
              <a:rPr lang="cs-CZ" sz="800" dirty="0" err="1"/>
              <a:t>Psychiatric</a:t>
            </a:r>
            <a:r>
              <a:rPr lang="cs-CZ" sz="800" dirty="0"/>
              <a:t> (</a:t>
            </a:r>
            <a:r>
              <a:rPr lang="cs-CZ" sz="800" dirty="0" err="1"/>
              <a:t>autism</a:t>
            </a:r>
            <a:r>
              <a:rPr lang="cs-CZ" sz="800" dirty="0"/>
              <a:t>, </a:t>
            </a:r>
            <a:r>
              <a:rPr lang="cs-CZ" sz="800" dirty="0" err="1"/>
              <a:t>attention</a:t>
            </a:r>
            <a:r>
              <a:rPr lang="cs-CZ" sz="800" dirty="0"/>
              <a:t>-deficit/</a:t>
            </a:r>
            <a:r>
              <a:rPr lang="cs-CZ" sz="800" dirty="0" err="1"/>
              <a:t>hyperactivity</a:t>
            </a:r>
            <a:r>
              <a:rPr lang="cs-CZ" sz="800" dirty="0"/>
              <a:t> </a:t>
            </a:r>
            <a:r>
              <a:rPr lang="cs-CZ" sz="800" dirty="0" err="1"/>
              <a:t>disorder</a:t>
            </a:r>
            <a:r>
              <a:rPr lang="cs-CZ" sz="800" dirty="0"/>
              <a:t>, </a:t>
            </a:r>
            <a:r>
              <a:rPr lang="cs-CZ" sz="800" dirty="0" err="1"/>
              <a:t>psychosis</a:t>
            </a:r>
            <a:r>
              <a:rPr lang="cs-CZ" sz="800" dirty="0"/>
              <a:t>, </a:t>
            </a:r>
            <a:r>
              <a:rPr lang="cs-CZ" sz="800" dirty="0" err="1"/>
              <a:t>bipolar</a:t>
            </a:r>
            <a:r>
              <a:rPr lang="cs-CZ" sz="800" dirty="0"/>
              <a:t> </a:t>
            </a:r>
            <a:r>
              <a:rPr lang="cs-CZ" sz="800" dirty="0" err="1"/>
              <a:t>disorder</a:t>
            </a:r>
            <a:r>
              <a:rPr lang="cs-CZ" sz="800" dirty="0"/>
              <a:t>, </a:t>
            </a:r>
            <a:r>
              <a:rPr lang="cs-CZ" sz="800" dirty="0" err="1"/>
              <a:t>suicide</a:t>
            </a:r>
            <a:r>
              <a:rPr lang="cs-CZ" sz="800" dirty="0"/>
              <a:t> </a:t>
            </a:r>
            <a:r>
              <a:rPr lang="cs-CZ" sz="800" dirty="0" err="1"/>
              <a:t>attempt</a:t>
            </a:r>
            <a:r>
              <a:rPr lang="cs-CZ" sz="800" dirty="0"/>
              <a:t>, and substance use </a:t>
            </a:r>
            <a:r>
              <a:rPr lang="cs-CZ" sz="800" dirty="0" err="1"/>
              <a:t>problem</a:t>
            </a:r>
            <a:r>
              <a:rPr lang="cs-CZ" sz="800" dirty="0"/>
              <a:t>) </a:t>
            </a:r>
            <a:endParaRPr lang="cs-CZ" sz="800" dirty="0" smtClean="0"/>
          </a:p>
          <a:p>
            <a:r>
              <a:rPr lang="cs-CZ" sz="800" dirty="0" smtClean="0"/>
              <a:t>and </a:t>
            </a:r>
            <a:r>
              <a:rPr lang="cs-CZ" sz="800" dirty="0" err="1"/>
              <a:t>academic</a:t>
            </a:r>
            <a:r>
              <a:rPr lang="cs-CZ" sz="800" dirty="0"/>
              <a:t> (</a:t>
            </a:r>
            <a:r>
              <a:rPr lang="cs-CZ" sz="800" dirty="0" err="1"/>
              <a:t>failing</a:t>
            </a:r>
            <a:r>
              <a:rPr lang="cs-CZ" sz="800" dirty="0"/>
              <a:t> </a:t>
            </a:r>
            <a:r>
              <a:rPr lang="cs-CZ" sz="800" dirty="0" err="1"/>
              <a:t>grades</a:t>
            </a:r>
            <a:r>
              <a:rPr lang="cs-CZ" sz="800" dirty="0"/>
              <a:t> and </a:t>
            </a:r>
            <a:r>
              <a:rPr lang="cs-CZ" sz="800" dirty="0" err="1"/>
              <a:t>low</a:t>
            </a:r>
            <a:r>
              <a:rPr lang="cs-CZ" sz="800" dirty="0"/>
              <a:t> </a:t>
            </a:r>
            <a:r>
              <a:rPr lang="cs-CZ" sz="800" dirty="0" err="1"/>
              <a:t>educational</a:t>
            </a:r>
            <a:r>
              <a:rPr lang="cs-CZ" sz="800" dirty="0"/>
              <a:t> </a:t>
            </a:r>
            <a:r>
              <a:rPr lang="cs-CZ" sz="800" dirty="0" err="1"/>
              <a:t>attainment</a:t>
            </a:r>
            <a:r>
              <a:rPr lang="cs-CZ" sz="800" dirty="0"/>
              <a:t>) morbidity.</a:t>
            </a:r>
          </a:p>
          <a:p>
            <a:r>
              <a:rPr lang="cs-CZ" sz="800" b="1" dirty="0" err="1"/>
              <a:t>Results</a:t>
            </a:r>
            <a:r>
              <a:rPr lang="cs-CZ" sz="800" dirty="0"/>
              <a:t>  In the study </a:t>
            </a:r>
            <a:r>
              <a:rPr lang="cs-CZ" sz="800" dirty="0" err="1"/>
              <a:t>population</a:t>
            </a:r>
            <a:r>
              <a:rPr lang="cs-CZ" sz="800" dirty="0"/>
              <a:t>, </a:t>
            </a:r>
            <a:r>
              <a:rPr lang="cs-CZ" sz="800" dirty="0" err="1"/>
              <a:t>advancing</a:t>
            </a:r>
            <a:r>
              <a:rPr lang="cs-CZ" sz="800" dirty="0"/>
              <a:t> </a:t>
            </a:r>
            <a:r>
              <a:rPr lang="cs-CZ" sz="800" dirty="0" err="1"/>
              <a:t>paternal</a:t>
            </a:r>
            <a:r>
              <a:rPr lang="cs-CZ" sz="800" dirty="0"/>
              <a:t> </a:t>
            </a:r>
            <a:r>
              <a:rPr lang="cs-CZ" sz="800" dirty="0" err="1"/>
              <a:t>age</a:t>
            </a:r>
            <a:r>
              <a:rPr lang="cs-CZ" sz="800" dirty="0"/>
              <a:t> </a:t>
            </a:r>
            <a:r>
              <a:rPr lang="cs-CZ" sz="800" dirty="0" err="1"/>
              <a:t>was</a:t>
            </a:r>
            <a:r>
              <a:rPr lang="cs-CZ" sz="800" dirty="0"/>
              <a:t> </a:t>
            </a:r>
            <a:r>
              <a:rPr lang="cs-CZ" sz="800" dirty="0" err="1"/>
              <a:t>associated</a:t>
            </a:r>
            <a:r>
              <a:rPr lang="cs-CZ" sz="800" dirty="0"/>
              <a:t> </a:t>
            </a:r>
            <a:r>
              <a:rPr lang="cs-CZ" sz="800" dirty="0" err="1"/>
              <a:t>with</a:t>
            </a:r>
            <a:r>
              <a:rPr lang="cs-CZ" sz="800" dirty="0"/>
              <a:t> </a:t>
            </a:r>
            <a:r>
              <a:rPr lang="cs-CZ" sz="800" dirty="0" err="1"/>
              <a:t>increased</a:t>
            </a:r>
            <a:r>
              <a:rPr lang="cs-CZ" sz="800" dirty="0"/>
              <a:t> risk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some</a:t>
            </a:r>
            <a:r>
              <a:rPr lang="cs-CZ" sz="800" dirty="0"/>
              <a:t> </a:t>
            </a:r>
            <a:r>
              <a:rPr lang="cs-CZ" sz="800" dirty="0" err="1"/>
              <a:t>psychiatric</a:t>
            </a:r>
            <a:r>
              <a:rPr lang="cs-CZ" sz="800" dirty="0"/>
              <a:t> </a:t>
            </a:r>
            <a:r>
              <a:rPr lang="cs-CZ" sz="800" dirty="0" err="1"/>
              <a:t>disorders</a:t>
            </a:r>
            <a:r>
              <a:rPr lang="cs-CZ" sz="800" dirty="0"/>
              <a:t> (eg, </a:t>
            </a:r>
            <a:r>
              <a:rPr lang="cs-CZ" sz="800" dirty="0" err="1"/>
              <a:t>autism</a:t>
            </a:r>
            <a:r>
              <a:rPr lang="cs-CZ" sz="800" dirty="0"/>
              <a:t>, </a:t>
            </a:r>
            <a:r>
              <a:rPr lang="cs-CZ" sz="800" dirty="0" err="1"/>
              <a:t>psychosis</a:t>
            </a:r>
            <a:r>
              <a:rPr lang="cs-CZ" sz="800" dirty="0"/>
              <a:t>, and </a:t>
            </a:r>
            <a:r>
              <a:rPr lang="cs-CZ" sz="800" dirty="0" err="1"/>
              <a:t>bipolar</a:t>
            </a:r>
            <a:r>
              <a:rPr lang="cs-CZ" sz="800" dirty="0"/>
              <a:t> </a:t>
            </a:r>
            <a:r>
              <a:rPr lang="cs-CZ" sz="800" dirty="0" err="1"/>
              <a:t>disorders</a:t>
            </a:r>
            <a:r>
              <a:rPr lang="cs-CZ" sz="800" dirty="0"/>
              <a:t>) </a:t>
            </a:r>
            <a:endParaRPr lang="cs-CZ" sz="800" dirty="0" smtClean="0"/>
          </a:p>
          <a:p>
            <a:r>
              <a:rPr lang="cs-CZ" sz="800" dirty="0" smtClean="0"/>
              <a:t>but </a:t>
            </a:r>
            <a:r>
              <a:rPr lang="cs-CZ" sz="800" dirty="0" err="1"/>
              <a:t>decreased</a:t>
            </a:r>
            <a:r>
              <a:rPr lang="cs-CZ" sz="800" dirty="0"/>
              <a:t> risk </a:t>
            </a:r>
            <a:r>
              <a:rPr lang="cs-CZ" sz="800" dirty="0" err="1"/>
              <a:t>of</a:t>
            </a:r>
            <a:r>
              <a:rPr lang="cs-CZ" sz="800" dirty="0"/>
              <a:t> the </a:t>
            </a:r>
            <a:r>
              <a:rPr lang="cs-CZ" sz="800" dirty="0" err="1"/>
              <a:t>other</a:t>
            </a:r>
            <a:r>
              <a:rPr lang="cs-CZ" sz="800" dirty="0"/>
              <a:t> </a:t>
            </a:r>
            <a:r>
              <a:rPr lang="cs-CZ" sz="800" dirty="0" err="1"/>
              <a:t>indexes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morbidity. In </a:t>
            </a:r>
            <a:r>
              <a:rPr lang="cs-CZ" sz="800" dirty="0" err="1"/>
              <a:t>contrast</a:t>
            </a:r>
            <a:r>
              <a:rPr lang="cs-CZ" sz="800" dirty="0"/>
              <a:t>, the </a:t>
            </a:r>
            <a:r>
              <a:rPr lang="cs-CZ" sz="800" dirty="0" err="1"/>
              <a:t>sibling-comparison</a:t>
            </a:r>
            <a:r>
              <a:rPr lang="cs-CZ" sz="800" dirty="0"/>
              <a:t> </a:t>
            </a:r>
            <a:r>
              <a:rPr lang="cs-CZ" sz="800" dirty="0" err="1"/>
              <a:t>analyses</a:t>
            </a:r>
            <a:r>
              <a:rPr lang="cs-CZ" sz="800" dirty="0"/>
              <a:t> </a:t>
            </a:r>
            <a:r>
              <a:rPr lang="cs-CZ" sz="800" dirty="0" err="1"/>
              <a:t>indicated</a:t>
            </a:r>
            <a:r>
              <a:rPr lang="cs-CZ" sz="800" dirty="0"/>
              <a:t> </a:t>
            </a:r>
            <a:r>
              <a:rPr lang="cs-CZ" sz="800" dirty="0" err="1"/>
              <a:t>that</a:t>
            </a:r>
            <a:r>
              <a:rPr lang="cs-CZ" sz="800" dirty="0"/>
              <a:t> </a:t>
            </a:r>
            <a:r>
              <a:rPr lang="cs-CZ" sz="800" dirty="0" err="1"/>
              <a:t>advancing</a:t>
            </a:r>
            <a:r>
              <a:rPr lang="cs-CZ" sz="800" dirty="0"/>
              <a:t> </a:t>
            </a:r>
            <a:r>
              <a:rPr lang="cs-CZ" sz="800" dirty="0" err="1"/>
              <a:t>paternal</a:t>
            </a:r>
            <a:r>
              <a:rPr lang="cs-CZ" sz="800" dirty="0"/>
              <a:t> </a:t>
            </a:r>
            <a:r>
              <a:rPr lang="cs-CZ" sz="800" dirty="0" err="1"/>
              <a:t>age</a:t>
            </a:r>
            <a:r>
              <a:rPr lang="cs-CZ" sz="800" dirty="0"/>
              <a:t> had a dose-response </a:t>
            </a:r>
            <a:r>
              <a:rPr lang="cs-CZ" sz="800" dirty="0" err="1"/>
              <a:t>relationship</a:t>
            </a:r>
            <a:r>
              <a:rPr lang="cs-CZ" sz="800" dirty="0"/>
              <a:t> </a:t>
            </a:r>
            <a:r>
              <a:rPr lang="cs-CZ" sz="800" dirty="0" err="1"/>
              <a:t>with</a:t>
            </a:r>
            <a:r>
              <a:rPr lang="cs-CZ" sz="800" dirty="0"/>
              <a:t> </a:t>
            </a:r>
            <a:r>
              <a:rPr lang="cs-CZ" sz="800" dirty="0" err="1"/>
              <a:t>every</a:t>
            </a:r>
            <a:r>
              <a:rPr lang="cs-CZ" sz="800" dirty="0"/>
              <a:t> index </a:t>
            </a:r>
            <a:r>
              <a:rPr lang="cs-CZ" sz="800" dirty="0" err="1"/>
              <a:t>of</a:t>
            </a:r>
            <a:r>
              <a:rPr lang="cs-CZ" sz="800" dirty="0"/>
              <a:t> morbidity, </a:t>
            </a:r>
            <a:endParaRPr lang="cs-CZ" sz="800" dirty="0" smtClean="0"/>
          </a:p>
          <a:p>
            <a:r>
              <a:rPr lang="cs-CZ" sz="800" dirty="0" err="1" smtClean="0"/>
              <a:t>with</a:t>
            </a:r>
            <a:r>
              <a:rPr lang="cs-CZ" sz="800" dirty="0" smtClean="0"/>
              <a:t> </a:t>
            </a:r>
            <a:r>
              <a:rPr lang="cs-CZ" sz="800" dirty="0"/>
              <a:t>the magnitude </a:t>
            </a:r>
            <a:r>
              <a:rPr lang="cs-CZ" sz="800" dirty="0" err="1"/>
              <a:t>of</a:t>
            </a:r>
            <a:r>
              <a:rPr lang="cs-CZ" sz="800" dirty="0"/>
              <a:t> the </a:t>
            </a:r>
            <a:r>
              <a:rPr lang="cs-CZ" sz="800" dirty="0" err="1"/>
              <a:t>associations</a:t>
            </a:r>
            <a:r>
              <a:rPr lang="cs-CZ" sz="800" dirty="0"/>
              <a:t> </a:t>
            </a:r>
            <a:r>
              <a:rPr lang="cs-CZ" sz="800" dirty="0" err="1"/>
              <a:t>being</a:t>
            </a:r>
            <a:r>
              <a:rPr lang="cs-CZ" sz="800" dirty="0"/>
              <a:t> as </a:t>
            </a:r>
            <a:r>
              <a:rPr lang="cs-CZ" sz="800" dirty="0" err="1"/>
              <a:t>large</a:t>
            </a:r>
            <a:r>
              <a:rPr lang="cs-CZ" sz="800" dirty="0"/>
              <a:t> </a:t>
            </a:r>
            <a:r>
              <a:rPr lang="cs-CZ" sz="800" dirty="0" err="1"/>
              <a:t>or</a:t>
            </a:r>
            <a:r>
              <a:rPr lang="cs-CZ" sz="800" dirty="0"/>
              <a:t> </a:t>
            </a:r>
            <a:r>
              <a:rPr lang="cs-CZ" sz="800" dirty="0" err="1"/>
              <a:t>larger</a:t>
            </a:r>
            <a:r>
              <a:rPr lang="cs-CZ" sz="800" dirty="0"/>
              <a:t> </a:t>
            </a:r>
            <a:r>
              <a:rPr lang="cs-CZ" sz="800" dirty="0" err="1"/>
              <a:t>than</a:t>
            </a:r>
            <a:r>
              <a:rPr lang="cs-CZ" sz="800" dirty="0"/>
              <a:t> the </a:t>
            </a:r>
            <a:r>
              <a:rPr lang="cs-CZ" sz="800" dirty="0" err="1"/>
              <a:t>estimates</a:t>
            </a:r>
            <a:r>
              <a:rPr lang="cs-CZ" sz="800" dirty="0"/>
              <a:t> in the </a:t>
            </a:r>
            <a:r>
              <a:rPr lang="cs-CZ" sz="800" dirty="0" err="1"/>
              <a:t>entire</a:t>
            </a:r>
            <a:r>
              <a:rPr lang="cs-CZ" sz="800" dirty="0"/>
              <a:t> </a:t>
            </a:r>
            <a:r>
              <a:rPr lang="cs-CZ" sz="800" dirty="0" err="1"/>
              <a:t>population</a:t>
            </a:r>
            <a:r>
              <a:rPr lang="cs-CZ" sz="800" dirty="0"/>
              <a:t>. </a:t>
            </a:r>
            <a:r>
              <a:rPr lang="cs-CZ" sz="800" dirty="0" err="1"/>
              <a:t>Compared</a:t>
            </a:r>
            <a:r>
              <a:rPr lang="cs-CZ" sz="800" dirty="0"/>
              <a:t> </a:t>
            </a:r>
            <a:r>
              <a:rPr lang="cs-CZ" sz="800" dirty="0" err="1"/>
              <a:t>with</a:t>
            </a:r>
            <a:r>
              <a:rPr lang="cs-CZ" sz="800" dirty="0"/>
              <a:t> </a:t>
            </a:r>
            <a:r>
              <a:rPr lang="cs-CZ" sz="800" dirty="0" err="1"/>
              <a:t>offspring</a:t>
            </a:r>
            <a:r>
              <a:rPr lang="cs-CZ" sz="800" dirty="0"/>
              <a:t> </a:t>
            </a:r>
            <a:r>
              <a:rPr lang="cs-CZ" sz="800" dirty="0" err="1"/>
              <a:t>born</a:t>
            </a:r>
            <a:r>
              <a:rPr lang="cs-CZ" sz="800" dirty="0"/>
              <a:t> to </a:t>
            </a:r>
            <a:r>
              <a:rPr lang="cs-CZ" sz="800" dirty="0" err="1"/>
              <a:t>fathers</a:t>
            </a:r>
            <a:r>
              <a:rPr lang="cs-CZ" sz="800" dirty="0"/>
              <a:t> 20 to 24 </a:t>
            </a:r>
            <a:r>
              <a:rPr lang="cs-CZ" sz="800" dirty="0" err="1"/>
              <a:t>years</a:t>
            </a:r>
            <a:r>
              <a:rPr lang="cs-CZ" sz="800" dirty="0"/>
              <a:t> </a:t>
            </a:r>
            <a:r>
              <a:rPr lang="cs-CZ" sz="800" dirty="0" err="1"/>
              <a:t>old</a:t>
            </a:r>
            <a:r>
              <a:rPr lang="cs-CZ" sz="800" dirty="0"/>
              <a:t>, </a:t>
            </a:r>
            <a:endParaRPr lang="cs-CZ" sz="800" dirty="0" smtClean="0"/>
          </a:p>
          <a:p>
            <a:r>
              <a:rPr lang="cs-CZ" sz="800" dirty="0" err="1" smtClean="0"/>
              <a:t>offspring</a:t>
            </a:r>
            <a:r>
              <a:rPr lang="cs-CZ" sz="800" dirty="0" smtClean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fathers</a:t>
            </a:r>
            <a:r>
              <a:rPr lang="cs-CZ" sz="800" dirty="0"/>
              <a:t> 45 </a:t>
            </a:r>
            <a:r>
              <a:rPr lang="cs-CZ" sz="800" dirty="0" err="1"/>
              <a:t>years</a:t>
            </a:r>
            <a:r>
              <a:rPr lang="cs-CZ" sz="800" dirty="0"/>
              <a:t> and </a:t>
            </a:r>
            <a:r>
              <a:rPr lang="cs-CZ" sz="800" dirty="0" err="1"/>
              <a:t>older</a:t>
            </a:r>
            <a:r>
              <a:rPr lang="cs-CZ" sz="800" dirty="0"/>
              <a:t> </a:t>
            </a:r>
            <a:r>
              <a:rPr lang="cs-CZ" sz="800" dirty="0" err="1"/>
              <a:t>were</a:t>
            </a:r>
            <a:r>
              <a:rPr lang="cs-CZ" sz="800" dirty="0"/>
              <a:t> </a:t>
            </a:r>
            <a:r>
              <a:rPr lang="cs-CZ" sz="800" dirty="0" err="1"/>
              <a:t>at</a:t>
            </a:r>
            <a:r>
              <a:rPr lang="cs-CZ" sz="800" dirty="0"/>
              <a:t> </a:t>
            </a:r>
            <a:r>
              <a:rPr lang="cs-CZ" sz="800" dirty="0" err="1"/>
              <a:t>heightened</a:t>
            </a:r>
            <a:r>
              <a:rPr lang="cs-CZ" sz="800" dirty="0"/>
              <a:t> risk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autism</a:t>
            </a:r>
            <a:r>
              <a:rPr lang="cs-CZ" sz="800" dirty="0"/>
              <a:t> (hazard ratio [HR] = 3.45; 95% CI, 1.62-7.33), </a:t>
            </a:r>
            <a:r>
              <a:rPr lang="cs-CZ" sz="800" dirty="0" err="1"/>
              <a:t>attention</a:t>
            </a:r>
            <a:r>
              <a:rPr lang="cs-CZ" sz="800" dirty="0"/>
              <a:t>-deficit/</a:t>
            </a:r>
            <a:r>
              <a:rPr lang="cs-CZ" sz="800" dirty="0" err="1"/>
              <a:t>hyperactivity</a:t>
            </a:r>
            <a:r>
              <a:rPr lang="cs-CZ" sz="800" dirty="0"/>
              <a:t> </a:t>
            </a:r>
            <a:r>
              <a:rPr lang="cs-CZ" sz="800" dirty="0" err="1"/>
              <a:t>disorder</a:t>
            </a:r>
            <a:r>
              <a:rPr lang="cs-CZ" sz="800" dirty="0"/>
              <a:t> (HR = 13.13; 95% CI, 6.85-25.16), </a:t>
            </a:r>
            <a:endParaRPr lang="cs-CZ" sz="800" dirty="0" smtClean="0"/>
          </a:p>
          <a:p>
            <a:r>
              <a:rPr lang="cs-CZ" sz="800" dirty="0" err="1" smtClean="0"/>
              <a:t>psychosis</a:t>
            </a:r>
            <a:r>
              <a:rPr lang="cs-CZ" sz="800" dirty="0" smtClean="0"/>
              <a:t> </a:t>
            </a:r>
            <a:r>
              <a:rPr lang="cs-CZ" sz="800" dirty="0"/>
              <a:t>(HR = 2.07; 95% CI, 1.35-3.20), </a:t>
            </a:r>
            <a:r>
              <a:rPr lang="cs-CZ" sz="800" dirty="0" err="1"/>
              <a:t>bipolar</a:t>
            </a:r>
            <a:r>
              <a:rPr lang="cs-CZ" sz="800" dirty="0"/>
              <a:t> </a:t>
            </a:r>
            <a:r>
              <a:rPr lang="cs-CZ" sz="800" dirty="0" err="1"/>
              <a:t>disorder</a:t>
            </a:r>
            <a:r>
              <a:rPr lang="cs-CZ" sz="800" dirty="0"/>
              <a:t> (HR = 24.70; 95% CI, 12.12-50.31), </a:t>
            </a:r>
            <a:r>
              <a:rPr lang="cs-CZ" sz="800" dirty="0" err="1"/>
              <a:t>suicide</a:t>
            </a:r>
            <a:r>
              <a:rPr lang="cs-CZ" sz="800" dirty="0"/>
              <a:t> </a:t>
            </a:r>
            <a:r>
              <a:rPr lang="cs-CZ" sz="800" dirty="0" err="1"/>
              <a:t>attempts</a:t>
            </a:r>
            <a:r>
              <a:rPr lang="cs-CZ" sz="800" dirty="0"/>
              <a:t> (HR = 2.72; 95% CI, 2.08-3.56), substance use </a:t>
            </a:r>
            <a:r>
              <a:rPr lang="cs-CZ" sz="800" dirty="0" err="1"/>
              <a:t>problems</a:t>
            </a:r>
            <a:r>
              <a:rPr lang="cs-CZ" sz="800" dirty="0"/>
              <a:t> (HR = 2.44; 95% CI, 1.98-2.99), </a:t>
            </a:r>
            <a:endParaRPr lang="cs-CZ" sz="800" dirty="0" smtClean="0"/>
          </a:p>
          <a:p>
            <a:r>
              <a:rPr lang="cs-CZ" sz="800" dirty="0" err="1" smtClean="0"/>
              <a:t>failing</a:t>
            </a:r>
            <a:r>
              <a:rPr lang="cs-CZ" sz="800" dirty="0" smtClean="0"/>
              <a:t> </a:t>
            </a:r>
            <a:r>
              <a:rPr lang="cs-CZ" sz="800" dirty="0"/>
              <a:t>a grade (</a:t>
            </a:r>
            <a:r>
              <a:rPr lang="cs-CZ" sz="800" dirty="0" err="1"/>
              <a:t>odds</a:t>
            </a:r>
            <a:r>
              <a:rPr lang="cs-CZ" sz="800" dirty="0"/>
              <a:t> ratio [OR] = 1.59; 95% CI, 1.37-1.85), and </a:t>
            </a:r>
            <a:r>
              <a:rPr lang="cs-CZ" sz="800" dirty="0" err="1"/>
              <a:t>low</a:t>
            </a:r>
            <a:r>
              <a:rPr lang="cs-CZ" sz="800" dirty="0"/>
              <a:t> </a:t>
            </a:r>
            <a:r>
              <a:rPr lang="cs-CZ" sz="800" dirty="0" err="1"/>
              <a:t>educational</a:t>
            </a:r>
            <a:r>
              <a:rPr lang="cs-CZ" sz="800" dirty="0"/>
              <a:t> </a:t>
            </a:r>
            <a:r>
              <a:rPr lang="cs-CZ" sz="800" dirty="0" err="1"/>
              <a:t>attainment</a:t>
            </a:r>
            <a:r>
              <a:rPr lang="cs-CZ" sz="800" dirty="0"/>
              <a:t> (OR = 1.70; 95% CI, 1.50-1.93) in </a:t>
            </a:r>
            <a:r>
              <a:rPr lang="cs-CZ" sz="800" dirty="0" err="1"/>
              <a:t>within-sibling</a:t>
            </a:r>
            <a:r>
              <a:rPr lang="cs-CZ" sz="800" dirty="0"/>
              <a:t> </a:t>
            </a:r>
            <a:r>
              <a:rPr lang="cs-CZ" sz="800" dirty="0" err="1"/>
              <a:t>comparisons</a:t>
            </a:r>
            <a:r>
              <a:rPr lang="cs-CZ" sz="800" dirty="0"/>
              <a:t>. </a:t>
            </a:r>
            <a:r>
              <a:rPr lang="cs-CZ" sz="800" dirty="0" err="1"/>
              <a:t>Additional</a:t>
            </a:r>
            <a:r>
              <a:rPr lang="cs-CZ" sz="800" dirty="0"/>
              <a:t> </a:t>
            </a:r>
            <a:r>
              <a:rPr lang="cs-CZ" sz="800" dirty="0" err="1"/>
              <a:t>analyses</a:t>
            </a:r>
            <a:r>
              <a:rPr lang="cs-CZ" sz="800" dirty="0"/>
              <a:t> </a:t>
            </a:r>
            <a:r>
              <a:rPr lang="cs-CZ" sz="800" dirty="0" err="1"/>
              <a:t>using</a:t>
            </a:r>
            <a:r>
              <a:rPr lang="cs-CZ" sz="800" dirty="0"/>
              <a:t> </a:t>
            </a:r>
            <a:r>
              <a:rPr lang="cs-CZ" sz="800" dirty="0" err="1"/>
              <a:t>several</a:t>
            </a:r>
            <a:r>
              <a:rPr lang="cs-CZ" sz="800" dirty="0"/>
              <a:t> quasi-</a:t>
            </a:r>
            <a:r>
              <a:rPr lang="cs-CZ" sz="800" dirty="0" err="1"/>
              <a:t>experimental</a:t>
            </a:r>
            <a:r>
              <a:rPr lang="cs-CZ" sz="800" dirty="0"/>
              <a:t> </a:t>
            </a:r>
            <a:endParaRPr lang="cs-CZ" sz="800" dirty="0" smtClean="0"/>
          </a:p>
          <a:p>
            <a:r>
              <a:rPr lang="cs-CZ" sz="800" dirty="0" err="1" smtClean="0"/>
              <a:t>designs</a:t>
            </a:r>
            <a:r>
              <a:rPr lang="cs-CZ" sz="800" dirty="0" smtClean="0"/>
              <a:t> </a:t>
            </a:r>
            <a:r>
              <a:rPr lang="cs-CZ" sz="800" dirty="0" err="1"/>
              <a:t>obtained</a:t>
            </a:r>
            <a:r>
              <a:rPr lang="cs-CZ" sz="800" dirty="0"/>
              <a:t> </a:t>
            </a:r>
            <a:r>
              <a:rPr lang="cs-CZ" sz="800" dirty="0" err="1"/>
              <a:t>commensurate</a:t>
            </a:r>
            <a:r>
              <a:rPr lang="cs-CZ" sz="800" dirty="0"/>
              <a:t> </a:t>
            </a:r>
            <a:r>
              <a:rPr lang="cs-CZ" sz="800" dirty="0" err="1"/>
              <a:t>results</a:t>
            </a:r>
            <a:r>
              <a:rPr lang="cs-CZ" sz="800" dirty="0"/>
              <a:t>, </a:t>
            </a:r>
            <a:r>
              <a:rPr lang="cs-CZ" sz="800" dirty="0" err="1"/>
              <a:t>further</a:t>
            </a:r>
            <a:r>
              <a:rPr lang="cs-CZ" sz="800" dirty="0"/>
              <a:t> </a:t>
            </a:r>
            <a:r>
              <a:rPr lang="cs-CZ" sz="800" dirty="0" err="1"/>
              <a:t>strengthening</a:t>
            </a:r>
            <a:r>
              <a:rPr lang="cs-CZ" sz="800" dirty="0"/>
              <a:t> the </a:t>
            </a:r>
            <a:r>
              <a:rPr lang="cs-CZ" sz="800" dirty="0" err="1"/>
              <a:t>internal</a:t>
            </a:r>
            <a:r>
              <a:rPr lang="cs-CZ" sz="800" dirty="0"/>
              <a:t> and </a:t>
            </a:r>
            <a:r>
              <a:rPr lang="cs-CZ" sz="800" dirty="0" err="1"/>
              <a:t>external</a:t>
            </a:r>
            <a:r>
              <a:rPr lang="cs-CZ" sz="800" dirty="0"/>
              <a:t> validity </a:t>
            </a:r>
            <a:r>
              <a:rPr lang="cs-CZ" sz="800" dirty="0" err="1"/>
              <a:t>of</a:t>
            </a:r>
            <a:r>
              <a:rPr lang="cs-CZ" sz="800" dirty="0"/>
              <a:t> the </a:t>
            </a:r>
            <a:r>
              <a:rPr lang="cs-CZ" sz="800" dirty="0" err="1"/>
              <a:t>findings</a:t>
            </a:r>
            <a:r>
              <a:rPr lang="cs-CZ" sz="800" dirty="0"/>
              <a:t>.</a:t>
            </a:r>
          </a:p>
          <a:p>
            <a:r>
              <a:rPr lang="cs-CZ" sz="800" b="1" dirty="0" err="1"/>
              <a:t>Conclusions</a:t>
            </a:r>
            <a:r>
              <a:rPr lang="cs-CZ" sz="800" b="1" dirty="0"/>
              <a:t> and Relevance</a:t>
            </a:r>
            <a:r>
              <a:rPr lang="cs-CZ" sz="800" dirty="0"/>
              <a:t>  </a:t>
            </a:r>
            <a:r>
              <a:rPr lang="cs-CZ" sz="800" dirty="0" err="1"/>
              <a:t>Advancing</a:t>
            </a:r>
            <a:r>
              <a:rPr lang="cs-CZ" sz="800" dirty="0"/>
              <a:t> </a:t>
            </a:r>
            <a:r>
              <a:rPr lang="cs-CZ" sz="800" dirty="0" err="1"/>
              <a:t>paternal</a:t>
            </a:r>
            <a:r>
              <a:rPr lang="cs-CZ" sz="800" dirty="0"/>
              <a:t> </a:t>
            </a:r>
            <a:r>
              <a:rPr lang="cs-CZ" sz="800" dirty="0" err="1"/>
              <a:t>age</a:t>
            </a:r>
            <a:r>
              <a:rPr lang="cs-CZ" sz="800" dirty="0"/>
              <a:t> </a:t>
            </a:r>
            <a:r>
              <a:rPr lang="cs-CZ" sz="800" dirty="0" err="1"/>
              <a:t>is</a:t>
            </a:r>
            <a:r>
              <a:rPr lang="cs-CZ" sz="800" dirty="0"/>
              <a:t> </a:t>
            </a:r>
            <a:r>
              <a:rPr lang="cs-CZ" sz="800" dirty="0" err="1"/>
              <a:t>associated</a:t>
            </a:r>
            <a:r>
              <a:rPr lang="cs-CZ" sz="800" dirty="0"/>
              <a:t> </a:t>
            </a:r>
            <a:r>
              <a:rPr lang="cs-CZ" sz="800" dirty="0" err="1"/>
              <a:t>with</a:t>
            </a:r>
            <a:r>
              <a:rPr lang="cs-CZ" sz="800" dirty="0"/>
              <a:t> </a:t>
            </a:r>
            <a:r>
              <a:rPr lang="cs-CZ" sz="800" dirty="0" err="1"/>
              <a:t>increased</a:t>
            </a:r>
            <a:r>
              <a:rPr lang="cs-CZ" sz="800" dirty="0"/>
              <a:t> risk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psychiatric</a:t>
            </a:r>
            <a:r>
              <a:rPr lang="cs-CZ" sz="800" dirty="0"/>
              <a:t> and </a:t>
            </a:r>
            <a:r>
              <a:rPr lang="cs-CZ" sz="800" dirty="0" err="1"/>
              <a:t>academic</a:t>
            </a:r>
            <a:r>
              <a:rPr lang="cs-CZ" sz="800" dirty="0"/>
              <a:t> morbidity, </a:t>
            </a:r>
            <a:r>
              <a:rPr lang="cs-CZ" sz="800" dirty="0" err="1"/>
              <a:t>with</a:t>
            </a:r>
            <a:r>
              <a:rPr lang="cs-CZ" sz="800" dirty="0"/>
              <a:t> the magnitude </a:t>
            </a:r>
            <a:r>
              <a:rPr lang="cs-CZ" sz="800" dirty="0" err="1"/>
              <a:t>of</a:t>
            </a:r>
            <a:r>
              <a:rPr lang="cs-CZ" sz="800" dirty="0"/>
              <a:t> the </a:t>
            </a:r>
            <a:r>
              <a:rPr lang="cs-CZ" sz="800" dirty="0" err="1"/>
              <a:t>risks</a:t>
            </a:r>
            <a:r>
              <a:rPr lang="cs-CZ" sz="800" dirty="0"/>
              <a:t> </a:t>
            </a:r>
            <a:r>
              <a:rPr lang="cs-CZ" sz="800" dirty="0" err="1"/>
              <a:t>being</a:t>
            </a:r>
            <a:r>
              <a:rPr lang="cs-CZ" sz="800" dirty="0"/>
              <a:t> as </a:t>
            </a:r>
            <a:r>
              <a:rPr lang="cs-CZ" sz="800" dirty="0" err="1"/>
              <a:t>large</a:t>
            </a:r>
            <a:r>
              <a:rPr lang="cs-CZ" sz="800" dirty="0"/>
              <a:t> </a:t>
            </a:r>
            <a:r>
              <a:rPr lang="cs-CZ" sz="800" dirty="0" err="1"/>
              <a:t>or</a:t>
            </a:r>
            <a:r>
              <a:rPr lang="cs-CZ" sz="800" dirty="0"/>
              <a:t> </a:t>
            </a:r>
            <a:r>
              <a:rPr lang="cs-CZ" sz="800" dirty="0" err="1"/>
              <a:t>larger</a:t>
            </a:r>
            <a:r>
              <a:rPr lang="cs-CZ" sz="800" dirty="0"/>
              <a:t> </a:t>
            </a:r>
            <a:r>
              <a:rPr lang="cs-CZ" sz="800" dirty="0" err="1"/>
              <a:t>than</a:t>
            </a:r>
            <a:r>
              <a:rPr lang="cs-CZ" sz="800" dirty="0"/>
              <a:t> </a:t>
            </a:r>
            <a:r>
              <a:rPr lang="cs-CZ" sz="800" dirty="0" err="1"/>
              <a:t>previous</a:t>
            </a:r>
            <a:r>
              <a:rPr lang="cs-CZ" sz="800" dirty="0"/>
              <a:t> </a:t>
            </a:r>
            <a:r>
              <a:rPr lang="cs-CZ" sz="800" dirty="0" err="1"/>
              <a:t>estimates</a:t>
            </a:r>
            <a:r>
              <a:rPr lang="cs-CZ" sz="800" dirty="0"/>
              <a:t>. </a:t>
            </a:r>
            <a:endParaRPr lang="cs-CZ" sz="800" dirty="0" smtClean="0"/>
          </a:p>
          <a:p>
            <a:r>
              <a:rPr lang="cs-CZ" sz="800" dirty="0" smtClean="0"/>
              <a:t>These </a:t>
            </a:r>
            <a:r>
              <a:rPr lang="cs-CZ" sz="800" dirty="0" err="1"/>
              <a:t>findings</a:t>
            </a:r>
            <a:r>
              <a:rPr lang="cs-CZ" sz="800" dirty="0"/>
              <a:t> are </a:t>
            </a:r>
            <a:r>
              <a:rPr lang="cs-CZ" sz="800" dirty="0" err="1"/>
              <a:t>consistent</a:t>
            </a:r>
            <a:r>
              <a:rPr lang="cs-CZ" sz="800" dirty="0"/>
              <a:t> </a:t>
            </a:r>
            <a:r>
              <a:rPr lang="cs-CZ" sz="800" dirty="0" err="1"/>
              <a:t>with</a:t>
            </a:r>
            <a:r>
              <a:rPr lang="cs-CZ" sz="800" dirty="0"/>
              <a:t> the </a:t>
            </a:r>
            <a:r>
              <a:rPr lang="cs-CZ" sz="800" dirty="0" err="1"/>
              <a:t>hypothesis</a:t>
            </a:r>
            <a:r>
              <a:rPr lang="cs-CZ" sz="800" dirty="0"/>
              <a:t> </a:t>
            </a:r>
            <a:r>
              <a:rPr lang="cs-CZ" sz="800" dirty="0" err="1"/>
              <a:t>that</a:t>
            </a:r>
            <a:r>
              <a:rPr lang="cs-CZ" sz="800" dirty="0"/>
              <a:t> </a:t>
            </a:r>
            <a:r>
              <a:rPr lang="cs-CZ" sz="800" dirty="0" err="1"/>
              <a:t>new</a:t>
            </a:r>
            <a:r>
              <a:rPr lang="cs-CZ" sz="800" dirty="0"/>
              <a:t> </a:t>
            </a:r>
            <a:r>
              <a:rPr lang="cs-CZ" sz="800" dirty="0" err="1"/>
              <a:t>genetic</a:t>
            </a:r>
            <a:r>
              <a:rPr lang="cs-CZ" sz="800" dirty="0"/>
              <a:t> </a:t>
            </a:r>
            <a:r>
              <a:rPr lang="cs-CZ" sz="800" dirty="0" err="1"/>
              <a:t>mutations</a:t>
            </a:r>
            <a:r>
              <a:rPr lang="cs-CZ" sz="800" dirty="0"/>
              <a:t> </a:t>
            </a:r>
            <a:r>
              <a:rPr lang="cs-CZ" sz="800" dirty="0" err="1"/>
              <a:t>that</a:t>
            </a:r>
            <a:r>
              <a:rPr lang="cs-CZ" sz="800" dirty="0"/>
              <a:t> </a:t>
            </a:r>
            <a:r>
              <a:rPr lang="cs-CZ" sz="800" dirty="0" err="1"/>
              <a:t>occur</a:t>
            </a:r>
            <a:r>
              <a:rPr lang="cs-CZ" sz="800" dirty="0"/>
              <a:t> </a:t>
            </a:r>
            <a:r>
              <a:rPr lang="cs-CZ" sz="800" dirty="0" err="1"/>
              <a:t>during</a:t>
            </a:r>
            <a:r>
              <a:rPr lang="cs-CZ" sz="800" dirty="0"/>
              <a:t> </a:t>
            </a:r>
            <a:r>
              <a:rPr lang="cs-CZ" sz="800" dirty="0" err="1"/>
              <a:t>spermatogenesis</a:t>
            </a:r>
            <a:r>
              <a:rPr lang="cs-CZ" sz="800" dirty="0"/>
              <a:t> are </a:t>
            </a:r>
            <a:r>
              <a:rPr lang="cs-CZ" sz="800" dirty="0" err="1"/>
              <a:t>causally</a:t>
            </a:r>
            <a:r>
              <a:rPr lang="cs-CZ" sz="800" dirty="0"/>
              <a:t> </a:t>
            </a:r>
            <a:r>
              <a:rPr lang="cs-CZ" sz="800" dirty="0" err="1"/>
              <a:t>related</a:t>
            </a:r>
            <a:r>
              <a:rPr lang="cs-CZ" sz="800" dirty="0"/>
              <a:t> to </a:t>
            </a:r>
            <a:r>
              <a:rPr lang="cs-CZ" sz="800" dirty="0" err="1"/>
              <a:t>offspring</a:t>
            </a:r>
            <a:r>
              <a:rPr lang="cs-CZ" sz="800" dirty="0"/>
              <a:t> morbidity.</a:t>
            </a:r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4573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3304" y="824338"/>
            <a:ext cx="817159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Šetření, které provedla univerzita v Indianě a švédský Institut </a:t>
            </a:r>
            <a:r>
              <a:rPr lang="cs-CZ" dirty="0" err="1"/>
              <a:t>Karolinski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/>
              <a:t>vzorku 2,6 milionu </a:t>
            </a:r>
            <a:r>
              <a:rPr lang="cs-CZ" dirty="0" smtClean="0"/>
              <a:t>lidí</a:t>
            </a:r>
          </a:p>
          <a:p>
            <a:endParaRPr lang="cs-CZ" dirty="0" smtClean="0"/>
          </a:p>
          <a:p>
            <a:r>
              <a:rPr lang="cs-CZ" dirty="0" smtClean="0"/>
              <a:t>Bylo dokázáno, </a:t>
            </a:r>
            <a:r>
              <a:rPr lang="cs-CZ" dirty="0"/>
              <a:t>že otcové ve věku nad 45 let mají mnohem vyšší pravděpodobnost, </a:t>
            </a:r>
            <a:endParaRPr lang="cs-CZ" dirty="0" smtClean="0"/>
          </a:p>
          <a:p>
            <a:r>
              <a:rPr lang="cs-CZ" dirty="0" smtClean="0"/>
              <a:t>že </a:t>
            </a:r>
            <a:r>
              <a:rPr lang="cs-CZ" dirty="0"/>
              <a:t>zplodí nemocné </a:t>
            </a:r>
            <a:r>
              <a:rPr lang="cs-CZ" dirty="0" smtClean="0"/>
              <a:t>dítě než </a:t>
            </a:r>
            <a:r>
              <a:rPr lang="cs-CZ" dirty="0"/>
              <a:t>muži ve věku 24 let.</a:t>
            </a:r>
          </a:p>
          <a:p>
            <a:r>
              <a:rPr lang="cs-CZ" dirty="0"/>
              <a:t>U spermatu starších otců je totiž vyšší riziko, že vzniknou </a:t>
            </a:r>
            <a:r>
              <a:rPr lang="cs-CZ" dirty="0" smtClean="0"/>
              <a:t>genové </a:t>
            </a:r>
            <a:r>
              <a:rPr lang="cs-CZ" dirty="0"/>
              <a:t>mutace.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Například</a:t>
            </a:r>
          </a:p>
          <a:p>
            <a:r>
              <a:rPr lang="cs-CZ" dirty="0" smtClean="0"/>
              <a:t>13x pravděpodobnější </a:t>
            </a:r>
            <a:r>
              <a:rPr lang="cs-CZ" dirty="0"/>
              <a:t>je vznik hyperaktivity u </a:t>
            </a:r>
            <a:r>
              <a:rPr lang="cs-CZ" dirty="0" smtClean="0"/>
              <a:t>dětí</a:t>
            </a:r>
          </a:p>
          <a:p>
            <a:r>
              <a:rPr lang="cs-CZ" dirty="0" smtClean="0"/>
              <a:t>2x </a:t>
            </a:r>
            <a:r>
              <a:rPr lang="cs-CZ" dirty="0"/>
              <a:t>vyšší je </a:t>
            </a:r>
            <a:r>
              <a:rPr lang="cs-CZ" dirty="0" smtClean="0"/>
              <a:t> </a:t>
            </a:r>
            <a:r>
              <a:rPr lang="cs-CZ" dirty="0"/>
              <a:t>pravděpodobnost duševních </a:t>
            </a:r>
            <a:r>
              <a:rPr lang="cs-CZ" dirty="0" smtClean="0"/>
              <a:t>poruch</a:t>
            </a:r>
            <a:endParaRPr lang="cs-CZ" dirty="0"/>
          </a:p>
          <a:p>
            <a:r>
              <a:rPr lang="cs-CZ" dirty="0" smtClean="0"/>
              <a:t>25x vyšší je </a:t>
            </a:r>
            <a:r>
              <a:rPr lang="cs-CZ" dirty="0"/>
              <a:t>riziko maniodepresivní psychózy </a:t>
            </a:r>
          </a:p>
          <a:p>
            <a:r>
              <a:rPr lang="cs-CZ" dirty="0" smtClean="0"/>
              <a:t>2,5x vyšší </a:t>
            </a:r>
            <a:r>
              <a:rPr lang="cs-CZ" dirty="0"/>
              <a:t>pravděpodobnost, že potomek spáchá </a:t>
            </a:r>
            <a:r>
              <a:rPr lang="cs-CZ" dirty="0" smtClean="0"/>
              <a:t>sebevraždu</a:t>
            </a:r>
          </a:p>
          <a:p>
            <a:r>
              <a:rPr lang="cs-CZ" dirty="0" smtClean="0"/>
              <a:t>2,5x vyšší pravděpodobnost , že dítě podlehne </a:t>
            </a:r>
            <a:r>
              <a:rPr lang="cs-CZ" dirty="0"/>
              <a:t>drogám nebo jiné závislosti. 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Tyto </a:t>
            </a:r>
            <a:r>
              <a:rPr lang="cs-CZ" dirty="0"/>
              <a:t>děti narozené starším otcům nad pětačtyřicet let navíc mají horší </a:t>
            </a:r>
            <a:r>
              <a:rPr lang="cs-CZ"/>
              <a:t>školní </a:t>
            </a:r>
            <a:r>
              <a:rPr lang="cs-CZ" smtClean="0"/>
              <a:t>výsledky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812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Achondroplázie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79512" y="1268760"/>
            <a:ext cx="922675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</a:t>
            </a:r>
            <a:r>
              <a:rPr lang="cs-CZ" dirty="0" smtClean="0"/>
              <a:t>ejčastější </a:t>
            </a:r>
            <a:r>
              <a:rPr lang="cs-CZ" dirty="0"/>
              <a:t>příčina lidského trpaslictví, je geneticky podmíněnou chorobou pohybového aparátu, </a:t>
            </a:r>
            <a:endParaRPr lang="cs-CZ" dirty="0" smtClean="0"/>
          </a:p>
          <a:p>
            <a:r>
              <a:rPr lang="cs-CZ" dirty="0" smtClean="0"/>
              <a:t>především </a:t>
            </a:r>
            <a:r>
              <a:rPr lang="cs-CZ" dirty="0"/>
              <a:t>receptorů odpovídajících za vazbu růstového faktoru fibroblastů. </a:t>
            </a:r>
            <a:endParaRPr lang="cs-CZ" dirty="0" smtClean="0"/>
          </a:p>
          <a:p>
            <a:r>
              <a:rPr lang="cs-CZ" dirty="0"/>
              <a:t>A</a:t>
            </a:r>
            <a:r>
              <a:rPr lang="cs-CZ" dirty="0" smtClean="0"/>
              <a:t>utozomálně </a:t>
            </a:r>
            <a:r>
              <a:rPr lang="cs-CZ" dirty="0"/>
              <a:t>dominantní dědičnost</a:t>
            </a:r>
          </a:p>
          <a:p>
            <a:endParaRPr lang="cs-CZ" dirty="0"/>
          </a:p>
          <a:p>
            <a:r>
              <a:rPr lang="cs-CZ" dirty="0" smtClean="0"/>
              <a:t>Incidence </a:t>
            </a:r>
            <a:r>
              <a:rPr lang="cs-CZ" dirty="0" err="1"/>
              <a:t>achondroplázie</a:t>
            </a:r>
            <a:r>
              <a:rPr lang="cs-CZ" dirty="0"/>
              <a:t> je 1:15 000 až 1:40 000, živě narozených novorozenců, </a:t>
            </a:r>
            <a:endParaRPr lang="cs-CZ" dirty="0" smtClean="0"/>
          </a:p>
          <a:p>
            <a:r>
              <a:rPr lang="cs-CZ" dirty="0" smtClean="0"/>
              <a:t>postihuje </a:t>
            </a:r>
            <a:r>
              <a:rPr lang="cs-CZ" dirty="0"/>
              <a:t>obě pohlaví a všechna etnika.</a:t>
            </a:r>
          </a:p>
          <a:p>
            <a:endParaRPr lang="cs-CZ" dirty="0" smtClean="0"/>
          </a:p>
          <a:p>
            <a:r>
              <a:rPr lang="cs-CZ" dirty="0" smtClean="0"/>
              <a:t>Jedná </a:t>
            </a:r>
            <a:r>
              <a:rPr lang="cs-CZ" dirty="0"/>
              <a:t>se o autozomálně dominantní onemocnění způsobené </a:t>
            </a:r>
            <a:endParaRPr lang="cs-CZ" dirty="0" smtClean="0"/>
          </a:p>
          <a:p>
            <a:r>
              <a:rPr lang="cs-CZ" dirty="0" smtClean="0"/>
              <a:t>specifickými </a:t>
            </a:r>
            <a:r>
              <a:rPr lang="cs-CZ" dirty="0"/>
              <a:t>bodovými mutacemi v </a:t>
            </a:r>
            <a:r>
              <a:rPr lang="cs-CZ" dirty="0" err="1"/>
              <a:t>transmembránové</a:t>
            </a:r>
            <a:r>
              <a:rPr lang="cs-CZ" dirty="0"/>
              <a:t> doméně genu FGFR3 </a:t>
            </a:r>
            <a:endParaRPr lang="cs-CZ" dirty="0" smtClean="0"/>
          </a:p>
          <a:p>
            <a:r>
              <a:rPr lang="cs-CZ" dirty="0" smtClean="0"/>
              <a:t>(</a:t>
            </a:r>
            <a:r>
              <a:rPr lang="cs-CZ" dirty="0"/>
              <a:t>fibroblast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factor</a:t>
            </a:r>
            <a:r>
              <a:rPr lang="cs-CZ" dirty="0"/>
              <a:t> receptor), jež se nachází na čtvrtém chromozómu (4p16.3). </a:t>
            </a:r>
            <a:endParaRPr lang="cs-CZ" dirty="0" smtClean="0"/>
          </a:p>
          <a:p>
            <a:r>
              <a:rPr lang="cs-CZ" dirty="0" smtClean="0"/>
              <a:t>FGFR3 </a:t>
            </a:r>
            <a:r>
              <a:rPr lang="cs-CZ" dirty="0"/>
              <a:t>mutace spojené s </a:t>
            </a:r>
            <a:r>
              <a:rPr lang="cs-CZ" dirty="0" err="1"/>
              <a:t>achondroplázií</a:t>
            </a:r>
            <a:r>
              <a:rPr lang="cs-CZ" dirty="0"/>
              <a:t> jsou mutace vedoucí k zisku funkce, </a:t>
            </a:r>
            <a:endParaRPr lang="cs-CZ" dirty="0" smtClean="0"/>
          </a:p>
          <a:p>
            <a:r>
              <a:rPr lang="cs-CZ" dirty="0" smtClean="0"/>
              <a:t>které </a:t>
            </a:r>
            <a:r>
              <a:rPr lang="cs-CZ" dirty="0"/>
              <a:t>podmiňují na ligandu nezávislou aktivaci FGFR3. </a:t>
            </a:r>
            <a:endParaRPr lang="cs-CZ" dirty="0" smtClean="0"/>
          </a:p>
          <a:p>
            <a:r>
              <a:rPr lang="cs-CZ" dirty="0" smtClean="0"/>
              <a:t>Tato </a:t>
            </a:r>
            <a:r>
              <a:rPr lang="cs-CZ" dirty="0"/>
              <a:t>konstitutivní aktivace FGFR3 genu nepatřičně inhibuje proliferaci chondrocytů </a:t>
            </a: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/>
              <a:t>růstové ploténce a diferenciaci </a:t>
            </a:r>
            <a:r>
              <a:rPr lang="cs-CZ" dirty="0" err="1"/>
              <a:t>progenitorových</a:t>
            </a:r>
            <a:r>
              <a:rPr lang="cs-CZ" dirty="0"/>
              <a:t> buněk kosti.</a:t>
            </a:r>
            <a:br>
              <a:rPr lang="cs-CZ" dirty="0"/>
            </a:br>
            <a:endParaRPr lang="cs-CZ" dirty="0" smtClean="0"/>
          </a:p>
        </p:txBody>
      </p:sp>
      <p:pic>
        <p:nvPicPr>
          <p:cNvPr id="4" name="Picture 2" descr="Image result for Tyrion Lannister ze Hry o trůny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1"/>
          <a:stretch/>
        </p:blipFill>
        <p:spPr bwMode="auto">
          <a:xfrm>
            <a:off x="2339752" y="1556792"/>
            <a:ext cx="3683491" cy="464000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61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21"/>
          <a:stretch/>
        </p:blipFill>
        <p:spPr>
          <a:xfrm>
            <a:off x="467544" y="4293096"/>
            <a:ext cx="8424936" cy="2174590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251520" y="88679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Achondroplázie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87811" y="1844824"/>
            <a:ext cx="8262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Krátké končetiny </a:t>
            </a:r>
            <a:r>
              <a:rPr lang="cs-CZ" dirty="0" smtClean="0"/>
              <a:t>jezevčíků či baseta jsou </a:t>
            </a:r>
            <a:r>
              <a:rPr lang="cs-CZ" dirty="0"/>
              <a:t>způsobeny </a:t>
            </a:r>
            <a:r>
              <a:rPr lang="cs-CZ" dirty="0" err="1" smtClean="0"/>
              <a:t>achondroplázií</a:t>
            </a:r>
            <a:r>
              <a:rPr lang="cs-CZ" dirty="0" smtClean="0"/>
              <a:t>, </a:t>
            </a:r>
            <a:r>
              <a:rPr lang="cs-CZ" dirty="0"/>
              <a:t>poruchou </a:t>
            </a:r>
            <a:r>
              <a:rPr lang="cs-CZ" dirty="0" smtClean="0"/>
              <a:t>osifikace</a:t>
            </a:r>
          </a:p>
          <a:p>
            <a:endParaRPr lang="cs-CZ" dirty="0"/>
          </a:p>
        </p:txBody>
      </p:sp>
      <p:pic>
        <p:nvPicPr>
          <p:cNvPr id="1026" name="Picture 2" descr="http://www.vas-pes.cz/images/races/race_image16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9"/>
          <a:stretch/>
        </p:blipFill>
        <p:spPr bwMode="auto">
          <a:xfrm>
            <a:off x="3390007" y="2592592"/>
            <a:ext cx="1952625" cy="25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25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11731" y="1388217"/>
            <a:ext cx="8532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Velká většina dětí s </a:t>
            </a:r>
            <a:r>
              <a:rPr lang="cs-CZ" b="1" dirty="0" err="1"/>
              <a:t>achondroplázií</a:t>
            </a:r>
            <a:r>
              <a:rPr lang="cs-CZ" b="1" dirty="0"/>
              <a:t> se narodí v rodinách, kde se malý vzrůst dosud nikdy nevyskytoval</a:t>
            </a:r>
            <a:r>
              <a:rPr lang="cs-CZ" dirty="0"/>
              <a:t>. </a:t>
            </a:r>
            <a:endParaRPr lang="cs-CZ" dirty="0" smtClean="0"/>
          </a:p>
          <a:p>
            <a:pPr algn="ctr"/>
            <a:r>
              <a:rPr lang="cs-CZ" dirty="0" smtClean="0"/>
              <a:t>80–90 </a:t>
            </a:r>
            <a:r>
              <a:rPr lang="cs-CZ" dirty="0"/>
              <a:t>% případů achondroplazie je způsobeno mutacemi de novo, </a:t>
            </a:r>
          </a:p>
          <a:p>
            <a:pPr algn="ctr"/>
            <a:r>
              <a:rPr lang="cs-CZ" dirty="0"/>
              <a:t>které se objevují </a:t>
            </a:r>
            <a:r>
              <a:rPr lang="cs-CZ" dirty="0" smtClean="0"/>
              <a:t>v </a:t>
            </a:r>
            <a:r>
              <a:rPr lang="cs-CZ" dirty="0"/>
              <a:t>otcovské zárodečné linii, </a:t>
            </a:r>
          </a:p>
          <a:p>
            <a:pPr algn="ctr"/>
            <a:r>
              <a:rPr lang="cs-CZ" dirty="0"/>
              <a:t>jejich frekvence se zvyšuje s věkem otců (&gt;35 let</a:t>
            </a:r>
            <a:r>
              <a:rPr lang="cs-CZ" dirty="0" smtClean="0"/>
              <a:t>).</a:t>
            </a:r>
          </a:p>
          <a:p>
            <a:pPr algn="ctr"/>
            <a:r>
              <a:rPr lang="cs-CZ" b="1" dirty="0"/>
              <a:t>Rizikovým faktorem je vyšší věk otce dítěte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effectLst/>
              </a:rPr>
              <a:t>Achondroplázie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04" y="3142543"/>
            <a:ext cx="5455798" cy="35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1412776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Více než 99% případů achondroplazie způsobují mutace G1138A (cca 98 %) a G1138C (1–2 %). </a:t>
            </a:r>
          </a:p>
          <a:p>
            <a:r>
              <a:rPr lang="cs-CZ" dirty="0"/>
              <a:t>Obě bodové mutace způsobují záměnu aminokyseliny glycinu za arginin v pozici 380 (G380R).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88490"/>
            <a:ext cx="4838675" cy="3632798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effectLst/>
              </a:rPr>
              <a:t>Achondroplázie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6021288"/>
            <a:ext cx="9398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Tyto mutace buď vzniknou </a:t>
            </a:r>
            <a:r>
              <a:rPr lang="cs-CZ" dirty="0" smtClean="0"/>
              <a:t>při gametogenezi nebo </a:t>
            </a:r>
            <a:r>
              <a:rPr lang="cs-CZ" dirty="0"/>
              <a:t>jsou na plod přeneseny od postiženého rodiče. </a:t>
            </a:r>
          </a:p>
          <a:p>
            <a:endParaRPr lang="cs-CZ" dirty="0"/>
          </a:p>
        </p:txBody>
      </p:sp>
      <p:pic>
        <p:nvPicPr>
          <p:cNvPr id="7" name="Picture 2" descr="Lewie Pierson, right, born with Diastrophic Dwarfism, fits neatly on a skatebaord.  The young boy at left (ID to come) has Achondroplasia.  90% of all Little People have Achondroplasi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2774082" cy="18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4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39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4" name="TextovéPole 3"/>
          <p:cNvSpPr txBox="1"/>
          <p:nvPr/>
        </p:nvSpPr>
        <p:spPr>
          <a:xfrm>
            <a:off x="1913226" y="694437"/>
            <a:ext cx="4937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Molekulární cytogenetika</a:t>
            </a:r>
            <a:endParaRPr lang="cs-CZ" sz="3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07504" y="1928024"/>
            <a:ext cx="850713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Nezbytnou metodou zjišťování chromosomových aberací je </a:t>
            </a:r>
            <a:endParaRPr lang="cs-CZ" dirty="0" smtClean="0"/>
          </a:p>
          <a:p>
            <a:r>
              <a:rPr lang="cs-CZ" b="1" dirty="0" smtClean="0"/>
              <a:t>fluorescenční </a:t>
            </a:r>
            <a:r>
              <a:rPr lang="cs-CZ" b="1" dirty="0"/>
              <a:t>in </a:t>
            </a:r>
            <a:r>
              <a:rPr lang="cs-CZ" b="1" i="1" dirty="0" err="1"/>
              <a:t>situ</a:t>
            </a:r>
            <a:r>
              <a:rPr lang="cs-CZ" b="1" i="1" dirty="0"/>
              <a:t> hybridizace </a:t>
            </a:r>
            <a:r>
              <a:rPr lang="cs-CZ" b="1" dirty="0"/>
              <a:t>(FISH). </a:t>
            </a:r>
            <a:endParaRPr lang="cs-CZ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umožňuje </a:t>
            </a:r>
            <a:r>
              <a:rPr lang="cs-CZ" dirty="0"/>
              <a:t>pomocí fluorescenčně značených sond vizualizaci konkrétních </a:t>
            </a:r>
            <a:r>
              <a:rPr lang="cs-CZ" dirty="0" smtClean="0"/>
              <a:t>chromosomů</a:t>
            </a:r>
          </a:p>
          <a:p>
            <a:r>
              <a:rPr lang="cs-CZ" dirty="0" smtClean="0"/>
              <a:t> </a:t>
            </a:r>
            <a:r>
              <a:rPr lang="cs-CZ" dirty="0"/>
              <a:t>nebo </a:t>
            </a:r>
            <a:r>
              <a:rPr lang="cs-CZ" dirty="0" smtClean="0"/>
              <a:t>jejich oblastí nejen </a:t>
            </a:r>
            <a:r>
              <a:rPr lang="cs-CZ" dirty="0"/>
              <a:t>na mitózách, ale i v </a:t>
            </a:r>
            <a:r>
              <a:rPr lang="cs-CZ" dirty="0" err="1"/>
              <a:t>interfázních</a:t>
            </a:r>
            <a:r>
              <a:rPr lang="cs-CZ" dirty="0"/>
              <a:t> jádrech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prokáže </a:t>
            </a:r>
            <a:r>
              <a:rPr lang="cs-CZ" dirty="0"/>
              <a:t>i malé změny, které klasickou cytogenetickou analýzou není možno stanovit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smtClean="0"/>
              <a:t>Další </a:t>
            </a:r>
            <a:r>
              <a:rPr lang="cs-CZ" dirty="0"/>
              <a:t>využívané </a:t>
            </a:r>
            <a:r>
              <a:rPr lang="cs-CZ" dirty="0" smtClean="0"/>
              <a:t>metody </a:t>
            </a:r>
            <a:r>
              <a:rPr lang="cs-CZ" dirty="0"/>
              <a:t>vyšetření patří 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komparativní </a:t>
            </a:r>
            <a:r>
              <a:rPr lang="cs-CZ" dirty="0"/>
              <a:t>genomová hybridizace (CGH) 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 smtClean="0"/>
              <a:t>multicolour</a:t>
            </a:r>
            <a:r>
              <a:rPr lang="cs-CZ" dirty="0" smtClean="0"/>
              <a:t> </a:t>
            </a:r>
            <a:r>
              <a:rPr lang="cs-CZ" dirty="0"/>
              <a:t>FISH (m-FISH), 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které </a:t>
            </a:r>
            <a:r>
              <a:rPr lang="cs-CZ" dirty="0"/>
              <a:t>jsou používané pro upřesnění a dořešení výsledků vyšetření.</a:t>
            </a:r>
          </a:p>
          <a:p>
            <a:r>
              <a:rPr lang="cs-CZ" dirty="0"/>
              <a:t>K hodnocení preparátů </a:t>
            </a:r>
            <a:r>
              <a:rPr lang="cs-CZ" dirty="0" smtClean="0"/>
              <a:t>jsou používány mikroskopy s fluorescenčními </a:t>
            </a:r>
            <a:r>
              <a:rPr lang="cs-CZ" dirty="0"/>
              <a:t>filtry, </a:t>
            </a:r>
            <a:endParaRPr lang="cs-CZ" dirty="0" smtClean="0"/>
          </a:p>
          <a:p>
            <a:r>
              <a:rPr lang="cs-CZ" dirty="0" smtClean="0"/>
              <a:t>digitální </a:t>
            </a:r>
            <a:r>
              <a:rPr lang="cs-CZ" dirty="0"/>
              <a:t>kamerou a připojeného softwaru Lucia </a:t>
            </a:r>
            <a:r>
              <a:rPr lang="cs-CZ" dirty="0" err="1"/>
              <a:t>Laboratory</a:t>
            </a:r>
            <a:r>
              <a:rPr lang="cs-CZ" dirty="0"/>
              <a:t> </a:t>
            </a:r>
            <a:r>
              <a:rPr lang="cs-CZ" dirty="0" err="1"/>
              <a:t>Imaging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pro </a:t>
            </a:r>
            <a:r>
              <a:rPr lang="cs-CZ" dirty="0"/>
              <a:t>snímání a archivaci obrázků.</a:t>
            </a:r>
          </a:p>
        </p:txBody>
      </p:sp>
      <p:sp>
        <p:nvSpPr>
          <p:cNvPr id="11" name="AutoShape 2" descr="Výsledek obrázku pro in situ hybridization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2933700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4" descr="17 paint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5402263"/>
            <a:ext cx="14630400" cy="1097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1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11731" y="1388217"/>
            <a:ext cx="8532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Velká většina dětí s </a:t>
            </a:r>
            <a:r>
              <a:rPr lang="cs-CZ" b="1" dirty="0" err="1"/>
              <a:t>achondroplázií</a:t>
            </a:r>
            <a:r>
              <a:rPr lang="cs-CZ" b="1" dirty="0"/>
              <a:t> se narodí v rodinách, kde se malý vzrůst dosud nikdy nevyskytoval</a:t>
            </a:r>
            <a:r>
              <a:rPr lang="cs-CZ" dirty="0"/>
              <a:t>. </a:t>
            </a:r>
            <a:endParaRPr lang="cs-CZ" dirty="0" smtClean="0"/>
          </a:p>
          <a:p>
            <a:pPr algn="ctr"/>
            <a:r>
              <a:rPr lang="cs-CZ" dirty="0" smtClean="0"/>
              <a:t>80–90 </a:t>
            </a:r>
            <a:r>
              <a:rPr lang="cs-CZ" dirty="0"/>
              <a:t>% případů achondroplazie je způsobeno mutacemi de novo, </a:t>
            </a:r>
          </a:p>
          <a:p>
            <a:pPr algn="ctr"/>
            <a:r>
              <a:rPr lang="cs-CZ" dirty="0"/>
              <a:t>které se objevují </a:t>
            </a:r>
            <a:r>
              <a:rPr lang="cs-CZ" dirty="0" smtClean="0"/>
              <a:t>v </a:t>
            </a:r>
            <a:r>
              <a:rPr lang="cs-CZ" dirty="0"/>
              <a:t>otcovské zárodečné linii, </a:t>
            </a:r>
          </a:p>
          <a:p>
            <a:pPr algn="ctr"/>
            <a:r>
              <a:rPr lang="cs-CZ" dirty="0"/>
              <a:t>jejich frekvence se zvyšuje s věkem otců (&gt;35 let</a:t>
            </a:r>
            <a:r>
              <a:rPr lang="cs-CZ" dirty="0" smtClean="0"/>
              <a:t>).</a:t>
            </a:r>
          </a:p>
          <a:p>
            <a:pPr algn="ctr"/>
            <a:r>
              <a:rPr lang="cs-CZ" b="1" dirty="0"/>
              <a:t>Rizikovým faktorem je vyšší věk otce dítěte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effectLst/>
              </a:rPr>
              <a:t>Achondroplázie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04" y="3142543"/>
            <a:ext cx="5455798" cy="35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3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Achondroplázie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2691" y="1311148"/>
            <a:ext cx="79921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/>
              <a:t>neinvazivní </a:t>
            </a:r>
            <a:r>
              <a:rPr lang="cs-CZ" sz="2400" dirty="0"/>
              <a:t>prenatální vyšetření analýzou </a:t>
            </a:r>
            <a:endParaRPr lang="cs-CZ" sz="2400" dirty="0" smtClean="0"/>
          </a:p>
          <a:p>
            <a:pPr algn="ctr"/>
            <a:r>
              <a:rPr lang="cs-CZ" sz="2400" dirty="0" smtClean="0"/>
              <a:t>fetální </a:t>
            </a:r>
            <a:r>
              <a:rPr lang="cs-CZ" sz="2400" dirty="0"/>
              <a:t>DNA izolované z krve </a:t>
            </a:r>
            <a:r>
              <a:rPr lang="cs-CZ" sz="2400" dirty="0" smtClean="0"/>
              <a:t>matky</a:t>
            </a:r>
          </a:p>
          <a:p>
            <a:pPr algn="ctr"/>
            <a:r>
              <a:rPr lang="cs-CZ" sz="2400" dirty="0" err="1" smtClean="0"/>
              <a:t>scoring</a:t>
            </a:r>
            <a:r>
              <a:rPr lang="cs-CZ" sz="2400" dirty="0" smtClean="0"/>
              <a:t> </a:t>
            </a:r>
            <a:r>
              <a:rPr lang="cs-CZ" sz="2400" dirty="0"/>
              <a:t>mutace G380R v genu FGFR3  metodou </a:t>
            </a:r>
            <a:endParaRPr lang="cs-CZ" sz="2400" dirty="0" smtClean="0"/>
          </a:p>
          <a:p>
            <a:pPr algn="ctr"/>
            <a:r>
              <a:rPr lang="cs-CZ" sz="2400" dirty="0" smtClean="0"/>
              <a:t>analýza teploty tání </a:t>
            </a:r>
            <a:r>
              <a:rPr lang="cs-CZ" sz="2400" dirty="0"/>
              <a:t>na </a:t>
            </a:r>
            <a:r>
              <a:rPr lang="cs-CZ" sz="2400" dirty="0" err="1"/>
              <a:t>High</a:t>
            </a:r>
            <a:r>
              <a:rPr lang="cs-CZ" sz="2400" dirty="0"/>
              <a:t> </a:t>
            </a:r>
            <a:r>
              <a:rPr lang="cs-CZ" sz="2400" dirty="0" err="1"/>
              <a:t>Resolution</a:t>
            </a:r>
            <a:r>
              <a:rPr lang="cs-CZ" sz="2400" dirty="0"/>
              <a:t> </a:t>
            </a:r>
            <a:r>
              <a:rPr lang="cs-CZ" sz="2400" dirty="0" err="1"/>
              <a:t>Melting</a:t>
            </a:r>
            <a:r>
              <a:rPr lang="cs-CZ" sz="2400" dirty="0"/>
              <a:t> (HRM) </a:t>
            </a:r>
            <a:endParaRPr lang="cs-CZ" sz="2400" dirty="0" smtClean="0"/>
          </a:p>
          <a:p>
            <a:pPr algn="ctr"/>
            <a:r>
              <a:rPr lang="cs-CZ" sz="2400" dirty="0" smtClean="0"/>
              <a:t>na </a:t>
            </a:r>
            <a:r>
              <a:rPr lang="cs-CZ" sz="2400" dirty="0"/>
              <a:t>platformě </a:t>
            </a:r>
            <a:r>
              <a:rPr lang="cs-CZ" sz="2400" dirty="0" err="1"/>
              <a:t>LightCycler</a:t>
            </a:r>
            <a:r>
              <a:rPr lang="cs-CZ" sz="2400" dirty="0"/>
              <a:t>® 480 </a:t>
            </a:r>
            <a:r>
              <a:rPr lang="cs-CZ" sz="2400" dirty="0" err="1"/>
              <a:t>System</a:t>
            </a:r>
            <a:r>
              <a:rPr lang="cs-CZ" sz="2400" dirty="0"/>
              <a:t> pomocí </a:t>
            </a:r>
            <a:r>
              <a:rPr lang="cs-CZ" sz="2400" dirty="0" err="1"/>
              <a:t>LightSNiP</a:t>
            </a:r>
            <a:r>
              <a:rPr lang="cs-CZ" sz="2400" dirty="0"/>
              <a:t> </a:t>
            </a:r>
            <a:r>
              <a:rPr lang="cs-CZ" sz="2400" dirty="0" err="1"/>
              <a:t>assay</a:t>
            </a:r>
            <a:r>
              <a:rPr lang="cs-CZ" sz="2400" dirty="0"/>
              <a:t>. </a:t>
            </a:r>
          </a:p>
        </p:txBody>
      </p:sp>
      <p:pic>
        <p:nvPicPr>
          <p:cNvPr id="6" name="Obrázek 5" descr="IMG_1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07713" y="3753129"/>
            <a:ext cx="3902707" cy="291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4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Achondroplázie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051720" y="164875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LightCycler</a:t>
            </a:r>
            <a:r>
              <a:rPr lang="cs-CZ" b="1" baseline="30000" dirty="0"/>
              <a:t>®</a:t>
            </a:r>
            <a:r>
              <a:rPr lang="cs-CZ" b="1" dirty="0"/>
              <a:t>480 Instrument </a:t>
            </a:r>
            <a:r>
              <a:rPr lang="cs-CZ" b="1" dirty="0" err="1"/>
              <a:t>LightSNiP</a:t>
            </a:r>
            <a:r>
              <a:rPr lang="cs-CZ" b="1" dirty="0"/>
              <a:t> </a:t>
            </a:r>
            <a:r>
              <a:rPr lang="cs-CZ" b="1" dirty="0" err="1"/>
              <a:t>Analysis</a:t>
            </a:r>
            <a:endParaRPr lang="cs-CZ" dirty="0"/>
          </a:p>
        </p:txBody>
      </p:sp>
      <p:pic>
        <p:nvPicPr>
          <p:cNvPr id="4098" name="Picture 2" descr="Lewie Pierson, right, born with Diastrophic Dwarfism, fits neatly on a skatebaord.  The young boy at left (ID to come) has Achondroplasia.  90% of all Little People have Achondroplas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78904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2398127"/>
            <a:ext cx="7025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metoda </a:t>
            </a:r>
            <a:r>
              <a:rPr lang="cs-CZ" dirty="0" err="1" smtClean="0"/>
              <a:t>genotypování</a:t>
            </a:r>
            <a:r>
              <a:rPr lang="cs-CZ" dirty="0" smtClean="0"/>
              <a:t> pomocí analýzy teploty tání </a:t>
            </a:r>
          </a:p>
          <a:p>
            <a:r>
              <a:rPr lang="cs-CZ" dirty="0" smtClean="0"/>
              <a:t>na 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Resolution</a:t>
            </a:r>
            <a:r>
              <a:rPr lang="cs-CZ" dirty="0"/>
              <a:t> </a:t>
            </a:r>
            <a:r>
              <a:rPr lang="cs-CZ" dirty="0" err="1"/>
              <a:t>Melting</a:t>
            </a:r>
            <a:r>
              <a:rPr lang="cs-CZ" dirty="0"/>
              <a:t> (HRM) na platformě </a:t>
            </a:r>
            <a:r>
              <a:rPr lang="cs-CZ" dirty="0" err="1"/>
              <a:t>LightCycler</a:t>
            </a:r>
            <a:r>
              <a:rPr lang="cs-CZ" dirty="0"/>
              <a:t>® 480 </a:t>
            </a:r>
            <a:r>
              <a:rPr lang="cs-CZ" dirty="0" err="1"/>
              <a:t>System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pomocí </a:t>
            </a:r>
            <a:r>
              <a:rPr lang="cs-CZ" dirty="0" err="1"/>
              <a:t>LightSNiP</a:t>
            </a:r>
            <a:r>
              <a:rPr lang="cs-CZ" dirty="0"/>
              <a:t> </a:t>
            </a:r>
            <a:r>
              <a:rPr lang="cs-CZ" dirty="0" err="1"/>
              <a:t>assay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pic>
        <p:nvPicPr>
          <p:cNvPr id="5122" name="Picture 2" descr="http://chundsell.com/wp-content/uploads/2012/10/LightCycler-480_Bil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85548"/>
            <a:ext cx="3491880" cy="34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Achondroplázie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195736" y="1268760"/>
            <a:ext cx="515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rs28931614                            FGFR3 (Exon 10) [G380R]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8376"/>
            <a:ext cx="5290516" cy="310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99560" y="5619974"/>
            <a:ext cx="8748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Křivky tání a teploty tání homozygotních jedinců  bez mutace </a:t>
            </a:r>
            <a:r>
              <a:rPr lang="en-US" dirty="0" smtClean="0"/>
              <a:t>G380R (</a:t>
            </a:r>
            <a:r>
              <a:rPr lang="cs-CZ" dirty="0" smtClean="0"/>
              <a:t>zelené</a:t>
            </a:r>
            <a:r>
              <a:rPr lang="en-US" dirty="0" smtClean="0"/>
              <a:t>); </a:t>
            </a:r>
            <a:endParaRPr lang="cs-CZ" dirty="0" smtClean="0"/>
          </a:p>
          <a:p>
            <a:r>
              <a:rPr lang="en-US" dirty="0" smtClean="0"/>
              <a:t>A</a:t>
            </a:r>
            <a:r>
              <a:rPr lang="cs-CZ" dirty="0" smtClean="0"/>
              <a:t> homozygotní jedinec s mutací na obou alelách</a:t>
            </a:r>
            <a:r>
              <a:rPr lang="en-US" dirty="0" smtClean="0"/>
              <a:t> (</a:t>
            </a:r>
            <a:r>
              <a:rPr lang="cs-CZ" dirty="0" smtClean="0"/>
              <a:t>červené</a:t>
            </a:r>
            <a:r>
              <a:rPr lang="en-US" dirty="0" smtClean="0"/>
              <a:t>) </a:t>
            </a:r>
            <a:endParaRPr lang="cs-CZ" dirty="0" smtClean="0"/>
          </a:p>
          <a:p>
            <a:r>
              <a:rPr lang="en-US" dirty="0" err="1" smtClean="0"/>
              <a:t>Analy</a:t>
            </a:r>
            <a:r>
              <a:rPr lang="cs-CZ" dirty="0" err="1" smtClean="0"/>
              <a:t>zováno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r>
              <a:rPr lang="cs-CZ" dirty="0" smtClean="0"/>
              <a:t>pomocí </a:t>
            </a:r>
            <a:r>
              <a:rPr lang="en-US" dirty="0" err="1" smtClean="0"/>
              <a:t>LightSNiP</a:t>
            </a:r>
            <a:r>
              <a:rPr lang="en-US" dirty="0" smtClean="0"/>
              <a:t> </a:t>
            </a:r>
            <a:r>
              <a:rPr lang="en-US" dirty="0"/>
              <a:t>assay </a:t>
            </a:r>
            <a:r>
              <a:rPr lang="cs-CZ" dirty="0" err="1" smtClean="0"/>
              <a:t>Tm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8730" y="5004421"/>
            <a:ext cx="72076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ACH: </a:t>
            </a:r>
            <a:r>
              <a:rPr lang="cs-CZ" sz="1600" b="1" dirty="0" smtClean="0"/>
              <a:t>G380R </a:t>
            </a:r>
            <a:r>
              <a:rPr lang="cs-CZ" sz="1600" b="1" dirty="0" err="1"/>
              <a:t>Probe</a:t>
            </a:r>
            <a:r>
              <a:rPr lang="cs-CZ" sz="1600" b="1" dirty="0"/>
              <a:t> </a:t>
            </a:r>
            <a:r>
              <a:rPr lang="cs-CZ" sz="1600" b="1" dirty="0" err="1"/>
              <a:t>sequence</a:t>
            </a:r>
            <a:r>
              <a:rPr lang="cs-CZ" sz="1600" b="1" dirty="0"/>
              <a:t> (5´-3´) </a:t>
            </a:r>
            <a:r>
              <a:rPr lang="cs-CZ" sz="1600" b="1" dirty="0" smtClean="0"/>
              <a:t>  </a:t>
            </a:r>
          </a:p>
          <a:p>
            <a:r>
              <a:rPr lang="cs-CZ" sz="1600" b="1" dirty="0"/>
              <a:t> </a:t>
            </a:r>
            <a:r>
              <a:rPr lang="cs-CZ" sz="1600" b="1" dirty="0" smtClean="0"/>
              <a:t>                      </a:t>
            </a:r>
            <a:r>
              <a:rPr lang="cs-CZ" sz="1600" dirty="0" smtClean="0"/>
              <a:t>TGTGTATTGCGGATCCTCAGCTAC[</a:t>
            </a:r>
            <a:r>
              <a:rPr lang="cs-CZ" sz="1600" dirty="0" smtClean="0">
                <a:solidFill>
                  <a:srgbClr val="FF0000"/>
                </a:solidFill>
              </a:rPr>
              <a:t>A/C/G</a:t>
            </a:r>
            <a:r>
              <a:rPr lang="cs-CZ" sz="1600" dirty="0" smtClean="0"/>
              <a:t>]GGGTGGGCTTCTTCCTGTTCATCCT</a:t>
            </a:r>
          </a:p>
          <a:p>
            <a:r>
              <a:rPr lang="cs-CZ" sz="1600" dirty="0"/>
              <a:t>	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	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377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4" y="44624"/>
            <a:ext cx="9144000" cy="68133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925170" y="437659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000" b="1" dirty="0" smtClean="0"/>
          </a:p>
          <a:p>
            <a:endParaRPr lang="cs-CZ" sz="1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42025" y="5157192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endParaRPr lang="cs-CZ" sz="1200" dirty="0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17048" y="620688"/>
            <a:ext cx="7772400" cy="1470025"/>
          </a:xfrm>
        </p:spPr>
        <p:txBody>
          <a:bodyPr>
            <a:noAutofit/>
          </a:bodyPr>
          <a:lstStyle/>
          <a:p>
            <a:r>
              <a:rPr lang="cs-CZ" sz="3600" dirty="0"/>
              <a:t>Neinvazivní prenatální </a:t>
            </a:r>
            <a:r>
              <a:rPr lang="cs-CZ" sz="3600" dirty="0" err="1" smtClean="0"/>
              <a:t>screening</a:t>
            </a:r>
            <a:r>
              <a:rPr lang="cs-CZ" sz="3600" dirty="0"/>
              <a:t> </a:t>
            </a:r>
            <a:r>
              <a:rPr lang="cs-CZ" sz="3600" dirty="0" smtClean="0"/>
              <a:t>(NIPS)</a:t>
            </a:r>
            <a:br>
              <a:rPr lang="cs-CZ" sz="3600" dirty="0" smtClean="0"/>
            </a:br>
            <a:r>
              <a:rPr lang="cs-CZ" sz="3600" dirty="0" smtClean="0"/>
              <a:t>WGS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97720" y="1779687"/>
            <a:ext cx="916719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Arthur </a:t>
            </a:r>
            <a:r>
              <a:rPr lang="cs-CZ" dirty="0" err="1"/>
              <a:t>Beaudet</a:t>
            </a:r>
            <a:r>
              <a:rPr lang="cs-CZ" dirty="0"/>
              <a:t>, pediatr a vedoucí genetiky člověka na Lékařské fakultě </a:t>
            </a:r>
            <a:r>
              <a:rPr lang="cs-CZ" dirty="0" err="1"/>
              <a:t>Baylor</a:t>
            </a:r>
            <a:r>
              <a:rPr lang="cs-CZ" dirty="0"/>
              <a:t> v Houstonu </a:t>
            </a:r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cs-CZ" dirty="0" smtClean="0"/>
              <a:t>„Myslím </a:t>
            </a:r>
            <a:r>
              <a:rPr lang="cs-CZ" dirty="0"/>
              <a:t>si, že budeme </a:t>
            </a:r>
            <a:r>
              <a:rPr lang="cs-CZ" dirty="0" smtClean="0"/>
              <a:t>analyzovat </a:t>
            </a:r>
            <a:r>
              <a:rPr lang="cs-CZ" dirty="0"/>
              <a:t>genom každého člověka - každého plodu - v prvním trimestru</a:t>
            </a:r>
            <a:r>
              <a:rPr lang="cs-CZ" dirty="0" smtClean="0"/>
              <a:t>,</a:t>
            </a:r>
          </a:p>
          <a:p>
            <a:pPr algn="ctr"/>
            <a:r>
              <a:rPr lang="cs-CZ" dirty="0" smtClean="0"/>
              <a:t> </a:t>
            </a:r>
            <a:r>
              <a:rPr lang="cs-CZ" dirty="0"/>
              <a:t>přinejmenším </a:t>
            </a:r>
            <a:r>
              <a:rPr lang="cs-CZ" dirty="0" smtClean="0"/>
              <a:t>částečně. </a:t>
            </a:r>
            <a:r>
              <a:rPr lang="cs-CZ" dirty="0"/>
              <a:t>Dnes někteří pacienti mají své genomové sekvence, </a:t>
            </a:r>
            <a:endParaRPr lang="cs-CZ" dirty="0" smtClean="0"/>
          </a:p>
          <a:p>
            <a:pPr algn="ctr"/>
            <a:r>
              <a:rPr lang="cs-CZ" dirty="0" smtClean="0"/>
              <a:t>aby osvětlily </a:t>
            </a:r>
            <a:r>
              <a:rPr lang="cs-CZ" dirty="0"/>
              <a:t>genetická </a:t>
            </a:r>
            <a:r>
              <a:rPr lang="cs-CZ" dirty="0" smtClean="0"/>
              <a:t>onemocnění, </a:t>
            </a:r>
          </a:p>
          <a:p>
            <a:pPr algn="ctr"/>
            <a:r>
              <a:rPr lang="cs-CZ" dirty="0" smtClean="0"/>
              <a:t>ale </a:t>
            </a:r>
            <a:r>
              <a:rPr lang="cs-CZ" dirty="0"/>
              <a:t>jednoho dne lidé nebudou čekat, dokud nebudou nemocní. </a:t>
            </a:r>
            <a:endParaRPr lang="cs-CZ" dirty="0" smtClean="0"/>
          </a:p>
          <a:p>
            <a:pPr algn="ctr"/>
            <a:r>
              <a:rPr lang="cs-CZ" dirty="0" smtClean="0"/>
              <a:t>Už budeme znát </a:t>
            </a:r>
            <a:r>
              <a:rPr lang="cs-CZ" dirty="0"/>
              <a:t>údaje při </a:t>
            </a:r>
            <a:r>
              <a:rPr lang="cs-CZ" dirty="0" smtClean="0"/>
              <a:t>narození. </a:t>
            </a:r>
          </a:p>
          <a:p>
            <a:pPr algn="ctr"/>
            <a:r>
              <a:rPr lang="cs-CZ" dirty="0" smtClean="0"/>
              <a:t>To </a:t>
            </a:r>
            <a:r>
              <a:rPr lang="cs-CZ" dirty="0"/>
              <a:t>se nestane hned</a:t>
            </a:r>
            <a:r>
              <a:rPr lang="cs-CZ" dirty="0" smtClean="0"/>
              <a:t>.</a:t>
            </a:r>
          </a:p>
          <a:p>
            <a:pPr algn="ctr"/>
            <a:r>
              <a:rPr lang="cs-CZ" dirty="0" smtClean="0"/>
              <a:t> </a:t>
            </a:r>
            <a:r>
              <a:rPr lang="cs-CZ" dirty="0"/>
              <a:t>Za prvé, třídění v</a:t>
            </a:r>
            <a:r>
              <a:rPr lang="cs-CZ" dirty="0" smtClean="0"/>
              <a:t>olné DNA </a:t>
            </a:r>
            <a:r>
              <a:rPr lang="cs-CZ" dirty="0"/>
              <a:t>plodu </a:t>
            </a:r>
            <a:r>
              <a:rPr lang="cs-CZ" dirty="0" smtClean="0"/>
              <a:t>a matky </a:t>
            </a:r>
          </a:p>
          <a:p>
            <a:pPr algn="ctr"/>
            <a:r>
              <a:rPr lang="cs-CZ" dirty="0" smtClean="0"/>
              <a:t>vyžaduje analýzu obrovského </a:t>
            </a:r>
            <a:r>
              <a:rPr lang="cs-CZ" dirty="0"/>
              <a:t>množství </a:t>
            </a:r>
            <a:r>
              <a:rPr lang="cs-CZ" dirty="0" smtClean="0"/>
              <a:t>opakujících se sekvencí, </a:t>
            </a:r>
          </a:p>
          <a:p>
            <a:pPr algn="ctr"/>
            <a:r>
              <a:rPr lang="cs-CZ" dirty="0" smtClean="0"/>
              <a:t>což </a:t>
            </a:r>
            <a:r>
              <a:rPr lang="cs-CZ" dirty="0"/>
              <a:t>je pro </a:t>
            </a:r>
            <a:r>
              <a:rPr lang="cs-CZ" dirty="0" smtClean="0"/>
              <a:t>rutinní využití příliš </a:t>
            </a:r>
            <a:r>
              <a:rPr lang="cs-CZ" dirty="0"/>
              <a:t>nákladné. </a:t>
            </a:r>
            <a:endParaRPr lang="cs-CZ" dirty="0" smtClean="0"/>
          </a:p>
          <a:p>
            <a:pPr algn="ctr"/>
            <a:r>
              <a:rPr lang="cs-CZ" dirty="0" smtClean="0"/>
              <a:t>(</a:t>
            </a:r>
            <a:r>
              <a:rPr lang="cs-CZ" dirty="0" err="1"/>
              <a:t>Illumina</a:t>
            </a:r>
            <a:r>
              <a:rPr lang="cs-CZ" dirty="0"/>
              <a:t> v současné době účtuje 9 500 dolarů za účelem </a:t>
            </a:r>
            <a:r>
              <a:rPr lang="cs-CZ" dirty="0" err="1"/>
              <a:t>sekvenování</a:t>
            </a:r>
            <a:r>
              <a:rPr lang="cs-CZ" dirty="0"/>
              <a:t> genomu dospělé osoby </a:t>
            </a:r>
            <a:endParaRPr lang="cs-CZ" dirty="0" smtClean="0"/>
          </a:p>
          <a:p>
            <a:pPr algn="ctr"/>
            <a:r>
              <a:rPr lang="cs-CZ" dirty="0"/>
              <a:t>a doposud pokusy o sekvenci fetální DNA stojí mnohem víc.) </a:t>
            </a:r>
            <a:endParaRPr lang="cs-CZ" dirty="0" smtClean="0"/>
          </a:p>
          <a:p>
            <a:pPr algn="ctr"/>
            <a:r>
              <a:rPr lang="cs-CZ" dirty="0" smtClean="0"/>
              <a:t>A </a:t>
            </a:r>
            <a:r>
              <a:rPr lang="cs-CZ" dirty="0"/>
              <a:t>stále existují technické problémy: </a:t>
            </a:r>
            <a:endParaRPr lang="cs-CZ" dirty="0" smtClean="0"/>
          </a:p>
          <a:p>
            <a:pPr algn="ctr"/>
            <a:r>
              <a:rPr lang="cs-CZ" dirty="0" smtClean="0"/>
              <a:t>výsledky </a:t>
            </a:r>
            <a:r>
              <a:rPr lang="cs-CZ" dirty="0"/>
              <a:t>fetálního genomu nejsou dosud přesné pro diagnózu. </a:t>
            </a:r>
            <a:endParaRPr lang="cs-CZ" dirty="0" smtClean="0"/>
          </a:p>
          <a:p>
            <a:pPr algn="ctr"/>
            <a:r>
              <a:rPr lang="cs-CZ" dirty="0" smtClean="0"/>
              <a:t>Eticky je technologie minové </a:t>
            </a:r>
            <a:r>
              <a:rPr lang="cs-CZ" dirty="0"/>
              <a:t>pole. </a:t>
            </a:r>
            <a:endParaRPr lang="cs-CZ" dirty="0" smtClean="0"/>
          </a:p>
          <a:p>
            <a:pPr algn="ctr"/>
            <a:r>
              <a:rPr lang="cs-CZ" dirty="0" smtClean="0"/>
              <a:t>Pokud zjistíme genetický osud </a:t>
            </a:r>
            <a:r>
              <a:rPr lang="cs-CZ" dirty="0"/>
              <a:t>našich dětí, když jsou ještě v děloze</a:t>
            </a:r>
            <a:r>
              <a:rPr lang="cs-CZ" dirty="0" smtClean="0"/>
              <a:t>,</a:t>
            </a:r>
          </a:p>
          <a:p>
            <a:pPr algn="ctr"/>
            <a:r>
              <a:rPr lang="cs-CZ" dirty="0" smtClean="0"/>
              <a:t> jaký druh rozhodnutí budeme udělat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764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4" y="44624"/>
            <a:ext cx="9144000" cy="68133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925170" y="437659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000" b="1" dirty="0" smtClean="0"/>
          </a:p>
          <a:p>
            <a:endParaRPr lang="cs-CZ" sz="1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42025" y="5157192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endParaRPr lang="cs-CZ" sz="1200" dirty="0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781346" y="476672"/>
            <a:ext cx="7772400" cy="1470025"/>
          </a:xfrm>
        </p:spPr>
        <p:txBody>
          <a:bodyPr>
            <a:noAutofit/>
          </a:bodyPr>
          <a:lstStyle/>
          <a:p>
            <a:r>
              <a:rPr lang="cs-CZ" sz="3600" dirty="0"/>
              <a:t>Neinvazivní prenatální </a:t>
            </a:r>
            <a:r>
              <a:rPr lang="cs-CZ" sz="3600" dirty="0" err="1" smtClean="0"/>
              <a:t>screening</a:t>
            </a:r>
            <a:r>
              <a:rPr lang="cs-CZ" sz="3600" dirty="0"/>
              <a:t> </a:t>
            </a:r>
            <a:r>
              <a:rPr lang="cs-CZ" sz="3600" dirty="0" smtClean="0"/>
              <a:t>(NIPS)</a:t>
            </a:r>
            <a:br>
              <a:rPr lang="cs-CZ" sz="3600" dirty="0" smtClean="0"/>
            </a:br>
            <a:r>
              <a:rPr lang="cs-CZ" sz="3600" dirty="0" smtClean="0"/>
              <a:t>WGS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78497" y="1520089"/>
            <a:ext cx="89780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 </a:t>
            </a:r>
            <a:r>
              <a:rPr lang="cs-CZ" dirty="0"/>
              <a:t>Dennis </a:t>
            </a:r>
            <a:r>
              <a:rPr lang="cs-CZ" dirty="0" err="1"/>
              <a:t>Lo</a:t>
            </a:r>
            <a:r>
              <a:rPr lang="cs-CZ" dirty="0"/>
              <a:t> se domnívá, </a:t>
            </a:r>
            <a:endParaRPr lang="cs-CZ" dirty="0" smtClean="0"/>
          </a:p>
          <a:p>
            <a:r>
              <a:rPr lang="cs-CZ" dirty="0" smtClean="0"/>
              <a:t>že </a:t>
            </a:r>
            <a:r>
              <a:rPr lang="cs-CZ" dirty="0"/>
              <a:t>pokud postupuje sekvence fetálních DNA, testovací pracovníci by se měli omezit na hlášení </a:t>
            </a:r>
            <a:endParaRPr lang="cs-CZ" dirty="0" smtClean="0"/>
          </a:p>
          <a:p>
            <a:r>
              <a:rPr lang="cs-CZ" dirty="0" smtClean="0"/>
              <a:t>pouze </a:t>
            </a:r>
            <a:r>
              <a:rPr lang="cs-CZ" dirty="0"/>
              <a:t>20 nejčastějších závažných onemocnění. 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„Budeme </a:t>
            </a:r>
            <a:r>
              <a:rPr lang="cs-CZ" dirty="0"/>
              <a:t>čelit výzvě toho, co </a:t>
            </a:r>
            <a:r>
              <a:rPr lang="cs-CZ" dirty="0" smtClean="0"/>
              <a:t>hledat </a:t>
            </a:r>
            <a:r>
              <a:rPr lang="cs-CZ" dirty="0"/>
              <a:t>a jak </a:t>
            </a:r>
            <a:r>
              <a:rPr lang="cs-CZ" dirty="0" smtClean="0"/>
              <a:t>radit těhotným ženám. </a:t>
            </a:r>
          </a:p>
          <a:p>
            <a:r>
              <a:rPr lang="cs-CZ" dirty="0" smtClean="0"/>
              <a:t>Myslím</a:t>
            </a:r>
            <a:r>
              <a:rPr lang="cs-CZ" dirty="0"/>
              <a:t>, že musíme tuto technologii používat eticky a neměli bychom analyzovat věci, </a:t>
            </a:r>
            <a:endParaRPr lang="cs-CZ" dirty="0" smtClean="0"/>
          </a:p>
          <a:p>
            <a:r>
              <a:rPr lang="cs-CZ" dirty="0" smtClean="0"/>
              <a:t>které </a:t>
            </a:r>
            <a:r>
              <a:rPr lang="cs-CZ" dirty="0"/>
              <a:t>nejsou život ohrožující. Jako předispozice k </a:t>
            </a:r>
            <a:r>
              <a:rPr lang="cs-CZ" dirty="0" smtClean="0"/>
              <a:t>cukrovce ve 40 letech. </a:t>
            </a:r>
          </a:p>
          <a:p>
            <a:r>
              <a:rPr lang="cs-CZ" dirty="0" smtClean="0"/>
              <a:t>Dokonce </a:t>
            </a:r>
            <a:r>
              <a:rPr lang="cs-CZ" dirty="0"/>
              <a:t>ani nevíme, jaký lék bude za 40 let, tak proč se </a:t>
            </a:r>
            <a:r>
              <a:rPr lang="cs-CZ" dirty="0" smtClean="0"/>
              <a:t>stresovat </a:t>
            </a:r>
            <a:r>
              <a:rPr lang="cs-CZ" dirty="0"/>
              <a:t>matku? </a:t>
            </a:r>
            <a:r>
              <a:rPr lang="cs-CZ" dirty="0" smtClean="0"/>
              <a:t>„</a:t>
            </a:r>
            <a:endParaRPr lang="cs-CZ" dirty="0"/>
          </a:p>
        </p:txBody>
      </p:sp>
      <p:pic>
        <p:nvPicPr>
          <p:cNvPr id="7" name="Picture 2" descr="http://www.med.cuhk.edu.hk/eng/images/home/topstories/dennis_bgi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03" y="3820376"/>
            <a:ext cx="3291086" cy="29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45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07" y="0"/>
            <a:ext cx="10100134" cy="710140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9600" dirty="0" smtClean="0">
                <a:solidFill>
                  <a:srgbClr val="FF0000"/>
                </a:solidFill>
              </a:rPr>
              <a:t>!!!</a:t>
            </a:r>
            <a:endParaRPr lang="cs-CZ" sz="96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576184" y="1823290"/>
            <a:ext cx="6231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DNA </a:t>
            </a:r>
            <a:r>
              <a:rPr lang="cs-CZ" b="1" dirty="0"/>
              <a:t>TEST OTCOVSTVÍ BĚHEM TĚHOTENSTVÍ Z MATEŘSKÉ KRVE </a:t>
            </a:r>
            <a:endParaRPr lang="cs-CZ" b="1" dirty="0" smtClean="0"/>
          </a:p>
          <a:p>
            <a:pPr algn="ctr"/>
            <a:r>
              <a:rPr lang="cs-CZ" b="1" dirty="0" smtClean="0"/>
              <a:t>JIŽ </a:t>
            </a:r>
            <a:r>
              <a:rPr lang="cs-CZ" b="1" dirty="0"/>
              <a:t>V 9. TÝDNU</a:t>
            </a:r>
            <a:r>
              <a:rPr lang="cs-CZ" b="1" dirty="0" smtClean="0"/>
              <a:t> </a:t>
            </a:r>
            <a:r>
              <a:rPr lang="cs-CZ" b="1" dirty="0"/>
              <a:t>JIŽ OD 29900,- Kč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110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720080"/>
            <a:ext cx="9144000" cy="681337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7167" y="148740"/>
            <a:ext cx="909640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Molekulární diagnostika </a:t>
            </a:r>
            <a:r>
              <a:rPr lang="cs-CZ" dirty="0" smtClean="0"/>
              <a:t>má dnes tyto hlavní praktické přínosy:</a:t>
            </a:r>
          </a:p>
          <a:p>
            <a:r>
              <a:rPr lang="cs-CZ" dirty="0" smtClean="0"/>
              <a:t> </a:t>
            </a:r>
          </a:p>
          <a:p>
            <a:endParaRPr lang="cs-CZ" dirty="0"/>
          </a:p>
          <a:p>
            <a:pPr marL="342900" indent="-342900">
              <a:buFont typeface="+mj-lt"/>
              <a:buAutoNum type="arabicParenR" startAt="6"/>
            </a:pPr>
            <a:r>
              <a:rPr lang="cs-CZ" b="1" dirty="0" smtClean="0"/>
              <a:t>terapeuticko-indikační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dirty="0" smtClean="0"/>
              <a:t>pomocí </a:t>
            </a:r>
            <a:r>
              <a:rPr lang="cs-CZ" dirty="0"/>
              <a:t>genetických testů je možné dopředu určit, </a:t>
            </a:r>
            <a:r>
              <a:rPr lang="cs-CZ" dirty="0" smtClean="0"/>
              <a:t>kteří </a:t>
            </a:r>
            <a:r>
              <a:rPr lang="cs-CZ" dirty="0"/>
              <a:t>jedinci budou mít největší prospěch </a:t>
            </a:r>
            <a:endParaRPr lang="cs-CZ" dirty="0" smtClean="0"/>
          </a:p>
          <a:p>
            <a:r>
              <a:rPr lang="cs-CZ" dirty="0" smtClean="0"/>
              <a:t>      z</a:t>
            </a:r>
            <a:r>
              <a:rPr lang="cs-CZ" dirty="0"/>
              <a:t> užívání konkrétního </a:t>
            </a:r>
            <a:r>
              <a:rPr lang="cs-CZ" dirty="0" smtClean="0"/>
              <a:t>léku a</a:t>
            </a:r>
            <a:r>
              <a:rPr lang="cs-CZ" dirty="0"/>
              <a:t> u kterých pacientů bude naopak podávání léku </a:t>
            </a:r>
            <a:r>
              <a:rPr lang="cs-CZ" dirty="0" smtClean="0"/>
              <a:t>spojeno</a:t>
            </a:r>
          </a:p>
          <a:p>
            <a:r>
              <a:rPr lang="cs-CZ" dirty="0"/>
              <a:t> </a:t>
            </a:r>
            <a:r>
              <a:rPr lang="cs-CZ" dirty="0" smtClean="0"/>
              <a:t>     se </a:t>
            </a:r>
            <a:r>
              <a:rPr lang="cs-CZ" dirty="0"/>
              <a:t>špatnou odpovědí </a:t>
            </a:r>
            <a:r>
              <a:rPr lang="cs-CZ" dirty="0" smtClean="0"/>
              <a:t> a</a:t>
            </a:r>
            <a:r>
              <a:rPr lang="cs-CZ" dirty="0"/>
              <a:t> častými a závažnými nežádoucími účinky</a:t>
            </a:r>
            <a:endParaRPr lang="cs-CZ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cs-CZ" dirty="0" smtClean="0"/>
              <a:t>motor personalizované medicíny a cílené biologické léčby </a:t>
            </a:r>
          </a:p>
          <a:p>
            <a:endParaRPr lang="cs-CZ" dirty="0" smtClean="0"/>
          </a:p>
        </p:txBody>
      </p:sp>
      <p:sp>
        <p:nvSpPr>
          <p:cNvPr id="4" name="Obdélník 3"/>
          <p:cNvSpPr/>
          <p:nvPr/>
        </p:nvSpPr>
        <p:spPr>
          <a:xfrm>
            <a:off x="1619672" y="3068960"/>
            <a:ext cx="6174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0000"/>
              </a:buClr>
            </a:pPr>
            <a:r>
              <a:rPr lang="cs-CZ" dirty="0">
                <a:solidFill>
                  <a:srgbClr val="FF0000"/>
                </a:solidFill>
              </a:rPr>
              <a:t>Jedinci s různými variantami genů různě reagují na léčbu, </a:t>
            </a:r>
          </a:p>
          <a:p>
            <a:pPr algn="ctr">
              <a:buClr>
                <a:srgbClr val="CC0000"/>
              </a:buClr>
            </a:pPr>
            <a:r>
              <a:rPr lang="cs-CZ" dirty="0">
                <a:solidFill>
                  <a:srgbClr val="FF0000"/>
                </a:solidFill>
              </a:rPr>
              <a:t>metabolizují léky různou rychlostí, proto lze očekávat, </a:t>
            </a:r>
          </a:p>
          <a:p>
            <a:pPr algn="ctr">
              <a:buClr>
                <a:srgbClr val="CC0000"/>
              </a:buClr>
            </a:pPr>
            <a:r>
              <a:rPr lang="cs-CZ" dirty="0">
                <a:solidFill>
                  <a:srgbClr val="FF0000"/>
                </a:solidFill>
              </a:rPr>
              <a:t>že léky budou šity na míru právě podle pacientova genomu. </a:t>
            </a:r>
          </a:p>
          <a:p>
            <a:pPr algn="ctr">
              <a:buClr>
                <a:srgbClr val="CC0000"/>
              </a:buClr>
            </a:pPr>
            <a:endParaRPr lang="cs-CZ" dirty="0">
              <a:solidFill>
                <a:srgbClr val="FF0000"/>
              </a:solidFill>
            </a:endParaRPr>
          </a:p>
          <a:p>
            <a:pPr algn="ctr">
              <a:buClr>
                <a:srgbClr val="CC0000"/>
              </a:buClr>
            </a:pPr>
            <a:r>
              <a:rPr lang="cs-CZ" dirty="0">
                <a:solidFill>
                  <a:srgbClr val="FF0000"/>
                </a:solidFill>
              </a:rPr>
              <a:t>Dnes lékař často dlouho hledá, který z podobných léků pacientovi nejlépe vyhovuje, </a:t>
            </a:r>
          </a:p>
          <a:p>
            <a:pPr algn="ctr">
              <a:buClr>
                <a:srgbClr val="CC0000"/>
              </a:buClr>
            </a:pPr>
            <a:r>
              <a:rPr lang="cs-CZ" dirty="0">
                <a:solidFill>
                  <a:srgbClr val="FF0000"/>
                </a:solidFill>
              </a:rPr>
              <a:t>což prodlužuje i prodražuje léčbu, snižuje účinek léků nebo hrozí nežádoucí vedlejší účinky</a:t>
            </a:r>
          </a:p>
          <a:p>
            <a:pPr algn="ctr">
              <a:buClr>
                <a:srgbClr val="CC0000"/>
              </a:buClr>
            </a:pPr>
            <a:endParaRPr lang="cs-CZ" dirty="0">
              <a:solidFill>
                <a:srgbClr val="FF0000"/>
              </a:solidFill>
            </a:endParaRP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Lékař před vyplněním receptu požaduje genetické vyšetření, 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aby zjistil, který lék je pro pacienta nejvhodnější. </a:t>
            </a:r>
          </a:p>
          <a:p>
            <a:pPr algn="ctr">
              <a:buClr>
                <a:srgbClr val="CC0000"/>
              </a:buClr>
            </a:pPr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07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133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0688" y="40466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Farmakogenetika</a:t>
            </a:r>
            <a:endParaRPr lang="cs-CZ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2354" y="1847185"/>
            <a:ext cx="77403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Cytochrom </a:t>
            </a:r>
            <a:r>
              <a:rPr lang="cs-CZ" sz="2000" dirty="0"/>
              <a:t>P450 (CYP</a:t>
            </a:r>
            <a:r>
              <a:rPr lang="cs-CZ" sz="2000" dirty="0" smtClean="0"/>
              <a:t>)</a:t>
            </a:r>
          </a:p>
          <a:p>
            <a:r>
              <a:rPr lang="cs-CZ" sz="1200" dirty="0"/>
              <a:t>Nejvíce případů, kdy je v důsledku </a:t>
            </a:r>
            <a:r>
              <a:rPr lang="cs-CZ" sz="1200" dirty="0" smtClean="0"/>
              <a:t>variant genů </a:t>
            </a:r>
            <a:r>
              <a:rPr lang="cs-CZ" sz="1200" dirty="0"/>
              <a:t>pro </a:t>
            </a:r>
            <a:r>
              <a:rPr lang="cs-CZ" sz="1200" dirty="0" smtClean="0"/>
              <a:t>jeho různé formy alterován </a:t>
            </a:r>
            <a:r>
              <a:rPr lang="cs-CZ" sz="1200" dirty="0"/>
              <a:t>metabolizmus </a:t>
            </a:r>
            <a:r>
              <a:rPr lang="cs-CZ" sz="1200" dirty="0" smtClean="0"/>
              <a:t>léčiva</a:t>
            </a:r>
          </a:p>
          <a:p>
            <a:endParaRPr lang="cs-CZ" sz="1200" dirty="0" smtClean="0"/>
          </a:p>
          <a:p>
            <a:r>
              <a:rPr lang="cs-CZ" sz="1600" dirty="0" smtClean="0"/>
              <a:t>Cytochrom P450 2C9 (CYP2C9), VKORC1         </a:t>
            </a:r>
            <a:r>
              <a:rPr lang="cs-CZ" sz="1600" dirty="0" err="1" smtClean="0"/>
              <a:t>Warfarin</a:t>
            </a:r>
            <a:endParaRPr lang="cs-CZ" sz="1600" dirty="0" smtClean="0"/>
          </a:p>
          <a:p>
            <a:pPr marL="171450" indent="-171450">
              <a:buFont typeface="Wingdings" pitchFamily="2" charset="2"/>
              <a:buChar char="v"/>
            </a:pPr>
            <a:r>
              <a:rPr lang="pl-PL" sz="1200" dirty="0" smtClean="0"/>
              <a:t>podílí se na metabolizmu a mechanizmu </a:t>
            </a:r>
            <a:r>
              <a:rPr lang="cs-CZ" sz="1200" dirty="0" smtClean="0"/>
              <a:t>antikoagulancia </a:t>
            </a:r>
            <a:r>
              <a:rPr lang="cs-CZ" sz="1200" dirty="0" err="1" smtClean="0"/>
              <a:t>warfarinu</a:t>
            </a:r>
            <a:r>
              <a:rPr lang="cs-CZ" sz="1200" dirty="0" smtClean="0"/>
              <a:t>; přeměňuje </a:t>
            </a:r>
            <a:r>
              <a:rPr lang="cs-CZ" sz="1200" dirty="0" err="1" smtClean="0"/>
              <a:t>warfarin</a:t>
            </a:r>
            <a:r>
              <a:rPr lang="cs-CZ" sz="1200" dirty="0" smtClean="0"/>
              <a:t> na hlavní metabolit 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cs-CZ" sz="1200" dirty="0" smtClean="0"/>
              <a:t> v důsledku variantních alel pro formu cytochromu </a:t>
            </a:r>
            <a:r>
              <a:rPr lang="cs-CZ" sz="1200" dirty="0" err="1" smtClean="0"/>
              <a:t>snižena</a:t>
            </a:r>
            <a:r>
              <a:rPr lang="cs-CZ" sz="1200" dirty="0" smtClean="0"/>
              <a:t> účinnost tohoto enzymu participujícího v aktivaci</a:t>
            </a:r>
          </a:p>
          <a:p>
            <a:r>
              <a:rPr lang="cs-CZ" sz="1200" dirty="0" smtClean="0"/>
              <a:t>      </a:t>
            </a:r>
            <a:r>
              <a:rPr lang="cs-CZ" sz="1200" dirty="0" err="1" smtClean="0"/>
              <a:t>prothrombinu</a:t>
            </a:r>
            <a:endParaRPr lang="cs-CZ" sz="1200" dirty="0" smtClean="0"/>
          </a:p>
          <a:p>
            <a:pPr marL="171450" indent="-171450">
              <a:buFont typeface="Wingdings" pitchFamily="2" charset="2"/>
              <a:buChar char="v"/>
            </a:pPr>
            <a:r>
              <a:rPr lang="cs-CZ" sz="1200" dirty="0" smtClean="0"/>
              <a:t>Spojeno s rizikem tromboembolických příhod</a:t>
            </a:r>
          </a:p>
          <a:p>
            <a:endParaRPr lang="cs-CZ" sz="1200" dirty="0" smtClean="0"/>
          </a:p>
          <a:p>
            <a:r>
              <a:rPr lang="cs-CZ" sz="1200" dirty="0" smtClean="0"/>
              <a:t>Důležitými faktory pro využití </a:t>
            </a:r>
            <a:r>
              <a:rPr lang="cs-CZ" sz="1200" dirty="0" err="1" smtClean="0"/>
              <a:t>genotypizace</a:t>
            </a:r>
            <a:r>
              <a:rPr lang="cs-CZ" sz="1200" dirty="0" smtClean="0"/>
              <a:t> v klinické praxi jsou především 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cs-CZ" sz="1200" dirty="0" smtClean="0"/>
              <a:t>rychlost a cena vyšetření ve srovnání s cenou léčiva (</a:t>
            </a:r>
            <a:r>
              <a:rPr lang="cs-CZ" sz="1200" dirty="0" err="1" smtClean="0"/>
              <a:t>prasugrel</a:t>
            </a:r>
            <a:r>
              <a:rPr lang="cs-CZ" sz="1200" dirty="0" smtClean="0"/>
              <a:t> vs. </a:t>
            </a:r>
            <a:r>
              <a:rPr lang="cs-CZ" sz="1200" dirty="0" err="1" smtClean="0"/>
              <a:t>klopidogrel</a:t>
            </a:r>
            <a:r>
              <a:rPr lang="cs-CZ" sz="1200" dirty="0" smtClean="0"/>
              <a:t> aktivovaný geneticky polymorfním</a:t>
            </a:r>
          </a:p>
          <a:p>
            <a:r>
              <a:rPr lang="cs-CZ" sz="1200" dirty="0" smtClean="0"/>
              <a:t>CYP2C19 apod.) 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cs-CZ" sz="1200" dirty="0" smtClean="0"/>
              <a:t>podíl metabolického genotypu na výsledné farmakokinetice, jež je ovlivněna i dalšími faktory (věk, jaterní a ledvinné funkce, lékové interakce apod.</a:t>
            </a:r>
          </a:p>
          <a:p>
            <a:pPr marL="171450" indent="-171450">
              <a:buFont typeface="Wingdings" pitchFamily="2" charset="2"/>
              <a:buChar char="v"/>
            </a:pPr>
            <a:endParaRPr lang="cs-CZ" sz="1200" dirty="0" smtClean="0"/>
          </a:p>
          <a:p>
            <a:pPr marL="171450" indent="-171450">
              <a:buFont typeface="Wingdings" pitchFamily="2" charset="2"/>
              <a:buChar char="v"/>
            </a:pPr>
            <a:r>
              <a:rPr lang="cs-CZ" sz="1200" dirty="0" smtClean="0"/>
              <a:t>Vyšetření variant ovlivňujících  metabolizmus </a:t>
            </a:r>
            <a:r>
              <a:rPr lang="cs-CZ" sz="1200" dirty="0" err="1" smtClean="0"/>
              <a:t>warfarinu</a:t>
            </a:r>
            <a:r>
              <a:rPr lang="cs-CZ" sz="1200" dirty="0" smtClean="0"/>
              <a:t> se tak z již celkem běžné praxe stává spíše záležitostí pro pacienty, u nichž je obtížná optimalizace dávkování léčiva podle běžných klinických schémat a je vhodné hledat příčinu jejich neadekvátní odpovědi na léčbu.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cs-CZ" sz="1200" dirty="0" smtClean="0"/>
              <a:t>Volba </a:t>
            </a:r>
            <a:r>
              <a:rPr lang="cs-CZ" sz="1200" dirty="0" err="1" smtClean="0"/>
              <a:t>antiagregační</a:t>
            </a:r>
            <a:r>
              <a:rPr lang="cs-CZ" sz="1200" dirty="0" smtClean="0"/>
              <a:t> léčby by mohla profitovat ze znalosti pacientova genotypu více a optimálně vyvážit použití nákladnějšího </a:t>
            </a:r>
            <a:r>
              <a:rPr lang="cs-CZ" sz="1200" dirty="0" err="1" smtClean="0"/>
              <a:t>prasugrelu</a:t>
            </a:r>
            <a:r>
              <a:rPr lang="cs-CZ" sz="1200" dirty="0" smtClean="0"/>
              <a:t>, jehož metabolizmus a účinnost sice nejsou alterovány </a:t>
            </a:r>
            <a:r>
              <a:rPr lang="pl-PL" sz="1200" dirty="0" smtClean="0"/>
              <a:t>defektem cytochromu P450 formy CYP2C19, avšak </a:t>
            </a:r>
            <a:r>
              <a:rPr lang="cs-CZ" sz="1200" dirty="0" smtClean="0"/>
              <a:t>má vyšší výskyt závažných (i fatálně) krvácivých </a:t>
            </a:r>
            <a:r>
              <a:rPr lang="da-DK" sz="1200" dirty="0" smtClean="0"/>
              <a:t>příhod oproti klopidogrelu</a:t>
            </a:r>
            <a:endParaRPr lang="cs-CZ" sz="1200" dirty="0" smtClean="0"/>
          </a:p>
          <a:p>
            <a:endParaRPr lang="cs-CZ" sz="1200" dirty="0"/>
          </a:p>
        </p:txBody>
      </p:sp>
      <p:sp>
        <p:nvSpPr>
          <p:cNvPr id="7" name="Šipka doprava 6"/>
          <p:cNvSpPr/>
          <p:nvPr/>
        </p:nvSpPr>
        <p:spPr>
          <a:xfrm>
            <a:off x="3923928" y="2564904"/>
            <a:ext cx="28803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59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1337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31542" y="1847185"/>
            <a:ext cx="774035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r>
              <a:rPr lang="cs-CZ" sz="1600" b="1" dirty="0" err="1"/>
              <a:t>Warfarin</a:t>
            </a:r>
            <a:r>
              <a:rPr lang="cs-CZ" sz="1600" dirty="0"/>
              <a:t>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/>
              <a:t>n</a:t>
            </a:r>
            <a:r>
              <a:rPr lang="cs-CZ" sz="1600" dirty="0" smtClean="0"/>
              <a:t>epřímé perorální </a:t>
            </a:r>
            <a:r>
              <a:rPr lang="cs-CZ" sz="1600" dirty="0" err="1" smtClean="0"/>
              <a:t>antikoagulans</a:t>
            </a:r>
            <a:endParaRPr lang="cs-CZ" sz="16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/>
              <a:t>d</a:t>
            </a:r>
            <a:r>
              <a:rPr lang="cs-CZ" sz="1600" dirty="0" smtClean="0"/>
              <a:t>louhou </a:t>
            </a:r>
            <a:r>
              <a:rPr lang="cs-CZ" sz="1600" dirty="0"/>
              <a:t>dobu byl víceméně jediným použitelným perorálním léčivem s </a:t>
            </a:r>
            <a:r>
              <a:rPr lang="cs-CZ" sz="1600" dirty="0" smtClean="0"/>
              <a:t>antikoagulačním působením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 smtClean="0"/>
              <a:t>patří mezi  </a:t>
            </a:r>
            <a:r>
              <a:rPr lang="cs-CZ" sz="1600" dirty="0"/>
              <a:t>tzv. </a:t>
            </a:r>
            <a:r>
              <a:rPr lang="cs-CZ" sz="1600" b="1" dirty="0" smtClean="0"/>
              <a:t>kumariny</a:t>
            </a:r>
            <a:endParaRPr lang="cs-CZ" sz="1600" dirty="0"/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 smtClean="0"/>
              <a:t>blokuje </a:t>
            </a:r>
            <a:r>
              <a:rPr lang="cs-CZ" sz="1600" b="1" dirty="0"/>
              <a:t>vitamin </a:t>
            </a:r>
            <a:r>
              <a:rPr lang="cs-CZ" sz="1600" b="1" dirty="0" smtClean="0"/>
              <a:t>K</a:t>
            </a:r>
            <a:r>
              <a:rPr lang="cs-CZ" sz="1600" dirty="0" smtClean="0"/>
              <a:t>, jaterní buňka nemůže syntetizovat </a:t>
            </a:r>
            <a:r>
              <a:rPr lang="cs-CZ" sz="1600" dirty="0"/>
              <a:t>koagulační faktory </a:t>
            </a:r>
            <a:r>
              <a:rPr lang="cs-CZ" sz="1600" b="1" dirty="0"/>
              <a:t>II</a:t>
            </a:r>
            <a:r>
              <a:rPr lang="cs-CZ" sz="1600" dirty="0"/>
              <a:t>, </a:t>
            </a:r>
            <a:r>
              <a:rPr lang="cs-CZ" sz="1600" b="1" dirty="0"/>
              <a:t>VII</a:t>
            </a:r>
            <a:r>
              <a:rPr lang="cs-CZ" sz="1600" dirty="0"/>
              <a:t>, </a:t>
            </a:r>
            <a:r>
              <a:rPr lang="cs-CZ" sz="1600" b="1" dirty="0"/>
              <a:t>IX</a:t>
            </a:r>
            <a:r>
              <a:rPr lang="cs-CZ" sz="1600" dirty="0"/>
              <a:t> a </a:t>
            </a:r>
            <a:r>
              <a:rPr lang="cs-CZ" sz="1600" b="1" dirty="0"/>
              <a:t>X</a:t>
            </a:r>
            <a:r>
              <a:rPr lang="cs-CZ" sz="1600" dirty="0"/>
              <a:t> (= vitamin K-dependentní koagulační </a:t>
            </a:r>
            <a:r>
              <a:rPr lang="cs-CZ" sz="1600" dirty="0" smtClean="0"/>
              <a:t>faktory)</a:t>
            </a:r>
          </a:p>
          <a:p>
            <a:pPr marL="285750" indent="-285750">
              <a:buFont typeface="Wingdings" pitchFamily="2" charset="2"/>
              <a:buChar char="v"/>
            </a:pPr>
            <a:endParaRPr lang="cs-CZ" sz="1600" dirty="0"/>
          </a:p>
          <a:p>
            <a:pPr marL="285750" indent="-285750">
              <a:buFont typeface="Wingdings" pitchFamily="2" charset="2"/>
              <a:buChar char="v"/>
            </a:pPr>
            <a:endParaRPr lang="cs-CZ" sz="1600" dirty="0" smtClean="0"/>
          </a:p>
          <a:p>
            <a:pPr marL="285750" indent="-285750">
              <a:buFont typeface="Wingdings" pitchFamily="2" charset="2"/>
              <a:buChar char="v"/>
            </a:pPr>
            <a:endParaRPr lang="cs-CZ" sz="1600" dirty="0"/>
          </a:p>
          <a:p>
            <a:r>
              <a:rPr lang="cs-CZ" sz="1600" dirty="0" smtClean="0"/>
              <a:t>tzn. v </a:t>
            </a:r>
            <a:r>
              <a:rPr lang="cs-CZ" sz="1600" dirty="0"/>
              <a:t>játrech </a:t>
            </a:r>
            <a:r>
              <a:rPr lang="cs-CZ" sz="1600" b="1" dirty="0"/>
              <a:t>blokuje syntézu </a:t>
            </a:r>
            <a:endParaRPr lang="cs-CZ" sz="1600" b="1" dirty="0" smtClean="0"/>
          </a:p>
          <a:p>
            <a:r>
              <a:rPr lang="cs-CZ" sz="1600" b="1" dirty="0" smtClean="0"/>
              <a:t>vitamin </a:t>
            </a:r>
            <a:r>
              <a:rPr lang="cs-CZ" sz="1600" b="1" dirty="0"/>
              <a:t>K-dependentních koagulačních </a:t>
            </a:r>
            <a:r>
              <a:rPr lang="cs-CZ" sz="1600" b="1" dirty="0" smtClean="0"/>
              <a:t>faktorů</a:t>
            </a:r>
            <a:endParaRPr lang="cs-CZ" sz="1600" dirty="0"/>
          </a:p>
          <a:p>
            <a:r>
              <a:rPr lang="cs-CZ" sz="1000" b="1" dirty="0">
                <a:hlinkClick r:id="rId3"/>
              </a:rPr>
              <a:t>Vitamin K</a:t>
            </a:r>
            <a:r>
              <a:rPr lang="cs-CZ" sz="1000" dirty="0"/>
              <a:t> je </a:t>
            </a:r>
            <a:r>
              <a:rPr lang="cs-CZ" sz="1000" b="1" dirty="0" err="1"/>
              <a:t>kofaktorem</a:t>
            </a:r>
            <a:r>
              <a:rPr lang="cs-CZ" sz="1000" b="1" dirty="0"/>
              <a:t> karboxylace</a:t>
            </a:r>
            <a:r>
              <a:rPr lang="cs-CZ" sz="1000" dirty="0"/>
              <a:t> kyseliny </a:t>
            </a:r>
            <a:r>
              <a:rPr lang="cs-CZ" sz="1000" dirty="0" err="1"/>
              <a:t>glutamové</a:t>
            </a:r>
            <a:r>
              <a:rPr lang="cs-CZ" sz="1000" dirty="0"/>
              <a:t> na γ-</a:t>
            </a:r>
            <a:r>
              <a:rPr lang="cs-CZ" sz="1000" dirty="0" err="1"/>
              <a:t>karboxyglutamovou</a:t>
            </a:r>
            <a:r>
              <a:rPr lang="cs-CZ" sz="1000" dirty="0"/>
              <a:t>; </a:t>
            </a:r>
            <a:endParaRPr lang="cs-CZ" sz="1000" dirty="0" smtClean="0"/>
          </a:p>
          <a:p>
            <a:r>
              <a:rPr lang="cs-CZ" sz="1000" dirty="0" smtClean="0"/>
              <a:t>γ-</a:t>
            </a:r>
            <a:r>
              <a:rPr lang="cs-CZ" sz="1000" dirty="0" err="1" smtClean="0"/>
              <a:t>karboxyglutamát</a:t>
            </a:r>
            <a:r>
              <a:rPr lang="cs-CZ" sz="1000" dirty="0" smtClean="0"/>
              <a:t> </a:t>
            </a:r>
            <a:r>
              <a:rPr lang="cs-CZ" sz="1000" dirty="0"/>
              <a:t>je zásadní pro vazbu </a:t>
            </a:r>
            <a:r>
              <a:rPr lang="cs-CZ" sz="1000" b="1" dirty="0"/>
              <a:t>Ca</a:t>
            </a:r>
            <a:r>
              <a:rPr lang="cs-CZ" sz="1000" b="1" baseline="30000" dirty="0"/>
              <a:t>2+ </a:t>
            </a:r>
            <a:r>
              <a:rPr lang="cs-CZ" sz="1000" b="1" baseline="30000" dirty="0" smtClean="0"/>
              <a:t> </a:t>
            </a:r>
            <a:r>
              <a:rPr lang="cs-CZ" sz="1000" b="1" dirty="0" smtClean="0"/>
              <a:t>na koagulační faktory,</a:t>
            </a:r>
          </a:p>
          <a:p>
            <a:r>
              <a:rPr lang="cs-CZ" sz="1000" dirty="0" smtClean="0"/>
              <a:t>které </a:t>
            </a:r>
            <a:r>
              <a:rPr lang="cs-CZ" sz="1000" dirty="0"/>
              <a:t>využívají </a:t>
            </a:r>
            <a:r>
              <a:rPr lang="cs-CZ" sz="1000" b="1" dirty="0"/>
              <a:t>Ca</a:t>
            </a:r>
            <a:r>
              <a:rPr lang="cs-CZ" sz="1000" b="1" baseline="30000" dirty="0"/>
              <a:t>2+</a:t>
            </a:r>
            <a:r>
              <a:rPr lang="cs-CZ" sz="1000" dirty="0"/>
              <a:t> jako </a:t>
            </a:r>
            <a:r>
              <a:rPr lang="cs-CZ" sz="1000" dirty="0" err="1"/>
              <a:t>kofaktor</a:t>
            </a:r>
            <a:r>
              <a:rPr lang="cs-CZ" sz="1000" dirty="0"/>
              <a:t>. </a:t>
            </a:r>
            <a:endParaRPr lang="cs-CZ" sz="1000" dirty="0" smtClean="0"/>
          </a:p>
          <a:p>
            <a:r>
              <a:rPr lang="cs-CZ" sz="1000" dirty="0" smtClean="0"/>
              <a:t>Podílí </a:t>
            </a:r>
            <a:r>
              <a:rPr lang="cs-CZ" sz="1000" dirty="0"/>
              <a:t>se ale i na funkci dalších bílkovin interagujících s kalciem, </a:t>
            </a:r>
            <a:endParaRPr lang="cs-CZ" sz="1000" dirty="0" smtClean="0"/>
          </a:p>
          <a:p>
            <a:r>
              <a:rPr lang="cs-CZ" sz="1000" dirty="0" smtClean="0"/>
              <a:t>např</a:t>
            </a:r>
            <a:r>
              <a:rPr lang="cs-CZ" sz="1000" dirty="0"/>
              <a:t>. </a:t>
            </a:r>
            <a:r>
              <a:rPr lang="cs-CZ" sz="1000" dirty="0" err="1" smtClean="0"/>
              <a:t>osteokalcinem</a:t>
            </a:r>
            <a:r>
              <a:rPr lang="cs-CZ" sz="1000" dirty="0" smtClean="0"/>
              <a:t> , </a:t>
            </a:r>
            <a:r>
              <a:rPr lang="cs-CZ" sz="1000" dirty="0"/>
              <a:t>funkce těchto bílkovin bude rovněž </a:t>
            </a:r>
            <a:r>
              <a:rPr lang="cs-CZ" sz="1000" dirty="0" err="1"/>
              <a:t>warfarinem</a:t>
            </a:r>
            <a:r>
              <a:rPr lang="cs-CZ" sz="1000" dirty="0"/>
              <a:t> ovlivněna. </a:t>
            </a:r>
            <a:r>
              <a:rPr lang="cs-CZ" sz="1600" dirty="0"/>
              <a:t/>
            </a:r>
            <a:br>
              <a:rPr lang="cs-CZ" sz="1600" dirty="0"/>
            </a:br>
            <a:r>
              <a:rPr lang="cs-CZ" sz="1600" dirty="0"/>
              <a:t> </a:t>
            </a:r>
          </a:p>
          <a:p>
            <a:endParaRPr lang="cs-CZ" sz="1600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01" y="116632"/>
            <a:ext cx="3287797" cy="278092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0688" y="40466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Farmakogenetika</a:t>
            </a:r>
            <a:endParaRPr lang="cs-CZ" sz="3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929" y="3713171"/>
            <a:ext cx="2160952" cy="311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6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1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133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0688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Personalizovaná medicína</a:t>
            </a:r>
            <a:br>
              <a:rPr lang="cs-CZ" sz="3600" dirty="0" smtClean="0"/>
            </a:br>
            <a:r>
              <a:rPr lang="cs-CZ" sz="3600" dirty="0" err="1" smtClean="0"/>
              <a:t>farmakogenetika</a:t>
            </a:r>
            <a:endParaRPr lang="cs-CZ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2354" y="1847185"/>
            <a:ext cx="77403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Cytochrom </a:t>
            </a:r>
            <a:r>
              <a:rPr lang="cs-CZ" sz="2000" dirty="0"/>
              <a:t>P450 (CYP</a:t>
            </a:r>
            <a:r>
              <a:rPr lang="cs-CZ" sz="2000" dirty="0" smtClean="0"/>
              <a:t>)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cs-CZ" sz="1200" dirty="0"/>
              <a:t>n</a:t>
            </a:r>
            <a:r>
              <a:rPr lang="cs-CZ" sz="1200" dirty="0" smtClean="0"/>
              <a:t>ejvíce </a:t>
            </a:r>
            <a:r>
              <a:rPr lang="cs-CZ" sz="1200" dirty="0"/>
              <a:t>případů, kdy je v důsledku </a:t>
            </a:r>
            <a:r>
              <a:rPr lang="cs-CZ" sz="1200" dirty="0" smtClean="0"/>
              <a:t>variant genů </a:t>
            </a:r>
            <a:r>
              <a:rPr lang="cs-CZ" sz="1200" dirty="0"/>
              <a:t>pro </a:t>
            </a:r>
            <a:r>
              <a:rPr lang="cs-CZ" sz="1200" dirty="0" smtClean="0"/>
              <a:t>jeho různé formy alterován </a:t>
            </a:r>
            <a:r>
              <a:rPr lang="cs-CZ" sz="1200" dirty="0"/>
              <a:t>metabolizmus </a:t>
            </a:r>
            <a:r>
              <a:rPr lang="cs-CZ" sz="1200" dirty="0" smtClean="0"/>
              <a:t>léčiva</a:t>
            </a:r>
            <a:endParaRPr lang="cs-CZ" sz="1200" dirty="0"/>
          </a:p>
          <a:p>
            <a:pPr marL="171450" indent="-171450">
              <a:buFont typeface="Wingdings" pitchFamily="2" charset="2"/>
              <a:buChar char="v"/>
            </a:pPr>
            <a:r>
              <a:rPr lang="cs-CZ" sz="1200" dirty="0"/>
              <a:t>j</a:t>
            </a:r>
            <a:r>
              <a:rPr lang="cs-CZ" sz="1200" dirty="0" smtClean="0"/>
              <a:t>e znám </a:t>
            </a:r>
            <a:r>
              <a:rPr lang="cs-CZ" sz="1200" dirty="0" err="1" smtClean="0"/>
              <a:t>jakometabolisátor</a:t>
            </a:r>
            <a:r>
              <a:rPr lang="cs-CZ" sz="1200" dirty="0" smtClean="0"/>
              <a:t> 20% běžně </a:t>
            </a:r>
            <a:r>
              <a:rPr lang="cs-CZ" sz="1200" dirty="0" err="1" smtClean="0"/>
              <a:t>posaných</a:t>
            </a:r>
            <a:r>
              <a:rPr lang="cs-CZ" sz="1200" dirty="0" smtClean="0"/>
              <a:t> léků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cs-CZ" sz="1200" dirty="0" smtClean="0"/>
              <a:t>je primárně lokalizován v  játrech</a:t>
            </a:r>
          </a:p>
          <a:p>
            <a:endParaRPr lang="cs-CZ" sz="1200" dirty="0" smtClean="0"/>
          </a:p>
          <a:p>
            <a:r>
              <a:rPr lang="cs-CZ" sz="1600" dirty="0" smtClean="0"/>
              <a:t>Cytochrom P450 2C9 (CYP2C9)</a:t>
            </a:r>
          </a:p>
          <a:p>
            <a:r>
              <a:rPr lang="en-US" sz="1200" b="1" dirty="0" smtClean="0"/>
              <a:t>Summary </a:t>
            </a:r>
            <a:r>
              <a:rPr lang="en-US" sz="1200" b="1" dirty="0"/>
              <a:t>of drugs metabolized through </a:t>
            </a:r>
            <a:r>
              <a:rPr lang="en-US" sz="1200" b="1" dirty="0" smtClean="0"/>
              <a:t>cytochrome </a:t>
            </a:r>
            <a:r>
              <a:rPr lang="en-US" sz="1200" b="1" dirty="0"/>
              <a:t>P450 2C19</a:t>
            </a:r>
          </a:p>
          <a:p>
            <a:r>
              <a:rPr lang="en-US" sz="1200" dirty="0"/>
              <a:t>1. Substrates metabolized through cytochrome P450 2C19:</a:t>
            </a:r>
          </a:p>
          <a:p>
            <a:r>
              <a:rPr lang="cs-CZ" sz="1200" i="1" dirty="0" err="1"/>
              <a:t>Antiplatelet</a:t>
            </a:r>
            <a:r>
              <a:rPr lang="cs-CZ" sz="1200" i="1" dirty="0"/>
              <a:t> </a:t>
            </a:r>
            <a:r>
              <a:rPr lang="cs-CZ" sz="1200" i="1" dirty="0" err="1"/>
              <a:t>agents</a:t>
            </a:r>
            <a:r>
              <a:rPr lang="cs-CZ" sz="1200" i="1" dirty="0"/>
              <a:t>: </a:t>
            </a:r>
            <a:r>
              <a:rPr lang="cs-CZ" sz="1200" dirty="0" err="1"/>
              <a:t>clopidogrel</a:t>
            </a:r>
            <a:endParaRPr lang="cs-CZ" sz="1200" dirty="0"/>
          </a:p>
          <a:p>
            <a:r>
              <a:rPr lang="cs-CZ" sz="1200" i="1" dirty="0" err="1"/>
              <a:t>Anticonvulsants</a:t>
            </a:r>
            <a:r>
              <a:rPr lang="cs-CZ" sz="1200" i="1" dirty="0"/>
              <a:t>: </a:t>
            </a:r>
            <a:r>
              <a:rPr lang="cs-CZ" sz="1200" dirty="0" err="1"/>
              <a:t>mephenytoin</a:t>
            </a:r>
            <a:r>
              <a:rPr lang="cs-CZ" sz="1200" dirty="0"/>
              <a:t>, </a:t>
            </a:r>
            <a:r>
              <a:rPr lang="cs-CZ" sz="1200" dirty="0" err="1"/>
              <a:t>phenytoin</a:t>
            </a:r>
            <a:r>
              <a:rPr lang="cs-CZ" sz="1200" dirty="0"/>
              <a:t>, </a:t>
            </a:r>
            <a:r>
              <a:rPr lang="cs-CZ" sz="1200" dirty="0" err="1"/>
              <a:t>primidone</a:t>
            </a:r>
            <a:r>
              <a:rPr lang="cs-CZ" sz="1200" dirty="0"/>
              <a:t>, </a:t>
            </a:r>
            <a:r>
              <a:rPr lang="cs-CZ" sz="1200" dirty="0" err="1"/>
              <a:t>mephenytoin</a:t>
            </a:r>
            <a:r>
              <a:rPr lang="cs-CZ" sz="1200" dirty="0"/>
              <a:t>,</a:t>
            </a:r>
          </a:p>
          <a:p>
            <a:r>
              <a:rPr lang="cs-CZ" sz="1200" i="1" dirty="0" err="1"/>
              <a:t>Antidepressants</a:t>
            </a:r>
            <a:r>
              <a:rPr lang="cs-CZ" sz="1200" i="1" dirty="0"/>
              <a:t>: </a:t>
            </a:r>
            <a:r>
              <a:rPr lang="cs-CZ" sz="1200" dirty="0"/>
              <a:t>amitriptyline, </a:t>
            </a:r>
            <a:r>
              <a:rPr lang="cs-CZ" sz="1200" dirty="0" err="1"/>
              <a:t>citalopram</a:t>
            </a:r>
            <a:r>
              <a:rPr lang="cs-CZ" sz="1200" dirty="0"/>
              <a:t>, S-</a:t>
            </a:r>
            <a:r>
              <a:rPr lang="cs-CZ" sz="1200" dirty="0" err="1"/>
              <a:t>citalopram</a:t>
            </a:r>
            <a:r>
              <a:rPr lang="cs-CZ" sz="1200" dirty="0"/>
              <a:t>, </a:t>
            </a:r>
            <a:r>
              <a:rPr lang="cs-CZ" sz="1200" dirty="0" err="1"/>
              <a:t>clomipramine</a:t>
            </a:r>
            <a:r>
              <a:rPr lang="cs-CZ" sz="1200" dirty="0"/>
              <a:t>, </a:t>
            </a:r>
            <a:r>
              <a:rPr lang="cs-CZ" sz="1200" dirty="0" err="1"/>
              <a:t>imipramine</a:t>
            </a:r>
            <a:r>
              <a:rPr lang="cs-CZ" sz="1200" dirty="0"/>
              <a:t>, fluoxetine, </a:t>
            </a:r>
            <a:r>
              <a:rPr lang="cs-CZ" sz="1200" dirty="0" err="1"/>
              <a:t>escitalopram</a:t>
            </a:r>
            <a:r>
              <a:rPr lang="cs-CZ" sz="1200" dirty="0"/>
              <a:t>,</a:t>
            </a:r>
          </a:p>
          <a:p>
            <a:r>
              <a:rPr lang="cs-CZ" sz="1200" dirty="0" err="1"/>
              <a:t>moclobemide</a:t>
            </a:r>
            <a:r>
              <a:rPr lang="cs-CZ" sz="1200" dirty="0"/>
              <a:t>, </a:t>
            </a:r>
            <a:r>
              <a:rPr lang="cs-CZ" sz="1200" dirty="0" err="1"/>
              <a:t>trimipramine</a:t>
            </a:r>
            <a:r>
              <a:rPr lang="cs-CZ" sz="1200" dirty="0"/>
              <a:t>, </a:t>
            </a:r>
            <a:r>
              <a:rPr lang="cs-CZ" sz="1200" dirty="0" err="1"/>
              <a:t>sertraline</a:t>
            </a:r>
            <a:endParaRPr lang="cs-CZ" sz="1200" dirty="0"/>
          </a:p>
          <a:p>
            <a:r>
              <a:rPr lang="cs-CZ" sz="1200" i="1" dirty="0" err="1"/>
              <a:t>Antineoplastic</a:t>
            </a:r>
            <a:r>
              <a:rPr lang="cs-CZ" sz="1200" i="1" dirty="0"/>
              <a:t> </a:t>
            </a:r>
            <a:r>
              <a:rPr lang="cs-CZ" sz="1200" i="1" dirty="0" err="1"/>
              <a:t>drugs</a:t>
            </a:r>
            <a:r>
              <a:rPr lang="cs-CZ" sz="1200" i="1" dirty="0"/>
              <a:t>: </a:t>
            </a:r>
            <a:r>
              <a:rPr lang="cs-CZ" sz="1200" dirty="0" err="1"/>
              <a:t>cyclophosphamide</a:t>
            </a:r>
            <a:endParaRPr lang="cs-CZ" sz="1200" dirty="0"/>
          </a:p>
          <a:p>
            <a:r>
              <a:rPr lang="cs-CZ" sz="1200" i="1" dirty="0" err="1"/>
              <a:t>Antiretroviral</a:t>
            </a:r>
            <a:r>
              <a:rPr lang="cs-CZ" sz="1200" i="1" dirty="0"/>
              <a:t>/</a:t>
            </a:r>
            <a:r>
              <a:rPr lang="cs-CZ" sz="1200" i="1" dirty="0" err="1"/>
              <a:t>antifungal</a:t>
            </a:r>
            <a:r>
              <a:rPr lang="cs-CZ" sz="1200" i="1" dirty="0"/>
              <a:t> </a:t>
            </a:r>
            <a:r>
              <a:rPr lang="cs-CZ" sz="1200" i="1" dirty="0" err="1"/>
              <a:t>drugs</a:t>
            </a:r>
            <a:r>
              <a:rPr lang="cs-CZ" sz="1200" i="1" dirty="0"/>
              <a:t>: </a:t>
            </a:r>
            <a:r>
              <a:rPr lang="cs-CZ" sz="1200" dirty="0" err="1"/>
              <a:t>nelfinavir</a:t>
            </a:r>
            <a:r>
              <a:rPr lang="cs-CZ" sz="1200" dirty="0"/>
              <a:t>, </a:t>
            </a:r>
            <a:r>
              <a:rPr lang="cs-CZ" sz="1200" dirty="0" err="1"/>
              <a:t>voriconazole</a:t>
            </a:r>
            <a:r>
              <a:rPr lang="cs-CZ" sz="1200" dirty="0"/>
              <a:t>, </a:t>
            </a:r>
            <a:r>
              <a:rPr lang="cs-CZ" sz="1200" dirty="0" err="1"/>
              <a:t>vfend</a:t>
            </a:r>
            <a:endParaRPr lang="cs-CZ" sz="1200" dirty="0"/>
          </a:p>
          <a:p>
            <a:r>
              <a:rPr lang="cs-CZ" sz="1200" i="1" dirty="0"/>
              <a:t>Proton pump </a:t>
            </a:r>
            <a:r>
              <a:rPr lang="cs-CZ" sz="1200" i="1" dirty="0" err="1"/>
              <a:t>inhibitors</a:t>
            </a:r>
            <a:r>
              <a:rPr lang="cs-CZ" sz="1200" i="1" dirty="0"/>
              <a:t>: </a:t>
            </a:r>
            <a:r>
              <a:rPr lang="cs-CZ" sz="1200" dirty="0" err="1"/>
              <a:t>lansoprazole</a:t>
            </a:r>
            <a:r>
              <a:rPr lang="cs-CZ" sz="1200" dirty="0"/>
              <a:t>, </a:t>
            </a:r>
            <a:r>
              <a:rPr lang="cs-CZ" sz="1200" dirty="0" err="1"/>
              <a:t>omeprazole</a:t>
            </a:r>
            <a:r>
              <a:rPr lang="cs-CZ" sz="1200" dirty="0"/>
              <a:t>, </a:t>
            </a:r>
            <a:r>
              <a:rPr lang="cs-CZ" sz="1200" dirty="0" err="1"/>
              <a:t>pantoprazole</a:t>
            </a:r>
            <a:endParaRPr lang="cs-CZ" sz="1200" dirty="0"/>
          </a:p>
          <a:p>
            <a:r>
              <a:rPr lang="cs-CZ" sz="1200" i="1" dirty="0" err="1"/>
              <a:t>Miscellaneous</a:t>
            </a:r>
            <a:r>
              <a:rPr lang="cs-CZ" sz="1200" i="1" dirty="0"/>
              <a:t> </a:t>
            </a:r>
            <a:r>
              <a:rPr lang="cs-CZ" sz="1200" i="1" dirty="0" err="1"/>
              <a:t>drugs</a:t>
            </a:r>
            <a:r>
              <a:rPr lang="cs-CZ" sz="1200" i="1" dirty="0"/>
              <a:t>: </a:t>
            </a:r>
            <a:r>
              <a:rPr lang="cs-CZ" sz="1200" dirty="0"/>
              <a:t>diazepam, progesterone, </a:t>
            </a:r>
            <a:r>
              <a:rPr lang="cs-CZ" sz="1200" dirty="0" err="1"/>
              <a:t>propranolol</a:t>
            </a:r>
            <a:r>
              <a:rPr lang="cs-CZ" sz="1200" dirty="0"/>
              <a:t>, R-</a:t>
            </a:r>
            <a:r>
              <a:rPr lang="cs-CZ" sz="1200" dirty="0" err="1"/>
              <a:t>warfarin</a:t>
            </a:r>
            <a:r>
              <a:rPr lang="cs-CZ" sz="1200" dirty="0"/>
              <a:t>, </a:t>
            </a:r>
            <a:r>
              <a:rPr lang="cs-CZ" sz="1200" dirty="0" err="1"/>
              <a:t>proguanil</a:t>
            </a:r>
            <a:r>
              <a:rPr lang="cs-CZ" sz="1200" dirty="0"/>
              <a:t>, </a:t>
            </a:r>
            <a:r>
              <a:rPr lang="cs-CZ" sz="1200" dirty="0" err="1"/>
              <a:t>malarone</a:t>
            </a:r>
            <a:r>
              <a:rPr lang="cs-CZ" sz="1200" dirty="0"/>
              <a:t>, </a:t>
            </a:r>
            <a:r>
              <a:rPr lang="cs-CZ" sz="1200" dirty="0" err="1"/>
              <a:t>carisoprodol</a:t>
            </a:r>
            <a:r>
              <a:rPr lang="cs-CZ" sz="1200" dirty="0"/>
              <a:t>,</a:t>
            </a:r>
          </a:p>
          <a:p>
            <a:r>
              <a:rPr lang="cs-CZ" sz="1200" dirty="0" err="1"/>
              <a:t>flunitrzaepam</a:t>
            </a:r>
            <a:r>
              <a:rPr lang="cs-CZ" sz="1200" dirty="0"/>
              <a:t>, </a:t>
            </a:r>
            <a:r>
              <a:rPr lang="cs-CZ" sz="1200" dirty="0" err="1"/>
              <a:t>soma</a:t>
            </a:r>
            <a:endParaRPr lang="cs-CZ" sz="1200" dirty="0"/>
          </a:p>
          <a:p>
            <a:r>
              <a:rPr lang="en-US" sz="1200" dirty="0"/>
              <a:t>2. Inhibitors of cytochrome P450 2C19: Co-administration of the following drugs will decrease the rate of metabolism of</a:t>
            </a:r>
          </a:p>
          <a:p>
            <a:r>
              <a:rPr lang="en-US" sz="1200" dirty="0"/>
              <a:t>drugs and increase the possibility of toxicity.</a:t>
            </a:r>
          </a:p>
          <a:p>
            <a:r>
              <a:rPr lang="cs-CZ" sz="1200" dirty="0" err="1"/>
              <a:t>Chloramphenicol</a:t>
            </a:r>
            <a:r>
              <a:rPr lang="cs-CZ" sz="1200" dirty="0"/>
              <a:t>, </a:t>
            </a:r>
            <a:r>
              <a:rPr lang="cs-CZ" sz="1200" dirty="0" err="1"/>
              <a:t>cimetidine</a:t>
            </a:r>
            <a:r>
              <a:rPr lang="cs-CZ" sz="1200" dirty="0"/>
              <a:t>, </a:t>
            </a:r>
            <a:r>
              <a:rPr lang="cs-CZ" sz="1200" dirty="0" err="1"/>
              <a:t>delavirdine</a:t>
            </a:r>
            <a:r>
              <a:rPr lang="cs-CZ" sz="1200" dirty="0"/>
              <a:t>, </a:t>
            </a:r>
            <a:r>
              <a:rPr lang="cs-CZ" sz="1200" dirty="0" err="1"/>
              <a:t>efavirenz</a:t>
            </a:r>
            <a:r>
              <a:rPr lang="cs-CZ" sz="1200" dirty="0"/>
              <a:t>, </a:t>
            </a:r>
            <a:r>
              <a:rPr lang="cs-CZ" sz="1200" dirty="0" err="1"/>
              <a:t>felbamate</a:t>
            </a:r>
            <a:r>
              <a:rPr lang="cs-CZ" sz="1200" dirty="0"/>
              <a:t>, </a:t>
            </a:r>
            <a:r>
              <a:rPr lang="cs-CZ" sz="1200" dirty="0" err="1"/>
              <a:t>fluconazole</a:t>
            </a:r>
            <a:r>
              <a:rPr lang="cs-CZ" sz="1200" dirty="0"/>
              <a:t>, fluoxetine </a:t>
            </a:r>
            <a:r>
              <a:rPr lang="cs-CZ" sz="1200" dirty="0" err="1"/>
              <a:t>fluvoxamine</a:t>
            </a:r>
            <a:r>
              <a:rPr lang="cs-CZ" sz="1200" dirty="0"/>
              <a:t>, </a:t>
            </a:r>
            <a:r>
              <a:rPr lang="cs-CZ" sz="1200" dirty="0" err="1"/>
              <a:t>indomethacin</a:t>
            </a:r>
            <a:r>
              <a:rPr lang="cs-CZ" sz="1200" dirty="0"/>
              <a:t>,</a:t>
            </a:r>
          </a:p>
          <a:p>
            <a:r>
              <a:rPr lang="cs-CZ" sz="1200" dirty="0" err="1"/>
              <a:t>isoniazid</a:t>
            </a:r>
            <a:r>
              <a:rPr lang="cs-CZ" sz="1200" dirty="0"/>
              <a:t>, </a:t>
            </a:r>
            <a:r>
              <a:rPr lang="cs-CZ" sz="1200" dirty="0" err="1"/>
              <a:t>ketoconazole</a:t>
            </a:r>
            <a:r>
              <a:rPr lang="cs-CZ" sz="1200" dirty="0"/>
              <a:t>, </a:t>
            </a:r>
            <a:r>
              <a:rPr lang="cs-CZ" sz="1200" dirty="0" err="1"/>
              <a:t>lansoprazole</a:t>
            </a:r>
            <a:r>
              <a:rPr lang="cs-CZ" sz="1200" dirty="0"/>
              <a:t>, </a:t>
            </a:r>
            <a:r>
              <a:rPr lang="cs-CZ" sz="1200" dirty="0" err="1"/>
              <a:t>modafinil</a:t>
            </a:r>
            <a:r>
              <a:rPr lang="cs-CZ" sz="1200" dirty="0"/>
              <a:t>, </a:t>
            </a:r>
            <a:r>
              <a:rPr lang="cs-CZ" sz="1200" dirty="0" err="1"/>
              <a:t>omeprazole</a:t>
            </a:r>
            <a:r>
              <a:rPr lang="cs-CZ" sz="1200" dirty="0"/>
              <a:t>, oral </a:t>
            </a:r>
            <a:r>
              <a:rPr lang="cs-CZ" sz="1200" dirty="0" err="1"/>
              <a:t>contraceptives</a:t>
            </a:r>
            <a:r>
              <a:rPr lang="cs-CZ" sz="1200" dirty="0"/>
              <a:t>, </a:t>
            </a:r>
            <a:r>
              <a:rPr lang="cs-CZ" sz="1200" dirty="0" err="1"/>
              <a:t>oxacarbazepine</a:t>
            </a:r>
            <a:r>
              <a:rPr lang="cs-CZ" sz="1200" dirty="0"/>
              <a:t>, </a:t>
            </a:r>
            <a:r>
              <a:rPr lang="cs-CZ" sz="1200" dirty="0" err="1"/>
              <a:t>probenicid</a:t>
            </a:r>
            <a:r>
              <a:rPr lang="cs-CZ" sz="1200" dirty="0"/>
              <a:t>,</a:t>
            </a:r>
          </a:p>
          <a:p>
            <a:r>
              <a:rPr lang="cs-CZ" sz="1200" dirty="0" err="1"/>
              <a:t>ticlopidine</a:t>
            </a:r>
            <a:r>
              <a:rPr lang="cs-CZ" sz="1200" dirty="0"/>
              <a:t>, </a:t>
            </a:r>
            <a:r>
              <a:rPr lang="cs-CZ" sz="1200" dirty="0" err="1"/>
              <a:t>topiramate</a:t>
            </a:r>
            <a:r>
              <a:rPr lang="cs-CZ" sz="1200" dirty="0"/>
              <a:t>, </a:t>
            </a:r>
            <a:r>
              <a:rPr lang="cs-CZ" sz="1200" dirty="0" err="1"/>
              <a:t>voriconazole</a:t>
            </a:r>
            <a:endParaRPr lang="cs-CZ" sz="1200" dirty="0"/>
          </a:p>
          <a:p>
            <a:r>
              <a:rPr lang="en-US" sz="1200" dirty="0"/>
              <a:t>3. Inducers of cytochrome P450 2C19: Co-administration of the following drugs will increase the rate of excretion of drugs</a:t>
            </a:r>
          </a:p>
          <a:p>
            <a:r>
              <a:rPr lang="en-US" sz="1200" dirty="0"/>
              <a:t>and reduce the drug’s effectiveness.</a:t>
            </a:r>
          </a:p>
          <a:p>
            <a:r>
              <a:rPr lang="en-US" sz="1200" dirty="0"/>
              <a:t>Carbamazepine, </a:t>
            </a:r>
            <a:r>
              <a:rPr lang="en-US" sz="1200" dirty="0" err="1"/>
              <a:t>ginko</a:t>
            </a:r>
            <a:r>
              <a:rPr lang="en-US" sz="1200" dirty="0"/>
              <a:t> </a:t>
            </a:r>
            <a:r>
              <a:rPr lang="en-US" sz="1200" dirty="0" err="1"/>
              <a:t>biloba</a:t>
            </a:r>
            <a:r>
              <a:rPr lang="en-US" sz="1200" dirty="0"/>
              <a:t>, prednisone, rifampin, </a:t>
            </a:r>
            <a:r>
              <a:rPr lang="en-US" sz="1200" dirty="0" err="1"/>
              <a:t>secobarbital</a:t>
            </a:r>
            <a:r>
              <a:rPr lang="en-US" sz="1200" dirty="0"/>
              <a:t>, St. John’s </a:t>
            </a:r>
            <a:r>
              <a:rPr lang="en-US" sz="1200" dirty="0" err="1"/>
              <a:t>wort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010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133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0688" y="40466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Farmakogenetika</a:t>
            </a:r>
            <a:endParaRPr lang="cs-CZ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2354" y="1847185"/>
            <a:ext cx="77403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Cytochrom </a:t>
            </a:r>
            <a:r>
              <a:rPr lang="cs-CZ" sz="2000" dirty="0"/>
              <a:t>P450 (CYP</a:t>
            </a:r>
            <a:r>
              <a:rPr lang="cs-CZ" sz="2000" dirty="0" smtClean="0"/>
              <a:t>)</a:t>
            </a:r>
          </a:p>
          <a:p>
            <a:r>
              <a:rPr lang="cs-CZ" sz="1200" dirty="0"/>
              <a:t>Nejvíce případů, kdy je v důsledku </a:t>
            </a:r>
            <a:r>
              <a:rPr lang="cs-CZ" sz="1200" dirty="0" smtClean="0"/>
              <a:t>variant genů </a:t>
            </a:r>
            <a:r>
              <a:rPr lang="cs-CZ" sz="1200" dirty="0"/>
              <a:t>pro </a:t>
            </a:r>
            <a:r>
              <a:rPr lang="cs-CZ" sz="1200" dirty="0" smtClean="0"/>
              <a:t>jeho různé formy alterován </a:t>
            </a:r>
            <a:r>
              <a:rPr lang="cs-CZ" sz="1200" dirty="0"/>
              <a:t>metabolizmus </a:t>
            </a:r>
            <a:r>
              <a:rPr lang="cs-CZ" sz="1200" dirty="0" smtClean="0"/>
              <a:t>léčiva</a:t>
            </a:r>
          </a:p>
          <a:p>
            <a:endParaRPr lang="cs-CZ" sz="1200" dirty="0" smtClean="0"/>
          </a:p>
          <a:p>
            <a:r>
              <a:rPr lang="cs-CZ" sz="1600" dirty="0" smtClean="0"/>
              <a:t>Cytochrom P450 2D6 (CYP2D6)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/>
              <a:t>d</a:t>
            </a:r>
            <a:r>
              <a:rPr lang="cs-CZ" sz="1600" dirty="0" smtClean="0"/>
              <a:t>oposud popsáno 80 různých alel</a:t>
            </a:r>
            <a:endParaRPr lang="cs-CZ" sz="16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182052"/>
              </p:ext>
            </p:extLst>
          </p:nvPr>
        </p:nvGraphicFramePr>
        <p:xfrm>
          <a:off x="323528" y="3318178"/>
          <a:ext cx="8229600" cy="3561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2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5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607">
                <a:tc>
                  <a:txBody>
                    <a:bodyPr/>
                    <a:lstStyle/>
                    <a:p>
                      <a:pPr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 smtClean="0">
                          <a:effectLst/>
                        </a:rPr>
                        <a:t>llele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dirty="0" smtClean="0">
                          <a:effectLst/>
                        </a:rPr>
                        <a:t>G</a:t>
                      </a:r>
                      <a:r>
                        <a:rPr lang="cs-CZ" sz="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enotype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Frequency</a:t>
                      </a:r>
                      <a:r>
                        <a:rPr lang="cs-CZ" sz="800" dirty="0">
                          <a:effectLst/>
                        </a:rPr>
                        <a:t> in </a:t>
                      </a:r>
                      <a:r>
                        <a:rPr lang="cs-CZ" sz="800" dirty="0" err="1">
                          <a:effectLst/>
                        </a:rPr>
                        <a:t>the</a:t>
                      </a:r>
                      <a:r>
                        <a:rPr lang="cs-CZ" sz="800" dirty="0">
                          <a:effectLst/>
                        </a:rPr>
                        <a:t> U.S. </a:t>
                      </a:r>
                      <a:r>
                        <a:rPr lang="cs-CZ" sz="800" dirty="0" err="1">
                          <a:effectLst/>
                        </a:rPr>
                        <a:t>Caucasian</a:t>
                      </a:r>
                      <a:r>
                        <a:rPr lang="cs-CZ" sz="800" dirty="0">
                          <a:effectLst/>
                        </a:rPr>
                        <a:t> population</a:t>
                      </a:r>
                      <a:r>
                        <a:rPr lang="cs-CZ" sz="800" baseline="30000" dirty="0">
                          <a:effectLst/>
                        </a:rPr>
                        <a:t>4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Frequency in the African American population</a:t>
                      </a:r>
                      <a:r>
                        <a:rPr lang="cs-CZ" sz="800" baseline="30000">
                          <a:effectLst/>
                        </a:rPr>
                        <a:t>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Predicted Enzyme Activity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*1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None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37 to 40%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29 to 35%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Normal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*2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-1584C&gt;G, 1661G&gt;C, 2850C&gt;T, 4180G&gt;C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26 to 33%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18 to 27%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Normal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*3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2549A&gt;del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0.2 to 0.6%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None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100C&gt;T, 1661G&gt;C, 1846G&gt;A, 4180G&gt;C, 2850C&gt;T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18 to 20%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 to 9%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None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deletion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 to 4%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 to 7%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None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1707T&gt;del, 4180G&gt;C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0.5%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None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*7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2935A&gt;C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Not known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Not known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None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*8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1661G&gt;C, 1758G&gt;T, 2850C&gt;T, 4180G&gt;C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Not known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Not known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None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*9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2613delAGA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 to 3%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0.3%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Reduced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*10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100C&gt;T, 1661G&gt;C, 4180G&gt;C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 to 8%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0.3 to 0.4%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Reduced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*11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883G&gt;C, 1661G&gt;C, 2850C&gt;T, 4180G&gt;C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Not known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Not known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None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*15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138insT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Not known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Not known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None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*17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1023C&gt;T, 1661G&gt;C, 2850C&gt;T, 4180G&gt;C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0.2 to 0.3%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15 to 26%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Reduced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*29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1659G&gt;A, 1661G&gt;C, 2850C&gt;T, 3183G&gt;A, 4180G&gt;C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Not known</a:t>
                      </a:r>
                      <a:r>
                        <a:rPr lang="cs-CZ" sz="800" baseline="30000">
                          <a:effectLst/>
                        </a:rPr>
                        <a:t>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Not known</a:t>
                      </a:r>
                      <a:r>
                        <a:rPr lang="cs-CZ" sz="800" baseline="30000">
                          <a:effectLst/>
                        </a:rPr>
                        <a:t>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Reduced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*35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-1584C&gt;G, 31G&gt;A, 1661G&gt;C, 2850C&gt;T, 4180G&gt;C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7.4%</a:t>
                      </a:r>
                      <a:r>
                        <a:rPr lang="cs-CZ" sz="800" baseline="30000">
                          <a:effectLst/>
                        </a:rPr>
                        <a:t>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1%</a:t>
                      </a:r>
                      <a:r>
                        <a:rPr lang="cs-CZ" sz="800" baseline="30000">
                          <a:effectLst/>
                        </a:rPr>
                        <a:t>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Normal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*41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1661G&gt;C, 2850C&gt;T, 2988G&gt;A, 4180G&gt;C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9%</a:t>
                      </a:r>
                      <a:r>
                        <a:rPr lang="cs-CZ" sz="800" baseline="30000">
                          <a:effectLst/>
                        </a:rPr>
                        <a:t>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11%</a:t>
                      </a:r>
                      <a:r>
                        <a:rPr lang="cs-CZ" sz="800" baseline="30000">
                          <a:effectLst/>
                        </a:rPr>
                        <a:t>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Reduced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DUP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duplication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90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133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068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/>
              <a:t>F</a:t>
            </a:r>
            <a:r>
              <a:rPr lang="cs-CZ" sz="3600" dirty="0" err="1" smtClean="0"/>
              <a:t>armakogenetika</a:t>
            </a:r>
            <a:endParaRPr lang="cs-CZ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2354" y="1847185"/>
            <a:ext cx="77403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Cytochrom </a:t>
            </a:r>
            <a:r>
              <a:rPr lang="cs-CZ" sz="2000" dirty="0"/>
              <a:t>P450 (CYP</a:t>
            </a:r>
            <a:r>
              <a:rPr lang="cs-CZ" sz="2000" dirty="0" smtClean="0"/>
              <a:t>)</a:t>
            </a:r>
          </a:p>
          <a:p>
            <a:r>
              <a:rPr lang="cs-CZ" sz="1200" dirty="0"/>
              <a:t>Nejvíce případů, kdy je v důsledku </a:t>
            </a:r>
            <a:r>
              <a:rPr lang="cs-CZ" sz="1200" dirty="0" smtClean="0"/>
              <a:t>variant genů </a:t>
            </a:r>
            <a:r>
              <a:rPr lang="cs-CZ" sz="1200" dirty="0"/>
              <a:t>pro </a:t>
            </a:r>
            <a:r>
              <a:rPr lang="cs-CZ" sz="1200" dirty="0" smtClean="0"/>
              <a:t>jeho různé formy alterován </a:t>
            </a:r>
            <a:r>
              <a:rPr lang="cs-CZ" sz="1200" dirty="0"/>
              <a:t>metabolizmus </a:t>
            </a:r>
            <a:r>
              <a:rPr lang="cs-CZ" sz="1200" dirty="0" smtClean="0"/>
              <a:t>léčiva</a:t>
            </a:r>
          </a:p>
          <a:p>
            <a:endParaRPr lang="cs-CZ" sz="1200" dirty="0" smtClean="0"/>
          </a:p>
          <a:p>
            <a:r>
              <a:rPr lang="cs-CZ" sz="1600" dirty="0" smtClean="0"/>
              <a:t>Cytochrom P450 2D6 (CYP2D6)</a:t>
            </a:r>
          </a:p>
          <a:p>
            <a:endParaRPr lang="cs-CZ" sz="1600" dirty="0"/>
          </a:p>
          <a:p>
            <a:r>
              <a:rPr lang="cs-CZ" sz="1600" dirty="0" smtClean="0"/>
              <a:t>Přibližně  5-10% z</a:t>
            </a:r>
            <a:r>
              <a:rPr lang="cs-CZ" sz="1600" dirty="0"/>
              <a:t> </a:t>
            </a:r>
            <a:r>
              <a:rPr lang="cs-CZ" sz="1600" dirty="0" smtClean="0"/>
              <a:t>zakavkazské </a:t>
            </a:r>
            <a:r>
              <a:rPr lang="en-US" sz="1600" dirty="0" err="1" smtClean="0"/>
              <a:t>popula</a:t>
            </a:r>
            <a:r>
              <a:rPr lang="cs-CZ" sz="1600" dirty="0" err="1" smtClean="0"/>
              <a:t>ce</a:t>
            </a:r>
            <a:r>
              <a:rPr lang="cs-CZ" sz="1600" dirty="0" smtClean="0"/>
              <a:t> je postiženo nefunkčními alelami, které mají za následek f</a:t>
            </a:r>
            <a:r>
              <a:rPr lang="en-US" sz="1600" dirty="0" err="1" smtClean="0"/>
              <a:t>enotyp</a:t>
            </a:r>
            <a:r>
              <a:rPr lang="cs-CZ" sz="1600" dirty="0" smtClean="0"/>
              <a:t>y pomalý nebo </a:t>
            </a:r>
            <a:r>
              <a:rPr lang="en-US" sz="1600" dirty="0" err="1" smtClean="0"/>
              <a:t>intermediat</a:t>
            </a:r>
            <a:r>
              <a:rPr lang="cs-CZ" sz="1600" dirty="0" smtClean="0"/>
              <a:t>ní </a:t>
            </a:r>
            <a:r>
              <a:rPr lang="en-US" sz="1600" dirty="0" smtClean="0"/>
              <a:t>metabolizer. </a:t>
            </a:r>
            <a:endParaRPr lang="cs-CZ" sz="1600" dirty="0" smtClean="0"/>
          </a:p>
          <a:p>
            <a:r>
              <a:rPr lang="cs-CZ" sz="1600" dirty="0" smtClean="0"/>
              <a:t>Alely </a:t>
            </a:r>
            <a:r>
              <a:rPr lang="en-US" sz="1600" i="1" dirty="0" smtClean="0"/>
              <a:t>CYP2D6*3</a:t>
            </a:r>
            <a:r>
              <a:rPr lang="en-US" sz="1600" dirty="0"/>
              <a:t>, </a:t>
            </a:r>
            <a:r>
              <a:rPr lang="en-US" sz="1600" i="1" dirty="0"/>
              <a:t>CYP2D6*4 </a:t>
            </a:r>
            <a:r>
              <a:rPr lang="en-US" sz="1600" dirty="0"/>
              <a:t>and </a:t>
            </a:r>
            <a:r>
              <a:rPr lang="en-US" sz="1600" i="1" dirty="0"/>
              <a:t>CYP2D6*5 </a:t>
            </a:r>
            <a:r>
              <a:rPr lang="en-US" sz="1600" dirty="0" smtClean="0"/>
              <a:t>represent</a:t>
            </a:r>
            <a:r>
              <a:rPr lang="cs-CZ" sz="1600" dirty="0" smtClean="0"/>
              <a:t>ují</a:t>
            </a:r>
            <a:r>
              <a:rPr lang="en-US" sz="1600" dirty="0" smtClean="0"/>
              <a:t> </a:t>
            </a:r>
            <a:r>
              <a:rPr lang="cs-CZ" sz="1600" dirty="0" smtClean="0"/>
              <a:t>více než </a:t>
            </a:r>
            <a:r>
              <a:rPr lang="en-US" sz="1600" dirty="0" smtClean="0"/>
              <a:t>90%</a:t>
            </a:r>
            <a:r>
              <a:rPr lang="cs-CZ" sz="1600" dirty="0" smtClean="0"/>
              <a:t> </a:t>
            </a:r>
            <a:r>
              <a:rPr lang="en-US" sz="1600" dirty="0" err="1" smtClean="0"/>
              <a:t>ina</a:t>
            </a:r>
            <a:r>
              <a:rPr lang="cs-CZ" sz="1600" dirty="0" smtClean="0"/>
              <a:t>k</a:t>
            </a:r>
            <a:r>
              <a:rPr lang="en-US" sz="1600" dirty="0" err="1" smtClean="0"/>
              <a:t>tiv</a:t>
            </a:r>
            <a:r>
              <a:rPr lang="cs-CZ" sz="1600" dirty="0" err="1" smtClean="0"/>
              <a:t>ujících</a:t>
            </a:r>
            <a:r>
              <a:rPr lang="en-US" sz="1600" dirty="0" smtClean="0"/>
              <a:t> a</a:t>
            </a:r>
            <a:r>
              <a:rPr lang="cs-CZ" sz="1600" dirty="0" err="1" smtClean="0"/>
              <a:t>lel</a:t>
            </a:r>
            <a:endParaRPr lang="cs-CZ" sz="1600" dirty="0" smtClean="0"/>
          </a:p>
          <a:p>
            <a:endParaRPr lang="en-US" sz="1600" dirty="0"/>
          </a:p>
          <a:p>
            <a:r>
              <a:rPr lang="en-US" sz="1600" dirty="0" smtClean="0"/>
              <a:t>A</a:t>
            </a:r>
            <a:r>
              <a:rPr lang="cs-CZ" sz="1600" dirty="0" err="1" smtClean="0"/>
              <a:t>lela</a:t>
            </a:r>
            <a:r>
              <a:rPr lang="en-US" sz="1600" dirty="0" smtClean="0"/>
              <a:t> </a:t>
            </a:r>
            <a:r>
              <a:rPr lang="en-US" sz="1600" dirty="0"/>
              <a:t>CYP2D6*3 </a:t>
            </a:r>
            <a:r>
              <a:rPr lang="cs-CZ" sz="1600" dirty="0" smtClean="0"/>
              <a:t>-</a:t>
            </a:r>
            <a:r>
              <a:rPr lang="en-US" sz="1600" dirty="0" smtClean="0"/>
              <a:t> </a:t>
            </a:r>
            <a:r>
              <a:rPr lang="en-US" sz="1600" dirty="0" err="1"/>
              <a:t>frameshift</a:t>
            </a:r>
            <a:r>
              <a:rPr lang="en-US" sz="1600" dirty="0"/>
              <a:t> </a:t>
            </a:r>
            <a:r>
              <a:rPr lang="en-US" sz="1600" dirty="0" err="1" smtClean="0"/>
              <a:t>muta</a:t>
            </a:r>
            <a:r>
              <a:rPr lang="cs-CZ" sz="1600" dirty="0" err="1" smtClean="0"/>
              <a:t>ce</a:t>
            </a:r>
            <a:r>
              <a:rPr lang="cs-CZ" sz="1600" dirty="0" smtClean="0"/>
              <a:t> </a:t>
            </a:r>
            <a:r>
              <a:rPr lang="en-US" sz="1600" dirty="0" smtClean="0"/>
              <a:t> 1-bp dele</a:t>
            </a:r>
            <a:r>
              <a:rPr lang="cs-CZ" sz="1600" dirty="0" err="1" smtClean="0"/>
              <a:t>ce</a:t>
            </a:r>
            <a:r>
              <a:rPr lang="cs-CZ" sz="1600" dirty="0" smtClean="0"/>
              <a:t> </a:t>
            </a:r>
            <a:r>
              <a:rPr lang="en-US" sz="1600" dirty="0" smtClean="0"/>
              <a:t>(2637delA)</a:t>
            </a:r>
            <a:r>
              <a:rPr lang="cs-CZ" sz="1600" dirty="0" smtClean="0"/>
              <a:t> v </a:t>
            </a:r>
            <a:r>
              <a:rPr lang="en-US" sz="1600" dirty="0" smtClean="0"/>
              <a:t>exon</a:t>
            </a:r>
            <a:r>
              <a:rPr lang="cs-CZ" sz="1600" dirty="0" smtClean="0"/>
              <a:t>u</a:t>
            </a:r>
            <a:r>
              <a:rPr lang="en-US" sz="1600" dirty="0" smtClean="0"/>
              <a:t> 5</a:t>
            </a:r>
            <a:endParaRPr lang="en-US" sz="1600" dirty="0"/>
          </a:p>
          <a:p>
            <a:r>
              <a:rPr lang="en-US" sz="1600" dirty="0"/>
              <a:t>A</a:t>
            </a:r>
            <a:r>
              <a:rPr lang="cs-CZ" sz="1600" dirty="0" err="1"/>
              <a:t>lela</a:t>
            </a:r>
            <a:r>
              <a:rPr lang="en-US" sz="1600" dirty="0" smtClean="0"/>
              <a:t> </a:t>
            </a:r>
            <a:r>
              <a:rPr lang="en-US" sz="1600" dirty="0"/>
              <a:t>CYP2D6*4 </a:t>
            </a:r>
            <a:r>
              <a:rPr lang="cs-CZ" sz="1600" dirty="0" smtClean="0"/>
              <a:t>- </a:t>
            </a:r>
            <a:r>
              <a:rPr lang="en-US" sz="1600" dirty="0" smtClean="0"/>
              <a:t>incorrect </a:t>
            </a:r>
            <a:r>
              <a:rPr lang="en-US" sz="1600" dirty="0"/>
              <a:t>splicing </a:t>
            </a:r>
            <a:r>
              <a:rPr lang="cs-CZ" sz="1600" dirty="0" smtClean="0"/>
              <a:t>- </a:t>
            </a:r>
            <a:r>
              <a:rPr lang="en-US" sz="1600" dirty="0" smtClean="0"/>
              <a:t>transition </a:t>
            </a:r>
            <a:r>
              <a:rPr lang="en-US" sz="1600" dirty="0"/>
              <a:t>1934G-A </a:t>
            </a:r>
            <a:r>
              <a:rPr lang="cs-CZ" sz="1600" dirty="0" smtClean="0"/>
              <a:t>na hranici</a:t>
            </a:r>
            <a:r>
              <a:rPr lang="en-US" sz="1600" dirty="0" smtClean="0"/>
              <a:t> </a:t>
            </a:r>
            <a:r>
              <a:rPr lang="en-US" sz="1600" dirty="0"/>
              <a:t>intron 3 </a:t>
            </a:r>
            <a:r>
              <a:rPr lang="cs-CZ" sz="1600" dirty="0" smtClean="0"/>
              <a:t>/</a:t>
            </a:r>
            <a:r>
              <a:rPr lang="en-US" sz="1600" dirty="0" smtClean="0"/>
              <a:t> </a:t>
            </a:r>
            <a:r>
              <a:rPr lang="en-US" sz="1600" dirty="0"/>
              <a:t>exon 4.</a:t>
            </a:r>
          </a:p>
          <a:p>
            <a:r>
              <a:rPr lang="en-US" sz="1600" dirty="0"/>
              <a:t>A</a:t>
            </a:r>
            <a:r>
              <a:rPr lang="cs-CZ" sz="1600" dirty="0" err="1"/>
              <a:t>lela</a:t>
            </a:r>
            <a:r>
              <a:rPr lang="en-US" sz="1600" dirty="0" smtClean="0"/>
              <a:t> </a:t>
            </a:r>
            <a:r>
              <a:rPr lang="en-US" sz="1600" i="1" dirty="0"/>
              <a:t>CYP2D6*5 </a:t>
            </a:r>
            <a:r>
              <a:rPr lang="cs-CZ" sz="1600" i="1" dirty="0" smtClean="0"/>
              <a:t>- </a:t>
            </a:r>
            <a:r>
              <a:rPr lang="en-US" sz="1600" dirty="0" smtClean="0"/>
              <a:t>dele</a:t>
            </a:r>
            <a:r>
              <a:rPr lang="cs-CZ" sz="1600" dirty="0" err="1" smtClean="0"/>
              <a:t>ce</a:t>
            </a:r>
            <a:r>
              <a:rPr lang="en-US" sz="1600" dirty="0" smtClean="0"/>
              <a:t> </a:t>
            </a:r>
            <a:r>
              <a:rPr lang="cs-CZ" sz="1600" dirty="0" smtClean="0"/>
              <a:t>genu </a:t>
            </a:r>
            <a:r>
              <a:rPr lang="en-US" sz="1600" dirty="0" smtClean="0"/>
              <a:t>CYP2D6 </a:t>
            </a:r>
            <a:r>
              <a:rPr lang="en-US" sz="1600" dirty="0"/>
              <a:t>gene.</a:t>
            </a:r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151740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133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0688" y="40466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Farmakogenetika</a:t>
            </a:r>
            <a:endParaRPr lang="cs-CZ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2354" y="1499923"/>
            <a:ext cx="7740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Alely </a:t>
            </a:r>
            <a:r>
              <a:rPr lang="en-US" sz="1600" i="1" dirty="0" smtClean="0"/>
              <a:t>CYP2D6*3</a:t>
            </a:r>
            <a:r>
              <a:rPr lang="en-US" sz="1600" dirty="0"/>
              <a:t>, </a:t>
            </a:r>
            <a:r>
              <a:rPr lang="en-US" sz="1600" i="1" dirty="0"/>
              <a:t>CYP2D6*4 </a:t>
            </a:r>
            <a:r>
              <a:rPr lang="en-US" sz="1600" dirty="0"/>
              <a:t>and </a:t>
            </a:r>
            <a:r>
              <a:rPr lang="en-US" sz="1600" i="1" dirty="0"/>
              <a:t>CYP2D6*5 </a:t>
            </a:r>
            <a:r>
              <a:rPr lang="en-US" sz="1600" dirty="0" smtClean="0"/>
              <a:t>represent</a:t>
            </a:r>
            <a:r>
              <a:rPr lang="cs-CZ" sz="1600" dirty="0" smtClean="0"/>
              <a:t>ují</a:t>
            </a:r>
            <a:r>
              <a:rPr lang="en-US" sz="1600" dirty="0" smtClean="0"/>
              <a:t> </a:t>
            </a:r>
            <a:r>
              <a:rPr lang="cs-CZ" sz="1600" dirty="0" smtClean="0"/>
              <a:t>více než </a:t>
            </a:r>
            <a:r>
              <a:rPr lang="en-US" sz="1600" dirty="0" smtClean="0"/>
              <a:t>90%</a:t>
            </a:r>
            <a:r>
              <a:rPr lang="cs-CZ" sz="1600" dirty="0" smtClean="0"/>
              <a:t> </a:t>
            </a:r>
            <a:r>
              <a:rPr lang="en-US" sz="1600" dirty="0" err="1" smtClean="0"/>
              <a:t>inactiv</a:t>
            </a:r>
            <a:r>
              <a:rPr lang="cs-CZ" sz="1600" dirty="0" err="1" smtClean="0"/>
              <a:t>ujících</a:t>
            </a:r>
            <a:r>
              <a:rPr lang="en-US" sz="1600" dirty="0" smtClean="0"/>
              <a:t> a</a:t>
            </a:r>
            <a:r>
              <a:rPr lang="cs-CZ" sz="1600" dirty="0" err="1" smtClean="0"/>
              <a:t>lel</a:t>
            </a:r>
            <a:endParaRPr lang="cs-CZ" sz="1600" dirty="0" smtClean="0"/>
          </a:p>
          <a:p>
            <a:endParaRPr lang="en-US" sz="1600" dirty="0"/>
          </a:p>
          <a:p>
            <a:endParaRPr lang="cs-CZ" sz="16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62683"/>
            <a:ext cx="2015602" cy="175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46747"/>
            <a:ext cx="2049803" cy="166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479" y="5145339"/>
            <a:ext cx="2092373" cy="169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53" y="2262683"/>
            <a:ext cx="2015602" cy="175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4635749" y="1813932"/>
            <a:ext cx="192596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b="1" dirty="0" err="1" smtClean="0"/>
              <a:t>LightCycler</a:t>
            </a:r>
            <a:r>
              <a:rPr lang="cs-CZ" sz="900" b="1" dirty="0" smtClean="0"/>
              <a:t>®</a:t>
            </a:r>
          </a:p>
          <a:p>
            <a:r>
              <a:rPr lang="cs-CZ" sz="900" b="1" dirty="0" smtClean="0"/>
              <a:t>2.0 Instrument</a:t>
            </a:r>
          </a:p>
          <a:p>
            <a:r>
              <a:rPr lang="cs-CZ" sz="900" b="1" dirty="0" err="1" smtClean="0"/>
              <a:t>Roche</a:t>
            </a:r>
            <a:r>
              <a:rPr lang="cs-CZ" sz="900" b="1" dirty="0" smtClean="0"/>
              <a:t> Master:</a:t>
            </a:r>
          </a:p>
          <a:p>
            <a:r>
              <a:rPr lang="cs-CZ" sz="900" b="1" dirty="0" smtClean="0"/>
              <a:t>Fast Start</a:t>
            </a:r>
          </a:p>
          <a:p>
            <a:r>
              <a:rPr lang="cs-CZ" sz="900" b="1" dirty="0" smtClean="0"/>
              <a:t>Sample data</a:t>
            </a:r>
          </a:p>
          <a:p>
            <a:r>
              <a:rPr lang="cs-CZ" sz="900" b="1" dirty="0" err="1" smtClean="0"/>
              <a:t>for</a:t>
            </a:r>
            <a:endParaRPr lang="cs-CZ" sz="900" b="1" dirty="0" smtClean="0"/>
          </a:p>
          <a:p>
            <a:r>
              <a:rPr lang="cs-CZ" sz="900" b="1" i="1" dirty="0" smtClean="0"/>
              <a:t>CYP 2D6 *3</a:t>
            </a:r>
          </a:p>
          <a:p>
            <a:r>
              <a:rPr lang="cs-CZ" sz="900" dirty="0" err="1" smtClean="0"/>
              <a:t>Channel</a:t>
            </a:r>
            <a:r>
              <a:rPr lang="cs-CZ" sz="900" dirty="0" smtClean="0"/>
              <a:t> 530</a:t>
            </a:r>
          </a:p>
          <a:p>
            <a:r>
              <a:rPr lang="cs-CZ" sz="900" b="1" dirty="0" err="1" smtClean="0"/>
              <a:t>wt</a:t>
            </a:r>
            <a:r>
              <a:rPr lang="cs-CZ" sz="900" b="1" dirty="0" smtClean="0"/>
              <a:t>: 61.3°C</a:t>
            </a:r>
          </a:p>
          <a:p>
            <a:r>
              <a:rPr lang="cs-CZ" sz="900" b="1" dirty="0" err="1" smtClean="0"/>
              <a:t>mt</a:t>
            </a:r>
            <a:r>
              <a:rPr lang="cs-CZ" sz="900" b="1" dirty="0" smtClean="0"/>
              <a:t>: 55.8°C</a:t>
            </a:r>
          </a:p>
          <a:p>
            <a:r>
              <a:rPr lang="cs-CZ" sz="900" dirty="0" err="1" smtClean="0"/>
              <a:t>het</a:t>
            </a:r>
            <a:r>
              <a:rPr lang="cs-CZ" sz="900" dirty="0" smtClean="0"/>
              <a:t>: 55.8/61.3°C</a:t>
            </a:r>
            <a:endParaRPr lang="cs-CZ" sz="90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53" y="3443461"/>
            <a:ext cx="2049803" cy="166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540" y="3453043"/>
            <a:ext cx="2086623" cy="170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53" y="5110040"/>
            <a:ext cx="2070180" cy="170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4" y="1759397"/>
            <a:ext cx="2015602" cy="175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956" y="1759397"/>
            <a:ext cx="2157793" cy="175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572000" y="3469357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900" b="1" dirty="0" err="1"/>
              <a:t>LightCycler</a:t>
            </a:r>
            <a:r>
              <a:rPr lang="cs-CZ" sz="900" b="1" dirty="0"/>
              <a:t>®</a:t>
            </a:r>
          </a:p>
          <a:p>
            <a:r>
              <a:rPr lang="cs-CZ" sz="900" b="1" dirty="0"/>
              <a:t>2.0 Instrument</a:t>
            </a:r>
          </a:p>
          <a:p>
            <a:r>
              <a:rPr lang="cs-CZ" sz="900" b="1" dirty="0" err="1"/>
              <a:t>Roche</a:t>
            </a:r>
            <a:r>
              <a:rPr lang="cs-CZ" sz="900" b="1" dirty="0"/>
              <a:t> Master:</a:t>
            </a:r>
          </a:p>
          <a:p>
            <a:r>
              <a:rPr lang="cs-CZ" sz="900" b="1" dirty="0"/>
              <a:t>Fast Start</a:t>
            </a:r>
          </a:p>
          <a:p>
            <a:r>
              <a:rPr lang="cs-CZ" sz="900" b="1" dirty="0"/>
              <a:t>Sample data</a:t>
            </a:r>
          </a:p>
          <a:p>
            <a:r>
              <a:rPr lang="cs-CZ" sz="900" b="1" dirty="0" err="1"/>
              <a:t>for</a:t>
            </a:r>
            <a:endParaRPr lang="cs-CZ" sz="900" b="1" dirty="0"/>
          </a:p>
          <a:p>
            <a:r>
              <a:rPr lang="cs-CZ" sz="900" b="1" i="1" dirty="0"/>
              <a:t>CYP 2D6 *4</a:t>
            </a:r>
          </a:p>
          <a:p>
            <a:r>
              <a:rPr lang="cs-CZ" sz="900" dirty="0" err="1"/>
              <a:t>Channel</a:t>
            </a:r>
            <a:r>
              <a:rPr lang="cs-CZ" sz="900" dirty="0"/>
              <a:t> 640</a:t>
            </a:r>
          </a:p>
          <a:p>
            <a:r>
              <a:rPr lang="cs-CZ" sz="900" b="1" dirty="0" err="1"/>
              <a:t>wt</a:t>
            </a:r>
            <a:r>
              <a:rPr lang="cs-CZ" sz="900" b="1" dirty="0"/>
              <a:t>: 56.5°C</a:t>
            </a:r>
          </a:p>
          <a:p>
            <a:r>
              <a:rPr lang="cs-CZ" sz="900" b="1" dirty="0" err="1"/>
              <a:t>mt</a:t>
            </a:r>
            <a:r>
              <a:rPr lang="cs-CZ" sz="900" b="1" dirty="0"/>
              <a:t>: 65.5°C</a:t>
            </a:r>
          </a:p>
          <a:p>
            <a:r>
              <a:rPr lang="cs-CZ" sz="900" dirty="0" err="1"/>
              <a:t>het</a:t>
            </a:r>
            <a:r>
              <a:rPr lang="cs-CZ" sz="900" dirty="0"/>
              <a:t>: 56.5/65.5°C</a:t>
            </a:r>
          </a:p>
        </p:txBody>
      </p:sp>
      <p:sp>
        <p:nvSpPr>
          <p:cNvPr id="8" name="Obdélník 7"/>
          <p:cNvSpPr/>
          <p:nvPr/>
        </p:nvSpPr>
        <p:spPr>
          <a:xfrm>
            <a:off x="4550422" y="508518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900" b="1" dirty="0"/>
              <a:t>2.0 Instrument</a:t>
            </a:r>
          </a:p>
          <a:p>
            <a:r>
              <a:rPr lang="cs-CZ" sz="900" b="1" dirty="0" err="1"/>
              <a:t>Roche</a:t>
            </a:r>
            <a:r>
              <a:rPr lang="cs-CZ" sz="900" b="1" dirty="0"/>
              <a:t> Master:</a:t>
            </a:r>
          </a:p>
          <a:p>
            <a:r>
              <a:rPr lang="cs-CZ" sz="900" b="1" dirty="0"/>
              <a:t>Fast Start</a:t>
            </a:r>
          </a:p>
          <a:p>
            <a:r>
              <a:rPr lang="cs-CZ" sz="900" b="1" dirty="0"/>
              <a:t>Sample data</a:t>
            </a:r>
          </a:p>
          <a:p>
            <a:r>
              <a:rPr lang="cs-CZ" sz="900" b="1" dirty="0" err="1"/>
              <a:t>for</a:t>
            </a:r>
            <a:r>
              <a:rPr lang="cs-CZ" sz="900" b="1" dirty="0"/>
              <a:t> hCR5</a:t>
            </a:r>
          </a:p>
          <a:p>
            <a:r>
              <a:rPr lang="cs-CZ" sz="900" dirty="0" err="1"/>
              <a:t>Channel</a:t>
            </a:r>
            <a:r>
              <a:rPr lang="cs-CZ" sz="900" dirty="0"/>
              <a:t> 705</a:t>
            </a:r>
          </a:p>
          <a:p>
            <a:r>
              <a:rPr lang="cs-CZ" sz="900" dirty="0" err="1"/>
              <a:t>Control</a:t>
            </a:r>
            <a:r>
              <a:rPr lang="cs-CZ" sz="900" dirty="0"/>
              <a:t> : 47.4°C</a:t>
            </a:r>
          </a:p>
          <a:p>
            <a:r>
              <a:rPr lang="cs-CZ" sz="900" b="1" dirty="0" err="1"/>
              <a:t>Missing</a:t>
            </a:r>
            <a:r>
              <a:rPr lang="cs-CZ" sz="900" b="1" dirty="0"/>
              <a:t> </a:t>
            </a:r>
            <a:r>
              <a:rPr lang="cs-CZ" sz="900" b="1" dirty="0" err="1"/>
              <a:t>peak</a:t>
            </a:r>
            <a:endParaRPr lang="cs-CZ" sz="900" b="1" dirty="0"/>
          </a:p>
          <a:p>
            <a:r>
              <a:rPr lang="cs-CZ" sz="900" dirty="0"/>
              <a:t>(</a:t>
            </a:r>
            <a:r>
              <a:rPr lang="cs-CZ" sz="900" dirty="0" err="1"/>
              <a:t>baseline</a:t>
            </a:r>
            <a:r>
              <a:rPr lang="cs-CZ" sz="900" dirty="0"/>
              <a:t>)</a:t>
            </a:r>
          </a:p>
          <a:p>
            <a:r>
              <a:rPr lang="cs-CZ" sz="900" b="1" dirty="0" err="1"/>
              <a:t>indicates</a:t>
            </a:r>
            <a:endParaRPr lang="cs-CZ" sz="900" b="1" dirty="0"/>
          </a:p>
          <a:p>
            <a:r>
              <a:rPr lang="cs-CZ" sz="900" b="1" dirty="0"/>
              <a:t>PCR </a:t>
            </a:r>
            <a:r>
              <a:rPr lang="cs-CZ" sz="900" b="1" dirty="0" err="1"/>
              <a:t>failure</a:t>
            </a:r>
            <a:r>
              <a:rPr lang="cs-CZ" sz="900" b="1" dirty="0"/>
              <a:t> </a:t>
            </a:r>
            <a:r>
              <a:rPr lang="cs-CZ" sz="900" b="1" dirty="0" err="1"/>
              <a:t>or</a:t>
            </a:r>
            <a:endParaRPr lang="cs-CZ" sz="900" b="1" dirty="0"/>
          </a:p>
          <a:p>
            <a:r>
              <a:rPr lang="cs-CZ" sz="900" b="1" dirty="0" err="1"/>
              <a:t>missing</a:t>
            </a:r>
            <a:r>
              <a:rPr lang="cs-CZ" sz="900" b="1" dirty="0"/>
              <a:t> DNA.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2259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563561"/>
            <a:ext cx="8194359" cy="59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V první dekádě tisíciletí </a:t>
            </a:r>
            <a:r>
              <a:rPr lang="cs-CZ" sz="1400" dirty="0" smtClean="0"/>
              <a:t>došlo </a:t>
            </a:r>
            <a:r>
              <a:rPr lang="cs-CZ" sz="1400" dirty="0"/>
              <a:t>k bouřlivému rozvoji studia </a:t>
            </a:r>
            <a:r>
              <a:rPr lang="cs-CZ" sz="1400" dirty="0" err="1"/>
              <a:t>epigenetiky</a:t>
            </a:r>
            <a:r>
              <a:rPr lang="cs-CZ" sz="1400" dirty="0"/>
              <a:t> </a:t>
            </a:r>
            <a:endParaRPr lang="cs-CZ" sz="1400" dirty="0" smtClean="0"/>
          </a:p>
          <a:p>
            <a:r>
              <a:rPr lang="cs-CZ" sz="1400" dirty="0" smtClean="0"/>
              <a:t>a </a:t>
            </a:r>
            <a:r>
              <a:rPr lang="cs-CZ" sz="1400" dirty="0"/>
              <a:t>epigenetické dědičnosti, kdy se prokazuje, že rozhodující je, kdy, kde a jak moc </a:t>
            </a:r>
            <a:r>
              <a:rPr lang="cs-CZ" sz="1400" dirty="0" smtClean="0"/>
              <a:t>se </a:t>
            </a:r>
            <a:r>
              <a:rPr lang="cs-CZ" sz="1400" dirty="0"/>
              <a:t>daný gen bude přepisovat. </a:t>
            </a:r>
            <a:endParaRPr lang="cs-CZ" sz="1400" dirty="0" smtClean="0"/>
          </a:p>
          <a:p>
            <a:r>
              <a:rPr lang="cs-CZ" sz="1400" dirty="0" smtClean="0"/>
              <a:t>Dnes </a:t>
            </a:r>
            <a:r>
              <a:rPr lang="cs-CZ" sz="1400" dirty="0"/>
              <a:t>se odhaduje, že během života buňky se každý nukleotid někdy přepíše </a:t>
            </a:r>
            <a:endParaRPr lang="cs-CZ" sz="1400" dirty="0" smtClean="0"/>
          </a:p>
          <a:p>
            <a:r>
              <a:rPr lang="cs-CZ" sz="1400" dirty="0" smtClean="0"/>
              <a:t>do </a:t>
            </a:r>
            <a:r>
              <a:rPr lang="cs-CZ" sz="1400" dirty="0"/>
              <a:t>ně jaké RNA, máme popsáno na tisíce  dlouhých nekódujících RNA, </a:t>
            </a:r>
            <a:endParaRPr lang="cs-CZ" sz="1400" dirty="0" smtClean="0"/>
          </a:p>
          <a:p>
            <a:r>
              <a:rPr lang="cs-CZ" sz="1400" dirty="0" smtClean="0"/>
              <a:t>o </a:t>
            </a:r>
            <a:r>
              <a:rPr lang="cs-CZ" sz="1400" dirty="0"/>
              <a:t>nichž přesně nevíme, co v jádře dělají, </a:t>
            </a:r>
            <a:r>
              <a:rPr lang="cs-CZ" sz="1400" dirty="0" smtClean="0"/>
              <a:t>mohou </a:t>
            </a:r>
            <a:r>
              <a:rPr lang="cs-CZ" sz="1400" dirty="0"/>
              <a:t>např. fungovat jako lešení a prostorové uspořádání DNA. </a:t>
            </a:r>
          </a:p>
          <a:p>
            <a:r>
              <a:rPr lang="cs-CZ" sz="1400" dirty="0" smtClean="0"/>
              <a:t>                                                                </a:t>
            </a:r>
          </a:p>
          <a:p>
            <a:r>
              <a:rPr lang="cs-CZ" sz="1400" dirty="0" smtClean="0"/>
              <a:t>			</a:t>
            </a:r>
            <a:r>
              <a:rPr lang="cs-CZ" dirty="0" err="1" smtClean="0"/>
              <a:t>Mikrobiom</a:t>
            </a:r>
            <a:r>
              <a:rPr lang="cs-CZ" dirty="0" smtClean="0"/>
              <a:t> </a:t>
            </a:r>
            <a:r>
              <a:rPr lang="cs-CZ" dirty="0"/>
              <a:t> </a:t>
            </a:r>
            <a:r>
              <a:rPr lang="cs-CZ" dirty="0" smtClean="0"/>
              <a:t>(třetí genom)</a:t>
            </a:r>
          </a:p>
          <a:p>
            <a:r>
              <a:rPr lang="cs-CZ" sz="1400" dirty="0" smtClean="0"/>
              <a:t>Projekt </a:t>
            </a:r>
            <a:r>
              <a:rPr lang="cs-CZ" sz="1400" dirty="0"/>
              <a:t>lidského </a:t>
            </a:r>
            <a:r>
              <a:rPr lang="cs-CZ" sz="1400" dirty="0" err="1"/>
              <a:t>mikrobiomu</a:t>
            </a:r>
            <a:r>
              <a:rPr lang="cs-CZ" sz="1400" dirty="0"/>
              <a:t> byl zahájen v r. 2008. </a:t>
            </a:r>
            <a:endParaRPr lang="cs-CZ" sz="1400" dirty="0" smtClean="0"/>
          </a:p>
          <a:p>
            <a:r>
              <a:rPr lang="cs-CZ" sz="1400" dirty="0" smtClean="0"/>
              <a:t>Zkoumá </a:t>
            </a:r>
            <a:r>
              <a:rPr lang="cs-CZ" sz="1400" dirty="0"/>
              <a:t>populace mikroorganismů </a:t>
            </a:r>
            <a:r>
              <a:rPr lang="cs-CZ" sz="1400" dirty="0" smtClean="0"/>
              <a:t>na </a:t>
            </a:r>
            <a:r>
              <a:rPr lang="cs-CZ" sz="1400" dirty="0"/>
              <a:t>pěti vytipovaných místech těla </a:t>
            </a:r>
            <a:endParaRPr lang="cs-CZ" sz="1400" dirty="0" smtClean="0"/>
          </a:p>
          <a:p>
            <a:r>
              <a:rPr lang="cs-CZ" sz="1400" dirty="0" smtClean="0"/>
              <a:t>– </a:t>
            </a:r>
            <a:r>
              <a:rPr lang="cs-CZ" sz="1400" dirty="0"/>
              <a:t>na kůži, v ústní dutině, nosní dutině, gastrointestinálním </a:t>
            </a:r>
            <a:r>
              <a:rPr lang="cs-CZ" sz="1400" dirty="0" smtClean="0"/>
              <a:t>a </a:t>
            </a:r>
            <a:r>
              <a:rPr lang="cs-CZ" sz="1400" dirty="0"/>
              <a:t>urogenitálním traktu. </a:t>
            </a:r>
            <a:endParaRPr lang="cs-CZ" sz="1400" dirty="0" smtClean="0"/>
          </a:p>
          <a:p>
            <a:r>
              <a:rPr lang="cs-CZ" sz="1400" dirty="0" smtClean="0"/>
              <a:t>Počet </a:t>
            </a:r>
            <a:r>
              <a:rPr lang="cs-CZ" sz="1400" dirty="0"/>
              <a:t>různých genů </a:t>
            </a:r>
            <a:r>
              <a:rPr lang="cs-CZ" sz="1400" dirty="0" err="1"/>
              <a:t>mikrobiomu</a:t>
            </a:r>
            <a:r>
              <a:rPr lang="cs-CZ" sz="1400" dirty="0"/>
              <a:t> se odhaduje mezi 2–20 miliony</a:t>
            </a:r>
            <a:r>
              <a:rPr lang="cs-CZ" sz="1400" dirty="0" smtClean="0"/>
              <a:t>,</a:t>
            </a:r>
          </a:p>
          <a:p>
            <a:r>
              <a:rPr lang="cs-CZ" sz="1400" dirty="0" smtClean="0"/>
              <a:t>jde </a:t>
            </a:r>
            <a:r>
              <a:rPr lang="cs-CZ" sz="1400" dirty="0"/>
              <a:t>o geny všech eubakterií, </a:t>
            </a:r>
            <a:r>
              <a:rPr lang="cs-CZ" sz="1400" dirty="0" err="1"/>
              <a:t>archeí</a:t>
            </a:r>
            <a:r>
              <a:rPr lang="cs-CZ" sz="1400" dirty="0"/>
              <a:t>, mikroskopických </a:t>
            </a:r>
            <a:r>
              <a:rPr lang="cs-CZ" sz="1400" dirty="0" err="1"/>
              <a:t>eukaryot</a:t>
            </a:r>
            <a:r>
              <a:rPr lang="cs-CZ" sz="1400" dirty="0"/>
              <a:t>, kterých je 1 000x více </a:t>
            </a:r>
            <a:r>
              <a:rPr lang="cs-CZ" sz="1400" dirty="0" smtClean="0"/>
              <a:t>než </a:t>
            </a:r>
            <a:r>
              <a:rPr lang="cs-CZ" sz="1400" dirty="0"/>
              <a:t>našich genů</a:t>
            </a:r>
            <a:r>
              <a:rPr lang="cs-CZ" sz="1400" dirty="0" smtClean="0"/>
              <a:t>.</a:t>
            </a:r>
          </a:p>
          <a:p>
            <a:r>
              <a:rPr lang="cs-CZ" sz="1400" dirty="0" smtClean="0"/>
              <a:t>Z </a:t>
            </a:r>
            <a:r>
              <a:rPr lang="cs-CZ" sz="1400" dirty="0"/>
              <a:t>genetického pohledu jsem člověkem jen z 1–0,1 %, </a:t>
            </a:r>
            <a:r>
              <a:rPr lang="cs-CZ" sz="1400" dirty="0" smtClean="0"/>
              <a:t>statní </a:t>
            </a:r>
            <a:r>
              <a:rPr lang="cs-CZ" sz="1400" dirty="0"/>
              <a:t>geny na a v mém těle patří do </a:t>
            </a:r>
            <a:endParaRPr lang="cs-CZ" sz="1400" dirty="0" smtClean="0"/>
          </a:p>
          <a:p>
            <a:r>
              <a:rPr lang="cs-CZ" sz="1400" dirty="0" err="1" smtClean="0"/>
              <a:t>mikrobiomu</a:t>
            </a:r>
            <a:r>
              <a:rPr lang="cs-CZ" sz="1400" dirty="0"/>
              <a:t>.</a:t>
            </a:r>
          </a:p>
          <a:p>
            <a:r>
              <a:rPr lang="cs-CZ" sz="1400" dirty="0" err="1"/>
              <a:t>Mikrobiota</a:t>
            </a:r>
            <a:r>
              <a:rPr lang="cs-CZ" sz="1400" dirty="0"/>
              <a:t> a její geny mají zřejmě klíčový vliv na rozvoj imunitního systému u dětí, </a:t>
            </a:r>
            <a:endParaRPr lang="cs-CZ" sz="1400" dirty="0" smtClean="0"/>
          </a:p>
          <a:p>
            <a:r>
              <a:rPr lang="cs-CZ" sz="1400" dirty="0" smtClean="0"/>
              <a:t>vyrábějí </a:t>
            </a:r>
            <a:r>
              <a:rPr lang="cs-CZ" sz="1400" dirty="0"/>
              <a:t>vitamíny, které sami vyrobit ne umíme, </a:t>
            </a:r>
            <a:endParaRPr lang="cs-CZ" sz="1400" dirty="0" smtClean="0"/>
          </a:p>
          <a:p>
            <a:r>
              <a:rPr lang="cs-CZ" sz="1400" dirty="0" smtClean="0"/>
              <a:t>drží </a:t>
            </a:r>
            <a:r>
              <a:rPr lang="cs-CZ" sz="1400" dirty="0"/>
              <a:t>v šachu „škodlivé“ bakterie, </a:t>
            </a:r>
            <a:endParaRPr lang="cs-CZ" sz="1400" dirty="0" smtClean="0"/>
          </a:p>
          <a:p>
            <a:r>
              <a:rPr lang="cs-CZ" sz="1400" dirty="0" smtClean="0"/>
              <a:t>pomáhají </a:t>
            </a:r>
            <a:r>
              <a:rPr lang="cs-CZ" sz="1400" dirty="0"/>
              <a:t>s trávením, </a:t>
            </a:r>
            <a:endParaRPr lang="cs-CZ" sz="1400" dirty="0" smtClean="0"/>
          </a:p>
          <a:p>
            <a:r>
              <a:rPr lang="cs-CZ" sz="1400" dirty="0" smtClean="0"/>
              <a:t>ovlivňují </a:t>
            </a:r>
            <a:r>
              <a:rPr lang="cs-CZ" sz="1400" dirty="0"/>
              <a:t>expresi našich genů </a:t>
            </a:r>
            <a:endParaRPr lang="cs-CZ" sz="1400" dirty="0" smtClean="0"/>
          </a:p>
          <a:p>
            <a:r>
              <a:rPr lang="cs-CZ" sz="1400" dirty="0" err="1" smtClean="0"/>
              <a:t>Mikrobiota</a:t>
            </a:r>
            <a:r>
              <a:rPr lang="cs-CZ" sz="1400" dirty="0" smtClean="0"/>
              <a:t> </a:t>
            </a:r>
            <a:r>
              <a:rPr lang="cs-CZ" sz="1400" dirty="0"/>
              <a:t>je nyní chápána jako nový orgán lidského těla. </a:t>
            </a:r>
            <a:endParaRPr lang="cs-CZ" sz="1400" dirty="0" smtClean="0"/>
          </a:p>
          <a:p>
            <a:endParaRPr lang="cs-CZ" sz="1400" dirty="0" smtClean="0"/>
          </a:p>
          <a:p>
            <a:r>
              <a:rPr lang="cs-CZ" sz="1400" dirty="0" smtClean="0"/>
              <a:t>V </a:t>
            </a:r>
            <a:r>
              <a:rPr lang="cs-CZ" sz="1400" dirty="0"/>
              <a:t>budoucnosti se tak úsilí výzkumníků nepochybně zaměří na získání znalostí </a:t>
            </a:r>
            <a:endParaRPr lang="cs-CZ" sz="1400" dirty="0" smtClean="0"/>
          </a:p>
          <a:p>
            <a:r>
              <a:rPr lang="cs-CZ" sz="1400" dirty="0" err="1" smtClean="0"/>
              <a:t>proteomu</a:t>
            </a:r>
            <a:r>
              <a:rPr lang="cs-CZ" sz="1400" dirty="0" smtClean="0"/>
              <a:t> (</a:t>
            </a:r>
            <a:r>
              <a:rPr lang="cs-CZ" sz="1400" dirty="0"/>
              <a:t>atlasu všech proteinů, které v životě lidské tělo vyprodukuje), </a:t>
            </a:r>
            <a:endParaRPr lang="cs-CZ" sz="1400" dirty="0" smtClean="0"/>
          </a:p>
          <a:p>
            <a:r>
              <a:rPr lang="cs-CZ" sz="1400" dirty="0" err="1" smtClean="0"/>
              <a:t>metabolomu</a:t>
            </a:r>
            <a:r>
              <a:rPr lang="cs-CZ" sz="1400" dirty="0" smtClean="0"/>
              <a:t> </a:t>
            </a:r>
            <a:r>
              <a:rPr lang="cs-CZ" sz="1400" dirty="0"/>
              <a:t>(všech metabolitů), </a:t>
            </a:r>
            <a:endParaRPr lang="cs-CZ" sz="1400" dirty="0" smtClean="0"/>
          </a:p>
          <a:p>
            <a:r>
              <a:rPr lang="cs-CZ" sz="1400" dirty="0" err="1" smtClean="0"/>
              <a:t>viromu</a:t>
            </a:r>
            <a:r>
              <a:rPr lang="cs-CZ" sz="1400" dirty="0" smtClean="0"/>
              <a:t> </a:t>
            </a:r>
            <a:r>
              <a:rPr lang="cs-CZ" sz="1400" dirty="0"/>
              <a:t>(genů všech virů žijících na a uvnitř našeho těla) </a:t>
            </a:r>
            <a:endParaRPr lang="cs-CZ" sz="1400" dirty="0" smtClean="0"/>
          </a:p>
          <a:p>
            <a:r>
              <a:rPr lang="cs-CZ" sz="1400" dirty="0" err="1" smtClean="0"/>
              <a:t>mikrobiomu</a:t>
            </a:r>
            <a:r>
              <a:rPr lang="cs-CZ" sz="1400" dirty="0" smtClean="0"/>
              <a:t> </a:t>
            </a:r>
            <a:r>
              <a:rPr lang="cs-CZ" sz="1400" dirty="0"/>
              <a:t>jako celku.</a:t>
            </a:r>
          </a:p>
          <a:p>
            <a:endParaRPr lang="cs-CZ" sz="1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449898" y="190617"/>
            <a:ext cx="112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Epigenom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81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52736"/>
            <a:ext cx="6247230" cy="384204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90053" y="573122"/>
            <a:ext cx="696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Vyšší stupeň genetické medicíny představuje oprava vadné části genomu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9512" y="5095308"/>
            <a:ext cx="89745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CRISPR/Cas9 půjčuje přírodní imunitní mechanismy k přesnému navedení </a:t>
            </a:r>
            <a:endParaRPr lang="cs-CZ" dirty="0" smtClean="0"/>
          </a:p>
          <a:p>
            <a:pPr algn="ctr"/>
            <a:r>
              <a:rPr lang="cs-CZ" dirty="0" smtClean="0"/>
              <a:t>ke </a:t>
            </a:r>
            <a:r>
              <a:rPr lang="cs-CZ" dirty="0"/>
              <a:t>kýžené části DNA (pomocí krátkého řetězce ribonukleové kyseliny</a:t>
            </a:r>
            <a:r>
              <a:rPr lang="cs-CZ" dirty="0" smtClean="0"/>
              <a:t>),</a:t>
            </a:r>
          </a:p>
          <a:p>
            <a:pPr algn="ctr"/>
            <a:r>
              <a:rPr lang="cs-CZ" dirty="0" smtClean="0"/>
              <a:t>kde </a:t>
            </a:r>
            <a:r>
              <a:rPr lang="cs-CZ" dirty="0"/>
              <a:t>genové nůžky </a:t>
            </a:r>
            <a:r>
              <a:rPr lang="cs-CZ" dirty="0" err="1"/>
              <a:t>Cas</a:t>
            </a:r>
            <a:r>
              <a:rPr lang="cs-CZ" dirty="0"/>
              <a:t> (skrze stejnojmenný enzym nukleázy) dovedou </a:t>
            </a:r>
            <a:endParaRPr lang="cs-CZ" dirty="0" smtClean="0"/>
          </a:p>
          <a:p>
            <a:pPr algn="ctr"/>
            <a:r>
              <a:rPr lang="cs-CZ" dirty="0" smtClean="0"/>
              <a:t>do </a:t>
            </a:r>
            <a:r>
              <a:rPr lang="cs-CZ" dirty="0" err="1"/>
              <a:t>šroubovnice</a:t>
            </a:r>
            <a:r>
              <a:rPr lang="cs-CZ" dirty="0"/>
              <a:t> "střihnout" a vložit gen nový, popřípadě ustřihnout gen nežádoucí. </a:t>
            </a:r>
            <a:endParaRPr lang="cs-CZ" dirty="0" smtClean="0"/>
          </a:p>
          <a:p>
            <a:pPr algn="ctr"/>
            <a:r>
              <a:rPr lang="cs-CZ" dirty="0" smtClean="0"/>
              <a:t>Ačkoliv </a:t>
            </a:r>
            <a:r>
              <a:rPr lang="cs-CZ" dirty="0"/>
              <a:t>CRISPR není vždy tak přesný jako jiné, konkurenční systémy vyvinuté až o něco později</a:t>
            </a:r>
            <a:r>
              <a:rPr lang="cs-CZ" dirty="0" smtClean="0"/>
              <a:t>,</a:t>
            </a:r>
          </a:p>
          <a:p>
            <a:pPr algn="ctr"/>
            <a:r>
              <a:rPr lang="cs-CZ" dirty="0" smtClean="0"/>
              <a:t> </a:t>
            </a:r>
            <a:r>
              <a:rPr lang="cs-CZ" dirty="0"/>
              <a:t>jeho výhodou je zejména cena a rychlost.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895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090053" y="573122"/>
            <a:ext cx="696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Vyšší stupeň genetické medicíny představuje oprava vadné části genomu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47664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6" y="954082"/>
            <a:ext cx="8934049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Časem může genová terapie a zvlášť imunoterapie nahradit dokonce </a:t>
            </a:r>
            <a:endParaRPr lang="cs-CZ" dirty="0" smtClean="0"/>
          </a:p>
          <a:p>
            <a:r>
              <a:rPr lang="cs-CZ" dirty="0" smtClean="0"/>
              <a:t>i </a:t>
            </a:r>
            <a:r>
              <a:rPr lang="cs-CZ" dirty="0"/>
              <a:t>chemoterapii u nemocných lidí s rakovinou. </a:t>
            </a:r>
            <a:endParaRPr lang="cs-CZ" dirty="0" smtClean="0"/>
          </a:p>
          <a:p>
            <a:r>
              <a:rPr lang="cs-CZ" dirty="0" smtClean="0"/>
              <a:t>Dnes </a:t>
            </a:r>
            <a:r>
              <a:rPr lang="cs-CZ" dirty="0"/>
              <a:t>je základní léčebnou strategií u onkologických pacientů 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chirurgické </a:t>
            </a:r>
            <a:r>
              <a:rPr lang="cs-CZ" dirty="0"/>
              <a:t>vyjmutí nádorů, 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zničení </a:t>
            </a:r>
            <a:r>
              <a:rPr lang="cs-CZ" dirty="0"/>
              <a:t>nádorové tkáně ionizujícím zářením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zabití </a:t>
            </a:r>
            <a:r>
              <a:rPr lang="cs-CZ" dirty="0"/>
              <a:t>nádorových buněk chemoterapií. </a:t>
            </a:r>
          </a:p>
          <a:p>
            <a:r>
              <a:rPr lang="cs-CZ" dirty="0" smtClean="0"/>
              <a:t>Tyto </a:t>
            </a:r>
            <a:r>
              <a:rPr lang="cs-CZ" dirty="0"/>
              <a:t>klasické postupy ale mohou vyléčit rakovinu většinou jen v časných stadiích. </a:t>
            </a:r>
            <a:endParaRPr lang="cs-CZ" dirty="0" smtClean="0"/>
          </a:p>
          <a:p>
            <a:r>
              <a:rPr lang="cs-CZ" dirty="0" smtClean="0"/>
              <a:t>Chemoterapie </a:t>
            </a:r>
            <a:r>
              <a:rPr lang="cs-CZ" dirty="0"/>
              <a:t>navíc organismus pacientů oslabí – toxické léky lidem utlumí krvetvorbu </a:t>
            </a:r>
            <a:endParaRPr lang="cs-CZ" dirty="0" smtClean="0"/>
          </a:p>
          <a:p>
            <a:r>
              <a:rPr lang="cs-CZ" dirty="0" smtClean="0"/>
              <a:t>nebo </a:t>
            </a:r>
            <a:r>
              <a:rPr lang="cs-CZ" dirty="0"/>
              <a:t>poškodí vnitřní orgány. </a:t>
            </a: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/>
              <a:t>budoucnosti se proto budou využívat jiné postupy. </a:t>
            </a:r>
            <a:endParaRPr lang="cs-CZ" dirty="0" smtClean="0"/>
          </a:p>
          <a:p>
            <a:r>
              <a:rPr lang="cs-CZ" dirty="0" smtClean="0"/>
              <a:t>Už </a:t>
            </a:r>
            <a:r>
              <a:rPr lang="cs-CZ" dirty="0"/>
              <a:t>nyní existují výzkumy zaměřené na umělé povzbuzení imunitního systému pacienta tak</a:t>
            </a:r>
            <a:r>
              <a:rPr lang="cs-CZ" dirty="0" smtClean="0"/>
              <a:t>,</a:t>
            </a:r>
          </a:p>
          <a:p>
            <a:r>
              <a:rPr lang="cs-CZ" dirty="0" smtClean="0"/>
              <a:t> </a:t>
            </a:r>
            <a:r>
              <a:rPr lang="cs-CZ" dirty="0"/>
              <a:t>aby obranné mechanismy nádoru sám překonal. </a:t>
            </a:r>
            <a:endParaRPr lang="cs-CZ" dirty="0" smtClean="0"/>
          </a:p>
          <a:p>
            <a:r>
              <a:rPr lang="cs-CZ" dirty="0" smtClean="0"/>
              <a:t>CRISPR </a:t>
            </a:r>
            <a:r>
              <a:rPr lang="cs-CZ" dirty="0"/>
              <a:t>se používá k přeprogramování imunitních buněk tak, aby rozeznaly rakovinové buňky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zaútočily na ně. Tělo se tak dovede zbavit nádorů daleko efektivněji a samo. 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Některé </a:t>
            </a:r>
            <a:r>
              <a:rPr lang="cs-CZ" dirty="0"/>
              <a:t>metody už dokonce úspěšně prošly i klinickými zkouškami a získaly všechna povolení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  <a:r>
              <a:rPr lang="cs-CZ" dirty="0"/>
              <a:t>Začínají se široce využívat k léčbě pacientů onkologických </a:t>
            </a:r>
          </a:p>
          <a:p>
            <a:r>
              <a:rPr lang="cs-CZ" dirty="0" smtClean="0"/>
              <a:t>a </a:t>
            </a:r>
            <a:r>
              <a:rPr lang="cs-CZ" dirty="0"/>
              <a:t>se závažnými genetickými onemocněními. </a:t>
            </a:r>
            <a:endParaRPr lang="cs-CZ" dirty="0" smtClean="0"/>
          </a:p>
          <a:p>
            <a:r>
              <a:rPr lang="cs-CZ" dirty="0" smtClean="0"/>
              <a:t>Ve </a:t>
            </a:r>
            <a:r>
              <a:rPr lang="cs-CZ" dirty="0"/>
              <a:t>Spojených státech probíhá několik úspěšných studií genové terapie akutní leukemie. </a:t>
            </a:r>
            <a:endParaRPr lang="cs-CZ" dirty="0" smtClean="0"/>
          </a:p>
          <a:p>
            <a:r>
              <a:rPr lang="cs-CZ" dirty="0" smtClean="0"/>
              <a:t>Vědci </a:t>
            </a:r>
            <a:r>
              <a:rPr lang="cs-CZ" dirty="0"/>
              <a:t>z </a:t>
            </a:r>
            <a:r>
              <a:rPr lang="cs-CZ" dirty="0" err="1"/>
              <a:t>West</a:t>
            </a:r>
            <a:r>
              <a:rPr lang="cs-CZ" dirty="0"/>
              <a:t> </a:t>
            </a:r>
            <a:r>
              <a:rPr lang="cs-CZ" dirty="0" err="1"/>
              <a:t>China</a:t>
            </a:r>
            <a:r>
              <a:rPr lang="cs-CZ" dirty="0"/>
              <a:t> </a:t>
            </a:r>
            <a:r>
              <a:rPr lang="cs-CZ" dirty="0" err="1"/>
              <a:t>Hospital</a:t>
            </a:r>
            <a:r>
              <a:rPr lang="cs-CZ" dirty="0"/>
              <a:t> nasadili CRISPR u pacientů s rakovinou plic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později došlo na rozšíření programu i na další formy nádorových onemocnění. </a:t>
            </a:r>
          </a:p>
        </p:txBody>
      </p:sp>
    </p:spTree>
    <p:extLst>
      <p:ext uri="{BB962C8B-B14F-4D97-AF65-F5344CB8AC3E}">
        <p14:creationId xmlns:p14="http://schemas.microsoft.com/office/powerpoint/2010/main" val="6570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5013176"/>
            <a:ext cx="393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Prof. MUDr. Milan Macek jr., DrSc., MHA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1484784"/>
            <a:ext cx="89242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 současné době se genetika nachází ve velmi dynamické fázi, </a:t>
            </a:r>
            <a:endParaRPr lang="cs-CZ" dirty="0" smtClean="0"/>
          </a:p>
          <a:p>
            <a:r>
              <a:rPr lang="cs-CZ" dirty="0" smtClean="0"/>
              <a:t>kdy </a:t>
            </a:r>
            <a:r>
              <a:rPr lang="cs-CZ" dirty="0"/>
              <a:t>se z diagnostiky přesouvá do léčby. </a:t>
            </a:r>
            <a:endParaRPr lang="cs-CZ" dirty="0" smtClean="0"/>
          </a:p>
          <a:p>
            <a:r>
              <a:rPr lang="cs-CZ" dirty="0" smtClean="0"/>
              <a:t>Nejen </a:t>
            </a:r>
            <a:r>
              <a:rPr lang="cs-CZ" dirty="0"/>
              <a:t>ve smyslu vyléčení dítěte a eventuálně </a:t>
            </a:r>
            <a:r>
              <a:rPr lang="cs-CZ" dirty="0" smtClean="0"/>
              <a:t>i</a:t>
            </a:r>
          </a:p>
          <a:p>
            <a:r>
              <a:rPr lang="cs-CZ" dirty="0" smtClean="0"/>
              <a:t>vyléčení </a:t>
            </a:r>
            <a:r>
              <a:rPr lang="cs-CZ" dirty="0"/>
              <a:t>zárodečné linie v rodině tak, že se „zarazí“ přenos onemocnění do dalších generací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</a:p>
          <a:p>
            <a:r>
              <a:rPr lang="cs-CZ" dirty="0" smtClean="0"/>
              <a:t>To </a:t>
            </a:r>
            <a:r>
              <a:rPr lang="cs-CZ" dirty="0"/>
              <a:t>ale bohužel otevírá i velkou spoustu etických otázek. </a:t>
            </a:r>
            <a:endParaRPr lang="cs-CZ" dirty="0" smtClean="0"/>
          </a:p>
          <a:p>
            <a:r>
              <a:rPr lang="cs-CZ" dirty="0" smtClean="0"/>
              <a:t>Totiž </a:t>
            </a:r>
            <a:r>
              <a:rPr lang="cs-CZ" dirty="0"/>
              <a:t>kde je příležitost, tak je i možnost komerčního využití, ale i zneužití. Bohužel </a:t>
            </a:r>
            <a:endParaRPr lang="cs-CZ" dirty="0" smtClean="0"/>
          </a:p>
          <a:p>
            <a:r>
              <a:rPr lang="cs-CZ" dirty="0" smtClean="0"/>
              <a:t>tyhle </a:t>
            </a:r>
            <a:r>
              <a:rPr lang="cs-CZ" dirty="0"/>
              <a:t>genově editovací metody se mohou využít nejen pro pomoc těžce postiženým rodinám, </a:t>
            </a:r>
            <a:endParaRPr lang="cs-CZ" dirty="0" smtClean="0"/>
          </a:p>
          <a:p>
            <a:r>
              <a:rPr lang="cs-CZ" dirty="0" smtClean="0"/>
              <a:t>ale </a:t>
            </a:r>
            <a:r>
              <a:rPr lang="cs-CZ" dirty="0"/>
              <a:t>i tam, kde chtějí „vytvářet děti“, které mají třeba modré oči, dlouhé nohy a blond vlasy… </a:t>
            </a:r>
            <a:endParaRPr lang="cs-CZ" dirty="0" smtClean="0"/>
          </a:p>
          <a:p>
            <a:r>
              <a:rPr lang="cs-CZ" dirty="0" smtClean="0"/>
              <a:t>Prostě </a:t>
            </a:r>
            <a:r>
              <a:rPr lang="cs-CZ" dirty="0"/>
              <a:t>se do genetiky začínají vkládat lidské tužby a naděje a začíná </a:t>
            </a:r>
            <a:endParaRPr lang="cs-CZ" dirty="0" smtClean="0"/>
          </a:p>
          <a:p>
            <a:r>
              <a:rPr lang="cs-CZ" dirty="0" smtClean="0"/>
              <a:t>se </a:t>
            </a:r>
            <a:r>
              <a:rPr lang="cs-CZ" dirty="0"/>
              <a:t>tak tento obor povážlivě komercionalizovat mimo jeho primární zdravotnický „mandát“, </a:t>
            </a:r>
            <a:endParaRPr lang="cs-CZ" dirty="0" smtClean="0"/>
          </a:p>
          <a:p>
            <a:r>
              <a:rPr lang="cs-CZ" dirty="0" smtClean="0"/>
              <a:t>kde </a:t>
            </a:r>
            <a:r>
              <a:rPr lang="cs-CZ" dirty="0"/>
              <a:t>jde především o pomoc rodinám se závažnými vzácnými onemocněními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66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1281" y="5013176"/>
            <a:ext cx="8229600" cy="1143000"/>
          </a:xfrm>
        </p:spPr>
        <p:txBody>
          <a:bodyPr>
            <a:noAutofit/>
          </a:bodyPr>
          <a:lstStyle/>
          <a:p>
            <a:r>
              <a:rPr lang="cs-CZ" sz="2800" dirty="0" smtClean="0"/>
              <a:t>Sydney </a:t>
            </a:r>
            <a:r>
              <a:rPr lang="cs-CZ" sz="2800" dirty="0" err="1" smtClean="0"/>
              <a:t>Brenner</a:t>
            </a:r>
            <a:r>
              <a:rPr lang="cs-CZ" sz="2800" dirty="0" smtClean="0"/>
              <a:t> : </a:t>
            </a:r>
            <a:br>
              <a:rPr lang="cs-CZ" sz="2800" dirty="0" smtClean="0"/>
            </a:br>
            <a:r>
              <a:rPr lang="cs-CZ" sz="2800" dirty="0" smtClean="0"/>
              <a:t>„</a:t>
            </a:r>
            <a:r>
              <a:rPr lang="cs-CZ" sz="2800" dirty="0"/>
              <a:t>vědou nejvíce hýbou nové technologie, nové objevy a nové myšlenky, a to právě v tomto </a:t>
            </a:r>
            <a:r>
              <a:rPr lang="cs-CZ" sz="2800" dirty="0" smtClean="0"/>
              <a:t>pořadí“</a:t>
            </a:r>
            <a:endParaRPr 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6632"/>
            <a:ext cx="3676594" cy="472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4289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48" y="404664"/>
            <a:ext cx="5677991" cy="556610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475656" y="6381328"/>
            <a:ext cx="285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Jiankui</a:t>
            </a:r>
            <a:r>
              <a:rPr lang="cs-CZ" dirty="0" smtClean="0"/>
              <a:t> He        CCR5 delta 32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11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2" name="AutoShape 2" descr="FISH painted karyotyp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52" y="1412776"/>
            <a:ext cx="5384234" cy="403244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523726" y="836712"/>
            <a:ext cx="174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Multicolour</a:t>
            </a:r>
            <a:r>
              <a:rPr lang="cs-CZ" dirty="0" smtClean="0"/>
              <a:t> FISH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28260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>Princip </a:t>
            </a:r>
            <a:br>
              <a:rPr lang="cs-CZ" dirty="0"/>
            </a:br>
            <a:r>
              <a:rPr lang="cs-CZ" dirty="0"/>
              <a:t>molekulárně genetické</a:t>
            </a:r>
            <a:br>
              <a:rPr lang="cs-CZ" dirty="0"/>
            </a:br>
            <a:r>
              <a:rPr lang="cs-CZ" dirty="0"/>
              <a:t>diagnostiky</a:t>
            </a:r>
            <a:br>
              <a:rPr lang="cs-CZ" dirty="0"/>
            </a:b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3568" y="2610682"/>
            <a:ext cx="625536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s-CZ" dirty="0"/>
              <a:t>Rozpoznání a identifikace mutací v genech, </a:t>
            </a:r>
          </a:p>
          <a:p>
            <a:pPr>
              <a:defRPr/>
            </a:pPr>
            <a:r>
              <a:rPr lang="cs-CZ" dirty="0"/>
              <a:t>které jsou v asociaci s danou chorobou.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Jakmile je identifikována genetická příčina</a:t>
            </a:r>
          </a:p>
          <a:p>
            <a:pPr>
              <a:defRPr/>
            </a:pPr>
            <a:r>
              <a:rPr lang="cs-CZ" dirty="0"/>
              <a:t>onemocnění na úrovni DNA,</a:t>
            </a:r>
          </a:p>
          <a:p>
            <a:pPr>
              <a:defRPr/>
            </a:pPr>
            <a:r>
              <a:rPr lang="cs-CZ" dirty="0"/>
              <a:t>může se vyvinout specifický test </a:t>
            </a:r>
          </a:p>
          <a:p>
            <a:pPr>
              <a:defRPr/>
            </a:pPr>
            <a:r>
              <a:rPr lang="cs-CZ" dirty="0"/>
              <a:t>k analýze relevantních genetických charakteristik pacienta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Není zatím možné vyšetřit, </a:t>
            </a:r>
          </a:p>
          <a:p>
            <a:pPr>
              <a:defRPr/>
            </a:pPr>
            <a:r>
              <a:rPr lang="cs-CZ" dirty="0"/>
              <a:t>zda proband bude trpět jakoukoliv dědičnou chorobou, </a:t>
            </a:r>
          </a:p>
          <a:p>
            <a:pPr>
              <a:defRPr/>
            </a:pPr>
            <a:r>
              <a:rPr lang="cs-CZ" dirty="0"/>
              <a:t>vždy se vyšetřuje možnost poškození určitého konkrétního genu.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Existují i vyšetření, které nezapadají do této definice,</a:t>
            </a:r>
          </a:p>
          <a:p>
            <a:pPr>
              <a:defRPr/>
            </a:pPr>
            <a:r>
              <a:rPr lang="cs-CZ" dirty="0"/>
              <a:t> z těch běžných např. molekulárně genetická detekce aneuploidií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70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>Princip </a:t>
            </a:r>
            <a:br>
              <a:rPr lang="cs-CZ" dirty="0"/>
            </a:br>
            <a:r>
              <a:rPr lang="cs-CZ" dirty="0"/>
              <a:t>molekulárně genetické</a:t>
            </a:r>
            <a:br>
              <a:rPr lang="cs-CZ" dirty="0"/>
            </a:br>
            <a:r>
              <a:rPr lang="cs-CZ" dirty="0"/>
              <a:t>diagnostiky</a:t>
            </a:r>
            <a:br>
              <a:rPr lang="cs-CZ" dirty="0"/>
            </a:b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3568" y="2610682"/>
            <a:ext cx="625536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s-CZ" dirty="0"/>
              <a:t>Rozpoznání a identifikace mutací v genech, </a:t>
            </a:r>
          </a:p>
          <a:p>
            <a:pPr>
              <a:defRPr/>
            </a:pPr>
            <a:r>
              <a:rPr lang="cs-CZ" dirty="0"/>
              <a:t>které jsou v asociaci s danou chorobou.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Jakmile je identifikována genetická příčina</a:t>
            </a:r>
          </a:p>
          <a:p>
            <a:pPr>
              <a:defRPr/>
            </a:pPr>
            <a:r>
              <a:rPr lang="cs-CZ" dirty="0"/>
              <a:t>onemocnění na úrovni DNA,</a:t>
            </a:r>
          </a:p>
          <a:p>
            <a:pPr>
              <a:defRPr/>
            </a:pPr>
            <a:r>
              <a:rPr lang="cs-CZ" dirty="0"/>
              <a:t>může se vyvinout specifický test </a:t>
            </a:r>
          </a:p>
          <a:p>
            <a:pPr>
              <a:defRPr/>
            </a:pPr>
            <a:r>
              <a:rPr lang="cs-CZ" dirty="0"/>
              <a:t>k analýze relevantních genetických charakteristik pacienta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Není zatím možné vyšetřit, </a:t>
            </a:r>
          </a:p>
          <a:p>
            <a:pPr>
              <a:defRPr/>
            </a:pPr>
            <a:r>
              <a:rPr lang="cs-CZ" dirty="0"/>
              <a:t>zda proband bude trpět jakoukoliv dědičnou chorobou, </a:t>
            </a:r>
          </a:p>
          <a:p>
            <a:pPr>
              <a:defRPr/>
            </a:pPr>
            <a:r>
              <a:rPr lang="cs-CZ" dirty="0"/>
              <a:t>vždy se vyšetřuje možnost poškození určitého konkrétního genu.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Existují i vyšetření, které nezapadají do této definice,</a:t>
            </a:r>
          </a:p>
          <a:p>
            <a:pPr>
              <a:defRPr/>
            </a:pPr>
            <a:r>
              <a:rPr lang="cs-CZ" dirty="0"/>
              <a:t> z těch běžných např. molekulárně genetická detekce aneuploidií 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83568" y="4734340"/>
            <a:ext cx="6408712" cy="1070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>
                <a:solidFill>
                  <a:schemeClr val="tx1"/>
                </a:solidFill>
              </a:rPr>
              <a:t>SEKVENOVÁNÍ EXOMŮ, GENOMŮ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9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86000" y="24133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V molekulárně genetické diagnostice jsou </a:t>
            </a:r>
          </a:p>
          <a:p>
            <a:pPr>
              <a:defRPr/>
            </a:pPr>
            <a:r>
              <a:rPr lang="cs-CZ" dirty="0"/>
              <a:t>dva základní a navzájem zcela odlišné </a:t>
            </a:r>
          </a:p>
          <a:p>
            <a:pPr>
              <a:defRPr/>
            </a:pPr>
            <a:r>
              <a:rPr lang="cs-CZ" dirty="0"/>
              <a:t>metodické přístupy vyšetření: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buFontTx/>
              <a:buChar char="•"/>
              <a:defRPr/>
            </a:pPr>
            <a:r>
              <a:rPr lang="cs-CZ" dirty="0">
                <a:solidFill>
                  <a:srgbClr val="C00000"/>
                </a:solidFill>
              </a:rPr>
              <a:t>nepřímé (</a:t>
            </a:r>
            <a:r>
              <a:rPr lang="cs-CZ" i="1" dirty="0">
                <a:solidFill>
                  <a:srgbClr val="C00000"/>
                </a:solidFill>
              </a:rPr>
              <a:t>gene </a:t>
            </a:r>
            <a:r>
              <a:rPr lang="cs-CZ" i="1" dirty="0" err="1">
                <a:solidFill>
                  <a:srgbClr val="C00000"/>
                </a:solidFill>
              </a:rPr>
              <a:t>tracing</a:t>
            </a:r>
            <a:r>
              <a:rPr lang="cs-CZ" dirty="0">
                <a:solidFill>
                  <a:srgbClr val="C00000"/>
                </a:solidFill>
              </a:rPr>
              <a:t>) </a:t>
            </a:r>
          </a:p>
          <a:p>
            <a:pPr>
              <a:buFontTx/>
              <a:buChar char="•"/>
              <a:defRPr/>
            </a:pPr>
            <a:r>
              <a:rPr lang="cs-CZ" dirty="0">
                <a:solidFill>
                  <a:srgbClr val="C00000"/>
                </a:solidFill>
              </a:rPr>
              <a:t>přímé (</a:t>
            </a:r>
            <a:r>
              <a:rPr lang="cs-CZ" i="1" dirty="0">
                <a:solidFill>
                  <a:srgbClr val="C00000"/>
                </a:solidFill>
              </a:rPr>
              <a:t>direct </a:t>
            </a:r>
            <a:r>
              <a:rPr lang="cs-CZ" i="1" dirty="0" err="1">
                <a:solidFill>
                  <a:srgbClr val="C00000"/>
                </a:solidFill>
              </a:rPr>
              <a:t>testing</a:t>
            </a:r>
            <a:r>
              <a:rPr lang="cs-CZ" dirty="0">
                <a:solidFill>
                  <a:srgbClr val="C00000"/>
                </a:solidFill>
              </a:rPr>
              <a:t>).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71600" y="1204343"/>
            <a:ext cx="5980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Molekulárně genetická diagnostika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10552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31640" y="1831639"/>
            <a:ext cx="574238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Přímá molekulárně genetická diagnostika</a:t>
            </a:r>
          </a:p>
          <a:p>
            <a:pPr>
              <a:defRPr/>
            </a:pPr>
            <a:endParaRPr lang="cs-CZ" dirty="0"/>
          </a:p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cs-CZ" dirty="0"/>
              <a:t>Detekce kauzálních mutací v odpovědném genu</a:t>
            </a:r>
          </a:p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cs-CZ" dirty="0"/>
              <a:t>                     vždy potvrdí klinickou diagnózu</a:t>
            </a:r>
          </a:p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endParaRPr lang="cs-CZ" dirty="0"/>
          </a:p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cs-CZ" dirty="0"/>
              <a:t>musíme znát: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/>
              <a:t> gen , který má být analyzován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/>
              <a:t> standartní (</a:t>
            </a:r>
            <a:r>
              <a:rPr lang="cs-CZ" dirty="0" err="1"/>
              <a:t>wild</a:t>
            </a:r>
            <a:r>
              <a:rPr lang="cs-CZ" dirty="0"/>
              <a:t> type) sekvenci tohoto genu</a:t>
            </a:r>
          </a:p>
        </p:txBody>
      </p:sp>
    </p:spTree>
    <p:extLst>
      <p:ext uri="{BB962C8B-B14F-4D97-AF65-F5344CB8AC3E}">
        <p14:creationId xmlns:p14="http://schemas.microsoft.com/office/powerpoint/2010/main" val="198954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475656" y="1988840"/>
            <a:ext cx="6294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cs-CZ" b="1" dirty="0">
                <a:solidFill>
                  <a:srgbClr val="C00000"/>
                </a:solidFill>
              </a:rPr>
              <a:t>Přímá molekulárně genetická diagnostika </a:t>
            </a:r>
          </a:p>
          <a:p>
            <a:pPr>
              <a:buClr>
                <a:srgbClr val="FF0000"/>
              </a:buClr>
              <a:defRPr/>
            </a:pPr>
            <a:endParaRPr lang="cs-CZ" b="1" dirty="0">
              <a:solidFill>
                <a:srgbClr val="C00000"/>
              </a:solidFill>
            </a:endParaRPr>
          </a:p>
          <a:p>
            <a:pPr>
              <a:buClr>
                <a:srgbClr val="FF0000"/>
              </a:buClr>
              <a:defRPr/>
            </a:pPr>
            <a:endParaRPr lang="cs-CZ" b="1" dirty="0">
              <a:solidFill>
                <a:srgbClr val="C00000"/>
              </a:solidFill>
            </a:endParaRPr>
          </a:p>
          <a:p>
            <a:pPr>
              <a:buClr>
                <a:srgbClr val="FF0000"/>
              </a:buClr>
              <a:defRPr/>
            </a:pPr>
            <a:r>
              <a:rPr lang="cs-CZ" b="1" dirty="0"/>
              <a:t>Metody detekce známých mutací   (</a:t>
            </a:r>
            <a:r>
              <a:rPr lang="cs-CZ" b="1" dirty="0" err="1"/>
              <a:t>scoring</a:t>
            </a:r>
            <a:r>
              <a:rPr lang="cs-CZ" b="1" dirty="0"/>
              <a:t>) </a:t>
            </a:r>
          </a:p>
          <a:p>
            <a:pPr>
              <a:buClr>
                <a:srgbClr val="FF0000"/>
              </a:buClr>
              <a:defRPr/>
            </a:pPr>
            <a:r>
              <a:rPr lang="cs-CZ" b="1" dirty="0">
                <a:solidFill>
                  <a:schemeClr val="bg1"/>
                </a:solidFill>
              </a:rPr>
              <a:t>     </a:t>
            </a:r>
            <a:r>
              <a:rPr lang="cs-CZ" dirty="0"/>
              <a:t>v genu asociovaném s danou chorobou </a:t>
            </a:r>
          </a:p>
          <a:p>
            <a:pPr>
              <a:buClr>
                <a:srgbClr val="FF0000"/>
              </a:buClr>
              <a:defRPr/>
            </a:pPr>
            <a:endParaRPr lang="cs-CZ" b="1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defRPr/>
            </a:pPr>
            <a:r>
              <a:rPr lang="cs-CZ" b="1" dirty="0"/>
              <a:t>Metody přímého vyhledávání neznámých mutací (</a:t>
            </a:r>
            <a:r>
              <a:rPr lang="cs-CZ" b="1" dirty="0" err="1"/>
              <a:t>scanning</a:t>
            </a:r>
            <a:r>
              <a:rPr lang="cs-CZ" b="1" dirty="0"/>
              <a:t>)</a:t>
            </a:r>
          </a:p>
          <a:p>
            <a:pPr>
              <a:buClr>
                <a:srgbClr val="FF0000"/>
              </a:buClr>
              <a:defRPr/>
            </a:pPr>
            <a:r>
              <a:rPr lang="cs-CZ" b="1" dirty="0"/>
              <a:t>     </a:t>
            </a:r>
            <a:r>
              <a:rPr lang="cs-CZ" dirty="0"/>
              <a:t>v genu asociovaném s danou chorobou </a:t>
            </a:r>
          </a:p>
        </p:txBody>
      </p:sp>
    </p:spTree>
    <p:extLst>
      <p:ext uri="{BB962C8B-B14F-4D97-AF65-F5344CB8AC3E}">
        <p14:creationId xmlns:p14="http://schemas.microsoft.com/office/powerpoint/2010/main" val="377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187624" y="1124744"/>
            <a:ext cx="624644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cs-CZ" b="1" dirty="0"/>
              <a:t>Metody detekce známých mutací   (</a:t>
            </a:r>
            <a:r>
              <a:rPr lang="cs-CZ" b="1" dirty="0" err="1"/>
              <a:t>scoring</a:t>
            </a:r>
            <a:r>
              <a:rPr lang="cs-CZ" b="1" dirty="0"/>
              <a:t>)</a:t>
            </a:r>
          </a:p>
          <a:p>
            <a:pPr>
              <a:buClr>
                <a:srgbClr val="FF0000"/>
              </a:buClr>
              <a:defRPr/>
            </a:pPr>
            <a:r>
              <a:rPr lang="cs-CZ" sz="1400" dirty="0"/>
              <a:t>detekce určité  kauzální mutace  pro danou chorobu specifickou metodou</a:t>
            </a:r>
          </a:p>
          <a:p>
            <a:pPr>
              <a:buClr>
                <a:srgbClr val="FF0000"/>
              </a:buClr>
              <a:defRPr/>
            </a:pPr>
            <a:endParaRPr lang="cs-CZ" sz="1400" dirty="0"/>
          </a:p>
          <a:p>
            <a:pPr marL="287338" indent="-195263">
              <a:defRPr/>
            </a:pPr>
            <a:r>
              <a:rPr lang="cs-CZ" sz="1400" b="1" dirty="0"/>
              <a:t> Detekce známé sekvenční změny je možná u:</a:t>
            </a:r>
          </a:p>
          <a:p>
            <a:pPr marL="434975" indent="-342900">
              <a:buFont typeface="+mj-lt"/>
              <a:buAutoNum type="arabicParenR"/>
              <a:defRPr/>
            </a:pPr>
            <a:r>
              <a:rPr lang="cs-CZ" sz="1400" b="1" dirty="0"/>
              <a:t>       </a:t>
            </a:r>
            <a:r>
              <a:rPr lang="cs-CZ" sz="1400" dirty="0" smtClean="0"/>
              <a:t>chorob </a:t>
            </a:r>
            <a:r>
              <a:rPr lang="cs-CZ" sz="1400" dirty="0"/>
              <a:t>s předpokládanou alelickou homogenitou, tzn. že   </a:t>
            </a:r>
          </a:p>
          <a:p>
            <a:pPr marL="287338" indent="-195263">
              <a:defRPr/>
            </a:pPr>
            <a:r>
              <a:rPr lang="cs-CZ" sz="1400" dirty="0"/>
              <a:t>            patologická alela příslušného genu je reprezentovaná</a:t>
            </a:r>
          </a:p>
          <a:p>
            <a:pPr marL="673100" lvl="1" indent="3175">
              <a:buFont typeface="Symbol" pitchFamily="18" charset="2"/>
              <a:buChar char="*"/>
              <a:defRPr/>
            </a:pPr>
            <a:r>
              <a:rPr lang="cs-CZ" sz="1400" dirty="0"/>
              <a:t> jedinou mutací (srpkovitá anemie)</a:t>
            </a:r>
          </a:p>
          <a:p>
            <a:pPr marL="673100" lvl="1" indent="3175">
              <a:buFont typeface="Symbol" pitchFamily="18" charset="2"/>
              <a:buChar char="*"/>
              <a:defRPr/>
            </a:pPr>
            <a:r>
              <a:rPr lang="cs-CZ" sz="1400" dirty="0"/>
              <a:t> omezeným počtem mutací (</a:t>
            </a:r>
            <a:r>
              <a:rPr lang="cs-CZ" sz="1400" dirty="0">
                <a:sym typeface="Symbol" pitchFamily="18" charset="2"/>
              </a:rPr>
              <a:t>1-antitrypsinový deficit)</a:t>
            </a:r>
          </a:p>
          <a:p>
            <a:pPr marL="673100" lvl="1" indent="3175">
              <a:buFont typeface="Symbol" pitchFamily="18" charset="2"/>
              <a:buChar char="*"/>
              <a:defRPr/>
            </a:pPr>
            <a:r>
              <a:rPr lang="cs-CZ" sz="1400" dirty="0">
                <a:sym typeface="Symbol" pitchFamily="18" charset="2"/>
              </a:rPr>
              <a:t> rozsáhlou řadou mutací rozmístěných přes celý gen,</a:t>
            </a:r>
          </a:p>
          <a:p>
            <a:pPr marL="673100" lvl="1" indent="3175">
              <a:defRPr/>
            </a:pPr>
            <a:r>
              <a:rPr lang="cs-CZ" sz="1400" dirty="0">
                <a:sym typeface="Symbol" pitchFamily="18" charset="2"/>
              </a:rPr>
              <a:t>    kdy jedna nebo </a:t>
            </a:r>
            <a:r>
              <a:rPr lang="cs-CZ" sz="1400" dirty="0" err="1">
                <a:sym typeface="Symbol" pitchFamily="18" charset="2"/>
              </a:rPr>
              <a:t>vícemutací</a:t>
            </a:r>
            <a:r>
              <a:rPr lang="cs-CZ" sz="1400" dirty="0">
                <a:sym typeface="Symbol" pitchFamily="18" charset="2"/>
              </a:rPr>
              <a:t>  se vyskytují s </a:t>
            </a:r>
            <a:r>
              <a:rPr lang="cs-CZ" sz="1400" dirty="0" err="1">
                <a:sym typeface="Symbol" pitchFamily="18" charset="2"/>
              </a:rPr>
              <a:t>prevalující</a:t>
            </a:r>
            <a:r>
              <a:rPr lang="cs-CZ" sz="1400" dirty="0">
                <a:sym typeface="Symbol" pitchFamily="18" charset="2"/>
              </a:rPr>
              <a:t> četností </a:t>
            </a:r>
          </a:p>
          <a:p>
            <a:pPr marL="673100" lvl="1" indent="3175">
              <a:defRPr/>
            </a:pPr>
            <a:r>
              <a:rPr lang="cs-CZ" sz="1400" dirty="0">
                <a:sym typeface="Symbol" pitchFamily="18" charset="2"/>
              </a:rPr>
              <a:t>   (CFTR, DMD)</a:t>
            </a:r>
          </a:p>
          <a:p>
            <a:pPr marL="673100" lvl="1" indent="3175">
              <a:buFont typeface="Symbol" pitchFamily="18" charset="2"/>
              <a:buChar char="*"/>
              <a:defRPr/>
            </a:pPr>
            <a:r>
              <a:rPr lang="cs-CZ" sz="1400" dirty="0"/>
              <a:t> expanzí </a:t>
            </a:r>
            <a:r>
              <a:rPr lang="cs-CZ" sz="1400" dirty="0" err="1"/>
              <a:t>trinukleotidových</a:t>
            </a:r>
            <a:r>
              <a:rPr lang="cs-CZ" sz="1400" dirty="0"/>
              <a:t> opakujících se sekvencí (HD, MD)</a:t>
            </a:r>
          </a:p>
          <a:p>
            <a:pPr marL="673100" lvl="1" indent="3175">
              <a:buFont typeface="Symbol" pitchFamily="18" charset="2"/>
              <a:buNone/>
              <a:defRPr/>
            </a:pPr>
            <a:endParaRPr lang="cs-CZ" sz="14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611560" y="4315944"/>
            <a:ext cx="589340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16000" lvl="1" indent="-342900">
              <a:buFont typeface="+mj-lt"/>
              <a:buAutoNum type="arabicParenR" startAt="2"/>
              <a:defRPr/>
            </a:pPr>
            <a:r>
              <a:rPr lang="cs-CZ" sz="1400" dirty="0" smtClean="0"/>
              <a:t>        v </a:t>
            </a:r>
            <a:r>
              <a:rPr lang="cs-CZ" sz="1400" dirty="0"/>
              <a:t>rodinách s již charakterizovanou mutací v příslušném </a:t>
            </a:r>
            <a:r>
              <a:rPr lang="cs-CZ" sz="1400" dirty="0" smtClean="0"/>
              <a:t>genu</a:t>
            </a:r>
          </a:p>
          <a:p>
            <a:pPr marL="673100" lvl="1">
              <a:defRPr/>
            </a:pPr>
            <a:endParaRPr lang="cs-CZ" sz="1400" dirty="0"/>
          </a:p>
          <a:p>
            <a:pPr marL="673100" lvl="1" indent="3175">
              <a:buFont typeface="Symbol" pitchFamily="18" charset="2"/>
              <a:buChar char="3"/>
              <a:defRPr/>
            </a:pPr>
            <a:r>
              <a:rPr lang="cs-CZ" sz="1400" dirty="0"/>
              <a:t>)  </a:t>
            </a:r>
            <a:r>
              <a:rPr lang="cs-CZ" sz="1400" dirty="0" smtClean="0"/>
              <a:t>           ve </a:t>
            </a:r>
            <a:r>
              <a:rPr lang="cs-CZ" sz="1400" dirty="0"/>
              <a:t>výzkumu (k potvrzení kandidátního genu </a:t>
            </a:r>
          </a:p>
          <a:p>
            <a:pPr marL="673100" lvl="1" indent="3175">
              <a:defRPr/>
            </a:pPr>
            <a:r>
              <a:rPr lang="cs-CZ" sz="1400" dirty="0"/>
              <a:t>     </a:t>
            </a:r>
            <a:r>
              <a:rPr lang="cs-CZ" sz="1400" dirty="0" smtClean="0"/>
              <a:t>            a </a:t>
            </a:r>
            <a:r>
              <a:rPr lang="cs-CZ" sz="1400" dirty="0"/>
              <a:t>k odlišení </a:t>
            </a:r>
            <a:r>
              <a:rPr lang="cs-CZ" sz="1400" dirty="0" err="1"/>
              <a:t>nepatogeního</a:t>
            </a:r>
            <a:r>
              <a:rPr lang="cs-CZ" sz="1400" dirty="0"/>
              <a:t> polymorfismu)</a:t>
            </a:r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331640" y="489012"/>
            <a:ext cx="6240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cs-CZ" sz="2800" dirty="0">
                <a:solidFill>
                  <a:srgbClr val="FF0000"/>
                </a:solidFill>
              </a:rPr>
              <a:t>Přímá molekulárně genetická diagnostika </a:t>
            </a:r>
          </a:p>
        </p:txBody>
      </p:sp>
    </p:spTree>
    <p:extLst>
      <p:ext uri="{BB962C8B-B14F-4D97-AF65-F5344CB8AC3E}">
        <p14:creationId xmlns:p14="http://schemas.microsoft.com/office/powerpoint/2010/main" val="29955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75656" y="980728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>
                <a:latin typeface="+mj-lt"/>
              </a:rPr>
              <a:t>Příklady chorob s vymezeným počtem mutací</a:t>
            </a:r>
          </a:p>
          <a:p>
            <a:pPr>
              <a:defRPr/>
            </a:pPr>
            <a:endParaRPr lang="cs-CZ" sz="2400" dirty="0">
              <a:latin typeface="+mj-lt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02488"/>
              </p:ext>
            </p:extLst>
          </p:nvPr>
        </p:nvGraphicFramePr>
        <p:xfrm>
          <a:off x="1475656" y="2420888"/>
          <a:ext cx="6096000" cy="2436813"/>
        </p:xfrm>
        <a:graphic>
          <a:graphicData uri="http://schemas.openxmlformats.org/drawingml/2006/table">
            <a:tbl>
              <a:tblPr/>
              <a:tblGrid>
                <a:gridCol w="29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8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751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latin typeface="Times New Roman"/>
                        </a:rPr>
                        <a:t>Srpkovitá anemie</a:t>
                      </a:r>
                    </a:p>
                  </a:txBody>
                  <a:tcPr marL="9407" marR="9407" marT="9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latin typeface="Times New Roman"/>
                        </a:rPr>
                        <a:t>mutace E6V v HBB genu</a:t>
                      </a:r>
                    </a:p>
                  </a:txBody>
                  <a:tcPr marL="9407" marR="9407" marT="9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11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latin typeface="Times New Roman"/>
                        </a:rPr>
                        <a:t>Cystická fibróza</a:t>
                      </a:r>
                    </a:p>
                  </a:txBody>
                  <a:tcPr marL="9407" marR="9407" marT="9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latin typeface="Times New Roman"/>
                        </a:rPr>
                        <a:t>mutace F508del v CFTR genu</a:t>
                      </a:r>
                    </a:p>
                  </a:txBody>
                  <a:tcPr marL="9407" marR="9407" marT="9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15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latin typeface="Times New Roman"/>
                        </a:rPr>
                        <a:t>Huntingtonova chorea, Myotonická dystrofie, Fragilní X</a:t>
                      </a:r>
                    </a:p>
                  </a:txBody>
                  <a:tcPr marL="9407" marR="9407" marT="9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latin typeface="Times New Roman"/>
                        </a:rPr>
                        <a:t>nestabilní expanze trinukletidových repeticí</a:t>
                      </a:r>
                    </a:p>
                  </a:txBody>
                  <a:tcPr marL="9407" marR="9407" marT="9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43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latin typeface="Times New Roman"/>
                        </a:rPr>
                        <a:t>Hemofilie A</a:t>
                      </a:r>
                    </a:p>
                  </a:txBody>
                  <a:tcPr marL="9407" marR="9407" marT="9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latin typeface="Times New Roman"/>
                        </a:rPr>
                        <a:t>velka inverze v genu pro faktor 8</a:t>
                      </a:r>
                    </a:p>
                  </a:txBody>
                  <a:tcPr marL="9407" marR="9407" marT="9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073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latin typeface="Times New Roman"/>
                        </a:rPr>
                        <a:t>Duchennova muskulární dystrofie</a:t>
                      </a:r>
                    </a:p>
                  </a:txBody>
                  <a:tcPr marL="9407" marR="9407" marT="9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latin typeface="Times New Roman"/>
                        </a:rPr>
                        <a:t>60-70% mutací tvoří velké delece</a:t>
                      </a:r>
                    </a:p>
                  </a:txBody>
                  <a:tcPr marL="9407" marR="9407" marT="9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52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latin typeface="Times New Roman"/>
                        </a:rPr>
                        <a:t>Tay-Sachsova choroba</a:t>
                      </a:r>
                    </a:p>
                  </a:txBody>
                  <a:tcPr marL="9407" marR="9407" marT="9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latin typeface="Times New Roman"/>
                        </a:rPr>
                        <a:t>inzerce 4pb v exonu 11 genu HEXA</a:t>
                      </a:r>
                    </a:p>
                  </a:txBody>
                  <a:tcPr marL="9407" marR="9407" marT="9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51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latin typeface="Times New Roman"/>
                        </a:rPr>
                        <a:t>Lebrova optická atrofie</a:t>
                      </a:r>
                    </a:p>
                  </a:txBody>
                  <a:tcPr marL="9407" marR="9407" marT="9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latin typeface="Times New Roman"/>
                        </a:rPr>
                        <a:t>mitochondriální mutace nukleotidu v pozici 3460, 11778, 14484</a:t>
                      </a:r>
                    </a:p>
                  </a:txBody>
                  <a:tcPr marL="9407" marR="9407" marT="9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02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835695" y="1124744"/>
            <a:ext cx="551875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cs-CZ" sz="2000" b="1" dirty="0">
                <a:latin typeface="+mn-lt"/>
              </a:rPr>
              <a:t>Metody detekce známých mutací   (</a:t>
            </a:r>
            <a:r>
              <a:rPr lang="cs-CZ" sz="2000" b="1" dirty="0" err="1">
                <a:latin typeface="+mn-lt"/>
              </a:rPr>
              <a:t>scoring</a:t>
            </a:r>
            <a:r>
              <a:rPr lang="cs-CZ" sz="2000" b="1" dirty="0">
                <a:latin typeface="+mn-lt"/>
              </a:rPr>
              <a:t>)</a:t>
            </a:r>
          </a:p>
          <a:p>
            <a:pPr>
              <a:buClr>
                <a:srgbClr val="FF0000"/>
              </a:buClr>
              <a:defRPr/>
            </a:pPr>
            <a:r>
              <a:rPr lang="cs-CZ" sz="1400" dirty="0">
                <a:latin typeface="+mn-lt"/>
              </a:rPr>
              <a:t>detekce určité  kauzální mutace  pro danou chorobu specifickou metodou</a:t>
            </a:r>
          </a:p>
          <a:p>
            <a:pPr>
              <a:defRPr/>
            </a:pPr>
            <a:endParaRPr lang="cs-CZ" sz="1400" dirty="0">
              <a:latin typeface="+mn-lt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709523"/>
              </p:ext>
            </p:extLst>
          </p:nvPr>
        </p:nvGraphicFramePr>
        <p:xfrm>
          <a:off x="1258451" y="1916832"/>
          <a:ext cx="6096000" cy="3808413"/>
        </p:xfrm>
        <a:graphic>
          <a:graphicData uri="http://schemas.openxmlformats.org/drawingml/2006/table">
            <a:tbl>
              <a:tblPr/>
              <a:tblGrid>
                <a:gridCol w="2486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76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latin typeface="Times New Roman"/>
                        </a:rPr>
                        <a:t>Amplifikace úseku s předpokládanou delecí</a:t>
                      </a:r>
                    </a:p>
                  </a:txBody>
                  <a:tcPr marL="9236" marR="9236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latin typeface="Times New Roman"/>
                        </a:rPr>
                        <a:t>detekce delecí</a:t>
                      </a:r>
                    </a:p>
                  </a:txBody>
                  <a:tcPr marL="9236" marR="9236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6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latin typeface="Times New Roman"/>
                        </a:rPr>
                        <a:t>Restrikční analýza PCR produktu</a:t>
                      </a:r>
                    </a:p>
                  </a:txBody>
                  <a:tcPr marL="9236" marR="9236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latin typeface="Times New Roman"/>
                        </a:rPr>
                        <a:t>mutací vzniká nebo zaniká specifické místo v DNA, rozlišované restikčním enzymem</a:t>
                      </a:r>
                    </a:p>
                  </a:txBody>
                  <a:tcPr marL="9236" marR="9236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latin typeface="Times New Roman"/>
                        </a:rPr>
                        <a:t>Hybridizace PCR produktu s </a:t>
                      </a:r>
                      <a:r>
                        <a:rPr lang="cs-CZ" sz="1200" b="0" i="0" u="none" strike="noStrike" dirty="0" err="1">
                          <a:latin typeface="Times New Roman"/>
                        </a:rPr>
                        <a:t>alelově</a:t>
                      </a:r>
                      <a:r>
                        <a:rPr lang="cs-CZ" sz="1200" b="0" i="0" u="none" strike="noStrike" dirty="0">
                          <a:latin typeface="Times New Roman"/>
                        </a:rPr>
                        <a:t> specifickými </a:t>
                      </a:r>
                      <a:r>
                        <a:rPr lang="cs-CZ" sz="1200" b="0" i="0" u="none" strike="noStrike" dirty="0" err="1">
                          <a:latin typeface="Times New Roman"/>
                        </a:rPr>
                        <a:t>oligonukleotidy</a:t>
                      </a:r>
                      <a:endParaRPr lang="cs-CZ" sz="1200" b="0" i="0" u="none" strike="noStrike" dirty="0">
                        <a:latin typeface="Times New Roman"/>
                      </a:endParaRPr>
                    </a:p>
                  </a:txBody>
                  <a:tcPr marL="9236" marR="9236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latin typeface="Times New Roman"/>
                        </a:rPr>
                        <a:t>detekce bodových mutací</a:t>
                      </a:r>
                    </a:p>
                  </a:txBody>
                  <a:tcPr marL="9236" marR="9236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latin typeface="Times New Roman"/>
                        </a:rPr>
                        <a:t>PCR s </a:t>
                      </a:r>
                      <a:r>
                        <a:rPr lang="en-US" sz="1200" b="0" i="0" u="none" strike="noStrike" dirty="0" err="1">
                          <a:latin typeface="Times New Roman"/>
                        </a:rPr>
                        <a:t>alelově</a:t>
                      </a:r>
                      <a:r>
                        <a:rPr lang="en-US" sz="1200" b="0" i="0" u="none" strike="noStrike" dirty="0">
                          <a:latin typeface="Times New Roman"/>
                        </a:rPr>
                        <a:t> </a:t>
                      </a:r>
                      <a:r>
                        <a:rPr lang="en-US" sz="1200" b="0" i="0" u="none" strike="noStrike" dirty="0" err="1">
                          <a:latin typeface="Times New Roman"/>
                        </a:rPr>
                        <a:t>specifickými</a:t>
                      </a:r>
                      <a:r>
                        <a:rPr lang="en-US" sz="1200" b="0" i="0" u="none" strike="noStrike" dirty="0">
                          <a:latin typeface="Times New Roman"/>
                        </a:rPr>
                        <a:t> </a:t>
                      </a:r>
                      <a:r>
                        <a:rPr lang="en-US" sz="1200" b="0" i="0" u="none" strike="noStrike" dirty="0" err="1">
                          <a:latin typeface="Times New Roman"/>
                        </a:rPr>
                        <a:t>primery</a:t>
                      </a:r>
                      <a:r>
                        <a:rPr lang="en-US" sz="1200" b="0" i="0" u="none" strike="noStrike" dirty="0">
                          <a:latin typeface="Times New Roman"/>
                        </a:rPr>
                        <a:t> (ARMS test)</a:t>
                      </a:r>
                    </a:p>
                  </a:txBody>
                  <a:tcPr marL="9236" marR="9236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latin typeface="Times New Roman"/>
                        </a:rPr>
                        <a:t>detekce bodových mutací</a:t>
                      </a:r>
                    </a:p>
                  </a:txBody>
                  <a:tcPr marL="9236" marR="9236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28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latin typeface="Times New Roman"/>
                        </a:rPr>
                        <a:t>PCR s primery ohraničujícími předpokládané delece v DNA</a:t>
                      </a:r>
                    </a:p>
                  </a:txBody>
                  <a:tcPr marL="9236" marR="9236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latin typeface="Times New Roman"/>
                        </a:rPr>
                        <a:t>úspěšná amplifikace odhalí přítomnost specifické přestavby  v DNA</a:t>
                      </a:r>
                    </a:p>
                  </a:txBody>
                  <a:tcPr marL="9236" marR="9236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67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latin typeface="Times New Roman"/>
                        </a:rPr>
                        <a:t>Analýza teploty tání PCR produktu pomocí real-time PCR</a:t>
                      </a:r>
                    </a:p>
                  </a:txBody>
                  <a:tcPr marL="9236" marR="9236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latin typeface="Times New Roman"/>
                        </a:rPr>
                        <a:t>změna teploty tání v porovnání s pozitivní a standartní kontrolou odhalí specifickou sekvenční změnu</a:t>
                      </a:r>
                    </a:p>
                  </a:txBody>
                  <a:tcPr marL="9236" marR="9236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91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latin typeface="Times New Roman"/>
                        </a:rPr>
                        <a:t>Triplet </a:t>
                      </a:r>
                      <a:r>
                        <a:rPr lang="cs-CZ" sz="1200" b="0" i="0" u="none" strike="noStrike" dirty="0" err="1">
                          <a:latin typeface="Times New Roman"/>
                        </a:rPr>
                        <a:t>Primed</a:t>
                      </a:r>
                      <a:r>
                        <a:rPr lang="cs-CZ" sz="1200" b="0" i="0" u="none" strike="noStrike" dirty="0">
                          <a:latin typeface="Times New Roman"/>
                        </a:rPr>
                        <a:t> PCR</a:t>
                      </a:r>
                    </a:p>
                  </a:txBody>
                  <a:tcPr marL="9236" marR="9236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latin typeface="Times New Roman"/>
                        </a:rPr>
                        <a:t>detekce expanze trinukleotidových repeticí v DNA</a:t>
                      </a:r>
                    </a:p>
                  </a:txBody>
                  <a:tcPr marL="9236" marR="9236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0986">
                <a:tc>
                  <a:txBody>
                    <a:bodyPr/>
                    <a:lstStyle/>
                    <a:p>
                      <a:pPr algn="l" fontAlgn="auto"/>
                      <a:r>
                        <a:rPr lang="fr-FR" sz="1200" b="0" i="0" u="none" strike="noStrike">
                          <a:latin typeface="Times New Roman"/>
                        </a:rPr>
                        <a:t> Multiplex Ligation Probe Amplification MLPA</a:t>
                      </a:r>
                    </a:p>
                  </a:txBody>
                  <a:tcPr marL="9236" marR="9236" marT="92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latin typeface="Times New Roman"/>
                        </a:rPr>
                        <a:t>detekce rozsáhlých delecí a duplikací, vhodná pro stanovení SNP genotypů a </a:t>
                      </a:r>
                      <a:r>
                        <a:rPr lang="cs-CZ" sz="1200" b="0" i="0" u="none" strike="noStrike" dirty="0" err="1">
                          <a:latin typeface="Times New Roman"/>
                        </a:rPr>
                        <a:t>testovanání</a:t>
                      </a:r>
                      <a:r>
                        <a:rPr lang="cs-CZ" sz="1200" b="0" i="0" u="none" strike="noStrike" dirty="0">
                          <a:latin typeface="Times New Roman"/>
                        </a:rPr>
                        <a:t> metylací v </a:t>
                      </a:r>
                      <a:r>
                        <a:rPr lang="cs-CZ" sz="1200" b="0" i="0" u="none" strike="noStrike" dirty="0" err="1">
                          <a:latin typeface="Times New Roman"/>
                        </a:rPr>
                        <a:t>promotorové</a:t>
                      </a:r>
                      <a:r>
                        <a:rPr lang="cs-CZ" sz="1200" b="0" i="0" u="none" strike="noStrike" dirty="0">
                          <a:latin typeface="Times New Roman"/>
                        </a:rPr>
                        <a:t> oblasti genů</a:t>
                      </a:r>
                      <a:br>
                        <a:rPr lang="cs-CZ" sz="1200" b="0" i="0" u="none" strike="noStrike" dirty="0">
                          <a:latin typeface="Times New Roman"/>
                        </a:rPr>
                      </a:br>
                      <a:endParaRPr lang="cs-CZ" sz="1200" b="0" i="0" u="none" strike="noStrike" dirty="0">
                        <a:latin typeface="Times New Roman"/>
                      </a:endParaRPr>
                    </a:p>
                  </a:txBody>
                  <a:tcPr marL="9236" marR="9236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331640" y="489012"/>
            <a:ext cx="6240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cs-CZ" sz="2800" dirty="0">
                <a:solidFill>
                  <a:srgbClr val="FF0000"/>
                </a:solidFill>
              </a:rPr>
              <a:t>Přímá molekulárně genetická diagnostika </a:t>
            </a:r>
          </a:p>
        </p:txBody>
      </p:sp>
    </p:spTree>
    <p:extLst>
      <p:ext uri="{BB962C8B-B14F-4D97-AF65-F5344CB8AC3E}">
        <p14:creationId xmlns:p14="http://schemas.microsoft.com/office/powerpoint/2010/main" val="99642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320" y="1563728"/>
            <a:ext cx="9144000" cy="9906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b="1" kern="0" dirty="0">
                <a:latin typeface="+mn-lt"/>
              </a:rPr>
              <a:t>Metody přímého vyhledávání neznámých mutací (</a:t>
            </a:r>
            <a:r>
              <a:rPr lang="cs-CZ" b="1" kern="0" dirty="0" err="1">
                <a:latin typeface="+mn-lt"/>
              </a:rPr>
              <a:t>scanning</a:t>
            </a:r>
            <a:r>
              <a:rPr lang="cs-CZ" b="1" kern="0" dirty="0">
                <a:latin typeface="+mn-lt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defRPr/>
            </a:pPr>
            <a:r>
              <a:rPr lang="cs-CZ" sz="2400" b="1" kern="0" dirty="0">
                <a:solidFill>
                  <a:schemeClr val="bg1"/>
                </a:solidFill>
                <a:latin typeface="+mn-lt"/>
              </a:rPr>
              <a:t>     </a:t>
            </a:r>
            <a:r>
              <a:rPr lang="cs-CZ" kern="0" dirty="0">
                <a:latin typeface="+mn-lt"/>
              </a:rPr>
              <a:t>postupné nebo multiplexní </a:t>
            </a:r>
            <a:r>
              <a:rPr lang="cs-CZ" kern="0" dirty="0" err="1">
                <a:latin typeface="+mn-lt"/>
              </a:rPr>
              <a:t>screenování</a:t>
            </a:r>
            <a:r>
              <a:rPr lang="cs-CZ" kern="0" dirty="0">
                <a:latin typeface="+mn-lt"/>
              </a:rPr>
              <a:t> úseků genu asociovaného s danou chorobou pomocí vyhledávacích metod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cs-CZ" sz="2400" kern="0" dirty="0">
              <a:solidFill>
                <a:schemeClr val="bg1"/>
              </a:solidFill>
              <a:latin typeface="Lucida Handwriting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cs-CZ" sz="2400" kern="0" dirty="0">
              <a:solidFill>
                <a:schemeClr val="bg1"/>
              </a:solidFill>
              <a:latin typeface="Lucida Handwriting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cs-CZ" sz="2400" kern="0" dirty="0">
              <a:solidFill>
                <a:schemeClr val="bg1"/>
              </a:solidFill>
              <a:latin typeface="Lucida Handwriting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cs-CZ" sz="2400" kern="0" dirty="0">
              <a:solidFill>
                <a:schemeClr val="bg1"/>
              </a:solidFill>
              <a:latin typeface="Lucida Handwriting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cs-CZ" sz="2400" kern="0" dirty="0">
              <a:solidFill>
                <a:schemeClr val="bg1"/>
              </a:solidFill>
              <a:latin typeface="Lucida Handwriting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cs-CZ" sz="2400" kern="0" dirty="0">
              <a:solidFill>
                <a:schemeClr val="bg1"/>
              </a:solidFill>
              <a:latin typeface="Lucida Handwriting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cs-CZ" sz="2400" kern="0" dirty="0">
              <a:solidFill>
                <a:schemeClr val="bg1"/>
              </a:solidFill>
              <a:latin typeface="Lucida Handwriting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cs-CZ" sz="2400" kern="0" dirty="0">
              <a:solidFill>
                <a:schemeClr val="bg1"/>
              </a:solidFill>
              <a:latin typeface="Lucida Handwriting" pitchFamily="66" charset="0"/>
            </a:endParaRPr>
          </a:p>
        </p:txBody>
      </p:sp>
      <p:sp>
        <p:nvSpPr>
          <p:cNvPr id="79876" name="TextovéPole 5"/>
          <p:cNvSpPr txBox="1">
            <a:spLocks noChangeArrowheads="1"/>
          </p:cNvSpPr>
          <p:nvPr/>
        </p:nvSpPr>
        <p:spPr bwMode="auto">
          <a:xfrm>
            <a:off x="467544" y="3140968"/>
            <a:ext cx="6104941" cy="21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odhalí jakékoliv odchylky v analyzované sekvenci DNA pacienta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ve srovnání se standartní sekvencí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neodliší patogenní a nepatogenní změny v sekvenci DNA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jsou náročnější časově i finančně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331640" y="489012"/>
            <a:ext cx="6240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cs-CZ" sz="2800" dirty="0">
                <a:solidFill>
                  <a:srgbClr val="FF0000"/>
                </a:solidFill>
              </a:rPr>
              <a:t>Přímá molekulárně genetická diagnostika </a:t>
            </a:r>
          </a:p>
        </p:txBody>
      </p:sp>
    </p:spTree>
    <p:extLst>
      <p:ext uri="{BB962C8B-B14F-4D97-AF65-F5344CB8AC3E}">
        <p14:creationId xmlns:p14="http://schemas.microsoft.com/office/powerpoint/2010/main" val="40453549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>
                <a:solidFill>
                  <a:schemeClr val="bg1"/>
                </a:solidFill>
              </a:rPr>
              <a:t>Přímá DNA diagnostika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27584" y="1340768"/>
            <a:ext cx="9144000" cy="9906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defRPr/>
            </a:pPr>
            <a:r>
              <a:rPr lang="cs-CZ" b="1" kern="0" dirty="0"/>
              <a:t>Metody přímého vyhledávání neznámých mutací (</a:t>
            </a:r>
            <a:r>
              <a:rPr lang="cs-CZ" b="1" kern="0" dirty="0" err="1"/>
              <a:t>scanning</a:t>
            </a:r>
            <a:r>
              <a:rPr lang="cs-CZ" b="1" kern="0" dirty="0"/>
              <a:t>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defRPr/>
            </a:pPr>
            <a:r>
              <a:rPr lang="cs-CZ" b="1" kern="0" dirty="0"/>
              <a:t>   </a:t>
            </a:r>
          </a:p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endParaRPr lang="cs-CZ" kern="0" dirty="0" smtClean="0"/>
          </a:p>
        </p:txBody>
      </p:sp>
      <p:sp>
        <p:nvSpPr>
          <p:cNvPr id="6" name="Obdélník 5"/>
          <p:cNvSpPr/>
          <p:nvPr/>
        </p:nvSpPr>
        <p:spPr>
          <a:xfrm>
            <a:off x="1331640" y="489012"/>
            <a:ext cx="6240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cs-CZ" sz="2800" dirty="0">
                <a:solidFill>
                  <a:srgbClr val="FF0000"/>
                </a:solidFill>
              </a:rPr>
              <a:t>Přímá molekulárně genetická diagnostika 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400340"/>
              </p:ext>
            </p:extLst>
          </p:nvPr>
        </p:nvGraphicFramePr>
        <p:xfrm>
          <a:off x="1452563" y="2127250"/>
          <a:ext cx="6619874" cy="3917962"/>
        </p:xfrm>
        <a:graphic>
          <a:graphicData uri="http://schemas.openxmlformats.org/drawingml/2006/table">
            <a:tbl>
              <a:tblPr/>
              <a:tblGrid>
                <a:gridCol w="3137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1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283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Jednořetězcový konformační polymorfismus (SSCP)</a:t>
                      </a:r>
                    </a:p>
                  </a:txBody>
                  <a:tcPr marL="8208" marR="8208" marT="8207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jednoduchá metoda</a:t>
                      </a:r>
                    </a:p>
                  </a:txBody>
                  <a:tcPr marL="8208" marR="8208" marT="820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doporučuje se pro krátké sekvence DNA </a:t>
                      </a:r>
                      <a:r>
                        <a:rPr lang="cs-CZ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           </a:t>
                      </a:r>
                      <a:r>
                        <a:rPr lang="cs-CZ" sz="1400" b="1" i="0" u="none" strike="noStrike" dirty="0" err="1" smtClean="0">
                          <a:solidFill>
                            <a:schemeClr val="tx1"/>
                          </a:solidFill>
                          <a:latin typeface="Calibri"/>
                        </a:rPr>
                        <a:t>neohaluje</a:t>
                      </a:r>
                      <a:r>
                        <a:rPr lang="cs-CZ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pozici změny</a:t>
                      </a:r>
                    </a:p>
                  </a:txBody>
                  <a:tcPr marL="8208" marR="8208" marT="820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331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Denaturační gradientová elektroforéza (DGGE)</a:t>
                      </a:r>
                    </a:p>
                  </a:txBody>
                  <a:tcPr marL="8208" marR="8208" marT="8207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vysoká citlivost</a:t>
                      </a:r>
                    </a:p>
                  </a:txBody>
                  <a:tcPr marL="8208" marR="8208" marT="820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nutné primery s GC-clampy                             neodhaluje pozici změny</a:t>
                      </a:r>
                    </a:p>
                  </a:txBody>
                  <a:tcPr marL="8208" marR="8208" marT="820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642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Heteroduplexní analýza (HD)</a:t>
                      </a:r>
                    </a:p>
                  </a:txBody>
                  <a:tcPr marL="8208" marR="8208" marT="8207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jednoduchá metoda</a:t>
                      </a:r>
                    </a:p>
                  </a:txBody>
                  <a:tcPr marL="8208" marR="8208" marT="820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doporučuje se pro krátké sekvence DNA omezená citlivost                                            neodhaluje pozici změny</a:t>
                      </a:r>
                    </a:p>
                  </a:txBody>
                  <a:tcPr marL="8208" marR="8208" marT="820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998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Detekce zkráceného proteinu (PTT)</a:t>
                      </a:r>
                    </a:p>
                  </a:txBody>
                  <a:tcPr marL="8208" marR="8208" marT="8207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vysoká citlivost pro terminační mutace</a:t>
                      </a:r>
                    </a:p>
                  </a:txBody>
                  <a:tcPr marL="8208" marR="8208" marT="820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pouze pro terminační mutace                        odhaluje pozici změny</a:t>
                      </a:r>
                    </a:p>
                  </a:txBody>
                  <a:tcPr marL="8208" marR="8208" marT="820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283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Analýza teploty tání na real-time PCR, HRM</a:t>
                      </a:r>
                    </a:p>
                  </a:txBody>
                  <a:tcPr marL="8208" marR="8208" marT="8207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vysoká citlivost</a:t>
                      </a:r>
                    </a:p>
                  </a:txBody>
                  <a:tcPr marL="8208" marR="8208" marT="820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doporučuje se pro sekvence cca 250 </a:t>
                      </a:r>
                      <a:r>
                        <a:rPr lang="cs-CZ" sz="14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bp</a:t>
                      </a:r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   </a:t>
                      </a:r>
                      <a:r>
                        <a:rPr lang="cs-CZ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                  </a:t>
                      </a:r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neodhalí pozici změny </a:t>
                      </a:r>
                    </a:p>
                  </a:txBody>
                  <a:tcPr marL="8208" marR="8208" marT="820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412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Sekvenování</a:t>
                      </a:r>
                    </a:p>
                  </a:txBody>
                  <a:tcPr marL="8208" marR="8208" marT="8207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cs-CZ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detekce veškerých změn v DNA</a:t>
                      </a:r>
                    </a:p>
                  </a:txBody>
                  <a:tcPr marL="8208" marR="8208" marT="820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nadbytek informací                                             plně charakterizuje mutace</a:t>
                      </a:r>
                    </a:p>
                  </a:txBody>
                  <a:tcPr marL="8208" marR="8208" marT="820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85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2" name="AutoShape 2" descr="FISH painted karyotyp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2339752" y="745540"/>
            <a:ext cx="4942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Početní chromosomové aberace </a:t>
            </a:r>
            <a:endParaRPr lang="cs-CZ" sz="2800" dirty="0"/>
          </a:p>
        </p:txBody>
      </p:sp>
      <p:sp>
        <p:nvSpPr>
          <p:cNvPr id="7" name="AutoShape 2" descr="Questioning the ‘final solution’ for Down Syndrome peopl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4" descr="abortion-down-syndrom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20888"/>
            <a:ext cx="5886450" cy="390525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863830" y="1936284"/>
            <a:ext cx="183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Downův syndrom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282068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77428" y="658173"/>
            <a:ext cx="293458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05220" y="1768773"/>
            <a:ext cx="1601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RNA</a:t>
            </a:r>
          </a:p>
        </p:txBody>
      </p:sp>
      <p:cxnSp>
        <p:nvCxnSpPr>
          <p:cNvPr id="3" name="Přímá spojnice se šipkou 2"/>
          <p:cNvCxnSpPr>
            <a:endCxn id="7" idx="0"/>
          </p:cNvCxnSpPr>
          <p:nvPr/>
        </p:nvCxnSpPr>
        <p:spPr>
          <a:xfrm flipH="1">
            <a:off x="1806182" y="1211873"/>
            <a:ext cx="2538536" cy="5569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6457053" y="1768772"/>
            <a:ext cx="766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dirty="0"/>
              <a:t>DNA</a:t>
            </a:r>
          </a:p>
        </p:txBody>
      </p:sp>
      <p:cxnSp>
        <p:nvCxnSpPr>
          <p:cNvPr id="15" name="Přímá spojnice se šipkou 14"/>
          <p:cNvCxnSpPr>
            <a:endCxn id="13" idx="0"/>
          </p:cNvCxnSpPr>
          <p:nvPr/>
        </p:nvCxnSpPr>
        <p:spPr>
          <a:xfrm>
            <a:off x="4344718" y="1211873"/>
            <a:ext cx="2495614" cy="556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4858536" y="3203613"/>
            <a:ext cx="10277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PŘÍMÁ</a:t>
            </a:r>
          </a:p>
        </p:txBody>
      </p:sp>
      <p:cxnSp>
        <p:nvCxnSpPr>
          <p:cNvPr id="22" name="Přímá spojnice se šipkou 21"/>
          <p:cNvCxnSpPr>
            <a:endCxn id="21" idx="0"/>
          </p:cNvCxnSpPr>
          <p:nvPr/>
        </p:nvCxnSpPr>
        <p:spPr>
          <a:xfrm flipH="1">
            <a:off x="5372398" y="2132856"/>
            <a:ext cx="1260502" cy="10707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/>
          <p:cNvSpPr/>
          <p:nvPr/>
        </p:nvSpPr>
        <p:spPr>
          <a:xfrm>
            <a:off x="7223610" y="3182419"/>
            <a:ext cx="17318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b="1" dirty="0" smtClean="0"/>
              <a:t>NEPŘÍMÁ</a:t>
            </a:r>
          </a:p>
          <a:p>
            <a:pPr algn="ctr"/>
            <a:r>
              <a:rPr lang="cs-CZ" sz="1400" dirty="0"/>
              <a:t>analýza </a:t>
            </a:r>
            <a:r>
              <a:rPr lang="cs-CZ" sz="1400" dirty="0" err="1"/>
              <a:t>mikrosatelitů</a:t>
            </a:r>
            <a:endParaRPr lang="cs-CZ" sz="1400" dirty="0"/>
          </a:p>
          <a:p>
            <a:pPr algn="ctr"/>
            <a:endParaRPr lang="cs-CZ" sz="2000" b="1" dirty="0"/>
          </a:p>
        </p:txBody>
      </p:sp>
      <p:cxnSp>
        <p:nvCxnSpPr>
          <p:cNvPr id="24" name="Přímá spojnice se šipkou 23"/>
          <p:cNvCxnSpPr/>
          <p:nvPr/>
        </p:nvCxnSpPr>
        <p:spPr>
          <a:xfrm>
            <a:off x="6632900" y="2132856"/>
            <a:ext cx="1541913" cy="1189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2733412" y="4359256"/>
            <a:ext cx="27363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SCORING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600" dirty="0"/>
              <a:t>Restrikční analýza PCR produktu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600" dirty="0"/>
              <a:t>Hybridizace PCR produktu s </a:t>
            </a:r>
            <a:r>
              <a:rPr lang="cs-CZ" sz="1600" dirty="0" err="1"/>
              <a:t>alelově</a:t>
            </a:r>
            <a:r>
              <a:rPr lang="cs-CZ" sz="1600" dirty="0"/>
              <a:t> specifickými </a:t>
            </a:r>
            <a:r>
              <a:rPr lang="cs-CZ" sz="1600" dirty="0" err="1"/>
              <a:t>oligonukleotidy</a:t>
            </a:r>
            <a:endParaRPr lang="cs-CZ" sz="1600" dirty="0"/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600" dirty="0" smtClean="0"/>
              <a:t>detekce variant pomocí sond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600" dirty="0" smtClean="0"/>
              <a:t>ARMS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600" dirty="0" smtClean="0"/>
              <a:t>MLPA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600" dirty="0"/>
              <a:t>Triplet </a:t>
            </a:r>
            <a:r>
              <a:rPr lang="cs-CZ" sz="1600" dirty="0" err="1"/>
              <a:t>Primed</a:t>
            </a:r>
            <a:r>
              <a:rPr lang="cs-CZ" sz="1600" dirty="0"/>
              <a:t> PCR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algn="ctr"/>
            <a:endParaRPr lang="cs-CZ" b="1" dirty="0"/>
          </a:p>
        </p:txBody>
      </p:sp>
      <p:cxnSp>
        <p:nvCxnSpPr>
          <p:cNvPr id="28" name="Přímá spojnice se šipkou 27"/>
          <p:cNvCxnSpPr>
            <a:endCxn id="27" idx="0"/>
          </p:cNvCxnSpPr>
          <p:nvPr/>
        </p:nvCxnSpPr>
        <p:spPr>
          <a:xfrm flipH="1">
            <a:off x="4101565" y="3603722"/>
            <a:ext cx="1269710" cy="7555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 28"/>
          <p:cNvSpPr/>
          <p:nvPr/>
        </p:nvSpPr>
        <p:spPr>
          <a:xfrm>
            <a:off x="5676101" y="4384017"/>
            <a:ext cx="384492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SCANNING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600" dirty="0" smtClean="0"/>
              <a:t>analýza teploty tání (SYBR Green)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600" dirty="0" err="1" smtClean="0"/>
              <a:t>sekvenování</a:t>
            </a:r>
            <a:endParaRPr lang="cs-CZ" sz="1600" dirty="0"/>
          </a:p>
          <a:p>
            <a:endParaRPr lang="cs-CZ" b="1" dirty="0" smtClean="0"/>
          </a:p>
          <a:p>
            <a:endParaRPr lang="cs-CZ" b="1" dirty="0"/>
          </a:p>
        </p:txBody>
      </p:sp>
      <p:cxnSp>
        <p:nvCxnSpPr>
          <p:cNvPr id="30" name="Přímá spojnice se šipkou 29"/>
          <p:cNvCxnSpPr/>
          <p:nvPr/>
        </p:nvCxnSpPr>
        <p:spPr>
          <a:xfrm>
            <a:off x="5372398" y="3620444"/>
            <a:ext cx="1084655" cy="7635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bdélník 32"/>
          <p:cNvSpPr/>
          <p:nvPr/>
        </p:nvSpPr>
        <p:spPr>
          <a:xfrm>
            <a:off x="81031" y="2961564"/>
            <a:ext cx="1070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EXPRESE</a:t>
            </a:r>
            <a:endParaRPr lang="cs-CZ" b="1" dirty="0"/>
          </a:p>
        </p:txBody>
      </p:sp>
      <p:cxnSp>
        <p:nvCxnSpPr>
          <p:cNvPr id="34" name="Přímá spojnice se šipkou 33"/>
          <p:cNvCxnSpPr>
            <a:endCxn id="33" idx="0"/>
          </p:cNvCxnSpPr>
          <p:nvPr/>
        </p:nvCxnSpPr>
        <p:spPr>
          <a:xfrm flipH="1">
            <a:off x="616189" y="2206030"/>
            <a:ext cx="1168754" cy="7555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délník 34"/>
          <p:cNvSpPr/>
          <p:nvPr/>
        </p:nvSpPr>
        <p:spPr>
          <a:xfrm>
            <a:off x="1344120" y="2961563"/>
            <a:ext cx="96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/>
              <a:t>SESTŘIH</a:t>
            </a:r>
            <a:endParaRPr lang="cs-CZ" b="1" dirty="0"/>
          </a:p>
        </p:txBody>
      </p:sp>
      <p:cxnSp>
        <p:nvCxnSpPr>
          <p:cNvPr id="36" name="Přímá spojnice se šipkou 35"/>
          <p:cNvCxnSpPr>
            <a:stCxn id="7" idx="2"/>
            <a:endCxn id="35" idx="0"/>
          </p:cNvCxnSpPr>
          <p:nvPr/>
        </p:nvCxnSpPr>
        <p:spPr>
          <a:xfrm>
            <a:off x="1806182" y="2230438"/>
            <a:ext cx="18358" cy="73112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Obdélník 37"/>
          <p:cNvSpPr/>
          <p:nvPr/>
        </p:nvSpPr>
        <p:spPr>
          <a:xfrm>
            <a:off x="2261570" y="2961563"/>
            <a:ext cx="1651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/>
              <a:t>„SEKV. EXONŮ“</a:t>
            </a:r>
            <a:endParaRPr lang="cs-CZ" b="1" dirty="0"/>
          </a:p>
        </p:txBody>
      </p:sp>
      <p:cxnSp>
        <p:nvCxnSpPr>
          <p:cNvPr id="39" name="Přímá spojnice se šipkou 38"/>
          <p:cNvCxnSpPr>
            <a:endCxn id="38" idx="0"/>
          </p:cNvCxnSpPr>
          <p:nvPr/>
        </p:nvCxnSpPr>
        <p:spPr>
          <a:xfrm>
            <a:off x="1807570" y="2206030"/>
            <a:ext cx="1279996" cy="75553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7503579" y="360372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4503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1" grpId="0"/>
      <p:bldP spid="23" grpId="0"/>
      <p:bldP spid="27" grpId="0"/>
      <p:bldP spid="29" grpId="0"/>
      <p:bldP spid="33" grpId="0"/>
      <p:bldP spid="35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2" name="AutoShape 2" descr="FISH painted karyotyp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2339752" y="745540"/>
            <a:ext cx="4942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Početní chromosomové aberace </a:t>
            </a:r>
            <a:endParaRPr lang="cs-CZ" sz="2800" dirty="0"/>
          </a:p>
        </p:txBody>
      </p:sp>
      <p:sp>
        <p:nvSpPr>
          <p:cNvPr id="7" name="AutoShape 2" descr="Questioning the ‘final solution’ for Down Syndrome peopl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4" descr="abortion-down-syndrom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60" y="1340768"/>
            <a:ext cx="5136280" cy="507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04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2" name="AutoShape 2" descr="FISH painted karyotyp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2339752" y="745540"/>
            <a:ext cx="4942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Početní chromosomové aberace </a:t>
            </a:r>
            <a:endParaRPr lang="cs-CZ" sz="2800" dirty="0"/>
          </a:p>
        </p:txBody>
      </p:sp>
      <p:sp>
        <p:nvSpPr>
          <p:cNvPr id="7" name="AutoShape 2" descr="Questioning the ‘final solution’ for Down Syndrome peopl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4" descr="abortion-down-syndrom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031"/>
            <a:ext cx="9144000" cy="506196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863829" y="1442743"/>
            <a:ext cx="183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Downův syndrom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4051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2" name="AutoShape 2" descr="FISH painted karyotyp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2339752" y="745540"/>
            <a:ext cx="5321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Strukturní chromosomové aberace </a:t>
            </a:r>
            <a:endParaRPr lang="cs-CZ" sz="2800" dirty="0"/>
          </a:p>
        </p:txBody>
      </p:sp>
      <p:sp>
        <p:nvSpPr>
          <p:cNvPr id="7" name="AutoShape 2" descr="Questioning the ‘final solution’ for Down Syndrome peopl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4" descr="abortion-down-syndrom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1426699"/>
            <a:ext cx="203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cs-CZ" dirty="0" err="1"/>
              <a:t>Syndrom</a:t>
            </a:r>
            <a:r>
              <a:rPr lang="en-US" altLang="cs-CZ" dirty="0"/>
              <a:t> Di George</a:t>
            </a:r>
            <a:endParaRPr lang="cs-CZ" dirty="0"/>
          </a:p>
        </p:txBody>
      </p:sp>
      <p:pic>
        <p:nvPicPr>
          <p:cNvPr id="10" name="Picture 2" descr="Gazda_Patrik_-D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276872"/>
            <a:ext cx="5148064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711199" y="2614472"/>
            <a:ext cx="303628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cs-CZ" dirty="0" smtClean="0"/>
              <a:t>vrozené </a:t>
            </a:r>
            <a:r>
              <a:rPr lang="cs-CZ" altLang="cs-CZ" dirty="0"/>
              <a:t>srdeční vady </a:t>
            </a:r>
            <a:endParaRPr lang="cs-CZ" alt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cs-CZ" dirty="0" smtClean="0"/>
              <a:t>typické </a:t>
            </a:r>
            <a:r>
              <a:rPr lang="en-US" altLang="cs-CZ" dirty="0" smtClean="0"/>
              <a:t> </a:t>
            </a:r>
            <a:r>
              <a:rPr lang="en-US" altLang="cs-CZ" dirty="0" err="1"/>
              <a:t>konotrunkální</a:t>
            </a:r>
            <a:r>
              <a:rPr lang="en-US" altLang="cs-CZ" dirty="0"/>
              <a:t> </a:t>
            </a:r>
            <a:r>
              <a:rPr lang="en-US" altLang="cs-CZ" dirty="0" err="1" smtClean="0"/>
              <a:t>vady</a:t>
            </a:r>
            <a:endParaRPr lang="cs-CZ" alt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cs-CZ" dirty="0" err="1" smtClean="0"/>
              <a:t>faciální</a:t>
            </a:r>
            <a:r>
              <a:rPr lang="en-US" altLang="cs-CZ" dirty="0" smtClean="0"/>
              <a:t> </a:t>
            </a:r>
            <a:r>
              <a:rPr lang="en-US" altLang="cs-CZ" dirty="0" err="1" smtClean="0"/>
              <a:t>dysmorfie</a:t>
            </a:r>
            <a:endParaRPr lang="cs-CZ" alt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cs-CZ" dirty="0" err="1" smtClean="0"/>
              <a:t>hypoplasie</a:t>
            </a:r>
            <a:r>
              <a:rPr lang="en-US" altLang="cs-CZ" dirty="0" smtClean="0"/>
              <a:t> </a:t>
            </a:r>
            <a:endParaRPr lang="cs-CZ" altLang="cs-CZ" dirty="0" smtClean="0"/>
          </a:p>
          <a:p>
            <a:pPr marL="285750" indent="-285750">
              <a:buFontTx/>
              <a:buChar char="-"/>
            </a:pPr>
            <a:r>
              <a:rPr lang="en-US" altLang="cs-CZ" dirty="0" err="1" smtClean="0"/>
              <a:t>aplasie</a:t>
            </a:r>
            <a:r>
              <a:rPr lang="en-US" altLang="cs-CZ" dirty="0" smtClean="0"/>
              <a:t> </a:t>
            </a:r>
            <a:r>
              <a:rPr lang="en-US" altLang="cs-CZ" dirty="0" err="1"/>
              <a:t>thymu</a:t>
            </a:r>
            <a:r>
              <a:rPr lang="en-US" altLang="cs-CZ" dirty="0"/>
              <a:t> </a:t>
            </a:r>
            <a:endParaRPr lang="cs-CZ" altLang="cs-CZ" dirty="0" smtClean="0"/>
          </a:p>
          <a:p>
            <a:pPr marL="285750" indent="-285750">
              <a:buFontTx/>
              <a:buChar char="-"/>
            </a:pPr>
            <a:r>
              <a:rPr lang="en-US" altLang="cs-CZ" dirty="0" smtClean="0"/>
              <a:t>event</a:t>
            </a:r>
            <a:r>
              <a:rPr lang="en-US" altLang="cs-CZ" dirty="0"/>
              <a:t>. </a:t>
            </a:r>
            <a:r>
              <a:rPr lang="en-US" altLang="cs-CZ" dirty="0" err="1"/>
              <a:t>příštitných</a:t>
            </a:r>
            <a:r>
              <a:rPr lang="en-US" altLang="cs-CZ" dirty="0"/>
              <a:t> </a:t>
            </a:r>
            <a:r>
              <a:rPr lang="en-US" altLang="cs-CZ" dirty="0" err="1" smtClean="0"/>
              <a:t>tělísek</a:t>
            </a:r>
            <a:endParaRPr lang="cs-CZ" alt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cs-CZ" dirty="0" err="1" smtClean="0"/>
              <a:t>munodefekty</a:t>
            </a:r>
            <a:endParaRPr lang="cs-CZ" alt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cs-CZ" dirty="0" err="1" smtClean="0"/>
              <a:t>hypoparathyreoidismus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5830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2" name="AutoShape 2" descr="FISH painted karyotyp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2339752" y="745540"/>
            <a:ext cx="5321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Strukturní chromosomové aberace </a:t>
            </a:r>
            <a:endParaRPr lang="cs-CZ" sz="2800" dirty="0"/>
          </a:p>
        </p:txBody>
      </p:sp>
      <p:sp>
        <p:nvSpPr>
          <p:cNvPr id="7" name="AutoShape 2" descr="Questioning the ‘final solution’ for Down Syndrome peopl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4" descr="abortion-down-syndrom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1426699"/>
            <a:ext cx="203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cs-CZ" dirty="0" err="1"/>
              <a:t>Syndrom</a:t>
            </a:r>
            <a:r>
              <a:rPr lang="en-US" altLang="cs-CZ" dirty="0"/>
              <a:t> Di George</a:t>
            </a:r>
            <a:endParaRPr lang="cs-CZ" dirty="0"/>
          </a:p>
        </p:txBody>
      </p:sp>
      <p:pic>
        <p:nvPicPr>
          <p:cNvPr id="11" name="Picture 2" descr="DiGeo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79" y="1426699"/>
            <a:ext cx="7075512" cy="522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24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egor Johann Mende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71600"/>
            <a:ext cx="9753600" cy="54864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6" name="TextovéPole 5"/>
          <p:cNvSpPr txBox="1"/>
          <p:nvPr/>
        </p:nvSpPr>
        <p:spPr>
          <a:xfrm>
            <a:off x="467544" y="586770"/>
            <a:ext cx="5873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Pan Mendel by měl jistě radost</a:t>
            </a:r>
          </a:p>
          <a:p>
            <a:r>
              <a:rPr lang="cs-CZ" sz="3200" dirty="0"/>
              <a:t>a</a:t>
            </a:r>
            <a:r>
              <a:rPr lang="cs-CZ" sz="3200" dirty="0" smtClean="0"/>
              <a:t>neb co dokáže moderní genetika </a:t>
            </a:r>
          </a:p>
          <a:p>
            <a:r>
              <a:rPr lang="cs-CZ" sz="3200" dirty="0" smtClean="0"/>
              <a:t>v medicíně při péči o pacienta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47995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8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2" name="TextovéPole 1"/>
          <p:cNvSpPr txBox="1"/>
          <p:nvPr/>
        </p:nvSpPr>
        <p:spPr>
          <a:xfrm>
            <a:off x="1920288" y="692696"/>
            <a:ext cx="53642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Molekulárně genetické metody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16804" y="1340768"/>
            <a:ext cx="73752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V poslední době došlo díky významným objevům </a:t>
            </a:r>
          </a:p>
          <a:p>
            <a:pPr algn="ctr"/>
            <a:r>
              <a:rPr lang="cs-CZ" dirty="0" smtClean="0"/>
              <a:t>v oblasti molekulární biologie k prudkému rozvoji </a:t>
            </a:r>
          </a:p>
          <a:p>
            <a:pPr algn="ctr"/>
            <a:r>
              <a:rPr lang="cs-CZ" dirty="0" smtClean="0"/>
              <a:t>celé řady nových moderních technik,</a:t>
            </a:r>
          </a:p>
          <a:p>
            <a:pPr algn="ctr"/>
            <a:r>
              <a:rPr lang="cs-CZ" dirty="0" smtClean="0"/>
              <a:t> které podstatně zvýšily citlivost a přesnost molekulárně genetických testů. </a:t>
            </a:r>
          </a:p>
          <a:p>
            <a:pPr algn="ctr"/>
            <a:endParaRPr lang="cs-CZ" dirty="0" smtClean="0"/>
          </a:p>
          <a:p>
            <a:pPr algn="ctr"/>
            <a:endParaRPr lang="cs-CZ" dirty="0" smtClean="0"/>
          </a:p>
          <a:p>
            <a:endParaRPr lang="cs-CZ" dirty="0"/>
          </a:p>
        </p:txBody>
      </p:sp>
      <p:pic>
        <p:nvPicPr>
          <p:cNvPr id="4" name="Picture 16" descr="C:\Documents and Settings\Iveta\Plocha\Fotky\Práce2\PICT0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9" b="10301"/>
          <a:stretch>
            <a:fillRect/>
          </a:stretch>
        </p:blipFill>
        <p:spPr bwMode="auto">
          <a:xfrm>
            <a:off x="2531012" y="3501008"/>
            <a:ext cx="4038600" cy="236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9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4" name="TextovéPole 3"/>
          <p:cNvSpPr txBox="1"/>
          <p:nvPr/>
        </p:nvSpPr>
        <p:spPr>
          <a:xfrm>
            <a:off x="1913226" y="694437"/>
            <a:ext cx="46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Molekulární diagnostika</a:t>
            </a:r>
            <a:endParaRPr lang="cs-CZ" sz="3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87623" y="1874607"/>
            <a:ext cx="4536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effectLst/>
              </a:rPr>
              <a:t>Analýza začíná </a:t>
            </a:r>
            <a:r>
              <a:rPr lang="cs-CZ" b="1" dirty="0" smtClean="0">
                <a:effectLst/>
              </a:rPr>
              <a:t>izolací DNA </a:t>
            </a:r>
            <a:r>
              <a:rPr lang="cs-CZ" dirty="0" smtClean="0">
                <a:effectLst/>
              </a:rPr>
              <a:t>ze vzorku.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60605"/>
            <a:ext cx="3634010" cy="286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27717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275541" y="2491273"/>
            <a:ext cx="3438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Biologický materiál pro izolaci DNA</a:t>
            </a:r>
          </a:p>
        </p:txBody>
      </p:sp>
      <p:sp>
        <p:nvSpPr>
          <p:cNvPr id="6" name="Obdélník 5"/>
          <p:cNvSpPr/>
          <p:nvPr/>
        </p:nvSpPr>
        <p:spPr>
          <a:xfrm>
            <a:off x="1403648" y="597324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Teoreticky z jakéhokoliv dostupného biologického materiálu (s jádrem)</a:t>
            </a:r>
          </a:p>
        </p:txBody>
      </p:sp>
    </p:spTree>
    <p:extLst>
      <p:ext uri="{BB962C8B-B14F-4D97-AF65-F5344CB8AC3E}">
        <p14:creationId xmlns:p14="http://schemas.microsoft.com/office/powerpoint/2010/main" val="33906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4" name="TextovéPole 3"/>
          <p:cNvSpPr txBox="1"/>
          <p:nvPr/>
        </p:nvSpPr>
        <p:spPr>
          <a:xfrm>
            <a:off x="1899546" y="694437"/>
            <a:ext cx="46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Molekulární diagnostika</a:t>
            </a:r>
            <a:endParaRPr lang="cs-CZ" sz="3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87623" y="1874607"/>
            <a:ext cx="4536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effectLst/>
              </a:rPr>
              <a:t>Analýza začíná </a:t>
            </a:r>
            <a:r>
              <a:rPr lang="cs-CZ" b="1" dirty="0" smtClean="0">
                <a:effectLst/>
              </a:rPr>
              <a:t>izolací DNA </a:t>
            </a:r>
            <a:r>
              <a:rPr lang="cs-CZ" dirty="0" smtClean="0">
                <a:effectLst/>
              </a:rPr>
              <a:t>ze vzorku. </a:t>
            </a:r>
          </a:p>
          <a:p>
            <a:endParaRPr lang="cs-CZ" dirty="0"/>
          </a:p>
          <a:p>
            <a:r>
              <a:rPr lang="cs-CZ" dirty="0" smtClean="0">
                <a:effectLst/>
              </a:rPr>
              <a:t>Obvykle se k tomu používá směs chloroformu a fenolu nebo solný roztok, který oddělí DNA od ostatní hmoty buněčného jádra.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5" name="Obrázek 14" descr="IMG_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89040"/>
            <a:ext cx="3485471" cy="2603346"/>
          </a:xfrm>
          <a:prstGeom prst="rect">
            <a:avLst/>
          </a:prstGeom>
        </p:spPr>
      </p:pic>
      <p:pic>
        <p:nvPicPr>
          <p:cNvPr id="16" name="Picture 5" descr="PICT02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856" y="1556792"/>
            <a:ext cx="263366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123877" y="5517232"/>
            <a:ext cx="4369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Automatická izolace</a:t>
            </a:r>
          </a:p>
          <a:p>
            <a:r>
              <a:rPr lang="cs-CZ" dirty="0"/>
              <a:t>v</a:t>
            </a:r>
            <a:r>
              <a:rPr lang="cs-CZ" dirty="0" smtClean="0"/>
              <a:t>ychytání DNA pomocí magnetických kuliček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621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8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2050" name="Picture 2" descr="PC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99182"/>
            <a:ext cx="531495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99546" y="694437"/>
            <a:ext cx="46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Molekulární diagnostika</a:t>
            </a:r>
            <a:endParaRPr lang="cs-CZ" sz="3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886986" y="1444808"/>
            <a:ext cx="4536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</a:t>
            </a:r>
            <a:r>
              <a:rPr lang="cs-CZ" dirty="0" smtClean="0"/>
              <a:t>zolační </a:t>
            </a:r>
            <a:r>
              <a:rPr lang="cs-CZ" dirty="0"/>
              <a:t>postup většinou nedodá dostatek DNA pro analýzu, takže dalším postupem je umělé zvýšení množství DNA ve vzorku za použití technicky nazývané </a:t>
            </a:r>
            <a:endParaRPr lang="cs-CZ" dirty="0" smtClean="0"/>
          </a:p>
          <a:p>
            <a:pPr algn="ctr"/>
            <a:r>
              <a:rPr lang="cs-CZ" dirty="0" smtClean="0"/>
              <a:t>"</a:t>
            </a:r>
            <a:r>
              <a:rPr lang="cs-CZ" b="1" dirty="0"/>
              <a:t>polymerázová řetězová reakce" (PCR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285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8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07704" y="778048"/>
            <a:ext cx="9144000" cy="9906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defRPr/>
            </a:pPr>
            <a:r>
              <a:rPr lang="cs-CZ" sz="2800" dirty="0" smtClean="0">
                <a:latin typeface="+mj-lt"/>
              </a:rPr>
              <a:t>Metody molekulární diagnostiky</a:t>
            </a:r>
            <a:endParaRPr lang="cs-CZ" sz="2800" kern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cs-CZ" sz="2800" kern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endParaRPr lang="cs-CZ" sz="2800" kern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r>
              <a:rPr lang="cs-CZ" sz="2400" dirty="0" smtClean="0">
                <a:latin typeface="+mj-lt"/>
              </a:rPr>
              <a:t> 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defRPr/>
            </a:pPr>
            <a:endParaRPr lang="cs-CZ" sz="2800" kern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39552" y="1870179"/>
            <a:ext cx="8431475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Restrikční analýza PCR produktu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Hybridizace PCR produktu s </a:t>
            </a:r>
            <a:r>
              <a:rPr lang="cs-CZ" dirty="0" err="1"/>
              <a:t>alelově</a:t>
            </a:r>
            <a:r>
              <a:rPr lang="cs-CZ" dirty="0"/>
              <a:t> specifickými </a:t>
            </a:r>
            <a:r>
              <a:rPr lang="cs-CZ" dirty="0" err="1"/>
              <a:t>oligonukleotidy</a:t>
            </a: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/>
              <a:t>PCR s </a:t>
            </a:r>
            <a:r>
              <a:rPr lang="cs-CZ" dirty="0" err="1"/>
              <a:t>alelově</a:t>
            </a:r>
            <a:r>
              <a:rPr lang="cs-CZ" dirty="0"/>
              <a:t> specifickými </a:t>
            </a:r>
            <a:r>
              <a:rPr lang="cs-CZ" dirty="0" err="1"/>
              <a:t>primery</a:t>
            </a:r>
            <a:r>
              <a:rPr lang="cs-CZ" dirty="0"/>
              <a:t> (ARMS)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PCR s </a:t>
            </a:r>
            <a:r>
              <a:rPr lang="cs-CZ" dirty="0" err="1"/>
              <a:t>primery</a:t>
            </a:r>
            <a:r>
              <a:rPr lang="cs-CZ" dirty="0"/>
              <a:t> ohraničujícími předpokládané delece v DNA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Analýza teploty tání PCR produktu pomocí </a:t>
            </a:r>
            <a:r>
              <a:rPr lang="cs-CZ" dirty="0" err="1"/>
              <a:t>real-time</a:t>
            </a:r>
            <a:r>
              <a:rPr lang="cs-CZ" dirty="0"/>
              <a:t> PCR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Triplet </a:t>
            </a:r>
            <a:r>
              <a:rPr lang="cs-CZ" dirty="0" err="1"/>
              <a:t>primed</a:t>
            </a:r>
            <a:r>
              <a:rPr lang="cs-CZ" dirty="0"/>
              <a:t> PCR (TP PCR)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Multiplex </a:t>
            </a:r>
            <a:r>
              <a:rPr lang="cs-CZ" dirty="0" err="1"/>
              <a:t>Ligation</a:t>
            </a:r>
            <a:r>
              <a:rPr lang="cs-CZ" dirty="0"/>
              <a:t> </a:t>
            </a:r>
            <a:r>
              <a:rPr lang="cs-CZ" dirty="0" err="1"/>
              <a:t>Probe</a:t>
            </a:r>
            <a:r>
              <a:rPr lang="cs-CZ" dirty="0"/>
              <a:t> </a:t>
            </a:r>
            <a:r>
              <a:rPr lang="cs-CZ" dirty="0" err="1"/>
              <a:t>Amplification</a:t>
            </a:r>
            <a:r>
              <a:rPr lang="cs-CZ" dirty="0"/>
              <a:t> (MLPA</a:t>
            </a:r>
            <a:r>
              <a:rPr lang="cs-CZ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dirty="0" err="1"/>
              <a:t>jednořetězcový</a:t>
            </a:r>
            <a:r>
              <a:rPr lang="cs-CZ" dirty="0"/>
              <a:t> konformační polymorfizmus (SSCP)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denaturační gradientová elektroforéza (DGGE)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heteroduplexní analýza (HD)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detekce zkráceného proteinu (PTT)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denaturační vysokotlaká kapalinová chromatografie (DHPLC) 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analýza teploty tání na </a:t>
            </a:r>
            <a:r>
              <a:rPr lang="cs-CZ" dirty="0" err="1"/>
              <a:t>real-time</a:t>
            </a:r>
            <a:r>
              <a:rPr lang="cs-CZ" dirty="0"/>
              <a:t> PCR, analýza teploty tání s vysokým rozlišením  (HRM) </a:t>
            </a:r>
          </a:p>
          <a:p>
            <a:pPr>
              <a:buFont typeface="Arial" pitchFamily="34" charset="0"/>
              <a:buChar char="•"/>
            </a:pPr>
            <a:r>
              <a:rPr lang="cs-CZ" dirty="0" err="1"/>
              <a:t>sekvenování</a:t>
            </a: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/>
              <a:t>m</a:t>
            </a:r>
            <a:r>
              <a:rPr lang="cs-CZ" dirty="0" smtClean="0"/>
              <a:t>asivně paralelní </a:t>
            </a:r>
            <a:r>
              <a:rPr lang="cs-CZ" dirty="0" err="1" smtClean="0"/>
              <a:t>sekvenování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123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8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5" name="TextovéPole 4"/>
          <p:cNvSpPr txBox="1"/>
          <p:nvPr/>
        </p:nvSpPr>
        <p:spPr>
          <a:xfrm>
            <a:off x="636132" y="725249"/>
            <a:ext cx="651543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/>
            <a:r>
              <a:rPr lang="cs-CZ" dirty="0" smtClean="0"/>
              <a:t>          	                                   </a:t>
            </a:r>
            <a:r>
              <a:rPr lang="cs-CZ" sz="2800" dirty="0" smtClean="0"/>
              <a:t>Kary </a:t>
            </a:r>
            <a:r>
              <a:rPr lang="cs-CZ" sz="2800" dirty="0" err="1" smtClean="0"/>
              <a:t>Banks</a:t>
            </a:r>
            <a:r>
              <a:rPr lang="cs-CZ" sz="2800" dirty="0" smtClean="0"/>
              <a:t> </a:t>
            </a:r>
            <a:r>
              <a:rPr lang="cs-CZ" sz="2800" dirty="0" err="1" smtClean="0"/>
              <a:t>Mullis</a:t>
            </a:r>
            <a:endParaRPr lang="cs-CZ" sz="2800" dirty="0" smtClean="0"/>
          </a:p>
          <a:p>
            <a:pPr marL="800100" lvl="1" indent="-342900"/>
            <a:endParaRPr lang="cs-CZ" sz="2800" dirty="0" smtClean="0"/>
          </a:p>
          <a:p>
            <a:pPr lvl="1"/>
            <a:endParaRPr lang="cs-CZ" dirty="0" smtClean="0"/>
          </a:p>
          <a:p>
            <a:r>
              <a:rPr lang="cs-CZ" dirty="0" smtClean="0"/>
              <a:t>          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908720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smtClean="0"/>
              <a:t>1983</a:t>
            </a:r>
            <a:endParaRPr lang="cs-CZ" sz="4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907704" y="4826675"/>
            <a:ext cx="5544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technika,která umožňuje mnohonásobnou amplifikaci specifických úseků DNA </a:t>
            </a:r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Tato metoda byla ve své době doslova převratná</a:t>
            </a:r>
          </a:p>
          <a:p>
            <a:pPr algn="ctr"/>
            <a:r>
              <a:rPr lang="cs-CZ" dirty="0" smtClean="0"/>
              <a:t> a nejen že měla obrovský dopad na vědeckou komunitu, </a:t>
            </a:r>
          </a:p>
          <a:p>
            <a:pPr algn="ctr"/>
            <a:r>
              <a:rPr lang="cs-CZ" dirty="0" smtClean="0"/>
              <a:t>ale ovlivnila i mnoho aspektů našeho každodenního života.</a:t>
            </a:r>
            <a:endParaRPr lang="cs-CZ" dirty="0"/>
          </a:p>
        </p:txBody>
      </p:sp>
      <p:pic>
        <p:nvPicPr>
          <p:cNvPr id="8" name="Picture 4" descr="img_fil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8543925" cy="3514725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4067944" y="1268760"/>
            <a:ext cx="3689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 </a:t>
            </a:r>
            <a:r>
              <a:rPr lang="cs-CZ" b="1" dirty="0" smtClean="0"/>
              <a:t>PCR (polymerázová řetězová reakce)</a:t>
            </a:r>
          </a:p>
          <a:p>
            <a:endParaRPr lang="cs-CZ" dirty="0"/>
          </a:p>
        </p:txBody>
      </p:sp>
      <p:pic>
        <p:nvPicPr>
          <p:cNvPr id="10" name="Obrázek 9" descr="IMG_1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600" y="908720"/>
            <a:ext cx="3814344" cy="28489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Obrázek 10" descr="IMG_12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697777"/>
            <a:ext cx="4379184" cy="32708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2087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8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04864"/>
            <a:ext cx="3294112" cy="37421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4416491" cy="331236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ovéPole 6"/>
          <p:cNvSpPr txBox="1"/>
          <p:nvPr/>
        </p:nvSpPr>
        <p:spPr>
          <a:xfrm>
            <a:off x="3470401" y="692696"/>
            <a:ext cx="2159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Pipetování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07770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1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5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8" y="0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3" name="Obrázek 2" descr="IMG_1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496895"/>
            <a:ext cx="4499992" cy="33611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Obrázek 1" descr="IMG_1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76672"/>
            <a:ext cx="4857651" cy="36282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ovéPole 3"/>
          <p:cNvSpPr txBox="1"/>
          <p:nvPr/>
        </p:nvSpPr>
        <p:spPr>
          <a:xfrm>
            <a:off x="5566935" y="836712"/>
            <a:ext cx="2101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Elektroforéza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74207" y="1413632"/>
            <a:ext cx="44503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 analýze jsou fragmenty vytříděny </a:t>
            </a:r>
            <a:endParaRPr lang="cs-CZ" dirty="0" smtClean="0"/>
          </a:p>
          <a:p>
            <a:r>
              <a:rPr lang="cs-CZ" dirty="0" err="1" smtClean="0"/>
              <a:t>elektrofrézou</a:t>
            </a:r>
            <a:r>
              <a:rPr lang="cs-CZ" dirty="0" smtClean="0"/>
              <a:t> </a:t>
            </a:r>
            <a:r>
              <a:rPr lang="cs-CZ" dirty="0"/>
              <a:t>druhem elektrického "závodu". </a:t>
            </a:r>
            <a:endParaRPr lang="cs-CZ" dirty="0" smtClean="0"/>
          </a:p>
          <a:p>
            <a:r>
              <a:rPr lang="cs-CZ" dirty="0" smtClean="0"/>
              <a:t>DNA </a:t>
            </a:r>
            <a:r>
              <a:rPr lang="cs-CZ" dirty="0"/>
              <a:t>má negativní elektrický náboj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je přitahována ke kladné elektrodě, </a:t>
            </a:r>
            <a:endParaRPr lang="cs-CZ" dirty="0" smtClean="0"/>
          </a:p>
          <a:p>
            <a:r>
              <a:rPr lang="cs-CZ" dirty="0" smtClean="0"/>
              <a:t>tak </a:t>
            </a:r>
            <a:r>
              <a:rPr lang="cs-CZ" dirty="0"/>
              <a:t>jako se </a:t>
            </a:r>
            <a:r>
              <a:rPr lang="cs-CZ" dirty="0" err="1"/>
              <a:t>vzájemě</a:t>
            </a:r>
            <a:r>
              <a:rPr lang="cs-CZ" dirty="0"/>
              <a:t> přitahují </a:t>
            </a:r>
            <a:r>
              <a:rPr lang="cs-CZ" dirty="0" err="1"/>
              <a:t>jížní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severní pól na magnetu.</a:t>
            </a:r>
          </a:p>
        </p:txBody>
      </p:sp>
    </p:spTree>
    <p:extLst>
      <p:ext uri="{BB962C8B-B14F-4D97-AF65-F5344CB8AC3E}">
        <p14:creationId xmlns:p14="http://schemas.microsoft.com/office/powerpoint/2010/main" val="343836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8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4" name="Picture 13" descr="C:\Documents and Settings\Iveta\Plocha\Fotky\Práce\PICT0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08" y="1412776"/>
            <a:ext cx="6780207" cy="50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499606" y="764704"/>
            <a:ext cx="2101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Elektroforéza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14552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" y="0"/>
            <a:ext cx="9144000" cy="6813376"/>
          </a:xfrm>
          <a:prstGeom prst="rect">
            <a:avLst/>
          </a:prstGeom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cs-CZ" dirty="0" smtClean="0"/>
              <a:t>Pronásledovaná genetika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-108519" y="1844824"/>
            <a:ext cx="87604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V zemích komunistického bloku byla genetika nejprve považována za pavědu, </a:t>
            </a:r>
            <a:endParaRPr lang="cs-CZ" dirty="0" smtClean="0"/>
          </a:p>
          <a:p>
            <a:pPr algn="ctr"/>
            <a:r>
              <a:rPr lang="cs-CZ" dirty="0" smtClean="0"/>
              <a:t>až </a:t>
            </a:r>
            <a:r>
              <a:rPr lang="cs-CZ" dirty="0"/>
              <a:t>v 60. letech se to změnilo a genetika se začala vyučovat na vysokých školách</a:t>
            </a:r>
            <a:r>
              <a:rPr lang="cs-CZ" dirty="0" smtClean="0"/>
              <a:t>.</a:t>
            </a:r>
          </a:p>
          <a:p>
            <a:pPr algn="ctr"/>
            <a:endParaRPr lang="cs-CZ" dirty="0"/>
          </a:p>
          <a:p>
            <a:pPr algn="ctr"/>
            <a:r>
              <a:rPr lang="cs-CZ" dirty="0" smtClean="0"/>
              <a:t>V</a:t>
            </a:r>
            <a:r>
              <a:rPr lang="cs-CZ" dirty="0"/>
              <a:t> roce 1965 </a:t>
            </a:r>
            <a:r>
              <a:rPr lang="cs-CZ" dirty="0" smtClean="0"/>
              <a:t>se konalo v Brně přelomové </a:t>
            </a:r>
            <a:r>
              <a:rPr lang="cs-CZ" dirty="0"/>
              <a:t>Mendel </a:t>
            </a:r>
            <a:r>
              <a:rPr lang="cs-CZ" dirty="0" err="1"/>
              <a:t>Memorial</a:t>
            </a:r>
            <a:r>
              <a:rPr lang="cs-CZ" dirty="0"/>
              <a:t> Symposium, </a:t>
            </a:r>
            <a:endParaRPr lang="cs-CZ" dirty="0" smtClean="0"/>
          </a:p>
          <a:p>
            <a:pPr algn="ctr"/>
            <a:r>
              <a:rPr lang="cs-CZ" dirty="0" smtClean="0"/>
              <a:t>které za </a:t>
            </a:r>
            <a:r>
              <a:rPr lang="cs-CZ" dirty="0"/>
              <a:t>účasti snad pěti stovek odborníků z celého světa v nově otevřené Janáčkově opeře. </a:t>
            </a:r>
            <a:endParaRPr lang="cs-CZ" dirty="0" smtClean="0"/>
          </a:p>
          <a:p>
            <a:pPr algn="ctr"/>
            <a:r>
              <a:rPr lang="cs-CZ" dirty="0" smtClean="0"/>
              <a:t>Tenkrát </a:t>
            </a:r>
            <a:r>
              <a:rPr lang="cs-CZ" dirty="0"/>
              <a:t>jsme se i my za Československo znovu přihlásili k Mendelovi</a:t>
            </a:r>
            <a:r>
              <a:rPr lang="cs-CZ" dirty="0" smtClean="0"/>
              <a:t>.</a:t>
            </a:r>
          </a:p>
          <a:p>
            <a:pPr algn="ctr"/>
            <a:endParaRPr lang="cs-CZ" dirty="0"/>
          </a:p>
          <a:p>
            <a:pPr algn="ctr"/>
            <a:r>
              <a:rPr lang="cs-CZ" dirty="0" smtClean="0"/>
              <a:t>Prvé začátky rozvoje </a:t>
            </a:r>
            <a:r>
              <a:rPr lang="cs-CZ" dirty="0" smtClean="0">
                <a:solidFill>
                  <a:srgbClr val="FF0000"/>
                </a:solidFill>
              </a:rPr>
              <a:t>lékařské genetiky </a:t>
            </a:r>
            <a:r>
              <a:rPr lang="cs-CZ" dirty="0" smtClean="0"/>
              <a:t>po letech zavržení datujeme do roku 1963. </a:t>
            </a:r>
          </a:p>
          <a:p>
            <a:pPr algn="ctr"/>
            <a:r>
              <a:rPr lang="cs-CZ" dirty="0" smtClean="0"/>
              <a:t>Tehdy byla ustavena Komise pro lékařskou genetiku.</a:t>
            </a:r>
          </a:p>
          <a:p>
            <a:pPr algn="ctr"/>
            <a:r>
              <a:rPr lang="cs-CZ" dirty="0" smtClean="0"/>
              <a:t>Samostatná Společnost lékařské genetiky ČLS byla založena v r. 1967.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057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Iveta\Desktop\DCIM\IMG_0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271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8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2" name="Picture 12" descr="C:\Documents and Settings\Iveta\Plocha\Fotky\OLG\fotky nem. listy\PICT3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916832"/>
            <a:ext cx="5161185" cy="387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" name="TextovéPole 2"/>
          <p:cNvSpPr txBox="1"/>
          <p:nvPr/>
        </p:nvSpPr>
        <p:spPr>
          <a:xfrm>
            <a:off x="3190682" y="692696"/>
            <a:ext cx="2821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Real-</a:t>
            </a:r>
            <a:r>
              <a:rPr lang="cs-CZ" sz="3600" dirty="0" err="1" smtClean="0"/>
              <a:t>time</a:t>
            </a:r>
            <a:r>
              <a:rPr lang="cs-CZ" sz="3600" dirty="0" smtClean="0"/>
              <a:t> PCR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77531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8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2" name="TextovéPole 1"/>
          <p:cNvSpPr txBox="1"/>
          <p:nvPr/>
        </p:nvSpPr>
        <p:spPr>
          <a:xfrm>
            <a:off x="2771800" y="694437"/>
            <a:ext cx="4102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Real-</a:t>
            </a:r>
            <a:r>
              <a:rPr lang="cs-CZ" sz="3600" dirty="0" err="1" smtClean="0"/>
              <a:t>time</a:t>
            </a:r>
            <a:r>
              <a:rPr lang="cs-CZ" sz="3600" dirty="0" smtClean="0"/>
              <a:t> PCR - HRM</a:t>
            </a:r>
            <a:endParaRPr lang="cs-CZ" sz="3600" dirty="0"/>
          </a:p>
        </p:txBody>
      </p:sp>
      <p:pic>
        <p:nvPicPr>
          <p:cNvPr id="3" name="Obrázek 2" descr="IMG_1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938728" y="1957816"/>
            <a:ext cx="5445225" cy="406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5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8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2" name="Picture 11" descr="Snímek 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412776"/>
            <a:ext cx="5795615" cy="434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131840" y="632882"/>
            <a:ext cx="2375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err="1" smtClean="0"/>
              <a:t>Sekvenace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37950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692696"/>
            <a:ext cx="816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Celý obor ženou v posledních letech neskutečně rychle dopředu technologie.</a:t>
            </a:r>
            <a:endParaRPr lang="cs-CZ" sz="2000" dirty="0"/>
          </a:p>
        </p:txBody>
      </p:sp>
      <p:pic>
        <p:nvPicPr>
          <p:cNvPr id="5" name="Picture 2" descr="http://www.maplewininternational.com/wp-content/uploads/2011/11/ABI-3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0"/>
          <a:stretch/>
        </p:blipFill>
        <p:spPr bwMode="auto">
          <a:xfrm>
            <a:off x="2915816" y="1772816"/>
            <a:ext cx="4110817" cy="395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93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45192" y="1807370"/>
            <a:ext cx="87137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altLang="cs-CZ" sz="2800" dirty="0"/>
          </a:p>
        </p:txBody>
      </p:sp>
      <p:sp>
        <p:nvSpPr>
          <p:cNvPr id="4" name="AutoShape 2" descr="MiSeq Technology&#10;“Sequencing by synthesis (SBS) technology”&#10;http://bitesizebio.com/13546/sequencing-by-synthesis-explainin..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MiSeq Technology&#10;“Sequencing by synthesis (SBS) technology”&#10;http://bitesizebio.com/13546/sequencing-by-synthesis-explainin...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675198"/>
            <a:ext cx="8229600" cy="3075271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1816844" y="2235038"/>
            <a:ext cx="521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 Applied </a:t>
            </a:r>
            <a:r>
              <a:rPr lang="en-US" b="1" dirty="0" err="1"/>
              <a:t>Biosystems</a:t>
            </a:r>
            <a:r>
              <a:rPr lang="en-US" b="1" dirty="0"/>
              <a:t> </a:t>
            </a:r>
            <a:r>
              <a:rPr lang="en-US" b="1" dirty="0" err="1"/>
              <a:t>SeqStudio</a:t>
            </a:r>
            <a:r>
              <a:rPr lang="en-US" b="1" dirty="0"/>
              <a:t> Genetic Analyzer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81172" y="780673"/>
            <a:ext cx="816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Celý obor ženou v posledních letech neskutečně rychle dopředu technologie.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2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8" y="-1486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4098" name="Picture 2" descr="https://www.fiosgenomics.com/images/services/n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" y="1052736"/>
            <a:ext cx="2857500" cy="214312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  <a:softEdge rad="317500"/>
          </a:effectLst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err="1" smtClean="0"/>
              <a:t>Sekvenování</a:t>
            </a:r>
            <a:r>
              <a:rPr lang="cs-CZ" sz="3600" dirty="0" smtClean="0"/>
              <a:t> nové generace </a:t>
            </a:r>
            <a:br>
              <a:rPr lang="cs-CZ" sz="3600" dirty="0" smtClean="0"/>
            </a:br>
            <a:r>
              <a:rPr lang="cs-CZ" sz="3600" dirty="0" smtClean="0"/>
              <a:t>(„</a:t>
            </a:r>
            <a:r>
              <a:rPr lang="cs-CZ" sz="3600" dirty="0" err="1" smtClean="0"/>
              <a:t>next</a:t>
            </a:r>
            <a:r>
              <a:rPr lang="cs-CZ" sz="3600" dirty="0" smtClean="0"/>
              <a:t>-</a:t>
            </a:r>
            <a:r>
              <a:rPr lang="cs-CZ" sz="3600" dirty="0" err="1" smtClean="0"/>
              <a:t>generation</a:t>
            </a:r>
            <a:r>
              <a:rPr lang="cs-CZ" sz="3600" dirty="0" smtClean="0"/>
              <a:t> </a:t>
            </a:r>
            <a:r>
              <a:rPr lang="cs-CZ" sz="3600" dirty="0" err="1" smtClean="0"/>
              <a:t>sequencing</a:t>
            </a:r>
            <a:r>
              <a:rPr lang="cs-CZ" sz="3600" dirty="0" smtClean="0"/>
              <a:t>“, NGS)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5512" y="1484784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1800" dirty="0"/>
              <a:t>R</a:t>
            </a:r>
            <a:r>
              <a:rPr lang="cs-CZ" sz="1800" dirty="0" smtClean="0"/>
              <a:t>evoluční technologie.</a:t>
            </a:r>
          </a:p>
          <a:p>
            <a:pPr marL="0" indent="0" algn="ctr">
              <a:buNone/>
            </a:pPr>
            <a:r>
              <a:rPr lang="cs-CZ" sz="1800" dirty="0" smtClean="0"/>
              <a:t>Poskytuje </a:t>
            </a:r>
            <a:r>
              <a:rPr lang="cs-CZ" sz="1800" dirty="0"/>
              <a:t>levné, správné a přesné informace </a:t>
            </a:r>
            <a:endParaRPr lang="cs-CZ" sz="1800" dirty="0" smtClean="0"/>
          </a:p>
          <a:p>
            <a:pPr marL="0" indent="0" algn="ctr">
              <a:buNone/>
            </a:pPr>
            <a:r>
              <a:rPr lang="cs-CZ" sz="1800" dirty="0" smtClean="0"/>
              <a:t>o </a:t>
            </a:r>
            <a:r>
              <a:rPr lang="cs-CZ" sz="1800" dirty="0" err="1"/>
              <a:t>genomické</a:t>
            </a:r>
            <a:r>
              <a:rPr lang="cs-CZ" sz="1800" dirty="0"/>
              <a:t> </a:t>
            </a:r>
            <a:r>
              <a:rPr lang="cs-CZ" sz="1800" dirty="0" smtClean="0"/>
              <a:t>sekvenci.</a:t>
            </a:r>
          </a:p>
          <a:p>
            <a:pPr marL="0" indent="0" algn="ctr">
              <a:buNone/>
            </a:pPr>
            <a:r>
              <a:rPr lang="cs-CZ" sz="1800" dirty="0" smtClean="0"/>
              <a:t> Tato </a:t>
            </a:r>
            <a:r>
              <a:rPr lang="cs-CZ" sz="1800" dirty="0"/>
              <a:t>technologie od svého uvedení postupně téměř ovládla oblast základního či aplikovaného výzkumu zabývajícího se analýzou DNA</a:t>
            </a:r>
            <a:r>
              <a:rPr lang="cs-CZ" sz="1800" dirty="0" smtClean="0"/>
              <a:t>.</a:t>
            </a:r>
          </a:p>
          <a:p>
            <a:pPr marL="0" indent="0" algn="ctr">
              <a:buNone/>
            </a:pPr>
            <a:endParaRPr lang="cs-CZ" sz="2800" dirty="0"/>
          </a:p>
          <a:p>
            <a:pPr marL="0" indent="0" algn="ctr">
              <a:buNone/>
            </a:pPr>
            <a:r>
              <a:rPr lang="cs-CZ" sz="2800" dirty="0" smtClean="0"/>
              <a:t> </a:t>
            </a:r>
            <a:endParaRPr lang="cs-CZ" sz="2800" dirty="0"/>
          </a:p>
        </p:txBody>
      </p:sp>
      <p:pic>
        <p:nvPicPr>
          <p:cNvPr id="6" name="Picture 2" descr="http://t1.gstatic.com/images?q=tbn:ANd9GcTsfJ7M1kWScM0kmQlNAeOjd_yC1g9wH6XJzMnZZ6bDoJC3vxslaG78Us49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62" y="3204281"/>
            <a:ext cx="271612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bu.edu/iscf/files/2010/07/genome_analyzer_ii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44" y="2975283"/>
            <a:ext cx="2524125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corelabs.cgrb.oregonstate.edu/sites/default/files/HTS_HISeq20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69" y="3117868"/>
            <a:ext cx="3182888" cy="238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113" y="4712567"/>
            <a:ext cx="3397256" cy="24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0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nature.com/nature/journal/v458/n7239/images/nature07943-f3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78430"/>
            <a:ext cx="6696744" cy="419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80362" y="5639453"/>
            <a:ext cx="392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Stratton</a:t>
            </a:r>
            <a:r>
              <a:rPr lang="cs-CZ" dirty="0" smtClean="0"/>
              <a:t> et al. 2009 </a:t>
            </a:r>
            <a:r>
              <a:rPr lang="cs-CZ" dirty="0" err="1" smtClean="0"/>
              <a:t>Nature</a:t>
            </a:r>
            <a:r>
              <a:rPr lang="cs-CZ" dirty="0" smtClean="0"/>
              <a:t> 458:719-724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0575" y="548680"/>
            <a:ext cx="7982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latin typeface="+mj-lt"/>
              </a:rPr>
              <a:t>Vývoj </a:t>
            </a:r>
            <a:r>
              <a:rPr lang="cs-CZ" sz="3200" dirty="0" err="1" smtClean="0">
                <a:latin typeface="+mj-lt"/>
              </a:rPr>
              <a:t>sekvenačních</a:t>
            </a:r>
            <a:r>
              <a:rPr lang="cs-CZ" sz="3200" dirty="0" smtClean="0">
                <a:latin typeface="+mj-lt"/>
              </a:rPr>
              <a:t> metod za posledních 30 let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346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kstvak 106"/>
          <p:cNvSpPr txBox="1"/>
          <p:nvPr/>
        </p:nvSpPr>
        <p:spPr>
          <a:xfrm>
            <a:off x="864392" y="3577948"/>
            <a:ext cx="2865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prstClr val="black"/>
                </a:solidFill>
                <a:latin typeface="Calibri"/>
              </a:rPr>
              <a:t>96 DNA fragment</a:t>
            </a:r>
            <a:r>
              <a:rPr lang="cs-CZ" sz="2400" dirty="0" smtClean="0">
                <a:solidFill>
                  <a:prstClr val="black"/>
                </a:solidFill>
                <a:latin typeface="Calibri"/>
              </a:rPr>
              <a:t>ů</a:t>
            </a:r>
            <a:endParaRPr lang="nl-NL" sz="24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prstClr val="black"/>
                </a:solidFill>
                <a:latin typeface="Calibri"/>
              </a:rPr>
              <a:t>se</a:t>
            </a:r>
            <a:r>
              <a:rPr lang="cs-CZ" sz="2400" dirty="0" err="1" smtClean="0">
                <a:solidFill>
                  <a:prstClr val="black"/>
                </a:solidFill>
                <a:latin typeface="Calibri"/>
              </a:rPr>
              <a:t>kvenováno</a:t>
            </a:r>
            <a:r>
              <a:rPr lang="nl-NL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2400" dirty="0" smtClean="0"/>
              <a:t>zároveň</a:t>
            </a:r>
            <a:endParaRPr lang="nl-NL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Tekstvak 107"/>
          <p:cNvSpPr txBox="1"/>
          <p:nvPr/>
        </p:nvSpPr>
        <p:spPr>
          <a:xfrm>
            <a:off x="5268510" y="3577948"/>
            <a:ext cx="3130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prstClr val="black"/>
                </a:solidFill>
                <a:latin typeface="Calibri"/>
              </a:rPr>
              <a:t>Milion</a:t>
            </a:r>
            <a:r>
              <a:rPr lang="cs-CZ" sz="2400" dirty="0" smtClean="0">
                <a:solidFill>
                  <a:prstClr val="black"/>
                </a:solidFill>
                <a:latin typeface="Calibri"/>
              </a:rPr>
              <a:t>y</a:t>
            </a:r>
            <a:r>
              <a:rPr lang="nl-NL" sz="2400" dirty="0" smtClean="0">
                <a:solidFill>
                  <a:prstClr val="black"/>
                </a:solidFill>
                <a:latin typeface="Calibri"/>
              </a:rPr>
              <a:t> DNA fragment</a:t>
            </a:r>
            <a:r>
              <a:rPr lang="cs-CZ" sz="2400" dirty="0" smtClean="0">
                <a:solidFill>
                  <a:prstClr val="black"/>
                </a:solidFill>
                <a:latin typeface="Calibri"/>
              </a:rPr>
              <a:t>ů</a:t>
            </a:r>
            <a:endParaRPr lang="nl-NL" sz="24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prstClr val="black"/>
                </a:solidFill>
              </a:rPr>
              <a:t>se</a:t>
            </a:r>
            <a:r>
              <a:rPr lang="cs-CZ" sz="2400" dirty="0" err="1">
                <a:solidFill>
                  <a:prstClr val="black"/>
                </a:solidFill>
              </a:rPr>
              <a:t>kvenováno</a:t>
            </a:r>
            <a:r>
              <a:rPr lang="nl-NL" sz="2400" dirty="0">
                <a:solidFill>
                  <a:prstClr val="black"/>
                </a:solidFill>
              </a:rPr>
              <a:t> </a:t>
            </a:r>
            <a:r>
              <a:rPr lang="cs-CZ" sz="2400" dirty="0" smtClean="0"/>
              <a:t>zároveň</a:t>
            </a:r>
            <a:endParaRPr lang="nl-NL" sz="2400" dirty="0">
              <a:solidFill>
                <a:prstClr val="black"/>
              </a:solidFill>
            </a:endParaRPr>
          </a:p>
        </p:txBody>
      </p:sp>
      <p:pic>
        <p:nvPicPr>
          <p:cNvPr id="201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667" y="4849037"/>
            <a:ext cx="1233126" cy="113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015" t="4721" r="758" b="26915"/>
          <a:stretch/>
        </p:blipFill>
        <p:spPr bwMode="auto">
          <a:xfrm>
            <a:off x="7020272" y="4978307"/>
            <a:ext cx="1127558" cy="100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9" name="Tekstvak 2008"/>
          <p:cNvSpPr txBox="1"/>
          <p:nvPr/>
        </p:nvSpPr>
        <p:spPr>
          <a:xfrm>
            <a:off x="5292080" y="1102356"/>
            <a:ext cx="278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dirty="0" smtClean="0"/>
              <a:t>Miniaturizace a paralelizace</a:t>
            </a:r>
            <a:endParaRPr lang="en-GB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1471688"/>
            <a:ext cx="8515350" cy="216217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619" y="449802"/>
            <a:ext cx="9114190" cy="533400"/>
          </a:xfrm>
        </p:spPr>
        <p:txBody>
          <a:bodyPr>
            <a:noAutofit/>
          </a:bodyPr>
          <a:lstStyle/>
          <a:p>
            <a:pPr algn="ctr"/>
            <a:r>
              <a:rPr lang="cs-CZ" sz="3600" b="0" dirty="0" smtClean="0"/>
              <a:t>Kapilární</a:t>
            </a:r>
            <a:r>
              <a:rPr lang="en-GB" sz="3600" b="0" dirty="0" smtClean="0"/>
              <a:t> </a:t>
            </a:r>
            <a:r>
              <a:rPr lang="en-GB" sz="3600" b="0" i="1" dirty="0" smtClean="0"/>
              <a:t>vs. </a:t>
            </a:r>
            <a:r>
              <a:rPr lang="cs-CZ" sz="3600" b="0" dirty="0" smtClean="0"/>
              <a:t>Masivně paralelní </a:t>
            </a:r>
            <a:r>
              <a:rPr lang="cs-CZ" sz="3600" b="0" dirty="0" err="1" smtClean="0"/>
              <a:t>sekvenování</a:t>
            </a:r>
            <a:endParaRPr lang="en-GB" sz="36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4601936"/>
            <a:ext cx="1810525" cy="1778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5214358"/>
            <a:ext cx="1256805" cy="89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cs-CZ" sz="4400" dirty="0">
                <a:latin typeface="Calibri" charset="0"/>
              </a:rPr>
              <a:t/>
            </a:r>
            <a:br>
              <a:rPr lang="cs-CZ" sz="4400" dirty="0">
                <a:latin typeface="Calibri" charset="0"/>
              </a:rPr>
            </a:br>
            <a:r>
              <a:rPr lang="cs-CZ" sz="4400" dirty="0" smtClean="0">
                <a:latin typeface="Calibri" charset="0"/>
              </a:rPr>
              <a:t>MPS</a:t>
            </a:r>
            <a:endParaRPr lang="cs-CZ" sz="4400" dirty="0">
              <a:latin typeface="Calibri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0825" y="2132856"/>
            <a:ext cx="8642350" cy="36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cs-CZ" dirty="0" smtClean="0">
                <a:latin typeface="Calibri" charset="0"/>
              </a:rPr>
              <a:t>V</a:t>
            </a:r>
            <a:r>
              <a:rPr lang="cs-CZ" dirty="0">
                <a:latin typeface="Calibri" charset="0"/>
              </a:rPr>
              <a:t> současné době </a:t>
            </a:r>
            <a:r>
              <a:rPr lang="cs-CZ" dirty="0" smtClean="0">
                <a:latin typeface="Calibri" charset="0"/>
              </a:rPr>
              <a:t>se MPS </a:t>
            </a:r>
            <a:r>
              <a:rPr lang="cs-CZ" dirty="0">
                <a:latin typeface="Calibri" charset="0"/>
              </a:rPr>
              <a:t>v klinické diagnostice </a:t>
            </a:r>
            <a:r>
              <a:rPr lang="cs-CZ" dirty="0" smtClean="0">
                <a:latin typeface="Calibri" charset="0"/>
              </a:rPr>
              <a:t>přesunuje od </a:t>
            </a:r>
            <a:r>
              <a:rPr lang="cs-CZ" dirty="0" err="1" smtClean="0">
                <a:latin typeface="Calibri" charset="0"/>
              </a:rPr>
              <a:t>sekvenování</a:t>
            </a:r>
            <a:r>
              <a:rPr lang="cs-CZ" dirty="0" smtClean="0">
                <a:latin typeface="Calibri" charset="0"/>
              </a:rPr>
              <a:t> malého rozsahu zaměřeného </a:t>
            </a:r>
            <a:r>
              <a:rPr lang="cs-CZ" dirty="0">
                <a:latin typeface="Calibri" charset="0"/>
              </a:rPr>
              <a:t>na analýzu jednotlivých genů nebo vybraných skupin genů asociovaných s konkrétním </a:t>
            </a:r>
            <a:r>
              <a:rPr lang="cs-CZ" dirty="0" smtClean="0">
                <a:latin typeface="Calibri" charset="0"/>
              </a:rPr>
              <a:t>onemocněním k </a:t>
            </a:r>
            <a:r>
              <a:rPr lang="cs-CZ" u="sng" dirty="0" smtClean="0">
                <a:latin typeface="Calibri" charset="0"/>
              </a:rPr>
              <a:t>panelovému </a:t>
            </a:r>
            <a:r>
              <a:rPr lang="cs-CZ" u="sng" dirty="0" err="1" smtClean="0">
                <a:latin typeface="Calibri" charset="0"/>
              </a:rPr>
              <a:t>sekvenování</a:t>
            </a:r>
            <a:r>
              <a:rPr lang="cs-CZ" dirty="0" smtClean="0">
                <a:latin typeface="Calibri" charset="0"/>
              </a:rPr>
              <a:t> až stovek genů asociovaných s diagnózou až k </a:t>
            </a:r>
            <a:r>
              <a:rPr lang="cs-CZ" u="sng" dirty="0" err="1" smtClean="0">
                <a:latin typeface="Calibri" charset="0"/>
              </a:rPr>
              <a:t>exomovému</a:t>
            </a:r>
            <a:r>
              <a:rPr lang="cs-CZ" u="sng" dirty="0" smtClean="0">
                <a:latin typeface="Calibri" charset="0"/>
              </a:rPr>
              <a:t> </a:t>
            </a:r>
            <a:r>
              <a:rPr lang="cs-CZ" u="sng" dirty="0" err="1" smtClean="0">
                <a:latin typeface="Calibri" charset="0"/>
              </a:rPr>
              <a:t>sekvenování</a:t>
            </a:r>
            <a:r>
              <a:rPr lang="cs-CZ" u="sng" dirty="0" smtClean="0">
                <a:latin typeface="Calibri" charset="0"/>
              </a:rPr>
              <a:t> se zaměřením na klinicky významné geny</a:t>
            </a:r>
            <a:r>
              <a:rPr lang="cs-CZ" dirty="0" smtClean="0">
                <a:latin typeface="Calibri" charset="0"/>
              </a:rPr>
              <a:t>. „Bohaté“ laboratoře už nyní </a:t>
            </a:r>
            <a:r>
              <a:rPr lang="cs-CZ" dirty="0" err="1" smtClean="0">
                <a:latin typeface="Calibri" charset="0"/>
              </a:rPr>
              <a:t>sekvenují</a:t>
            </a:r>
            <a:r>
              <a:rPr lang="cs-CZ" dirty="0" smtClean="0">
                <a:latin typeface="Calibri" charset="0"/>
              </a:rPr>
              <a:t> </a:t>
            </a:r>
            <a:r>
              <a:rPr lang="cs-CZ" dirty="0" err="1" smtClean="0">
                <a:latin typeface="Calibri" charset="0"/>
              </a:rPr>
              <a:t>celogenomově</a:t>
            </a:r>
            <a:r>
              <a:rPr lang="cs-CZ" dirty="0" smtClean="0">
                <a:latin typeface="Calibri" charset="0"/>
              </a:rPr>
              <a:t>.</a:t>
            </a:r>
            <a:endParaRPr lang="cs-CZ" dirty="0">
              <a:latin typeface="Calibri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cs-CZ" dirty="0">
              <a:latin typeface="Calibri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cs-CZ" dirty="0" smtClean="0">
                <a:latin typeface="Calibri" charset="0"/>
              </a:rPr>
              <a:t>Rozlišují se postupy</a:t>
            </a:r>
            <a:r>
              <a:rPr lang="cs-CZ" dirty="0">
                <a:latin typeface="Calibri" charset="0"/>
              </a:rPr>
              <a:t>: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cs-CZ" dirty="0">
                <a:latin typeface="Calibri" charset="0"/>
              </a:rPr>
              <a:t> </a:t>
            </a:r>
            <a:r>
              <a:rPr lang="cs-CZ" b="1" dirty="0" err="1">
                <a:latin typeface="Calibri" charset="0"/>
              </a:rPr>
              <a:t>amplikonové</a:t>
            </a:r>
            <a:r>
              <a:rPr lang="cs-CZ" b="1" dirty="0">
                <a:latin typeface="Calibri" charset="0"/>
              </a:rPr>
              <a:t> </a:t>
            </a:r>
            <a:r>
              <a:rPr lang="cs-CZ" b="1" dirty="0" err="1">
                <a:latin typeface="Calibri" charset="0"/>
              </a:rPr>
              <a:t>sekvenování</a:t>
            </a:r>
            <a:r>
              <a:rPr lang="cs-CZ" b="1" dirty="0">
                <a:latin typeface="Calibri" charset="0"/>
              </a:rPr>
              <a:t>  </a:t>
            </a:r>
            <a:r>
              <a:rPr lang="cs-CZ" dirty="0">
                <a:latin typeface="Calibri" charset="0"/>
              </a:rPr>
              <a:t>- </a:t>
            </a:r>
            <a:r>
              <a:rPr lang="cs-CZ" dirty="0" smtClean="0">
                <a:latin typeface="Calibri" charset="0"/>
              </a:rPr>
              <a:t>využití zejména k </a:t>
            </a:r>
            <a:r>
              <a:rPr lang="cs-CZ" u="sng" dirty="0" err="1" smtClean="0">
                <a:latin typeface="Calibri" charset="0"/>
              </a:rPr>
              <a:t>ultrahlubokému</a:t>
            </a:r>
            <a:r>
              <a:rPr lang="cs-CZ" u="sng" dirty="0" smtClean="0">
                <a:latin typeface="Calibri" charset="0"/>
              </a:rPr>
              <a:t> </a:t>
            </a:r>
            <a:r>
              <a:rPr lang="cs-CZ" u="sng" dirty="0" err="1">
                <a:latin typeface="Calibri" charset="0"/>
              </a:rPr>
              <a:t>sekvenování</a:t>
            </a:r>
            <a:endParaRPr lang="cs-CZ" u="sng" dirty="0">
              <a:latin typeface="Calibri" charset="0"/>
            </a:endParaRPr>
          </a:p>
          <a:p>
            <a:r>
              <a:rPr lang="cs-CZ" b="1" dirty="0">
                <a:latin typeface="Calibri" charset="0"/>
              </a:rPr>
              <a:t>(</a:t>
            </a:r>
            <a:r>
              <a:rPr lang="cs-CZ" b="1" dirty="0" err="1">
                <a:latin typeface="Calibri" charset="0"/>
              </a:rPr>
              <a:t>hybridization-based</a:t>
            </a:r>
            <a:r>
              <a:rPr lang="cs-CZ" b="1" dirty="0">
                <a:latin typeface="Calibri" charset="0"/>
              </a:rPr>
              <a:t> </a:t>
            </a:r>
            <a:r>
              <a:rPr lang="cs-CZ" b="1" dirty="0" err="1">
                <a:latin typeface="Calibri" charset="0"/>
              </a:rPr>
              <a:t>capture</a:t>
            </a:r>
            <a:r>
              <a:rPr lang="cs-CZ" b="1" dirty="0">
                <a:latin typeface="Calibri" charset="0"/>
              </a:rPr>
              <a:t> </a:t>
            </a:r>
            <a:r>
              <a:rPr lang="cs-CZ" b="1" dirty="0" err="1">
                <a:latin typeface="Calibri" charset="0"/>
              </a:rPr>
              <a:t>sequencing</a:t>
            </a:r>
            <a:r>
              <a:rPr lang="cs-CZ" b="1" dirty="0">
                <a:latin typeface="Calibri" charset="0"/>
              </a:rPr>
              <a:t>, </a:t>
            </a:r>
            <a:r>
              <a:rPr lang="cs-CZ" b="1" dirty="0" smtClean="0">
                <a:latin typeface="Calibri" charset="0"/>
              </a:rPr>
              <a:t>Hyb-</a:t>
            </a:r>
            <a:r>
              <a:rPr lang="cs-CZ" b="1" dirty="0" err="1" smtClean="0">
                <a:latin typeface="Calibri" charset="0"/>
              </a:rPr>
              <a:t>Seq</a:t>
            </a:r>
            <a:r>
              <a:rPr lang="cs-CZ" b="1" dirty="0" smtClean="0">
                <a:latin typeface="Calibri" charset="0"/>
              </a:rPr>
              <a:t> -</a:t>
            </a:r>
            <a:r>
              <a:rPr lang="cs-CZ" dirty="0" smtClean="0">
                <a:latin typeface="Calibri" charset="0"/>
              </a:rPr>
              <a:t> panelové </a:t>
            </a:r>
            <a:r>
              <a:rPr lang="cs-CZ" dirty="0" err="1" smtClean="0">
                <a:latin typeface="Calibri" charset="0"/>
              </a:rPr>
              <a:t>sekvenování</a:t>
            </a:r>
            <a:r>
              <a:rPr lang="cs-CZ" dirty="0" smtClean="0">
                <a:latin typeface="Calibri" charset="0"/>
              </a:rPr>
              <a:t> – </a:t>
            </a:r>
            <a:r>
              <a:rPr lang="cs-CZ" dirty="0" err="1" smtClean="0">
                <a:latin typeface="Calibri" charset="0"/>
              </a:rPr>
              <a:t>sekvenační</a:t>
            </a:r>
            <a:r>
              <a:rPr lang="cs-CZ" dirty="0" smtClean="0">
                <a:latin typeface="Calibri" charset="0"/>
              </a:rPr>
              <a:t> knihovna je připravena hybridizací </a:t>
            </a:r>
            <a:r>
              <a:rPr lang="cs-CZ" dirty="0">
                <a:latin typeface="Calibri" charset="0"/>
              </a:rPr>
              <a:t>sond </a:t>
            </a:r>
            <a:r>
              <a:rPr lang="cs-CZ" dirty="0" smtClean="0">
                <a:latin typeface="Calibri" charset="0"/>
              </a:rPr>
              <a:t>komplementárních </a:t>
            </a:r>
            <a:r>
              <a:rPr lang="cs-CZ" dirty="0">
                <a:latin typeface="Calibri" charset="0"/>
              </a:rPr>
              <a:t>k cílové </a:t>
            </a:r>
            <a:r>
              <a:rPr lang="cs-CZ" dirty="0" smtClean="0">
                <a:latin typeface="Calibri" charset="0"/>
              </a:rPr>
              <a:t>sekvenci zájmu) </a:t>
            </a:r>
            <a:r>
              <a:rPr lang="cs-CZ" dirty="0">
                <a:latin typeface="Calibri" charset="0"/>
              </a:rPr>
              <a:t>– </a:t>
            </a:r>
            <a:r>
              <a:rPr lang="cs-CZ" dirty="0" smtClean="0">
                <a:latin typeface="Calibri" charset="0"/>
              </a:rPr>
              <a:t>využití k </a:t>
            </a:r>
            <a:r>
              <a:rPr lang="cs-CZ" u="sng" dirty="0" err="1" smtClean="0">
                <a:latin typeface="Calibri" charset="0"/>
              </a:rPr>
              <a:t>ultraširokému</a:t>
            </a:r>
            <a:r>
              <a:rPr lang="cs-CZ" u="sng" dirty="0" smtClean="0">
                <a:latin typeface="Calibri" charset="0"/>
              </a:rPr>
              <a:t> </a:t>
            </a:r>
            <a:r>
              <a:rPr lang="cs-CZ" u="sng" dirty="0" err="1">
                <a:latin typeface="Calibri" charset="0"/>
              </a:rPr>
              <a:t>sekvenování</a:t>
            </a:r>
            <a:endParaRPr lang="cs-CZ" u="sng" dirty="0">
              <a:latin typeface="Calibri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cs-CZ" dirty="0">
              <a:latin typeface="Calibri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cs-CZ" b="1" dirty="0">
                <a:latin typeface="Calibri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96959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" y="0"/>
            <a:ext cx="9144000" cy="681337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26064" y="1700808"/>
            <a:ext cx="911287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Mnoho lékařů si z dob svých studií pamatuje,</a:t>
            </a:r>
          </a:p>
          <a:p>
            <a:pPr algn="ctr"/>
            <a:r>
              <a:rPr lang="cs-CZ" dirty="0" smtClean="0"/>
              <a:t> že lékařská genetika se zabývá relativně vzácnými </a:t>
            </a:r>
            <a:r>
              <a:rPr lang="cs-CZ" dirty="0" err="1" smtClean="0"/>
              <a:t>monogenními</a:t>
            </a:r>
            <a:r>
              <a:rPr lang="cs-CZ" dirty="0" smtClean="0"/>
              <a:t> onemocněními </a:t>
            </a:r>
          </a:p>
          <a:p>
            <a:pPr algn="ctr"/>
            <a:r>
              <a:rPr lang="cs-CZ" dirty="0" smtClean="0"/>
              <a:t>či chromozomálními poruchami. </a:t>
            </a:r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S výjimkou pediatrů a gynekologů-porodníků se většina lékařů v primární péči s</a:t>
            </a:r>
          </a:p>
          <a:p>
            <a:pPr algn="ctr"/>
            <a:r>
              <a:rPr lang="cs-CZ" dirty="0" smtClean="0"/>
              <a:t> těmito chorobami setkávalo velmi vzácně, </a:t>
            </a:r>
          </a:p>
          <a:p>
            <a:pPr algn="ctr"/>
            <a:r>
              <a:rPr lang="cs-CZ" dirty="0" smtClean="0"/>
              <a:t>a </a:t>
            </a:r>
            <a:r>
              <a:rPr lang="cs-CZ" b="1" dirty="0" smtClean="0"/>
              <a:t>lékařskou genetiku proto považovali za okrajový obor medicíny. </a:t>
            </a:r>
          </a:p>
          <a:p>
            <a:pPr algn="ctr"/>
            <a:endParaRPr lang="cs-CZ" b="1" dirty="0" smtClean="0"/>
          </a:p>
          <a:p>
            <a:pPr algn="ctr"/>
            <a:r>
              <a:rPr lang="cs-CZ" dirty="0" smtClean="0"/>
              <a:t>Současný rychlý vývoj molekulárně genetických metod, </a:t>
            </a:r>
          </a:p>
          <a:p>
            <a:pPr algn="ctr"/>
            <a:r>
              <a:rPr lang="cs-CZ" dirty="0" smtClean="0"/>
              <a:t>překotné odkrývání lidského genomu </a:t>
            </a:r>
          </a:p>
          <a:p>
            <a:pPr algn="ctr"/>
            <a:r>
              <a:rPr lang="cs-CZ" dirty="0" smtClean="0"/>
              <a:t>a systematický popis polymorfismů jednotlivých nukleotidů (</a:t>
            </a:r>
            <a:r>
              <a:rPr lang="cs-CZ" dirty="0" err="1" smtClean="0"/>
              <a:t>SNPs</a:t>
            </a:r>
            <a:r>
              <a:rPr lang="cs-CZ" dirty="0" smtClean="0"/>
              <a:t>)</a:t>
            </a:r>
          </a:p>
          <a:p>
            <a:pPr algn="ctr"/>
            <a:r>
              <a:rPr lang="cs-CZ" dirty="0" smtClean="0"/>
              <a:t> </a:t>
            </a:r>
            <a:r>
              <a:rPr lang="cs-CZ" b="1" dirty="0" smtClean="0"/>
              <a:t>lékařskou genetiku posouvají z periferie akademické medicíny do centra každodenní praxe.</a:t>
            </a:r>
            <a:r>
              <a:rPr lang="cs-CZ" dirty="0" smtClean="0"/>
              <a:t> </a:t>
            </a:r>
          </a:p>
          <a:p>
            <a:pPr algn="ctr"/>
            <a:endParaRPr lang="cs-CZ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457200" y="62981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Lékařská genetika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721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388" y="764704"/>
            <a:ext cx="8228013" cy="1141412"/>
          </a:xfrm>
        </p:spPr>
        <p:txBody>
          <a:bodyPr/>
          <a:lstStyle/>
          <a:p>
            <a:r>
              <a:rPr lang="cs-CZ" sz="2400" dirty="0" smtClean="0"/>
              <a:t>Panelové </a:t>
            </a:r>
            <a:r>
              <a:rPr lang="cs-CZ" sz="2400" dirty="0" err="1" smtClean="0"/>
              <a:t>sekvenátory</a:t>
            </a:r>
            <a:r>
              <a:rPr lang="cs-CZ" sz="2400" dirty="0" smtClean="0"/>
              <a:t> firmy </a:t>
            </a:r>
            <a:r>
              <a:rPr lang="cs-CZ" sz="2400" dirty="0" err="1" smtClean="0"/>
              <a:t>Illumina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 smtClean="0"/>
              <a:t>- využití v diagnostice</a:t>
            </a:r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6" y="2636912"/>
            <a:ext cx="8892480" cy="342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388" y="764704"/>
            <a:ext cx="8228013" cy="1141412"/>
          </a:xfrm>
        </p:spPr>
        <p:txBody>
          <a:bodyPr/>
          <a:lstStyle/>
          <a:p>
            <a:r>
              <a:rPr lang="cs-CZ" sz="2400" dirty="0" err="1" smtClean="0"/>
              <a:t>Celogenomové</a:t>
            </a:r>
            <a:r>
              <a:rPr lang="cs-CZ" sz="2400" dirty="0" smtClean="0"/>
              <a:t> </a:t>
            </a:r>
            <a:r>
              <a:rPr lang="cs-CZ" sz="2400" dirty="0" err="1" smtClean="0"/>
              <a:t>sekvenátory</a:t>
            </a:r>
            <a:r>
              <a:rPr lang="cs-CZ" sz="2400" dirty="0" smtClean="0"/>
              <a:t> firmy </a:t>
            </a:r>
            <a:r>
              <a:rPr lang="cs-CZ" sz="2400" dirty="0" err="1" smtClean="0"/>
              <a:t>Illumina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 smtClean="0"/>
              <a:t>- využití ve výzkumu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76176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3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325438" y="274638"/>
            <a:ext cx="10009188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cs-CZ" sz="3200"/>
              <a:t>Technologie single-molecule sekvenování</a:t>
            </a:r>
            <a:br>
              <a:rPr lang="cs-CZ" sz="3200"/>
            </a:br>
            <a:r>
              <a:rPr lang="cs-CZ" sz="3200"/>
              <a:t>třetí generace sekvenování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687388" y="1989138"/>
            <a:ext cx="7749279" cy="202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marL="285750" indent="-284163"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dirty="0">
                <a:solidFill>
                  <a:srgbClr val="000000"/>
                </a:solidFill>
                <a:latin typeface="Calibri" charset="0"/>
              </a:rPr>
              <a:t>Představuje výraznou změnu ve </a:t>
            </a:r>
            <a:r>
              <a:rPr lang="cs-CZ" dirty="0" smtClean="0">
                <a:solidFill>
                  <a:srgbClr val="000000"/>
                </a:solidFill>
                <a:latin typeface="Calibri" charset="0"/>
              </a:rPr>
              <a:t>vývoji nových </a:t>
            </a:r>
            <a:r>
              <a:rPr lang="cs-CZ" dirty="0" err="1">
                <a:solidFill>
                  <a:srgbClr val="000000"/>
                </a:solidFill>
                <a:latin typeface="Calibri" charset="0"/>
              </a:rPr>
              <a:t>sekvenačních</a:t>
            </a:r>
            <a:r>
              <a:rPr lang="cs-CZ" dirty="0">
                <a:solidFill>
                  <a:srgbClr val="000000"/>
                </a:solidFill>
                <a:latin typeface="Calibri" charset="0"/>
              </a:rPr>
              <a:t> metod</a:t>
            </a:r>
          </a:p>
          <a:p>
            <a:pPr marL="285750" indent="-284163"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dirty="0">
                <a:solidFill>
                  <a:srgbClr val="000000"/>
                </a:solidFill>
                <a:latin typeface="Calibri" charset="0"/>
              </a:rPr>
              <a:t>Nevyužívá žádný amplifikační krok před vlastním </a:t>
            </a:r>
            <a:r>
              <a:rPr lang="cs-CZ" dirty="0" err="1">
                <a:solidFill>
                  <a:srgbClr val="000000"/>
                </a:solidFill>
                <a:latin typeface="Calibri" charset="0"/>
              </a:rPr>
              <a:t>sekvenováním</a:t>
            </a:r>
            <a:r>
              <a:rPr lang="cs-CZ" dirty="0">
                <a:solidFill>
                  <a:srgbClr val="000000"/>
                </a:solidFill>
                <a:latin typeface="Calibri" charset="0"/>
              </a:rPr>
              <a:t>,</a:t>
            </a:r>
          </a:p>
          <a:p>
            <a:pPr marL="285750" indent="-284163" hangingPunct="1">
              <a:lnSpc>
                <a:spcPct val="100000"/>
              </a:lnSpc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dirty="0">
                <a:solidFill>
                  <a:srgbClr val="000000"/>
                </a:solidFill>
                <a:latin typeface="Calibri" charset="0"/>
              </a:rPr>
              <a:t>což </a:t>
            </a:r>
            <a:r>
              <a:rPr lang="cs-CZ" u="sng" dirty="0">
                <a:solidFill>
                  <a:srgbClr val="000000"/>
                </a:solidFill>
                <a:latin typeface="Calibri" charset="0"/>
              </a:rPr>
              <a:t>zkracuje dobu přípravy </a:t>
            </a:r>
            <a:r>
              <a:rPr lang="cs-CZ" u="sng" dirty="0" smtClean="0">
                <a:solidFill>
                  <a:srgbClr val="000000"/>
                </a:solidFill>
                <a:latin typeface="Calibri" charset="0"/>
              </a:rPr>
              <a:t>DNA a snižuje chybovost pramenící z amplifikace DNA</a:t>
            </a:r>
            <a:endParaRPr lang="cs-CZ" u="sng" dirty="0">
              <a:solidFill>
                <a:srgbClr val="000000"/>
              </a:solidFill>
              <a:latin typeface="Calibri" charset="0"/>
            </a:endParaRPr>
          </a:p>
          <a:p>
            <a:pPr marL="285750" indent="-284163"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dirty="0">
                <a:solidFill>
                  <a:srgbClr val="000000"/>
                </a:solidFill>
                <a:latin typeface="Calibri" charset="0"/>
              </a:rPr>
              <a:t>Redukuje cenu</a:t>
            </a:r>
          </a:p>
          <a:p>
            <a:pPr marL="285750" indent="-284163"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charset="0"/>
              </a:rPr>
              <a:t>Umožňuje </a:t>
            </a:r>
            <a:r>
              <a:rPr lang="cs-CZ" u="sng" dirty="0">
                <a:solidFill>
                  <a:srgbClr val="000000"/>
                </a:solidFill>
                <a:latin typeface="Calibri" charset="0"/>
              </a:rPr>
              <a:t>vyšší flexibilitu v délce čtení</a:t>
            </a:r>
            <a:r>
              <a:rPr lang="cs-CZ" dirty="0">
                <a:solidFill>
                  <a:srgbClr val="000000"/>
                </a:solidFill>
                <a:latin typeface="Calibri" charset="0"/>
              </a:rPr>
              <a:t> </a:t>
            </a:r>
          </a:p>
          <a:p>
            <a:pPr marL="285750" indent="-284163"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dirty="0">
                <a:solidFill>
                  <a:srgbClr val="000000"/>
                </a:solidFill>
                <a:latin typeface="Calibri" charset="0"/>
              </a:rPr>
              <a:t>Umožňuje </a:t>
            </a:r>
            <a:r>
              <a:rPr lang="cs-CZ" u="sng" dirty="0">
                <a:solidFill>
                  <a:srgbClr val="000000"/>
                </a:solidFill>
                <a:latin typeface="Calibri" charset="0"/>
              </a:rPr>
              <a:t>přesnou kvantifikaci DNA molekul</a:t>
            </a:r>
            <a:r>
              <a:rPr lang="cs-CZ" dirty="0">
                <a:solidFill>
                  <a:srgbClr val="000000"/>
                </a:solidFill>
                <a:latin typeface="Calibri" charset="0"/>
              </a:rPr>
              <a:t>, protože signál je zaznamenáván</a:t>
            </a:r>
          </a:p>
          <a:p>
            <a:pPr marL="285750" indent="-284163" hangingPunct="1">
              <a:lnSpc>
                <a:spcPct val="100000"/>
              </a:lnSpc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dirty="0">
                <a:solidFill>
                  <a:srgbClr val="000000"/>
                </a:solidFill>
                <a:latin typeface="Calibri" charset="0"/>
              </a:rPr>
              <a:t>v reálném čase</a:t>
            </a:r>
          </a:p>
        </p:txBody>
      </p:sp>
    </p:spTree>
    <p:extLst>
      <p:ext uri="{BB962C8B-B14F-4D97-AF65-F5344CB8AC3E}">
        <p14:creationId xmlns:p14="http://schemas.microsoft.com/office/powerpoint/2010/main" val="3232007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 cstate="print"/>
          <a:srcRect l="4130" t="43942" r="63985" b="28000"/>
          <a:stretch>
            <a:fillRect/>
          </a:stretch>
        </p:blipFill>
        <p:spPr bwMode="auto">
          <a:xfrm>
            <a:off x="6350629" y="2492896"/>
            <a:ext cx="22860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7654" name="Titel 8"/>
          <p:cNvSpPr>
            <a:spLocks noGrp="1"/>
          </p:cNvSpPr>
          <p:nvPr>
            <p:ph type="title"/>
          </p:nvPr>
        </p:nvSpPr>
        <p:spPr>
          <a:xfrm>
            <a:off x="0" y="35062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cs-CZ" sz="3200" dirty="0" err="1" smtClean="0"/>
              <a:t>Celog</a:t>
            </a:r>
            <a:r>
              <a:rPr lang="en-US" sz="3200" b="0" dirty="0" err="1" smtClean="0"/>
              <a:t>enom</a:t>
            </a:r>
            <a:r>
              <a:rPr lang="cs-CZ" sz="3200" b="0" dirty="0" err="1" smtClean="0"/>
              <a:t>ové</a:t>
            </a:r>
            <a:r>
              <a:rPr lang="en-US" sz="3200" b="0" dirty="0" smtClean="0"/>
              <a:t> se</a:t>
            </a:r>
            <a:r>
              <a:rPr lang="cs-CZ" sz="3200" b="0" dirty="0" err="1" smtClean="0"/>
              <a:t>kvenování</a:t>
            </a:r>
            <a:r>
              <a:rPr lang="en-US" sz="3200" b="0" dirty="0" smtClean="0"/>
              <a:t>: </a:t>
            </a:r>
            <a:r>
              <a:rPr lang="cs-CZ" sz="3200" b="0" dirty="0" smtClean="0"/>
              <a:t>všechny varianty v jednom experimentu</a:t>
            </a:r>
            <a:endParaRPr lang="nl-NL" sz="3200" b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22" y="1208000"/>
            <a:ext cx="3182198" cy="34447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657" name="Tekstvak 11"/>
          <p:cNvSpPr txBox="1">
            <a:spLocks noChangeArrowheads="1"/>
          </p:cNvSpPr>
          <p:nvPr/>
        </p:nvSpPr>
        <p:spPr bwMode="auto">
          <a:xfrm>
            <a:off x="5892710" y="1993132"/>
            <a:ext cx="32018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000" dirty="0" smtClean="0">
                <a:cs typeface="Arial" charset="0"/>
              </a:rPr>
              <a:t>Genom</a:t>
            </a:r>
            <a:r>
              <a:rPr lang="cs-CZ" sz="2000" dirty="0" smtClean="0">
                <a:cs typeface="Arial" charset="0"/>
              </a:rPr>
              <a:t> se</a:t>
            </a:r>
            <a:r>
              <a:rPr lang="nl-NL" sz="2000" dirty="0" smtClean="0">
                <a:cs typeface="Arial" charset="0"/>
              </a:rPr>
              <a:t> ‘</a:t>
            </a:r>
            <a:r>
              <a:rPr lang="cs-CZ" sz="2000" dirty="0" smtClean="0">
                <a:cs typeface="Arial" charset="0"/>
              </a:rPr>
              <a:t>všemi</a:t>
            </a:r>
            <a:r>
              <a:rPr lang="nl-NL" sz="2000" dirty="0" smtClean="0">
                <a:cs typeface="Arial" charset="0"/>
              </a:rPr>
              <a:t>’ varia</a:t>
            </a:r>
            <a:r>
              <a:rPr lang="cs-CZ" sz="2000" dirty="0" err="1" smtClean="0">
                <a:cs typeface="Arial" charset="0"/>
              </a:rPr>
              <a:t>ntami</a:t>
            </a:r>
            <a:endParaRPr lang="nl-NL" sz="2000" dirty="0">
              <a:cs typeface="Arial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899592" y="2031068"/>
            <a:ext cx="1771447" cy="1965993"/>
            <a:chOff x="827584" y="1593022"/>
            <a:chExt cx="1771447" cy="1965993"/>
          </a:xfrm>
        </p:grpSpPr>
        <p:sp>
          <p:nvSpPr>
            <p:cNvPr id="27656" name="Tekstvak 10"/>
            <p:cNvSpPr txBox="1">
              <a:spLocks noChangeArrowheads="1"/>
            </p:cNvSpPr>
            <p:nvPr/>
          </p:nvSpPr>
          <p:spPr bwMode="auto">
            <a:xfrm>
              <a:off x="827584" y="1593022"/>
              <a:ext cx="17714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2000" dirty="0">
                  <a:cs typeface="Arial" charset="0"/>
                </a:rPr>
                <a:t>DNA </a:t>
              </a:r>
              <a:r>
                <a:rPr lang="cs-CZ" sz="2000" dirty="0" smtClean="0">
                  <a:cs typeface="Arial" charset="0"/>
                </a:rPr>
                <a:t>z</a:t>
              </a:r>
              <a:r>
                <a:rPr lang="cs-CZ" sz="2000" dirty="0">
                  <a:cs typeface="Arial" charset="0"/>
                </a:rPr>
                <a:t> </a:t>
              </a:r>
              <a:r>
                <a:rPr lang="cs-CZ" sz="2000" dirty="0" smtClean="0">
                  <a:cs typeface="Arial" charset="0"/>
                </a:rPr>
                <a:t>krve</a:t>
              </a:r>
              <a:r>
                <a:rPr lang="nl-NL" sz="2000" dirty="0" smtClean="0">
                  <a:cs typeface="Arial" charset="0"/>
                </a:rPr>
                <a:t>/</a:t>
              </a:r>
              <a:r>
                <a:rPr lang="cs-CZ" sz="2000" dirty="0" smtClean="0">
                  <a:cs typeface="Arial" charset="0"/>
                </a:rPr>
                <a:t>slin</a:t>
              </a:r>
              <a:endParaRPr lang="nl-NL" sz="2000" dirty="0">
                <a:cs typeface="Arial" charset="0"/>
              </a:endParaRPr>
            </a:p>
          </p:txBody>
        </p:sp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23" t="17630"/>
            <a:stretch/>
          </p:blipFill>
          <p:spPr>
            <a:xfrm>
              <a:off x="1276892" y="2000859"/>
              <a:ext cx="872829" cy="1558156"/>
            </a:xfrm>
            <a:prstGeom prst="rect">
              <a:avLst/>
            </a:prstGeom>
          </p:spPr>
        </p:pic>
      </p:grpSp>
      <p:sp>
        <p:nvSpPr>
          <p:cNvPr id="3" name="Rovnoramenný trojúhelník 2"/>
          <p:cNvSpPr/>
          <p:nvPr/>
        </p:nvSpPr>
        <p:spPr>
          <a:xfrm rot="10800000">
            <a:off x="3594421" y="4635254"/>
            <a:ext cx="1702199" cy="172819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4229496" y="6453336"/>
            <a:ext cx="432048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969160" y="4531534"/>
            <a:ext cx="993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Přesnost</a:t>
            </a:r>
            <a:br>
              <a:rPr lang="cs-CZ" dirty="0" smtClean="0"/>
            </a:br>
            <a:r>
              <a:rPr lang="cs-CZ" dirty="0" smtClean="0"/>
              <a:t>Rychlost</a:t>
            </a:r>
            <a:br>
              <a:rPr lang="cs-CZ" dirty="0" smtClean="0"/>
            </a:br>
            <a:r>
              <a:rPr lang="cs-CZ" dirty="0" smtClean="0"/>
              <a:t>Cena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1853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Masivně paralelní </a:t>
            </a:r>
            <a:r>
              <a:rPr lang="cs-CZ" dirty="0" err="1" smtClean="0"/>
              <a:t>sekvenování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39552" y="1916832"/>
            <a:ext cx="72183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Přesnost</a:t>
            </a:r>
            <a:br>
              <a:rPr lang="cs-CZ" dirty="0" smtClean="0"/>
            </a:br>
            <a:r>
              <a:rPr lang="cs-CZ" dirty="0" smtClean="0"/>
              <a:t>Krátké čtení sekvence spolehlivé pro většinu aplikací</a:t>
            </a:r>
            <a:br>
              <a:rPr lang="cs-CZ" dirty="0" smtClean="0"/>
            </a:br>
            <a:r>
              <a:rPr lang="cs-CZ" dirty="0" smtClean="0"/>
              <a:t>Průměrné sekvenční pokrytí spolehlivé pro detekci bodových mutací</a:t>
            </a:r>
            <a:br>
              <a:rPr lang="cs-CZ" dirty="0" smtClean="0"/>
            </a:br>
            <a:r>
              <a:rPr lang="cs-CZ" dirty="0" smtClean="0"/>
              <a:t>Dlouhé čtení sekvence lepší pro strukturální variace, opakované expanze, </a:t>
            </a:r>
          </a:p>
          <a:p>
            <a:r>
              <a:rPr lang="cs-CZ" dirty="0" smtClean="0"/>
              <a:t>ale vysoká míra chyb pro detekci variace jednotek nukleotidů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Rychlost</a:t>
            </a:r>
            <a:br>
              <a:rPr lang="cs-CZ" dirty="0" smtClean="0"/>
            </a:br>
            <a:r>
              <a:rPr lang="cs-CZ" dirty="0" smtClean="0"/>
              <a:t>Technologie krátkého čtení umožňuje </a:t>
            </a:r>
            <a:r>
              <a:rPr lang="cs-CZ" dirty="0" err="1" smtClean="0"/>
              <a:t>sekvenaci</a:t>
            </a:r>
            <a:r>
              <a:rPr lang="cs-CZ" dirty="0" smtClean="0"/>
              <a:t> </a:t>
            </a:r>
            <a:r>
              <a:rPr lang="cs-CZ" dirty="0" err="1" smtClean="0"/>
              <a:t>exomu</a:t>
            </a:r>
            <a:r>
              <a:rPr lang="cs-CZ" dirty="0" smtClean="0"/>
              <a:t> a genomu ve dnech</a:t>
            </a:r>
            <a:br>
              <a:rPr lang="cs-CZ" dirty="0" smtClean="0"/>
            </a:br>
            <a:r>
              <a:rPr lang="cs-CZ" dirty="0" smtClean="0"/>
              <a:t>Lze </a:t>
            </a:r>
            <a:r>
              <a:rPr lang="cs-CZ" dirty="0" err="1" smtClean="0"/>
              <a:t>sekvenovat</a:t>
            </a:r>
            <a:r>
              <a:rPr lang="cs-CZ" dirty="0" smtClean="0"/>
              <a:t> tisíce genomů na jednotlivých platformách ročně</a:t>
            </a:r>
            <a:br>
              <a:rPr lang="cs-CZ" dirty="0" smtClean="0"/>
            </a:br>
            <a:r>
              <a:rPr lang="cs-CZ" dirty="0" smtClean="0"/>
              <a:t>Dlouhá čtení genomů stále trvají delší dobu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960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3416" y="2212793"/>
            <a:ext cx="887486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. </a:t>
            </a:r>
          </a:p>
          <a:p>
            <a:r>
              <a:rPr lang="cs-CZ" dirty="0" smtClean="0"/>
              <a:t>1980 </a:t>
            </a:r>
            <a:r>
              <a:rPr lang="cs-CZ" dirty="0"/>
              <a:t>byla schopna jedna laboratoř </a:t>
            </a:r>
            <a:r>
              <a:rPr lang="cs-CZ" dirty="0" err="1"/>
              <a:t>sekvenovat</a:t>
            </a:r>
            <a:r>
              <a:rPr lang="cs-CZ" dirty="0"/>
              <a:t> 1 000 </a:t>
            </a:r>
            <a:r>
              <a:rPr lang="cs-CZ" dirty="0" err="1"/>
              <a:t>pb</a:t>
            </a:r>
            <a:r>
              <a:rPr lang="cs-CZ" dirty="0"/>
              <a:t> za den, </a:t>
            </a:r>
            <a:endParaRPr lang="cs-CZ" dirty="0" smtClean="0"/>
          </a:p>
          <a:p>
            <a:r>
              <a:rPr lang="cs-CZ" dirty="0" smtClean="0"/>
              <a:t>2000 </a:t>
            </a:r>
            <a:r>
              <a:rPr lang="cs-CZ" dirty="0"/>
              <a:t>1 000 </a:t>
            </a:r>
            <a:r>
              <a:rPr lang="cs-CZ" dirty="0" err="1"/>
              <a:t>pb</a:t>
            </a:r>
            <a:r>
              <a:rPr lang="cs-CZ" dirty="0"/>
              <a:t> za vteřinu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smtClean="0"/>
              <a:t>2003 byl přečten genom člověka za 3 miliardy dolarů.</a:t>
            </a:r>
          </a:p>
          <a:p>
            <a:r>
              <a:rPr lang="cs-CZ" dirty="0" smtClean="0"/>
              <a:t>2005 </a:t>
            </a:r>
            <a:r>
              <a:rPr lang="cs-CZ" dirty="0"/>
              <a:t>byl přečten genom </a:t>
            </a:r>
            <a:r>
              <a:rPr lang="cs-CZ" dirty="0" smtClean="0"/>
              <a:t>šimpanze za 50 </a:t>
            </a:r>
            <a:r>
              <a:rPr lang="cs-CZ" dirty="0"/>
              <a:t>milionů dolarů. </a:t>
            </a:r>
            <a:endParaRPr lang="cs-CZ" dirty="0" smtClean="0"/>
          </a:p>
          <a:p>
            <a:r>
              <a:rPr lang="cs-CZ" dirty="0" smtClean="0"/>
              <a:t>2007 </a:t>
            </a:r>
            <a:r>
              <a:rPr lang="cs-CZ" dirty="0"/>
              <a:t>byl publikován první genom konkrétního člověka, C. </a:t>
            </a:r>
            <a:r>
              <a:rPr lang="cs-CZ" dirty="0" err="1" smtClean="0"/>
              <a:t>Ventera</a:t>
            </a:r>
            <a:r>
              <a:rPr lang="cs-CZ" dirty="0" smtClean="0"/>
              <a:t> za </a:t>
            </a:r>
            <a:r>
              <a:rPr lang="cs-CZ" dirty="0"/>
              <a:t>100 milionů dolarů. </a:t>
            </a:r>
            <a:endParaRPr lang="cs-CZ" dirty="0" smtClean="0"/>
          </a:p>
          <a:p>
            <a:r>
              <a:rPr lang="cs-CZ" dirty="0" smtClean="0"/>
              <a:t>2008 publikován genom </a:t>
            </a:r>
            <a:r>
              <a:rPr lang="cs-CZ" dirty="0"/>
              <a:t>J. Watsona </a:t>
            </a:r>
            <a:r>
              <a:rPr lang="cs-CZ" dirty="0" smtClean="0"/>
              <a:t>- </a:t>
            </a:r>
            <a:r>
              <a:rPr lang="cs-CZ" dirty="0" err="1" smtClean="0"/>
              <a:t>sekvenován</a:t>
            </a:r>
            <a:r>
              <a:rPr lang="cs-CZ" dirty="0" smtClean="0"/>
              <a:t> </a:t>
            </a:r>
            <a:r>
              <a:rPr lang="cs-CZ" dirty="0"/>
              <a:t>za čtyři měsíce, </a:t>
            </a:r>
            <a:r>
              <a:rPr lang="cs-CZ" dirty="0" smtClean="0"/>
              <a:t>za jeden milion dolarů</a:t>
            </a:r>
          </a:p>
          <a:p>
            <a:endParaRPr lang="cs-CZ" dirty="0"/>
          </a:p>
          <a:p>
            <a:r>
              <a:rPr lang="cs-CZ" dirty="0" smtClean="0"/>
              <a:t>V</a:t>
            </a:r>
            <a:r>
              <a:rPr lang="cs-CZ" dirty="0"/>
              <a:t> r. 2011 </a:t>
            </a:r>
            <a:r>
              <a:rPr lang="cs-CZ" dirty="0" err="1"/>
              <a:t>sekvenování</a:t>
            </a:r>
            <a:r>
              <a:rPr lang="cs-CZ" dirty="0"/>
              <a:t> </a:t>
            </a:r>
            <a:r>
              <a:rPr lang="cs-CZ" dirty="0" smtClean="0"/>
              <a:t>genomu trvá </a:t>
            </a:r>
            <a:r>
              <a:rPr lang="cs-CZ" dirty="0"/>
              <a:t>jeden den, stojí 1 000 dolarů a je </a:t>
            </a:r>
            <a:r>
              <a:rPr lang="cs-CZ" dirty="0" err="1"/>
              <a:t>sekvenováno</a:t>
            </a:r>
            <a:r>
              <a:rPr lang="cs-CZ" dirty="0"/>
              <a:t> 1 000 lidí. </a:t>
            </a: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/>
              <a:t>r. 2016 je cena pod 1 000 dolarů a </a:t>
            </a:r>
            <a:r>
              <a:rPr lang="cs-CZ" dirty="0" err="1"/>
              <a:t>sekvenování</a:t>
            </a:r>
            <a:r>
              <a:rPr lang="cs-CZ" dirty="0"/>
              <a:t> genomu kohokoli z nás trvá několik hodin. </a:t>
            </a:r>
            <a:endParaRPr lang="cs-CZ" dirty="0" smtClean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Masivně paralelní sekvenování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60748" y="1149737"/>
            <a:ext cx="8319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Cena za přečtení jedné báze DNA klesla během minulých deseti let více než milionkrát. </a:t>
            </a:r>
          </a:p>
          <a:p>
            <a:pPr algn="ctr"/>
            <a:r>
              <a:rPr lang="cs-CZ" dirty="0"/>
              <a:t>Takto prudké snížení nemá precedens v dějinách ekonomie zboží na světě</a:t>
            </a:r>
          </a:p>
        </p:txBody>
      </p:sp>
    </p:spTree>
    <p:extLst>
      <p:ext uri="{BB962C8B-B14F-4D97-AF65-F5344CB8AC3E}">
        <p14:creationId xmlns:p14="http://schemas.microsoft.com/office/powerpoint/2010/main" val="370015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6"/>
          <a:stretch/>
        </p:blipFill>
        <p:spPr>
          <a:xfrm>
            <a:off x="0" y="1039166"/>
            <a:ext cx="9144000" cy="530619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13848"/>
            <a:ext cx="9144000" cy="11430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3200" dirty="0"/>
              <a:t>Náklady na </a:t>
            </a:r>
            <a:r>
              <a:rPr lang="cs-CZ" sz="3200" dirty="0" err="1"/>
              <a:t>sekvenování</a:t>
            </a:r>
            <a:r>
              <a:rPr lang="cs-CZ" sz="3200" dirty="0"/>
              <a:t> lidského genomu</a:t>
            </a:r>
            <a:br>
              <a:rPr lang="cs-CZ" sz="3200" dirty="0"/>
            </a:br>
            <a:r>
              <a:rPr lang="cs-CZ" sz="3200" dirty="0"/>
              <a:t>(s rozumnou kvalitou pro identifikaci variant)</a:t>
            </a:r>
            <a:endParaRPr lang="en-US" sz="32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7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786" y="6451928"/>
            <a:ext cx="775552" cy="272994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7668344" y="6445518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 smtClean="0">
                <a:solidFill>
                  <a:schemeClr val="tx2"/>
                </a:solidFill>
              </a:rPr>
              <a:t>Joris</a:t>
            </a:r>
            <a:r>
              <a:rPr lang="en-US" sz="1000" dirty="0" smtClean="0">
                <a:solidFill>
                  <a:schemeClr val="tx2"/>
                </a:solidFill>
              </a:rPr>
              <a:t> </a:t>
            </a:r>
            <a:r>
              <a:rPr lang="en-US" sz="1000" dirty="0" err="1" smtClean="0">
                <a:solidFill>
                  <a:schemeClr val="tx2"/>
                </a:solidFill>
              </a:rPr>
              <a:t>Veltman</a:t>
            </a:r>
            <a:r>
              <a:rPr lang="en-US" sz="1000" dirty="0" smtClean="0">
                <a:solidFill>
                  <a:schemeClr val="tx2"/>
                </a:solidFill>
              </a:rPr>
              <a:t>	</a:t>
            </a:r>
            <a:endParaRPr lang="cs-CZ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0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200" dirty="0" smtClean="0">
                <a:solidFill>
                  <a:srgbClr val="33B8C8"/>
                </a:solidFill>
              </a:rPr>
              <a:t>The 100,000 Genomes Project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2821" name="Picture 2" descr="genomics-infographic13GMC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2" b="46690"/>
          <a:stretch>
            <a:fillRect/>
          </a:stretch>
        </p:blipFill>
        <p:spPr bwMode="auto">
          <a:xfrm>
            <a:off x="521500" y="841626"/>
            <a:ext cx="7614940" cy="530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359480" y="1988840"/>
            <a:ext cx="91440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endParaRPr lang="en-GB" altLang="en-US" sz="3600" b="0" dirty="0" smtClean="0">
              <a:solidFill>
                <a:srgbClr val="33B8C8"/>
              </a:solidFill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380" y="5500303"/>
            <a:ext cx="1136881" cy="65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2888" y="-330"/>
            <a:ext cx="9144000" cy="975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UK 100,000 Genomes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34020" y="6283144"/>
            <a:ext cx="3888480" cy="548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97460" y="6319429"/>
            <a:ext cx="3923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by </a:t>
            </a:r>
            <a:r>
              <a:rPr lang="en-GB" sz="1400" dirty="0" err="1" smtClean="0">
                <a:solidFill>
                  <a:prstClr val="black"/>
                </a:solidFill>
                <a:latin typeface="Calibri"/>
              </a:rPr>
              <a:t>Dr.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 Richard Scott, clinical lead Genomics England</a:t>
            </a:r>
            <a:endParaRPr lang="en-GB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2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c.europa.eu/digital-single-market/sites/digital-agenda/files/newsroom/genomic_database_-_new_version_001_36163_11.jpeg"/>
          <p:cNvSpPr>
            <a:spLocks noChangeAspect="1" noChangeArrowheads="1"/>
          </p:cNvSpPr>
          <p:nvPr/>
        </p:nvSpPr>
        <p:spPr bwMode="auto">
          <a:xfrm>
            <a:off x="63500" y="-136525"/>
            <a:ext cx="18087975" cy="101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" y="651357"/>
            <a:ext cx="9144000" cy="514350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61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18471" y="1196752"/>
            <a:ext cx="80410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19 evropských zemí (do 12. 11. 2018) podepsalo prohlášení o poskytnutí přístupu</a:t>
            </a:r>
          </a:p>
          <a:p>
            <a:r>
              <a:rPr lang="cs-CZ" dirty="0" smtClean="0"/>
              <a:t>napříč hranic k jejich genomové informaci. </a:t>
            </a:r>
          </a:p>
          <a:p>
            <a:r>
              <a:rPr lang="cs-CZ" dirty="0" smtClean="0"/>
              <a:t>Jedná se o významnou událost pro evropský zdravotní výzkum a klinickou praxi: </a:t>
            </a:r>
          </a:p>
          <a:p>
            <a:r>
              <a:rPr lang="cs-CZ" dirty="0" smtClean="0"/>
              <a:t>sdílení více </a:t>
            </a:r>
            <a:r>
              <a:rPr lang="cs-CZ" dirty="0" err="1" smtClean="0"/>
              <a:t>genomických</a:t>
            </a:r>
            <a:r>
              <a:rPr lang="cs-CZ" dirty="0" smtClean="0"/>
              <a:t> dat zlepší porozumění a prevenci nemocí, </a:t>
            </a:r>
          </a:p>
          <a:p>
            <a:r>
              <a:rPr lang="cs-CZ" dirty="0" smtClean="0"/>
              <a:t>což umožní lépe individuální léčbu (a cílené léky), zejména u vzácných onemocnění, </a:t>
            </a:r>
          </a:p>
          <a:p>
            <a:r>
              <a:rPr lang="cs-CZ" dirty="0" smtClean="0"/>
              <a:t>rakoviny a nemocí souvisejících s mozkem.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b="72817"/>
          <a:stretch/>
        </p:blipFill>
        <p:spPr>
          <a:xfrm>
            <a:off x="0" y="183195"/>
            <a:ext cx="9144000" cy="8749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72" y="3031872"/>
            <a:ext cx="4964768" cy="37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3" descr="pechakucha1 001.jpg"/>
          <p:cNvPicPr>
            <a:picLocks noChangeAspect="1"/>
          </p:cNvPicPr>
          <p:nvPr/>
        </p:nvPicPr>
        <p:blipFill>
          <a:blip r:embed="rId3" cstate="print"/>
          <a:srcRect t="3781" r="14085" b="42469"/>
          <a:stretch>
            <a:fillRect/>
          </a:stretch>
        </p:blipFill>
        <p:spPr bwMode="auto">
          <a:xfrm rot="184054">
            <a:off x="5615394" y="2041601"/>
            <a:ext cx="3578263" cy="275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4" cstate="print"/>
          <a:srcRect l="17671" r="3994"/>
          <a:stretch>
            <a:fillRect/>
          </a:stretch>
        </p:blipFill>
        <p:spPr bwMode="auto">
          <a:xfrm>
            <a:off x="-36512" y="0"/>
            <a:ext cx="3096344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1" y="0"/>
            <a:ext cx="3131840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5442" y="15704"/>
            <a:ext cx="3024336" cy="226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276872"/>
            <a:ext cx="31036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3" name="Picture 7"/>
          <p:cNvPicPr>
            <a:picLocks noChangeAspect="1" noChangeArrowheads="1"/>
          </p:cNvPicPr>
          <p:nvPr/>
        </p:nvPicPr>
        <p:blipFill>
          <a:blip r:embed="rId8" cstate="print"/>
          <a:srcRect l="16044" t="11903" r="21920" b="36380"/>
          <a:stretch>
            <a:fillRect/>
          </a:stretch>
        </p:blipFill>
        <p:spPr bwMode="auto">
          <a:xfrm>
            <a:off x="3059832" y="2276872"/>
            <a:ext cx="302433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581128"/>
            <a:ext cx="30963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1" y="4581128"/>
            <a:ext cx="3054885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4581128"/>
            <a:ext cx="3059832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vak 1"/>
          <p:cNvSpPr txBox="1">
            <a:spLocks noGrp="1"/>
          </p:cNvSpPr>
          <p:nvPr>
            <p:ph type="title"/>
          </p:nvPr>
        </p:nvSpPr>
        <p:spPr>
          <a:xfrm>
            <a:off x="2667923" y="1947737"/>
            <a:ext cx="3736151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nl-NL" sz="3200" dirty="0" smtClean="0">
                <a:solidFill>
                  <a:srgbClr val="FF0000"/>
                </a:solidFill>
                <a:latin typeface="+mn-lt"/>
              </a:rPr>
              <a:t>15</a:t>
            </a:r>
            <a:r>
              <a:rPr lang="cs-CZ" sz="3200" dirty="0">
                <a:solidFill>
                  <a:srgbClr val="FF0000"/>
                </a:solidFill>
                <a:latin typeface="+mn-lt"/>
              </a:rPr>
              <a:t>6</a:t>
            </a:r>
            <a:r>
              <a:rPr lang="nl-NL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3200" dirty="0" smtClean="0">
                <a:solidFill>
                  <a:srgbClr val="FF0000"/>
                </a:solidFill>
                <a:latin typeface="+mn-lt"/>
              </a:rPr>
              <a:t>let po Mendelovi</a:t>
            </a:r>
            <a:endParaRPr lang="en-GB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kstvak 1"/>
          <p:cNvSpPr txBox="1">
            <a:spLocks/>
          </p:cNvSpPr>
          <p:nvPr/>
        </p:nvSpPr>
        <p:spPr bwMode="auto">
          <a:xfrm>
            <a:off x="1782778" y="4051539"/>
            <a:ext cx="5162632" cy="10509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477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nl-NL" sz="3200" b="0" dirty="0" smtClean="0">
                <a:solidFill>
                  <a:srgbClr val="FF0000"/>
                </a:solidFill>
                <a:latin typeface="+mn-lt"/>
              </a:rPr>
              <a:t>Geneti</a:t>
            </a:r>
            <a:r>
              <a:rPr lang="cs-CZ" sz="3200" b="0" dirty="0" err="1" smtClean="0">
                <a:solidFill>
                  <a:srgbClr val="FF0000"/>
                </a:solidFill>
                <a:latin typeface="+mn-lt"/>
              </a:rPr>
              <a:t>ka</a:t>
            </a:r>
            <a:r>
              <a:rPr lang="nl-NL" sz="3200" b="0" dirty="0" smtClean="0">
                <a:solidFill>
                  <a:srgbClr val="FF0000"/>
                </a:solidFill>
                <a:latin typeface="+mn-lt"/>
              </a:rPr>
              <a:t> </a:t>
            </a:r>
            <a:endParaRPr lang="cs-CZ" sz="3200" b="0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cs-CZ" sz="3200" b="0" dirty="0" smtClean="0">
                <a:solidFill>
                  <a:srgbClr val="FF0000"/>
                </a:solidFill>
                <a:latin typeface="+mn-lt"/>
              </a:rPr>
              <a:t>hraje</a:t>
            </a:r>
            <a:r>
              <a:rPr lang="nl-NL" sz="3200" b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3200" b="0" dirty="0" smtClean="0">
                <a:solidFill>
                  <a:srgbClr val="FF0000"/>
                </a:solidFill>
                <a:latin typeface="+mn-lt"/>
              </a:rPr>
              <a:t>důležitou roli v </a:t>
            </a:r>
            <a:r>
              <a:rPr lang="nl-NL" sz="3200" b="0" dirty="0" smtClean="0">
                <a:solidFill>
                  <a:srgbClr val="FF0000"/>
                </a:solidFill>
                <a:latin typeface="+mn-lt"/>
              </a:rPr>
              <a:t>medicin</a:t>
            </a:r>
            <a:r>
              <a:rPr lang="cs-CZ" sz="3200" b="0" dirty="0" smtClean="0">
                <a:solidFill>
                  <a:srgbClr val="FF0000"/>
                </a:solidFill>
                <a:latin typeface="+mn-lt"/>
              </a:rPr>
              <a:t>ě</a:t>
            </a:r>
            <a:r>
              <a:rPr lang="nl-NL" sz="3200" b="0" dirty="0" smtClean="0">
                <a:solidFill>
                  <a:srgbClr val="FF0000"/>
                </a:solidFill>
                <a:latin typeface="+mn-lt"/>
              </a:rPr>
              <a:t>!</a:t>
            </a:r>
            <a:endParaRPr lang="en-GB" sz="3200" b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828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8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18471" y="1196752"/>
            <a:ext cx="87618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Toto prohlášení předpokládá zejména:</a:t>
            </a:r>
            <a:br>
              <a:rPr lang="cs-CZ" dirty="0" smtClean="0"/>
            </a:br>
            <a:r>
              <a:rPr lang="cs-CZ" dirty="0" smtClean="0"/>
              <a:t>• Sloučit fragmentovanou infrastrukturu a odborné znalosti podporující společný </a:t>
            </a:r>
          </a:p>
          <a:p>
            <a:r>
              <a:rPr lang="cs-CZ" dirty="0"/>
              <a:t> </a:t>
            </a:r>
            <a:r>
              <a:rPr lang="cs-CZ" dirty="0" smtClean="0"/>
              <a:t>  a hmatatelný cíl: </a:t>
            </a:r>
            <a:r>
              <a:rPr lang="cs-CZ" dirty="0" smtClean="0">
                <a:solidFill>
                  <a:srgbClr val="FF0000"/>
                </a:solidFill>
              </a:rPr>
              <a:t>Jeden milion genomů dostupných v EU do roku 2022</a:t>
            </a:r>
            <a:r>
              <a:rPr lang="cs-CZ" dirty="0" smtClean="0"/>
              <a:t>;</a:t>
            </a:r>
            <a:br>
              <a:rPr lang="cs-CZ" dirty="0" smtClean="0"/>
            </a:br>
            <a:r>
              <a:rPr lang="cs-CZ" dirty="0" smtClean="0"/>
              <a:t>• Využít a maximalizovat investice, které již provedly členské státy na vnitrostátní úrovni </a:t>
            </a:r>
          </a:p>
          <a:p>
            <a:r>
              <a:rPr lang="cs-CZ" dirty="0"/>
              <a:t> </a:t>
            </a:r>
            <a:r>
              <a:rPr lang="cs-CZ" dirty="0" smtClean="0"/>
              <a:t>   a na úrovni EU, zejména v oblasti </a:t>
            </a:r>
            <a:r>
              <a:rPr lang="cs-CZ" dirty="0" err="1" smtClean="0"/>
              <a:t>sekvencování</a:t>
            </a:r>
            <a:r>
              <a:rPr lang="cs-CZ" dirty="0" smtClean="0"/>
              <a:t>, </a:t>
            </a:r>
            <a:r>
              <a:rPr lang="cs-CZ" dirty="0" err="1" smtClean="0"/>
              <a:t>biobankovnictví</a:t>
            </a:r>
            <a:r>
              <a:rPr lang="cs-CZ" dirty="0" smtClean="0"/>
              <a:t> a datové infrastruktury;</a:t>
            </a:r>
            <a:br>
              <a:rPr lang="cs-CZ" dirty="0" smtClean="0"/>
            </a:br>
            <a:r>
              <a:rPr lang="cs-CZ" dirty="0" smtClean="0"/>
              <a:t>• Dosažení větší kohorty, která poskytne dostatečnou míru pro nový klinicky účinný výzkum.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b="72817"/>
          <a:stretch/>
        </p:blipFill>
        <p:spPr>
          <a:xfrm>
            <a:off x="0" y="183195"/>
            <a:ext cx="9144000" cy="87498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691680" y="3431926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Česká republika patří k zakládajícím zemím - 10. 40. 2018,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u</a:t>
            </a:r>
            <a:r>
              <a:rPr lang="cs-CZ" dirty="0" smtClean="0">
                <a:solidFill>
                  <a:srgbClr val="FF0000"/>
                </a:solidFill>
              </a:rPr>
              <a:t>rčení </a:t>
            </a:r>
            <a:r>
              <a:rPr lang="cs-CZ" dirty="0" err="1" smtClean="0">
                <a:solidFill>
                  <a:srgbClr val="FF0000"/>
                </a:solidFill>
              </a:rPr>
              <a:t>haploskupin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mt</a:t>
            </a:r>
            <a:r>
              <a:rPr lang="cs-CZ" dirty="0" smtClean="0">
                <a:solidFill>
                  <a:srgbClr val="FF0000"/>
                </a:solidFill>
              </a:rPr>
              <a:t> skupin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FF0000"/>
                </a:solidFill>
              </a:rPr>
              <a:t>sekvenace</a:t>
            </a:r>
            <a:r>
              <a:rPr lang="cs-CZ" dirty="0" smtClean="0">
                <a:solidFill>
                  <a:srgbClr val="FF0000"/>
                </a:solidFill>
              </a:rPr>
              <a:t> 1000 genomů/90 mil. Kč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7197" y="2132856"/>
            <a:ext cx="867179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/>
              <a:t>Vyspělé technologie umožňují molekulárním genetikům získat stále více informací</a:t>
            </a:r>
          </a:p>
          <a:p>
            <a:pPr algn="ctr"/>
            <a:r>
              <a:rPr lang="pl-PL" sz="2000" dirty="0"/>
              <a:t>o</a:t>
            </a:r>
            <a:r>
              <a:rPr lang="pl-PL" sz="2000" dirty="0" smtClean="0"/>
              <a:t> genetické výbavě analyzovaného člověka.</a:t>
            </a:r>
          </a:p>
          <a:p>
            <a:pPr algn="ctr"/>
            <a:endParaRPr lang="pl-PL" sz="2000" dirty="0" smtClean="0"/>
          </a:p>
          <a:p>
            <a:pPr algn="ctr"/>
            <a:endParaRPr lang="pl-PL" sz="2000" dirty="0"/>
          </a:p>
          <a:p>
            <a:pPr algn="ctr"/>
            <a:r>
              <a:rPr lang="pl-PL" sz="3200" dirty="0" smtClean="0"/>
              <a:t>Otázka je: </a:t>
            </a:r>
          </a:p>
          <a:p>
            <a:pPr algn="ctr"/>
            <a:r>
              <a:rPr lang="pl-PL" sz="3200" dirty="0" smtClean="0"/>
              <a:t>Víme, jak s nimi naložit?</a:t>
            </a:r>
          </a:p>
          <a:p>
            <a:pPr algn="ctr"/>
            <a:r>
              <a:rPr lang="pl-PL" sz="3200" dirty="0" smtClean="0"/>
              <a:t>Víme, jak je použít ve prospěch člověka? </a:t>
            </a:r>
          </a:p>
          <a:p>
            <a:pPr algn="ctr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619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243013"/>
            <a:ext cx="566737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35696" y="6328043"/>
            <a:ext cx="469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Vissers</a:t>
            </a:r>
            <a:r>
              <a:rPr lang="cs-CZ" dirty="0"/>
              <a:t>, </a:t>
            </a:r>
            <a:r>
              <a:rPr lang="cs-CZ" dirty="0" err="1"/>
              <a:t>Gilissen</a:t>
            </a:r>
            <a:r>
              <a:rPr lang="cs-CZ" dirty="0"/>
              <a:t> &amp; </a:t>
            </a:r>
            <a:r>
              <a:rPr lang="cs-CZ" dirty="0" err="1"/>
              <a:t>Veltman</a:t>
            </a:r>
            <a:r>
              <a:rPr lang="cs-CZ" dirty="0"/>
              <a:t>. </a:t>
            </a:r>
            <a:r>
              <a:rPr lang="cs-CZ" dirty="0" err="1"/>
              <a:t>Nat</a:t>
            </a:r>
            <a:r>
              <a:rPr lang="cs-CZ" dirty="0"/>
              <a:t> </a:t>
            </a:r>
            <a:r>
              <a:rPr lang="cs-CZ" dirty="0" err="1"/>
              <a:t>Rev</a:t>
            </a:r>
            <a:r>
              <a:rPr lang="cs-CZ" dirty="0"/>
              <a:t> </a:t>
            </a:r>
            <a:r>
              <a:rPr lang="cs-CZ" dirty="0" err="1"/>
              <a:t>Genet</a:t>
            </a:r>
            <a:r>
              <a:rPr lang="cs-CZ" dirty="0"/>
              <a:t> 2016</a:t>
            </a:r>
          </a:p>
        </p:txBody>
      </p:sp>
      <p:sp>
        <p:nvSpPr>
          <p:cNvPr id="3" name="TextovéPole 2"/>
          <p:cNvSpPr txBox="1"/>
          <p:nvPr/>
        </p:nvSpPr>
        <p:spPr>
          <a:xfrm rot="18731294">
            <a:off x="5076579" y="5517232"/>
            <a:ext cx="924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Microarrays</a:t>
            </a:r>
            <a:endParaRPr lang="cs-CZ" sz="1200" dirty="0"/>
          </a:p>
        </p:txBody>
      </p:sp>
      <p:sp>
        <p:nvSpPr>
          <p:cNvPr id="4" name="TextovéPole 3"/>
          <p:cNvSpPr txBox="1"/>
          <p:nvPr/>
        </p:nvSpPr>
        <p:spPr>
          <a:xfrm rot="18656635">
            <a:off x="5812255" y="5589240"/>
            <a:ext cx="1349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Exome</a:t>
            </a:r>
            <a:r>
              <a:rPr lang="cs-CZ" sz="1200" dirty="0" smtClean="0"/>
              <a:t> </a:t>
            </a:r>
            <a:r>
              <a:rPr lang="cs-CZ" sz="1200" dirty="0" err="1" smtClean="0"/>
              <a:t>sequencing</a:t>
            </a:r>
            <a:endParaRPr lang="cs-CZ" sz="1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51920" y="616322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Identifikace genů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22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9144000" cy="226828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2000" b="1" dirty="0" smtClean="0">
                <a:effectLst/>
              </a:rPr>
              <a:t>Stephen </a:t>
            </a:r>
            <a:r>
              <a:rPr lang="en-US" sz="2000" b="1" dirty="0" err="1" smtClean="0">
                <a:effectLst/>
              </a:rPr>
              <a:t>Kingsmore</a:t>
            </a:r>
            <a:r>
              <a:rPr lang="en-US" sz="2000" b="1" dirty="0" smtClean="0">
                <a:effectLst/>
              </a:rPr>
              <a:t>, M.D., D.Sc., president and CEO of </a:t>
            </a:r>
            <a:r>
              <a:rPr lang="en-US" sz="2000" b="1" dirty="0" err="1" smtClean="0">
                <a:effectLst/>
              </a:rPr>
              <a:t>Rady</a:t>
            </a:r>
            <a:r>
              <a:rPr lang="en-US" sz="2000" b="1" dirty="0" smtClean="0">
                <a:effectLst/>
              </a:rPr>
              <a:t> Children’s Institute for Genomic Medicine at </a:t>
            </a:r>
            <a:r>
              <a:rPr lang="en-US" sz="2000" b="1" dirty="0" err="1" smtClean="0">
                <a:effectLst/>
              </a:rPr>
              <a:t>Rady</a:t>
            </a:r>
            <a:r>
              <a:rPr lang="en-US" sz="2000" b="1" dirty="0" smtClean="0">
                <a:effectLst/>
              </a:rPr>
              <a:t> Children’s Hospital-San Diego</a:t>
            </a:r>
            <a:r>
              <a:rPr lang="cs-CZ" sz="3200" dirty="0" smtClean="0"/>
              <a:t> </a:t>
            </a:r>
            <a:br>
              <a:rPr lang="cs-CZ" sz="3200" dirty="0" smtClean="0"/>
            </a:br>
            <a:r>
              <a:rPr lang="cs-CZ" sz="2000" dirty="0" smtClean="0"/>
              <a:t>rekord pro nejrychlejší diagnózu </a:t>
            </a:r>
            <a:r>
              <a:rPr lang="cs-CZ" sz="2000" dirty="0" err="1" smtClean="0"/>
              <a:t>sekvenováním</a:t>
            </a:r>
            <a:r>
              <a:rPr lang="cs-CZ" sz="2000" dirty="0" smtClean="0"/>
              <a:t> genomu. 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01" y="2720620"/>
            <a:ext cx="2857500" cy="2793206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2420888"/>
            <a:ext cx="3315784" cy="3174539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2640908" y="5661248"/>
            <a:ext cx="3485249" cy="10772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2016 – 26 hodin </a:t>
            </a:r>
          </a:p>
          <a:p>
            <a:r>
              <a:rPr lang="cs-CZ" sz="3200" dirty="0" smtClean="0">
                <a:solidFill>
                  <a:srgbClr val="FF0000"/>
                </a:solidFill>
              </a:rPr>
              <a:t>2018 - </a:t>
            </a:r>
            <a:r>
              <a:rPr lang="en-GB" sz="3200" dirty="0" smtClean="0">
                <a:solidFill>
                  <a:srgbClr val="FF0000"/>
                </a:solidFill>
              </a:rPr>
              <a:t>19.5 </a:t>
            </a:r>
            <a:r>
              <a:rPr lang="cs-CZ" sz="3200" dirty="0" smtClean="0">
                <a:solidFill>
                  <a:srgbClr val="FF0000"/>
                </a:solidFill>
              </a:rPr>
              <a:t>hodin</a:t>
            </a:r>
            <a:r>
              <a:rPr lang="en-GB" sz="3200" dirty="0" smtClean="0">
                <a:solidFill>
                  <a:srgbClr val="FF0000"/>
                </a:solidFill>
              </a:rPr>
              <a:t>!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924895" y="404664"/>
            <a:ext cx="291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effectLst/>
              </a:rPr>
              <a:t>GUINNESS WORLD RECORDS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235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0-Colli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54806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283968" y="2420888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2800" dirty="0" smtClean="0"/>
              <a:t>Sekvence naší DNA,</a:t>
            </a:r>
          </a:p>
          <a:p>
            <a:r>
              <a:rPr lang="cs-CZ" altLang="cs-CZ" sz="2800" dirty="0" smtClean="0"/>
              <a:t>vhodně zašifrovaná,</a:t>
            </a:r>
          </a:p>
          <a:p>
            <a:r>
              <a:rPr lang="cs-CZ" altLang="cs-CZ" sz="2800" dirty="0" smtClean="0"/>
              <a:t>se zanedlouho stane standardní součástí naší elektronické zdravotní dokumentace. </a:t>
            </a:r>
          </a:p>
          <a:p>
            <a:r>
              <a:rPr lang="cs-CZ" altLang="cs-CZ" dirty="0" err="1" smtClean="0"/>
              <a:t>Collins</a:t>
            </a:r>
            <a:r>
              <a:rPr lang="cs-CZ" altLang="cs-CZ" dirty="0" smtClean="0"/>
              <a:t>, F., (2010) </a:t>
            </a:r>
            <a:r>
              <a:rPr lang="cs-CZ" altLang="cs-CZ" i="1" dirty="0" err="1" smtClean="0"/>
              <a:t>The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Language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of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Life</a:t>
            </a:r>
            <a:r>
              <a:rPr lang="cs-CZ" altLang="cs-CZ" dirty="0" smtClean="0"/>
              <a:t>. Profile </a:t>
            </a:r>
            <a:r>
              <a:rPr lang="cs-CZ" altLang="cs-CZ" dirty="0" err="1" smtClean="0"/>
              <a:t>Books</a:t>
            </a:r>
            <a:r>
              <a:rPr lang="cs-CZ" altLang="cs-CZ" dirty="0" smtClean="0"/>
              <a:t> LTD. London, GB.</a:t>
            </a:r>
          </a:p>
        </p:txBody>
      </p:sp>
    </p:spTree>
    <p:extLst>
      <p:ext uri="{BB962C8B-B14F-4D97-AF65-F5344CB8AC3E}">
        <p14:creationId xmlns:p14="http://schemas.microsoft.com/office/powerpoint/2010/main" val="33336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1844824"/>
            <a:ext cx="85021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</a:t>
            </a:r>
            <a:r>
              <a:rPr lang="cs-CZ" dirty="0" smtClean="0"/>
              <a:t>roblematickou </a:t>
            </a:r>
            <a:r>
              <a:rPr lang="cs-CZ" dirty="0"/>
              <a:t>část genetické analýzy představuje interpretace výsledků, </a:t>
            </a:r>
            <a:endParaRPr lang="cs-CZ" dirty="0" smtClean="0"/>
          </a:p>
          <a:p>
            <a:pPr algn="ctr"/>
            <a:r>
              <a:rPr lang="cs-CZ" dirty="0" smtClean="0"/>
              <a:t>již </a:t>
            </a:r>
            <a:r>
              <a:rPr lang="cs-CZ" dirty="0"/>
              <a:t>by měl se vší obezřetností provádět pouze odborník. </a:t>
            </a:r>
            <a:endParaRPr lang="cs-CZ" dirty="0" smtClean="0"/>
          </a:p>
          <a:p>
            <a:pPr algn="ctr"/>
            <a:r>
              <a:rPr lang="cs-CZ" dirty="0" smtClean="0"/>
              <a:t>Výpovědní </a:t>
            </a:r>
            <a:r>
              <a:rPr lang="cs-CZ" dirty="0"/>
              <a:t>hodnota některých genetických variant je vysoká, </a:t>
            </a:r>
            <a:r>
              <a:rPr lang="cs-CZ" dirty="0" smtClean="0"/>
              <a:t>zatímco </a:t>
            </a:r>
            <a:r>
              <a:rPr lang="cs-CZ" dirty="0"/>
              <a:t>u jiných je nejasná. </a:t>
            </a:r>
            <a:endParaRPr lang="cs-CZ" dirty="0" smtClean="0"/>
          </a:p>
          <a:p>
            <a:pPr algn="ctr"/>
            <a:r>
              <a:rPr lang="cs-CZ" dirty="0" smtClean="0"/>
              <a:t>Jen </a:t>
            </a:r>
            <a:r>
              <a:rPr lang="cs-CZ" dirty="0"/>
              <a:t>asi sedm tisíc nemocí je </a:t>
            </a:r>
            <a:r>
              <a:rPr lang="cs-CZ" dirty="0" err="1"/>
              <a:t>monogenních</a:t>
            </a:r>
            <a:r>
              <a:rPr lang="cs-CZ" dirty="0"/>
              <a:t> (cystická fibróza, hemofilie), </a:t>
            </a:r>
            <a:endParaRPr lang="cs-CZ" dirty="0" smtClean="0"/>
          </a:p>
          <a:p>
            <a:pPr algn="ctr"/>
            <a:r>
              <a:rPr lang="cs-CZ" dirty="0" smtClean="0"/>
              <a:t>zatímco </a:t>
            </a:r>
            <a:r>
              <a:rPr lang="cs-CZ" dirty="0"/>
              <a:t>většina znaků i nemocí je důsledkem složité souhry mnoha genů, </a:t>
            </a:r>
            <a:endParaRPr lang="cs-CZ" dirty="0" smtClean="0"/>
          </a:p>
          <a:p>
            <a:pPr algn="ctr"/>
            <a:r>
              <a:rPr lang="cs-CZ" dirty="0" smtClean="0"/>
              <a:t>často </a:t>
            </a:r>
            <a:r>
              <a:rPr lang="cs-CZ" dirty="0"/>
              <a:t>v kombinaci s působením vlivů prostředí</a:t>
            </a:r>
            <a:r>
              <a:rPr lang="cs-CZ" dirty="0" smtClean="0"/>
              <a:t>.</a:t>
            </a:r>
          </a:p>
          <a:p>
            <a:pPr algn="ctr"/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99900" y="836712"/>
            <a:ext cx="6098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Interpretace genetických analýz</a:t>
            </a:r>
            <a:endParaRPr lang="cs-CZ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1"/>
          <a:stretch>
            <a:fillRect/>
          </a:stretch>
        </p:blipFill>
        <p:spPr bwMode="auto">
          <a:xfrm>
            <a:off x="2195736" y="3695975"/>
            <a:ext cx="5197401" cy="27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82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5799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0" y="26580"/>
            <a:ext cx="9108560" cy="533400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P</a:t>
            </a:r>
            <a:r>
              <a:rPr lang="en-GB" sz="3200" b="0" dirty="0" err="1" smtClean="0"/>
              <a:t>redi</a:t>
            </a:r>
            <a:r>
              <a:rPr lang="cs-CZ" sz="3200" b="0" dirty="0" err="1" smtClean="0"/>
              <a:t>kční</a:t>
            </a:r>
            <a:r>
              <a:rPr lang="en-GB" sz="3200" b="0" dirty="0" smtClean="0"/>
              <a:t> program</a:t>
            </a:r>
            <a:r>
              <a:rPr lang="cs-CZ" sz="3200" b="0" dirty="0" smtClean="0"/>
              <a:t>y</a:t>
            </a:r>
            <a:r>
              <a:rPr lang="en-GB" sz="3200" b="0" dirty="0" smtClean="0"/>
              <a:t> </a:t>
            </a:r>
            <a:r>
              <a:rPr lang="cs-CZ" sz="3200" b="0" dirty="0" smtClean="0"/>
              <a:t>p</a:t>
            </a:r>
            <a:r>
              <a:rPr lang="en-GB" sz="3200" b="0" dirty="0" err="1" smtClean="0"/>
              <a:t>atogenicity</a:t>
            </a:r>
            <a:endParaRPr lang="en-GB" sz="32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877" t="31924" r="9987" b="13775"/>
          <a:stretch/>
        </p:blipFill>
        <p:spPr>
          <a:xfrm>
            <a:off x="1169580" y="3314089"/>
            <a:ext cx="6547425" cy="2851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592" y="6345360"/>
            <a:ext cx="637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Kircher</a:t>
            </a:r>
            <a:r>
              <a:rPr lang="en-GB" sz="1400" dirty="0" smtClean="0"/>
              <a:t> </a:t>
            </a:r>
            <a:r>
              <a:rPr lang="en-GB" sz="1400" i="1" dirty="0" smtClean="0"/>
              <a:t>et al. </a:t>
            </a:r>
            <a:r>
              <a:rPr lang="en-GB" sz="1400" dirty="0" smtClean="0"/>
              <a:t>Nat Genet 2014; </a:t>
            </a:r>
            <a:r>
              <a:rPr lang="en-GB" sz="1400" dirty="0" err="1" smtClean="0"/>
              <a:t>Lelieveld</a:t>
            </a:r>
            <a:r>
              <a:rPr lang="en-GB" sz="1400" dirty="0" smtClean="0"/>
              <a:t>, Veltman &amp; </a:t>
            </a:r>
            <a:r>
              <a:rPr lang="en-GB" sz="1400" dirty="0" err="1" smtClean="0"/>
              <a:t>Gilissen</a:t>
            </a:r>
            <a:r>
              <a:rPr lang="en-GB" sz="1400" dirty="0" smtClean="0"/>
              <a:t>. Hum Genet 2016</a:t>
            </a:r>
            <a:endParaRPr lang="en-GB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568" t="35507" r="8360" b="30927"/>
          <a:stretch/>
        </p:blipFill>
        <p:spPr>
          <a:xfrm>
            <a:off x="1120248" y="759042"/>
            <a:ext cx="7032563" cy="241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2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sz="4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Klasifikace variant:</a:t>
            </a:r>
            <a:br>
              <a:rPr lang="cs-CZ" sz="4400" b="0" i="0" u="none" strike="noStrike" cap="none" dirty="0">
                <a:latin typeface="Calibri"/>
                <a:ea typeface="Calibri"/>
                <a:cs typeface="Calibri"/>
                <a:sym typeface="Calibri"/>
              </a:rPr>
            </a:br>
            <a:r>
              <a:rPr lang="cs-CZ" sz="4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ACMG-AMP doporučení</a:t>
            </a:r>
            <a:endParaRPr sz="44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</a:pPr>
            <a:r>
              <a:rPr lang="cs-CZ" sz="180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American</a:t>
            </a:r>
            <a:r>
              <a:rPr lang="cs-CZ" sz="18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College</a:t>
            </a:r>
            <a:r>
              <a:rPr lang="cs-CZ" sz="18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cs-CZ" sz="18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Medical</a:t>
            </a:r>
            <a:r>
              <a:rPr lang="cs-CZ" sz="18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Genetics</a:t>
            </a:r>
            <a:r>
              <a:rPr lang="cs-CZ" sz="18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cs-CZ" sz="180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8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</a:pPr>
            <a:r>
              <a:rPr lang="cs-CZ" sz="180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Association</a:t>
            </a:r>
            <a:r>
              <a:rPr lang="cs-CZ" sz="18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cs-CZ" sz="18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Molecular</a:t>
            </a:r>
            <a:r>
              <a:rPr lang="cs-CZ" sz="18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Pathology</a:t>
            </a:r>
            <a:endParaRPr sz="18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</a:pPr>
            <a:r>
              <a:rPr lang="cs-CZ" sz="18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 sz="18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0601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700" y="620688"/>
            <a:ext cx="6970485" cy="3816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4"/>
          <p:cNvCxnSpPr/>
          <p:nvPr/>
        </p:nvCxnSpPr>
        <p:spPr>
          <a:xfrm>
            <a:off x="5606098" y="2751238"/>
            <a:ext cx="982125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" name="Google Shape;92;p14"/>
          <p:cNvCxnSpPr/>
          <p:nvPr/>
        </p:nvCxnSpPr>
        <p:spPr>
          <a:xfrm>
            <a:off x="939082" y="2967262"/>
            <a:ext cx="792088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p14"/>
          <p:cNvSpPr txBox="1"/>
          <p:nvPr/>
        </p:nvSpPr>
        <p:spPr>
          <a:xfrm>
            <a:off x="539552" y="4303455"/>
            <a:ext cx="8233151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Calibri"/>
              <a:buChar char="-"/>
            </a:pPr>
            <a:r>
              <a:rPr lang="cs-CZ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týká se pouze sekvenčních variant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Calibri"/>
                <a:ea typeface="Calibri"/>
                <a:cs typeface="Calibri"/>
                <a:sym typeface="Calibri"/>
              </a:rPr>
              <a:t>K čemu?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Calibri"/>
                <a:ea typeface="Calibri"/>
                <a:cs typeface="Calibri"/>
                <a:sym typeface="Calibri"/>
              </a:rPr>
              <a:t>        - nutný vznik jasného klasifikačního systému po nástupu NGS technologií a </a:t>
            </a:r>
            <a:r>
              <a:rPr lang="cs-CZ" sz="1600" dirty="0" err="1">
                <a:latin typeface="Calibri"/>
                <a:ea typeface="Calibri"/>
                <a:cs typeface="Calibri"/>
                <a:sym typeface="Calibri"/>
              </a:rPr>
              <a:t>celoexomových</a:t>
            </a:r>
            <a:r>
              <a:rPr lang="cs-CZ" sz="1600" dirty="0">
                <a:latin typeface="Calibri"/>
                <a:ea typeface="Calibri"/>
                <a:cs typeface="Calibri"/>
                <a:sym typeface="Calibri"/>
              </a:rPr>
              <a:t> 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cs-CZ" sz="1600" dirty="0" err="1">
                <a:latin typeface="Calibri"/>
                <a:ea typeface="Calibri"/>
                <a:cs typeface="Calibri"/>
                <a:sym typeface="Calibri"/>
              </a:rPr>
              <a:t>celogenomových</a:t>
            </a:r>
            <a:r>
              <a:rPr lang="cs-CZ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600" dirty="0" err="1">
                <a:latin typeface="Calibri"/>
                <a:ea typeface="Calibri"/>
                <a:cs typeface="Calibri"/>
                <a:sym typeface="Calibri"/>
              </a:rPr>
              <a:t>sekvenačních</a:t>
            </a:r>
            <a:r>
              <a:rPr lang="cs-CZ" sz="1600" dirty="0">
                <a:latin typeface="Calibri"/>
                <a:ea typeface="Calibri"/>
                <a:cs typeface="Calibri"/>
                <a:sym typeface="Calibri"/>
              </a:rPr>
              <a:t> platforem – vysoká frekvence genetických variant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Calibri"/>
                <a:ea typeface="Calibri"/>
                <a:cs typeface="Calibri"/>
                <a:sym typeface="Calibri"/>
              </a:rPr>
              <a:t>        - vyloučení subjektivního hodnocení variant a sjednocení klasifikace detekovaných variant 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Calibri"/>
                <a:ea typeface="Calibri"/>
                <a:cs typeface="Calibri"/>
                <a:sym typeface="Calibri"/>
              </a:rPr>
              <a:t>           napříč různými laboratořemi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Calibri"/>
                <a:ea typeface="Calibri"/>
                <a:cs typeface="Calibri"/>
                <a:sym typeface="Calibri"/>
              </a:rPr>
              <a:t>=&gt; 5 tříd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Calibri"/>
                <a:ea typeface="Calibri"/>
                <a:cs typeface="Calibri"/>
                <a:sym typeface="Calibri"/>
              </a:rPr>
              <a:t>        - pro každou třídu existují specifická klinická doporučení</a:t>
            </a:r>
            <a:endParaRPr dirty="0"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6948263" y="980903"/>
            <a:ext cx="187220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(publikováno 2015)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2801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sz="4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Klasifikační systém</a:t>
            </a:r>
            <a:endParaRPr sz="44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421196" y="5157192"/>
            <a:ext cx="8229600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044" y="1556792"/>
            <a:ext cx="8627470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3728" y="4005064"/>
            <a:ext cx="6602347" cy="2353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460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" y="0"/>
            <a:ext cx="9144000" cy="68133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cs-CZ" dirty="0" smtClean="0"/>
              <a:t>Lékařská genetika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96440" y="1556792"/>
            <a:ext cx="885018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je samostatným vědním oborem v systému lékařských věd. </a:t>
            </a:r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Specifickými metodami analyzuje podíl dědičnosti, genetických změn a faktorů prostředí </a:t>
            </a:r>
          </a:p>
          <a:p>
            <a:pPr algn="ctr"/>
            <a:r>
              <a:rPr lang="cs-CZ" dirty="0" smtClean="0"/>
              <a:t>v etiologii a patogenezi chorob a vrozených vad. </a:t>
            </a:r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Její význam velmi rychle vzrůstá, </a:t>
            </a:r>
          </a:p>
          <a:p>
            <a:pPr algn="ctr"/>
            <a:r>
              <a:rPr lang="cs-CZ" dirty="0" smtClean="0"/>
              <a:t>neboť po zvládnutí hlavních problémů předchozích generací - podvýživy a infekcí – </a:t>
            </a:r>
          </a:p>
          <a:p>
            <a:pPr algn="ctr"/>
            <a:r>
              <a:rPr lang="cs-CZ" dirty="0" smtClean="0"/>
              <a:t>v současné klinické praxi převažují genetické choroby a vady, </a:t>
            </a:r>
          </a:p>
          <a:p>
            <a:pPr algn="ctr"/>
            <a:r>
              <a:rPr lang="cs-CZ" dirty="0" smtClean="0"/>
              <a:t>včetně chorob vyvolaných zhoršováním životního prostředí u osob s genetickými dispozicemi.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546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251520" y="1772816"/>
            <a:ext cx="8805424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Char char="-"/>
            </a:pP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kvalitativní zhodnocení dostupných informací o variantě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	=&gt; 28 definovaných kritérií = důkazů s přiřazeným kódem a hodnotou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cs-CZ" sz="1800" dirty="0" err="1">
                <a:latin typeface="Calibri"/>
                <a:ea typeface="Calibri"/>
                <a:cs typeface="Calibri"/>
                <a:sym typeface="Calibri"/>
              </a:rPr>
              <a:t>stand-alone</a:t>
            </a: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, very </a:t>
            </a:r>
            <a:r>
              <a:rPr lang="cs-CZ" sz="1800" dirty="0" err="1">
                <a:latin typeface="Calibri"/>
                <a:ea typeface="Calibri"/>
                <a:cs typeface="Calibri"/>
                <a:sym typeface="Calibri"/>
              </a:rPr>
              <a:t>strong</a:t>
            </a: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cs-CZ" sz="1800" dirty="0" err="1">
                <a:latin typeface="Calibri"/>
                <a:ea typeface="Calibri"/>
                <a:cs typeface="Calibri"/>
                <a:sym typeface="Calibri"/>
              </a:rPr>
              <a:t>strong</a:t>
            </a: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cs-CZ" sz="1800" dirty="0" err="1">
                <a:latin typeface="Calibri"/>
                <a:ea typeface="Calibri"/>
                <a:cs typeface="Calibri"/>
                <a:sym typeface="Calibri"/>
              </a:rPr>
              <a:t>moderate</a:t>
            </a: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cs-CZ" sz="1800" dirty="0" err="1">
                <a:latin typeface="Calibri"/>
                <a:ea typeface="Calibri"/>
                <a:cs typeface="Calibri"/>
                <a:sym typeface="Calibri"/>
              </a:rPr>
              <a:t>supporting</a:t>
            </a: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) a směřováním (</a:t>
            </a:r>
            <a:r>
              <a:rPr lang="cs-CZ" sz="1800" dirty="0" err="1">
                <a:latin typeface="Calibri"/>
                <a:ea typeface="Calibri"/>
                <a:cs typeface="Calibri"/>
                <a:sym typeface="Calibri"/>
              </a:rPr>
              <a:t>benign</a:t>
            </a: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cs-CZ" sz="1800" dirty="0" err="1">
                <a:latin typeface="Calibri"/>
                <a:ea typeface="Calibri"/>
                <a:cs typeface="Calibri"/>
                <a:sym typeface="Calibri"/>
              </a:rPr>
              <a:t>pathogenic</a:t>
            </a: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Char char="-"/>
            </a:pP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dle navazujících pravidel pak zařazení varianty do jedné z kategorií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	5) patogenní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	4) pravděpodobně patogenní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	3) varianta nejasného významu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	2) pravděpodobně benigní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	1) benigní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</p:txBody>
      </p:sp>
      <p:sp>
        <p:nvSpPr>
          <p:cNvPr id="108" name="Google Shape;108;p16"/>
          <p:cNvSpPr txBox="1"/>
          <p:nvPr/>
        </p:nvSpPr>
        <p:spPr>
          <a:xfrm>
            <a:off x="1835696" y="620688"/>
            <a:ext cx="51742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>
                <a:latin typeface="Calibri"/>
                <a:ea typeface="Calibri"/>
                <a:cs typeface="Calibri"/>
                <a:sym typeface="Calibri"/>
              </a:rPr>
              <a:t>ACMG-AMP doporučení</a:t>
            </a: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9230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29600" cy="1143000"/>
          </a:xfrm>
        </p:spPr>
        <p:txBody>
          <a:bodyPr/>
          <a:lstStyle/>
          <a:p>
            <a:r>
              <a:rPr lang="cs-CZ" i="1" dirty="0" smtClean="0"/>
              <a:t>De novo </a:t>
            </a:r>
            <a:r>
              <a:rPr lang="cs-CZ" dirty="0" smtClean="0"/>
              <a:t>mutace neexistují!?</a:t>
            </a:r>
            <a:endParaRPr lang="cs-CZ" dirty="0"/>
          </a:p>
        </p:txBody>
      </p:sp>
      <p:pic>
        <p:nvPicPr>
          <p:cNvPr id="3" name="Picture 6" descr="http://corelabs.cgrb.oregonstate.edu/sites/default/files/HTS_HISeq2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8"/>
            <a:ext cx="3182888" cy="238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err="1" smtClean="0"/>
              <a:t>Whole</a:t>
            </a:r>
            <a:r>
              <a:rPr lang="cs-CZ" dirty="0" smtClean="0"/>
              <a:t> genome </a:t>
            </a:r>
            <a:r>
              <a:rPr lang="cs-CZ" dirty="0" err="1" smtClean="0"/>
              <a:t>sequencing</a:t>
            </a:r>
            <a:r>
              <a:rPr lang="cs-CZ" dirty="0" smtClean="0"/>
              <a:t> (WGS)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925170" y="437659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000" b="1" dirty="0" smtClean="0"/>
          </a:p>
          <a:p>
            <a:endParaRPr lang="cs-CZ" sz="10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-32657" y="1486001"/>
            <a:ext cx="9047670" cy="7448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/>
              <a:t>Celogenomové</a:t>
            </a:r>
            <a:r>
              <a:rPr lang="cs-CZ" sz="3200" b="1" dirty="0" smtClean="0"/>
              <a:t> </a:t>
            </a:r>
            <a:r>
              <a:rPr lang="cs-CZ" sz="3200" b="1" dirty="0"/>
              <a:t>analýzy </a:t>
            </a:r>
            <a:r>
              <a:rPr lang="cs-CZ" sz="3200" b="1" dirty="0" smtClean="0"/>
              <a:t>prokázaly </a:t>
            </a:r>
          </a:p>
          <a:p>
            <a:r>
              <a:rPr lang="cs-CZ" sz="2000" dirty="0"/>
              <a:t>De novo mutace </a:t>
            </a:r>
            <a:r>
              <a:rPr lang="cs-CZ" sz="2000" dirty="0" smtClean="0"/>
              <a:t>– jsou to mozaiky u rodičů, které jsme neviděli</a:t>
            </a:r>
          </a:p>
          <a:p>
            <a:endParaRPr lang="cs-CZ" sz="2000" dirty="0"/>
          </a:p>
          <a:p>
            <a:r>
              <a:rPr lang="cs-CZ" sz="2000" dirty="0" smtClean="0"/>
              <a:t>Zárodečný genom -  nutno analyzovat všechny zárodečné listy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Zárodečný list</a:t>
            </a:r>
            <a:endParaRPr lang="cs-CZ" sz="2000" dirty="0" smtClean="0"/>
          </a:p>
          <a:p>
            <a:r>
              <a:rPr lang="cs-CZ" sz="2000" dirty="0" smtClean="0"/>
              <a:t>tři </a:t>
            </a:r>
            <a:r>
              <a:rPr lang="cs-CZ" sz="2000" dirty="0"/>
              <a:t>hlavní </a:t>
            </a:r>
            <a:r>
              <a:rPr lang="cs-CZ" sz="2000" dirty="0" smtClean="0"/>
              <a:t>skupiny buněk, </a:t>
            </a:r>
            <a:r>
              <a:rPr lang="cs-CZ" sz="2000" dirty="0"/>
              <a:t>které vznikají během </a:t>
            </a:r>
            <a:r>
              <a:rPr lang="cs-CZ" sz="2000" dirty="0" smtClean="0"/>
              <a:t>embryogeneze</a:t>
            </a:r>
          </a:p>
          <a:p>
            <a:r>
              <a:rPr lang="cs-CZ" sz="2000" b="1" dirty="0" smtClean="0"/>
              <a:t>ektoderm</a:t>
            </a:r>
            <a:endParaRPr lang="cs-CZ" sz="2000" b="1" dirty="0"/>
          </a:p>
          <a:p>
            <a:r>
              <a:rPr lang="cs-CZ" sz="1000" dirty="0" smtClean="0"/>
              <a:t>vyvíjí se ve </a:t>
            </a:r>
            <a:r>
              <a:rPr lang="cs-CZ" sz="1000" dirty="0"/>
              <a:t>stadiu </a:t>
            </a:r>
            <a:r>
              <a:rPr lang="cs-CZ" sz="1000" dirty="0" smtClean="0"/>
              <a:t>gastruly společně </a:t>
            </a:r>
            <a:r>
              <a:rPr lang="cs-CZ" sz="1000" dirty="0"/>
              <a:t>s </a:t>
            </a:r>
            <a:r>
              <a:rPr lang="cs-CZ" sz="1000" dirty="0" smtClean="0"/>
              <a:t>entodermem. </a:t>
            </a:r>
          </a:p>
          <a:p>
            <a:r>
              <a:rPr lang="cs-CZ" sz="1000" dirty="0" smtClean="0"/>
              <a:t>Vzniká </a:t>
            </a:r>
            <a:r>
              <a:rPr lang="cs-CZ" sz="1000" dirty="0"/>
              <a:t>z něj většina </a:t>
            </a:r>
            <a:r>
              <a:rPr lang="cs-CZ" sz="1000" dirty="0" smtClean="0"/>
              <a:t>epitelů, pokožka </a:t>
            </a:r>
            <a:r>
              <a:rPr lang="cs-CZ" sz="1000" dirty="0"/>
              <a:t>a její </a:t>
            </a:r>
            <a:r>
              <a:rPr lang="cs-CZ" sz="1000" dirty="0" smtClean="0"/>
              <a:t>deriváty (vlasy, nehty), </a:t>
            </a:r>
            <a:r>
              <a:rPr lang="cs-CZ" sz="1000" dirty="0"/>
              <a:t>výstelka začátku a konce </a:t>
            </a:r>
            <a:r>
              <a:rPr lang="cs-CZ" sz="1000" dirty="0" smtClean="0"/>
              <a:t>zažívací trubice, </a:t>
            </a:r>
            <a:r>
              <a:rPr lang="cs-CZ" sz="1000" dirty="0"/>
              <a:t>dále například </a:t>
            </a:r>
            <a:r>
              <a:rPr lang="cs-CZ" sz="1000" dirty="0" smtClean="0"/>
              <a:t> čichové buňky, mozeček, tyčinky, čípky, </a:t>
            </a:r>
          </a:p>
          <a:p>
            <a:r>
              <a:rPr lang="cs-CZ" sz="1000" dirty="0" smtClean="0"/>
              <a:t>dřeň nadledvin.</a:t>
            </a:r>
            <a:endParaRPr lang="cs-CZ" sz="1000" dirty="0"/>
          </a:p>
          <a:p>
            <a:r>
              <a:rPr lang="cs-CZ" sz="1000" dirty="0"/>
              <a:t>Specifickým typem ektodermu je </a:t>
            </a:r>
            <a:r>
              <a:rPr lang="cs-CZ" sz="1000" dirty="0" err="1" smtClean="0"/>
              <a:t>neuroektoderm</a:t>
            </a:r>
            <a:r>
              <a:rPr lang="cs-CZ" sz="1000" dirty="0" smtClean="0"/>
              <a:t>, </a:t>
            </a:r>
            <a:r>
              <a:rPr lang="cs-CZ" sz="1000" dirty="0"/>
              <a:t>z něhož vzniká </a:t>
            </a:r>
            <a:r>
              <a:rPr lang="cs-CZ" sz="1000" dirty="0" smtClean="0"/>
              <a:t>nervová soustava a neurální lišta.</a:t>
            </a:r>
            <a:endParaRPr lang="cs-CZ" sz="1000" dirty="0"/>
          </a:p>
          <a:p>
            <a:r>
              <a:rPr lang="cs-CZ" sz="2000" b="1" dirty="0" smtClean="0"/>
              <a:t>entoderm </a:t>
            </a:r>
          </a:p>
          <a:p>
            <a:r>
              <a:rPr lang="cs-CZ" sz="1000" dirty="0"/>
              <a:t>Z entodermu se vyvíjí </a:t>
            </a:r>
            <a:r>
              <a:rPr lang="cs-CZ" sz="1000" dirty="0" smtClean="0"/>
              <a:t>epitel trávicí soustavy(vyjma </a:t>
            </a:r>
            <a:r>
              <a:rPr lang="cs-CZ" sz="1000" dirty="0"/>
              <a:t>části </a:t>
            </a:r>
            <a:r>
              <a:rPr lang="cs-CZ" sz="1000" dirty="0" smtClean="0"/>
              <a:t>úst, hltanu a řiti). </a:t>
            </a:r>
          </a:p>
          <a:p>
            <a:r>
              <a:rPr lang="cs-CZ" sz="1000" dirty="0" smtClean="0"/>
              <a:t>Také </a:t>
            </a:r>
            <a:r>
              <a:rPr lang="cs-CZ" sz="1000" dirty="0"/>
              <a:t>z něj vznikají buňky lemující obě </a:t>
            </a:r>
            <a:r>
              <a:rPr lang="cs-CZ" sz="1000" dirty="0" smtClean="0"/>
              <a:t>žlázy, </a:t>
            </a:r>
            <a:r>
              <a:rPr lang="cs-CZ" sz="1000" dirty="0"/>
              <a:t>které jsou otevřeny do trávicí soustavy </a:t>
            </a:r>
            <a:r>
              <a:rPr lang="cs-CZ" sz="1000" dirty="0" smtClean="0"/>
              <a:t>(játra, slinivka břišní), epitel Eustachovy trubice, část středního ucha, epitel průdušnice, </a:t>
            </a:r>
          </a:p>
          <a:p>
            <a:r>
              <a:rPr lang="cs-CZ" sz="1000" dirty="0" smtClean="0"/>
              <a:t>průdušky a plicních alveol, povrch močového měchýře a části močové trubice</a:t>
            </a:r>
          </a:p>
          <a:p>
            <a:r>
              <a:rPr lang="cs-CZ" sz="2000" b="1" dirty="0" smtClean="0"/>
              <a:t>mezoderm</a:t>
            </a:r>
          </a:p>
          <a:p>
            <a:r>
              <a:rPr lang="cs-CZ" sz="1000" dirty="0"/>
              <a:t>Mezi lidské orgány mezodermálního původu patří </a:t>
            </a:r>
            <a:r>
              <a:rPr lang="cs-CZ" sz="1000" dirty="0" smtClean="0"/>
              <a:t>například svaly, kostra, oběhová soustava,</a:t>
            </a:r>
          </a:p>
          <a:p>
            <a:r>
              <a:rPr lang="cs-CZ" sz="1000" dirty="0" smtClean="0"/>
              <a:t>Vylučovací soustava, pohlavní soustava, </a:t>
            </a:r>
            <a:r>
              <a:rPr lang="cs-CZ" sz="1000" dirty="0"/>
              <a:t>v podstatě však také orgány vzniklé ze stěn </a:t>
            </a:r>
            <a:r>
              <a:rPr lang="cs-CZ" sz="1000" dirty="0" smtClean="0"/>
              <a:t>coelomu</a:t>
            </a:r>
          </a:p>
          <a:p>
            <a:r>
              <a:rPr lang="cs-CZ" sz="1000" dirty="0" smtClean="0"/>
              <a:t> </a:t>
            </a:r>
            <a:r>
              <a:rPr lang="cs-CZ" sz="1000" dirty="0"/>
              <a:t>(např. část </a:t>
            </a:r>
            <a:r>
              <a:rPr lang="cs-CZ" sz="1000" dirty="0" smtClean="0"/>
              <a:t>cévní soustavy) </a:t>
            </a:r>
            <a:r>
              <a:rPr lang="cs-CZ" sz="1000" dirty="0"/>
              <a:t>a dále </a:t>
            </a:r>
            <a:r>
              <a:rPr lang="cs-CZ" sz="1000" dirty="0" smtClean="0"/>
              <a:t>struna hřbetní</a:t>
            </a:r>
            <a:endParaRPr lang="cs-CZ" sz="1000" b="1" dirty="0" smtClean="0"/>
          </a:p>
          <a:p>
            <a:endParaRPr lang="cs-CZ" sz="2000" b="1" dirty="0" smtClean="0"/>
          </a:p>
          <a:p>
            <a:endParaRPr lang="cs-CZ" sz="1000" dirty="0" smtClean="0"/>
          </a:p>
          <a:p>
            <a:endParaRPr lang="cs-CZ" sz="1000" dirty="0" smtClean="0"/>
          </a:p>
          <a:p>
            <a:r>
              <a:rPr lang="cs-CZ" sz="1000" dirty="0" smtClean="0"/>
              <a:t> </a:t>
            </a:r>
          </a:p>
          <a:p>
            <a:endParaRPr lang="cs-CZ" sz="2000" dirty="0" smtClean="0">
              <a:hlinkClick r:id="rId2" action="ppaction://hlinkfile" tooltip="Entoderm"/>
            </a:endParaRPr>
          </a:p>
          <a:p>
            <a:endParaRPr lang="cs-CZ" sz="3200" dirty="0"/>
          </a:p>
          <a:p>
            <a:endParaRPr lang="cs-CZ" sz="3200" dirty="0"/>
          </a:p>
          <a:p>
            <a:r>
              <a:rPr lang="cs-CZ" sz="3200" dirty="0" smtClean="0"/>
              <a:t>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540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cs-CZ" i="1" dirty="0" smtClean="0"/>
              <a:t>Detekce </a:t>
            </a:r>
            <a:r>
              <a:rPr lang="cs-CZ" i="1" dirty="0" err="1" smtClean="0"/>
              <a:t>mozaicismu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360109" y="2564904"/>
            <a:ext cx="4378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Vyšetření třech zárodečných listů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Ektoderm – izolace DNA z bukálního stěru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Mezoderm - </a:t>
            </a:r>
            <a:r>
              <a:rPr lang="cs-CZ" dirty="0"/>
              <a:t>izolace DNA z </a:t>
            </a:r>
            <a:r>
              <a:rPr lang="cs-CZ" dirty="0" smtClean="0"/>
              <a:t>periferní krve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Entoderm - </a:t>
            </a:r>
            <a:r>
              <a:rPr lang="cs-CZ" dirty="0"/>
              <a:t>izolace DNA z </a:t>
            </a:r>
            <a:r>
              <a:rPr lang="cs-CZ" dirty="0" smtClean="0"/>
              <a:t>moči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267744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8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8133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90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Molekulárně genetická diagnostika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664" y="2564904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Wingdings" pitchFamily="2" charset="2"/>
              <a:buChar char="v"/>
            </a:pPr>
            <a:r>
              <a:rPr lang="cs-CZ" dirty="0">
                <a:solidFill>
                  <a:schemeClr val="tx1"/>
                </a:solidFill>
              </a:rPr>
              <a:t>motor personalizované </a:t>
            </a:r>
            <a:r>
              <a:rPr lang="cs-CZ" dirty="0" smtClean="0">
                <a:solidFill>
                  <a:schemeClr val="tx1"/>
                </a:solidFill>
              </a:rPr>
              <a:t>medicíny</a:t>
            </a:r>
          </a:p>
          <a:p>
            <a:pPr marL="457200" indent="-457200" algn="l">
              <a:buFont typeface="Wingdings" pitchFamily="2" charset="2"/>
              <a:buChar char="v"/>
            </a:pPr>
            <a:r>
              <a:rPr lang="cs-CZ" dirty="0" err="1">
                <a:solidFill>
                  <a:schemeClr val="tx1"/>
                </a:solidFill>
              </a:rPr>
              <a:t>l</a:t>
            </a:r>
            <a:r>
              <a:rPr lang="cs-CZ" dirty="0" err="1" smtClean="0">
                <a:solidFill>
                  <a:schemeClr val="tx1"/>
                </a:solidFill>
              </a:rPr>
              <a:t>iquid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biopsy</a:t>
            </a:r>
            <a:endParaRPr lang="cs-CZ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v"/>
            </a:pPr>
            <a:r>
              <a:rPr lang="cs-CZ" dirty="0">
                <a:solidFill>
                  <a:schemeClr val="tx1"/>
                </a:solidFill>
              </a:rPr>
              <a:t>n</a:t>
            </a:r>
            <a:r>
              <a:rPr lang="cs-CZ" dirty="0" smtClean="0">
                <a:solidFill>
                  <a:schemeClr val="tx1"/>
                </a:solidFill>
              </a:rPr>
              <a:t>einvazivní prenatální </a:t>
            </a:r>
            <a:r>
              <a:rPr lang="cs-CZ" dirty="0" err="1" smtClean="0">
                <a:solidFill>
                  <a:schemeClr val="tx1"/>
                </a:solidFill>
              </a:rPr>
              <a:t>screening</a:t>
            </a:r>
            <a:endParaRPr lang="cs-CZ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v"/>
            </a:pPr>
            <a:r>
              <a:rPr lang="cs-CZ" dirty="0" err="1">
                <a:solidFill>
                  <a:schemeClr val="tx1"/>
                </a:solidFill>
              </a:rPr>
              <a:t>p</a:t>
            </a:r>
            <a:r>
              <a:rPr lang="cs-CZ" dirty="0" err="1" smtClean="0">
                <a:solidFill>
                  <a:schemeClr val="tx1"/>
                </a:solidFill>
              </a:rPr>
              <a:t>rekoncepční</a:t>
            </a:r>
            <a:r>
              <a:rPr lang="cs-CZ" dirty="0" smtClean="0">
                <a:solidFill>
                  <a:schemeClr val="tx1"/>
                </a:solidFill>
              </a:rPr>
              <a:t> testování</a:t>
            </a:r>
          </a:p>
          <a:p>
            <a:pPr marL="457200" indent="-457200" algn="l">
              <a:buFont typeface="Wingdings" pitchFamily="2" charset="2"/>
              <a:buChar char="v"/>
            </a:pP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6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720080"/>
            <a:ext cx="9144000" cy="681337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7167" y="148740"/>
            <a:ext cx="8123634" cy="7602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Molekulární diagnostika </a:t>
            </a:r>
            <a:r>
              <a:rPr lang="cs-CZ" dirty="0" smtClean="0"/>
              <a:t>má dnes tyto hlavní praktické přínosy:</a:t>
            </a:r>
          </a:p>
          <a:p>
            <a:r>
              <a:rPr lang="cs-CZ" dirty="0" smtClean="0"/>
              <a:t> </a:t>
            </a:r>
          </a:p>
          <a:p>
            <a:pPr marL="342900" indent="-342900">
              <a:buFont typeface="+mj-lt"/>
              <a:buAutoNum type="arabicParenR"/>
            </a:pPr>
            <a:r>
              <a:rPr lang="cs-CZ" sz="1600" b="1" dirty="0" smtClean="0"/>
              <a:t>genetický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 smtClean="0"/>
              <a:t>genetické </a:t>
            </a:r>
            <a:r>
              <a:rPr lang="cs-CZ" sz="1600" dirty="0"/>
              <a:t>příčiny jsou dnes odhalovány u stále většího počtu </a:t>
            </a:r>
            <a:r>
              <a:rPr lang="cs-CZ" sz="1600" dirty="0" smtClean="0"/>
              <a:t>onemocnění</a:t>
            </a:r>
          </a:p>
          <a:p>
            <a:endParaRPr lang="cs-CZ" sz="1600" b="1" dirty="0"/>
          </a:p>
          <a:p>
            <a:pPr marL="342900" indent="-342900">
              <a:buFont typeface="+mj-lt"/>
              <a:buAutoNum type="arabicParenR" startAt="2"/>
            </a:pPr>
            <a:r>
              <a:rPr lang="cs-CZ" sz="1600" b="1" dirty="0" smtClean="0"/>
              <a:t>diagnostický 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b="1" dirty="0" smtClean="0"/>
              <a:t> </a:t>
            </a:r>
            <a:r>
              <a:rPr lang="cs-CZ" sz="1600" dirty="0" smtClean="0"/>
              <a:t>v</a:t>
            </a:r>
            <a:r>
              <a:rPr lang="cs-CZ" sz="1600" dirty="0"/>
              <a:t> okamžiku, kdy jsou genetické faktory podílející se na vzniku onemocnění </a:t>
            </a:r>
            <a:r>
              <a:rPr lang="cs-CZ" sz="1600" dirty="0" smtClean="0"/>
              <a:t> jsou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zavedeny diagnostické testy </a:t>
            </a:r>
            <a:r>
              <a:rPr lang="cs-CZ" sz="1600" dirty="0"/>
              <a:t>do běžné klinické </a:t>
            </a:r>
            <a:r>
              <a:rPr lang="cs-CZ" sz="1600" dirty="0" smtClean="0"/>
              <a:t>praxe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 smtClean="0"/>
              <a:t>musí však </a:t>
            </a:r>
            <a:r>
              <a:rPr lang="cs-CZ" sz="1600" dirty="0"/>
              <a:t>být </a:t>
            </a:r>
            <a:r>
              <a:rPr lang="cs-CZ" sz="1600" dirty="0" smtClean="0"/>
              <a:t>potvrzena jejich </a:t>
            </a:r>
            <a:r>
              <a:rPr lang="cs-CZ" sz="1600" dirty="0"/>
              <a:t>klinická validita a ověřen jejich </a:t>
            </a:r>
            <a:r>
              <a:rPr lang="cs-CZ" sz="1600" dirty="0" smtClean="0"/>
              <a:t>užitek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 smtClean="0"/>
              <a:t>dokážou </a:t>
            </a:r>
            <a:r>
              <a:rPr lang="cs-CZ" sz="1600" dirty="0"/>
              <a:t>určit nebo upřesnit </a:t>
            </a:r>
            <a:r>
              <a:rPr lang="cs-CZ" sz="1600" dirty="0" smtClean="0"/>
              <a:t>diagnózu</a:t>
            </a:r>
          </a:p>
          <a:p>
            <a:endParaRPr lang="cs-CZ" sz="1600" dirty="0" smtClean="0"/>
          </a:p>
          <a:p>
            <a:pPr marL="342900" indent="-342900">
              <a:buFont typeface="+mj-lt"/>
              <a:buAutoNum type="arabicParenR" startAt="3"/>
            </a:pPr>
            <a:r>
              <a:rPr lang="cs-CZ" sz="1600" b="1" dirty="0" smtClean="0"/>
              <a:t>prediktivní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 smtClean="0"/>
              <a:t>slouží </a:t>
            </a:r>
            <a:r>
              <a:rPr lang="cs-CZ" sz="1600" dirty="0"/>
              <a:t>k určení nositele patologické varianty genu asociovaného s nemocí </a:t>
            </a:r>
          </a:p>
          <a:p>
            <a:r>
              <a:rPr lang="cs-CZ" sz="1600" dirty="0"/>
              <a:t>       odhalení genetické predispozice nebo náchylnosti k </a:t>
            </a:r>
            <a:r>
              <a:rPr lang="cs-CZ" sz="1600" dirty="0" smtClean="0"/>
              <a:t>nemoci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 smtClean="0"/>
              <a:t>vyšetření</a:t>
            </a:r>
            <a:r>
              <a:rPr lang="cs-CZ" sz="1600" dirty="0"/>
              <a:t>, která předpovídají geneticky podmíněné nemoci </a:t>
            </a:r>
            <a:r>
              <a:rPr lang="cs-CZ" sz="1600" dirty="0" smtClean="0"/>
              <a:t>před její manifestací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cs-CZ" sz="1600" b="1" dirty="0"/>
              <a:t>p</a:t>
            </a:r>
            <a:r>
              <a:rPr lang="cs-CZ" sz="1600" b="1" dirty="0" smtClean="0"/>
              <a:t>rognostický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 smtClean="0"/>
              <a:t>stanovení </a:t>
            </a:r>
            <a:r>
              <a:rPr lang="cs-CZ" sz="1600" dirty="0"/>
              <a:t>rizika dědičného přenosu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5) </a:t>
            </a:r>
            <a:r>
              <a:rPr lang="cs-CZ" sz="1600" b="1" dirty="0"/>
              <a:t>preventivní kroky s minimalizovanými vedlejšími účinky</a:t>
            </a:r>
          </a:p>
          <a:p>
            <a:endParaRPr lang="cs-CZ" sz="1600" dirty="0"/>
          </a:p>
          <a:p>
            <a:pPr marL="342900" indent="-342900">
              <a:buFont typeface="+mj-lt"/>
              <a:buAutoNum type="arabicParenR" startAt="6"/>
            </a:pPr>
            <a:r>
              <a:rPr lang="cs-CZ" sz="1600" b="1" dirty="0" smtClean="0"/>
              <a:t>terapeuticko-indikační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 smtClean="0"/>
              <a:t>pomocí </a:t>
            </a:r>
            <a:r>
              <a:rPr lang="cs-CZ" sz="1600" dirty="0"/>
              <a:t>genetických testů je možné dopředu určit, </a:t>
            </a:r>
            <a:r>
              <a:rPr lang="cs-CZ" sz="1600" dirty="0" smtClean="0"/>
              <a:t>kteří </a:t>
            </a:r>
            <a:r>
              <a:rPr lang="cs-CZ" sz="1600" dirty="0"/>
              <a:t>jedinci budou mít největší prospěch </a:t>
            </a:r>
            <a:endParaRPr lang="cs-CZ" sz="1600" dirty="0" smtClean="0"/>
          </a:p>
          <a:p>
            <a:r>
              <a:rPr lang="cs-CZ" sz="1600" dirty="0" smtClean="0"/>
              <a:t>      z</a:t>
            </a:r>
            <a:r>
              <a:rPr lang="cs-CZ" sz="1600" dirty="0"/>
              <a:t> užívání konkrétního </a:t>
            </a:r>
            <a:r>
              <a:rPr lang="cs-CZ" sz="1600" dirty="0" smtClean="0"/>
              <a:t>léku a</a:t>
            </a:r>
            <a:r>
              <a:rPr lang="cs-CZ" sz="1600" dirty="0"/>
              <a:t> u kterých pacientů bude naopak podávání léku </a:t>
            </a:r>
            <a:r>
              <a:rPr lang="cs-CZ" sz="1600" dirty="0" smtClean="0"/>
              <a:t>spojeno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se </a:t>
            </a:r>
            <a:r>
              <a:rPr lang="cs-CZ" sz="1600" dirty="0"/>
              <a:t>špatnou odpovědí </a:t>
            </a:r>
            <a:r>
              <a:rPr lang="cs-CZ" sz="1600" dirty="0" smtClean="0"/>
              <a:t> a</a:t>
            </a:r>
            <a:r>
              <a:rPr lang="cs-CZ" sz="1600" dirty="0"/>
              <a:t> častými a závažnými nežádoucími účinky</a:t>
            </a:r>
            <a:endParaRPr lang="cs-CZ" sz="16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 smtClean="0"/>
              <a:t>motor personalizované medicíny a cílené biologické léčby </a:t>
            </a:r>
          </a:p>
          <a:p>
            <a:endParaRPr lang="cs-CZ" sz="1600" b="1" dirty="0" smtClean="0"/>
          </a:p>
          <a:p>
            <a:endParaRPr lang="cs-CZ" dirty="0" smtClean="0"/>
          </a:p>
          <a:p>
            <a:r>
              <a:rPr lang="cs-CZ" dirty="0" smtClean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067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720080"/>
            <a:ext cx="9144000" cy="681337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7167" y="148740"/>
            <a:ext cx="73513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Molekulární diagnostika </a:t>
            </a:r>
            <a:r>
              <a:rPr lang="cs-CZ" dirty="0" smtClean="0"/>
              <a:t>má dnes tyto hlavní praktické přínosy:</a:t>
            </a:r>
          </a:p>
          <a:p>
            <a:r>
              <a:rPr lang="cs-CZ" dirty="0" smtClean="0"/>
              <a:t> </a:t>
            </a:r>
          </a:p>
          <a:p>
            <a:pPr marL="342900" indent="-342900">
              <a:buFont typeface="+mj-lt"/>
              <a:buAutoNum type="arabicParenR"/>
            </a:pPr>
            <a:r>
              <a:rPr lang="cs-CZ" b="1" dirty="0" smtClean="0"/>
              <a:t>genetický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dirty="0" smtClean="0"/>
              <a:t>genetické </a:t>
            </a:r>
            <a:r>
              <a:rPr lang="cs-CZ" dirty="0"/>
              <a:t>příčiny jsou dnes odhalovány u stále většího počtu </a:t>
            </a:r>
            <a:r>
              <a:rPr lang="cs-CZ" dirty="0" smtClean="0"/>
              <a:t>onemocnění</a:t>
            </a:r>
          </a:p>
          <a:p>
            <a:endParaRPr lang="cs-CZ" b="1" dirty="0"/>
          </a:p>
          <a:p>
            <a:endParaRPr lang="cs-C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075" t="15350" r="18107" b="17164"/>
          <a:stretch/>
        </p:blipFill>
        <p:spPr>
          <a:xfrm>
            <a:off x="2051720" y="1628800"/>
            <a:ext cx="5310668" cy="430587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1628800"/>
            <a:ext cx="9144000" cy="5334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smtClean="0"/>
              <a:t>Identifikace genů asociovaných s chorobani</a:t>
            </a:r>
            <a:endParaRPr lang="en-GB" sz="2000" dirty="0"/>
          </a:p>
        </p:txBody>
      </p:sp>
      <p:sp>
        <p:nvSpPr>
          <p:cNvPr id="6" name="TextBox 4"/>
          <p:cNvSpPr txBox="1"/>
          <p:nvPr/>
        </p:nvSpPr>
        <p:spPr>
          <a:xfrm>
            <a:off x="1855706" y="6093296"/>
            <a:ext cx="548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+mj-lt"/>
              </a:rPr>
              <a:t>Fernandeze-Marmiesse</a:t>
            </a:r>
            <a:r>
              <a:rPr lang="en-GB" sz="1600" dirty="0" smtClean="0">
                <a:latin typeface="+mj-lt"/>
              </a:rPr>
              <a:t> et al. Current Medicinal Chemistry 2018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65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720080"/>
            <a:ext cx="9144000" cy="681337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7167" y="148740"/>
            <a:ext cx="79676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Molekulární diagnostika </a:t>
            </a:r>
            <a:r>
              <a:rPr lang="cs-CZ" dirty="0" smtClean="0"/>
              <a:t>má dnes tyto hlavní praktické přínosy:</a:t>
            </a:r>
          </a:p>
          <a:p>
            <a:r>
              <a:rPr lang="cs-CZ" dirty="0" smtClean="0"/>
              <a:t> </a:t>
            </a:r>
            <a:endParaRPr lang="cs-CZ" b="1" dirty="0"/>
          </a:p>
          <a:p>
            <a:pPr marL="342900" indent="-342900">
              <a:buFont typeface="+mj-lt"/>
              <a:buAutoNum type="arabicParenR" startAt="2"/>
            </a:pPr>
            <a:r>
              <a:rPr lang="cs-CZ" b="1" dirty="0" smtClean="0"/>
              <a:t>diagnostický 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b="1" dirty="0" smtClean="0"/>
              <a:t> </a:t>
            </a:r>
            <a:r>
              <a:rPr lang="cs-CZ" dirty="0" smtClean="0"/>
              <a:t>v</a:t>
            </a:r>
            <a:r>
              <a:rPr lang="cs-CZ" dirty="0"/>
              <a:t> okamžiku, kdy jsou genetické faktory podílející se na vzniku onemocnění </a:t>
            </a:r>
            <a:r>
              <a:rPr lang="cs-CZ" dirty="0" smtClean="0"/>
              <a:t> jsou </a:t>
            </a:r>
          </a:p>
          <a:p>
            <a:r>
              <a:rPr lang="cs-CZ" dirty="0"/>
              <a:t> </a:t>
            </a:r>
            <a:r>
              <a:rPr lang="cs-CZ" dirty="0" smtClean="0"/>
              <a:t>     zavedeny diagnostické testy </a:t>
            </a:r>
            <a:r>
              <a:rPr lang="cs-CZ" dirty="0"/>
              <a:t>do běžné klinické </a:t>
            </a:r>
            <a:r>
              <a:rPr lang="cs-CZ" dirty="0" smtClean="0"/>
              <a:t>praxe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dirty="0" smtClean="0"/>
              <a:t>musí však </a:t>
            </a:r>
            <a:r>
              <a:rPr lang="cs-CZ" dirty="0"/>
              <a:t>být </a:t>
            </a:r>
            <a:r>
              <a:rPr lang="cs-CZ" dirty="0" smtClean="0"/>
              <a:t>potvrzena jejich </a:t>
            </a:r>
            <a:r>
              <a:rPr lang="cs-CZ" dirty="0"/>
              <a:t>klinická validita a ověřen jejich </a:t>
            </a:r>
            <a:r>
              <a:rPr lang="cs-CZ" dirty="0" smtClean="0"/>
              <a:t>užitek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dirty="0" smtClean="0"/>
              <a:t>dokážou </a:t>
            </a:r>
            <a:r>
              <a:rPr lang="cs-CZ" dirty="0"/>
              <a:t>určit nebo upřesnit </a:t>
            </a:r>
            <a:r>
              <a:rPr lang="cs-CZ" dirty="0" smtClean="0"/>
              <a:t>diagnózu</a:t>
            </a:r>
          </a:p>
          <a:p>
            <a:endParaRPr lang="cs-CZ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2699792" y="2462380"/>
            <a:ext cx="304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stanoví nebo upřesní diagnózu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5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720080"/>
            <a:ext cx="9144000" cy="681337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7167" y="148740"/>
            <a:ext cx="79693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Molekulární diagnostika </a:t>
            </a:r>
            <a:r>
              <a:rPr lang="cs-CZ" dirty="0" smtClean="0"/>
              <a:t>má dnes tyto hlavní praktické přínosy:</a:t>
            </a:r>
          </a:p>
          <a:p>
            <a:r>
              <a:rPr lang="cs-CZ" dirty="0" smtClean="0"/>
              <a:t> </a:t>
            </a:r>
          </a:p>
          <a:p>
            <a:endParaRPr lang="cs-CZ" dirty="0" smtClean="0"/>
          </a:p>
          <a:p>
            <a:pPr marL="342900" indent="-342900">
              <a:buFont typeface="+mj-lt"/>
              <a:buAutoNum type="arabicParenR" startAt="3"/>
            </a:pPr>
            <a:r>
              <a:rPr lang="cs-CZ" b="1" dirty="0" smtClean="0"/>
              <a:t>prediktivní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dirty="0" smtClean="0"/>
              <a:t>slouží </a:t>
            </a:r>
            <a:r>
              <a:rPr lang="cs-CZ" dirty="0"/>
              <a:t>k určení nositele patologické varianty genu asociovaného s nemocí </a:t>
            </a:r>
          </a:p>
          <a:p>
            <a:r>
              <a:rPr lang="cs-CZ" dirty="0"/>
              <a:t>       odhalení genetické predispozice nebo náchylnosti k </a:t>
            </a:r>
            <a:r>
              <a:rPr lang="cs-CZ" dirty="0" smtClean="0"/>
              <a:t>nemoci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dirty="0" smtClean="0"/>
              <a:t>vyšetření</a:t>
            </a:r>
            <a:r>
              <a:rPr lang="cs-CZ" dirty="0"/>
              <a:t>, která předpovídají geneticky podmíněné nemoci </a:t>
            </a:r>
            <a:r>
              <a:rPr lang="cs-CZ" dirty="0" smtClean="0"/>
              <a:t>před její manifestací </a:t>
            </a:r>
          </a:p>
          <a:p>
            <a:r>
              <a:rPr lang="cs-CZ" dirty="0"/>
              <a:t> </a:t>
            </a:r>
            <a:r>
              <a:rPr lang="cs-CZ" dirty="0" smtClean="0"/>
              <a:t> </a:t>
            </a:r>
          </a:p>
          <a:p>
            <a:r>
              <a:rPr lang="cs-CZ" dirty="0" smtClean="0"/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475656" y="2852936"/>
            <a:ext cx="69867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C0000"/>
              </a:buClr>
            </a:pPr>
            <a:r>
              <a:rPr lang="cs-CZ" dirty="0">
                <a:solidFill>
                  <a:srgbClr val="FF0000"/>
                </a:solidFill>
              </a:rPr>
              <a:t>umožňují prediktivní diagnózu, tzn. identifikaci genetických onemocnění </a:t>
            </a:r>
          </a:p>
          <a:p>
            <a:r>
              <a:rPr lang="cs-CZ" dirty="0">
                <a:solidFill>
                  <a:srgbClr val="FF0000"/>
                </a:solidFill>
              </a:rPr>
              <a:t> před jejich manifestací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0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" y="0"/>
            <a:ext cx="9144000" cy="6813376"/>
          </a:xfrm>
          <a:prstGeom prst="rect">
            <a:avLst/>
          </a:prstGeom>
        </p:spPr>
      </p:pic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395536" y="131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b="1" dirty="0" err="1" smtClean="0"/>
              <a:t>Huntingtonova</a:t>
            </a:r>
            <a:r>
              <a:rPr lang="cs-CZ" altLang="cs-CZ" sz="2800" b="1" dirty="0" smtClean="0"/>
              <a:t> choroba </a:t>
            </a:r>
            <a:r>
              <a:rPr lang="cs-CZ" altLang="cs-CZ" sz="2800" dirty="0" smtClean="0"/>
              <a:t>též </a:t>
            </a:r>
            <a:r>
              <a:rPr lang="cs-CZ" altLang="cs-CZ" sz="2800" b="1" dirty="0" err="1" smtClean="0"/>
              <a:t>Huntingtonova</a:t>
            </a:r>
            <a:r>
              <a:rPr lang="cs-CZ" altLang="cs-CZ" sz="2800" b="1" dirty="0" smtClean="0"/>
              <a:t> chorea</a:t>
            </a:r>
            <a:r>
              <a:rPr lang="cs-CZ" altLang="cs-CZ" sz="2800" dirty="0" smtClean="0"/>
              <a:t/>
            </a:r>
            <a:br>
              <a:rPr lang="cs-CZ" altLang="cs-CZ" sz="2800" dirty="0" smtClean="0"/>
            </a:br>
            <a:r>
              <a:rPr lang="cs-CZ" altLang="cs-CZ" sz="2800" dirty="0" smtClean="0"/>
              <a:t> (HD – </a:t>
            </a:r>
            <a:r>
              <a:rPr lang="cs-CZ" altLang="cs-CZ" sz="2800" dirty="0" err="1" smtClean="0"/>
              <a:t>Huntington’s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Disease</a:t>
            </a:r>
            <a:r>
              <a:rPr lang="cs-CZ" altLang="cs-CZ" sz="2800" dirty="0" smtClean="0"/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7577" y="2444067"/>
            <a:ext cx="572451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cs-CZ" sz="1200" dirty="0">
                <a:latin typeface="+mn-lt"/>
                <a:cs typeface="Arial" panose="020B0604020202020204" pitchFamily="34" charset="0"/>
              </a:rPr>
              <a:t>Je porucha poprvé popsaná v roce 1872 americkým lékařem </a:t>
            </a:r>
            <a:r>
              <a:rPr lang="cs-CZ" sz="1200" i="1" dirty="0">
                <a:latin typeface="+mn-lt"/>
                <a:cs typeface="Arial" panose="020B0604020202020204" pitchFamily="34" charset="0"/>
              </a:rPr>
              <a:t>Georgem </a:t>
            </a:r>
            <a:r>
              <a:rPr lang="cs-CZ" sz="1200" i="1" dirty="0" err="1">
                <a:latin typeface="+mn-lt"/>
                <a:cs typeface="Arial" panose="020B0604020202020204" pitchFamily="34" charset="0"/>
              </a:rPr>
              <a:t>Huntingtonem</a:t>
            </a:r>
            <a:r>
              <a:rPr lang="cs-CZ" sz="1200" dirty="0">
                <a:latin typeface="+mn-lt"/>
                <a:cs typeface="Arial" panose="020B0604020202020204" pitchFamily="34" charset="0"/>
              </a:rPr>
              <a:t>. 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cs-CZ" sz="1200" dirty="0" smtClean="0">
                <a:latin typeface="+mn-lt"/>
                <a:cs typeface="Arial" panose="020B0604020202020204" pitchFamily="34" charset="0"/>
              </a:rPr>
              <a:t>Jedná </a:t>
            </a:r>
            <a:r>
              <a:rPr lang="cs-CZ" sz="1200" dirty="0">
                <a:latin typeface="+mn-lt"/>
                <a:cs typeface="Arial" panose="020B0604020202020204" pitchFamily="34" charset="0"/>
              </a:rPr>
              <a:t>se o </a:t>
            </a:r>
            <a:r>
              <a:rPr lang="cs-CZ" sz="1200" dirty="0" err="1">
                <a:latin typeface="+mn-lt"/>
                <a:cs typeface="Arial" panose="020B0604020202020204" pitchFamily="34" charset="0"/>
              </a:rPr>
              <a:t>neurodegenerativní</a:t>
            </a:r>
            <a:r>
              <a:rPr lang="cs-CZ" sz="1200" dirty="0">
                <a:latin typeface="+mn-lt"/>
                <a:cs typeface="Arial" panose="020B0604020202020204" pitchFamily="34" charset="0"/>
              </a:rPr>
              <a:t> autosomálně dominantně dědičné onemocnění 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cs-CZ" sz="1200" dirty="0" smtClean="0">
                <a:latin typeface="+mn-lt"/>
                <a:cs typeface="Arial" panose="020B0604020202020204" pitchFamily="34" charset="0"/>
              </a:rPr>
              <a:t>Patří </a:t>
            </a:r>
            <a:r>
              <a:rPr lang="cs-CZ" sz="1200" dirty="0">
                <a:latin typeface="+mn-lt"/>
                <a:cs typeface="Arial" panose="020B0604020202020204" pitchFamily="34" charset="0"/>
              </a:rPr>
              <a:t>mezi </a:t>
            </a:r>
            <a:r>
              <a:rPr lang="cs-CZ" sz="1200" dirty="0" err="1">
                <a:latin typeface="+mn-lt"/>
                <a:cs typeface="Arial" panose="020B0604020202020204" pitchFamily="34" charset="0"/>
              </a:rPr>
              <a:t>polyglutaminové</a:t>
            </a:r>
            <a:r>
              <a:rPr lang="cs-CZ" sz="1200" dirty="0">
                <a:latin typeface="+mn-lt"/>
                <a:cs typeface="Arial" panose="020B0604020202020204" pitchFamily="34" charset="0"/>
              </a:rPr>
              <a:t> poruchy 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cs-CZ" sz="1200" dirty="0" smtClean="0">
                <a:latin typeface="+mn-lt"/>
                <a:cs typeface="Arial" panose="020B0604020202020204" pitchFamily="34" charset="0"/>
              </a:rPr>
              <a:t>Má </a:t>
            </a:r>
            <a:r>
              <a:rPr lang="cs-CZ" sz="1200" dirty="0">
                <a:latin typeface="+mn-lt"/>
                <a:cs typeface="Arial" panose="020B0604020202020204" pitchFamily="34" charset="0"/>
              </a:rPr>
              <a:t>incidenci 4–10 na 100 000. 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cs-CZ" sz="1200" dirty="0" smtClean="0">
                <a:latin typeface="+mn-lt"/>
                <a:cs typeface="Arial" panose="020B0604020202020204" pitchFamily="34" charset="0"/>
              </a:rPr>
              <a:t>Manifestuje </a:t>
            </a:r>
            <a:r>
              <a:rPr lang="cs-CZ" sz="1200" dirty="0">
                <a:latin typeface="+mn-lt"/>
                <a:cs typeface="Arial" panose="020B0604020202020204" pitchFamily="34" charset="0"/>
              </a:rPr>
              <a:t>se nejčastěji ve středním věku. 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cs-CZ" sz="1200" dirty="0" smtClean="0">
                <a:latin typeface="+mn-lt"/>
                <a:cs typeface="Arial" panose="020B0604020202020204" pitchFamily="34" charset="0"/>
              </a:rPr>
              <a:t>Mezi </a:t>
            </a:r>
            <a:r>
              <a:rPr lang="cs-CZ" sz="1200" dirty="0">
                <a:latin typeface="+mn-lt"/>
                <a:cs typeface="Arial" panose="020B0604020202020204" pitchFamily="34" charset="0"/>
              </a:rPr>
              <a:t>příznaky dominuje porucha motoriky</a:t>
            </a:r>
            <a:r>
              <a:rPr lang="cs-CZ" sz="1200" dirty="0" smtClean="0">
                <a:latin typeface="+mn-lt"/>
                <a:cs typeface="Arial" panose="020B0604020202020204" pitchFamily="34" charset="0"/>
              </a:rPr>
              <a:t>,</a:t>
            </a:r>
          </a:p>
          <a:p>
            <a:pPr eaLnBrk="1" hangingPunct="1">
              <a:defRPr/>
            </a:pPr>
            <a:r>
              <a:rPr lang="cs-CZ" sz="1200" dirty="0" smtClean="0">
                <a:latin typeface="+mn-lt"/>
                <a:cs typeface="Arial" panose="020B0604020202020204" pitchFamily="34" charset="0"/>
              </a:rPr>
              <a:t>	změny </a:t>
            </a:r>
            <a:r>
              <a:rPr lang="cs-CZ" sz="1200" dirty="0">
                <a:latin typeface="+mn-lt"/>
                <a:cs typeface="Arial" panose="020B0604020202020204" pitchFamily="34" charset="0"/>
              </a:rPr>
              <a:t>osobnosti, </a:t>
            </a:r>
            <a:r>
              <a:rPr lang="cs-CZ" sz="1200" dirty="0" err="1">
                <a:latin typeface="+mn-lt"/>
                <a:cs typeface="Arial" panose="020B0604020202020204" pitchFamily="34" charset="0"/>
              </a:rPr>
              <a:t>progredující</a:t>
            </a:r>
            <a:r>
              <a:rPr lang="cs-CZ" sz="1200" dirty="0">
                <a:latin typeface="+mn-lt"/>
                <a:cs typeface="Arial" panose="020B0604020202020204" pitchFamily="34" charset="0"/>
              </a:rPr>
              <a:t> demence </a:t>
            </a:r>
          </a:p>
          <a:p>
            <a:pPr eaLnBrk="1" hangingPunct="1">
              <a:defRPr/>
            </a:pPr>
            <a:r>
              <a:rPr lang="cs-CZ" sz="1200" dirty="0" smtClean="0">
                <a:latin typeface="+mn-lt"/>
                <a:cs typeface="Arial" panose="020B0604020202020204" pitchFamily="34" charset="0"/>
              </a:rPr>
              <a:t>	a </a:t>
            </a:r>
            <a:r>
              <a:rPr lang="cs-CZ" sz="1200" dirty="0">
                <a:latin typeface="+mn-lt"/>
                <a:cs typeface="Arial" panose="020B0604020202020204" pitchFamily="34" charset="0"/>
              </a:rPr>
              <a:t>nakonec smrt. </a:t>
            </a:r>
          </a:p>
          <a:p>
            <a:pPr eaLnBrk="1" hangingPunct="1">
              <a:defRPr/>
            </a:pPr>
            <a:endParaRPr lang="cs-CZ" sz="1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95536" y="188640"/>
            <a:ext cx="60947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Molekulární diagnostika </a:t>
            </a:r>
            <a:r>
              <a:rPr lang="cs-CZ" dirty="0"/>
              <a:t>má dnes tyto hlavní praktické přínosy:</a:t>
            </a:r>
          </a:p>
          <a:p>
            <a:r>
              <a:rPr lang="cs-CZ" dirty="0"/>
              <a:t> </a:t>
            </a:r>
          </a:p>
          <a:p>
            <a:endParaRPr lang="cs-CZ" dirty="0"/>
          </a:p>
          <a:p>
            <a:pPr marL="342900" indent="-342900">
              <a:buFont typeface="+mj-lt"/>
              <a:buAutoNum type="arabicParenR" startAt="3"/>
            </a:pPr>
            <a:r>
              <a:rPr lang="cs-CZ" b="1" dirty="0">
                <a:solidFill>
                  <a:srgbClr val="FF0000"/>
                </a:solidFill>
              </a:rPr>
              <a:t>prediktivní </a:t>
            </a:r>
          </a:p>
          <a:p>
            <a:endParaRPr lang="cs-CZ" dirty="0"/>
          </a:p>
        </p:txBody>
      </p:sp>
      <p:pic>
        <p:nvPicPr>
          <p:cNvPr id="9" name="Picture 2" descr="http://sk.tdmed.ru/uploads/posts/2014-09/thumbs/hvoroba-gentngtona-simptomi-lkuvannya_652.jpe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18" y="3511033"/>
            <a:ext cx="3623594" cy="240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21120" y="421690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cs typeface="Arial" panose="020B0604020202020204" pitchFamily="34" charset="0"/>
              </a:rPr>
              <a:t>Asociována s genem HTT (objeven v roce 1993).</a:t>
            </a:r>
          </a:p>
          <a:p>
            <a:pPr>
              <a:defRPr/>
            </a:pPr>
            <a:endParaRPr lang="cs-CZ" sz="12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200" dirty="0">
                <a:cs typeface="Arial" panose="020B0604020202020204" pitchFamily="34" charset="0"/>
              </a:rPr>
              <a:t>Gen kóduje protein </a:t>
            </a:r>
            <a:r>
              <a:rPr lang="cs-CZ" sz="1200" dirty="0" err="1">
                <a:cs typeface="Arial" panose="020B0604020202020204" pitchFamily="34" charset="0"/>
              </a:rPr>
              <a:t>huntingtin</a:t>
            </a:r>
            <a:r>
              <a:rPr lang="cs-CZ" sz="1200" dirty="0"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cs typeface="Arial" panose="020B0604020202020204" pitchFamily="34" charset="0"/>
              </a:rPr>
              <a:t>Přesná funkce proteinu stále není </a:t>
            </a:r>
            <a:r>
              <a:rPr lang="cs-CZ" sz="1200" dirty="0" smtClean="0">
                <a:cs typeface="Arial" panose="020B0604020202020204" pitchFamily="34" charset="0"/>
              </a:rPr>
              <a:t>známa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200" dirty="0" err="1">
                <a:cs typeface="Arial" panose="020B0604020202020204" pitchFamily="34" charset="0"/>
              </a:rPr>
              <a:t>P</a:t>
            </a:r>
            <a:r>
              <a:rPr lang="cs-CZ" sz="1200" dirty="0" err="1" smtClean="0">
                <a:cs typeface="Arial" panose="020B0604020202020204" pitchFamily="34" charset="0"/>
              </a:rPr>
              <a:t>redominantně</a:t>
            </a:r>
            <a:r>
              <a:rPr lang="cs-CZ" sz="1200" dirty="0" smtClean="0">
                <a:cs typeface="Arial" panose="020B0604020202020204" pitchFamily="34" charset="0"/>
              </a:rPr>
              <a:t> </a:t>
            </a:r>
            <a:r>
              <a:rPr lang="cs-CZ" sz="1200" dirty="0">
                <a:cs typeface="Arial" panose="020B0604020202020204" pitchFamily="34" charset="0"/>
              </a:rPr>
              <a:t>je exprimován v CNS.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cs typeface="Arial" panose="020B0604020202020204" pitchFamily="34" charset="0"/>
              </a:rPr>
              <a:t>Interaguje s řadou transkripčních faktorů, je tedy pravděpodobná jeho významná role </a:t>
            </a:r>
            <a:r>
              <a:rPr lang="cs-CZ" sz="1200" dirty="0" smtClean="0">
                <a:cs typeface="Arial" panose="020B0604020202020204" pitchFamily="34" charset="0"/>
              </a:rPr>
              <a:t>při </a:t>
            </a:r>
            <a:r>
              <a:rPr lang="cs-CZ" sz="1200" dirty="0">
                <a:cs typeface="Arial" panose="020B0604020202020204" pitchFamily="34" charset="0"/>
              </a:rPr>
              <a:t>normálním vývoji CNS,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cs typeface="Arial" panose="020B0604020202020204" pitchFamily="34" charset="0"/>
              </a:rPr>
              <a:t>R</a:t>
            </a:r>
            <a:r>
              <a:rPr lang="cs-CZ" sz="1200" dirty="0" smtClean="0">
                <a:cs typeface="Arial" panose="020B0604020202020204" pitchFamily="34" charset="0"/>
              </a:rPr>
              <a:t>ovněž </a:t>
            </a:r>
            <a:r>
              <a:rPr lang="cs-CZ" sz="1200" dirty="0">
                <a:cs typeface="Arial" panose="020B0604020202020204" pitchFamily="34" charset="0"/>
              </a:rPr>
              <a:t>byla demonstrována jeho důležitost pro normální průběh mitózy v CNS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860032" y="591136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800" dirty="0">
                <a:latin typeface="Calibri" pitchFamily="34" charset="0"/>
                <a:ea typeface="Calibri" pitchFamily="34" charset="0"/>
                <a:cs typeface="Calibri" pitchFamily="34" charset="0"/>
              </a:rPr>
              <a:t>http://sk.tdmed.ru/diagnoz/24849-hvoroba-gentngtona-simptomi-lkuvannya.html</a:t>
            </a:r>
          </a:p>
        </p:txBody>
      </p:sp>
    </p:spTree>
    <p:extLst>
      <p:ext uri="{BB962C8B-B14F-4D97-AF65-F5344CB8AC3E}">
        <p14:creationId xmlns:p14="http://schemas.microsoft.com/office/powerpoint/2010/main" val="41919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" y="0"/>
            <a:ext cx="9144000" cy="68133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772815"/>
            <a:ext cx="858010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Moderní </a:t>
            </a:r>
            <a:r>
              <a:rPr lang="cs-CZ" dirty="0" err="1"/>
              <a:t>genomické</a:t>
            </a:r>
            <a:r>
              <a:rPr lang="cs-CZ" dirty="0"/>
              <a:t> metody, mezi něž </a:t>
            </a:r>
            <a:r>
              <a:rPr lang="cs-CZ" dirty="0" smtClean="0"/>
              <a:t>celá </a:t>
            </a:r>
            <a:r>
              <a:rPr lang="cs-CZ" dirty="0"/>
              <a:t>plejáda vysoce citlivých a přesných metod, </a:t>
            </a:r>
            <a:endParaRPr lang="cs-CZ" dirty="0" smtClean="0"/>
          </a:p>
          <a:p>
            <a:pPr algn="ctr"/>
            <a:r>
              <a:rPr lang="cs-CZ" dirty="0" smtClean="0"/>
              <a:t>umožňují </a:t>
            </a:r>
            <a:r>
              <a:rPr lang="cs-CZ" dirty="0"/>
              <a:t>identifikaci specifických genetických změn způsobujících onemocnění. </a:t>
            </a:r>
            <a:endParaRPr lang="cs-CZ" dirty="0" smtClean="0"/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Velké </a:t>
            </a:r>
            <a:r>
              <a:rPr lang="cs-CZ" dirty="0"/>
              <a:t>změny genomu lze studovat </a:t>
            </a:r>
            <a:r>
              <a:rPr lang="cs-CZ" b="1" dirty="0"/>
              <a:t>cytogenetickými metodami</a:t>
            </a:r>
            <a:r>
              <a:rPr lang="cs-CZ" dirty="0"/>
              <a:t>. </a:t>
            </a:r>
            <a:endParaRPr lang="cs-CZ" dirty="0" smtClean="0"/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Analýzou </a:t>
            </a:r>
            <a:r>
              <a:rPr lang="cs-CZ" dirty="0"/>
              <a:t>změn rozsahem příliš malých pro cytogenetické vyšetření </a:t>
            </a:r>
            <a:endParaRPr lang="cs-CZ" dirty="0" smtClean="0"/>
          </a:p>
          <a:p>
            <a:pPr algn="ctr"/>
            <a:r>
              <a:rPr lang="cs-CZ" dirty="0" smtClean="0"/>
              <a:t>a</a:t>
            </a:r>
            <a:r>
              <a:rPr lang="cs-CZ" dirty="0"/>
              <a:t> studiem vlivu těchto změn na zdravotní stav člověka se zabývá </a:t>
            </a:r>
            <a:r>
              <a:rPr lang="cs-CZ" b="1" dirty="0"/>
              <a:t>molekulární genetika</a:t>
            </a:r>
            <a:r>
              <a:rPr lang="cs-CZ" dirty="0" smtClean="0"/>
              <a:t>.</a:t>
            </a:r>
          </a:p>
          <a:p>
            <a:pPr algn="ctr"/>
            <a:r>
              <a:rPr lang="cs-CZ" dirty="0" smtClean="0"/>
              <a:t> </a:t>
            </a:r>
            <a:r>
              <a:rPr lang="cs-CZ" dirty="0"/>
              <a:t>Moderní technologie molekulární genetiky dokáží identifikovat i velké přestavby genomu </a:t>
            </a:r>
            <a:endParaRPr lang="cs-CZ" dirty="0" smtClean="0"/>
          </a:p>
          <a:p>
            <a:pPr algn="ctr"/>
            <a:r>
              <a:rPr lang="cs-CZ" dirty="0" smtClean="0"/>
              <a:t>a </a:t>
            </a:r>
            <a:r>
              <a:rPr lang="cs-CZ" dirty="0"/>
              <a:t>postupně nahrazují klasické cytogenetické postupy.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57200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Lékařská genetika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03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" y="0"/>
            <a:ext cx="9144000" cy="6813376"/>
          </a:xfrm>
          <a:prstGeom prst="rect">
            <a:avLst/>
          </a:prstGeom>
        </p:spPr>
      </p:pic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395536" y="131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b="1" dirty="0" err="1" smtClean="0"/>
              <a:t>Huntingtonova</a:t>
            </a:r>
            <a:r>
              <a:rPr lang="cs-CZ" altLang="cs-CZ" sz="2800" b="1" dirty="0" smtClean="0"/>
              <a:t> choroba </a:t>
            </a:r>
            <a:r>
              <a:rPr lang="cs-CZ" altLang="cs-CZ" sz="2800" dirty="0" smtClean="0"/>
              <a:t>též </a:t>
            </a:r>
            <a:r>
              <a:rPr lang="cs-CZ" altLang="cs-CZ" sz="2800" b="1" dirty="0" err="1" smtClean="0"/>
              <a:t>Huntingtonova</a:t>
            </a:r>
            <a:r>
              <a:rPr lang="cs-CZ" altLang="cs-CZ" sz="2800" b="1" dirty="0" smtClean="0"/>
              <a:t> chorea</a:t>
            </a:r>
            <a:r>
              <a:rPr lang="cs-CZ" altLang="cs-CZ" sz="2800" dirty="0" smtClean="0"/>
              <a:t/>
            </a:r>
            <a:br>
              <a:rPr lang="cs-CZ" altLang="cs-CZ" sz="2800" dirty="0" smtClean="0"/>
            </a:br>
            <a:endParaRPr lang="cs-CZ" altLang="cs-CZ" sz="2800" dirty="0" smtClean="0"/>
          </a:p>
        </p:txBody>
      </p:sp>
      <p:pic>
        <p:nvPicPr>
          <p:cNvPr id="20" name="Picture 11" descr="F:\Myotoni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467544" y="1956752"/>
            <a:ext cx="2532252" cy="122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WINDOWS\Plocha\Expanze a delece trinukleotidů při replikaci_soubory\sch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>
            <a:fillRect/>
          </a:stretch>
        </p:blipFill>
        <p:spPr bwMode="auto">
          <a:xfrm>
            <a:off x="5979887" y="2245964"/>
            <a:ext cx="3150401" cy="325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6" y="3212390"/>
            <a:ext cx="6273769" cy="36009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cs-CZ" sz="1200" b="1" dirty="0">
                <a:latin typeface="Calibri" pitchFamily="34" charset="0"/>
              </a:rPr>
              <a:t>Příčina onemocnění</a:t>
            </a:r>
          </a:p>
          <a:p>
            <a:r>
              <a:rPr lang="cs-CZ" sz="1200" dirty="0">
                <a:latin typeface="Calibri" pitchFamily="34" charset="0"/>
              </a:rPr>
              <a:t>zmnožené opakování tripletů CAG, což je kodon pro </a:t>
            </a:r>
            <a:r>
              <a:rPr lang="cs-CZ" sz="1200" dirty="0" err="1">
                <a:latin typeface="Calibri" pitchFamily="34" charset="0"/>
              </a:rPr>
              <a:t>glutamin</a:t>
            </a:r>
            <a:r>
              <a:rPr lang="cs-CZ" sz="1200" dirty="0">
                <a:latin typeface="Calibri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cs-CZ" sz="1200" dirty="0">
                <a:latin typeface="Calibri" pitchFamily="34" charset="0"/>
              </a:rPr>
              <a:t>normální jedinci nesou ve svém genu 9–35 repetic CAG, </a:t>
            </a:r>
          </a:p>
          <a:p>
            <a:pPr>
              <a:buFont typeface="Arial" charset="0"/>
              <a:buChar char="•"/>
            </a:pPr>
            <a:r>
              <a:rPr lang="cs-CZ" sz="1200" dirty="0">
                <a:latin typeface="Calibri" pitchFamily="34" charset="0"/>
              </a:rPr>
              <a:t>postižení jedinci jich mají více než 40. </a:t>
            </a:r>
          </a:p>
          <a:p>
            <a:endParaRPr lang="cs-CZ" sz="1200" dirty="0">
              <a:latin typeface="Calibri" pitchFamily="34" charset="0"/>
            </a:endParaRPr>
          </a:p>
          <a:p>
            <a:r>
              <a:rPr lang="cs-CZ" sz="1200" dirty="0">
                <a:latin typeface="Calibri" pitchFamily="34" charset="0"/>
              </a:rPr>
              <a:t>Čím je počet repetic větší, tím je nástup onemocnění časnější. </a:t>
            </a:r>
          </a:p>
          <a:p>
            <a:endParaRPr lang="cs-CZ" sz="1200" b="1" dirty="0">
              <a:latin typeface="Calibri" pitchFamily="34" charset="0"/>
            </a:endParaRPr>
          </a:p>
          <a:p>
            <a:r>
              <a:rPr lang="cs-CZ" sz="1200" b="1" dirty="0">
                <a:latin typeface="Calibri" pitchFamily="34" charset="0"/>
              </a:rPr>
              <a:t>Expandovaná repetice</a:t>
            </a:r>
            <a:r>
              <a:rPr lang="cs-CZ" sz="1200" dirty="0">
                <a:latin typeface="Calibri" pitchFamily="34" charset="0"/>
              </a:rPr>
              <a:t> se dědí od postiženého rodiče. </a:t>
            </a:r>
          </a:p>
          <a:p>
            <a:r>
              <a:rPr lang="cs-CZ" sz="1200" dirty="0">
                <a:latin typeface="Calibri" pitchFamily="34" charset="0"/>
              </a:rPr>
              <a:t>Při přenosu ovšem někdy dochází během replikace před tvorbou gamety k další </a:t>
            </a:r>
            <a:endParaRPr lang="cs-CZ" sz="1200" dirty="0" smtClean="0">
              <a:latin typeface="Calibri" pitchFamily="34" charset="0"/>
            </a:endParaRPr>
          </a:p>
          <a:p>
            <a:r>
              <a:rPr lang="cs-CZ" sz="1200" dirty="0" smtClean="0">
                <a:latin typeface="Calibri" pitchFamily="34" charset="0"/>
              </a:rPr>
              <a:t>expanzi </a:t>
            </a:r>
            <a:r>
              <a:rPr lang="cs-CZ" sz="1200" dirty="0">
                <a:latin typeface="Calibri" pitchFamily="34" charset="0"/>
              </a:rPr>
              <a:t>této </a:t>
            </a:r>
            <a:r>
              <a:rPr lang="cs-CZ" sz="1200" dirty="0" smtClean="0">
                <a:latin typeface="Calibri" pitchFamily="34" charset="0"/>
              </a:rPr>
              <a:t>repetice</a:t>
            </a:r>
            <a:r>
              <a:rPr lang="cs-CZ" sz="1200" dirty="0">
                <a:latin typeface="Calibri" pitchFamily="34" charset="0"/>
              </a:rPr>
              <a:t>.</a:t>
            </a:r>
          </a:p>
          <a:p>
            <a:r>
              <a:rPr lang="cs-CZ" sz="1200" dirty="0" smtClean="0">
                <a:latin typeface="Calibri" pitchFamily="34" charset="0"/>
              </a:rPr>
              <a:t>Může </a:t>
            </a:r>
            <a:r>
              <a:rPr lang="cs-CZ" sz="1200" dirty="0">
                <a:latin typeface="Calibri" pitchFamily="34" charset="0"/>
              </a:rPr>
              <a:t>proto nastat situace, kdy má rodič počet repetic při </a:t>
            </a:r>
            <a:r>
              <a:rPr lang="cs-CZ" sz="1200" b="1" dirty="0">
                <a:latin typeface="Calibri" pitchFamily="34" charset="0"/>
              </a:rPr>
              <a:t>horní hranici normy - </a:t>
            </a:r>
            <a:r>
              <a:rPr lang="cs-CZ" sz="1200" b="1" dirty="0" err="1">
                <a:latin typeface="Calibri" pitchFamily="34" charset="0"/>
              </a:rPr>
              <a:t>premutace</a:t>
            </a:r>
            <a:r>
              <a:rPr lang="cs-CZ" sz="1200" b="1" dirty="0">
                <a:latin typeface="Calibri" pitchFamily="34" charset="0"/>
              </a:rPr>
              <a:t>, </a:t>
            </a:r>
          </a:p>
          <a:p>
            <a:r>
              <a:rPr lang="cs-CZ" sz="1200" dirty="0">
                <a:latin typeface="Calibri" pitchFamily="34" charset="0"/>
              </a:rPr>
              <a:t>tj. je zdravý, potomek však získává alelu expandovanou, takže u něj nemoc propukne.</a:t>
            </a:r>
          </a:p>
          <a:p>
            <a:endParaRPr lang="cs-CZ" sz="1200" dirty="0">
              <a:latin typeface="Calibri" pitchFamily="34" charset="0"/>
            </a:endParaRPr>
          </a:p>
          <a:p>
            <a:r>
              <a:rPr lang="cs-CZ" sz="1200" dirty="0">
                <a:latin typeface="Calibri" pitchFamily="34" charset="0"/>
              </a:rPr>
              <a:t>Expanze se u HD objevuje častěji během mužské gametogeneze </a:t>
            </a:r>
          </a:p>
          <a:p>
            <a:r>
              <a:rPr lang="cs-CZ" sz="1200" dirty="0">
                <a:latin typeface="Calibri" pitchFamily="34" charset="0"/>
              </a:rPr>
              <a:t>což je důvod, proč jsou těžké, časně se objevující formy s počtem repetic 70–120 děděny od otce. </a:t>
            </a:r>
          </a:p>
          <a:p>
            <a:endParaRPr lang="cs-CZ" sz="1200" dirty="0">
              <a:latin typeface="Calibri" pitchFamily="34" charset="0"/>
            </a:endParaRPr>
          </a:p>
          <a:p>
            <a:r>
              <a:rPr lang="cs-CZ" sz="1200" dirty="0">
                <a:latin typeface="Calibri" pitchFamily="34" charset="0"/>
              </a:rPr>
              <a:t>Mohou se objevit i </a:t>
            </a:r>
            <a:r>
              <a:rPr lang="cs-CZ" sz="1200" b="1" dirty="0">
                <a:latin typeface="Calibri" pitchFamily="34" charset="0"/>
              </a:rPr>
              <a:t>nové mutace</a:t>
            </a:r>
            <a:r>
              <a:rPr lang="cs-CZ" sz="1200" dirty="0">
                <a:latin typeface="Calibri" pitchFamily="34" charset="0"/>
              </a:rPr>
              <a:t> – asi 25 % pacientů má negativní rodinnou anamnézu. </a:t>
            </a:r>
          </a:p>
          <a:p>
            <a:endParaRPr lang="cs-CZ" sz="1200" dirty="0">
              <a:latin typeface="Calibri" pitchFamily="34" charset="0"/>
            </a:endParaRPr>
          </a:p>
          <a:p>
            <a:pPr eaLnBrk="1" hangingPunct="1">
              <a:defRPr/>
            </a:pPr>
            <a:endParaRPr lang="cs-CZ" sz="12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" y="0"/>
            <a:ext cx="9144000" cy="6813376"/>
          </a:xfrm>
          <a:prstGeom prst="rect">
            <a:avLst/>
          </a:prstGeom>
        </p:spPr>
      </p:pic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395536" y="131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b="1" dirty="0" err="1" smtClean="0"/>
              <a:t>Huntingtonova</a:t>
            </a:r>
            <a:r>
              <a:rPr lang="cs-CZ" altLang="cs-CZ" sz="2800" b="1" dirty="0" smtClean="0"/>
              <a:t> choroba </a:t>
            </a:r>
            <a:r>
              <a:rPr lang="cs-CZ" altLang="cs-CZ" sz="2800" dirty="0" smtClean="0"/>
              <a:t>též </a:t>
            </a:r>
            <a:r>
              <a:rPr lang="cs-CZ" altLang="cs-CZ" sz="2800" b="1" dirty="0" err="1" smtClean="0"/>
              <a:t>Huntingtonova</a:t>
            </a:r>
            <a:r>
              <a:rPr lang="cs-CZ" altLang="cs-CZ" sz="2800" b="1" dirty="0" smtClean="0"/>
              <a:t> chorea</a:t>
            </a:r>
            <a:r>
              <a:rPr lang="cs-CZ" altLang="cs-CZ" sz="2800" dirty="0" smtClean="0"/>
              <a:t/>
            </a:r>
            <a:br>
              <a:rPr lang="cs-CZ" altLang="cs-CZ" sz="2800" dirty="0" smtClean="0"/>
            </a:br>
            <a:endParaRPr lang="cs-CZ" altLang="cs-CZ" sz="2800" dirty="0" smtClean="0"/>
          </a:p>
        </p:txBody>
      </p:sp>
      <p:sp>
        <p:nvSpPr>
          <p:cNvPr id="2" name="Obdélník 1"/>
          <p:cNvSpPr/>
          <p:nvPr/>
        </p:nvSpPr>
        <p:spPr>
          <a:xfrm>
            <a:off x="101906" y="2348880"/>
            <a:ext cx="944297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K dispozici je přímé </a:t>
            </a:r>
            <a:r>
              <a:rPr lang="cs-CZ" sz="1200" b="1" dirty="0"/>
              <a:t>genetické testování</a:t>
            </a:r>
            <a:r>
              <a:rPr lang="cs-CZ" sz="1200" dirty="0"/>
              <a:t> na přítomnost expanze v genu </a:t>
            </a:r>
            <a:r>
              <a:rPr lang="cs-CZ" sz="1200" b="1" i="1" dirty="0"/>
              <a:t>HTT</a:t>
            </a:r>
            <a:endParaRPr lang="cs-CZ" sz="1200" dirty="0"/>
          </a:p>
          <a:p>
            <a:pPr>
              <a:buFont typeface="Arial" charset="0"/>
              <a:buChar char="•"/>
            </a:pPr>
            <a:r>
              <a:rPr lang="cs-CZ" sz="1200" dirty="0"/>
              <a:t> zjištění statutu pacienta v genetickém riziku </a:t>
            </a:r>
          </a:p>
          <a:p>
            <a:pPr>
              <a:buFont typeface="Arial" charset="0"/>
              <a:buChar char="•"/>
            </a:pPr>
            <a:r>
              <a:rPr lang="cs-CZ" sz="1200" dirty="0"/>
              <a:t>prenatální </a:t>
            </a:r>
          </a:p>
          <a:p>
            <a:pPr>
              <a:buFont typeface="Arial" charset="0"/>
              <a:buChar char="•"/>
            </a:pPr>
            <a:r>
              <a:rPr lang="cs-CZ" sz="1200" dirty="0" err="1"/>
              <a:t>preimplantační</a:t>
            </a:r>
            <a:r>
              <a:rPr lang="cs-CZ" sz="1200" dirty="0"/>
              <a:t> diagnostice</a:t>
            </a:r>
          </a:p>
          <a:p>
            <a:endParaRPr lang="cs-CZ" sz="1200" dirty="0"/>
          </a:p>
          <a:p>
            <a:r>
              <a:rPr lang="cs-CZ" sz="1200" dirty="0"/>
              <a:t>Vzhledem k neexistenci léčby je testování spojeno s </a:t>
            </a:r>
            <a:r>
              <a:rPr lang="cs-CZ" sz="1200" i="1" dirty="0"/>
              <a:t>psychickými a etickými problémy</a:t>
            </a:r>
            <a:r>
              <a:rPr lang="cs-CZ" sz="1200" dirty="0"/>
              <a:t> </a:t>
            </a:r>
          </a:p>
          <a:p>
            <a:pPr>
              <a:buFont typeface="Arial" charset="0"/>
              <a:buChar char="•"/>
            </a:pPr>
            <a:r>
              <a:rPr lang="cs-CZ" sz="1200" dirty="0"/>
              <a:t>hrozí psychická traumatizace pacienta, </a:t>
            </a:r>
          </a:p>
          <a:p>
            <a:pPr>
              <a:buFont typeface="Arial" charset="0"/>
              <a:buChar char="•"/>
            </a:pPr>
            <a:r>
              <a:rPr lang="cs-CZ" sz="1200" dirty="0"/>
              <a:t>deprese</a:t>
            </a:r>
          </a:p>
          <a:p>
            <a:pPr>
              <a:buFont typeface="Arial" charset="0"/>
              <a:buChar char="•"/>
            </a:pPr>
            <a:r>
              <a:rPr lang="cs-CZ" sz="1200" dirty="0"/>
              <a:t>v krajním případě i sebevražda. </a:t>
            </a:r>
          </a:p>
          <a:p>
            <a:pPr>
              <a:buFont typeface="Arial" charset="0"/>
              <a:buChar char="•"/>
            </a:pPr>
            <a:endParaRPr lang="cs-CZ" sz="1200" dirty="0"/>
          </a:p>
          <a:p>
            <a:r>
              <a:rPr lang="cs-CZ" sz="1200" dirty="0"/>
              <a:t>Proto je k testování třeba přistupovat s rozvahou a pečlivě informovat pacienta </a:t>
            </a:r>
            <a:endParaRPr lang="cs-CZ" sz="1200" dirty="0" smtClean="0"/>
          </a:p>
          <a:p>
            <a:r>
              <a:rPr lang="cs-CZ" sz="1200" dirty="0" smtClean="0"/>
              <a:t>o </a:t>
            </a:r>
            <a:r>
              <a:rPr lang="cs-CZ" sz="1200" dirty="0"/>
              <a:t>veškerých aspektech </a:t>
            </a:r>
            <a:r>
              <a:rPr lang="cs-CZ" sz="1200" dirty="0" smtClean="0"/>
              <a:t>testování</a:t>
            </a:r>
            <a:r>
              <a:rPr lang="cs-CZ" sz="1200" dirty="0"/>
              <a:t>. </a:t>
            </a:r>
          </a:p>
          <a:p>
            <a:endParaRPr lang="cs-CZ" sz="1200" dirty="0"/>
          </a:p>
          <a:p>
            <a:r>
              <a:rPr lang="cs-CZ" sz="1200" dirty="0"/>
              <a:t>Před prediktivním (</a:t>
            </a:r>
            <a:r>
              <a:rPr lang="cs-CZ" sz="1200" dirty="0" err="1"/>
              <a:t>presymptomatickým</a:t>
            </a:r>
            <a:r>
              <a:rPr lang="cs-CZ" sz="1200" dirty="0"/>
              <a:t>) molekulárně genetickým vyšetřením na HD </a:t>
            </a:r>
          </a:p>
          <a:p>
            <a:r>
              <a:rPr lang="cs-CZ" sz="1200" dirty="0"/>
              <a:t>se postupuje podle speciálního protokolu, který kromě opakovaných konzultací </a:t>
            </a:r>
            <a:endParaRPr lang="cs-CZ" sz="1200" dirty="0" smtClean="0"/>
          </a:p>
          <a:p>
            <a:r>
              <a:rPr lang="cs-CZ" sz="1200" dirty="0" smtClean="0"/>
              <a:t>s </a:t>
            </a:r>
            <a:r>
              <a:rPr lang="cs-CZ" sz="1200" dirty="0"/>
              <a:t>klinickým genetikem </a:t>
            </a:r>
            <a:r>
              <a:rPr lang="cs-CZ" sz="1200" dirty="0" smtClean="0"/>
              <a:t>zahrnuje </a:t>
            </a:r>
            <a:r>
              <a:rPr lang="cs-CZ" sz="1200" dirty="0"/>
              <a:t>také vyšetření neurologické, psychiatrické a psychologické. </a:t>
            </a:r>
          </a:p>
          <a:p>
            <a:endParaRPr lang="cs-CZ" sz="1200" dirty="0"/>
          </a:p>
          <a:p>
            <a:r>
              <a:rPr lang="cs-CZ" sz="1200" dirty="0"/>
              <a:t>Vyšetření dětí a nezletilých osob v riziku na základě zájmu/žádosti jejich rodičů je nepřípustné </a:t>
            </a:r>
          </a:p>
          <a:p>
            <a:r>
              <a:rPr lang="cs-CZ" sz="1200" dirty="0"/>
              <a:t>(zachování </a:t>
            </a:r>
            <a:r>
              <a:rPr lang="cs-CZ" sz="1200" b="1" dirty="0"/>
              <a:t>práva nevědět). </a:t>
            </a:r>
          </a:p>
        </p:txBody>
      </p:sp>
      <p:pic>
        <p:nvPicPr>
          <p:cNvPr id="10" name="Picture 2" descr="Soubor:Neuron with mHTT inclusion zoome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994" y="2708920"/>
            <a:ext cx="2448891" cy="200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821806" y="2060848"/>
            <a:ext cx="2855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000" dirty="0">
                <a:ea typeface="Calibri" pitchFamily="34" charset="0"/>
                <a:cs typeface="Calibri" pitchFamily="34" charset="0"/>
              </a:rPr>
              <a:t>HD je charakterizovaná </a:t>
            </a:r>
            <a:r>
              <a:rPr lang="cs-CZ" altLang="cs-CZ" sz="1000" b="1" dirty="0">
                <a:ea typeface="Calibri" pitchFamily="34" charset="0"/>
                <a:cs typeface="Calibri" pitchFamily="34" charset="0"/>
              </a:rPr>
              <a:t>selektivní ztrátou neuronů</a:t>
            </a:r>
            <a:r>
              <a:rPr lang="cs-CZ" altLang="cs-CZ" sz="1000" dirty="0">
                <a:ea typeface="Calibri" pitchFamily="34" charset="0"/>
                <a:cs typeface="Calibri" pitchFamily="34" charset="0"/>
              </a:rPr>
              <a:t> </a:t>
            </a:r>
            <a:endParaRPr lang="cs-CZ" altLang="cs-CZ" sz="1000" dirty="0" smtClean="0">
              <a:ea typeface="Calibri" pitchFamily="34" charset="0"/>
              <a:cs typeface="Calibri" pitchFamily="34" charset="0"/>
            </a:endParaRPr>
          </a:p>
          <a:p>
            <a:r>
              <a:rPr lang="cs-CZ" altLang="cs-CZ" sz="1000" dirty="0" smtClean="0">
                <a:ea typeface="Calibri" pitchFamily="34" charset="0"/>
                <a:cs typeface="Calibri" pitchFamily="34" charset="0"/>
              </a:rPr>
              <a:t>v </a:t>
            </a:r>
            <a:r>
              <a:rPr lang="cs-CZ" altLang="cs-CZ" sz="1000" dirty="0">
                <a:ea typeface="Calibri" pitchFamily="34" charset="0"/>
                <a:cs typeface="Calibri" pitchFamily="34" charset="0"/>
              </a:rPr>
              <a:t>bazálních gangliích, </a:t>
            </a:r>
          </a:p>
          <a:p>
            <a:r>
              <a:rPr lang="cs-CZ" altLang="cs-CZ" sz="1000" dirty="0">
                <a:ea typeface="Calibri" pitchFamily="34" charset="0"/>
                <a:cs typeface="Calibri" pitchFamily="34" charset="0"/>
              </a:rPr>
              <a:t>která se podílejí na koordinaci pohybů.</a:t>
            </a:r>
          </a:p>
          <a:p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892700" y="4724881"/>
            <a:ext cx="4633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altLang="cs-CZ" sz="800" dirty="0">
                <a:ea typeface="Calibri" pitchFamily="34" charset="0"/>
                <a:cs typeface="Calibri" pitchFamily="34" charset="0"/>
              </a:rPr>
              <a:t>Oranžové inkluzní tělísko v jádře postiženého neuronu v popředí, </a:t>
            </a:r>
          </a:p>
          <a:p>
            <a:pPr algn="ctr"/>
            <a:r>
              <a:rPr lang="cs-CZ" altLang="cs-CZ" sz="800" dirty="0">
                <a:ea typeface="Calibri" pitchFamily="34" charset="0"/>
                <a:cs typeface="Calibri" pitchFamily="34" charset="0"/>
              </a:rPr>
              <a:t>modrá jádra zdravých neuronů v pozadí</a:t>
            </a:r>
          </a:p>
          <a:p>
            <a:endParaRPr lang="cs-CZ" sz="800" dirty="0"/>
          </a:p>
        </p:txBody>
      </p:sp>
      <p:sp>
        <p:nvSpPr>
          <p:cNvPr id="9" name="Obdélník 8"/>
          <p:cNvSpPr/>
          <p:nvPr/>
        </p:nvSpPr>
        <p:spPr>
          <a:xfrm>
            <a:off x="5821806" y="2060848"/>
            <a:ext cx="2855269" cy="31256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605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-675456"/>
            <a:ext cx="9144000" cy="681337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7167" y="148740"/>
            <a:ext cx="60947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Molekulární diagnostika </a:t>
            </a:r>
            <a:r>
              <a:rPr lang="cs-CZ" dirty="0" smtClean="0"/>
              <a:t>má dnes tyto hlavní praktické přínosy:</a:t>
            </a:r>
          </a:p>
          <a:p>
            <a:r>
              <a:rPr lang="cs-CZ" dirty="0" smtClean="0"/>
              <a:t>  </a:t>
            </a:r>
          </a:p>
          <a:p>
            <a:r>
              <a:rPr lang="cs-CZ" dirty="0"/>
              <a:t> </a:t>
            </a:r>
            <a:r>
              <a:rPr lang="cs-CZ" dirty="0" smtClean="0"/>
              <a:t> 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cs-CZ" b="1" dirty="0">
                <a:solidFill>
                  <a:srgbClr val="FF0000"/>
                </a:solidFill>
              </a:rPr>
              <a:t>p</a:t>
            </a:r>
            <a:r>
              <a:rPr lang="cs-CZ" b="1" dirty="0" smtClean="0">
                <a:solidFill>
                  <a:srgbClr val="FF0000"/>
                </a:solidFill>
              </a:rPr>
              <a:t>rognostický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dirty="0" smtClean="0"/>
              <a:t>stanovení </a:t>
            </a:r>
            <a:r>
              <a:rPr lang="cs-CZ" dirty="0"/>
              <a:t>rizika dědičného přenosu 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1560" y="190306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Příklad</a:t>
            </a:r>
            <a:endParaRPr lang="cs-CZ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996950" y="3717032"/>
            <a:ext cx="7023100" cy="1318260"/>
            <a:chOff x="1771650" y="2472055"/>
            <a:chExt cx="7023100" cy="1318260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4508500" y="3479165"/>
              <a:ext cx="1587500" cy="3111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sz="1100">
                  <a:effectLst/>
                  <a:latin typeface="Calibri"/>
                  <a:ea typeface="Times New Roman"/>
                  <a:cs typeface="Times New Roman"/>
                </a:rPr>
                <a:t>Frekvence heterozygotů</a:t>
              </a: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6610350" y="3136265"/>
              <a:ext cx="2184400" cy="3111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sz="1100">
                  <a:effectLst/>
                  <a:latin typeface="Calibri"/>
                  <a:ea typeface="Times New Roman"/>
                  <a:cs typeface="Times New Roman"/>
                </a:rPr>
                <a:t>Frekvence postižených jedinců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771650" y="3136265"/>
              <a:ext cx="2482850" cy="3111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sz="1100">
                  <a:effectLst/>
                  <a:latin typeface="Calibri"/>
                  <a:ea typeface="Times New Roman"/>
                  <a:cs typeface="Times New Roman"/>
                </a:rPr>
                <a:t>Frekvence nepostižených jedinců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140200" y="2472055"/>
              <a:ext cx="2470150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cs-CZ" sz="1800">
                  <a:effectLst/>
                  <a:highlight>
                    <a:srgbClr val="D3D3D3"/>
                  </a:highlight>
                  <a:latin typeface="Calibri"/>
                  <a:ea typeface="Times New Roman"/>
                  <a:cs typeface="Times New Roman"/>
                </a:rPr>
                <a:t>A</a:t>
              </a:r>
              <a:r>
                <a:rPr lang="cs-CZ" sz="1800" baseline="30000">
                  <a:effectLst/>
                  <a:highlight>
                    <a:srgbClr val="D3D3D3"/>
                  </a:highlight>
                  <a:latin typeface="Calibri"/>
                  <a:ea typeface="Times New Roman"/>
                  <a:cs typeface="Times New Roman"/>
                </a:rPr>
                <a:t>2</a:t>
              </a:r>
              <a:r>
                <a:rPr lang="cs-CZ" sz="1800">
                  <a:effectLst/>
                  <a:latin typeface="Calibri"/>
                  <a:ea typeface="Times New Roman"/>
                  <a:cs typeface="Times New Roman"/>
                </a:rPr>
                <a:t> x </a:t>
              </a:r>
              <a:r>
                <a:rPr lang="cs-CZ" sz="1800">
                  <a:effectLst/>
                  <a:highlight>
                    <a:srgbClr val="D3D3D3"/>
                  </a:highlight>
                  <a:latin typeface="Calibri"/>
                  <a:ea typeface="Times New Roman"/>
                  <a:cs typeface="Times New Roman"/>
                </a:rPr>
                <a:t>2Aa</a:t>
              </a:r>
              <a:r>
                <a:rPr lang="cs-CZ" sz="1800">
                  <a:effectLst/>
                  <a:latin typeface="Calibri"/>
                  <a:ea typeface="Times New Roman"/>
                  <a:cs typeface="Times New Roman"/>
                </a:rPr>
                <a:t> x </a:t>
              </a:r>
              <a:r>
                <a:rPr lang="cs-CZ" sz="1800">
                  <a:effectLst/>
                  <a:highlight>
                    <a:srgbClr val="D3D3D3"/>
                  </a:highlight>
                  <a:latin typeface="Calibri"/>
                  <a:ea typeface="Times New Roman"/>
                  <a:cs typeface="Times New Roman"/>
                </a:rPr>
                <a:t>a</a:t>
              </a:r>
              <a:r>
                <a:rPr lang="cs-CZ" sz="1800" baseline="30000">
                  <a:effectLst/>
                  <a:highlight>
                    <a:srgbClr val="D3D3D3"/>
                  </a:highlight>
                  <a:latin typeface="Calibri"/>
                  <a:ea typeface="Times New Roman"/>
                  <a:cs typeface="Times New Roman"/>
                </a:rPr>
                <a:t>2</a:t>
              </a:r>
              <a:r>
                <a:rPr lang="cs-CZ" sz="1800">
                  <a:effectLst/>
                  <a:latin typeface="Calibri"/>
                  <a:ea typeface="Times New Roman"/>
                  <a:cs typeface="Times New Roman"/>
                </a:rPr>
                <a:t> = 1</a:t>
              </a:r>
              <a:endParaRPr lang="cs-CZ" sz="1100">
                <a:effectLst/>
                <a:latin typeface="Calibri"/>
                <a:ea typeface="Times New Roman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sz="11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cxnSp>
          <p:nvCxnSpPr>
            <p:cNvPr id="9" name="AutoShape 8"/>
            <p:cNvCxnSpPr>
              <a:cxnSpLocks noChangeShapeType="1"/>
            </p:cNvCxnSpPr>
            <p:nvPr/>
          </p:nvCxnSpPr>
          <p:spPr bwMode="auto">
            <a:xfrm flipV="1">
              <a:off x="2952750" y="2789555"/>
              <a:ext cx="1606550" cy="3467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9"/>
            <p:cNvCxnSpPr>
              <a:cxnSpLocks noChangeShapeType="1"/>
            </p:cNvCxnSpPr>
            <p:nvPr/>
          </p:nvCxnSpPr>
          <p:spPr bwMode="auto">
            <a:xfrm flipH="1" flipV="1">
              <a:off x="5308600" y="2789555"/>
              <a:ext cx="6350" cy="6578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10"/>
            <p:cNvCxnSpPr>
              <a:cxnSpLocks noChangeShapeType="1"/>
            </p:cNvCxnSpPr>
            <p:nvPr/>
          </p:nvCxnSpPr>
          <p:spPr bwMode="auto">
            <a:xfrm flipH="1" flipV="1">
              <a:off x="5715000" y="2834005"/>
              <a:ext cx="2000250" cy="3022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79512" y="2316451"/>
            <a:ext cx="75364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DÁRCOVSKÝ PROGRAM IVF </a:t>
            </a:r>
            <a:endParaRPr kumimoji="0" 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Riziko vybraných recesivních chorob pro potomky pacientek využívajících dárcovské spermie/vajíčka/embrya počítané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dle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Hardy-Weinbergova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zákona</a:t>
            </a:r>
            <a:endParaRPr kumimoji="0" 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5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-675456"/>
            <a:ext cx="9144000" cy="681337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7167" y="148740"/>
            <a:ext cx="60947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Molekulární diagnostika </a:t>
            </a:r>
            <a:r>
              <a:rPr lang="cs-CZ" dirty="0" smtClean="0"/>
              <a:t>má dnes tyto hlavní praktické přínosy:</a:t>
            </a:r>
          </a:p>
          <a:p>
            <a:r>
              <a:rPr lang="cs-CZ" dirty="0" smtClean="0"/>
              <a:t>  </a:t>
            </a:r>
          </a:p>
          <a:p>
            <a:r>
              <a:rPr lang="cs-CZ" dirty="0"/>
              <a:t> </a:t>
            </a:r>
            <a:r>
              <a:rPr lang="cs-CZ" dirty="0" smtClean="0"/>
              <a:t> 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cs-CZ" b="1" dirty="0">
                <a:solidFill>
                  <a:srgbClr val="FF0000"/>
                </a:solidFill>
              </a:rPr>
              <a:t>p</a:t>
            </a:r>
            <a:r>
              <a:rPr lang="cs-CZ" b="1" dirty="0" smtClean="0">
                <a:solidFill>
                  <a:srgbClr val="FF0000"/>
                </a:solidFill>
              </a:rPr>
              <a:t>rognostický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dirty="0" smtClean="0"/>
              <a:t>stanovení </a:t>
            </a:r>
            <a:r>
              <a:rPr lang="cs-CZ" dirty="0"/>
              <a:t>rizika dědičného přenosu 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1560" y="190306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Příklad</a:t>
            </a:r>
            <a:endParaRPr lang="cs-CZ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0634"/>
              </p:ext>
            </p:extLst>
          </p:nvPr>
        </p:nvGraphicFramePr>
        <p:xfrm>
          <a:off x="179514" y="2311074"/>
          <a:ext cx="8301605" cy="1927860"/>
        </p:xfrm>
        <a:graphic>
          <a:graphicData uri="http://schemas.openxmlformats.org/drawingml/2006/table">
            <a:tbl>
              <a:tblPr firstRow="1" firstCol="1" bandRow="1"/>
              <a:tblGrid>
                <a:gridCol w="773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9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6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99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99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12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Dárce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genotyp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Pacient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genotyp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Onemocnění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Metoda detekce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Pravděpodobnost stanovení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Frekvence heterozygotů v populaci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Výpočet frekvence postižených potomků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(genotyp: aa)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Riziko pro potomka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96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Nevyšetřený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Nevyšetřený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CF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Devyser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90,84 %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1/30*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1/30 * 1/30 * 1/4 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1/3600</a:t>
                      </a: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; 0,028 %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SMA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MLPA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95,00 %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1/40**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1/40  * 1/40 * 1/4 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1/6400</a:t>
                      </a: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; 0,016 %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7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Prelinguální hluchota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(connexin 26)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Sekvenace exonu 2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99,00 %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1/30***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1/30  * 1/30 * 1/4 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1/3600</a:t>
                      </a:r>
                      <a:r>
                        <a:rPr lang="en-US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; 0,028 %</a:t>
                      </a:r>
                      <a:endParaRPr lang="cs-CZ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ulk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180558"/>
              </p:ext>
            </p:extLst>
          </p:nvPr>
        </p:nvGraphicFramePr>
        <p:xfrm>
          <a:off x="179512" y="4221088"/>
          <a:ext cx="8280920" cy="2141796"/>
        </p:xfrm>
        <a:graphic>
          <a:graphicData uri="http://schemas.openxmlformats.org/drawingml/2006/table">
            <a:tbl>
              <a:tblPr firstRow="1" firstCol="1" bandRow="1"/>
              <a:tblGrid>
                <a:gridCol w="760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5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89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289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18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4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Dárce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genotyp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Pacient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genotyp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Onemocnění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Metoda detekce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Pravděpodobnost stanovení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Frekvence heterozygotů v populaci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Výpočet frekvence postižených potomků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(genotyp: aa)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Riziko pro potomka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8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Homozygot </a:t>
                      </a:r>
                      <a:r>
                        <a:rPr lang="en-US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(AA)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Nevyšetřený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CF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Devyser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90,84 %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1/30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1/30 * (1 – 0,9084)] * 1/30  * 1/4 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1/39 301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SMA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MLPA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95,00 %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1/40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1/40 * (1 – 0,9500)] * 1/40  * 1/4 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1/128 000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71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Prelinguální hluchota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(connexin 26)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Sekvenace exonu 2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99,00 %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1/30</a:t>
                      </a: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1/30 * (1 – 0,9900)] * 1/30  *  1/4 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1/360 000</a:t>
                      </a:r>
                      <a:endParaRPr lang="cs-CZ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28" marR="62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4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-675456"/>
            <a:ext cx="9144000" cy="681337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7167" y="148740"/>
            <a:ext cx="60947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Molekulární diagnostika </a:t>
            </a:r>
            <a:r>
              <a:rPr lang="cs-CZ" dirty="0" smtClean="0"/>
              <a:t>má dnes tyto hlavní praktické přínosy:</a:t>
            </a:r>
          </a:p>
          <a:p>
            <a:r>
              <a:rPr lang="cs-CZ" dirty="0" smtClean="0"/>
              <a:t>  </a:t>
            </a:r>
          </a:p>
          <a:p>
            <a:r>
              <a:rPr lang="cs-CZ" dirty="0"/>
              <a:t> </a:t>
            </a:r>
            <a:r>
              <a:rPr lang="cs-CZ" dirty="0" smtClean="0"/>
              <a:t> 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cs-CZ" b="1" dirty="0" smtClean="0">
                <a:solidFill>
                  <a:srgbClr val="FF0000"/>
                </a:solidFill>
              </a:rPr>
              <a:t>prognostický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dirty="0" smtClean="0"/>
              <a:t>stanovení </a:t>
            </a:r>
            <a:r>
              <a:rPr lang="cs-CZ" dirty="0"/>
              <a:t>rizika dědičného přenosu 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1560" y="190306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Příklad</a:t>
            </a:r>
            <a:endParaRPr lang="cs-CZ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931785"/>
              </p:ext>
            </p:extLst>
          </p:nvPr>
        </p:nvGraphicFramePr>
        <p:xfrm>
          <a:off x="101964" y="2204864"/>
          <a:ext cx="8229599" cy="2327134"/>
        </p:xfrm>
        <a:graphic>
          <a:graphicData uri="http://schemas.openxmlformats.org/drawingml/2006/table">
            <a:tbl>
              <a:tblPr firstRow="1" firstCol="1" bandRow="1"/>
              <a:tblGrid>
                <a:gridCol w="785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13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13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46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8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Dárce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genotyp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Pacient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genotyp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Onemocnění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Metoda detekce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Pravděpodobnost stanovení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Frekvence heterozygotů v populaci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Výpočet frekvence postižených potomků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(genotyp: aa)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Riziko pro potomka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00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Homozygot </a:t>
                      </a:r>
                      <a:r>
                        <a:rPr lang="cs-CZ" sz="1000" baseline="30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cs-CZ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(AA)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Homozygot 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(AA)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CF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Devyser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90,84 %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1/30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1/30 * (1 – 0,9084)]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* 1/4 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1/429 053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0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SMA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MLPA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95,00 %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1/40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1/40 * (1 – 0,9500)]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* 1/4 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1/2 560 000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09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Prelinguální hluchota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(connexin 26)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Sekvenace exonu 2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99,00 %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1/30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1/30 * (1 – 0,9900)]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cs-CZ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* 1/4 </a:t>
                      </a:r>
                      <a:r>
                        <a:rPr lang="cs-CZ" sz="1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1/36 000 000</a:t>
                      </a:r>
                    </a:p>
                  </a:txBody>
                  <a:tcPr marL="62706" marR="62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289321"/>
              </p:ext>
            </p:extLst>
          </p:nvPr>
        </p:nvGraphicFramePr>
        <p:xfrm>
          <a:off x="67167" y="4725144"/>
          <a:ext cx="8229599" cy="1904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5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13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13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46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b="0" dirty="0">
                          <a:solidFill>
                            <a:sysClr val="windowText" lastClr="000000"/>
                          </a:solidFill>
                          <a:effectLst/>
                        </a:rPr>
                        <a:t>Dárce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b="0" dirty="0">
                          <a:solidFill>
                            <a:sysClr val="windowText" lastClr="000000"/>
                          </a:solidFill>
                          <a:effectLst/>
                        </a:rPr>
                        <a:t>genotyp</a:t>
                      </a:r>
                      <a:endParaRPr lang="cs-CZ" sz="900" b="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Pacient</a:t>
                      </a:r>
                      <a:endParaRPr lang="cs-CZ" sz="1000" b="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genotyp</a:t>
                      </a:r>
                      <a:endParaRPr lang="cs-CZ" sz="1000" b="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Onemocnění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Metoda detekce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Pravděpodobnost stanovení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Frekvence heterozygotů v populaci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Výpočet frekvence postižených potomků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(genotyp: aa)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Riziko pro potomka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1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b="0" dirty="0">
                          <a:solidFill>
                            <a:sysClr val="windowText" lastClr="000000"/>
                          </a:solidFill>
                          <a:effectLst/>
                        </a:rPr>
                        <a:t>Heterozygot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b="0" dirty="0">
                          <a:solidFill>
                            <a:sysClr val="windowText" lastClr="000000"/>
                          </a:solidFill>
                          <a:effectLst/>
                        </a:rPr>
                        <a:t>(</a:t>
                      </a:r>
                      <a:r>
                        <a:rPr lang="cs-CZ" sz="900" b="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Aa</a:t>
                      </a:r>
                      <a:r>
                        <a:rPr lang="cs-CZ" sz="900" b="0" dirty="0">
                          <a:solidFill>
                            <a:sysClr val="windowText" lastClr="000000"/>
                          </a:solidFill>
                          <a:effectLst/>
                        </a:rPr>
                        <a:t>)</a:t>
                      </a:r>
                      <a:endParaRPr lang="cs-CZ" sz="900" b="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Nevyšetřený</a:t>
                      </a: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CF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Devyser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90,84 %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1/30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1/1  * 1/30 * 1/4 </a:t>
                      </a:r>
                      <a:r>
                        <a:rPr lang="cs-CZ" sz="900" baseline="30000">
                          <a:effectLst/>
                        </a:rPr>
                        <a:t>a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1/120</a:t>
                      </a:r>
                      <a:r>
                        <a:rPr lang="en-US" sz="900">
                          <a:effectLst/>
                        </a:rPr>
                        <a:t>; 0,833 %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SMA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MLPA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95,00 %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1/40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1/1  * 1/40 * 1/4 </a:t>
                      </a:r>
                      <a:r>
                        <a:rPr lang="cs-CZ" sz="900" baseline="30000">
                          <a:effectLst/>
                        </a:rPr>
                        <a:t>a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1/160</a:t>
                      </a:r>
                      <a:r>
                        <a:rPr lang="en-US" sz="900">
                          <a:effectLst/>
                        </a:rPr>
                        <a:t>; 0,625 %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863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Prelinguální hluchota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(connexin 26)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Sekvenace exonu 2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99,00 %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1/30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1/1  * 1/30 * 1/4 </a:t>
                      </a:r>
                      <a:r>
                        <a:rPr lang="cs-CZ" sz="900" baseline="30000">
                          <a:effectLst/>
                        </a:rPr>
                        <a:t>a</a:t>
                      </a:r>
                      <a:endParaRPr lang="cs-CZ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1/120</a:t>
                      </a:r>
                      <a:r>
                        <a:rPr lang="en-US" sz="900" dirty="0">
                          <a:effectLst/>
                        </a:rPr>
                        <a:t>; 0,833 %</a:t>
                      </a:r>
                      <a:endParaRPr lang="cs-CZ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1" marR="544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1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720080"/>
            <a:ext cx="9144000" cy="681337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7167" y="148740"/>
            <a:ext cx="609474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Molekulární diagnostika </a:t>
            </a:r>
            <a:r>
              <a:rPr lang="cs-CZ" dirty="0" smtClean="0"/>
              <a:t>má dnes tyto hlavní praktické přínosy:</a:t>
            </a:r>
          </a:p>
          <a:p>
            <a:r>
              <a:rPr lang="cs-CZ" dirty="0" smtClean="0"/>
              <a:t> </a:t>
            </a:r>
          </a:p>
          <a:p>
            <a:endParaRPr lang="cs-CZ" sz="1600" dirty="0" smtClean="0"/>
          </a:p>
          <a:p>
            <a:r>
              <a:rPr lang="cs-CZ" sz="1600" dirty="0" smtClean="0"/>
              <a:t>5) </a:t>
            </a:r>
            <a:r>
              <a:rPr lang="cs-CZ" sz="1600" b="1" dirty="0"/>
              <a:t>preventivní kroky s minimalizovanými vedlejšími účinky</a:t>
            </a:r>
          </a:p>
          <a:p>
            <a:endParaRPr lang="cs-CZ" sz="1600" dirty="0"/>
          </a:p>
          <a:p>
            <a:endParaRPr lang="cs-CZ" dirty="0" smtClean="0"/>
          </a:p>
        </p:txBody>
      </p:sp>
      <p:sp>
        <p:nvSpPr>
          <p:cNvPr id="4" name="Obdélník 3"/>
          <p:cNvSpPr/>
          <p:nvPr/>
        </p:nvSpPr>
        <p:spPr>
          <a:xfrm>
            <a:off x="2286000" y="241333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C0000"/>
              </a:buClr>
            </a:pPr>
            <a:r>
              <a:rPr lang="cs-CZ" dirty="0">
                <a:solidFill>
                  <a:srgbClr val="FF0000"/>
                </a:solidFill>
              </a:rPr>
              <a:t>umožňují identifikaci přenašečů genetických </a:t>
            </a:r>
            <a:r>
              <a:rPr lang="cs-CZ" dirty="0" smtClean="0">
                <a:solidFill>
                  <a:srgbClr val="FF0000"/>
                </a:solidFill>
              </a:rPr>
              <a:t>onemocnění</a:t>
            </a:r>
          </a:p>
          <a:p>
            <a:pPr>
              <a:buClr>
                <a:srgbClr val="CC0000"/>
              </a:buClr>
            </a:pPr>
            <a:r>
              <a:rPr lang="cs-CZ" dirty="0" smtClean="0"/>
              <a:t>(např. </a:t>
            </a:r>
            <a:r>
              <a:rPr lang="cs-CZ" dirty="0" err="1"/>
              <a:t>Prekoncepční</a:t>
            </a:r>
            <a:r>
              <a:rPr lang="cs-CZ" dirty="0"/>
              <a:t> testování autozomálně recesivních a X-vázaných recesivních chorob</a:t>
            </a:r>
            <a:endParaRPr lang="cs-CZ" dirty="0">
              <a:solidFill>
                <a:srgbClr val="FF0000"/>
              </a:solidFill>
            </a:endParaRPr>
          </a:p>
          <a:p>
            <a:pPr>
              <a:buClr>
                <a:srgbClr val="CC0000"/>
              </a:buClr>
            </a:pPr>
            <a:endParaRPr lang="cs-CZ" dirty="0">
              <a:solidFill>
                <a:srgbClr val="FF0000"/>
              </a:solidFill>
            </a:endParaRPr>
          </a:p>
          <a:p>
            <a:pPr>
              <a:buClr>
                <a:srgbClr val="CC0000"/>
              </a:buClr>
            </a:pPr>
            <a:r>
              <a:rPr lang="cs-CZ" dirty="0">
                <a:solidFill>
                  <a:srgbClr val="FF0000"/>
                </a:solidFill>
              </a:rPr>
              <a:t>umožňují prenatální a </a:t>
            </a:r>
            <a:r>
              <a:rPr lang="cs-CZ" dirty="0" err="1">
                <a:solidFill>
                  <a:srgbClr val="FF0000"/>
                </a:solidFill>
              </a:rPr>
              <a:t>preimplantační</a:t>
            </a:r>
            <a:r>
              <a:rPr lang="cs-CZ" dirty="0">
                <a:solidFill>
                  <a:srgbClr val="FF0000"/>
                </a:solidFill>
              </a:rPr>
              <a:t> diagnostiku</a:t>
            </a:r>
          </a:p>
          <a:p>
            <a:pPr>
              <a:buClr>
                <a:srgbClr val="CC0000"/>
              </a:buClr>
            </a:pPr>
            <a:r>
              <a:rPr lang="cs-CZ" dirty="0">
                <a:solidFill>
                  <a:srgbClr val="FF0000"/>
                </a:solidFill>
              </a:rPr>
              <a:t>odhalují závažné genetické onemocnění před narozením </a:t>
            </a:r>
            <a:r>
              <a:rPr lang="cs-CZ" dirty="0" smtClean="0">
                <a:solidFill>
                  <a:srgbClr val="FF0000"/>
                </a:solidFill>
              </a:rPr>
              <a:t>dítěte</a:t>
            </a:r>
          </a:p>
          <a:p>
            <a:pPr>
              <a:buClr>
                <a:srgbClr val="CC0000"/>
              </a:buClr>
            </a:pP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4" y="44624"/>
            <a:ext cx="9144000" cy="68133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925170" y="437659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000" b="1" dirty="0" smtClean="0"/>
          </a:p>
          <a:p>
            <a:endParaRPr lang="cs-CZ" sz="1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42025" y="5157192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endParaRPr lang="cs-CZ" sz="1200" dirty="0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781346" y="404664"/>
            <a:ext cx="7772400" cy="1470025"/>
          </a:xfrm>
        </p:spPr>
        <p:txBody>
          <a:bodyPr>
            <a:noAutofit/>
          </a:bodyPr>
          <a:lstStyle/>
          <a:p>
            <a:r>
              <a:rPr lang="cs-CZ" sz="2800" dirty="0" err="1"/>
              <a:t>Prekoncepční</a:t>
            </a:r>
            <a:r>
              <a:rPr lang="cs-CZ" sz="2800" dirty="0"/>
              <a:t> testování autozomálně recesivních a X-vázaných recesivních chorob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78496" y="1772816"/>
            <a:ext cx="731924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cs-CZ" sz="1600" dirty="0"/>
              <a:t>Za nejvhodnější dobu k provedení </a:t>
            </a:r>
            <a:r>
              <a:rPr lang="cs-CZ" sz="1600" dirty="0" err="1"/>
              <a:t>screeningu</a:t>
            </a:r>
            <a:r>
              <a:rPr lang="cs-CZ" sz="1600" dirty="0"/>
              <a:t> je považováno období před početím</a:t>
            </a:r>
            <a:r>
              <a:rPr lang="cs-CZ" sz="1600" dirty="0" smtClean="0"/>
              <a:t>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 smtClean="0"/>
              <a:t>Většinou </a:t>
            </a:r>
            <a:r>
              <a:rPr lang="cs-CZ" sz="1600" dirty="0"/>
              <a:t>se jedná o období rané dospělosti.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dirty="0" smtClean="0"/>
              <a:t>V</a:t>
            </a:r>
            <a:r>
              <a:rPr lang="cs-CZ" sz="1600" dirty="0"/>
              <a:t> tomto období je k dispozici nejvíce reprodukčních možností, pokud se zjistí</a:t>
            </a:r>
            <a:r>
              <a:rPr lang="cs-CZ" sz="1600" dirty="0" smtClean="0"/>
              <a:t>,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že jsou oba partneři přenašeči autozomálně recesivní </a:t>
            </a:r>
            <a:r>
              <a:rPr lang="cs-CZ" sz="1600" dirty="0" smtClean="0"/>
              <a:t>choroby</a:t>
            </a:r>
          </a:p>
          <a:p>
            <a:endParaRPr lang="cs-CZ" sz="1600" dirty="0"/>
          </a:p>
          <a:p>
            <a:r>
              <a:rPr lang="cs-CZ" sz="1600" dirty="0" smtClean="0"/>
              <a:t>K</a:t>
            </a:r>
            <a:r>
              <a:rPr lang="cs-CZ" sz="1600" dirty="0"/>
              <a:t> reprodukčním možnostem dostupným před početím </a:t>
            </a:r>
            <a:r>
              <a:rPr lang="cs-CZ" sz="1600" dirty="0" smtClean="0"/>
              <a:t>patří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upuštění od (dalšího) </a:t>
            </a:r>
            <a:r>
              <a:rPr lang="cs-CZ" sz="1600" dirty="0" smtClean="0"/>
              <a:t>těhotenství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přijetí </a:t>
            </a:r>
            <a:r>
              <a:rPr lang="cs-CZ" sz="1600" dirty="0"/>
              <a:t>rizika, že se narodí dítě ovlivněné </a:t>
            </a:r>
            <a:r>
              <a:rPr lang="cs-CZ" sz="1600" dirty="0" smtClean="0"/>
              <a:t>chorobou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a</a:t>
            </a:r>
            <a:r>
              <a:rPr lang="cs-CZ" sz="1600" dirty="0" smtClean="0"/>
              <a:t>dopce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prenatální </a:t>
            </a:r>
            <a:r>
              <a:rPr lang="cs-CZ" sz="1600" dirty="0"/>
              <a:t>diagnostika s možností ukončit nebo neukončit ovlivněné </a:t>
            </a:r>
            <a:r>
              <a:rPr lang="cs-CZ" sz="1600" dirty="0" smtClean="0"/>
              <a:t>těhotenství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 smtClean="0"/>
              <a:t>preimplantační</a:t>
            </a:r>
            <a:r>
              <a:rPr lang="cs-CZ" sz="1600" dirty="0" smtClean="0"/>
              <a:t> </a:t>
            </a:r>
            <a:r>
              <a:rPr lang="cs-CZ" sz="1600" dirty="0"/>
              <a:t>genetická diagnostika při technikách in vitro fertilizace (</a:t>
            </a:r>
            <a:r>
              <a:rPr lang="cs-CZ" sz="1600" dirty="0" smtClean="0"/>
              <a:t>IVF)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náhradní </a:t>
            </a:r>
            <a:r>
              <a:rPr lang="cs-CZ" sz="1600" dirty="0"/>
              <a:t>mateřství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použití </a:t>
            </a:r>
            <a:r>
              <a:rPr lang="cs-CZ" sz="1600" dirty="0"/>
              <a:t>darovaných spermií/vajíčka od jedince, který není přenašeč.</a:t>
            </a:r>
          </a:p>
        </p:txBody>
      </p:sp>
    </p:spTree>
    <p:extLst>
      <p:ext uri="{BB962C8B-B14F-4D97-AF65-F5344CB8AC3E}">
        <p14:creationId xmlns:p14="http://schemas.microsoft.com/office/powerpoint/2010/main" val="29870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4" y="44624"/>
            <a:ext cx="9144000" cy="68133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925170" y="437659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000" b="1" dirty="0" smtClean="0"/>
          </a:p>
          <a:p>
            <a:endParaRPr lang="cs-CZ" sz="1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42025" y="5157192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endParaRPr lang="cs-CZ" sz="1200" dirty="0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781346" y="404664"/>
            <a:ext cx="7772400" cy="1470025"/>
          </a:xfrm>
        </p:spPr>
        <p:txBody>
          <a:bodyPr>
            <a:noAutofit/>
          </a:bodyPr>
          <a:lstStyle/>
          <a:p>
            <a:r>
              <a:rPr lang="cs-CZ" sz="2800" dirty="0" err="1"/>
              <a:t>Prekoncepční</a:t>
            </a:r>
            <a:r>
              <a:rPr lang="cs-CZ" sz="2800" dirty="0"/>
              <a:t> testování autozomálně recesivních a X-vázaných recesivních chorob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131840" y="1809690"/>
            <a:ext cx="2216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/>
              <a:t>Kritéria volby nemocí</a:t>
            </a:r>
            <a:endParaRPr lang="cs-CZ" b="1" u="sng" dirty="0"/>
          </a:p>
          <a:p>
            <a:endParaRPr lang="cs-CZ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915483"/>
              </p:ext>
            </p:extLst>
          </p:nvPr>
        </p:nvGraphicFramePr>
        <p:xfrm>
          <a:off x="1348661" y="2708920"/>
          <a:ext cx="6414769" cy="31521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14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65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 </a:t>
                      </a:r>
                      <a:endParaRPr lang="cs-CZ" sz="1200" dirty="0">
                        <a:effectLst/>
                        <a:latin typeface="HelveticaNeueLT Std Lt C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5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(1) Screeningový program by měl odpovídat na potřeby společnosti.</a:t>
                      </a:r>
                      <a:endParaRPr lang="cs-CZ" sz="1200">
                        <a:effectLst/>
                        <a:latin typeface="HelveticaNeueLT Std Lt C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5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(2) Věcný cíl screeningu by měl být jasně definován na počátku programu.</a:t>
                      </a:r>
                      <a:endParaRPr lang="cs-CZ" sz="1200">
                        <a:effectLst/>
                        <a:latin typeface="HelveticaNeueLT Std Lt C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5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(3) Měla by být definovaná cílová populace.</a:t>
                      </a:r>
                      <a:endParaRPr lang="cs-CZ" sz="1200">
                        <a:effectLst/>
                        <a:latin typeface="HelveticaNeueLT Std Lt C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(4) Efektivita screeningového programu by měla být vědecky podložena.</a:t>
                      </a:r>
                      <a:endParaRPr lang="cs-CZ" sz="1200">
                        <a:effectLst/>
                        <a:latin typeface="HelveticaNeueLT Std Lt C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5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(5) Screeningový program by měl zahrnovat vzdělávání, testování a klinické služby a management.</a:t>
                      </a:r>
                      <a:endParaRPr lang="cs-CZ" sz="1200">
                        <a:effectLst/>
                        <a:latin typeface="HelveticaNeueLT Std Lt C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5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(6) Měly by existovat záruky kvality a mechanismy k minimalizaci možných rizik screeningu.</a:t>
                      </a:r>
                      <a:endParaRPr lang="cs-CZ" sz="1200">
                        <a:effectLst/>
                        <a:latin typeface="HelveticaNeueLT Std Lt C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10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(7) Program by měl zaručovat důvěrnost, respekt k autonomii jedince, a účast v něm by měla být podmíněna informovaným souhlasem.</a:t>
                      </a:r>
                      <a:endParaRPr lang="cs-CZ" sz="1200">
                        <a:effectLst/>
                        <a:latin typeface="HelveticaNeueLT Std Lt C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5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(8) Program by měl podporovat rovnost a přístup ke screeningu pro celou cílovou populaci.</a:t>
                      </a:r>
                      <a:endParaRPr lang="cs-CZ" sz="1200">
                        <a:effectLst/>
                        <a:latin typeface="HelveticaNeueLT Std Lt C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5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(9) Závěrečné zhodnocení screeningového programu by mělo být naplánováno na jeho začátku.</a:t>
                      </a:r>
                      <a:endParaRPr lang="cs-CZ" sz="1200">
                        <a:effectLst/>
                        <a:latin typeface="HelveticaNeueLT Std Lt C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5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(10) Celkový přínos </a:t>
                      </a:r>
                      <a:r>
                        <a:rPr lang="cs-CZ" sz="1000" dirty="0" err="1">
                          <a:effectLst/>
                        </a:rPr>
                        <a:t>screeningu</a:t>
                      </a:r>
                      <a:r>
                        <a:rPr lang="cs-CZ" sz="1000" dirty="0">
                          <a:effectLst/>
                        </a:rPr>
                        <a:t> by měl převažovat nad negativy.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8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4" y="-1901"/>
            <a:ext cx="9144000" cy="68133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925170" y="437659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000" b="1" dirty="0" smtClean="0"/>
          </a:p>
          <a:p>
            <a:endParaRPr lang="cs-CZ" sz="1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42025" y="5157192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endParaRPr lang="cs-CZ" sz="1200" dirty="0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781346" y="404664"/>
            <a:ext cx="7772400" cy="1470025"/>
          </a:xfrm>
        </p:spPr>
        <p:txBody>
          <a:bodyPr>
            <a:noAutofit/>
          </a:bodyPr>
          <a:lstStyle/>
          <a:p>
            <a:r>
              <a:rPr lang="cs-CZ" sz="2800" dirty="0" err="1"/>
              <a:t>Prekoncepční</a:t>
            </a:r>
            <a:r>
              <a:rPr lang="cs-CZ" sz="2800" dirty="0"/>
              <a:t> testování autozomálně recesivních a X-vázaných recesivních chorob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419872" y="1524564"/>
            <a:ext cx="1424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Etické otázky</a:t>
            </a:r>
            <a:endParaRPr lang="cs-CZ" b="1" u="sng" dirty="0"/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0" y="1929776"/>
            <a:ext cx="9432197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V souvislosti se </a:t>
            </a:r>
            <a:r>
              <a:rPr lang="cs-CZ" sz="1400" dirty="0" err="1"/>
              <a:t>screeningem</a:t>
            </a:r>
            <a:r>
              <a:rPr lang="cs-CZ" sz="1400" dirty="0"/>
              <a:t> se objevuje několik etických otázek, </a:t>
            </a:r>
            <a:endParaRPr lang="cs-CZ" sz="1400" dirty="0" smtClean="0"/>
          </a:p>
          <a:p>
            <a:r>
              <a:rPr lang="cs-CZ" sz="1400" dirty="0" smtClean="0"/>
              <a:t>které </a:t>
            </a:r>
            <a:r>
              <a:rPr lang="cs-CZ" sz="1400" dirty="0"/>
              <a:t>byly formulovány zdravotnickými odborníky i laickou </a:t>
            </a:r>
            <a:r>
              <a:rPr lang="cs-CZ" sz="1400" dirty="0" smtClean="0"/>
              <a:t>veřejností: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00" dirty="0"/>
              <a:t>M</a:t>
            </a:r>
            <a:r>
              <a:rPr lang="cs-CZ" sz="1400" dirty="0" smtClean="0"/>
              <a:t>ožná </a:t>
            </a:r>
            <a:r>
              <a:rPr lang="cs-CZ" sz="1400" dirty="0"/>
              <a:t>diskriminace, soukromí pacientů a ochranu dat </a:t>
            </a:r>
            <a:r>
              <a:rPr lang="cs-CZ" sz="1400" dirty="0" smtClean="0"/>
              <a:t>nebo </a:t>
            </a:r>
            <a:r>
              <a:rPr lang="cs-CZ" sz="1400" dirty="0"/>
              <a:t>podávání informací třetím stranám. </a:t>
            </a:r>
            <a:endParaRPr lang="cs-CZ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1400" dirty="0"/>
              <a:t> </a:t>
            </a:r>
            <a:r>
              <a:rPr lang="cs-CZ" sz="1400" dirty="0" smtClean="0"/>
              <a:t>Domněnka</a:t>
            </a:r>
            <a:r>
              <a:rPr lang="cs-CZ" sz="1400" dirty="0"/>
              <a:t>, že by jedinci určení jako přenašeči mohli cítit tlak ze strany širší společnosti, </a:t>
            </a:r>
            <a:endParaRPr lang="cs-CZ" sz="1400" dirty="0" smtClean="0"/>
          </a:p>
          <a:p>
            <a:r>
              <a:rPr lang="cs-CZ" sz="1400" dirty="0" smtClean="0"/>
              <a:t>aby </a:t>
            </a:r>
            <a:r>
              <a:rPr lang="cs-CZ" sz="1400" dirty="0"/>
              <a:t>učinili specifická rozhodnutí o reprodukci, patří k nejzávažnějším etickým tématům. </a:t>
            </a:r>
            <a:endParaRPr lang="cs-CZ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1400" dirty="0" err="1" smtClean="0"/>
              <a:t>Screening</a:t>
            </a:r>
            <a:r>
              <a:rPr lang="cs-CZ" sz="1400" dirty="0" smtClean="0"/>
              <a:t> </a:t>
            </a:r>
            <a:r>
              <a:rPr lang="cs-CZ" sz="1400" dirty="0"/>
              <a:t>a následná selekce nezasažených potomků v rámci </a:t>
            </a:r>
            <a:r>
              <a:rPr lang="cs-CZ" sz="1400" dirty="0" err="1"/>
              <a:t>preimplantační</a:t>
            </a:r>
            <a:r>
              <a:rPr lang="cs-CZ" sz="1400" dirty="0"/>
              <a:t> diagnosticky </a:t>
            </a:r>
            <a:endParaRPr lang="cs-CZ" sz="1400" dirty="0" smtClean="0"/>
          </a:p>
          <a:p>
            <a:r>
              <a:rPr lang="cs-CZ" sz="1400" dirty="0" smtClean="0"/>
              <a:t>nebo </a:t>
            </a:r>
            <a:r>
              <a:rPr lang="cs-CZ" sz="1400" dirty="0"/>
              <a:t>prenatálního testování může být vnímána jako eugenický nebo diskriminační přístup. </a:t>
            </a:r>
            <a:endParaRPr lang="cs-CZ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1400" dirty="0" smtClean="0"/>
              <a:t>Na </a:t>
            </a:r>
            <a:r>
              <a:rPr lang="cs-CZ" sz="1400" dirty="0"/>
              <a:t>osoby s nemocemi, na které bývá prováděn </a:t>
            </a:r>
            <a:r>
              <a:rPr lang="cs-CZ" sz="1400" dirty="0" err="1"/>
              <a:t>screening</a:t>
            </a:r>
            <a:r>
              <a:rPr lang="cs-CZ" sz="1400" dirty="0" smtClean="0"/>
              <a:t>,</a:t>
            </a:r>
          </a:p>
          <a:p>
            <a:r>
              <a:rPr lang="cs-CZ" sz="1400" dirty="0" smtClean="0"/>
              <a:t>však </a:t>
            </a:r>
            <a:r>
              <a:rPr lang="cs-CZ" sz="1400" dirty="0"/>
              <a:t>nesmí být nahlíženo jako na zátěž pro společnost a je proto nutné zaručit nadále </a:t>
            </a:r>
            <a:endParaRPr lang="cs-CZ" sz="1400" dirty="0" smtClean="0"/>
          </a:p>
          <a:p>
            <a:r>
              <a:rPr lang="cs-CZ" sz="1400" dirty="0" smtClean="0"/>
              <a:t>podporu </a:t>
            </a:r>
            <a:r>
              <a:rPr lang="cs-CZ" sz="1400" dirty="0"/>
              <a:t>a zdravotní péči pro děti, které se narodily se specifickým onemocnění, </a:t>
            </a:r>
            <a:endParaRPr lang="cs-CZ" sz="1400" dirty="0" smtClean="0"/>
          </a:p>
          <a:p>
            <a:r>
              <a:rPr lang="cs-CZ" sz="1400" dirty="0" smtClean="0"/>
              <a:t>ač </a:t>
            </a:r>
            <a:r>
              <a:rPr lang="cs-CZ" sz="1400" dirty="0"/>
              <a:t>jejich rodiče věděli o jejich stavu ještě před jejich narozením. </a:t>
            </a:r>
          </a:p>
          <a:p>
            <a:endParaRPr lang="cs-CZ" sz="1400" dirty="0" smtClean="0"/>
          </a:p>
          <a:p>
            <a:r>
              <a:rPr lang="cs-CZ" sz="1400" b="1" dirty="0" smtClean="0"/>
              <a:t>Součástí </a:t>
            </a:r>
            <a:r>
              <a:rPr lang="cs-CZ" sz="1400" b="1" dirty="0"/>
              <a:t>nastavení screeningového programu měl být i systém řádné ochrany takovýchto osob, </a:t>
            </a:r>
            <a:endParaRPr lang="cs-CZ" sz="1400" b="1" dirty="0" smtClean="0"/>
          </a:p>
          <a:p>
            <a:r>
              <a:rPr lang="cs-CZ" sz="1400" b="1" dirty="0" smtClean="0"/>
              <a:t>který </a:t>
            </a:r>
            <a:r>
              <a:rPr lang="cs-CZ" sz="1400" b="1" dirty="0"/>
              <a:t>zaručuje reprodukční svobodu, nedirektivní genetické poradenství a interpretaci testů a </a:t>
            </a:r>
            <a:endParaRPr lang="cs-CZ" sz="1400" b="1" dirty="0" smtClean="0"/>
          </a:p>
          <a:p>
            <a:r>
              <a:rPr lang="cs-CZ" sz="1400" b="1" dirty="0" smtClean="0"/>
              <a:t>nutnost </a:t>
            </a:r>
            <a:r>
              <a:rPr lang="cs-CZ" sz="1400" b="1" dirty="0"/>
              <a:t>informovaného souhlasu</a:t>
            </a:r>
            <a:r>
              <a:rPr lang="cs-CZ" sz="1400" dirty="0"/>
              <a:t>. V rámci Evropské unie, Evropského hospodářského společenství a </a:t>
            </a:r>
            <a:endParaRPr lang="cs-CZ" sz="1400" dirty="0" smtClean="0"/>
          </a:p>
          <a:p>
            <a:r>
              <a:rPr lang="cs-CZ" sz="1400" dirty="0" smtClean="0"/>
              <a:t>Švýcarské </a:t>
            </a:r>
            <a:r>
              <a:rPr lang="cs-CZ" sz="1400" dirty="0"/>
              <a:t>federace je toto zakotveno v </a:t>
            </a:r>
            <a:r>
              <a:rPr lang="cs-CZ" sz="1400" b="1" dirty="0"/>
              <a:t>Úmluvě na ochranu lidských práv a důstojnosti lidské </a:t>
            </a:r>
            <a:r>
              <a:rPr lang="cs-CZ" sz="1400" b="1" dirty="0" smtClean="0"/>
              <a:t>bytosti</a:t>
            </a:r>
          </a:p>
          <a:p>
            <a:r>
              <a:rPr lang="cs-CZ" sz="1400" b="1" dirty="0" smtClean="0"/>
              <a:t> </a:t>
            </a:r>
            <a:r>
              <a:rPr lang="cs-CZ" sz="1400" b="1" dirty="0"/>
              <a:t>v souvislosti s aplikací biologie a </a:t>
            </a:r>
            <a:r>
              <a:rPr lang="cs-CZ" sz="1400" b="1" dirty="0" smtClean="0"/>
              <a:t>medicíny</a:t>
            </a:r>
            <a:r>
              <a:rPr lang="cs-CZ" sz="1400" dirty="0" smtClean="0"/>
              <a:t>. V</a:t>
            </a:r>
            <a:r>
              <a:rPr lang="cs-CZ" sz="1400" dirty="0"/>
              <a:t> kapitole IV, článku 11 s uvádí: ‚Jakákoliv forma diskriminace osoby </a:t>
            </a:r>
            <a:endParaRPr lang="cs-CZ" sz="1400" dirty="0" smtClean="0"/>
          </a:p>
          <a:p>
            <a:r>
              <a:rPr lang="cs-CZ" sz="1400" dirty="0" smtClean="0"/>
              <a:t>z</a:t>
            </a:r>
            <a:r>
              <a:rPr lang="cs-CZ" sz="1400" dirty="0"/>
              <a:t> důvodu jejího genetického dědictví je zakázána.‘ To je upřesněno v</a:t>
            </a:r>
            <a:r>
              <a:rPr lang="cs-CZ" sz="1400" b="1" dirty="0"/>
              <a:t> zákoně č 373/2011 Sb</a:t>
            </a:r>
            <a:r>
              <a:rPr lang="cs-CZ" sz="1400" b="1" dirty="0" smtClean="0"/>
              <a:t>.,</a:t>
            </a:r>
          </a:p>
          <a:p>
            <a:r>
              <a:rPr lang="cs-CZ" sz="1400" dirty="0" smtClean="0"/>
              <a:t> </a:t>
            </a:r>
            <a:r>
              <a:rPr lang="cs-CZ" sz="1400" dirty="0"/>
              <a:t>kde se uvádí, že výsledky genetických vyšetření nesmějí být využity k diskriminaci testovaného ani geneticky příbuzných osob. </a:t>
            </a:r>
            <a:r>
              <a:rPr lang="cs-CZ" sz="1400"/>
              <a:t> 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0974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987824" y="683985"/>
            <a:ext cx="2752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Cystická fibróza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15" y="188640"/>
            <a:ext cx="2621285" cy="466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23528" y="1121550"/>
            <a:ext cx="77048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b="1" dirty="0"/>
              <a:t>nejčastější autozomálně recesivní onemocnění </a:t>
            </a:r>
            <a:r>
              <a:rPr lang="cs-CZ" dirty="0"/>
              <a:t>u evropských populací </a:t>
            </a:r>
          </a:p>
          <a:p>
            <a:r>
              <a:rPr lang="cs-CZ" b="1" dirty="0" smtClean="0"/>
              <a:t>multiorgánové </a:t>
            </a:r>
            <a:r>
              <a:rPr lang="cs-CZ" b="1" dirty="0"/>
              <a:t>onemocnění </a:t>
            </a:r>
            <a:endParaRPr lang="cs-CZ" dirty="0"/>
          </a:p>
          <a:p>
            <a:r>
              <a:rPr lang="cs-CZ" dirty="0"/>
              <a:t>•nadměrné množství </a:t>
            </a:r>
            <a:r>
              <a:rPr lang="cs-CZ" b="1" dirty="0"/>
              <a:t>solí v potu </a:t>
            </a:r>
            <a:endParaRPr lang="cs-CZ" dirty="0"/>
          </a:p>
          <a:p>
            <a:r>
              <a:rPr lang="cs-CZ" dirty="0"/>
              <a:t>•</a:t>
            </a:r>
            <a:r>
              <a:rPr lang="cs-CZ" b="1" dirty="0"/>
              <a:t>plíce </a:t>
            </a:r>
            <a:r>
              <a:rPr lang="cs-CZ" dirty="0"/>
              <a:t>a dýchací cesty </a:t>
            </a:r>
          </a:p>
          <a:p>
            <a:r>
              <a:rPr lang="cs-CZ" dirty="0"/>
              <a:t>•</a:t>
            </a:r>
            <a:r>
              <a:rPr lang="cs-CZ" b="1" dirty="0"/>
              <a:t>slinivka </a:t>
            </a:r>
            <a:r>
              <a:rPr lang="cs-CZ" dirty="0"/>
              <a:t>břišní </a:t>
            </a:r>
          </a:p>
          <a:p>
            <a:r>
              <a:rPr lang="cs-CZ" dirty="0"/>
              <a:t>•mužská </a:t>
            </a:r>
            <a:r>
              <a:rPr lang="cs-CZ" b="1" dirty="0"/>
              <a:t>sterilita </a:t>
            </a:r>
            <a:endParaRPr lang="cs-CZ" dirty="0"/>
          </a:p>
          <a:p>
            <a:endParaRPr lang="cs-CZ" dirty="0"/>
          </a:p>
          <a:p>
            <a:r>
              <a:rPr lang="cs-CZ" dirty="0"/>
              <a:t>•</a:t>
            </a:r>
            <a:r>
              <a:rPr lang="cs-CZ" b="1" dirty="0"/>
              <a:t>primární příčina – mutace v genu kódujícím CFTR protein </a:t>
            </a:r>
            <a:r>
              <a:rPr lang="cs-CZ" dirty="0" smtClean="0"/>
              <a:t>→</a:t>
            </a:r>
          </a:p>
          <a:p>
            <a:r>
              <a:rPr lang="cs-CZ" dirty="0" smtClean="0"/>
              <a:t> </a:t>
            </a:r>
            <a:r>
              <a:rPr lang="cs-CZ" dirty="0"/>
              <a:t>iontový kanál 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hlavní funkce CFTR proteinu – </a:t>
            </a:r>
            <a:r>
              <a:rPr lang="cs-CZ" b="1" dirty="0"/>
              <a:t>chloridový kanál </a:t>
            </a:r>
            <a:r>
              <a:rPr lang="cs-CZ" dirty="0"/>
              <a:t>→ </a:t>
            </a:r>
            <a:endParaRPr lang="cs-CZ" dirty="0" smtClean="0"/>
          </a:p>
          <a:p>
            <a:r>
              <a:rPr lang="cs-CZ" dirty="0" smtClean="0"/>
              <a:t>přenos </a:t>
            </a:r>
            <a:r>
              <a:rPr lang="cs-CZ" dirty="0"/>
              <a:t>chloridových aniontů přes membránu </a:t>
            </a:r>
          </a:p>
          <a:p>
            <a:r>
              <a:rPr lang="cs-CZ" dirty="0"/>
              <a:t>•chybějící/nefunkční protein → nerovnováha iontového prostředí → porucha transportu vody → abnormálně viskózní hlenovitý sekret na epitelech → klinické projevy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9952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" y="0"/>
            <a:ext cx="9144000" cy="681337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67744" y="722255"/>
            <a:ext cx="449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Genetická onemocnění</a:t>
            </a:r>
            <a:endParaRPr lang="cs-CZ" sz="3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0313" y="1711189"/>
            <a:ext cx="771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onemocnění</a:t>
            </a:r>
            <a:r>
              <a:rPr lang="cs-CZ" dirty="0"/>
              <a:t>, která jsou přenášena (děděna) v rámci rodiny z rodičů na potomky.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7504" y="3140968"/>
            <a:ext cx="7128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 smtClean="0"/>
              <a:t>Genomové </a:t>
            </a:r>
            <a:r>
              <a:rPr lang="cs-CZ" altLang="cs-CZ" dirty="0"/>
              <a:t>(polyploidie, aneuploidie)</a:t>
            </a:r>
          </a:p>
          <a:p>
            <a:r>
              <a:rPr lang="cs-CZ" altLang="cs-CZ" dirty="0"/>
              <a:t>                 – dojde ke změně celého </a:t>
            </a:r>
            <a:r>
              <a:rPr lang="cs-CZ" altLang="cs-CZ" dirty="0" smtClean="0"/>
              <a:t>genomu</a:t>
            </a:r>
          </a:p>
          <a:p>
            <a:r>
              <a:rPr lang="cs-CZ" altLang="cs-CZ" dirty="0"/>
              <a:t> </a:t>
            </a:r>
            <a:r>
              <a:rPr lang="cs-CZ" altLang="cs-CZ" dirty="0" smtClean="0"/>
              <a:t>                    (početní </a:t>
            </a:r>
            <a:r>
              <a:rPr lang="cs-CZ" altLang="cs-CZ" dirty="0"/>
              <a:t>aberace</a:t>
            </a:r>
            <a:r>
              <a:rPr lang="cs-CZ" altLang="cs-CZ" dirty="0" smtClean="0"/>
              <a:t>) </a:t>
            </a:r>
            <a:endParaRPr lang="cs-CZ" altLang="cs-CZ" dirty="0"/>
          </a:p>
          <a:p>
            <a:r>
              <a:rPr lang="cs-CZ" altLang="cs-CZ" dirty="0" smtClean="0"/>
              <a:t>Chromozomové </a:t>
            </a:r>
            <a:endParaRPr lang="cs-CZ" altLang="cs-CZ" dirty="0"/>
          </a:p>
          <a:p>
            <a:r>
              <a:rPr lang="cs-CZ" altLang="cs-CZ" dirty="0"/>
              <a:t>                  – mutační změna postihla </a:t>
            </a:r>
            <a:r>
              <a:rPr lang="cs-CZ" altLang="cs-CZ" dirty="0" smtClean="0"/>
              <a:t>strukturu chromosomu</a:t>
            </a:r>
            <a:endParaRPr lang="cs-CZ" altLang="cs-CZ" dirty="0"/>
          </a:p>
          <a:p>
            <a:r>
              <a:rPr lang="cs-CZ" altLang="cs-CZ" dirty="0"/>
              <a:t>                     </a:t>
            </a:r>
            <a:r>
              <a:rPr lang="cs-CZ" altLang="cs-CZ" dirty="0" smtClean="0"/>
              <a:t>(strukturní </a:t>
            </a:r>
            <a:r>
              <a:rPr lang="cs-CZ" altLang="cs-CZ" dirty="0"/>
              <a:t>aberace)</a:t>
            </a:r>
          </a:p>
          <a:p>
            <a:r>
              <a:rPr lang="cs-CZ" altLang="cs-CZ" dirty="0" smtClean="0"/>
              <a:t>Genové </a:t>
            </a:r>
            <a:endParaRPr lang="cs-CZ" altLang="cs-CZ" dirty="0"/>
          </a:p>
          <a:p>
            <a:r>
              <a:rPr lang="cs-CZ" altLang="cs-CZ" dirty="0"/>
              <a:t>                   – mutační změna v </a:t>
            </a:r>
            <a:r>
              <a:rPr lang="cs-CZ" altLang="cs-CZ" dirty="0" smtClean="0"/>
              <a:t>genu</a:t>
            </a:r>
          </a:p>
          <a:p>
            <a:r>
              <a:rPr lang="cs-CZ" altLang="cs-CZ" dirty="0"/>
              <a:t> </a:t>
            </a:r>
            <a:r>
              <a:rPr lang="cs-CZ" altLang="cs-CZ" dirty="0" smtClean="0"/>
              <a:t>                     (změny sekvence DNA)</a:t>
            </a:r>
            <a:endParaRPr lang="cs-CZ" alt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13" y="2649716"/>
            <a:ext cx="338137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3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5" name="Obdélník 4"/>
          <p:cNvSpPr/>
          <p:nvPr/>
        </p:nvSpPr>
        <p:spPr>
          <a:xfrm>
            <a:off x="1115616" y="976372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především u evropských populací, v neevropských populacích je výskyt CF výrazně nižší</a:t>
            </a:r>
          </a:p>
          <a:p>
            <a:r>
              <a:rPr lang="cs-CZ" dirty="0"/>
              <a:t>•frekvence přenašečů – přibližně 1 z 26-30</a:t>
            </a:r>
          </a:p>
          <a:p>
            <a:r>
              <a:rPr lang="cs-CZ" dirty="0"/>
              <a:t>•výskyt u 1 dítěte na 2500-4500 novorozenců</a:t>
            </a:r>
          </a:p>
          <a:p>
            <a:r>
              <a:rPr lang="cs-CZ" dirty="0"/>
              <a:t>•v ČR udáván 1 ze 4023 (dle výsledků NS nižší – 1 z 6946)</a:t>
            </a:r>
          </a:p>
          <a:p>
            <a:r>
              <a:rPr lang="cs-CZ" dirty="0"/>
              <a:t>→? vliv prenatální/</a:t>
            </a:r>
            <a:r>
              <a:rPr lang="cs-CZ" dirty="0" err="1"/>
              <a:t>preimplantační</a:t>
            </a:r>
            <a:r>
              <a:rPr lang="cs-CZ" dirty="0"/>
              <a:t> diagnostiky a možných důsledků z pozitivního nálezu?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987824" y="683985"/>
            <a:ext cx="2752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Cystická fibróza</a:t>
            </a:r>
          </a:p>
        </p:txBody>
      </p:sp>
      <p:sp>
        <p:nvSpPr>
          <p:cNvPr id="8" name="Obdélník 7"/>
          <p:cNvSpPr/>
          <p:nvPr/>
        </p:nvSpPr>
        <p:spPr>
          <a:xfrm>
            <a:off x="467544" y="4152363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Riziko u dítěte</a:t>
            </a:r>
          </a:p>
          <a:p>
            <a:r>
              <a:rPr lang="cs-CZ" dirty="0"/>
              <a:t>Oba rodiče nemocného dítěte jsou zdravými nosiči </a:t>
            </a:r>
            <a:r>
              <a:rPr lang="cs-CZ" dirty="0" smtClean="0"/>
              <a:t>patologie způsobujícího </a:t>
            </a:r>
            <a:r>
              <a:rPr lang="cs-CZ" dirty="0"/>
              <a:t>CF. </a:t>
            </a:r>
            <a:endParaRPr lang="cs-CZ" dirty="0" smtClean="0"/>
          </a:p>
          <a:p>
            <a:r>
              <a:rPr lang="cs-CZ" dirty="0" smtClean="0"/>
              <a:t>Riziko </a:t>
            </a:r>
            <a:r>
              <a:rPr lang="cs-CZ" dirty="0"/>
              <a:t>narození dítěte s CF je u každého těhotenství takového </a:t>
            </a:r>
            <a:r>
              <a:rPr lang="cs-CZ" dirty="0" smtClean="0"/>
              <a:t>páru </a:t>
            </a:r>
            <a:r>
              <a:rPr lang="cs-CZ" dirty="0"/>
              <a:t>25%. 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89348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4" y="-1901"/>
            <a:ext cx="9144000" cy="68133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925170" y="437659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000" b="1" dirty="0" smtClean="0"/>
          </a:p>
          <a:p>
            <a:endParaRPr lang="cs-CZ" sz="1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42025" y="5157192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endParaRPr lang="cs-CZ" sz="1200" dirty="0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781346" y="404664"/>
            <a:ext cx="7772400" cy="1470025"/>
          </a:xfrm>
        </p:spPr>
        <p:txBody>
          <a:bodyPr>
            <a:noAutofit/>
          </a:bodyPr>
          <a:lstStyle/>
          <a:p>
            <a:r>
              <a:rPr lang="cs-CZ" sz="2800" dirty="0" err="1"/>
              <a:t>Prekoncepční</a:t>
            </a:r>
            <a:r>
              <a:rPr lang="cs-CZ" sz="2800" dirty="0"/>
              <a:t> testování autozomálně recesivních a X-vázaných recesivních chorob</a:t>
            </a:r>
          </a:p>
        </p:txBody>
      </p:sp>
      <p:sp>
        <p:nvSpPr>
          <p:cNvPr id="2" name="Obdélník 1"/>
          <p:cNvSpPr/>
          <p:nvPr/>
        </p:nvSpPr>
        <p:spPr>
          <a:xfrm>
            <a:off x="2286000" y="25666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CFTR gen </a:t>
            </a:r>
            <a:r>
              <a:rPr lang="cs-CZ" b="1" dirty="0" smtClean="0"/>
              <a:t>2000</a:t>
            </a:r>
            <a:r>
              <a:rPr lang="en-US" dirty="0" smtClean="0"/>
              <a:t> </a:t>
            </a:r>
            <a:r>
              <a:rPr lang="cs-CZ" dirty="0" smtClean="0"/>
              <a:t>patologických variant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Cystic</a:t>
            </a:r>
            <a:r>
              <a:rPr lang="cs-CZ" dirty="0"/>
              <a:t> </a:t>
            </a:r>
            <a:r>
              <a:rPr lang="cs-CZ" dirty="0" err="1"/>
              <a:t>Fibrosis</a:t>
            </a:r>
            <a:r>
              <a:rPr lang="cs-CZ" dirty="0"/>
              <a:t> M</a:t>
            </a:r>
            <a:r>
              <a:rPr lang="en-US" dirty="0" err="1"/>
              <a:t>utation</a:t>
            </a:r>
            <a:r>
              <a:rPr lang="en-US" dirty="0"/>
              <a:t> </a:t>
            </a:r>
            <a:r>
              <a:rPr lang="cs-CZ" dirty="0"/>
              <a:t>D</a:t>
            </a:r>
            <a:r>
              <a:rPr lang="en-US" dirty="0" err="1"/>
              <a:t>atabase</a:t>
            </a:r>
            <a:endParaRPr lang="cs-CZ" dirty="0"/>
          </a:p>
        </p:txBody>
      </p:sp>
      <p:pic>
        <p:nvPicPr>
          <p:cNvPr id="7" name="Picture 4" descr="A:\CF mut. database.distribuce mutac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822960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1907704" y="6309320"/>
            <a:ext cx="541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genet.sickkids.on.ca</a:t>
            </a:r>
            <a:r>
              <a:rPr lang="cs-CZ" dirty="0" smtClean="0"/>
              <a:t>/</a:t>
            </a:r>
            <a:r>
              <a:rPr lang="cs-CZ" dirty="0" err="1" smtClean="0"/>
              <a:t>StatisticsPage.html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3278484" y="1857947"/>
            <a:ext cx="2448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Cystická fibróza</a:t>
            </a:r>
          </a:p>
        </p:txBody>
      </p:sp>
    </p:spTree>
    <p:extLst>
      <p:ext uri="{BB962C8B-B14F-4D97-AF65-F5344CB8AC3E}">
        <p14:creationId xmlns:p14="http://schemas.microsoft.com/office/powerpoint/2010/main" val="410712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5" name="Obdélník 4"/>
          <p:cNvSpPr/>
          <p:nvPr/>
        </p:nvSpPr>
        <p:spPr>
          <a:xfrm>
            <a:off x="1115616" y="97637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987824" y="683985"/>
            <a:ext cx="2752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Cystická fibróza</a:t>
            </a:r>
          </a:p>
        </p:txBody>
      </p:sp>
      <p:sp>
        <p:nvSpPr>
          <p:cNvPr id="8" name="Obdélník 7"/>
          <p:cNvSpPr/>
          <p:nvPr/>
        </p:nvSpPr>
        <p:spPr>
          <a:xfrm>
            <a:off x="467544" y="4509120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Třída I – Narušená syntéza proteinu </a:t>
            </a:r>
          </a:p>
          <a:p>
            <a:r>
              <a:rPr lang="cs-CZ" dirty="0" smtClean="0"/>
              <a:t>Třída II – Abnormální zpracování a intracelulární transport proteinu </a:t>
            </a:r>
          </a:p>
          <a:p>
            <a:r>
              <a:rPr lang="cs-CZ" dirty="0" smtClean="0"/>
              <a:t>Třída III – Porucha regulace proteinu </a:t>
            </a:r>
          </a:p>
          <a:p>
            <a:r>
              <a:rPr lang="cs-CZ" dirty="0" smtClean="0"/>
              <a:t>Třída IV – Narušení vodivosti chloridového kanálu </a:t>
            </a:r>
          </a:p>
          <a:p>
            <a:r>
              <a:rPr lang="cs-CZ" dirty="0" smtClean="0"/>
              <a:t>Třída V – Redukovaná syntéza a zhoršený intracelulární transport proteinu </a:t>
            </a:r>
          </a:p>
          <a:p>
            <a:r>
              <a:rPr lang="cs-CZ" dirty="0" smtClean="0"/>
              <a:t>Třída VI – Snížená stabilita proteinu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56" y="1556792"/>
            <a:ext cx="61341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72886" y="4093588"/>
            <a:ext cx="63081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Amaral</a:t>
            </a:r>
            <a:r>
              <a:rPr lang="en-US" sz="800" dirty="0"/>
              <a:t>, M.D., 2015. Novel personalized therapies for cystic fibrosis: treating the basic defect in all patients. J. Intern. Med. 277, 155–166. </a:t>
            </a:r>
            <a:r>
              <a:rPr lang="en-US" sz="800" dirty="0" err="1"/>
              <a:t>upraveno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1309344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5" name="Obdélník 4"/>
          <p:cNvSpPr/>
          <p:nvPr/>
        </p:nvSpPr>
        <p:spPr>
          <a:xfrm>
            <a:off x="1115616" y="97637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987824" y="683985"/>
            <a:ext cx="2752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Cystická fibróza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259632" y="1588150"/>
            <a:ext cx="243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Molekulární diagnostika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60848"/>
            <a:ext cx="5076564" cy="406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899592" y="6220182"/>
            <a:ext cx="7797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Metoda </a:t>
            </a:r>
            <a:r>
              <a:rPr lang="cs-CZ" sz="1600" dirty="0" smtClean="0"/>
              <a:t>analýza teploty tání pomocí </a:t>
            </a:r>
            <a:r>
              <a:rPr lang="cs-CZ" sz="1600" dirty="0" err="1" smtClean="0"/>
              <a:t>real-time</a:t>
            </a:r>
            <a:r>
              <a:rPr lang="cs-CZ" sz="1600" dirty="0" smtClean="0"/>
              <a:t> PCR</a:t>
            </a:r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854162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5" name="Obdélník 4"/>
          <p:cNvSpPr/>
          <p:nvPr/>
        </p:nvSpPr>
        <p:spPr>
          <a:xfrm>
            <a:off x="1115616" y="97637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987824" y="683985"/>
            <a:ext cx="2752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Cystická fibróza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259632" y="1588150"/>
            <a:ext cx="243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Molekulární diagnostika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66" y="2060848"/>
            <a:ext cx="6800267" cy="415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6220182"/>
            <a:ext cx="7797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Metoda fluorescenční multiplex ARMS (</a:t>
            </a:r>
            <a:r>
              <a:rPr lang="cs-CZ" sz="1600" dirty="0" err="1"/>
              <a:t>amplification</a:t>
            </a:r>
            <a:r>
              <a:rPr lang="cs-CZ" sz="1600" dirty="0"/>
              <a:t> </a:t>
            </a:r>
            <a:r>
              <a:rPr lang="cs-CZ" sz="1600" dirty="0" err="1"/>
              <a:t>refractory</a:t>
            </a:r>
            <a:r>
              <a:rPr lang="cs-CZ" sz="1600" dirty="0"/>
              <a:t> </a:t>
            </a:r>
            <a:r>
              <a:rPr lang="cs-CZ" sz="1600" dirty="0" err="1"/>
              <a:t>mutation</a:t>
            </a:r>
            <a:r>
              <a:rPr lang="cs-CZ" sz="1600" dirty="0"/>
              <a:t> </a:t>
            </a:r>
            <a:r>
              <a:rPr lang="cs-CZ" sz="1600" dirty="0" err="1"/>
              <a:t>system</a:t>
            </a:r>
            <a:r>
              <a:rPr lang="cs-CZ" sz="1600" dirty="0"/>
              <a:t>)</a:t>
            </a:r>
          </a:p>
          <a:p>
            <a:pPr algn="ctr"/>
            <a:r>
              <a:rPr lang="cs-CZ" sz="1600" dirty="0" err="1"/>
              <a:t>Elucigene</a:t>
            </a:r>
            <a:r>
              <a:rPr lang="cs-CZ" sz="1600" dirty="0"/>
              <a:t> CF-EU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8104342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5" name="Obdélník 4"/>
          <p:cNvSpPr/>
          <p:nvPr/>
        </p:nvSpPr>
        <p:spPr>
          <a:xfrm>
            <a:off x="1162128" y="94559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987824" y="683985"/>
            <a:ext cx="2752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Cystická fibróza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23528" y="4437112"/>
            <a:ext cx="469102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200" dirty="0" smtClean="0"/>
              <a:t>Pokud chloridový kanál na povrchu buněk zcela chybí,</a:t>
            </a:r>
          </a:p>
          <a:p>
            <a:pPr algn="ctr"/>
            <a:r>
              <a:rPr lang="cs-CZ" sz="1200" dirty="0" smtClean="0"/>
              <a:t> což odpovídá stavu u vůbec nejčastější mutace způsobující CF,</a:t>
            </a:r>
          </a:p>
          <a:p>
            <a:pPr algn="ctr"/>
            <a:r>
              <a:rPr lang="cs-CZ" sz="1200" dirty="0" smtClean="0"/>
              <a:t> tj. F508del, samotný </a:t>
            </a:r>
            <a:r>
              <a:rPr lang="cs-CZ" sz="1200" dirty="0" err="1" smtClean="0"/>
              <a:t>ivacaftor</a:t>
            </a:r>
            <a:r>
              <a:rPr lang="cs-CZ" sz="1200" dirty="0" smtClean="0"/>
              <a:t> zůstává neúčinný. </a:t>
            </a:r>
          </a:p>
          <a:p>
            <a:pPr algn="ctr"/>
            <a:r>
              <a:rPr lang="cs-CZ" sz="1200" dirty="0" smtClean="0"/>
              <a:t>Pro takový typ molekulárního poškození je zapotřebí využít</a:t>
            </a:r>
          </a:p>
          <a:p>
            <a:pPr algn="ctr"/>
            <a:r>
              <a:rPr lang="cs-CZ" sz="1200" dirty="0" smtClean="0"/>
              <a:t> jiné skupiny léků, které dovedou ovlivnit vlastní tvorbu </a:t>
            </a:r>
          </a:p>
          <a:p>
            <a:pPr algn="ctr"/>
            <a:r>
              <a:rPr lang="cs-CZ" sz="1200" dirty="0" smtClean="0"/>
              <a:t>bílkoviny ve vnitru buňky a jimž se souhrnně říká korektory </a:t>
            </a:r>
          </a:p>
          <a:p>
            <a:pPr algn="ctr"/>
            <a:r>
              <a:rPr lang="cs-CZ" sz="1200" dirty="0" smtClean="0"/>
              <a:t>proteinu CFTR. Mezi nejlépe prozkoumané korektory CFTR</a:t>
            </a:r>
          </a:p>
          <a:p>
            <a:pPr algn="ctr"/>
            <a:r>
              <a:rPr lang="cs-CZ" sz="1200" dirty="0" smtClean="0"/>
              <a:t> patří léčebný přípravek </a:t>
            </a:r>
          </a:p>
          <a:p>
            <a:pPr algn="ctr"/>
            <a:r>
              <a:rPr lang="cs-CZ" sz="1200" b="1" dirty="0" err="1" smtClean="0"/>
              <a:t>lumacaftor</a:t>
            </a:r>
            <a:r>
              <a:rPr lang="cs-CZ" sz="1200" b="1" dirty="0" smtClean="0"/>
              <a:t> </a:t>
            </a:r>
          </a:p>
          <a:p>
            <a:pPr algn="ctr"/>
            <a:r>
              <a:rPr lang="cs-CZ" sz="1200" dirty="0" smtClean="0"/>
              <a:t>(někdy označovaný jako látka VX-809; Vertex </a:t>
            </a:r>
            <a:r>
              <a:rPr lang="cs-CZ" sz="1200" dirty="0" err="1" smtClean="0"/>
              <a:t>Pharmaceuticals</a:t>
            </a:r>
            <a:r>
              <a:rPr lang="cs-CZ" sz="1200" dirty="0" smtClean="0"/>
              <a:t>).</a:t>
            </a:r>
          </a:p>
          <a:p>
            <a:pPr algn="ctr"/>
            <a:r>
              <a:rPr lang="cs-CZ" sz="1200" dirty="0" err="1" smtClean="0"/>
              <a:t>lumacaftor</a:t>
            </a:r>
            <a:r>
              <a:rPr lang="cs-CZ" sz="1200" dirty="0" smtClean="0"/>
              <a:t> usnadňuje transport proteinu CFTR na buněčnou membránu </a:t>
            </a:r>
          </a:p>
          <a:p>
            <a:pPr algn="ctr"/>
            <a:r>
              <a:rPr lang="cs-CZ" sz="1200" dirty="0" smtClean="0"/>
              <a:t>a interferuje s </a:t>
            </a:r>
            <a:r>
              <a:rPr lang="cs-CZ" sz="1200" dirty="0" err="1" smtClean="0"/>
              <a:t>potranslačním</a:t>
            </a:r>
            <a:r>
              <a:rPr lang="cs-CZ" sz="1200" dirty="0" smtClean="0"/>
              <a:t> procesem jeho seskládání </a:t>
            </a:r>
            <a:endParaRPr lang="cs-CZ" sz="1200" dirty="0"/>
          </a:p>
        </p:txBody>
      </p:sp>
      <p:sp>
        <p:nvSpPr>
          <p:cNvPr id="10" name="Obdélník 9"/>
          <p:cNvSpPr/>
          <p:nvPr/>
        </p:nvSpPr>
        <p:spPr>
          <a:xfrm>
            <a:off x="350684" y="2132856"/>
            <a:ext cx="4572000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cs-CZ" sz="1200" b="1" dirty="0" err="1"/>
              <a:t>I</a:t>
            </a:r>
            <a:r>
              <a:rPr lang="cs-CZ" sz="1200" b="1" dirty="0" err="1" smtClean="0"/>
              <a:t>vacaftor</a:t>
            </a:r>
            <a:r>
              <a:rPr lang="cs-CZ" sz="1200" b="1" dirty="0" smtClean="0"/>
              <a:t> </a:t>
            </a:r>
          </a:p>
          <a:p>
            <a:pPr algn="ctr"/>
            <a:r>
              <a:rPr lang="cs-CZ" sz="1200" dirty="0" smtClean="0"/>
              <a:t>Pro pacienty s cystickou fibrózou (CF), kteří mají mutaci třídy III G551D, je od roku 2012 k dispozici kauzální léčba. Mechanismus účinku léku spočívá v opravě funkce chloridového kanálu CFTR, poškozeného touto mutací. </a:t>
            </a:r>
          </a:p>
          <a:p>
            <a:pPr algn="ctr"/>
            <a:r>
              <a:rPr lang="cs-CZ" sz="1200" dirty="0"/>
              <a:t>A</a:t>
            </a:r>
            <a:r>
              <a:rPr lang="cs-CZ" sz="1200" dirty="0" smtClean="0"/>
              <a:t>ktivuje nefunkční CFTR na povrchu buněk a otevírá jej pro chloridové ionty. </a:t>
            </a:r>
          </a:p>
          <a:p>
            <a:pPr algn="ctr"/>
            <a:r>
              <a:rPr lang="cs-CZ" sz="1200" dirty="0" smtClean="0"/>
              <a:t>Potvrzená účinnost nového léčebného postupu, reprezentovaného právě lékem </a:t>
            </a:r>
            <a:r>
              <a:rPr lang="cs-CZ" sz="1200" dirty="0" err="1" smtClean="0"/>
              <a:t>ivacaftor</a:t>
            </a:r>
            <a:r>
              <a:rPr lang="cs-CZ" sz="1200" dirty="0" smtClean="0"/>
              <a:t>, přináší reálnou naději, že bude časem možné řešit základní příčinu onemocnění i u pacientů s dalšími typy mutací v genu CFTR.</a:t>
            </a:r>
            <a:endParaRPr lang="cs-CZ" sz="1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7" t="9321" r="40891"/>
          <a:stretch/>
        </p:blipFill>
        <p:spPr bwMode="auto">
          <a:xfrm>
            <a:off x="5739988" y="1484784"/>
            <a:ext cx="1036780" cy="250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9" t="9676" r="53934"/>
          <a:stretch/>
        </p:blipFill>
        <p:spPr bwMode="auto">
          <a:xfrm>
            <a:off x="5801177" y="4176176"/>
            <a:ext cx="1075079" cy="256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16239" y="1511379"/>
            <a:ext cx="512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Molekulární diagnostika ovlivňuje léčbu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38031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www.sads.ca/assets/inlovingmemoriam_karencand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08920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165541" y="1988840"/>
            <a:ext cx="2486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Karen</a:t>
            </a:r>
          </a:p>
          <a:p>
            <a:pPr algn="ctr"/>
            <a:r>
              <a:rPr lang="cs-CZ" dirty="0" smtClean="0"/>
              <a:t>5. 11. </a:t>
            </a:r>
            <a:r>
              <a:rPr lang="en-US" dirty="0" smtClean="0"/>
              <a:t>1982 </a:t>
            </a:r>
            <a:r>
              <a:rPr lang="en-US" dirty="0"/>
              <a:t>– </a:t>
            </a:r>
            <a:r>
              <a:rPr lang="cs-CZ" dirty="0" smtClean="0"/>
              <a:t>25. 3</a:t>
            </a:r>
            <a:r>
              <a:rPr lang="cs-CZ" dirty="0"/>
              <a:t>.</a:t>
            </a:r>
            <a:r>
              <a:rPr lang="en-US" dirty="0" smtClean="0"/>
              <a:t> </a:t>
            </a:r>
            <a:r>
              <a:rPr lang="en-US" dirty="0"/>
              <a:t>2002</a:t>
            </a:r>
          </a:p>
          <a:p>
            <a:pPr algn="ctr"/>
            <a:endParaRPr lang="cs-CZ" dirty="0"/>
          </a:p>
        </p:txBody>
      </p:sp>
      <p:sp>
        <p:nvSpPr>
          <p:cNvPr id="7" name="Nadpis 6"/>
          <p:cNvSpPr txBox="1">
            <a:spLocks noGrp="1"/>
          </p:cNvSpPr>
          <p:nvPr>
            <p:ph type="title"/>
          </p:nvPr>
        </p:nvSpPr>
        <p:spPr>
          <a:xfrm>
            <a:off x="457200" y="245974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Molekulárně genetické testy činí preventivní kroky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44120"/>
            <a:ext cx="7069463" cy="53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3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3478"/>
            <a:ext cx="4607793" cy="262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Srdeční </a:t>
            </a:r>
            <a:r>
              <a:rPr lang="cs-CZ" dirty="0" err="1" smtClean="0"/>
              <a:t>kanalopatie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560" y="1484784"/>
            <a:ext cx="70063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  <a:tab pos="8683625" algn="l"/>
              </a:tabLst>
            </a:pPr>
            <a:r>
              <a:rPr lang="cs-CZ" altLang="cs-CZ" dirty="0" smtClean="0"/>
              <a:t>Dědičná </a:t>
            </a:r>
            <a:r>
              <a:rPr lang="cs-CZ" altLang="cs-CZ" dirty="0" err="1" smtClean="0"/>
              <a:t>arytmogenní</a:t>
            </a:r>
            <a:r>
              <a:rPr lang="cs-CZ" altLang="cs-CZ" dirty="0" smtClean="0"/>
              <a:t>  onemocnění</a:t>
            </a:r>
            <a:endParaRPr lang="cs-CZ" altLang="cs-CZ" dirty="0"/>
          </a:p>
          <a:p>
            <a: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  <a:tab pos="8683625" algn="l"/>
              </a:tabLst>
            </a:pPr>
            <a:endParaRPr lang="cs-CZ" altLang="cs-CZ" dirty="0"/>
          </a:p>
          <a:p>
            <a:pPr marL="285750" indent="-285750">
              <a:buFont typeface="Symbol" charset="0"/>
              <a:buChar char="Þ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  <a:tab pos="8683625" algn="l"/>
              </a:tabLst>
            </a:pPr>
            <a:r>
              <a:rPr lang="cs-CZ" altLang="cs-CZ" dirty="0" smtClean="0"/>
              <a:t>defektní iontové kanály, jejich podjednotky nebo asociované proteiny </a:t>
            </a:r>
          </a:p>
          <a:p>
            <a: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  <a:tab pos="8683625" algn="l"/>
              </a:tabLst>
            </a:pPr>
            <a:r>
              <a:rPr lang="cs-CZ" altLang="cs-CZ" dirty="0" smtClean="0"/>
              <a:t>=&gt; </a:t>
            </a:r>
            <a:r>
              <a:rPr lang="cs-CZ" altLang="cs-CZ" dirty="0"/>
              <a:t>c</a:t>
            </a:r>
            <a:r>
              <a:rPr lang="cs-CZ" altLang="cs-CZ" dirty="0" smtClean="0"/>
              <a:t>hyba v akčním srdečním potenciálu</a:t>
            </a:r>
            <a:endParaRPr lang="cs-CZ" altLang="cs-CZ" dirty="0"/>
          </a:p>
          <a:p>
            <a: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  <a:tab pos="8683625" algn="l"/>
              </a:tabLst>
            </a:pPr>
            <a:r>
              <a:rPr lang="cs-CZ" altLang="cs-CZ" dirty="0"/>
              <a:t>=&gt; </a:t>
            </a:r>
            <a:r>
              <a:rPr lang="cs-CZ" altLang="cs-CZ" dirty="0" err="1" smtClean="0"/>
              <a:t>arrhythmie</a:t>
            </a:r>
            <a:endParaRPr lang="cs-CZ" altLang="cs-CZ" dirty="0"/>
          </a:p>
          <a:p>
            <a: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  <a:tab pos="8683625" algn="l"/>
              </a:tabLst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4" name="Rectangle 2"/>
          <p:cNvSpPr>
            <a:spLocks noGrp="1" noChangeArrowheads="1"/>
          </p:cNvSpPr>
          <p:nvPr/>
        </p:nvSpPr>
        <p:spPr bwMode="auto">
          <a:xfrm>
            <a:off x="356345" y="3861048"/>
            <a:ext cx="8770937" cy="493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E6E6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j-lt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j-lt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j-lt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j-lt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j-lt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j-lt"/>
                <a:cs typeface="+mn-cs"/>
              </a:defRPr>
            </a:lvl9pPr>
          </a:lstStyle>
          <a:p>
            <a:pPr indent="-339725" eaLnBrk="1"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r>
              <a:rPr lang="cs-CZ" altLang="cs-CZ" sz="1800" b="1" dirty="0" smtClean="0">
                <a:solidFill>
                  <a:schemeClr val="tx1"/>
                </a:solidFill>
              </a:rPr>
              <a:t>Syndromy</a:t>
            </a:r>
          </a:p>
          <a:p>
            <a:pPr indent="-339725" eaLnBrk="1"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r>
              <a:rPr lang="cs-CZ" altLang="cs-CZ" sz="1800" dirty="0">
                <a:solidFill>
                  <a:schemeClr val="tx1"/>
                </a:solidFill>
              </a:rPr>
              <a:t>-</a:t>
            </a:r>
            <a:r>
              <a:rPr lang="cs-CZ" altLang="cs-CZ" sz="1800" dirty="0" smtClean="0">
                <a:solidFill>
                  <a:schemeClr val="tx1"/>
                </a:solidFill>
              </a:rPr>
              <a:t> Long QT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Syndromes</a:t>
            </a:r>
            <a:endParaRPr lang="cs-CZ" altLang="cs-CZ" sz="1800" dirty="0" smtClean="0">
              <a:solidFill>
                <a:schemeClr val="tx1"/>
              </a:solidFill>
            </a:endParaRPr>
          </a:p>
          <a:p>
            <a:pPr indent="-339725" eaLnBrk="1"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endParaRPr lang="cs-CZ" altLang="cs-CZ" sz="1800" dirty="0" smtClean="0">
              <a:solidFill>
                <a:schemeClr val="tx1"/>
              </a:solidFill>
            </a:endParaRPr>
          </a:p>
          <a:p>
            <a:pPr indent="-339725" eaLnBrk="1"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r>
              <a:rPr lang="cs-CZ" altLang="cs-CZ" sz="1800" dirty="0" smtClean="0">
                <a:solidFill>
                  <a:schemeClr val="tx1"/>
                </a:solidFill>
              </a:rPr>
              <a:t>-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Catecholaminergic</a:t>
            </a:r>
            <a:r>
              <a:rPr lang="cs-CZ" altLang="cs-CZ" sz="1800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Polymorphic</a:t>
            </a:r>
            <a:r>
              <a:rPr lang="cs-CZ" altLang="cs-CZ" sz="1800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Ventricular</a:t>
            </a:r>
            <a:r>
              <a:rPr lang="cs-CZ" altLang="cs-CZ" sz="1800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Tachycardia</a:t>
            </a:r>
            <a:endParaRPr lang="cs-CZ" altLang="cs-CZ" sz="1800" dirty="0" smtClean="0">
              <a:solidFill>
                <a:schemeClr val="tx1"/>
              </a:solidFill>
            </a:endParaRPr>
          </a:p>
          <a:p>
            <a:pPr indent="-339725" eaLnBrk="1"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endParaRPr lang="cs-CZ" altLang="cs-CZ" sz="1800" dirty="0" smtClean="0">
              <a:solidFill>
                <a:schemeClr val="tx1"/>
              </a:solidFill>
            </a:endParaRPr>
          </a:p>
          <a:p>
            <a:pPr indent="-339725" eaLnBrk="1"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r>
              <a:rPr lang="cs-CZ" altLang="cs-CZ" sz="1800" dirty="0" smtClean="0">
                <a:solidFill>
                  <a:schemeClr val="tx1"/>
                </a:solidFill>
              </a:rPr>
              <a:t>-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Brugada</a:t>
            </a:r>
            <a:r>
              <a:rPr lang="cs-CZ" altLang="cs-CZ" sz="1800" dirty="0" smtClean="0">
                <a:solidFill>
                  <a:schemeClr val="tx1"/>
                </a:solidFill>
              </a:rPr>
              <a:t> Syndrome</a:t>
            </a:r>
          </a:p>
          <a:p>
            <a:pPr indent="-339725" eaLnBrk="1"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endParaRPr lang="cs-CZ" altLang="cs-CZ" sz="1800" dirty="0" smtClean="0">
              <a:solidFill>
                <a:schemeClr val="tx1"/>
              </a:solidFill>
            </a:endParaRPr>
          </a:p>
          <a:p>
            <a:endParaRPr lang="cs-CZ" altLang="cs-CZ" sz="1800" dirty="0">
              <a:solidFill>
                <a:schemeClr val="tx1"/>
              </a:solidFill>
            </a:endParaRPr>
          </a:p>
          <a:p>
            <a:endParaRPr lang="cs-CZ" altLang="cs-CZ" sz="1800" dirty="0" smtClean="0">
              <a:solidFill>
                <a:schemeClr val="tx1"/>
              </a:solidFill>
            </a:endParaRPr>
          </a:p>
          <a:p>
            <a:r>
              <a:rPr lang="cs-CZ" altLang="cs-CZ" sz="1800" b="1" dirty="0" smtClean="0">
                <a:solidFill>
                  <a:schemeClr val="tx1"/>
                </a:solidFill>
              </a:rPr>
              <a:t>Manifestace </a:t>
            </a:r>
            <a:r>
              <a:rPr lang="cs-CZ" altLang="cs-CZ" sz="1800" dirty="0" smtClean="0">
                <a:solidFill>
                  <a:schemeClr val="tx1"/>
                </a:solidFill>
              </a:rPr>
              <a:t> </a:t>
            </a:r>
          </a:p>
          <a:p>
            <a:r>
              <a:rPr lang="cs-CZ" altLang="cs-CZ" sz="1800" dirty="0" smtClean="0">
                <a:solidFill>
                  <a:schemeClr val="tx1"/>
                </a:solidFill>
              </a:rPr>
              <a:t>k</a:t>
            </a:r>
            <a:r>
              <a:rPr lang="cs-CZ" sz="1800" dirty="0" smtClean="0">
                <a:solidFill>
                  <a:schemeClr val="tx1"/>
                </a:solidFill>
              </a:rPr>
              <a:t>rátká </a:t>
            </a:r>
            <a:r>
              <a:rPr lang="cs-CZ" sz="1800" dirty="0">
                <a:solidFill>
                  <a:schemeClr val="tx1"/>
                </a:solidFill>
              </a:rPr>
              <a:t>pauza v </a:t>
            </a:r>
            <a:r>
              <a:rPr lang="cs-CZ" sz="1800" dirty="0" smtClean="0">
                <a:solidFill>
                  <a:schemeClr val="tx1"/>
                </a:solidFill>
              </a:rPr>
              <a:t>srdečním tepu, </a:t>
            </a:r>
            <a:r>
              <a:rPr lang="cs-CZ" sz="1800" dirty="0">
                <a:solidFill>
                  <a:schemeClr val="tx1"/>
                </a:solidFill>
              </a:rPr>
              <a:t>chvění srdce, závratě a </a:t>
            </a:r>
            <a:r>
              <a:rPr lang="cs-CZ" sz="1800" dirty="0" smtClean="0">
                <a:solidFill>
                  <a:schemeClr val="tx1"/>
                </a:solidFill>
              </a:rPr>
              <a:t>  </a:t>
            </a:r>
            <a:r>
              <a:rPr lang="cs-CZ" sz="1800" dirty="0" err="1" smtClean="0">
                <a:solidFill>
                  <a:schemeClr val="tx1"/>
                </a:solidFill>
              </a:rPr>
              <a:t>blackout</a:t>
            </a:r>
            <a:r>
              <a:rPr lang="cs-CZ" sz="1800" dirty="0" smtClean="0">
                <a:solidFill>
                  <a:schemeClr val="tx1"/>
                </a:solidFill>
              </a:rPr>
              <a:t> =&gt;synkopa</a:t>
            </a:r>
            <a:r>
              <a:rPr lang="cs-CZ" sz="1800" dirty="0">
                <a:solidFill>
                  <a:schemeClr val="tx1"/>
                </a:solidFill>
              </a:rPr>
              <a:t>, náhlá smrt</a:t>
            </a:r>
          </a:p>
          <a:p>
            <a:pPr indent="-339725" eaLnBrk="1"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endParaRPr lang="cs-CZ" altLang="cs-CZ" sz="1800" dirty="0" smtClean="0">
              <a:solidFill>
                <a:schemeClr val="tx1"/>
              </a:solidFill>
            </a:endParaRPr>
          </a:p>
          <a:p>
            <a:pPr indent="-339725" eaLnBrk="1"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endParaRPr lang="cs-CZ" altLang="cs-CZ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0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Long QT </a:t>
            </a:r>
            <a:r>
              <a:rPr lang="cs-CZ" dirty="0" smtClean="0"/>
              <a:t>syndromy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959570" y="1700808"/>
            <a:ext cx="52329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hangingPunct="0"/>
            <a:r>
              <a:rPr lang="cs-CZ" dirty="0"/>
              <a:t>P</a:t>
            </a:r>
            <a:r>
              <a:rPr lang="cs-CZ" dirty="0" smtClean="0"/>
              <a:t>revalence </a:t>
            </a:r>
            <a:r>
              <a:rPr lang="cs-CZ" dirty="0"/>
              <a:t>1:2000</a:t>
            </a:r>
          </a:p>
          <a:p>
            <a:pPr fontAlgn="base" hangingPunct="0"/>
            <a:r>
              <a:rPr lang="cs-CZ" dirty="0"/>
              <a:t>13 </a:t>
            </a:r>
            <a:r>
              <a:rPr lang="cs-CZ" dirty="0" smtClean="0"/>
              <a:t>genů </a:t>
            </a:r>
            <a:r>
              <a:rPr lang="cs-CZ" dirty="0"/>
              <a:t>– 3 major </a:t>
            </a:r>
            <a:r>
              <a:rPr lang="cs-CZ" dirty="0" smtClean="0"/>
              <a:t>genů </a:t>
            </a:r>
            <a:r>
              <a:rPr lang="cs-CZ" dirty="0"/>
              <a:t>=&gt; 3 major </a:t>
            </a:r>
            <a:r>
              <a:rPr lang="cs-CZ" dirty="0" smtClean="0"/>
              <a:t>syndromy</a:t>
            </a:r>
            <a:endParaRPr lang="cs-CZ" dirty="0"/>
          </a:p>
          <a:p>
            <a:pPr fontAlgn="base" hangingPunct="0"/>
            <a:r>
              <a:rPr lang="cs-CZ" dirty="0"/>
              <a:t>LQT 1 (</a:t>
            </a:r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exercise</a:t>
            </a:r>
            <a:r>
              <a:rPr lang="cs-CZ" dirty="0"/>
              <a:t> and </a:t>
            </a:r>
            <a:r>
              <a:rPr lang="cs-CZ" dirty="0" err="1"/>
              <a:t>emotional</a:t>
            </a:r>
            <a:r>
              <a:rPr lang="cs-CZ" dirty="0"/>
              <a:t> stress; KCNQ1)</a:t>
            </a:r>
          </a:p>
          <a:p>
            <a:pPr fontAlgn="base" hangingPunct="0"/>
            <a:r>
              <a:rPr lang="cs-CZ" dirty="0"/>
              <a:t>LQT 2 (</a:t>
            </a:r>
            <a:r>
              <a:rPr lang="cs-CZ" dirty="0" err="1"/>
              <a:t>sudden</a:t>
            </a:r>
            <a:r>
              <a:rPr lang="cs-CZ" dirty="0"/>
              <a:t> </a:t>
            </a:r>
            <a:r>
              <a:rPr lang="cs-CZ" dirty="0" err="1"/>
              <a:t>noices</a:t>
            </a:r>
            <a:r>
              <a:rPr lang="cs-CZ" dirty="0"/>
              <a:t>; KCNH2)</a:t>
            </a:r>
          </a:p>
          <a:p>
            <a:pPr fontAlgn="base" hangingPunct="0"/>
            <a:r>
              <a:rPr lang="cs-CZ" dirty="0"/>
              <a:t>LQT 3 (</a:t>
            </a:r>
            <a:r>
              <a:rPr lang="cs-CZ" dirty="0" err="1"/>
              <a:t>sleep</a:t>
            </a:r>
            <a:r>
              <a:rPr lang="cs-CZ" dirty="0"/>
              <a:t> and rest; SCNA5</a:t>
            </a:r>
            <a:r>
              <a:rPr lang="cs-CZ" dirty="0" smtClean="0"/>
              <a:t>)</a:t>
            </a:r>
          </a:p>
          <a:p>
            <a:pPr fontAlgn="base" hangingPunct="0"/>
            <a:endParaRPr lang="cs-CZ" dirty="0"/>
          </a:p>
          <a:p>
            <a:pPr fontAlgn="base" hangingPunct="0"/>
            <a:r>
              <a:rPr lang="cs-CZ" dirty="0"/>
              <a:t>40 </a:t>
            </a:r>
            <a:r>
              <a:rPr lang="cs-CZ" dirty="0" smtClean="0"/>
              <a:t>a více asociovaných genů </a:t>
            </a:r>
          </a:p>
          <a:p>
            <a:pPr fontAlgn="base" hangingPunct="0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78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Diagnostika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3568" y="1484784"/>
            <a:ext cx="13230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hangingPunct="0"/>
            <a:r>
              <a:rPr lang="cs-CZ" dirty="0" smtClean="0"/>
              <a:t>Kardiologická vyšetření </a:t>
            </a:r>
            <a:r>
              <a:rPr lang="cs-CZ" dirty="0"/>
              <a:t>– ECG, </a:t>
            </a:r>
            <a:r>
              <a:rPr lang="cs-CZ" dirty="0" err="1"/>
              <a:t>testing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exercise</a:t>
            </a:r>
            <a:r>
              <a:rPr lang="cs-CZ" dirty="0"/>
              <a:t>, </a:t>
            </a:r>
            <a:r>
              <a:rPr lang="cs-CZ" dirty="0" err="1"/>
              <a:t>Holter</a:t>
            </a:r>
            <a:r>
              <a:rPr lang="cs-CZ" dirty="0"/>
              <a:t> 					   monitor</a:t>
            </a:r>
          </a:p>
          <a:p>
            <a:pPr fontAlgn="base" hangingPunct="0"/>
            <a:r>
              <a:rPr lang="cs-CZ" dirty="0" smtClean="0"/>
              <a:t>Genetické testování </a:t>
            </a:r>
            <a:r>
              <a:rPr lang="cs-CZ" dirty="0"/>
              <a:t>– </a:t>
            </a:r>
            <a:r>
              <a:rPr lang="cs-CZ" dirty="0" err="1"/>
              <a:t>Sanger</a:t>
            </a:r>
            <a:r>
              <a:rPr lang="cs-CZ" dirty="0"/>
              <a:t> </a:t>
            </a:r>
            <a:r>
              <a:rPr lang="cs-CZ" dirty="0" err="1"/>
              <a:t>sequencing</a:t>
            </a:r>
            <a:r>
              <a:rPr lang="cs-CZ" dirty="0"/>
              <a:t>, </a:t>
            </a:r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generation</a:t>
            </a:r>
            <a:r>
              <a:rPr lang="cs-CZ" dirty="0"/>
              <a:t> </a:t>
            </a:r>
            <a:r>
              <a:rPr lang="cs-CZ" dirty="0" err="1"/>
              <a:t>sequencing</a:t>
            </a:r>
            <a:r>
              <a:rPr lang="cs-CZ" dirty="0"/>
              <a:t> 				(</a:t>
            </a:r>
            <a:r>
              <a:rPr lang="cs-CZ" dirty="0" err="1"/>
              <a:t>targeted</a:t>
            </a:r>
            <a:r>
              <a:rPr lang="cs-CZ" dirty="0"/>
              <a:t> </a:t>
            </a:r>
            <a:r>
              <a:rPr lang="cs-CZ" dirty="0" err="1"/>
              <a:t>resequencing</a:t>
            </a:r>
            <a:r>
              <a:rPr lang="cs-CZ" dirty="0"/>
              <a:t>), MLPA</a:t>
            </a:r>
          </a:p>
          <a:p>
            <a:endParaRPr lang="cs-CZ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71600" y="2348880"/>
            <a:ext cx="6532563" cy="13684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>
            <a:defPPr>
              <a:defRPr lang="en-GB"/>
            </a:defPPr>
            <a:lvl1pPr algn="l" defTabSz="4476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1363" indent="-284163" algn="l" defTabSz="4476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1413" indent="-227013" algn="l" defTabSz="4476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3pPr>
            <a:lvl4pPr marL="1598613" indent="-227013" algn="l" defTabSz="4476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5813" indent="-227013" algn="l" defTabSz="4476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endParaRPr lang="cs-CZ" alt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466" y="4005064"/>
            <a:ext cx="4535711" cy="253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771800" y="6372036"/>
            <a:ext cx="3111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SeqNext</a:t>
            </a:r>
            <a:r>
              <a:rPr lang="cs-CZ" i="1" dirty="0"/>
              <a:t>  (JSI </a:t>
            </a:r>
            <a:r>
              <a:rPr lang="cs-CZ" i="1" dirty="0" err="1"/>
              <a:t>Medical</a:t>
            </a:r>
            <a:r>
              <a:rPr lang="cs-CZ" i="1" dirty="0"/>
              <a:t> Systems)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330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0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45" b="41559"/>
          <a:stretch/>
        </p:blipFill>
        <p:spPr>
          <a:xfrm>
            <a:off x="2652943" y="1215030"/>
            <a:ext cx="4055774" cy="3005877"/>
          </a:xfrm>
          <a:prstGeom prst="rect">
            <a:avLst/>
          </a:prstGeom>
        </p:spPr>
      </p:pic>
      <p:sp>
        <p:nvSpPr>
          <p:cNvPr id="18" name="Zaoblený obdélník 17"/>
          <p:cNvSpPr/>
          <p:nvPr/>
        </p:nvSpPr>
        <p:spPr>
          <a:xfrm>
            <a:off x="5652120" y="4365104"/>
            <a:ext cx="1728192" cy="52322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aoblený obdélník 13"/>
          <p:cNvSpPr/>
          <p:nvPr/>
        </p:nvSpPr>
        <p:spPr>
          <a:xfrm>
            <a:off x="3491880" y="4365104"/>
            <a:ext cx="2016224" cy="52322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259632" y="694437"/>
            <a:ext cx="7126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Diagnostika genetických onemocnění</a:t>
            </a:r>
            <a:endParaRPr lang="cs-CZ" sz="3600" dirty="0"/>
          </a:p>
        </p:txBody>
      </p:sp>
      <p:sp>
        <p:nvSpPr>
          <p:cNvPr id="9" name="Šipka dolů 8"/>
          <p:cNvSpPr/>
          <p:nvPr/>
        </p:nvSpPr>
        <p:spPr>
          <a:xfrm>
            <a:off x="4320790" y="4898588"/>
            <a:ext cx="360040" cy="79208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491880" y="4365104"/>
            <a:ext cx="394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</a:t>
            </a:r>
            <a:r>
              <a:rPr lang="cs-CZ" sz="1400" dirty="0" smtClean="0"/>
              <a:t>očetní              strukturní        sekvenční změny DNA</a:t>
            </a:r>
          </a:p>
          <a:p>
            <a:r>
              <a:rPr lang="cs-CZ" sz="1400" dirty="0" smtClean="0"/>
              <a:t>  aberace chromosomů</a:t>
            </a:r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203848" y="5733256"/>
            <a:ext cx="256518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Cytogenetika</a:t>
            </a:r>
          </a:p>
          <a:p>
            <a:pPr algn="ctr"/>
            <a:r>
              <a:rPr lang="cs-CZ" dirty="0" smtClean="0"/>
              <a:t>Molekulární cytogenetika</a:t>
            </a:r>
            <a:endParaRPr lang="cs-CZ" dirty="0"/>
          </a:p>
        </p:txBody>
      </p:sp>
      <p:sp>
        <p:nvSpPr>
          <p:cNvPr id="12" name="Šipka dolů 11"/>
          <p:cNvSpPr/>
          <p:nvPr/>
        </p:nvSpPr>
        <p:spPr>
          <a:xfrm>
            <a:off x="6336196" y="4797152"/>
            <a:ext cx="360040" cy="79208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364088" y="5723964"/>
            <a:ext cx="243220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Molekulární diagnostika</a:t>
            </a:r>
            <a:endParaRPr lang="cs-CZ" dirty="0"/>
          </a:p>
        </p:txBody>
      </p:sp>
      <p:sp>
        <p:nvSpPr>
          <p:cNvPr id="15" name="Ovál 14"/>
          <p:cNvSpPr/>
          <p:nvPr/>
        </p:nvSpPr>
        <p:spPr>
          <a:xfrm>
            <a:off x="3347864" y="4365104"/>
            <a:ext cx="1080120" cy="261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Ovál 16"/>
          <p:cNvSpPr/>
          <p:nvPr/>
        </p:nvSpPr>
        <p:spPr>
          <a:xfrm>
            <a:off x="4499992" y="4365104"/>
            <a:ext cx="1080120" cy="261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51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 tIns="24835"/>
          <a:lstStyle/>
          <a:p>
            <a:pPr algn="ctr" eaLnBrk="1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r>
              <a:rPr lang="cs-CZ" altLang="cs-CZ" sz="2800" dirty="0" err="1" smtClean="0"/>
              <a:t>Therapie</a:t>
            </a:r>
            <a:endParaRPr lang="cs-CZ" altLang="cs-CZ" sz="2800" dirty="0" smtClean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87824" y="1700808"/>
            <a:ext cx="5688012" cy="36163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endParaRPr lang="cs-CZ" altLang="cs-CZ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08520" y="1628800"/>
            <a:ext cx="4281487" cy="49371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0123" indent="-323782">
              <a:buClr>
                <a:srgbClr val="E6E6E6"/>
              </a:buClr>
              <a:buSzPct val="45000"/>
              <a:buFont typeface="Wingdings" charset="2"/>
              <a:buChar char=""/>
              <a:tabLst>
                <a:tab pos="430123" algn="l"/>
                <a:tab pos="534878" algn="l"/>
                <a:tab pos="984046" algn="l"/>
                <a:tab pos="1433216" algn="l"/>
                <a:tab pos="1882384" algn="l"/>
                <a:tab pos="2331555" algn="l"/>
                <a:tab pos="2780723" algn="l"/>
                <a:tab pos="3229893" algn="l"/>
                <a:tab pos="3679062" algn="l"/>
                <a:tab pos="4128231" algn="l"/>
                <a:tab pos="4577400" algn="l"/>
                <a:tab pos="5026571" algn="l"/>
                <a:tab pos="5475739" algn="l"/>
                <a:tab pos="5924910" algn="l"/>
                <a:tab pos="6374078" algn="l"/>
                <a:tab pos="6823248" algn="l"/>
                <a:tab pos="7272417" algn="l"/>
                <a:tab pos="7721587" algn="l"/>
                <a:tab pos="8170755" algn="l"/>
                <a:tab pos="8619925" algn="l"/>
                <a:tab pos="9069094" algn="l"/>
              </a:tabLst>
              <a:defRPr/>
            </a:pPr>
            <a:r>
              <a:rPr lang="cs-CZ" altLang="cs-CZ" dirty="0" smtClean="0"/>
              <a:t>Beta </a:t>
            </a:r>
            <a:r>
              <a:rPr lang="cs-CZ" altLang="cs-CZ" dirty="0" err="1" smtClean="0"/>
              <a:t>blockers</a:t>
            </a:r>
            <a:endParaRPr lang="cs-CZ" altLang="cs-CZ" dirty="0" smtClean="0"/>
          </a:p>
          <a:p>
            <a:pPr marL="431710" indent="-322197">
              <a:buSzPct val="45000"/>
              <a:buFont typeface="Times New Roman" pitchFamily="16" charset="0"/>
              <a:buNone/>
              <a:tabLst>
                <a:tab pos="430123" algn="l"/>
                <a:tab pos="534878" algn="l"/>
                <a:tab pos="984046" algn="l"/>
                <a:tab pos="1433216" algn="l"/>
                <a:tab pos="1882384" algn="l"/>
                <a:tab pos="2331555" algn="l"/>
                <a:tab pos="2780723" algn="l"/>
                <a:tab pos="3229893" algn="l"/>
                <a:tab pos="3679062" algn="l"/>
                <a:tab pos="4128231" algn="l"/>
                <a:tab pos="4577400" algn="l"/>
                <a:tab pos="5026571" algn="l"/>
                <a:tab pos="5475739" algn="l"/>
                <a:tab pos="5924910" algn="l"/>
                <a:tab pos="6374078" algn="l"/>
                <a:tab pos="6823248" algn="l"/>
                <a:tab pos="7272417" algn="l"/>
                <a:tab pos="7721587" algn="l"/>
                <a:tab pos="8170755" algn="l"/>
                <a:tab pos="8619925" algn="l"/>
                <a:tab pos="9069094" algn="l"/>
              </a:tabLst>
              <a:defRPr/>
            </a:pPr>
            <a:endParaRPr lang="cs-CZ" altLang="cs-CZ" dirty="0" smtClean="0"/>
          </a:p>
          <a:p>
            <a:pPr marL="430123" indent="-323782">
              <a:buClr>
                <a:srgbClr val="E6E6E6"/>
              </a:buClr>
              <a:buSzPct val="45000"/>
              <a:buFont typeface="Wingdings" charset="2"/>
              <a:buChar char=""/>
              <a:tabLst>
                <a:tab pos="430123" algn="l"/>
                <a:tab pos="534878" algn="l"/>
                <a:tab pos="984046" algn="l"/>
                <a:tab pos="1433216" algn="l"/>
                <a:tab pos="1882384" algn="l"/>
                <a:tab pos="2331555" algn="l"/>
                <a:tab pos="2780723" algn="l"/>
                <a:tab pos="3229893" algn="l"/>
                <a:tab pos="3679062" algn="l"/>
                <a:tab pos="4128231" algn="l"/>
                <a:tab pos="4577400" algn="l"/>
                <a:tab pos="5026571" algn="l"/>
                <a:tab pos="5475739" algn="l"/>
                <a:tab pos="5924910" algn="l"/>
                <a:tab pos="6374078" algn="l"/>
                <a:tab pos="6823248" algn="l"/>
                <a:tab pos="7272417" algn="l"/>
                <a:tab pos="7721587" algn="l"/>
                <a:tab pos="8170755" algn="l"/>
                <a:tab pos="8619925" algn="l"/>
                <a:tab pos="9069094" algn="l"/>
              </a:tabLst>
              <a:defRPr/>
            </a:pPr>
            <a:r>
              <a:rPr lang="cs-CZ" altLang="cs-CZ" dirty="0" smtClean="0"/>
              <a:t>Pacemaker</a:t>
            </a:r>
          </a:p>
          <a:p>
            <a:pPr marL="431710" indent="-322197">
              <a:buSzPct val="45000"/>
              <a:buFont typeface="Times New Roman" pitchFamily="16" charset="0"/>
              <a:buNone/>
              <a:tabLst>
                <a:tab pos="430123" algn="l"/>
                <a:tab pos="534878" algn="l"/>
                <a:tab pos="984046" algn="l"/>
                <a:tab pos="1433216" algn="l"/>
                <a:tab pos="1882384" algn="l"/>
                <a:tab pos="2331555" algn="l"/>
                <a:tab pos="2780723" algn="l"/>
                <a:tab pos="3229893" algn="l"/>
                <a:tab pos="3679062" algn="l"/>
                <a:tab pos="4128231" algn="l"/>
                <a:tab pos="4577400" algn="l"/>
                <a:tab pos="5026571" algn="l"/>
                <a:tab pos="5475739" algn="l"/>
                <a:tab pos="5924910" algn="l"/>
                <a:tab pos="6374078" algn="l"/>
                <a:tab pos="6823248" algn="l"/>
                <a:tab pos="7272417" algn="l"/>
                <a:tab pos="7721587" algn="l"/>
                <a:tab pos="8170755" algn="l"/>
                <a:tab pos="8619925" algn="l"/>
                <a:tab pos="9069094" algn="l"/>
              </a:tabLst>
              <a:defRPr/>
            </a:pPr>
            <a:endParaRPr lang="cs-CZ" altLang="cs-CZ" dirty="0" smtClean="0"/>
          </a:p>
          <a:p>
            <a:pPr marL="431710" indent="-322197">
              <a:buSzPct val="45000"/>
              <a:buFont typeface="Times New Roman" pitchFamily="16" charset="0"/>
              <a:buNone/>
              <a:tabLst>
                <a:tab pos="430123" algn="l"/>
                <a:tab pos="534878" algn="l"/>
                <a:tab pos="984046" algn="l"/>
                <a:tab pos="1433216" algn="l"/>
                <a:tab pos="1882384" algn="l"/>
                <a:tab pos="2331555" algn="l"/>
                <a:tab pos="2780723" algn="l"/>
                <a:tab pos="3229893" algn="l"/>
                <a:tab pos="3679062" algn="l"/>
                <a:tab pos="4128231" algn="l"/>
                <a:tab pos="4577400" algn="l"/>
                <a:tab pos="5026571" algn="l"/>
                <a:tab pos="5475739" algn="l"/>
                <a:tab pos="5924910" algn="l"/>
                <a:tab pos="6374078" algn="l"/>
                <a:tab pos="6823248" algn="l"/>
                <a:tab pos="7272417" algn="l"/>
                <a:tab pos="7721587" algn="l"/>
                <a:tab pos="8170755" algn="l"/>
                <a:tab pos="8619925" algn="l"/>
                <a:tab pos="9069094" algn="l"/>
              </a:tabLst>
              <a:defRPr/>
            </a:pPr>
            <a:endParaRPr lang="cs-CZ" altLang="cs-CZ" dirty="0" smtClean="0"/>
          </a:p>
          <a:p>
            <a:pPr marL="430123" indent="-323782">
              <a:buClr>
                <a:srgbClr val="E6E6E6"/>
              </a:buClr>
              <a:buSzPct val="45000"/>
              <a:buFont typeface="Wingdings" charset="2"/>
              <a:buChar char=""/>
              <a:tabLst>
                <a:tab pos="430123" algn="l"/>
                <a:tab pos="534878" algn="l"/>
                <a:tab pos="984046" algn="l"/>
                <a:tab pos="1433216" algn="l"/>
                <a:tab pos="1882384" algn="l"/>
                <a:tab pos="2331555" algn="l"/>
                <a:tab pos="2780723" algn="l"/>
                <a:tab pos="3229893" algn="l"/>
                <a:tab pos="3679062" algn="l"/>
                <a:tab pos="4128231" algn="l"/>
                <a:tab pos="4577400" algn="l"/>
                <a:tab pos="5026571" algn="l"/>
                <a:tab pos="5475739" algn="l"/>
                <a:tab pos="5924910" algn="l"/>
                <a:tab pos="6374078" algn="l"/>
                <a:tab pos="6823248" algn="l"/>
                <a:tab pos="7272417" algn="l"/>
                <a:tab pos="7721587" algn="l"/>
                <a:tab pos="8170755" algn="l"/>
                <a:tab pos="8619925" algn="l"/>
                <a:tab pos="9069094" algn="l"/>
              </a:tabLst>
              <a:defRPr/>
            </a:pPr>
            <a:r>
              <a:rPr lang="cs-CZ" altLang="cs-CZ" dirty="0" err="1"/>
              <a:t>Implantable</a:t>
            </a:r>
            <a:r>
              <a:rPr lang="cs-CZ" altLang="cs-CZ" dirty="0"/>
              <a:t> </a:t>
            </a:r>
            <a:r>
              <a:rPr lang="cs-CZ" altLang="cs-CZ" dirty="0" err="1"/>
              <a:t>cardioverter</a:t>
            </a:r>
            <a:r>
              <a:rPr lang="cs-CZ" altLang="cs-CZ" dirty="0"/>
              <a:t> </a:t>
            </a:r>
            <a:r>
              <a:rPr lang="cs-CZ" altLang="cs-CZ" dirty="0" err="1"/>
              <a:t>defibrillator</a:t>
            </a:r>
            <a:r>
              <a:rPr lang="cs-CZ" altLang="cs-CZ" dirty="0"/>
              <a:t> (ICD)</a:t>
            </a:r>
          </a:p>
          <a:p>
            <a:pPr marL="431710" indent="-322197">
              <a:buSzPct val="45000"/>
              <a:buFont typeface="Times New Roman" pitchFamily="16" charset="0"/>
              <a:buNone/>
              <a:tabLst>
                <a:tab pos="430123" algn="l"/>
                <a:tab pos="534878" algn="l"/>
                <a:tab pos="984046" algn="l"/>
                <a:tab pos="1433216" algn="l"/>
                <a:tab pos="1882384" algn="l"/>
                <a:tab pos="2331555" algn="l"/>
                <a:tab pos="2780723" algn="l"/>
                <a:tab pos="3229893" algn="l"/>
                <a:tab pos="3679062" algn="l"/>
                <a:tab pos="4128231" algn="l"/>
                <a:tab pos="4577400" algn="l"/>
                <a:tab pos="5026571" algn="l"/>
                <a:tab pos="5475739" algn="l"/>
                <a:tab pos="5924910" algn="l"/>
                <a:tab pos="6374078" algn="l"/>
                <a:tab pos="6823248" algn="l"/>
                <a:tab pos="7272417" algn="l"/>
                <a:tab pos="7721587" algn="l"/>
                <a:tab pos="8170755" algn="l"/>
                <a:tab pos="8619925" algn="l"/>
                <a:tab pos="9069094" algn="l"/>
              </a:tabLst>
              <a:defRPr/>
            </a:pPr>
            <a:endParaRPr lang="cs-CZ" altLang="cs-CZ" dirty="0" smtClean="0"/>
          </a:p>
          <a:p>
            <a:pPr marL="431710" indent="-322197">
              <a:buSzPct val="45000"/>
              <a:buFont typeface="Times New Roman" pitchFamily="16" charset="0"/>
              <a:buNone/>
              <a:tabLst>
                <a:tab pos="430123" algn="l"/>
                <a:tab pos="534878" algn="l"/>
                <a:tab pos="984046" algn="l"/>
                <a:tab pos="1433216" algn="l"/>
                <a:tab pos="1882384" algn="l"/>
                <a:tab pos="2331555" algn="l"/>
                <a:tab pos="2780723" algn="l"/>
                <a:tab pos="3229893" algn="l"/>
                <a:tab pos="3679062" algn="l"/>
                <a:tab pos="4128231" algn="l"/>
                <a:tab pos="4577400" algn="l"/>
                <a:tab pos="5026571" algn="l"/>
                <a:tab pos="5475739" algn="l"/>
                <a:tab pos="5924910" algn="l"/>
                <a:tab pos="6374078" algn="l"/>
                <a:tab pos="6823248" algn="l"/>
                <a:tab pos="7272417" algn="l"/>
                <a:tab pos="7721587" algn="l"/>
                <a:tab pos="8170755" algn="l"/>
                <a:tab pos="8619925" algn="l"/>
                <a:tab pos="9069094" algn="l"/>
              </a:tabLst>
              <a:defRPr/>
            </a:pPr>
            <a:endParaRPr lang="cs-CZ" altLang="cs-CZ" dirty="0" smtClean="0"/>
          </a:p>
          <a:p>
            <a:pPr marL="431710" indent="-322197">
              <a:buSzPct val="45000"/>
              <a:buFont typeface="Times New Roman" pitchFamily="16" charset="0"/>
              <a:buNone/>
              <a:tabLst>
                <a:tab pos="430123" algn="l"/>
                <a:tab pos="534878" algn="l"/>
                <a:tab pos="984046" algn="l"/>
                <a:tab pos="1433216" algn="l"/>
                <a:tab pos="1882384" algn="l"/>
                <a:tab pos="2331555" algn="l"/>
                <a:tab pos="2780723" algn="l"/>
                <a:tab pos="3229893" algn="l"/>
                <a:tab pos="3679062" algn="l"/>
                <a:tab pos="4128231" algn="l"/>
                <a:tab pos="4577400" algn="l"/>
                <a:tab pos="5026571" algn="l"/>
                <a:tab pos="5475739" algn="l"/>
                <a:tab pos="5924910" algn="l"/>
                <a:tab pos="6374078" algn="l"/>
                <a:tab pos="6823248" algn="l"/>
                <a:tab pos="7272417" algn="l"/>
                <a:tab pos="7721587" algn="l"/>
                <a:tab pos="8170755" algn="l"/>
                <a:tab pos="8619925" algn="l"/>
                <a:tab pos="9069094" algn="l"/>
              </a:tabLst>
              <a:defRPr/>
            </a:pPr>
            <a:endParaRPr lang="cs-CZ" altLang="cs-CZ" dirty="0" smtClean="0"/>
          </a:p>
          <a:p>
            <a:pPr marL="431710" indent="-322197">
              <a:buSzPct val="45000"/>
              <a:buFont typeface="Times New Roman" pitchFamily="16" charset="0"/>
              <a:buNone/>
              <a:tabLst>
                <a:tab pos="430123" algn="l"/>
                <a:tab pos="534878" algn="l"/>
                <a:tab pos="984046" algn="l"/>
                <a:tab pos="1433216" algn="l"/>
                <a:tab pos="1882384" algn="l"/>
                <a:tab pos="2331555" algn="l"/>
                <a:tab pos="2780723" algn="l"/>
                <a:tab pos="3229893" algn="l"/>
                <a:tab pos="3679062" algn="l"/>
                <a:tab pos="4128231" algn="l"/>
                <a:tab pos="4577400" algn="l"/>
                <a:tab pos="5026571" algn="l"/>
                <a:tab pos="5475739" algn="l"/>
                <a:tab pos="5924910" algn="l"/>
                <a:tab pos="6374078" algn="l"/>
                <a:tab pos="6823248" algn="l"/>
                <a:tab pos="7272417" algn="l"/>
                <a:tab pos="7721587" algn="l"/>
                <a:tab pos="8170755" algn="l"/>
                <a:tab pos="8619925" algn="l"/>
                <a:tab pos="9069094" algn="l"/>
              </a:tabLst>
              <a:defRPr/>
            </a:pPr>
            <a:endParaRPr lang="cs-CZ" altLang="cs-CZ" dirty="0" smtClean="0"/>
          </a:p>
          <a:p>
            <a:pPr marL="430123" indent="-323782">
              <a:buClr>
                <a:srgbClr val="E6E6E6"/>
              </a:buClr>
              <a:buSzPct val="45000"/>
              <a:buFont typeface="Wingdings" charset="2"/>
              <a:buChar char=""/>
              <a:tabLst>
                <a:tab pos="430123" algn="l"/>
                <a:tab pos="534878" algn="l"/>
                <a:tab pos="984046" algn="l"/>
                <a:tab pos="1433216" algn="l"/>
                <a:tab pos="1882384" algn="l"/>
                <a:tab pos="2331555" algn="l"/>
                <a:tab pos="2780723" algn="l"/>
                <a:tab pos="3229893" algn="l"/>
                <a:tab pos="3679062" algn="l"/>
                <a:tab pos="4128231" algn="l"/>
                <a:tab pos="4577400" algn="l"/>
                <a:tab pos="5026571" algn="l"/>
                <a:tab pos="5475739" algn="l"/>
                <a:tab pos="5924910" algn="l"/>
                <a:tab pos="6374078" algn="l"/>
                <a:tab pos="6823248" algn="l"/>
                <a:tab pos="7272417" algn="l"/>
                <a:tab pos="7721587" algn="l"/>
                <a:tab pos="8170755" algn="l"/>
                <a:tab pos="8619925" algn="l"/>
                <a:tab pos="9069094" algn="l"/>
              </a:tabLst>
              <a:defRPr/>
            </a:pPr>
            <a:r>
              <a:rPr lang="cs-CZ" altLang="cs-CZ" dirty="0" err="1" smtClean="0"/>
              <a:t>Implantable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cardioverter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defibrillator</a:t>
            </a:r>
            <a:r>
              <a:rPr lang="cs-CZ" altLang="cs-CZ" dirty="0" smtClean="0"/>
              <a:t> (ICD)</a:t>
            </a:r>
          </a:p>
          <a:p>
            <a:pPr marL="431710" indent="-322197">
              <a:buSzPct val="45000"/>
              <a:buFont typeface="Times New Roman" pitchFamily="16" charset="0"/>
              <a:buNone/>
              <a:tabLst>
                <a:tab pos="430123" algn="l"/>
                <a:tab pos="534878" algn="l"/>
                <a:tab pos="984046" algn="l"/>
                <a:tab pos="1433216" algn="l"/>
                <a:tab pos="1882384" algn="l"/>
                <a:tab pos="2331555" algn="l"/>
                <a:tab pos="2780723" algn="l"/>
                <a:tab pos="3229893" algn="l"/>
                <a:tab pos="3679062" algn="l"/>
                <a:tab pos="4128231" algn="l"/>
                <a:tab pos="4577400" algn="l"/>
                <a:tab pos="5026571" algn="l"/>
                <a:tab pos="5475739" algn="l"/>
                <a:tab pos="5924910" algn="l"/>
                <a:tab pos="6374078" algn="l"/>
                <a:tab pos="6823248" algn="l"/>
                <a:tab pos="7272417" algn="l"/>
                <a:tab pos="7721587" algn="l"/>
                <a:tab pos="8170755" algn="l"/>
                <a:tab pos="8619925" algn="l"/>
                <a:tab pos="9069094" algn="l"/>
              </a:tabLst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4692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Obrázek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" y="44624"/>
            <a:ext cx="9144000" cy="68133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3" name="TextovéPole 2"/>
          <p:cNvSpPr txBox="1"/>
          <p:nvPr/>
        </p:nvSpPr>
        <p:spPr>
          <a:xfrm>
            <a:off x="1547664" y="692696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FF0000"/>
                </a:solidFill>
              </a:rPr>
              <a:t>Molekulárně genetické testy činí preventivní kroky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Iveta\Desktop\QF-PCR\obrázky\45734_2288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420888"/>
            <a:ext cx="3343275" cy="405765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16540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of a pregnant woman taking a amniocentesis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88" y="2727260"/>
            <a:ext cx="6193012" cy="413074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403648" y="242646"/>
            <a:ext cx="642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/>
              <a:t>Prenatální </a:t>
            </a:r>
            <a:r>
              <a:rPr lang="cs-CZ" sz="3200" dirty="0" smtClean="0"/>
              <a:t>vyšetření</a:t>
            </a:r>
          </a:p>
          <a:p>
            <a:pPr algn="ctr">
              <a:defRPr/>
            </a:pPr>
            <a:r>
              <a:rPr lang="cs-CZ" sz="3200" dirty="0" smtClean="0"/>
              <a:t> Zdroje </a:t>
            </a:r>
            <a:r>
              <a:rPr lang="cs-CZ" sz="3200" dirty="0"/>
              <a:t>fetální </a:t>
            </a:r>
            <a:r>
              <a:rPr lang="cs-CZ" sz="3200" dirty="0" smtClean="0"/>
              <a:t>DNA - invazivní  </a:t>
            </a:r>
            <a:r>
              <a:rPr lang="cs-CZ" sz="3200" dirty="0"/>
              <a:t>výkony</a:t>
            </a:r>
          </a:p>
          <a:p>
            <a:pPr algn="ctr">
              <a:defRPr/>
            </a:pPr>
            <a:endParaRPr lang="cs-CZ" sz="3200" dirty="0"/>
          </a:p>
        </p:txBody>
      </p:sp>
      <p:sp>
        <p:nvSpPr>
          <p:cNvPr id="3" name="Obdélník 2"/>
          <p:cNvSpPr/>
          <p:nvPr/>
        </p:nvSpPr>
        <p:spPr>
          <a:xfrm>
            <a:off x="115953" y="1700808"/>
            <a:ext cx="53203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/>
              <a:t>amniové</a:t>
            </a:r>
            <a:r>
              <a:rPr lang="cs-CZ" sz="2000" dirty="0" smtClean="0"/>
              <a:t> </a:t>
            </a:r>
            <a:r>
              <a:rPr lang="cs-CZ" sz="2000" dirty="0"/>
              <a:t>fibroblasty – při </a:t>
            </a:r>
            <a:r>
              <a:rPr lang="cs-CZ" sz="2000" dirty="0" err="1"/>
              <a:t>amniocentéze</a:t>
            </a:r>
            <a:endParaRPr lang="cs-CZ" sz="2000" dirty="0"/>
          </a:p>
          <a:p>
            <a:pPr lvl="2">
              <a:lnSpc>
                <a:spcPct val="90000"/>
              </a:lnSpc>
            </a:pPr>
            <a:r>
              <a:rPr lang="cs-CZ" sz="2000" dirty="0"/>
              <a:t>0,5-1% riziko spontánních potratů</a:t>
            </a:r>
            <a:r>
              <a:rPr lang="cs-CZ" sz="2000" dirty="0" smtClean="0"/>
              <a:t>,</a:t>
            </a:r>
          </a:p>
          <a:p>
            <a:pPr lvl="2">
              <a:lnSpc>
                <a:spcPct val="90000"/>
              </a:lnSpc>
            </a:pPr>
            <a:endParaRPr lang="cs-CZ" sz="2000" dirty="0"/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choriové klky</a:t>
            </a:r>
          </a:p>
          <a:p>
            <a:pPr lvl="2">
              <a:lnSpc>
                <a:spcPct val="90000"/>
              </a:lnSpc>
            </a:pPr>
            <a:r>
              <a:rPr lang="cs-CZ" sz="2000" dirty="0"/>
              <a:t>0,5-1% riziko spontánních </a:t>
            </a:r>
            <a:r>
              <a:rPr lang="cs-CZ" sz="2000" dirty="0" smtClean="0"/>
              <a:t>potratů</a:t>
            </a:r>
          </a:p>
          <a:p>
            <a:pPr lvl="2">
              <a:lnSpc>
                <a:spcPct val="90000"/>
              </a:lnSpc>
            </a:pPr>
            <a:endParaRPr lang="cs-CZ" sz="2000" dirty="0"/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fetální krevní buňky – při </a:t>
            </a:r>
            <a:r>
              <a:rPr lang="cs-CZ" sz="2000" dirty="0" err="1" smtClean="0"/>
              <a:t>kordocentéze</a:t>
            </a:r>
            <a:endParaRPr lang="cs-CZ" sz="2000" dirty="0" smtClean="0"/>
          </a:p>
          <a:p>
            <a:pPr lvl="2">
              <a:lnSpc>
                <a:spcPct val="90000"/>
              </a:lnSpc>
            </a:pPr>
            <a:r>
              <a:rPr lang="cs-CZ" sz="2000" dirty="0" smtClean="0"/>
              <a:t>vyšší </a:t>
            </a:r>
            <a:r>
              <a:rPr lang="cs-CZ" sz="2000" dirty="0"/>
              <a:t>riziko spontánního potratu než u </a:t>
            </a:r>
            <a:r>
              <a:rPr lang="cs-CZ" sz="2000" dirty="0" err="1"/>
              <a:t>amniocentézy</a:t>
            </a:r>
            <a:endParaRPr lang="cs-CZ" sz="2000" dirty="0"/>
          </a:p>
          <a:p>
            <a:pPr lvl="2">
              <a:lnSpc>
                <a:spcPct val="90000"/>
              </a:lnSpc>
            </a:pPr>
            <a:r>
              <a:rPr lang="cs-CZ" sz="2000" dirty="0"/>
              <a:t>vysoké riziko </a:t>
            </a:r>
            <a:r>
              <a:rPr lang="cs-CZ" sz="2000" dirty="0" err="1"/>
              <a:t>aloimunizace</a:t>
            </a:r>
            <a:r>
              <a:rPr lang="cs-CZ" sz="2000" dirty="0"/>
              <a:t> matky</a:t>
            </a:r>
          </a:p>
        </p:txBody>
      </p:sp>
    </p:spTree>
    <p:extLst>
      <p:ext uri="{BB962C8B-B14F-4D97-AF65-F5344CB8AC3E}">
        <p14:creationId xmlns:p14="http://schemas.microsoft.com/office/powerpoint/2010/main" val="156974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medicina.cz/uploads/images/kre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4158"/>
            <a:ext cx="428625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7468" y="2212130"/>
            <a:ext cx="82447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Krev je složena z buněk a plazmy. </a:t>
            </a:r>
            <a:endParaRPr lang="cs-CZ" dirty="0"/>
          </a:p>
          <a:p>
            <a:pPr algn="ctr"/>
            <a:r>
              <a:rPr lang="cs-CZ" dirty="0" smtClean="0"/>
              <a:t>V plazmě každému </a:t>
            </a:r>
            <a:r>
              <a:rPr lang="cs-CZ" dirty="0"/>
              <a:t>z nás kolují krví úlomky jeho vlastní dědičné </a:t>
            </a:r>
            <a:r>
              <a:rPr lang="cs-CZ" dirty="0" smtClean="0"/>
              <a:t>informace, jeho DNA. </a:t>
            </a:r>
          </a:p>
          <a:p>
            <a:pPr algn="ctr"/>
            <a:r>
              <a:rPr lang="cs-CZ" dirty="0" smtClean="0"/>
              <a:t>Pocházejí </a:t>
            </a:r>
            <a:r>
              <a:rPr lang="cs-CZ" dirty="0"/>
              <a:t>z </a:t>
            </a:r>
            <a:r>
              <a:rPr lang="cs-CZ" dirty="0" smtClean="0"/>
              <a:t>rozpadlých jader uhynulých </a:t>
            </a:r>
            <a:r>
              <a:rPr lang="cs-CZ" dirty="0"/>
              <a:t>a zničených buněk nejrůznějších orgánů. </a:t>
            </a:r>
            <a:endParaRPr lang="cs-CZ" dirty="0" smtClean="0"/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128" name="Picture 8" descr="http://medicina.cz/uploads/images/4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39" y="3689458"/>
            <a:ext cx="2352675" cy="315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923446"/>
              </p:ext>
            </p:extLst>
          </p:nvPr>
        </p:nvGraphicFramePr>
        <p:xfrm>
          <a:off x="2436510" y="5661248"/>
          <a:ext cx="2071142" cy="731520"/>
        </p:xfrm>
        <a:graphic>
          <a:graphicData uri="http://schemas.openxmlformats.org/drawingml/2006/table">
            <a:tbl>
              <a:tblPr/>
              <a:tblGrid>
                <a:gridCol w="3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cs-CZ" sz="1200" dirty="0"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effectLst/>
                          <a:latin typeface="+mn-lt"/>
                        </a:rPr>
                        <a:t>Plazma</a:t>
                      </a:r>
                      <a:endParaRPr lang="cs-CZ" sz="1200" dirty="0"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cs-CZ" sz="1200"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effectLst/>
                          <a:latin typeface="+mn-lt"/>
                        </a:rPr>
                        <a:t>Destičky</a:t>
                      </a:r>
                      <a:endParaRPr lang="cs-CZ" sz="1200" dirty="0"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cs-CZ" sz="1200"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>
                          <a:effectLst/>
                          <a:latin typeface="+mn-lt"/>
                        </a:rPr>
                        <a:t>Bílé krvinky</a:t>
                      </a:r>
                      <a:endParaRPr lang="cs-CZ" sz="1200"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cs-CZ" sz="1200"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effectLst/>
                          <a:latin typeface="+mn-lt"/>
                        </a:rPr>
                        <a:t>Červené </a:t>
                      </a:r>
                      <a:r>
                        <a:rPr lang="cs-CZ" sz="1200" dirty="0" err="1">
                          <a:effectLst/>
                          <a:latin typeface="+mn-lt"/>
                        </a:rPr>
                        <a:t>krvin</a:t>
                      </a:r>
                      <a:endParaRPr lang="cs-CZ" sz="1200" dirty="0"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Nadpis 1"/>
          <p:cNvSpPr txBox="1">
            <a:spLocks/>
          </p:cNvSpPr>
          <p:nvPr/>
        </p:nvSpPr>
        <p:spPr>
          <a:xfrm>
            <a:off x="268610" y="164063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smtClean="0"/>
              <a:t>Volná DNA </a:t>
            </a:r>
            <a:r>
              <a:rPr lang="cs-CZ" sz="2400" dirty="0" err="1" smtClean="0"/>
              <a:t>cfDNA</a:t>
            </a:r>
            <a:endParaRPr lang="cs-CZ" sz="2400" dirty="0"/>
          </a:p>
        </p:txBody>
      </p:sp>
      <p:sp>
        <p:nvSpPr>
          <p:cNvPr id="7" name="Obdélník 6"/>
          <p:cNvSpPr/>
          <p:nvPr/>
        </p:nvSpPr>
        <p:spPr>
          <a:xfrm>
            <a:off x="1427365" y="332656"/>
            <a:ext cx="68386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/>
              <a:t>Prenatální </a:t>
            </a:r>
            <a:r>
              <a:rPr lang="cs-CZ" sz="3200" dirty="0" smtClean="0"/>
              <a:t>vyšetření</a:t>
            </a:r>
          </a:p>
          <a:p>
            <a:pPr algn="ctr">
              <a:defRPr/>
            </a:pPr>
            <a:r>
              <a:rPr lang="cs-CZ" sz="3200" dirty="0" smtClean="0"/>
              <a:t> Zdroje </a:t>
            </a:r>
            <a:r>
              <a:rPr lang="cs-CZ" sz="3200" dirty="0"/>
              <a:t>fetální </a:t>
            </a:r>
            <a:r>
              <a:rPr lang="cs-CZ" sz="3200" dirty="0" smtClean="0"/>
              <a:t>DNA - neinvazivní  </a:t>
            </a:r>
            <a:r>
              <a:rPr lang="cs-CZ" sz="3200" dirty="0"/>
              <a:t>výkony</a:t>
            </a:r>
          </a:p>
          <a:p>
            <a:pPr algn="ctr">
              <a:defRPr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54314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Volná fetální DNA </a:t>
            </a:r>
            <a:r>
              <a:rPr lang="cs-CZ" dirty="0" err="1" smtClean="0"/>
              <a:t>cffDNA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71179" y="1700808"/>
            <a:ext cx="87731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Ženám se poměrně záhy po otěhotnění objeví v krvi také zlomky dědičné informace  </a:t>
            </a:r>
          </a:p>
          <a:p>
            <a:pPr algn="ctr"/>
            <a:r>
              <a:rPr lang="cs-CZ" dirty="0"/>
              <a:t>vyvíjejícího se embrya. V plazmě těhotné ženy se nachází směs úlomků DNA matky a plodu.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„Dětské“ fragmenty tvoří asi desetinu všech zlomků DNA, jež lze v krvi matky najít.</a:t>
            </a:r>
          </a:p>
          <a:p>
            <a:pPr algn="ctr"/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058125"/>
            <a:ext cx="5436096" cy="35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204626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945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Neinvazivní </a:t>
            </a:r>
            <a:r>
              <a:rPr lang="cs-CZ" sz="4000" dirty="0"/>
              <a:t>prenatální </a:t>
            </a:r>
            <a:r>
              <a:rPr lang="cs-CZ" sz="4000" dirty="0" err="1" smtClean="0"/>
              <a:t>screening</a:t>
            </a:r>
            <a:r>
              <a:rPr lang="cs-CZ" sz="4000" dirty="0" smtClean="0"/>
              <a:t> </a:t>
            </a:r>
            <a:r>
              <a:rPr lang="cs-CZ" sz="4000" dirty="0"/>
              <a:t>NIPS</a:t>
            </a:r>
            <a:br>
              <a:rPr lang="cs-CZ" sz="4000" dirty="0"/>
            </a:b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/>
              <a:t>D</a:t>
            </a:r>
            <a:r>
              <a:rPr lang="cs-CZ" sz="4000" dirty="0" smtClean="0"/>
              <a:t>etekce </a:t>
            </a:r>
            <a:r>
              <a:rPr lang="cs-CZ" sz="4000" dirty="0"/>
              <a:t>fetálních aneuploidií 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/>
              <a:t/>
            </a:r>
            <a:br>
              <a:rPr lang="cs-CZ" sz="4000" dirty="0"/>
            </a:br>
            <a:r>
              <a:rPr lang="cs-CZ" sz="3600" dirty="0"/>
              <a:t>Metodou </a:t>
            </a:r>
            <a:r>
              <a:rPr lang="cs-CZ" sz="3600" dirty="0" smtClean="0"/>
              <a:t>masivně </a:t>
            </a:r>
            <a:r>
              <a:rPr lang="cs-CZ" sz="3600" dirty="0"/>
              <a:t>paralelní </a:t>
            </a:r>
            <a:r>
              <a:rPr lang="cs-CZ" sz="3600" dirty="0" err="1"/>
              <a:t>sekvenace</a:t>
            </a:r>
            <a:r>
              <a:rPr lang="cs-CZ" sz="3600" dirty="0"/>
              <a:t> (MPS) </a:t>
            </a:r>
            <a:br>
              <a:rPr lang="cs-CZ" sz="3600" dirty="0"/>
            </a:b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>
                <a:solidFill>
                  <a:schemeClr val="tx1"/>
                </a:solidFill>
              </a:rPr>
              <a:t> </a:t>
            </a:r>
            <a:endParaRPr lang="cs-CZ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7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masivně paralelní sekvenování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1"/>
          <a:stretch/>
        </p:blipFill>
        <p:spPr bwMode="auto">
          <a:xfrm>
            <a:off x="1475656" y="3861048"/>
            <a:ext cx="7052320" cy="27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://player.slideplayer.cz/70/12116967/slides/slide_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8"/>
          <a:stretch/>
        </p:blipFill>
        <p:spPr bwMode="auto">
          <a:xfrm>
            <a:off x="0" y="22075"/>
            <a:ext cx="6228184" cy="354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1"/>
          <p:cNvSpPr/>
          <p:nvPr/>
        </p:nvSpPr>
        <p:spPr>
          <a:xfrm>
            <a:off x="1259632" y="6309320"/>
            <a:ext cx="864096" cy="432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7380312" y="6443503"/>
            <a:ext cx="1224136" cy="432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3923928" y="188640"/>
            <a:ext cx="2304256" cy="432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07504" y="188640"/>
            <a:ext cx="34563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9552" y="9178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M</a:t>
            </a:r>
            <a:r>
              <a:rPr lang="cs-CZ" sz="3200" dirty="0" smtClean="0"/>
              <a:t>asivně paralelní </a:t>
            </a:r>
            <a:r>
              <a:rPr lang="cs-CZ" sz="3200" dirty="0" err="1" smtClean="0"/>
              <a:t>sekvenování</a:t>
            </a:r>
            <a:r>
              <a:rPr lang="cs-CZ" sz="3200" dirty="0" smtClean="0"/>
              <a:t> (MPS) </a:t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472835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9632" y="440216"/>
            <a:ext cx="632371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dirty="0"/>
              <a:t>Detekce fetálních aneuploidií </a:t>
            </a:r>
          </a:p>
          <a:p>
            <a:pPr algn="ctr"/>
            <a:r>
              <a:rPr lang="cs-CZ" b="1" dirty="0" smtClean="0"/>
              <a:t>Metodou masivní paralelní </a:t>
            </a:r>
            <a:r>
              <a:rPr lang="cs-CZ" b="1" dirty="0" err="1" smtClean="0"/>
              <a:t>sekvenace</a:t>
            </a:r>
            <a:r>
              <a:rPr lang="cs-CZ" b="1" dirty="0" smtClean="0"/>
              <a:t> (MPS) </a:t>
            </a:r>
          </a:p>
          <a:p>
            <a:pPr algn="ctr"/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360087"/>
              </p:ext>
            </p:extLst>
          </p:nvPr>
        </p:nvGraphicFramePr>
        <p:xfrm>
          <a:off x="611560" y="1916832"/>
          <a:ext cx="7942109" cy="45259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2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49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4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49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49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49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49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49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8840">
                <a:tc>
                  <a:txBody>
                    <a:bodyPr/>
                    <a:lstStyle/>
                    <a:p>
                      <a:pPr algn="l" fontAlgn="ctr"/>
                      <a:endParaRPr lang="cs-CZ" sz="25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cs-CZ" sz="25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cs-CZ" sz="25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cs-CZ" sz="25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cs-CZ" sz="2500" u="none" strike="noStrike">
                          <a:effectLst/>
                        </a:rPr>
                        <a:t>NIPS – srovnání</a:t>
                      </a:r>
                      <a:endParaRPr lang="cs-CZ" sz="25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cs-CZ" sz="25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cs-CZ" sz="25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cs-CZ" sz="25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1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Chromozomy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Aneuploidie, pohl.chr.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Mikrodeleční syndromy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Vícečetná těhotenství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IVF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Stanovení fetální   frakce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Výsledek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Týden těhotenství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Nepro-  kazatelný  výsledek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Cena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1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MaterniT21 PLUS Sequenom, US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 21, 18, 13, X   Y, 16, 22</a:t>
                      </a:r>
                      <a:endParaRPr lang="es-ES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do 7 dnů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10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&lt; 1,5 %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25.500,- Kč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7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VisibiliT Sequenom, US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21, 18, Y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do 7 dnů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10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&lt; 1,5 %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13.850,- Kč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7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Harmony Ariosa, US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 21, 18, 13, X, Y</a:t>
                      </a:r>
                      <a:endParaRPr lang="es-ES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 (dvojčata)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do 11 dnů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10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&lt; 4 %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16.500,- Kč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7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Prenascan  BGI, Honkong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  21, 18, 13, X, Y</a:t>
                      </a:r>
                      <a:endParaRPr lang="es-ES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Do 2-3 týdnů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10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v řádu procent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13.950,- Kč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7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Verifi    Verinata, US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 21, 18, 13, X, Y</a:t>
                      </a:r>
                      <a:endParaRPr lang="es-ES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7-11 dnů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10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    cca     1000 USD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7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Panorama Natera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 21, 18, 13, X, Y</a:t>
                      </a:r>
                      <a:endParaRPr lang="es-ES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9-12 dnů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9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    Cca      800 USD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7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LifeCodexx Germany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21, 18, 13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6 / 10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10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1.150/825 EUR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7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Gendia Belgium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21, 18, 13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 (dvojčata)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Do 2 týdnů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10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690 EUR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95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BambniTest, Berry Genomics Co.,Ltd, Shanghai</a:t>
                      </a:r>
                      <a:endParaRPr lang="en-US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 21, 18, 13, X, Y</a:t>
                      </a:r>
                      <a:endParaRPr lang="es-ES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?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    cca       500 USD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21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Clarigo Multiplicon Belgium</a:t>
                      </a:r>
                      <a:endParaRPr lang="cs-CZ" sz="900" b="1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 21, 18, 13, X, Y  </a:t>
                      </a:r>
                      <a:endParaRPr lang="es-ES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ne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ANO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Do 2 týdnů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12( 8)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v řádu procent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12.500,- Kč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7397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    * Informace uvedené v tabulce jsou doplněny na základě dostupných publikací a firemních materiálů</a:t>
                      </a:r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670" marR="8670" marT="867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0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204626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945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Neinvazivní prenatální </a:t>
            </a:r>
            <a:r>
              <a:rPr lang="cs-CZ" sz="4000" dirty="0" err="1" smtClean="0"/>
              <a:t>screening</a:t>
            </a:r>
            <a:r>
              <a:rPr lang="cs-CZ" sz="4000" dirty="0" smtClean="0"/>
              <a:t> NIPS</a:t>
            </a:r>
            <a:br>
              <a:rPr lang="cs-CZ" sz="4000" dirty="0" smtClean="0"/>
            </a:b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>
                <a:solidFill>
                  <a:schemeClr val="tx1"/>
                </a:solidFill>
              </a:rPr>
              <a:t> 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-26714" y="2996952"/>
            <a:ext cx="6314934" cy="2117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itchFamily="34" charset="0"/>
              <a:buChar char="•"/>
            </a:pPr>
            <a:r>
              <a:rPr lang="cs-CZ" sz="2800" dirty="0"/>
              <a:t>RH faktor </a:t>
            </a:r>
          </a:p>
          <a:p>
            <a:pPr marL="457200" indent="-457200">
              <a:lnSpc>
                <a:spcPct val="90000"/>
              </a:lnSpc>
              <a:buFont typeface="Arial" pitchFamily="34" charset="0"/>
              <a:buChar char="•"/>
            </a:pPr>
            <a:r>
              <a:rPr lang="cs-CZ" sz="2800" dirty="0" smtClean="0"/>
              <a:t>Pohlaví plodu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b="1" dirty="0" err="1"/>
              <a:t>monogenní</a:t>
            </a:r>
            <a:r>
              <a:rPr lang="cs-CZ" sz="2800" b="1" dirty="0"/>
              <a:t> choroby  </a:t>
            </a:r>
            <a:r>
              <a:rPr lang="cs-CZ" sz="2800" dirty="0"/>
              <a:t>získané od rodičů</a:t>
            </a:r>
          </a:p>
          <a:p>
            <a:pPr algn="just"/>
            <a:r>
              <a:rPr lang="cs-CZ" sz="2800" dirty="0" smtClean="0"/>
              <a:t>      možnost </a:t>
            </a:r>
            <a:r>
              <a:rPr lang="cs-CZ" sz="2800" dirty="0"/>
              <a:t>detekce de novo mutace</a:t>
            </a:r>
          </a:p>
          <a:p>
            <a:pPr>
              <a:lnSpc>
                <a:spcPct val="90000"/>
              </a:lnSpc>
            </a:pPr>
            <a:r>
              <a:rPr lang="cs-CZ" sz="2800" dirty="0" smtClean="0"/>
              <a:t> 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0278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18" y="1830650"/>
            <a:ext cx="3449000" cy="37335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986" name="Titel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114458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cs-CZ" sz="2800" b="0" dirty="0" smtClean="0"/>
              <a:t>Objektivní</a:t>
            </a:r>
            <a:r>
              <a:rPr lang="nl-NL" sz="2800" b="0" dirty="0" smtClean="0"/>
              <a:t> dete</a:t>
            </a:r>
            <a:r>
              <a:rPr lang="cs-CZ" sz="2800" b="0" dirty="0" err="1" smtClean="0"/>
              <a:t>kce</a:t>
            </a:r>
            <a:r>
              <a:rPr lang="nl-NL" sz="2800" b="0" dirty="0" smtClean="0"/>
              <a:t> of </a:t>
            </a:r>
            <a:r>
              <a:rPr lang="nl-NL" sz="2800" b="0" i="1" dirty="0" smtClean="0"/>
              <a:t>de novo </a:t>
            </a:r>
            <a:r>
              <a:rPr lang="cs-CZ" sz="2800" dirty="0" smtClean="0"/>
              <a:t>variant</a:t>
            </a:r>
            <a:r>
              <a:rPr lang="nl-NL" sz="2800" b="0" dirty="0" smtClean="0"/>
              <a:t>!</a:t>
            </a:r>
            <a:br>
              <a:rPr lang="nl-NL" sz="2800" b="0" dirty="0" smtClean="0"/>
            </a:br>
            <a:r>
              <a:rPr lang="nl-NL" sz="2800" b="0" dirty="0" smtClean="0"/>
              <a:t>Genom/exom se</a:t>
            </a:r>
            <a:r>
              <a:rPr lang="cs-CZ" sz="2800" b="0" dirty="0" err="1" smtClean="0"/>
              <a:t>kvenování</a:t>
            </a:r>
            <a:r>
              <a:rPr lang="nl-NL" sz="2800" b="0" dirty="0" smtClean="0"/>
              <a:t> </a:t>
            </a:r>
            <a:r>
              <a:rPr lang="cs-CZ" sz="2800" dirty="0" smtClean="0"/>
              <a:t>„</a:t>
            </a:r>
            <a:r>
              <a:rPr lang="nl-NL" sz="2800" b="0" dirty="0" smtClean="0"/>
              <a:t>patient-parent trios</a:t>
            </a:r>
            <a:r>
              <a:rPr lang="cs-CZ" sz="2800" b="0" dirty="0" smtClean="0"/>
              <a:t>“</a:t>
            </a:r>
            <a:endParaRPr lang="nl-NL" sz="2800" b="0" dirty="0" smtClean="0"/>
          </a:p>
        </p:txBody>
      </p:sp>
      <p:sp>
        <p:nvSpPr>
          <p:cNvPr id="41991" name="Tekstvak 11"/>
          <p:cNvSpPr txBox="1">
            <a:spLocks noChangeArrowheads="1"/>
          </p:cNvSpPr>
          <p:nvPr/>
        </p:nvSpPr>
        <p:spPr bwMode="auto">
          <a:xfrm>
            <a:off x="3563938" y="4303713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000">
              <a:cs typeface="Arial" charset="0"/>
            </a:endParaRPr>
          </a:p>
        </p:txBody>
      </p:sp>
      <p:sp>
        <p:nvSpPr>
          <p:cNvPr id="41997" name="Tekstvak 17"/>
          <p:cNvSpPr txBox="1">
            <a:spLocks noChangeArrowheads="1"/>
          </p:cNvSpPr>
          <p:nvPr/>
        </p:nvSpPr>
        <p:spPr bwMode="auto">
          <a:xfrm>
            <a:off x="4622008" y="5084763"/>
            <a:ext cx="38734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 smtClean="0"/>
              <a:t>Pro filtrování </a:t>
            </a:r>
            <a:r>
              <a:rPr lang="cs-CZ" sz="2400" i="1" dirty="0" smtClean="0"/>
              <a:t>de novo </a:t>
            </a:r>
            <a:r>
              <a:rPr lang="cs-CZ" sz="2400" dirty="0" smtClean="0"/>
              <a:t>mutace</a:t>
            </a:r>
            <a:endParaRPr lang="nl-NL" sz="2400" dirty="0" smtClean="0">
              <a:cs typeface="Arial" charset="0"/>
            </a:endParaRPr>
          </a:p>
          <a:p>
            <a:pPr algn="ctr"/>
            <a:r>
              <a:rPr lang="cs-CZ" sz="2400" dirty="0" smtClean="0"/>
              <a:t>trio přístup</a:t>
            </a:r>
            <a:br>
              <a:rPr lang="cs-CZ" sz="2400" dirty="0" smtClean="0"/>
            </a:br>
            <a:endParaRPr lang="nl-NL" sz="2400" dirty="0">
              <a:cs typeface="Arial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522288" y="1160720"/>
            <a:ext cx="8099425" cy="46038"/>
          </a:xfrm>
          <a:prstGeom prst="rect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6536" y="1654083"/>
            <a:ext cx="3564440" cy="339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vak 9"/>
          <p:cNvSpPr txBox="1"/>
          <p:nvPr/>
        </p:nvSpPr>
        <p:spPr bwMode="auto">
          <a:xfrm>
            <a:off x="514525" y="6361623"/>
            <a:ext cx="34093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Veltman &amp; Brunner. Nat </a:t>
            </a:r>
            <a:r>
              <a:rPr lang="nl-NL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Genet 2012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Šipka doprava 1"/>
          <p:cNvSpPr/>
          <p:nvPr/>
        </p:nvSpPr>
        <p:spPr>
          <a:xfrm>
            <a:off x="3923920" y="3068960"/>
            <a:ext cx="792088" cy="7200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4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6797</TotalTime>
  <Words>10449</Words>
  <Application>Microsoft Office PowerPoint</Application>
  <PresentationFormat>Předvádění na obrazovce (4:3)</PresentationFormat>
  <Paragraphs>1651</Paragraphs>
  <Slides>150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150</vt:i4>
      </vt:variant>
    </vt:vector>
  </HeadingPairs>
  <TitlesOfParts>
    <vt:vector size="160" baseType="lpstr">
      <vt:lpstr>Arial Unicode MS</vt:lpstr>
      <vt:lpstr>Arial</vt:lpstr>
      <vt:lpstr>Calibri</vt:lpstr>
      <vt:lpstr>HelveticaNeueLT Std Lt Cn</vt:lpstr>
      <vt:lpstr>Lucida Handwriting</vt:lpstr>
      <vt:lpstr>Symbol</vt:lpstr>
      <vt:lpstr>Times New Roman</vt:lpstr>
      <vt:lpstr>Trebuchet MS</vt:lpstr>
      <vt:lpstr>Wingdings</vt:lpstr>
      <vt:lpstr>Motiv systému Office</vt:lpstr>
      <vt:lpstr>Prezentace aplikace PowerPoint</vt:lpstr>
      <vt:lpstr>Prezentace aplikace PowerPoint</vt:lpstr>
      <vt:lpstr>Pronásledovaná genetika</vt:lpstr>
      <vt:lpstr>Prezentace aplikace PowerPoint</vt:lpstr>
      <vt:lpstr>156 let po Mendelovi</vt:lpstr>
      <vt:lpstr>Lékařská genetika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Sekvenování nové generace  („next-generation sequencing“, NGS)</vt:lpstr>
      <vt:lpstr>Prezentace aplikace PowerPoint</vt:lpstr>
      <vt:lpstr>Kapilární vs. Masivně paralelní sekvenování</vt:lpstr>
      <vt:lpstr>Prezentace aplikace PowerPoint</vt:lpstr>
      <vt:lpstr>Panelové sekvenátory firmy Illumina  - využití v diagnostice</vt:lpstr>
      <vt:lpstr>Celogenomové sekvenátory firmy Illumina  - využití ve výzkumu</vt:lpstr>
      <vt:lpstr>Technologie single-molecule sekvenování třetí generace sekvenování</vt:lpstr>
      <vt:lpstr>Celogenomové sekvenování: všechny varianty v jednom experimentu</vt:lpstr>
      <vt:lpstr>Masivně paralelní sekvenování</vt:lpstr>
      <vt:lpstr>Prezentace aplikace PowerPoint</vt:lpstr>
      <vt:lpstr>Prezentace aplikace PowerPoint</vt:lpstr>
      <vt:lpstr>The 100,000 Genomes Project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Stephen Kingsmore, M.D., D.Sc., president and CEO of Rady Children’s Institute for Genomic Medicine at Rady Children’s Hospital-San Diego  rekord pro nejrychlejší diagnózu sekvenováním genomu. </vt:lpstr>
      <vt:lpstr>Prezentace aplikace PowerPoint</vt:lpstr>
      <vt:lpstr>Prezentace aplikace PowerPoint</vt:lpstr>
      <vt:lpstr>Predikční programy patogenicity</vt:lpstr>
      <vt:lpstr>Klasifikace variant: ACMG-AMP doporučení</vt:lpstr>
      <vt:lpstr>Prezentace aplikace PowerPoint</vt:lpstr>
      <vt:lpstr>Klasifikační systém</vt:lpstr>
      <vt:lpstr>Prezentace aplikace PowerPoint</vt:lpstr>
      <vt:lpstr>De novo mutace neexistují!?</vt:lpstr>
      <vt:lpstr>Whole genome sequencing (WGS) </vt:lpstr>
      <vt:lpstr>Detekce mozaicismu</vt:lpstr>
      <vt:lpstr>Molekulárně genetická diagnostika </vt:lpstr>
      <vt:lpstr>Prezentace aplikace PowerPoint</vt:lpstr>
      <vt:lpstr>Prezentace aplikace PowerPoint</vt:lpstr>
      <vt:lpstr>Prezentace aplikace PowerPoint</vt:lpstr>
      <vt:lpstr>Prezentace aplikace PowerPoint</vt:lpstr>
      <vt:lpstr>Huntingtonova choroba též Huntingtonova chorea  (HD – Huntington’s Disease)</vt:lpstr>
      <vt:lpstr>Huntingtonova choroba též Huntingtonova chorea </vt:lpstr>
      <vt:lpstr>Huntingtonova choroba též Huntingtonova chorea </vt:lpstr>
      <vt:lpstr>Prezentace aplikace PowerPoint</vt:lpstr>
      <vt:lpstr>Prezentace aplikace PowerPoint</vt:lpstr>
      <vt:lpstr>Prezentace aplikace PowerPoint</vt:lpstr>
      <vt:lpstr>Prezentace aplikace PowerPoint</vt:lpstr>
      <vt:lpstr>Prekoncepční testování autozomálně recesivních a X-vázaných recesivních chorob</vt:lpstr>
      <vt:lpstr>Prekoncepční testování autozomálně recesivních a X-vázaných recesivních chorob</vt:lpstr>
      <vt:lpstr>Prekoncepční testování autozomálně recesivních a X-vázaných recesivních chorob</vt:lpstr>
      <vt:lpstr>Prezentace aplikace PowerPoint</vt:lpstr>
      <vt:lpstr>Prezentace aplikace PowerPoint</vt:lpstr>
      <vt:lpstr>Prekoncepční testování autozomálně recesivních a X-vázaných recesivních chorob</vt:lpstr>
      <vt:lpstr>Prezentace aplikace PowerPoint</vt:lpstr>
      <vt:lpstr>Prezentace aplikace PowerPoint</vt:lpstr>
      <vt:lpstr>Prezentace aplikace PowerPoint</vt:lpstr>
      <vt:lpstr>Prezentace aplikace PowerPoint</vt:lpstr>
      <vt:lpstr>Molekulárně genetické testy činí preventivní kroky</vt:lpstr>
      <vt:lpstr>Srdeční kanalopatie</vt:lpstr>
      <vt:lpstr>Long QT syndromy</vt:lpstr>
      <vt:lpstr>Diagnostika</vt:lpstr>
      <vt:lpstr>Therapie</vt:lpstr>
      <vt:lpstr>Prezentace aplikace PowerPoint</vt:lpstr>
      <vt:lpstr>Prezentace aplikace PowerPoint</vt:lpstr>
      <vt:lpstr>Prezentace aplikace PowerPoint</vt:lpstr>
      <vt:lpstr>Volná fetální DNA cffDNA</vt:lpstr>
      <vt:lpstr>Neinvazivní prenatální screening NIPS  Detekce fetálních aneuploidií   Metodou masivně paralelní sekvenace (MPS)      </vt:lpstr>
      <vt:lpstr>Prezentace aplikace PowerPoint</vt:lpstr>
      <vt:lpstr>Prezentace aplikace PowerPoint</vt:lpstr>
      <vt:lpstr>Neinvazivní prenatální screening NIPS    </vt:lpstr>
      <vt:lpstr>Objektivní detekce of de novo variant! Genom/exom sekvenování „patient-parent trios“</vt:lpstr>
      <vt:lpstr>Genetická analýza „Patient-parent trio“</vt:lpstr>
      <vt:lpstr>Prezentace aplikace PowerPoint</vt:lpstr>
      <vt:lpstr>Genetické choroby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 novo mutace: „Parent-of-origin“ </vt:lpstr>
      <vt:lpstr>Prezentace aplikace PowerPoint</vt:lpstr>
      <vt:lpstr>Prezentace aplikace PowerPoint</vt:lpstr>
      <vt:lpstr>Prezentace aplikace PowerPoint</vt:lpstr>
      <vt:lpstr>Prezentace aplikace PowerPoint</vt:lpstr>
      <vt:lpstr>Achondroplázie</vt:lpstr>
      <vt:lpstr>Prezentace aplikace PowerPoint</vt:lpstr>
      <vt:lpstr>Achondroplázie</vt:lpstr>
      <vt:lpstr>Achondroplázie</vt:lpstr>
      <vt:lpstr>Achondroplázie</vt:lpstr>
      <vt:lpstr>Achondroplázie</vt:lpstr>
      <vt:lpstr>Achondroplázie</vt:lpstr>
      <vt:lpstr>Achondroplázie</vt:lpstr>
      <vt:lpstr>Neinvazivní prenatální screening (NIPS) WGS </vt:lpstr>
      <vt:lpstr>Neinvazivní prenatální screening (NIPS) WGS </vt:lpstr>
      <vt:lpstr>!!!</vt:lpstr>
      <vt:lpstr>Prezentace aplikace PowerPoint</vt:lpstr>
      <vt:lpstr>Farmakogenetika</vt:lpstr>
      <vt:lpstr>Farmakogenetika</vt:lpstr>
      <vt:lpstr>Personalizovaná medicína farmakogenetika</vt:lpstr>
      <vt:lpstr>Farmakogenetika</vt:lpstr>
      <vt:lpstr> Farmakogenetika</vt:lpstr>
      <vt:lpstr>Farmakogenetika</vt:lpstr>
      <vt:lpstr>Prezentace aplikace PowerPoint</vt:lpstr>
      <vt:lpstr>Prezentace aplikace PowerPoint</vt:lpstr>
      <vt:lpstr>Prezentace aplikace PowerPoint</vt:lpstr>
      <vt:lpstr>Prezentace aplikace PowerPoint</vt:lpstr>
      <vt:lpstr>Sydney Brenner :  „vědou nejvíce hýbou nové technologie, nové objevy a nové myšlenky, a to právě v tomto pořadí“</vt:lpstr>
      <vt:lpstr>Prezentace aplikace PowerPoint</vt:lpstr>
      <vt:lpstr> Princip  molekulárně genetické diagnostiky </vt:lpstr>
      <vt:lpstr> Princip  molekulárně genetické diagnostiky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Přímá DNA diagnostika</vt:lpstr>
      <vt:lpstr>Prezentace aplikace PowerPoint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Valášková Iveta</dc:creator>
  <cp:lastModifiedBy>Valášková Iveta</cp:lastModifiedBy>
  <cp:revision>79</cp:revision>
  <dcterms:created xsi:type="dcterms:W3CDTF">2018-11-26T15:05:02Z</dcterms:created>
  <dcterms:modified xsi:type="dcterms:W3CDTF">2021-03-16T08:34:09Z</dcterms:modified>
</cp:coreProperties>
</file>