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87" r:id="rId2"/>
    <p:sldId id="388" r:id="rId3"/>
    <p:sldId id="257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6" r:id="rId34"/>
    <p:sldId id="389" r:id="rId35"/>
    <p:sldId id="390" r:id="rId36"/>
    <p:sldId id="391" r:id="rId37"/>
    <p:sldId id="393" r:id="rId38"/>
    <p:sldId id="392" r:id="rId39"/>
    <p:sldId id="408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2" r:id="rId48"/>
    <p:sldId id="403" r:id="rId49"/>
    <p:sldId id="405" r:id="rId50"/>
    <p:sldId id="404" r:id="rId51"/>
    <p:sldId id="406" r:id="rId52"/>
    <p:sldId id="407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4" d="100"/>
          <a:sy n="124" d="100"/>
        </p:scale>
        <p:origin x="7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0BC4D-0574-4EC5-9754-09981FE6C111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47B36-51F1-4A39-96F9-6DE4EAF0D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74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845-CC71-4627-9A20-3F7600A1115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9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845-CC71-4627-9A20-3F7600A1115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42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845-CC71-4627-9A20-3F7600A1115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66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48DA8D-19FF-4882-A552-CD65FF613B18}" type="slidenum">
              <a:rPr lang="cs-CZ" altLang="cs-CZ">
                <a:latin typeface="Garamond" pitchFamily="18" charset="0"/>
              </a:rPr>
              <a:pPr/>
              <a:t>40</a:t>
            </a:fld>
            <a:endParaRPr lang="cs-CZ" altLang="cs-CZ">
              <a:latin typeface="Garamond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5793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27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77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32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9EC37-377F-43EC-B136-27E2FD441A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932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42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60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3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41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47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65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7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48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FCF5-5DD8-425D-B7B0-9ABADD9D5312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A109F-0005-4E54-8768-68A33D854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67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877428" y="658173"/>
            <a:ext cx="29345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DIAGNOSTIKA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05220" y="1768773"/>
            <a:ext cx="1601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Calibri" pitchFamily="34" charset="0"/>
              </a:rPr>
              <a:t>RNA</a:t>
            </a:r>
          </a:p>
        </p:txBody>
      </p:sp>
      <p:cxnSp>
        <p:nvCxnSpPr>
          <p:cNvPr id="3" name="Přímá spojnice se šipkou 2"/>
          <p:cNvCxnSpPr>
            <a:endCxn id="7" idx="0"/>
          </p:cNvCxnSpPr>
          <p:nvPr/>
        </p:nvCxnSpPr>
        <p:spPr>
          <a:xfrm flipH="1">
            <a:off x="1806182" y="1211873"/>
            <a:ext cx="2538536" cy="5569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6457053" y="1768772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latin typeface="Calibri" pitchFamily="34" charset="0"/>
              </a:rPr>
              <a:t>DNA</a:t>
            </a:r>
          </a:p>
        </p:txBody>
      </p:sp>
      <p:cxnSp>
        <p:nvCxnSpPr>
          <p:cNvPr id="15" name="Přímá spojnice se šipkou 14"/>
          <p:cNvCxnSpPr>
            <a:endCxn id="13" idx="0"/>
          </p:cNvCxnSpPr>
          <p:nvPr/>
        </p:nvCxnSpPr>
        <p:spPr>
          <a:xfrm>
            <a:off x="4344718" y="1211873"/>
            <a:ext cx="2495614" cy="55689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4858536" y="3203613"/>
            <a:ext cx="1027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Calibri" pitchFamily="34" charset="0"/>
              </a:rPr>
              <a:t>PŘÍMÁ</a:t>
            </a:r>
          </a:p>
        </p:txBody>
      </p:sp>
      <p:cxnSp>
        <p:nvCxnSpPr>
          <p:cNvPr id="22" name="Přímá spojnice se šipkou 21"/>
          <p:cNvCxnSpPr>
            <a:endCxn id="21" idx="0"/>
          </p:cNvCxnSpPr>
          <p:nvPr/>
        </p:nvCxnSpPr>
        <p:spPr>
          <a:xfrm flipH="1">
            <a:off x="5372398" y="2132856"/>
            <a:ext cx="1260502" cy="10707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23610" y="3182419"/>
            <a:ext cx="1731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NEPŘÍMÁ</a:t>
            </a:r>
          </a:p>
          <a:p>
            <a:pPr algn="ctr"/>
            <a:r>
              <a:rPr lang="cs-CZ" sz="1400" dirty="0">
                <a:latin typeface="Calibri" pitchFamily="34" charset="0"/>
              </a:rPr>
              <a:t>analýza </a:t>
            </a:r>
            <a:r>
              <a:rPr lang="cs-CZ" sz="1400" dirty="0" err="1">
                <a:latin typeface="Calibri" pitchFamily="34" charset="0"/>
              </a:rPr>
              <a:t>mikrosatelitů</a:t>
            </a:r>
            <a:endParaRPr lang="cs-CZ" sz="1400" dirty="0">
              <a:latin typeface="Calibri" pitchFamily="34" charset="0"/>
            </a:endParaRPr>
          </a:p>
          <a:p>
            <a:pPr algn="ctr"/>
            <a:endParaRPr lang="cs-CZ" sz="2000" b="1" dirty="0">
              <a:latin typeface="Calibri" pitchFamily="34" charset="0"/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6632900" y="2132856"/>
            <a:ext cx="1541913" cy="1189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2733412" y="4359256"/>
            <a:ext cx="27363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 smtClean="0">
                <a:latin typeface="Calibri" pitchFamily="34" charset="0"/>
              </a:rPr>
              <a:t>SCORING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itchFamily="34" charset="0"/>
              </a:rPr>
              <a:t>Restrikční analýza PCR produktu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itchFamily="34" charset="0"/>
              </a:rPr>
              <a:t>Hybridizace PCR produktu s </a:t>
            </a:r>
            <a:r>
              <a:rPr lang="cs-CZ" sz="1400" dirty="0" err="1">
                <a:latin typeface="Calibri" pitchFamily="34" charset="0"/>
              </a:rPr>
              <a:t>alelově</a:t>
            </a:r>
            <a:r>
              <a:rPr lang="cs-CZ" sz="1400" dirty="0">
                <a:latin typeface="Calibri" pitchFamily="34" charset="0"/>
              </a:rPr>
              <a:t> specifickými </a:t>
            </a:r>
            <a:r>
              <a:rPr lang="cs-CZ" sz="1400" dirty="0" err="1">
                <a:latin typeface="Calibri" pitchFamily="34" charset="0"/>
              </a:rPr>
              <a:t>oligonukleotidy</a:t>
            </a:r>
            <a:endParaRPr lang="cs-CZ" sz="1400" dirty="0">
              <a:latin typeface="Calibri" pitchFamily="34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Calibri" pitchFamily="34" charset="0"/>
              </a:rPr>
              <a:t>detekce variant pomocí sond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Calibri" pitchFamily="34" charset="0"/>
              </a:rPr>
              <a:t>ARMS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Calibri" pitchFamily="34" charset="0"/>
              </a:rPr>
              <a:t>MLPA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itchFamily="34" charset="0"/>
              </a:rPr>
              <a:t>Triplet </a:t>
            </a:r>
            <a:r>
              <a:rPr lang="cs-CZ" sz="1400" dirty="0" err="1">
                <a:latin typeface="Calibri" pitchFamily="34" charset="0"/>
              </a:rPr>
              <a:t>Primed</a:t>
            </a:r>
            <a:r>
              <a:rPr lang="cs-CZ" sz="1400" dirty="0">
                <a:latin typeface="Calibri" pitchFamily="34" charset="0"/>
              </a:rPr>
              <a:t> PCR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cs-CZ" sz="1400" dirty="0" smtClean="0">
              <a:latin typeface="Calibri" pitchFamily="34" charset="0"/>
            </a:endParaRPr>
          </a:p>
          <a:p>
            <a:pPr algn="ctr"/>
            <a:endParaRPr lang="cs-CZ" sz="1400" b="1" dirty="0">
              <a:latin typeface="Calibri" pitchFamily="34" charset="0"/>
            </a:endParaRPr>
          </a:p>
        </p:txBody>
      </p:sp>
      <p:cxnSp>
        <p:nvCxnSpPr>
          <p:cNvPr id="28" name="Přímá spojnice se šipkou 27"/>
          <p:cNvCxnSpPr>
            <a:endCxn id="27" idx="0"/>
          </p:cNvCxnSpPr>
          <p:nvPr/>
        </p:nvCxnSpPr>
        <p:spPr>
          <a:xfrm flipH="1">
            <a:off x="4101565" y="3603722"/>
            <a:ext cx="1269710" cy="7555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5676101" y="4384017"/>
            <a:ext cx="384492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libri" pitchFamily="34" charset="0"/>
              </a:rPr>
              <a:t>SCANNING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analýza teploty tání (SYBR Green)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Calibri" pitchFamily="34" charset="0"/>
              </a:rPr>
              <a:t>sekvenování</a:t>
            </a:r>
            <a:endParaRPr lang="cs-CZ" sz="1600" dirty="0">
              <a:latin typeface="Calibri" pitchFamily="34" charset="0"/>
            </a:endParaRPr>
          </a:p>
          <a:p>
            <a:endParaRPr lang="cs-CZ" b="1" dirty="0" smtClean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372398" y="3620444"/>
            <a:ext cx="1084655" cy="7635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1031" y="2961564"/>
            <a:ext cx="107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>EXPRESE</a:t>
            </a:r>
            <a:endParaRPr lang="cs-CZ" b="1" dirty="0">
              <a:latin typeface="Calibri" pitchFamily="34" charset="0"/>
            </a:endParaRPr>
          </a:p>
        </p:txBody>
      </p:sp>
      <p:cxnSp>
        <p:nvCxnSpPr>
          <p:cNvPr id="34" name="Přímá spojnice se šipkou 33"/>
          <p:cNvCxnSpPr>
            <a:endCxn id="33" idx="0"/>
          </p:cNvCxnSpPr>
          <p:nvPr/>
        </p:nvCxnSpPr>
        <p:spPr>
          <a:xfrm flipH="1">
            <a:off x="616188" y="2206030"/>
            <a:ext cx="1168756" cy="7555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1344121" y="2961563"/>
            <a:ext cx="960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>SESTŘIH</a:t>
            </a:r>
            <a:endParaRPr lang="cs-CZ" b="1" dirty="0">
              <a:latin typeface="Calibri" pitchFamily="34" charset="0"/>
            </a:endParaRPr>
          </a:p>
        </p:txBody>
      </p:sp>
      <p:cxnSp>
        <p:nvCxnSpPr>
          <p:cNvPr id="36" name="Přímá spojnice se šipkou 35"/>
          <p:cNvCxnSpPr>
            <a:stCxn id="7" idx="2"/>
            <a:endCxn id="35" idx="0"/>
          </p:cNvCxnSpPr>
          <p:nvPr/>
        </p:nvCxnSpPr>
        <p:spPr>
          <a:xfrm>
            <a:off x="1806182" y="2230438"/>
            <a:ext cx="18359" cy="7311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2261570" y="2961563"/>
            <a:ext cx="16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>„SEKV. EXONŮ“</a:t>
            </a:r>
            <a:endParaRPr lang="cs-CZ" b="1" dirty="0">
              <a:latin typeface="Calibri" pitchFamily="34" charset="0"/>
            </a:endParaRPr>
          </a:p>
        </p:txBody>
      </p:sp>
      <p:cxnSp>
        <p:nvCxnSpPr>
          <p:cNvPr id="39" name="Přímá spojnice se šipkou 38"/>
          <p:cNvCxnSpPr>
            <a:endCxn id="38" idx="0"/>
          </p:cNvCxnSpPr>
          <p:nvPr/>
        </p:nvCxnSpPr>
        <p:spPr>
          <a:xfrm>
            <a:off x="1807570" y="2206030"/>
            <a:ext cx="1279996" cy="7555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7503579" y="360372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1" grpId="0"/>
      <p:bldP spid="23" grpId="0"/>
      <p:bldP spid="27" grpId="0"/>
      <p:bldP spid="29" grpId="0"/>
      <p:bldP spid="33" grpId="0"/>
      <p:bldP spid="35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483768" y="675292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4000" b="1" dirty="0"/>
              <a:t>METODA MLPA</a:t>
            </a:r>
            <a:endParaRPr lang="cs-CZ" sz="4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33766" r="20792" b="35758"/>
          <a:stretch/>
        </p:blipFill>
        <p:spPr>
          <a:xfrm>
            <a:off x="539552" y="2420888"/>
            <a:ext cx="7811885" cy="32735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33766" r="20792" b="35758"/>
          <a:stretch/>
        </p:blipFill>
        <p:spPr>
          <a:xfrm>
            <a:off x="691952" y="2573288"/>
            <a:ext cx="7811885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483768" y="675292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4000" b="1" dirty="0" smtClean="0"/>
              <a:t>MLPA SONDY</a:t>
            </a:r>
            <a:endParaRPr lang="cs-CZ" sz="4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15980" r="19015" b="59845"/>
          <a:stretch/>
        </p:blipFill>
        <p:spPr>
          <a:xfrm>
            <a:off x="0" y="3132928"/>
            <a:ext cx="9144000" cy="29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16525" r="18767" b="52512"/>
          <a:stretch/>
        </p:blipFill>
        <p:spPr>
          <a:xfrm>
            <a:off x="25798" y="1975508"/>
            <a:ext cx="9143999" cy="370762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cs-CZ" sz="4000" b="1" dirty="0" smtClean="0">
                <a:solidFill>
                  <a:schemeClr val="tx1"/>
                </a:solidFill>
              </a:rPr>
              <a:t>           1</a:t>
            </a:r>
            <a:r>
              <a:rPr lang="cs-CZ" sz="4000" b="1" dirty="0">
                <a:solidFill>
                  <a:schemeClr val="tx1"/>
                </a:solidFill>
              </a:rPr>
              <a:t>. DENATURACE/HYBRIDIZACE </a:t>
            </a:r>
          </a:p>
        </p:txBody>
      </p:sp>
    </p:spTree>
    <p:extLst>
      <p:ext uri="{BB962C8B-B14F-4D97-AF65-F5344CB8AC3E}">
        <p14:creationId xmlns:p14="http://schemas.microsoft.com/office/powerpoint/2010/main" val="299638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951312" y="675292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4000" b="1" dirty="0" smtClean="0"/>
              <a:t>2. LIGACE</a:t>
            </a:r>
            <a:endParaRPr lang="cs-CZ" sz="4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2" b="67965"/>
          <a:stretch/>
        </p:blipFill>
        <p:spPr>
          <a:xfrm>
            <a:off x="503383" y="3620530"/>
            <a:ext cx="8137234" cy="114261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47664" y="23761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nahybridizované</a:t>
            </a:r>
            <a:r>
              <a:rPr lang="cs-CZ" dirty="0"/>
              <a:t> části sondy jsou spojeny </a:t>
            </a:r>
            <a:r>
              <a:rPr lang="cs-CZ" dirty="0" smtClean="0"/>
              <a:t>ligázou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5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951312" y="675292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4000" b="1" dirty="0"/>
              <a:t>3. AMPLIFIKACE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7664" y="237618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•</a:t>
            </a:r>
            <a:r>
              <a:rPr lang="cs-CZ" dirty="0" err="1"/>
              <a:t>ligované</a:t>
            </a:r>
            <a:r>
              <a:rPr lang="cs-CZ" dirty="0"/>
              <a:t> sondy jsou amplifikovány pomocí univerzálního páru </a:t>
            </a:r>
            <a:r>
              <a:rPr lang="cs-CZ" dirty="0" err="1" smtClean="0"/>
              <a:t>primerů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>
                <a:solidFill>
                  <a:srgbClr val="FF0000"/>
                </a:solidFill>
              </a:rPr>
              <a:t>!amplifikují se sondy, ne zkoumaná DNA!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36190" r="1765" b="48571"/>
          <a:stretch/>
        </p:blipFill>
        <p:spPr>
          <a:xfrm>
            <a:off x="467544" y="4065866"/>
            <a:ext cx="8424936" cy="18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610821" y="709316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4000" b="1" dirty="0"/>
              <a:t>4. FRAGMENTAČNÍ ANALÝZA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7664" y="23761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•fluorescenčně značené produkty jsou separovány kapilární elektroforézou dle své délky (počtu </a:t>
            </a:r>
            <a:r>
              <a:rPr lang="cs-CZ" dirty="0" err="1"/>
              <a:t>nt</a:t>
            </a:r>
            <a:r>
              <a:rPr lang="cs-CZ" dirty="0"/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8491745" cy="246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862013"/>
            <a:ext cx="80962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9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979712" y="692696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4000" b="1" dirty="0" smtClean="0"/>
              <a:t>ANALÝZA </a:t>
            </a:r>
            <a:r>
              <a:rPr lang="cs-CZ" sz="4000" b="1" dirty="0"/>
              <a:t>VÝSLEDKŮ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39652" y="1988840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•výška výsledného vrcholu daného </a:t>
            </a:r>
            <a:r>
              <a:rPr lang="cs-CZ" dirty="0" err="1"/>
              <a:t>amplikonu</a:t>
            </a:r>
            <a:r>
              <a:rPr lang="cs-CZ" dirty="0"/>
              <a:t> odpovídá relativnímu počtu kopií cílové sekvence</a:t>
            </a:r>
          </a:p>
          <a:p>
            <a:r>
              <a:rPr lang="cs-CZ" dirty="0"/>
              <a:t>•výsledky je možné hodnotit </a:t>
            </a:r>
            <a:r>
              <a:rPr lang="cs-CZ" dirty="0" err="1"/>
              <a:t>okometricky</a:t>
            </a:r>
            <a:r>
              <a:rPr lang="cs-CZ" dirty="0"/>
              <a:t> nebo pomocí SW </a:t>
            </a:r>
            <a:r>
              <a:rPr lang="cs-CZ" dirty="0" err="1"/>
              <a:t>Coffalyser.Net</a:t>
            </a:r>
            <a:endParaRPr lang="cs-CZ" dirty="0"/>
          </a:p>
          <a:p>
            <a:r>
              <a:rPr lang="cs-CZ" dirty="0"/>
              <a:t>•dávány do poměru sondy reference a testovaného vzorku</a:t>
            </a:r>
          </a:p>
          <a:p>
            <a:r>
              <a:rPr lang="cs-CZ" dirty="0" smtClean="0"/>
              <a:t>1 </a:t>
            </a:r>
            <a:r>
              <a:rPr lang="cs-CZ" dirty="0"/>
              <a:t>= standardní počet kopií</a:t>
            </a:r>
          </a:p>
          <a:p>
            <a:r>
              <a:rPr lang="cs-CZ" dirty="0" smtClean="0"/>
              <a:t>0,5 </a:t>
            </a:r>
            <a:r>
              <a:rPr lang="cs-CZ" dirty="0"/>
              <a:t>= heterozygotní delece</a:t>
            </a:r>
          </a:p>
          <a:p>
            <a:r>
              <a:rPr lang="cs-CZ" dirty="0" smtClean="0"/>
              <a:t>1,5 </a:t>
            </a:r>
            <a:r>
              <a:rPr lang="cs-CZ" dirty="0"/>
              <a:t>= heterozygotní duplikace (u genů na autozomech)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9119"/>
            <a:ext cx="65532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9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979712" y="692696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4000" b="1" dirty="0"/>
              <a:t>VÝHODY MLPA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39652" y="1988840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multiplex – detekuje změny počtu kopii až 50 specifických sekvencí v jedné PCR reakci</a:t>
            </a:r>
          </a:p>
          <a:p>
            <a:r>
              <a:rPr lang="cs-CZ" dirty="0"/>
              <a:t>•dokáže odlišit sekvence lišící se v jediném nukleotidu</a:t>
            </a:r>
          </a:p>
          <a:p>
            <a:r>
              <a:rPr lang="cs-CZ" dirty="0"/>
              <a:t>•vyžaduje minimum DNA (20 </a:t>
            </a:r>
            <a:r>
              <a:rPr lang="cs-CZ" dirty="0" err="1"/>
              <a:t>ng</a:t>
            </a:r>
            <a:r>
              <a:rPr lang="cs-CZ" dirty="0"/>
              <a:t> (3000 buněk))</a:t>
            </a:r>
          </a:p>
          <a:p>
            <a:r>
              <a:rPr lang="cs-CZ" dirty="0"/>
              <a:t>•identicky protokol pro různé aplikace</a:t>
            </a:r>
          </a:p>
          <a:p>
            <a:r>
              <a:rPr lang="cs-CZ" dirty="0"/>
              <a:t>•všechny potřebné reagence jsou součástí </a:t>
            </a:r>
            <a:r>
              <a:rPr lang="cs-CZ" dirty="0" err="1"/>
              <a:t>kitu</a:t>
            </a:r>
            <a:endParaRPr lang="cs-CZ" dirty="0"/>
          </a:p>
          <a:p>
            <a:r>
              <a:rPr lang="cs-CZ" dirty="0"/>
              <a:t>•nezbytné vybavení bývá běžnou součástí všech molekulárně biologických laboratoří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979712" y="692696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4000" b="1" dirty="0"/>
              <a:t>NEVÝHODY MLPA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39652" y="1988840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detekuje jenom změny v relativním množství – neodliší například diploidní a triploidní buňky</a:t>
            </a:r>
          </a:p>
          <a:p>
            <a:r>
              <a:rPr lang="cs-CZ" dirty="0"/>
              <a:t>•vysoka citlivost na kontaminaci reakce</a:t>
            </a:r>
          </a:p>
          <a:p>
            <a:r>
              <a:rPr lang="cs-CZ" dirty="0"/>
              <a:t>•nutnost mít minimálně 50% buněk nesoucích danou přestavbu</a:t>
            </a:r>
          </a:p>
          <a:p>
            <a:r>
              <a:rPr lang="cs-CZ" dirty="0"/>
              <a:t>•časově náročná a obtížná výroba vlastních sond (komerčně však dostupná řada sond)</a:t>
            </a:r>
          </a:p>
          <a:p>
            <a:r>
              <a:rPr lang="cs-CZ" dirty="0"/>
              <a:t>•SNP v místě </a:t>
            </a:r>
            <a:r>
              <a:rPr lang="cs-CZ" dirty="0" err="1"/>
              <a:t>ligace</a:t>
            </a:r>
            <a:r>
              <a:rPr lang="cs-CZ" dirty="0"/>
              <a:t> můžou vest k falešným výsledkům (výsledek ověřit jinou metodou nebo pomocí </a:t>
            </a:r>
            <a:r>
              <a:rPr lang="cs-CZ" dirty="0" err="1"/>
              <a:t>sekvenace</a:t>
            </a:r>
            <a:r>
              <a:rPr lang="cs-CZ" dirty="0"/>
              <a:t> vyloučit přítomnost SNP)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877428" y="658173"/>
            <a:ext cx="29345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DIAGNOSTIKA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05220" y="1768773"/>
            <a:ext cx="1601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Calibri" pitchFamily="34" charset="0"/>
              </a:rPr>
              <a:t>RNA</a:t>
            </a:r>
          </a:p>
        </p:txBody>
      </p:sp>
      <p:cxnSp>
        <p:nvCxnSpPr>
          <p:cNvPr id="3" name="Přímá spojnice se šipkou 2"/>
          <p:cNvCxnSpPr>
            <a:endCxn id="7" idx="0"/>
          </p:cNvCxnSpPr>
          <p:nvPr/>
        </p:nvCxnSpPr>
        <p:spPr>
          <a:xfrm flipH="1">
            <a:off x="1806182" y="1211873"/>
            <a:ext cx="2538536" cy="5569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6457053" y="1768772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latin typeface="Calibri" pitchFamily="34" charset="0"/>
              </a:rPr>
              <a:t>DNA</a:t>
            </a:r>
          </a:p>
        </p:txBody>
      </p:sp>
      <p:cxnSp>
        <p:nvCxnSpPr>
          <p:cNvPr id="15" name="Přímá spojnice se šipkou 14"/>
          <p:cNvCxnSpPr>
            <a:endCxn id="13" idx="0"/>
          </p:cNvCxnSpPr>
          <p:nvPr/>
        </p:nvCxnSpPr>
        <p:spPr>
          <a:xfrm>
            <a:off x="4344718" y="1211873"/>
            <a:ext cx="2495614" cy="55689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4858536" y="3203613"/>
            <a:ext cx="1027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Calibri" pitchFamily="34" charset="0"/>
              </a:rPr>
              <a:t>PŘÍMÁ</a:t>
            </a:r>
          </a:p>
        </p:txBody>
      </p:sp>
      <p:cxnSp>
        <p:nvCxnSpPr>
          <p:cNvPr id="22" name="Přímá spojnice se šipkou 21"/>
          <p:cNvCxnSpPr>
            <a:endCxn id="21" idx="0"/>
          </p:cNvCxnSpPr>
          <p:nvPr/>
        </p:nvCxnSpPr>
        <p:spPr>
          <a:xfrm flipH="1">
            <a:off x="5372398" y="2132856"/>
            <a:ext cx="1260502" cy="10707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23610" y="3182419"/>
            <a:ext cx="1731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NEPŘÍMÁ</a:t>
            </a:r>
          </a:p>
          <a:p>
            <a:pPr algn="ctr"/>
            <a:r>
              <a:rPr lang="cs-CZ" sz="1400" dirty="0">
                <a:latin typeface="Calibri" pitchFamily="34" charset="0"/>
              </a:rPr>
              <a:t>analýza </a:t>
            </a:r>
            <a:r>
              <a:rPr lang="cs-CZ" sz="1400" dirty="0" err="1">
                <a:latin typeface="Calibri" pitchFamily="34" charset="0"/>
              </a:rPr>
              <a:t>mikrosatelitů</a:t>
            </a:r>
            <a:endParaRPr lang="cs-CZ" sz="1400" dirty="0">
              <a:latin typeface="Calibri" pitchFamily="34" charset="0"/>
            </a:endParaRPr>
          </a:p>
          <a:p>
            <a:pPr algn="ctr"/>
            <a:endParaRPr lang="cs-CZ" sz="2000" b="1" dirty="0">
              <a:latin typeface="Calibri" pitchFamily="34" charset="0"/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6632900" y="2132856"/>
            <a:ext cx="1541913" cy="1189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2733412" y="4359256"/>
            <a:ext cx="27363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 smtClean="0">
                <a:latin typeface="Calibri" pitchFamily="34" charset="0"/>
              </a:rPr>
              <a:t>SCORING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itchFamily="34" charset="0"/>
              </a:rPr>
              <a:t>Restrikční analýza PCR produktu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itchFamily="34" charset="0"/>
              </a:rPr>
              <a:t>Hybridizace PCR produktu s </a:t>
            </a:r>
            <a:r>
              <a:rPr lang="cs-CZ" sz="1400" dirty="0" err="1">
                <a:latin typeface="Calibri" pitchFamily="34" charset="0"/>
              </a:rPr>
              <a:t>alelově</a:t>
            </a:r>
            <a:r>
              <a:rPr lang="cs-CZ" sz="1400" dirty="0">
                <a:latin typeface="Calibri" pitchFamily="34" charset="0"/>
              </a:rPr>
              <a:t> specifickými </a:t>
            </a:r>
            <a:r>
              <a:rPr lang="cs-CZ" sz="1400" dirty="0" err="1">
                <a:latin typeface="Calibri" pitchFamily="34" charset="0"/>
              </a:rPr>
              <a:t>oligonukleotidy</a:t>
            </a:r>
            <a:endParaRPr lang="cs-CZ" sz="1400" dirty="0">
              <a:latin typeface="Calibri" pitchFamily="34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Calibri" pitchFamily="34" charset="0"/>
              </a:rPr>
              <a:t>detekce variant pomocí sond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FF0000"/>
                </a:solidFill>
                <a:latin typeface="Calibri" pitchFamily="34" charset="0"/>
              </a:rPr>
              <a:t>ARMS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FF0000"/>
                </a:solidFill>
                <a:latin typeface="Calibri" pitchFamily="34" charset="0"/>
              </a:rPr>
              <a:t>MLPA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itchFamily="34" charset="0"/>
              </a:rPr>
              <a:t>Triplet </a:t>
            </a:r>
            <a:r>
              <a:rPr lang="cs-CZ" sz="1400" dirty="0" err="1">
                <a:latin typeface="Calibri" pitchFamily="34" charset="0"/>
              </a:rPr>
              <a:t>Primed</a:t>
            </a:r>
            <a:r>
              <a:rPr lang="cs-CZ" sz="1400" dirty="0">
                <a:latin typeface="Calibri" pitchFamily="34" charset="0"/>
              </a:rPr>
              <a:t> PCR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cs-CZ" sz="1400" dirty="0" smtClean="0">
              <a:latin typeface="Calibri" pitchFamily="34" charset="0"/>
            </a:endParaRPr>
          </a:p>
          <a:p>
            <a:pPr algn="ctr"/>
            <a:endParaRPr lang="cs-CZ" sz="1400" b="1" dirty="0">
              <a:latin typeface="Calibri" pitchFamily="34" charset="0"/>
            </a:endParaRPr>
          </a:p>
        </p:txBody>
      </p:sp>
      <p:cxnSp>
        <p:nvCxnSpPr>
          <p:cNvPr id="28" name="Přímá spojnice se šipkou 27"/>
          <p:cNvCxnSpPr>
            <a:endCxn id="27" idx="0"/>
          </p:cNvCxnSpPr>
          <p:nvPr/>
        </p:nvCxnSpPr>
        <p:spPr>
          <a:xfrm flipH="1">
            <a:off x="4101565" y="3603722"/>
            <a:ext cx="1269710" cy="7555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5676101" y="4384017"/>
            <a:ext cx="384492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libri" pitchFamily="34" charset="0"/>
              </a:rPr>
              <a:t>SCANNING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analýza teploty tání (SYBR Green)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Calibri" pitchFamily="34" charset="0"/>
              </a:rPr>
              <a:t>sekvenování</a:t>
            </a:r>
            <a:endParaRPr lang="cs-CZ" sz="1600" dirty="0">
              <a:latin typeface="Calibri" pitchFamily="34" charset="0"/>
            </a:endParaRPr>
          </a:p>
          <a:p>
            <a:endParaRPr lang="cs-CZ" b="1" dirty="0" smtClean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372398" y="3620444"/>
            <a:ext cx="1084655" cy="7635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1031" y="2961564"/>
            <a:ext cx="107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>EXPRESE</a:t>
            </a:r>
            <a:endParaRPr lang="cs-CZ" b="1" dirty="0">
              <a:latin typeface="Calibri" pitchFamily="34" charset="0"/>
            </a:endParaRPr>
          </a:p>
        </p:txBody>
      </p:sp>
      <p:cxnSp>
        <p:nvCxnSpPr>
          <p:cNvPr id="34" name="Přímá spojnice se šipkou 33"/>
          <p:cNvCxnSpPr>
            <a:endCxn id="33" idx="0"/>
          </p:cNvCxnSpPr>
          <p:nvPr/>
        </p:nvCxnSpPr>
        <p:spPr>
          <a:xfrm flipH="1">
            <a:off x="616188" y="2206030"/>
            <a:ext cx="1168756" cy="7555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1344121" y="2961563"/>
            <a:ext cx="960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>SESTŘIH</a:t>
            </a:r>
            <a:endParaRPr lang="cs-CZ" b="1" dirty="0">
              <a:latin typeface="Calibri" pitchFamily="34" charset="0"/>
            </a:endParaRPr>
          </a:p>
        </p:txBody>
      </p:sp>
      <p:cxnSp>
        <p:nvCxnSpPr>
          <p:cNvPr id="36" name="Přímá spojnice se šipkou 35"/>
          <p:cNvCxnSpPr>
            <a:stCxn id="7" idx="2"/>
            <a:endCxn id="35" idx="0"/>
          </p:cNvCxnSpPr>
          <p:nvPr/>
        </p:nvCxnSpPr>
        <p:spPr>
          <a:xfrm>
            <a:off x="1806182" y="2230438"/>
            <a:ext cx="18359" cy="7311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2261570" y="2961563"/>
            <a:ext cx="16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>„SEKV. EXONŮ“</a:t>
            </a:r>
            <a:endParaRPr lang="cs-CZ" b="1" dirty="0">
              <a:latin typeface="Calibri" pitchFamily="34" charset="0"/>
            </a:endParaRPr>
          </a:p>
        </p:txBody>
      </p:sp>
      <p:cxnSp>
        <p:nvCxnSpPr>
          <p:cNvPr id="39" name="Přímá spojnice se šipkou 38"/>
          <p:cNvCxnSpPr>
            <a:endCxn id="38" idx="0"/>
          </p:cNvCxnSpPr>
          <p:nvPr/>
        </p:nvCxnSpPr>
        <p:spPr>
          <a:xfrm>
            <a:off x="1807570" y="2206030"/>
            <a:ext cx="1279996" cy="7555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7503579" y="360372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1" grpId="0"/>
      <p:bldP spid="23" grpId="0"/>
      <p:bldP spid="27" grpId="0"/>
      <p:bldP spid="29" grpId="0"/>
      <p:bldP spid="33" grpId="0"/>
      <p:bldP spid="35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02" y="1147303"/>
            <a:ext cx="6903595" cy="456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63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23528" y="47667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dirty="0" smtClean="0"/>
          </a:p>
          <a:p>
            <a:r>
              <a:rPr lang="cs-CZ" sz="3600" b="1" dirty="0"/>
              <a:t>DUCHENNOVA SVALOVÁ DYSTROFIE (DMD)</a:t>
            </a:r>
            <a:endParaRPr lang="cs-CZ" sz="3600" dirty="0"/>
          </a:p>
        </p:txBody>
      </p:sp>
      <p:sp>
        <p:nvSpPr>
          <p:cNvPr id="2" name="Obdélník 1"/>
          <p:cNvSpPr/>
          <p:nvPr/>
        </p:nvSpPr>
        <p:spPr>
          <a:xfrm>
            <a:off x="1403648" y="2276872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progredující</a:t>
            </a:r>
            <a:r>
              <a:rPr lang="cs-CZ" dirty="0"/>
              <a:t> svalová slabost – kosterní– srdeční a dýchací svaly</a:t>
            </a:r>
          </a:p>
          <a:p>
            <a:r>
              <a:rPr lang="cs-CZ" dirty="0"/>
              <a:t>•vyskytuje se s frekvencí 1:3000 narozených chlapců</a:t>
            </a:r>
          </a:p>
          <a:p>
            <a:r>
              <a:rPr lang="cs-CZ" dirty="0"/>
              <a:t>•klinický obraz</a:t>
            </a:r>
          </a:p>
          <a:p>
            <a:r>
              <a:rPr lang="cs-CZ" dirty="0"/>
              <a:t>•zpočátku bezpříznakové onemocnění – vývoj probíhá několik měsíců standardně</a:t>
            </a:r>
          </a:p>
          <a:p>
            <a:r>
              <a:rPr lang="cs-CZ" dirty="0"/>
              <a:t>•kolem 2.-6. roku – nástup příznaků (problémy s chůzí, vstáváním aj.)</a:t>
            </a:r>
          </a:p>
          <a:p>
            <a:r>
              <a:rPr lang="cs-CZ" dirty="0"/>
              <a:t>•postupný rozvoj myopatie dolních končetin (pozorujeme tzv. </a:t>
            </a:r>
            <a:r>
              <a:rPr lang="cs-CZ" dirty="0" err="1"/>
              <a:t>Gowersovo</a:t>
            </a:r>
            <a:r>
              <a:rPr lang="cs-CZ" dirty="0"/>
              <a:t> znamení; „kachní chůze“)</a:t>
            </a:r>
          </a:p>
          <a:p>
            <a:r>
              <a:rPr lang="cs-CZ" dirty="0"/>
              <a:t>•kolem 12. roku – upoutání na invalidní vozík</a:t>
            </a:r>
          </a:p>
          <a:p>
            <a:r>
              <a:rPr lang="cs-CZ" dirty="0"/>
              <a:t>•postižení dalších skupin kosterního svalstva</a:t>
            </a:r>
          </a:p>
          <a:p>
            <a:r>
              <a:rPr lang="cs-CZ" dirty="0"/>
              <a:t>•postižení svalu srdečního (→ srdeční selhání), postižení plicních svalů (→ umělá plicní ventilace)</a:t>
            </a:r>
          </a:p>
          <a:p>
            <a:r>
              <a:rPr lang="cs-CZ" dirty="0"/>
              <a:t>•kolem 30. roku – smrt</a:t>
            </a:r>
          </a:p>
        </p:txBody>
      </p:sp>
    </p:spTree>
    <p:extLst>
      <p:ext uri="{BB962C8B-B14F-4D97-AF65-F5344CB8AC3E}">
        <p14:creationId xmlns:p14="http://schemas.microsoft.com/office/powerpoint/2010/main" val="11908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494"/>
            <a:ext cx="7376848" cy="632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4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23528" y="47667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dirty="0" smtClean="0"/>
          </a:p>
          <a:p>
            <a:r>
              <a:rPr lang="cs-CZ" sz="3600" b="1" dirty="0"/>
              <a:t>DUCHENNOVA SVALOVÁ DYSTROFIE (DMD)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060848"/>
            <a:ext cx="7930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příčina – defekty v genu pro svalový protein </a:t>
            </a:r>
            <a:r>
              <a:rPr lang="cs-CZ" dirty="0" err="1"/>
              <a:t>dystrofin</a:t>
            </a:r>
            <a:r>
              <a:rPr lang="cs-CZ" dirty="0"/>
              <a:t> (gen DMD)</a:t>
            </a:r>
          </a:p>
          <a:p>
            <a:r>
              <a:rPr lang="cs-CZ" dirty="0"/>
              <a:t>•</a:t>
            </a:r>
            <a:r>
              <a:rPr lang="cs-CZ" dirty="0" err="1"/>
              <a:t>dystrofin</a:t>
            </a:r>
            <a:r>
              <a:rPr lang="cs-CZ" dirty="0"/>
              <a:t> = strukturní svalový protein – zprostředkovává interakci mezi buněčným </a:t>
            </a:r>
            <a:endParaRPr lang="cs-CZ" dirty="0" smtClean="0"/>
          </a:p>
          <a:p>
            <a:r>
              <a:rPr lang="cs-CZ" dirty="0" smtClean="0"/>
              <a:t>cytoskeletem </a:t>
            </a:r>
            <a:r>
              <a:rPr lang="cs-CZ" dirty="0"/>
              <a:t>(aktinem) a </a:t>
            </a:r>
            <a:r>
              <a:rPr lang="cs-CZ" dirty="0" smtClean="0"/>
              <a:t>ECM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40" y="3068960"/>
            <a:ext cx="5688632" cy="34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23528" y="47667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dirty="0" smtClean="0"/>
          </a:p>
          <a:p>
            <a:r>
              <a:rPr lang="cs-CZ" sz="3600" b="1" dirty="0" smtClean="0"/>
              <a:t>                             GEN </a:t>
            </a:r>
            <a:r>
              <a:rPr lang="cs-CZ" sz="3600" b="1" dirty="0"/>
              <a:t>DMD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0093" y="2079140"/>
            <a:ext cx="90057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rozsáhlý gen – 79 exonů</a:t>
            </a:r>
          </a:p>
          <a:p>
            <a:r>
              <a:rPr lang="cs-CZ" dirty="0"/>
              <a:t>•lokalizace Xp21 → X-vázaná recesivní choroba</a:t>
            </a:r>
          </a:p>
          <a:p>
            <a:r>
              <a:rPr lang="cs-CZ" dirty="0"/>
              <a:t>•většina defektů DMD genu = copy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variation</a:t>
            </a:r>
            <a:endParaRPr lang="cs-CZ" dirty="0"/>
          </a:p>
          <a:p>
            <a:r>
              <a:rPr lang="cs-CZ" dirty="0"/>
              <a:t>•frekvence delecí/duplikací v DMD genu u DMD/BMD pacientů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odhadována 60-70 % pro delece a 5-10 % pro duplikace → </a:t>
            </a:r>
            <a:endParaRPr lang="cs-CZ" dirty="0" smtClean="0"/>
          </a:p>
          <a:p>
            <a:r>
              <a:rPr lang="cs-CZ" dirty="0" smtClean="0"/>
              <a:t>prvním </a:t>
            </a:r>
            <a:r>
              <a:rPr lang="cs-CZ" dirty="0"/>
              <a:t>krokem ve vyšetřovacím algoritmu molekulárně genetické diagnostiky je metoda MLPA</a:t>
            </a:r>
          </a:p>
          <a:p>
            <a:r>
              <a:rPr lang="cs-CZ" dirty="0"/>
              <a:t>•delece/duplikace exonů mohou být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 nebo in </a:t>
            </a:r>
            <a:r>
              <a:rPr lang="cs-CZ" dirty="0" err="1"/>
              <a:t>frame</a:t>
            </a:r>
            <a:endParaRPr lang="cs-CZ" dirty="0"/>
          </a:p>
          <a:p>
            <a:r>
              <a:rPr lang="cs-CZ" dirty="0"/>
              <a:t>•DMD – delece/ duplikace měnící čtecí rámec, nonsense mutace</a:t>
            </a:r>
          </a:p>
          <a:p>
            <a:r>
              <a:rPr lang="cs-CZ" dirty="0"/>
              <a:t>•BMD – delece/duplikace zachovávající čtecí rámec</a:t>
            </a:r>
          </a:p>
          <a:p>
            <a:r>
              <a:rPr lang="cs-CZ" dirty="0"/>
              <a:t></a:t>
            </a:r>
            <a:r>
              <a:rPr lang="cs-CZ" dirty="0" err="1"/>
              <a:t>Beckerova</a:t>
            </a:r>
            <a:r>
              <a:rPr lang="cs-CZ" dirty="0"/>
              <a:t> svalová dystrofie (BMD) – mírnější forma</a:t>
            </a:r>
          </a:p>
        </p:txBody>
      </p:sp>
    </p:spTree>
    <p:extLst>
      <p:ext uri="{BB962C8B-B14F-4D97-AF65-F5344CB8AC3E}">
        <p14:creationId xmlns:p14="http://schemas.microsoft.com/office/powerpoint/2010/main" val="27934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79712" y="1089610"/>
            <a:ext cx="462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/>
              <a:t>Geny na chromozomu X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97342" y="5333832"/>
            <a:ext cx="3350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ŽENA </a:t>
            </a:r>
            <a:endParaRPr lang="pl-PL" dirty="0" smtClean="0"/>
          </a:p>
          <a:p>
            <a:r>
              <a:rPr lang="pl-PL" dirty="0" smtClean="0"/>
              <a:t>2 </a:t>
            </a:r>
            <a:r>
              <a:rPr lang="pl-PL" dirty="0"/>
              <a:t>kopie → stejné jako u autozomů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67233" y="5018378"/>
            <a:ext cx="26915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MUŽ = HEMIZYGOT</a:t>
            </a:r>
          </a:p>
          <a:p>
            <a:r>
              <a:rPr lang="cs-CZ" dirty="0"/>
              <a:t>1 kopie → poměry se mění</a:t>
            </a:r>
          </a:p>
          <a:p>
            <a:r>
              <a:rPr lang="cs-CZ" dirty="0"/>
              <a:t>1 = standardní počet kopií</a:t>
            </a:r>
          </a:p>
          <a:p>
            <a:r>
              <a:rPr lang="cs-CZ" dirty="0"/>
              <a:t>0 = delece</a:t>
            </a:r>
          </a:p>
          <a:p>
            <a:r>
              <a:rPr lang="cs-CZ" dirty="0"/>
              <a:t>2= duplikace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862138"/>
            <a:ext cx="34671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61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9" y="332656"/>
            <a:ext cx="8800701" cy="586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41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721"/>
            <a:ext cx="9053885" cy="56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690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23528" y="47667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dirty="0" smtClean="0"/>
          </a:p>
          <a:p>
            <a:r>
              <a:rPr lang="cs-CZ" sz="3600" b="1" dirty="0"/>
              <a:t>                             ARMS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0093" y="2079140"/>
            <a:ext cx="7946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ARMS = </a:t>
            </a:r>
            <a:r>
              <a:rPr lang="cs-CZ" dirty="0" err="1"/>
              <a:t>amplification</a:t>
            </a:r>
            <a:r>
              <a:rPr lang="cs-CZ" dirty="0"/>
              <a:t> </a:t>
            </a:r>
            <a:r>
              <a:rPr lang="cs-CZ" dirty="0" err="1"/>
              <a:t>refractory</a:t>
            </a:r>
            <a:r>
              <a:rPr lang="cs-CZ" dirty="0"/>
              <a:t> </a:t>
            </a:r>
            <a:r>
              <a:rPr lang="cs-CZ" dirty="0" err="1"/>
              <a:t>mutation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r>
              <a:rPr lang="cs-CZ" dirty="0"/>
              <a:t>•PCR s </a:t>
            </a:r>
            <a:r>
              <a:rPr lang="cs-CZ" dirty="0" err="1"/>
              <a:t>alelově</a:t>
            </a:r>
            <a:r>
              <a:rPr lang="cs-CZ" dirty="0"/>
              <a:t> specifickými </a:t>
            </a:r>
            <a:r>
              <a:rPr lang="cs-CZ" dirty="0" err="1"/>
              <a:t>primery</a:t>
            </a:r>
            <a:endParaRPr lang="cs-CZ" dirty="0"/>
          </a:p>
          <a:p>
            <a:r>
              <a:rPr lang="cs-CZ" dirty="0"/>
              <a:t>•princip – </a:t>
            </a:r>
            <a:r>
              <a:rPr lang="cs-CZ" dirty="0" err="1"/>
              <a:t>Mismatch</a:t>
            </a:r>
            <a:r>
              <a:rPr lang="cs-CZ" dirty="0"/>
              <a:t> PCR </a:t>
            </a:r>
            <a:r>
              <a:rPr lang="cs-CZ" dirty="0" err="1"/>
              <a:t>primeru</a:t>
            </a:r>
            <a:r>
              <a:rPr lang="cs-CZ" dirty="0"/>
              <a:t> na 3´konci znemožňuje PCR </a:t>
            </a:r>
            <a:endParaRPr lang="cs-CZ" dirty="0" smtClean="0"/>
          </a:p>
          <a:p>
            <a:r>
              <a:rPr lang="cs-CZ" dirty="0" smtClean="0"/>
              <a:t>→ </a:t>
            </a:r>
            <a:r>
              <a:rPr lang="cs-CZ" dirty="0"/>
              <a:t>pokud </a:t>
            </a:r>
            <a:r>
              <a:rPr lang="cs-CZ" dirty="0" err="1"/>
              <a:t>primer</a:t>
            </a:r>
            <a:r>
              <a:rPr lang="cs-CZ" dirty="0"/>
              <a:t> </a:t>
            </a:r>
            <a:r>
              <a:rPr lang="cs-CZ" dirty="0" err="1"/>
              <a:t>nehybridizuje</a:t>
            </a:r>
            <a:r>
              <a:rPr lang="cs-CZ" dirty="0"/>
              <a:t> na svém 3' konci dokonale – nedochází k amplifikaci</a:t>
            </a:r>
          </a:p>
        </p:txBody>
      </p:sp>
    </p:spTree>
    <p:extLst>
      <p:ext uri="{BB962C8B-B14F-4D97-AF65-F5344CB8AC3E}">
        <p14:creationId xmlns:p14="http://schemas.microsoft.com/office/powerpoint/2010/main" val="37253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23528" y="47667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dirty="0" smtClean="0"/>
          </a:p>
          <a:p>
            <a:r>
              <a:rPr lang="cs-CZ" sz="3600" b="1" dirty="0"/>
              <a:t>                             PRINCIP ARMS</a:t>
            </a:r>
            <a:endParaRPr 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15702" r="19948" b="50000"/>
          <a:stretch/>
        </p:blipFill>
        <p:spPr>
          <a:xfrm>
            <a:off x="924532" y="2420888"/>
            <a:ext cx="7294935" cy="33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000" b="1" dirty="0">
                <a:latin typeface="+mn-lt"/>
              </a:rPr>
              <a:t>velikostní separace molekul DNA</a:t>
            </a:r>
            <a:br>
              <a:rPr lang="cs-CZ" sz="2000" b="1" dirty="0">
                <a:latin typeface="+mn-lt"/>
              </a:rPr>
            </a:br>
            <a:r>
              <a:rPr lang="cs-CZ" sz="2000" dirty="0">
                <a:latin typeface="+mn-lt"/>
              </a:rPr>
              <a:t>•princip – podobný klasické ELFO (místo gelu polymer + užití fluorescenčního značení)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•příprava fluor. značených fragmentů → kapilární ELFO (příprava fragmentů je nejvariabilnější částí)</a:t>
            </a:r>
          </a:p>
        </p:txBody>
      </p:sp>
      <p:sp>
        <p:nvSpPr>
          <p:cNvPr id="3" name="Obdélník 2"/>
          <p:cNvSpPr/>
          <p:nvPr/>
        </p:nvSpPr>
        <p:spPr>
          <a:xfrm>
            <a:off x="1331640" y="754493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4000" b="1" dirty="0"/>
              <a:t>FRAGMENTAČNÍ ANALÝZA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04710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0" y="50208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dirty="0" smtClean="0"/>
          </a:p>
          <a:p>
            <a:r>
              <a:rPr lang="cs-CZ" sz="3600" b="1" dirty="0"/>
              <a:t>                             HODNOCENÍ ARMS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16072" r="20961" b="50000"/>
          <a:stretch/>
        </p:blipFill>
        <p:spPr>
          <a:xfrm>
            <a:off x="715273" y="2337816"/>
            <a:ext cx="7389925" cy="34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-2556792" y="502082"/>
            <a:ext cx="12636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dirty="0" smtClean="0"/>
          </a:p>
          <a:p>
            <a:r>
              <a:rPr lang="cs-CZ" sz="3600" b="1" dirty="0"/>
              <a:t>                             CYSTICKÁ FIBRÓZA – </a:t>
            </a:r>
            <a:r>
              <a:rPr lang="cs-CZ" sz="3600" b="1" dirty="0" err="1"/>
              <a:t>Elucigene</a:t>
            </a:r>
            <a:r>
              <a:rPr lang="cs-CZ" sz="3600" b="1" dirty="0"/>
              <a:t>® CF-EU 2v1</a:t>
            </a:r>
            <a:endParaRPr lang="cs-CZ" sz="3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2492896"/>
            <a:ext cx="82130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komerčně vyráběný </a:t>
            </a:r>
            <a:r>
              <a:rPr lang="cs-CZ" dirty="0" err="1"/>
              <a:t>kit</a:t>
            </a:r>
            <a:endParaRPr lang="cs-CZ" dirty="0"/>
          </a:p>
          <a:p>
            <a:r>
              <a:rPr lang="cs-CZ" dirty="0"/>
              <a:t>•detekuje 50 nejčastějších mutací v CFTR genu</a:t>
            </a:r>
          </a:p>
          <a:p>
            <a:r>
              <a:rPr lang="cs-CZ" dirty="0"/>
              <a:t>•multiplexní </a:t>
            </a:r>
            <a:r>
              <a:rPr lang="cs-CZ" dirty="0" err="1"/>
              <a:t>alelově</a:t>
            </a:r>
            <a:r>
              <a:rPr lang="cs-CZ" dirty="0"/>
              <a:t> specifická PCR následovaná fragmentační analýzou</a:t>
            </a:r>
          </a:p>
          <a:p>
            <a:r>
              <a:rPr lang="cs-CZ" dirty="0"/>
              <a:t>•2 mixy</a:t>
            </a:r>
          </a:p>
          <a:p>
            <a:r>
              <a:rPr lang="cs-CZ" dirty="0"/>
              <a:t>•</a:t>
            </a:r>
            <a:r>
              <a:rPr lang="cs-CZ" dirty="0" err="1"/>
              <a:t>mixA</a:t>
            </a:r>
            <a:r>
              <a:rPr lang="cs-CZ" dirty="0"/>
              <a:t> – MT + WT </a:t>
            </a:r>
            <a:r>
              <a:rPr lang="cs-CZ" dirty="0" err="1"/>
              <a:t>primery</a:t>
            </a:r>
            <a:r>
              <a:rPr lang="cs-CZ" dirty="0"/>
              <a:t> pro F508del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→ kontrola úspěšnosti PCR v případě přítomnosti MT produktů)</a:t>
            </a:r>
          </a:p>
          <a:p>
            <a:r>
              <a:rPr lang="cs-CZ" dirty="0"/>
              <a:t>•</a:t>
            </a:r>
            <a:r>
              <a:rPr lang="cs-CZ" dirty="0" err="1"/>
              <a:t>mixB</a:t>
            </a:r>
            <a:r>
              <a:rPr lang="cs-CZ" dirty="0"/>
              <a:t> – WT (bez F508del)</a:t>
            </a:r>
          </a:p>
          <a:p>
            <a:r>
              <a:rPr lang="cs-CZ" dirty="0"/>
              <a:t>•oba mixy obsahují 2 páry </a:t>
            </a:r>
            <a:r>
              <a:rPr lang="cs-CZ" dirty="0" err="1"/>
              <a:t>primerů</a:t>
            </a:r>
            <a:r>
              <a:rPr lang="cs-CZ" dirty="0"/>
              <a:t> pro STR </a:t>
            </a:r>
            <a:r>
              <a:rPr lang="cs-CZ" dirty="0" err="1"/>
              <a:t>markery</a:t>
            </a:r>
            <a:r>
              <a:rPr lang="cs-CZ" dirty="0"/>
              <a:t> → kontrola kontaminace cizí DNA</a:t>
            </a:r>
          </a:p>
        </p:txBody>
      </p:sp>
    </p:spTree>
    <p:extLst>
      <p:ext uri="{BB962C8B-B14F-4D97-AF65-F5344CB8AC3E}">
        <p14:creationId xmlns:p14="http://schemas.microsoft.com/office/powerpoint/2010/main" val="1768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093296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WT - F508del (+STR)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60648"/>
            <a:ext cx="285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MT + WT pro F508del (+STR)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4" y="734643"/>
            <a:ext cx="8810231" cy="538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695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093296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WT - F508del (+STR)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60648"/>
            <a:ext cx="285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MT + WT pro F508del (+STR)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7515"/>
            <a:ext cx="8262417" cy="518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39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877428" y="658173"/>
            <a:ext cx="29345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DIAGNOSTIKA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05220" y="1768773"/>
            <a:ext cx="1601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Calibri" pitchFamily="34" charset="0"/>
              </a:rPr>
              <a:t>RNA</a:t>
            </a:r>
          </a:p>
        </p:txBody>
      </p:sp>
      <p:cxnSp>
        <p:nvCxnSpPr>
          <p:cNvPr id="3" name="Přímá spojnice se šipkou 2"/>
          <p:cNvCxnSpPr>
            <a:endCxn id="7" idx="0"/>
          </p:cNvCxnSpPr>
          <p:nvPr/>
        </p:nvCxnSpPr>
        <p:spPr>
          <a:xfrm flipH="1">
            <a:off x="1806182" y="1211873"/>
            <a:ext cx="2538536" cy="5569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6457053" y="1768772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latin typeface="Calibri" pitchFamily="34" charset="0"/>
              </a:rPr>
              <a:t>DNA</a:t>
            </a:r>
          </a:p>
        </p:txBody>
      </p:sp>
      <p:cxnSp>
        <p:nvCxnSpPr>
          <p:cNvPr id="15" name="Přímá spojnice se šipkou 14"/>
          <p:cNvCxnSpPr>
            <a:endCxn id="13" idx="0"/>
          </p:cNvCxnSpPr>
          <p:nvPr/>
        </p:nvCxnSpPr>
        <p:spPr>
          <a:xfrm>
            <a:off x="4344718" y="1211873"/>
            <a:ext cx="2495614" cy="55689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4858536" y="3203613"/>
            <a:ext cx="1027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Calibri" pitchFamily="34" charset="0"/>
              </a:rPr>
              <a:t>PŘÍMÁ</a:t>
            </a:r>
          </a:p>
        </p:txBody>
      </p:sp>
      <p:cxnSp>
        <p:nvCxnSpPr>
          <p:cNvPr id="22" name="Přímá spojnice se šipkou 21"/>
          <p:cNvCxnSpPr>
            <a:endCxn id="21" idx="0"/>
          </p:cNvCxnSpPr>
          <p:nvPr/>
        </p:nvCxnSpPr>
        <p:spPr>
          <a:xfrm flipH="1">
            <a:off x="5372398" y="2132856"/>
            <a:ext cx="1260502" cy="10707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23610" y="3182419"/>
            <a:ext cx="1731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NEPŘÍMÁ</a:t>
            </a:r>
          </a:p>
          <a:p>
            <a:pPr algn="ctr"/>
            <a:r>
              <a:rPr lang="cs-CZ" sz="1400" dirty="0">
                <a:latin typeface="Calibri" pitchFamily="34" charset="0"/>
              </a:rPr>
              <a:t>analýza </a:t>
            </a:r>
            <a:r>
              <a:rPr lang="cs-CZ" sz="1400" dirty="0" err="1">
                <a:latin typeface="Calibri" pitchFamily="34" charset="0"/>
              </a:rPr>
              <a:t>mikrosatelitů</a:t>
            </a:r>
            <a:endParaRPr lang="cs-CZ" sz="1400" dirty="0">
              <a:latin typeface="Calibri" pitchFamily="34" charset="0"/>
            </a:endParaRPr>
          </a:p>
          <a:p>
            <a:pPr algn="ctr"/>
            <a:endParaRPr lang="cs-CZ" sz="2000" b="1" dirty="0">
              <a:latin typeface="Calibri" pitchFamily="34" charset="0"/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6632900" y="2132856"/>
            <a:ext cx="1541913" cy="1189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2733412" y="4359256"/>
            <a:ext cx="27363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 smtClean="0">
                <a:latin typeface="Calibri" pitchFamily="34" charset="0"/>
              </a:rPr>
              <a:t>SCORING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itchFamily="34" charset="0"/>
              </a:rPr>
              <a:t>Restrikční analýza PCR produktu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itchFamily="34" charset="0"/>
              </a:rPr>
              <a:t>Hybridizace PCR produktu s </a:t>
            </a:r>
            <a:r>
              <a:rPr lang="cs-CZ" sz="1400" dirty="0" err="1">
                <a:latin typeface="Calibri" pitchFamily="34" charset="0"/>
              </a:rPr>
              <a:t>alelově</a:t>
            </a:r>
            <a:r>
              <a:rPr lang="cs-CZ" sz="1400" dirty="0">
                <a:latin typeface="Calibri" pitchFamily="34" charset="0"/>
              </a:rPr>
              <a:t> specifickými </a:t>
            </a:r>
            <a:r>
              <a:rPr lang="cs-CZ" sz="1400" dirty="0" err="1">
                <a:latin typeface="Calibri" pitchFamily="34" charset="0"/>
              </a:rPr>
              <a:t>oligonukleotidy</a:t>
            </a:r>
            <a:endParaRPr lang="cs-CZ" sz="1400" dirty="0">
              <a:latin typeface="Calibri" pitchFamily="34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Calibri" pitchFamily="34" charset="0"/>
              </a:rPr>
              <a:t>detekce variant pomocí sond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Calibri" pitchFamily="34" charset="0"/>
              </a:rPr>
              <a:t>ARMS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Calibri" pitchFamily="34" charset="0"/>
              </a:rPr>
              <a:t>MLPA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FF3300"/>
                </a:solidFill>
                <a:latin typeface="Calibri" pitchFamily="34" charset="0"/>
              </a:rPr>
              <a:t>Triplet </a:t>
            </a:r>
            <a:r>
              <a:rPr lang="cs-CZ" sz="1400" dirty="0" err="1">
                <a:solidFill>
                  <a:srgbClr val="FF3300"/>
                </a:solidFill>
                <a:latin typeface="Calibri" pitchFamily="34" charset="0"/>
              </a:rPr>
              <a:t>Primed</a:t>
            </a:r>
            <a:r>
              <a:rPr lang="cs-CZ" sz="1400" dirty="0">
                <a:solidFill>
                  <a:srgbClr val="FF3300"/>
                </a:solidFill>
                <a:latin typeface="Calibri" pitchFamily="34" charset="0"/>
              </a:rPr>
              <a:t> PCR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cs-CZ" sz="1400" dirty="0" smtClean="0">
              <a:latin typeface="Calibri" pitchFamily="34" charset="0"/>
            </a:endParaRPr>
          </a:p>
          <a:p>
            <a:pPr algn="ctr"/>
            <a:endParaRPr lang="cs-CZ" sz="1400" b="1" dirty="0">
              <a:latin typeface="Calibri" pitchFamily="34" charset="0"/>
            </a:endParaRPr>
          </a:p>
        </p:txBody>
      </p:sp>
      <p:cxnSp>
        <p:nvCxnSpPr>
          <p:cNvPr id="28" name="Přímá spojnice se šipkou 27"/>
          <p:cNvCxnSpPr>
            <a:endCxn id="27" idx="0"/>
          </p:cNvCxnSpPr>
          <p:nvPr/>
        </p:nvCxnSpPr>
        <p:spPr>
          <a:xfrm flipH="1">
            <a:off x="4101565" y="3603722"/>
            <a:ext cx="1269710" cy="7555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5676101" y="4384017"/>
            <a:ext cx="384492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libri" pitchFamily="34" charset="0"/>
              </a:rPr>
              <a:t>SCANNING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analýza teploty tání (SYBR Green)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Calibri" pitchFamily="34" charset="0"/>
              </a:rPr>
              <a:t>sekvenování</a:t>
            </a:r>
            <a:endParaRPr lang="cs-CZ" sz="1600" dirty="0">
              <a:latin typeface="Calibri" pitchFamily="34" charset="0"/>
            </a:endParaRPr>
          </a:p>
          <a:p>
            <a:endParaRPr lang="cs-CZ" b="1" dirty="0" smtClean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372398" y="3620444"/>
            <a:ext cx="1084655" cy="7635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1031" y="2961564"/>
            <a:ext cx="107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>EXPRESE</a:t>
            </a:r>
            <a:endParaRPr lang="cs-CZ" b="1" dirty="0">
              <a:latin typeface="Calibri" pitchFamily="34" charset="0"/>
            </a:endParaRPr>
          </a:p>
        </p:txBody>
      </p:sp>
      <p:cxnSp>
        <p:nvCxnSpPr>
          <p:cNvPr id="34" name="Přímá spojnice se šipkou 33"/>
          <p:cNvCxnSpPr>
            <a:endCxn id="33" idx="0"/>
          </p:cNvCxnSpPr>
          <p:nvPr/>
        </p:nvCxnSpPr>
        <p:spPr>
          <a:xfrm flipH="1">
            <a:off x="616188" y="2206030"/>
            <a:ext cx="1168756" cy="7555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1344121" y="2961563"/>
            <a:ext cx="960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>SESTŘIH</a:t>
            </a:r>
            <a:endParaRPr lang="cs-CZ" b="1" dirty="0">
              <a:latin typeface="Calibri" pitchFamily="34" charset="0"/>
            </a:endParaRPr>
          </a:p>
        </p:txBody>
      </p:sp>
      <p:cxnSp>
        <p:nvCxnSpPr>
          <p:cNvPr id="36" name="Přímá spojnice se šipkou 35"/>
          <p:cNvCxnSpPr>
            <a:stCxn id="7" idx="2"/>
            <a:endCxn id="35" idx="0"/>
          </p:cNvCxnSpPr>
          <p:nvPr/>
        </p:nvCxnSpPr>
        <p:spPr>
          <a:xfrm>
            <a:off x="1806182" y="2230438"/>
            <a:ext cx="18359" cy="7311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2261570" y="2961563"/>
            <a:ext cx="16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>„SEKV. EXONŮ“</a:t>
            </a:r>
            <a:endParaRPr lang="cs-CZ" b="1" dirty="0">
              <a:latin typeface="Calibri" pitchFamily="34" charset="0"/>
            </a:endParaRPr>
          </a:p>
        </p:txBody>
      </p:sp>
      <p:cxnSp>
        <p:nvCxnSpPr>
          <p:cNvPr id="39" name="Přímá spojnice se šipkou 38"/>
          <p:cNvCxnSpPr>
            <a:endCxn id="38" idx="0"/>
          </p:cNvCxnSpPr>
          <p:nvPr/>
        </p:nvCxnSpPr>
        <p:spPr>
          <a:xfrm>
            <a:off x="1807570" y="2206030"/>
            <a:ext cx="1279996" cy="7555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7503579" y="360372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1" grpId="0"/>
      <p:bldP spid="23" grpId="0"/>
      <p:bldP spid="27" grpId="0"/>
      <p:bldP spid="29" grpId="0"/>
      <p:bldP spid="33" grpId="0"/>
      <p:bldP spid="35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14683" r="18847" b="38763"/>
          <a:stretch/>
        </p:blipFill>
        <p:spPr>
          <a:xfrm>
            <a:off x="106191" y="1487935"/>
            <a:ext cx="8836789" cy="540171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57035" y="620687"/>
            <a:ext cx="5829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+mj-lt"/>
              </a:rPr>
              <a:t>Expanze </a:t>
            </a:r>
            <a:r>
              <a:rPr lang="cs-CZ" sz="3200" dirty="0" err="1" smtClean="0">
                <a:latin typeface="+mj-lt"/>
              </a:rPr>
              <a:t>trinukleotidových</a:t>
            </a:r>
            <a:r>
              <a:rPr lang="cs-CZ" sz="3200" dirty="0" smtClean="0">
                <a:latin typeface="+mj-lt"/>
              </a:rPr>
              <a:t> repetic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929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1447800" y="22860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4876800" y="2286000"/>
            <a:ext cx="1447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09600" y="1863725"/>
            <a:ext cx="1430338" cy="1236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cs-CZ" altLang="cs-CZ" b="1">
                <a:ea typeface="Calibri" pitchFamily="34" charset="0"/>
                <a:cs typeface="Calibri" pitchFamily="34" charset="0"/>
              </a:rPr>
              <a:t>TR</a:t>
            </a:r>
          </a:p>
          <a:p>
            <a:pPr eaLnBrk="1" hangingPunct="1"/>
            <a:r>
              <a:rPr lang="cs-CZ" altLang="cs-CZ" sz="1800" b="1" i="1">
                <a:ea typeface="Calibri" pitchFamily="34" charset="0"/>
                <a:cs typeface="Calibri" pitchFamily="34" charset="0"/>
              </a:rPr>
              <a:t>trinucleotide</a:t>
            </a:r>
          </a:p>
          <a:p>
            <a:pPr eaLnBrk="1" hangingPunct="1"/>
            <a:r>
              <a:rPr lang="cs-CZ" altLang="cs-CZ" sz="1800" b="1" i="1">
                <a:ea typeface="Calibri" pitchFamily="34" charset="0"/>
                <a:cs typeface="Calibri" pitchFamily="34" charset="0"/>
              </a:rPr>
              <a:t>repeat</a:t>
            </a:r>
            <a:endParaRPr lang="cs-CZ" altLang="cs-CZ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336925" y="2000250"/>
            <a:ext cx="1855788" cy="113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Calibri" pitchFamily="34" charset="0"/>
                <a:cs typeface="Calibri" pitchFamily="34" charset="0"/>
              </a:rPr>
              <a:t>TREs</a:t>
            </a:r>
          </a:p>
          <a:p>
            <a:pPr eaLnBrk="1" hangingPunct="1"/>
            <a:r>
              <a:rPr lang="cs-CZ" altLang="cs-CZ" sz="1800" b="1" i="1">
                <a:ea typeface="Calibri" pitchFamily="34" charset="0"/>
                <a:cs typeface="Calibri" pitchFamily="34" charset="0"/>
              </a:rPr>
              <a:t>trinucleotide</a:t>
            </a:r>
          </a:p>
          <a:p>
            <a:pPr eaLnBrk="1" hangingPunct="1"/>
            <a:r>
              <a:rPr lang="cs-CZ" altLang="cs-CZ" sz="1800" b="1" i="1">
                <a:ea typeface="Calibri" pitchFamily="34" charset="0"/>
                <a:cs typeface="Calibri" pitchFamily="34" charset="0"/>
              </a:rPr>
              <a:t>repaet expansion</a:t>
            </a:r>
            <a:endParaRPr lang="cs-CZ" altLang="cs-CZ" b="1" i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477000" y="1981200"/>
            <a:ext cx="1855788" cy="1416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Calibri" pitchFamily="34" charset="0"/>
                <a:cs typeface="Calibri" pitchFamily="34" charset="0"/>
              </a:rPr>
              <a:t>TRED</a:t>
            </a:r>
          </a:p>
          <a:p>
            <a:pPr eaLnBrk="1" hangingPunct="1"/>
            <a:r>
              <a:rPr lang="cs-CZ" altLang="cs-CZ" sz="1800" b="1" i="1">
                <a:ea typeface="Calibri" pitchFamily="34" charset="0"/>
                <a:cs typeface="Calibri" pitchFamily="34" charset="0"/>
              </a:rPr>
              <a:t>trinucleotide</a:t>
            </a:r>
          </a:p>
          <a:p>
            <a:pPr eaLnBrk="1" hangingPunct="1"/>
            <a:r>
              <a:rPr lang="cs-CZ" altLang="cs-CZ" sz="1800" b="1" i="1">
                <a:ea typeface="Calibri" pitchFamily="34" charset="0"/>
                <a:cs typeface="Calibri" pitchFamily="34" charset="0"/>
              </a:rPr>
              <a:t>repeat expansion</a:t>
            </a:r>
          </a:p>
          <a:p>
            <a:pPr eaLnBrk="1" hangingPunct="1"/>
            <a:r>
              <a:rPr lang="cs-CZ" altLang="cs-CZ" sz="1800" b="1" i="1">
                <a:ea typeface="Calibri" pitchFamily="34" charset="0"/>
                <a:cs typeface="Calibri" pitchFamily="34" charset="0"/>
              </a:rPr>
              <a:t>diseases</a:t>
            </a:r>
            <a:endParaRPr lang="cs-CZ" altLang="cs-CZ" b="1" i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2362200" y="22860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736725" y="4438650"/>
            <a:ext cx="30686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Calibri" pitchFamily="34" charset="0"/>
                <a:cs typeface="Calibri" pitchFamily="34" charset="0"/>
              </a:rPr>
              <a:t>expanze</a:t>
            </a:r>
            <a:endParaRPr lang="cs-CZ" altLang="cs-CZ" sz="1800" b="1"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1800">
                <a:ea typeface="Calibri" pitchFamily="34" charset="0"/>
                <a:cs typeface="Calibri" pitchFamily="34" charset="0"/>
              </a:rPr>
              <a:t>nový typ mutace, popsán 1991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1812925" y="1793875"/>
            <a:ext cx="909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 b="1">
                <a:ea typeface="Calibri" pitchFamily="34" charset="0"/>
                <a:cs typeface="Calibri" pitchFamily="34" charset="0"/>
              </a:rPr>
              <a:t>mutace</a:t>
            </a:r>
          </a:p>
        </p:txBody>
      </p:sp>
      <p:pic>
        <p:nvPicPr>
          <p:cNvPr id="20490" name="Picture 11" descr="F:\Myoton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4716463" y="4043363"/>
            <a:ext cx="39925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22287"/>
      </p:ext>
    </p:extLst>
  </p:cSld>
  <p:clrMapOvr>
    <a:masterClrMapping/>
  </p:clrMapOvr>
  <p:transition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5" name="Picture 3" descr="C:\WINDOWS\Plocha\Expanze a delece trinukleotidů při replikaci_soubory\sc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>
            <a:fillRect/>
          </a:stretch>
        </p:blipFill>
        <p:spPr bwMode="auto">
          <a:xfrm>
            <a:off x="1981200" y="1066800"/>
            <a:ext cx="53149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73050" y="304800"/>
            <a:ext cx="852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3600">
                <a:ea typeface="Calibri" pitchFamily="34" charset="0"/>
                <a:cs typeface="Calibri" pitchFamily="34" charset="0"/>
              </a:rPr>
              <a:t>Expanze  a delece trinukleotidů při replikaci</a:t>
            </a:r>
          </a:p>
        </p:txBody>
      </p:sp>
    </p:spTree>
    <p:extLst>
      <p:ext uri="{BB962C8B-B14F-4D97-AF65-F5344CB8AC3E}">
        <p14:creationId xmlns:p14="http://schemas.microsoft.com/office/powerpoint/2010/main" val="31954080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PREMUTACE „ČASOVANÁ BOMBA V GENOMU“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2228671"/>
            <a:ext cx="8958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repetice </a:t>
            </a:r>
            <a:r>
              <a:rPr lang="cs-CZ" dirty="0">
                <a:latin typeface="Calibri" pitchFamily="34" charset="0"/>
              </a:rPr>
              <a:t>– nestabilní v meióze → počet může narůstat</a:t>
            </a:r>
          </a:p>
          <a:p>
            <a:r>
              <a:rPr lang="cs-CZ" dirty="0">
                <a:latin typeface="Calibri" pitchFamily="34" charset="0"/>
              </a:rPr>
              <a:t>•k velkým expanzím dochází pouze při </a:t>
            </a:r>
            <a:r>
              <a:rPr lang="cs-CZ" dirty="0" err="1">
                <a:latin typeface="Calibri" pitchFamily="34" charset="0"/>
              </a:rPr>
              <a:t>maternálním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/</a:t>
            </a:r>
            <a:r>
              <a:rPr lang="cs-CZ" dirty="0" err="1" smtClean="0">
                <a:latin typeface="Calibri" pitchFamily="34" charset="0"/>
              </a:rPr>
              <a:t>paternálním</a:t>
            </a:r>
            <a:r>
              <a:rPr lang="cs-CZ" dirty="0" smtClean="0">
                <a:latin typeface="Calibri" pitchFamily="34" charset="0"/>
              </a:rPr>
              <a:t> přenosu</a:t>
            </a:r>
          </a:p>
          <a:p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•mechanismus vzniku – „sklouznutí“ polymerázy → 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repetice </a:t>
            </a:r>
            <a:r>
              <a:rPr lang="cs-CZ" dirty="0">
                <a:latin typeface="Calibri" pitchFamily="34" charset="0"/>
              </a:rPr>
              <a:t>mohou vytvářet sekundární struktury (např. vlásenka) → 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poté </a:t>
            </a:r>
            <a:r>
              <a:rPr lang="cs-CZ" dirty="0">
                <a:latin typeface="Calibri" pitchFamily="34" charset="0"/>
              </a:rPr>
              <a:t>reparační systém vlásenku odstraní → 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oblast </a:t>
            </a:r>
            <a:r>
              <a:rPr lang="cs-CZ" dirty="0">
                <a:latin typeface="Calibri" pitchFamily="34" charset="0"/>
              </a:rPr>
              <a:t>repetic se rozšíří → 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v </a:t>
            </a:r>
            <a:r>
              <a:rPr lang="cs-CZ" dirty="0">
                <a:latin typeface="Calibri" pitchFamily="34" charset="0"/>
              </a:rPr>
              <a:t>dalším kole replikace polymeráza </a:t>
            </a:r>
            <a:r>
              <a:rPr lang="cs-CZ" dirty="0" err="1">
                <a:latin typeface="Calibri" pitchFamily="34" charset="0"/>
              </a:rPr>
              <a:t>přisyntetizuje</a:t>
            </a:r>
            <a:r>
              <a:rPr lang="cs-CZ" dirty="0">
                <a:latin typeface="Calibri" pitchFamily="34" charset="0"/>
              </a:rPr>
              <a:t> podle prodlouženého </a:t>
            </a:r>
            <a:r>
              <a:rPr lang="cs-CZ" dirty="0" err="1">
                <a:latin typeface="Calibri" pitchFamily="34" charset="0"/>
              </a:rPr>
              <a:t>templátu</a:t>
            </a:r>
            <a:r>
              <a:rPr lang="cs-CZ" dirty="0">
                <a:latin typeface="Calibri" pitchFamily="34" charset="0"/>
              </a:rPr>
              <a:t> další </a:t>
            </a:r>
            <a:r>
              <a:rPr lang="cs-CZ" dirty="0" smtClean="0">
                <a:latin typeface="Calibri" pitchFamily="34" charset="0"/>
              </a:rPr>
              <a:t>repetici</a:t>
            </a: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57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F:\Obrázky\MD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1" t="54391"/>
          <a:stretch>
            <a:fillRect/>
          </a:stretch>
        </p:blipFill>
        <p:spPr bwMode="auto">
          <a:xfrm>
            <a:off x="228600" y="4724400"/>
            <a:ext cx="13049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latin typeface="Calibri" pitchFamily="34" charset="0"/>
              </a:rPr>
              <a:t>Klinická anticipace </a:t>
            </a:r>
            <a:br>
              <a:rPr lang="cs-CZ" smtClean="0">
                <a:latin typeface="Calibri" pitchFamily="34" charset="0"/>
              </a:rPr>
            </a:br>
            <a:r>
              <a:rPr lang="cs-CZ" sz="3200" smtClean="0">
                <a:latin typeface="Calibri" pitchFamily="34" charset="0"/>
              </a:rPr>
              <a:t>spojená s expanzivním prodlužováním trinukleotidových repetic </a:t>
            </a:r>
            <a:endParaRPr lang="cs-CZ" smtClean="0">
              <a:latin typeface="Calibri" pitchFamily="34" charset="0"/>
            </a:endParaRPr>
          </a:p>
        </p:txBody>
      </p:sp>
      <p:sp>
        <p:nvSpPr>
          <p:cNvPr id="29700" name="Rectangle 5"/>
          <p:cNvSpPr>
            <a:spLocks noGrp="1" noChangeArrowheads="1"/>
          </p:cNvSpPr>
          <p:nvPr>
            <p:ph idx="1"/>
          </p:nvPr>
        </p:nvSpPr>
        <p:spPr>
          <a:xfrm>
            <a:off x="-457200" y="2362200"/>
            <a:ext cx="9601200" cy="342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mtClean="0"/>
              <a:t>    asymptomatický prarodič </a:t>
            </a:r>
          </a:p>
          <a:p>
            <a:pPr algn="ctr" eaLnBrk="1" hangingPunct="1">
              <a:buFontTx/>
              <a:buNone/>
            </a:pPr>
            <a:r>
              <a:rPr lang="cs-CZ" altLang="cs-CZ" smtClean="0"/>
              <a:t>    (MD1 : 5 - 50 CTG repetic)</a:t>
            </a:r>
          </a:p>
          <a:p>
            <a:pPr algn="ctr" eaLnBrk="1" hangingPunct="1">
              <a:buFontTx/>
              <a:buNone/>
            </a:pPr>
            <a:endParaRPr lang="cs-CZ" altLang="cs-CZ" smtClean="0"/>
          </a:p>
          <a:p>
            <a:pPr algn="ctr" eaLnBrk="1" hangingPunct="1">
              <a:buFontTx/>
              <a:buNone/>
            </a:pPr>
            <a:r>
              <a:rPr lang="cs-CZ" altLang="cs-CZ" smtClean="0">
                <a:solidFill>
                  <a:srgbClr val="FFFFFF"/>
                </a:solidFill>
              </a:rPr>
              <a:t>    </a:t>
            </a:r>
          </a:p>
          <a:p>
            <a:pPr algn="ctr" eaLnBrk="1" hangingPunct="1">
              <a:buFontTx/>
              <a:buNone/>
            </a:pPr>
            <a:r>
              <a:rPr lang="cs-CZ" altLang="cs-CZ" smtClean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4114800" y="35052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latin typeface="Calibri" pitchFamily="34" charset="0"/>
            </a:endParaRP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4114800" y="47244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latin typeface="Calibri" pitchFamily="34" charset="0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1812925" y="3810000"/>
            <a:ext cx="54721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cs-CZ" altLang="cs-CZ" sz="2800" dirty="0" smtClean="0">
                <a:latin typeface="Calibri" pitchFamily="34" charset="0"/>
              </a:rPr>
              <a:t>rodič s mírným klinickým projevem </a:t>
            </a:r>
          </a:p>
          <a:p>
            <a:pPr algn="ctr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cs-CZ" altLang="cs-CZ" sz="2800" dirty="0" smtClean="0">
                <a:latin typeface="Calibri" pitchFamily="34" charset="0"/>
              </a:rPr>
              <a:t>(MD1: 100 CTG repetic)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i="1" dirty="0" smtClean="0">
              <a:latin typeface="Calibri" pitchFamily="34" charset="0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1419225" y="4953000"/>
            <a:ext cx="673576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cs-CZ" altLang="cs-CZ" dirty="0" smtClean="0">
                <a:latin typeface="Calibri" pitchFamily="34" charset="0"/>
              </a:rPr>
              <a:t>potomek s těžkým průběhem choroby </a:t>
            </a:r>
          </a:p>
          <a:p>
            <a:pPr algn="ctr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cs-CZ" altLang="cs-CZ" dirty="0" smtClean="0">
                <a:latin typeface="Calibri" pitchFamily="34" charset="0"/>
              </a:rPr>
              <a:t>(MD: 1500 CTG repetic)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i="1" dirty="0" smtClean="0">
              <a:latin typeface="Calibri" pitchFamily="34" charset="0"/>
            </a:endParaRPr>
          </a:p>
        </p:txBody>
      </p:sp>
      <p:pic>
        <p:nvPicPr>
          <p:cNvPr id="29705" name="Picture 10" descr="F:\Obrázky\MD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5556" r="11186" b="5556"/>
          <a:stretch>
            <a:fillRect/>
          </a:stretch>
        </p:blipFill>
        <p:spPr bwMode="auto">
          <a:xfrm>
            <a:off x="609600" y="1752600"/>
            <a:ext cx="1189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 descr="F:\Obrázky\MD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90800"/>
            <a:ext cx="1454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114800" y="47117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0716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331640" y="754493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4000" b="1" dirty="0"/>
              <a:t>FRAGMENTAČNÍ ANALÝZA 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2417013"/>
            <a:ext cx="857318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umožňuje analyzovat produkty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předcházejících </a:t>
            </a:r>
            <a:r>
              <a:rPr lang="cs-CZ" sz="2000" dirty="0"/>
              <a:t>reakcí</a:t>
            </a:r>
          </a:p>
          <a:p>
            <a:r>
              <a:rPr lang="cs-CZ" sz="2000" dirty="0" smtClean="0"/>
              <a:t>•  společně </a:t>
            </a:r>
            <a:r>
              <a:rPr lang="cs-CZ" sz="2000" dirty="0"/>
              <a:t>s produkty v kapiláře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analyzován </a:t>
            </a:r>
            <a:r>
              <a:rPr lang="cs-CZ" sz="2000" dirty="0"/>
              <a:t>i hmotnostní standard → </a:t>
            </a:r>
            <a:endParaRPr lang="cs-CZ" sz="2000" dirty="0" smtClean="0"/>
          </a:p>
          <a:p>
            <a:r>
              <a:rPr lang="cs-CZ" sz="2000" dirty="0" smtClean="0"/>
              <a:t>     umožňuje </a:t>
            </a:r>
            <a:r>
              <a:rPr lang="cs-CZ" sz="2000" dirty="0"/>
              <a:t>určit velikost (počet </a:t>
            </a:r>
            <a:r>
              <a:rPr lang="cs-CZ" sz="2000" dirty="0" err="1"/>
              <a:t>bp</a:t>
            </a:r>
            <a:r>
              <a:rPr lang="cs-CZ" sz="2000" dirty="0"/>
              <a:t>)</a:t>
            </a:r>
          </a:p>
          <a:p>
            <a:r>
              <a:rPr lang="cs-CZ" sz="2000" dirty="0" smtClean="0"/>
              <a:t>•   produkty </a:t>
            </a:r>
            <a:r>
              <a:rPr lang="cs-CZ" sz="2000" dirty="0"/>
              <a:t>i hm. standard musí být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fluorescenčně </a:t>
            </a:r>
            <a:r>
              <a:rPr lang="cs-CZ" sz="2000" dirty="0"/>
              <a:t>značeny</a:t>
            </a:r>
          </a:p>
          <a:p>
            <a:r>
              <a:rPr lang="cs-CZ" sz="2000" dirty="0" smtClean="0"/>
              <a:t>•   různé </a:t>
            </a:r>
            <a:r>
              <a:rPr lang="cs-CZ" sz="2000" dirty="0"/>
              <a:t>fluorescenční značky </a:t>
            </a:r>
            <a:endParaRPr lang="cs-CZ" sz="2000" dirty="0" smtClean="0"/>
          </a:p>
          <a:p>
            <a:r>
              <a:rPr lang="cs-CZ" sz="2000" dirty="0" smtClean="0"/>
              <a:t>     – </a:t>
            </a:r>
            <a:r>
              <a:rPr lang="cs-CZ" sz="2000" dirty="0"/>
              <a:t>nutné vybrat kombinace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s </a:t>
            </a:r>
            <a:r>
              <a:rPr lang="cs-CZ" sz="2000" dirty="0"/>
              <a:t>nepřekrývajícími se spektry</a:t>
            </a:r>
          </a:p>
          <a:p>
            <a:r>
              <a:rPr lang="cs-CZ" sz="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https</a:t>
            </a:r>
            <a:r>
              <a:rPr lang="cs-CZ" sz="800" dirty="0"/>
              <a:t>://www.cogentech.it/DNA-sequencing-technical-details.php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048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856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Přehled a základní charakteristika některých chorob asociovaných s expanzí trinukleotidů</a:t>
            </a:r>
            <a:endParaRPr lang="cs-CZ" altLang="cs-CZ" smtClean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214313" y="2428875"/>
          <a:ext cx="8572500" cy="3567114"/>
        </p:xfrm>
        <a:graphic>
          <a:graphicData uri="http://schemas.openxmlformats.org/drawingml/2006/table">
            <a:tbl>
              <a:tblPr/>
              <a:tblGrid>
                <a:gridCol w="106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6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15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8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1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54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666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Choroba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Dědičnost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Frekvence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Lokus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Gen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Protein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Pozice expanze 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Sekvence trinukleotidu</a:t>
                      </a:r>
                    </a:p>
                  </a:txBody>
                  <a:tcPr marL="5225" marR="5225" marT="52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Počet opakování</a:t>
                      </a:r>
                    </a:p>
                  </a:txBody>
                  <a:tcPr marL="5225" marR="5225" marT="52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Původ nestability</a:t>
                      </a:r>
                    </a:p>
                  </a:txBody>
                  <a:tcPr marL="5225" marR="5225" marT="52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normální</a:t>
                      </a:r>
                    </a:p>
                  </a:txBody>
                  <a:tcPr marL="5225" marR="5225" marT="52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patologické</a:t>
                      </a:r>
                    </a:p>
                  </a:txBody>
                  <a:tcPr marL="5225" marR="5225" marT="52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Fragilní X (FRAX-A)</a:t>
                      </a:r>
                    </a:p>
                  </a:txBody>
                  <a:tcPr marL="5225" marR="5225" marT="52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XD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1/2500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mentální retardace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Xq27.3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FMR-1       (FRAXA)</a:t>
                      </a:r>
                    </a:p>
                  </a:txBody>
                  <a:tcPr marL="5225" marR="5225" marT="52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RNA binding </a:t>
                      </a:r>
                    </a:p>
                  </a:txBody>
                  <a:tcPr marL="5225" marR="5225" marT="52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5´UTR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CGG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5 až 54 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 až 4000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2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Hungtigtonova chorea</a:t>
                      </a:r>
                    </a:p>
                  </a:txBody>
                  <a:tcPr marL="5225" marR="5225" marT="52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AD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1/5000 až 15000</a:t>
                      </a:r>
                    </a:p>
                  </a:txBody>
                  <a:tcPr marL="5225" marR="5225" marT="52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demence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4p16.3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IT15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huntigtin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ORF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CAG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 až 34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 až 121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9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Myotonická dystrofie 1</a:t>
                      </a:r>
                    </a:p>
                  </a:txBody>
                  <a:tcPr marL="5225" marR="5225" marT="52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AD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1/8000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svalová slabost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14q13.3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DMPK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proteinkináza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3´UTR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CTG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 až 35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 až 2000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9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Kenedyho choroba</a:t>
                      </a:r>
                    </a:p>
                  </a:txBody>
                  <a:tcPr marL="5225" marR="5225" marT="52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XR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1/50 000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atrofie svalů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Xq11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AR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androgen. receptor</a:t>
                      </a:r>
                    </a:p>
                  </a:txBody>
                  <a:tcPr marL="5225" marR="5225" marT="52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ORF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CAG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 až 34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40 až 62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6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Spinicelebrální ataxie 1</a:t>
                      </a:r>
                    </a:p>
                  </a:txBody>
                  <a:tcPr marL="5225" marR="5225" marT="52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AD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postižení míšních provazců a mozečku</a:t>
                      </a:r>
                    </a:p>
                  </a:txBody>
                  <a:tcPr marL="5225" marR="5225" marT="52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6p22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SCA1 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ataxin 1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ORF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CAG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 až 39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40 až 80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225" marR="5225" marT="52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8947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26667" r="19153" b="17966"/>
          <a:stretch/>
        </p:blipFill>
        <p:spPr>
          <a:xfrm>
            <a:off x="250692" y="64039"/>
            <a:ext cx="8893308" cy="65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81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7146" r="19920" b="5226"/>
          <a:stretch/>
        </p:blipFill>
        <p:spPr bwMode="auto">
          <a:xfrm>
            <a:off x="107504" y="116632"/>
            <a:ext cx="8891918" cy="665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999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5198" r="19373" b="38418"/>
          <a:stretch/>
        </p:blipFill>
        <p:spPr>
          <a:xfrm>
            <a:off x="323528" y="452570"/>
            <a:ext cx="7957027" cy="59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30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7585" r="19339" b="4201"/>
          <a:stretch/>
        </p:blipFill>
        <p:spPr bwMode="auto">
          <a:xfrm>
            <a:off x="107504" y="53851"/>
            <a:ext cx="8856984" cy="666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585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10242" r="19589" b="4067"/>
          <a:stretch/>
        </p:blipFill>
        <p:spPr bwMode="auto">
          <a:xfrm>
            <a:off x="217818" y="305861"/>
            <a:ext cx="8708364" cy="652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362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9900" r="19087" b="4214"/>
          <a:stretch/>
        </p:blipFill>
        <p:spPr bwMode="auto">
          <a:xfrm>
            <a:off x="35496" y="224644"/>
            <a:ext cx="879506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546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t="8062" r="19134" b="4501"/>
          <a:stretch/>
        </p:blipFill>
        <p:spPr bwMode="auto">
          <a:xfrm>
            <a:off x="395536" y="-14489"/>
            <a:ext cx="8280920" cy="617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014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7585" r="19200" b="4900"/>
          <a:stretch/>
        </p:blipFill>
        <p:spPr bwMode="auto">
          <a:xfrm>
            <a:off x="364976" y="332656"/>
            <a:ext cx="841404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931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838200" y="1447800"/>
            <a:ext cx="7696200" cy="487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cs-CZ" altLang="cs-CZ" i="1"/>
          </a:p>
        </p:txBody>
      </p:sp>
      <p:pic>
        <p:nvPicPr>
          <p:cNvPr id="37891" name="Picture 4" descr="C:\WINDOWS\Plocha\scanmdy.jpg"/>
          <p:cNvPicPr>
            <a:picLocks noChangeAspect="1" noChangeArrowheads="1"/>
          </p:cNvPicPr>
          <p:nvPr/>
        </p:nvPicPr>
        <p:blipFill>
          <a:blip r:embed="rId2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53612" r="65132" b="21109"/>
          <a:stretch>
            <a:fillRect/>
          </a:stretch>
        </p:blipFill>
        <p:spPr bwMode="auto">
          <a:xfrm>
            <a:off x="7162800" y="4343400"/>
            <a:ext cx="849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1143000" y="2819400"/>
            <a:ext cx="5791200" cy="1295400"/>
            <a:chOff x="720" y="1776"/>
            <a:chExt cx="3648" cy="816"/>
          </a:xfrm>
        </p:grpSpPr>
        <p:sp>
          <p:nvSpPr>
            <p:cNvPr id="37938" name="Line 6"/>
            <p:cNvSpPr>
              <a:spLocks noChangeShapeType="1"/>
            </p:cNvSpPr>
            <p:nvPr/>
          </p:nvSpPr>
          <p:spPr bwMode="auto">
            <a:xfrm>
              <a:off x="720" y="1872"/>
              <a:ext cx="3648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39" name="Line 7"/>
            <p:cNvSpPr>
              <a:spLocks noChangeShapeType="1"/>
            </p:cNvSpPr>
            <p:nvPr/>
          </p:nvSpPr>
          <p:spPr bwMode="auto">
            <a:xfrm>
              <a:off x="1632" y="1872"/>
              <a:ext cx="27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40" name="Line 8"/>
            <p:cNvSpPr>
              <a:spLocks noChangeShapeType="1"/>
            </p:cNvSpPr>
            <p:nvPr/>
          </p:nvSpPr>
          <p:spPr bwMode="auto">
            <a:xfrm>
              <a:off x="720" y="1776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41" name="Line 9"/>
            <p:cNvSpPr>
              <a:spLocks noChangeShapeType="1"/>
            </p:cNvSpPr>
            <p:nvPr/>
          </p:nvSpPr>
          <p:spPr bwMode="auto">
            <a:xfrm>
              <a:off x="720" y="2112"/>
              <a:ext cx="3648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42" name="Line 10"/>
            <p:cNvSpPr>
              <a:spLocks noChangeShapeType="1"/>
            </p:cNvSpPr>
            <p:nvPr/>
          </p:nvSpPr>
          <p:spPr bwMode="auto">
            <a:xfrm>
              <a:off x="1632" y="2112"/>
              <a:ext cx="27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43" name="Line 11"/>
            <p:cNvSpPr>
              <a:spLocks noChangeShapeType="1"/>
            </p:cNvSpPr>
            <p:nvPr/>
          </p:nvSpPr>
          <p:spPr bwMode="auto">
            <a:xfrm>
              <a:off x="720" y="2016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44" name="Line 12"/>
            <p:cNvSpPr>
              <a:spLocks noChangeShapeType="1"/>
            </p:cNvSpPr>
            <p:nvPr/>
          </p:nvSpPr>
          <p:spPr bwMode="auto">
            <a:xfrm>
              <a:off x="720" y="2592"/>
              <a:ext cx="355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45" name="Line 13"/>
            <p:cNvSpPr>
              <a:spLocks noChangeShapeType="1"/>
            </p:cNvSpPr>
            <p:nvPr/>
          </p:nvSpPr>
          <p:spPr bwMode="auto">
            <a:xfrm>
              <a:off x="1632" y="2592"/>
              <a:ext cx="27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46" name="Line 14"/>
            <p:cNvSpPr>
              <a:spLocks noChangeShapeType="1"/>
            </p:cNvSpPr>
            <p:nvPr/>
          </p:nvSpPr>
          <p:spPr bwMode="auto">
            <a:xfrm>
              <a:off x="720" y="2496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47" name="Line 15"/>
            <p:cNvSpPr>
              <a:spLocks noChangeShapeType="1"/>
            </p:cNvSpPr>
            <p:nvPr/>
          </p:nvSpPr>
          <p:spPr bwMode="auto">
            <a:xfrm>
              <a:off x="720" y="2352"/>
              <a:ext cx="360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48" name="Line 16"/>
            <p:cNvSpPr>
              <a:spLocks noChangeShapeType="1"/>
            </p:cNvSpPr>
            <p:nvPr/>
          </p:nvSpPr>
          <p:spPr bwMode="auto">
            <a:xfrm>
              <a:off x="1632" y="2352"/>
              <a:ext cx="27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49" name="Line 17"/>
            <p:cNvSpPr>
              <a:spLocks noChangeShapeType="1"/>
            </p:cNvSpPr>
            <p:nvPr/>
          </p:nvSpPr>
          <p:spPr bwMode="auto">
            <a:xfrm>
              <a:off x="720" y="2256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7893" name="Group 18"/>
          <p:cNvGrpSpPr>
            <a:grpSpLocks/>
          </p:cNvGrpSpPr>
          <p:nvPr/>
        </p:nvGrpSpPr>
        <p:grpSpPr bwMode="auto">
          <a:xfrm>
            <a:off x="1219200" y="2133600"/>
            <a:ext cx="7010400" cy="0"/>
            <a:chOff x="720" y="1440"/>
            <a:chExt cx="4416" cy="0"/>
          </a:xfrm>
        </p:grpSpPr>
        <p:sp>
          <p:nvSpPr>
            <p:cNvPr id="37936" name="Line 19"/>
            <p:cNvSpPr>
              <a:spLocks noChangeShapeType="1"/>
            </p:cNvSpPr>
            <p:nvPr/>
          </p:nvSpPr>
          <p:spPr bwMode="auto">
            <a:xfrm>
              <a:off x="720" y="1440"/>
              <a:ext cx="4416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37" name="Line 20"/>
            <p:cNvSpPr>
              <a:spLocks noChangeShapeType="1"/>
            </p:cNvSpPr>
            <p:nvPr/>
          </p:nvSpPr>
          <p:spPr bwMode="auto">
            <a:xfrm>
              <a:off x="1584" y="1440"/>
              <a:ext cx="27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7894" name="Group 21"/>
          <p:cNvGrpSpPr>
            <a:grpSpLocks/>
          </p:cNvGrpSpPr>
          <p:nvPr/>
        </p:nvGrpSpPr>
        <p:grpSpPr bwMode="auto">
          <a:xfrm>
            <a:off x="1219200" y="1524000"/>
            <a:ext cx="7010400" cy="458788"/>
            <a:chOff x="720" y="1056"/>
            <a:chExt cx="4416" cy="289"/>
          </a:xfrm>
        </p:grpSpPr>
        <p:sp>
          <p:nvSpPr>
            <p:cNvPr id="37932" name="Line 22"/>
            <p:cNvSpPr>
              <a:spLocks noChangeShapeType="1"/>
            </p:cNvSpPr>
            <p:nvPr/>
          </p:nvSpPr>
          <p:spPr bwMode="auto">
            <a:xfrm>
              <a:off x="720" y="1344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33" name="Line 23"/>
            <p:cNvSpPr>
              <a:spLocks noChangeShapeType="1"/>
            </p:cNvSpPr>
            <p:nvPr/>
          </p:nvSpPr>
          <p:spPr bwMode="auto">
            <a:xfrm rot="10800000">
              <a:off x="4320" y="1344"/>
              <a:ext cx="816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34" name="Text Box 24"/>
            <p:cNvSpPr txBox="1">
              <a:spLocks noChangeArrowheads="1"/>
            </p:cNvSpPr>
            <p:nvPr/>
          </p:nvSpPr>
          <p:spPr bwMode="auto">
            <a:xfrm>
              <a:off x="912" y="1056"/>
              <a:ext cx="3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cs-CZ" altLang="cs-CZ" sz="1800" b="1">
                  <a:solidFill>
                    <a:srgbClr val="000000"/>
                  </a:solidFill>
                  <a:latin typeface="Garamond" pitchFamily="18" charset="0"/>
                </a:rPr>
                <a:t>P1 </a:t>
              </a:r>
            </a:p>
          </p:txBody>
        </p:sp>
        <p:sp>
          <p:nvSpPr>
            <p:cNvPr id="37935" name="Text Box 25"/>
            <p:cNvSpPr txBox="1">
              <a:spLocks noChangeArrowheads="1"/>
            </p:cNvSpPr>
            <p:nvPr/>
          </p:nvSpPr>
          <p:spPr bwMode="auto">
            <a:xfrm>
              <a:off x="4560" y="1056"/>
              <a:ext cx="3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cs-CZ" altLang="cs-CZ" sz="1800" b="1">
                  <a:solidFill>
                    <a:srgbClr val="000000"/>
                  </a:solidFill>
                  <a:latin typeface="Garamond" pitchFamily="18" charset="0"/>
                </a:rPr>
                <a:t>P2 </a:t>
              </a:r>
            </a:p>
          </p:txBody>
        </p:sp>
      </p:grpSp>
      <p:grpSp>
        <p:nvGrpSpPr>
          <p:cNvPr id="37895" name="Group 26"/>
          <p:cNvGrpSpPr>
            <a:grpSpLocks/>
          </p:cNvGrpSpPr>
          <p:nvPr/>
        </p:nvGrpSpPr>
        <p:grpSpPr bwMode="auto">
          <a:xfrm>
            <a:off x="3810000" y="2362200"/>
            <a:ext cx="2743200" cy="1676400"/>
            <a:chOff x="2064" y="1440"/>
            <a:chExt cx="1728" cy="1056"/>
          </a:xfrm>
        </p:grpSpPr>
        <p:sp>
          <p:nvSpPr>
            <p:cNvPr id="37923" name="Line 27"/>
            <p:cNvSpPr>
              <a:spLocks noChangeShapeType="1"/>
            </p:cNvSpPr>
            <p:nvPr/>
          </p:nvSpPr>
          <p:spPr bwMode="auto">
            <a:xfrm flipH="1">
              <a:off x="2064" y="1776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24" name="Line 28"/>
            <p:cNvSpPr>
              <a:spLocks noChangeShapeType="1"/>
            </p:cNvSpPr>
            <p:nvPr/>
          </p:nvSpPr>
          <p:spPr bwMode="auto">
            <a:xfrm flipV="1">
              <a:off x="2496" y="1680"/>
              <a:ext cx="384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25" name="Line 29"/>
            <p:cNvSpPr>
              <a:spLocks noChangeShapeType="1"/>
            </p:cNvSpPr>
            <p:nvPr/>
          </p:nvSpPr>
          <p:spPr bwMode="auto">
            <a:xfrm flipH="1">
              <a:off x="2400" y="2016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26" name="Line 30"/>
            <p:cNvSpPr>
              <a:spLocks noChangeShapeType="1"/>
            </p:cNvSpPr>
            <p:nvPr/>
          </p:nvSpPr>
          <p:spPr bwMode="auto">
            <a:xfrm flipV="1">
              <a:off x="2832" y="1920"/>
              <a:ext cx="384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27" name="Line 31"/>
            <p:cNvSpPr>
              <a:spLocks noChangeShapeType="1"/>
            </p:cNvSpPr>
            <p:nvPr/>
          </p:nvSpPr>
          <p:spPr bwMode="auto">
            <a:xfrm flipH="1">
              <a:off x="2688" y="2256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28" name="Line 32"/>
            <p:cNvSpPr>
              <a:spLocks noChangeShapeType="1"/>
            </p:cNvSpPr>
            <p:nvPr/>
          </p:nvSpPr>
          <p:spPr bwMode="auto">
            <a:xfrm flipV="1">
              <a:off x="3120" y="2160"/>
              <a:ext cx="384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29" name="Line 33"/>
            <p:cNvSpPr>
              <a:spLocks noChangeShapeType="1"/>
            </p:cNvSpPr>
            <p:nvPr/>
          </p:nvSpPr>
          <p:spPr bwMode="auto">
            <a:xfrm flipH="1">
              <a:off x="2976" y="2496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30" name="Line 34"/>
            <p:cNvSpPr>
              <a:spLocks noChangeShapeType="1"/>
            </p:cNvSpPr>
            <p:nvPr/>
          </p:nvSpPr>
          <p:spPr bwMode="auto">
            <a:xfrm flipV="1">
              <a:off x="3408" y="2400"/>
              <a:ext cx="384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31" name="Text Box 35"/>
            <p:cNvSpPr txBox="1">
              <a:spLocks noChangeArrowheads="1"/>
            </p:cNvSpPr>
            <p:nvPr/>
          </p:nvSpPr>
          <p:spPr bwMode="auto">
            <a:xfrm>
              <a:off x="2256" y="1440"/>
              <a:ext cx="3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cs-CZ" altLang="cs-CZ" sz="1800" b="1">
                  <a:solidFill>
                    <a:srgbClr val="000000"/>
                  </a:solidFill>
                  <a:latin typeface="Garamond" pitchFamily="18" charset="0"/>
                </a:rPr>
                <a:t>P4 </a:t>
              </a:r>
            </a:p>
          </p:txBody>
        </p:sp>
      </p:grpSp>
      <p:grpSp>
        <p:nvGrpSpPr>
          <p:cNvPr id="37896" name="Group 36"/>
          <p:cNvGrpSpPr>
            <a:grpSpLocks/>
          </p:cNvGrpSpPr>
          <p:nvPr/>
        </p:nvGrpSpPr>
        <p:grpSpPr bwMode="auto">
          <a:xfrm>
            <a:off x="1219200" y="4800600"/>
            <a:ext cx="5029200" cy="1295400"/>
            <a:chOff x="768" y="3024"/>
            <a:chExt cx="3168" cy="816"/>
          </a:xfrm>
        </p:grpSpPr>
        <p:sp>
          <p:nvSpPr>
            <p:cNvPr id="37907" name="Line 37"/>
            <p:cNvSpPr>
              <a:spLocks noChangeShapeType="1"/>
            </p:cNvSpPr>
            <p:nvPr/>
          </p:nvSpPr>
          <p:spPr bwMode="auto">
            <a:xfrm>
              <a:off x="768" y="3120"/>
              <a:ext cx="1728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08" name="Line 38"/>
            <p:cNvSpPr>
              <a:spLocks noChangeShapeType="1"/>
            </p:cNvSpPr>
            <p:nvPr/>
          </p:nvSpPr>
          <p:spPr bwMode="auto">
            <a:xfrm>
              <a:off x="1680" y="3120"/>
              <a:ext cx="86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09" name="Line 39"/>
            <p:cNvSpPr>
              <a:spLocks noChangeShapeType="1"/>
            </p:cNvSpPr>
            <p:nvPr/>
          </p:nvSpPr>
          <p:spPr bwMode="auto">
            <a:xfrm>
              <a:off x="768" y="3024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10" name="Line 40"/>
            <p:cNvSpPr>
              <a:spLocks noChangeShapeType="1"/>
            </p:cNvSpPr>
            <p:nvPr/>
          </p:nvSpPr>
          <p:spPr bwMode="auto">
            <a:xfrm>
              <a:off x="768" y="3360"/>
              <a:ext cx="211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11" name="Line 41"/>
            <p:cNvSpPr>
              <a:spLocks noChangeShapeType="1"/>
            </p:cNvSpPr>
            <p:nvPr/>
          </p:nvSpPr>
          <p:spPr bwMode="auto">
            <a:xfrm>
              <a:off x="1680" y="3360"/>
              <a:ext cx="120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12" name="Line 42"/>
            <p:cNvSpPr>
              <a:spLocks noChangeShapeType="1"/>
            </p:cNvSpPr>
            <p:nvPr/>
          </p:nvSpPr>
          <p:spPr bwMode="auto">
            <a:xfrm>
              <a:off x="768" y="3264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13" name="Line 43"/>
            <p:cNvSpPr>
              <a:spLocks noChangeShapeType="1"/>
            </p:cNvSpPr>
            <p:nvPr/>
          </p:nvSpPr>
          <p:spPr bwMode="auto">
            <a:xfrm>
              <a:off x="768" y="3840"/>
              <a:ext cx="2688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14" name="Line 44"/>
            <p:cNvSpPr>
              <a:spLocks noChangeShapeType="1"/>
            </p:cNvSpPr>
            <p:nvPr/>
          </p:nvSpPr>
          <p:spPr bwMode="auto">
            <a:xfrm>
              <a:off x="1680" y="3840"/>
              <a:ext cx="177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15" name="Line 45"/>
            <p:cNvSpPr>
              <a:spLocks noChangeShapeType="1"/>
            </p:cNvSpPr>
            <p:nvPr/>
          </p:nvSpPr>
          <p:spPr bwMode="auto">
            <a:xfrm>
              <a:off x="768" y="3744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16" name="Line 46"/>
            <p:cNvSpPr>
              <a:spLocks noChangeShapeType="1"/>
            </p:cNvSpPr>
            <p:nvPr/>
          </p:nvSpPr>
          <p:spPr bwMode="auto">
            <a:xfrm>
              <a:off x="768" y="3600"/>
              <a:ext cx="240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17" name="Line 47"/>
            <p:cNvSpPr>
              <a:spLocks noChangeShapeType="1"/>
            </p:cNvSpPr>
            <p:nvPr/>
          </p:nvSpPr>
          <p:spPr bwMode="auto">
            <a:xfrm>
              <a:off x="1680" y="3600"/>
              <a:ext cx="14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18" name="Line 48"/>
            <p:cNvSpPr>
              <a:spLocks noChangeShapeType="1"/>
            </p:cNvSpPr>
            <p:nvPr/>
          </p:nvSpPr>
          <p:spPr bwMode="auto">
            <a:xfrm>
              <a:off x="768" y="3504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19" name="Line 49"/>
            <p:cNvSpPr>
              <a:spLocks noChangeShapeType="1"/>
            </p:cNvSpPr>
            <p:nvPr/>
          </p:nvSpPr>
          <p:spPr bwMode="auto">
            <a:xfrm>
              <a:off x="2544" y="3120"/>
              <a:ext cx="48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20" name="Line 50"/>
            <p:cNvSpPr>
              <a:spLocks noChangeShapeType="1"/>
            </p:cNvSpPr>
            <p:nvPr/>
          </p:nvSpPr>
          <p:spPr bwMode="auto">
            <a:xfrm>
              <a:off x="3120" y="3600"/>
              <a:ext cx="48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21" name="Line 51"/>
            <p:cNvSpPr>
              <a:spLocks noChangeShapeType="1"/>
            </p:cNvSpPr>
            <p:nvPr/>
          </p:nvSpPr>
          <p:spPr bwMode="auto">
            <a:xfrm>
              <a:off x="2832" y="3360"/>
              <a:ext cx="48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22" name="Line 52"/>
            <p:cNvSpPr>
              <a:spLocks noChangeShapeType="1"/>
            </p:cNvSpPr>
            <p:nvPr/>
          </p:nvSpPr>
          <p:spPr bwMode="auto">
            <a:xfrm>
              <a:off x="3456" y="3840"/>
              <a:ext cx="48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7897" name="Group 53"/>
          <p:cNvGrpSpPr>
            <a:grpSpLocks/>
          </p:cNvGrpSpPr>
          <p:nvPr/>
        </p:nvGrpSpPr>
        <p:grpSpPr bwMode="auto">
          <a:xfrm>
            <a:off x="4114800" y="4343400"/>
            <a:ext cx="2209800" cy="1600200"/>
            <a:chOff x="2592" y="2736"/>
            <a:chExt cx="1392" cy="1008"/>
          </a:xfrm>
        </p:grpSpPr>
        <p:sp>
          <p:nvSpPr>
            <p:cNvPr id="37902" name="Line 54"/>
            <p:cNvSpPr>
              <a:spLocks noChangeShapeType="1"/>
            </p:cNvSpPr>
            <p:nvPr/>
          </p:nvSpPr>
          <p:spPr bwMode="auto">
            <a:xfrm flipH="1">
              <a:off x="2592" y="3024"/>
              <a:ext cx="52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03" name="Line 55"/>
            <p:cNvSpPr>
              <a:spLocks noChangeShapeType="1"/>
            </p:cNvSpPr>
            <p:nvPr/>
          </p:nvSpPr>
          <p:spPr bwMode="auto">
            <a:xfrm flipH="1">
              <a:off x="2928" y="3264"/>
              <a:ext cx="52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04" name="Line 56"/>
            <p:cNvSpPr>
              <a:spLocks noChangeShapeType="1"/>
            </p:cNvSpPr>
            <p:nvPr/>
          </p:nvSpPr>
          <p:spPr bwMode="auto">
            <a:xfrm flipH="1">
              <a:off x="3216" y="3504"/>
              <a:ext cx="52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05" name="Line 57"/>
            <p:cNvSpPr>
              <a:spLocks noChangeShapeType="1"/>
            </p:cNvSpPr>
            <p:nvPr/>
          </p:nvSpPr>
          <p:spPr bwMode="auto">
            <a:xfrm flipH="1">
              <a:off x="3456" y="3744"/>
              <a:ext cx="52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06" name="Text Box 58"/>
            <p:cNvSpPr txBox="1">
              <a:spLocks noChangeArrowheads="1"/>
            </p:cNvSpPr>
            <p:nvPr/>
          </p:nvSpPr>
          <p:spPr bwMode="auto">
            <a:xfrm>
              <a:off x="2688" y="2736"/>
              <a:ext cx="3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cs-CZ" altLang="cs-CZ" sz="1800" b="1">
                  <a:solidFill>
                    <a:srgbClr val="000000"/>
                  </a:solidFill>
                  <a:latin typeface="Garamond" pitchFamily="18" charset="0"/>
                </a:rPr>
                <a:t>P3 </a:t>
              </a:r>
            </a:p>
          </p:txBody>
        </p:sp>
      </p:grpSp>
      <p:sp>
        <p:nvSpPr>
          <p:cNvPr id="37898" name="Text Box 59"/>
          <p:cNvSpPr txBox="1">
            <a:spLocks noChangeArrowheads="1"/>
          </p:cNvSpPr>
          <p:nvPr/>
        </p:nvSpPr>
        <p:spPr bwMode="auto">
          <a:xfrm>
            <a:off x="2438400" y="533400"/>
            <a:ext cx="417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3600" b="1">
                <a:solidFill>
                  <a:srgbClr val="FFCC00"/>
                </a:solidFill>
                <a:latin typeface="Garamond" pitchFamily="18" charset="0"/>
              </a:rPr>
              <a:t>Triplet Primed PCR</a:t>
            </a:r>
          </a:p>
        </p:txBody>
      </p:sp>
      <p:grpSp>
        <p:nvGrpSpPr>
          <p:cNvPr id="37899" name="Group 60"/>
          <p:cNvGrpSpPr>
            <a:grpSpLocks/>
          </p:cNvGrpSpPr>
          <p:nvPr/>
        </p:nvGrpSpPr>
        <p:grpSpPr bwMode="auto">
          <a:xfrm>
            <a:off x="4191000" y="1905000"/>
            <a:ext cx="457200" cy="457200"/>
            <a:chOff x="2592" y="672"/>
            <a:chExt cx="288" cy="288"/>
          </a:xfrm>
        </p:grpSpPr>
        <p:sp>
          <p:nvSpPr>
            <p:cNvPr id="37900" name="Line 61"/>
            <p:cNvSpPr>
              <a:spLocks noChangeShapeType="1"/>
            </p:cNvSpPr>
            <p:nvPr/>
          </p:nvSpPr>
          <p:spPr bwMode="auto">
            <a:xfrm flipV="1">
              <a:off x="2592" y="720"/>
              <a:ext cx="288" cy="19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01" name="Line 62"/>
            <p:cNvSpPr>
              <a:spLocks noChangeShapeType="1"/>
            </p:cNvSpPr>
            <p:nvPr/>
          </p:nvSpPr>
          <p:spPr bwMode="auto">
            <a:xfrm rot="4185963" flipV="1">
              <a:off x="2592" y="720"/>
              <a:ext cx="288" cy="19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495059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331640" y="754493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4000" b="1" dirty="0"/>
              <a:t>HMOTNOSTNÍ STANDARD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1335" y="2132856"/>
            <a:ext cx="16740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obsahuje fluorescenčně značené fragmenty o definované délce (</a:t>
            </a:r>
            <a:r>
              <a:rPr lang="cs-CZ" sz="2400" dirty="0" err="1"/>
              <a:t>bp</a:t>
            </a:r>
            <a:r>
              <a:rPr lang="cs-CZ" sz="2400" dirty="0"/>
              <a:t>)</a:t>
            </a:r>
          </a:p>
          <a:p>
            <a:r>
              <a:rPr lang="cs-CZ" sz="2400" dirty="0" smtClean="0"/>
              <a:t>      </a:t>
            </a:r>
            <a:r>
              <a:rPr lang="cs-CZ" sz="2400" dirty="0" err="1" smtClean="0"/>
              <a:t>Electropherogram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GeneScan</a:t>
            </a:r>
            <a:r>
              <a:rPr lang="cs-CZ" sz="2400" dirty="0"/>
              <a:t>™ – 600 LIZ® </a:t>
            </a:r>
            <a:r>
              <a:rPr lang="cs-CZ" sz="2400" dirty="0" err="1"/>
              <a:t>Size</a:t>
            </a:r>
            <a:r>
              <a:rPr lang="cs-CZ" sz="2400" dirty="0"/>
              <a:t> Standard</a:t>
            </a:r>
            <a:r>
              <a:rPr lang="cs-CZ" sz="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https</a:t>
            </a:r>
            <a:r>
              <a:rPr lang="cs-CZ" sz="800" dirty="0"/>
              <a:t>://www.cogentech.it/DNA-sequencing-technical-details.php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07" y="2963853"/>
            <a:ext cx="5482753" cy="370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1921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PCR P1/P2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762000" y="1600200"/>
            <a:ext cx="7467600" cy="1219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cs-CZ" altLang="cs-CZ" i="1"/>
          </a:p>
        </p:txBody>
      </p:sp>
      <p:grpSp>
        <p:nvGrpSpPr>
          <p:cNvPr id="36868" name="Group 5"/>
          <p:cNvGrpSpPr>
            <a:grpSpLocks/>
          </p:cNvGrpSpPr>
          <p:nvPr/>
        </p:nvGrpSpPr>
        <p:grpSpPr bwMode="auto">
          <a:xfrm>
            <a:off x="1066800" y="2590800"/>
            <a:ext cx="7086600" cy="76200"/>
            <a:chOff x="720" y="1440"/>
            <a:chExt cx="4416" cy="0"/>
          </a:xfrm>
        </p:grpSpPr>
        <p:sp>
          <p:nvSpPr>
            <p:cNvPr id="36881" name="Line 6"/>
            <p:cNvSpPr>
              <a:spLocks noChangeShapeType="1"/>
            </p:cNvSpPr>
            <p:nvPr/>
          </p:nvSpPr>
          <p:spPr bwMode="auto">
            <a:xfrm>
              <a:off x="720" y="1440"/>
              <a:ext cx="4416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82" name="Line 7"/>
            <p:cNvSpPr>
              <a:spLocks noChangeShapeType="1"/>
            </p:cNvSpPr>
            <p:nvPr/>
          </p:nvSpPr>
          <p:spPr bwMode="auto">
            <a:xfrm>
              <a:off x="1584" y="1440"/>
              <a:ext cx="27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6869" name="Group 8"/>
          <p:cNvGrpSpPr>
            <a:grpSpLocks/>
          </p:cNvGrpSpPr>
          <p:nvPr/>
        </p:nvGrpSpPr>
        <p:grpSpPr bwMode="auto">
          <a:xfrm>
            <a:off x="1066800" y="1981200"/>
            <a:ext cx="7010400" cy="458788"/>
            <a:chOff x="720" y="1056"/>
            <a:chExt cx="4416" cy="289"/>
          </a:xfrm>
        </p:grpSpPr>
        <p:sp>
          <p:nvSpPr>
            <p:cNvPr id="36877" name="Line 9"/>
            <p:cNvSpPr>
              <a:spLocks noChangeShapeType="1"/>
            </p:cNvSpPr>
            <p:nvPr/>
          </p:nvSpPr>
          <p:spPr bwMode="auto">
            <a:xfrm>
              <a:off x="720" y="1344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78" name="Line 10"/>
            <p:cNvSpPr>
              <a:spLocks noChangeShapeType="1"/>
            </p:cNvSpPr>
            <p:nvPr/>
          </p:nvSpPr>
          <p:spPr bwMode="auto">
            <a:xfrm rot="10800000">
              <a:off x="4320" y="1344"/>
              <a:ext cx="81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79" name="Text Box 11"/>
            <p:cNvSpPr txBox="1">
              <a:spLocks noChangeArrowheads="1"/>
            </p:cNvSpPr>
            <p:nvPr/>
          </p:nvSpPr>
          <p:spPr bwMode="auto">
            <a:xfrm>
              <a:off x="912" y="1056"/>
              <a:ext cx="30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cs-CZ" altLang="cs-CZ" sz="1800" b="1">
                  <a:latin typeface="Garamond" pitchFamily="18" charset="0"/>
                </a:rPr>
                <a:t>P1 </a:t>
              </a:r>
            </a:p>
          </p:txBody>
        </p:sp>
        <p:sp>
          <p:nvSpPr>
            <p:cNvPr id="36880" name="Text Box 12"/>
            <p:cNvSpPr txBox="1">
              <a:spLocks noChangeArrowheads="1"/>
            </p:cNvSpPr>
            <p:nvPr/>
          </p:nvSpPr>
          <p:spPr bwMode="auto">
            <a:xfrm>
              <a:off x="4560" y="1056"/>
              <a:ext cx="31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cs-CZ" altLang="cs-CZ" sz="1800" b="1">
                  <a:latin typeface="Garamond" pitchFamily="18" charset="0"/>
                </a:rPr>
                <a:t>P2 </a:t>
              </a:r>
            </a:p>
          </p:txBody>
        </p:sp>
      </p:grpSp>
      <p:sp>
        <p:nvSpPr>
          <p:cNvPr id="36870" name="Text Box 13"/>
          <p:cNvSpPr txBox="1">
            <a:spLocks noChangeArrowheads="1"/>
          </p:cNvSpPr>
          <p:nvPr/>
        </p:nvSpPr>
        <p:spPr bwMode="auto">
          <a:xfrm>
            <a:off x="3886200" y="1524000"/>
            <a:ext cx="1327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CC0000"/>
                </a:solidFill>
                <a:latin typeface="Garamond" pitchFamily="18" charset="0"/>
              </a:rPr>
              <a:t>(CTG)</a:t>
            </a:r>
            <a:r>
              <a:rPr lang="cs-CZ" altLang="cs-CZ" sz="2800" b="1" baseline="-25000">
                <a:solidFill>
                  <a:srgbClr val="CC0000"/>
                </a:solidFill>
                <a:latin typeface="Garamond" pitchFamily="18" charset="0"/>
              </a:rPr>
              <a:t>n</a:t>
            </a:r>
          </a:p>
          <a:p>
            <a:pPr algn="ctr" eaLnBrk="1" hangingPunct="1"/>
            <a:endParaRPr lang="cs-CZ" altLang="cs-CZ" sz="2800" b="1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36871" name="Text Box 14"/>
          <p:cNvSpPr txBox="1">
            <a:spLocks noChangeArrowheads="1"/>
          </p:cNvSpPr>
          <p:nvPr/>
        </p:nvSpPr>
        <p:spPr bwMode="auto">
          <a:xfrm>
            <a:off x="3124200" y="1981200"/>
            <a:ext cx="308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 b="1">
                <a:solidFill>
                  <a:srgbClr val="CC0000"/>
                </a:solidFill>
                <a:latin typeface="Garamond" pitchFamily="18" charset="0"/>
              </a:rPr>
              <a:t>alely </a:t>
            </a:r>
            <a:r>
              <a:rPr lang="cs-CZ" altLang="cs-CZ" sz="18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&lt;</a:t>
            </a:r>
            <a:r>
              <a:rPr lang="cs-CZ" altLang="cs-CZ" sz="1800" b="1">
                <a:solidFill>
                  <a:srgbClr val="CC0000"/>
                </a:solidFill>
                <a:latin typeface="Garamond" pitchFamily="18" charset="0"/>
              </a:rPr>
              <a:t> cca 100 (CTG)</a:t>
            </a:r>
            <a:r>
              <a:rPr lang="cs-CZ" altLang="cs-CZ" sz="1800" b="1">
                <a:solidFill>
                  <a:schemeClr val="accent1"/>
                </a:solidFill>
                <a:latin typeface="Garamond" pitchFamily="18" charset="0"/>
              </a:rPr>
              <a:t> 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3124200"/>
            <a:ext cx="3983038" cy="3429000"/>
            <a:chOff x="1488" y="2832"/>
            <a:chExt cx="2544" cy="2256"/>
          </a:xfrm>
        </p:grpSpPr>
        <p:sp>
          <p:nvSpPr>
            <p:cNvPr id="36874" name="Rectangle 16"/>
            <p:cNvSpPr>
              <a:spLocks noChangeArrowheads="1"/>
            </p:cNvSpPr>
            <p:nvPr/>
          </p:nvSpPr>
          <p:spPr bwMode="auto">
            <a:xfrm>
              <a:off x="1632" y="2832"/>
              <a:ext cx="2400" cy="2256"/>
            </a:xfrm>
            <a:prstGeom prst="rect">
              <a:avLst/>
            </a:prstGeom>
            <a:solidFill>
              <a:srgbClr val="CC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pic>
          <p:nvPicPr>
            <p:cNvPr id="36875" name="Picture 17" descr="C:\WINDOWS\Plocha\scanmdy.jpg"/>
            <p:cNvPicPr>
              <a:picLocks noChangeAspect="1" noChangeArrowheads="1"/>
            </p:cNvPicPr>
            <p:nvPr/>
          </p:nvPicPr>
          <p:blipFill>
            <a:blip r:embed="rId2">
              <a:lum bright="30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32" t="46533" r="241" b="17064"/>
            <a:stretch>
              <a:fillRect/>
            </a:stretch>
          </p:blipFill>
          <p:spPr bwMode="auto">
            <a:xfrm>
              <a:off x="1632" y="3072"/>
              <a:ext cx="240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6" name="Text Box 18"/>
            <p:cNvSpPr txBox="1">
              <a:spLocks noChangeArrowheads="1"/>
            </p:cNvSpPr>
            <p:nvPr/>
          </p:nvSpPr>
          <p:spPr bwMode="auto">
            <a:xfrm>
              <a:off x="1488" y="2832"/>
              <a:ext cx="253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cs-CZ" altLang="cs-CZ" sz="1800" b="1" dirty="0">
                  <a:solidFill>
                    <a:schemeClr val="accent1"/>
                  </a:solidFill>
                  <a:latin typeface="Garamond" pitchFamily="18" charset="0"/>
                </a:rPr>
                <a:t>   M   </a:t>
              </a:r>
              <a:r>
                <a:rPr lang="cs-CZ" altLang="cs-CZ" sz="1800" b="1" dirty="0" smtClean="0">
                  <a:solidFill>
                    <a:schemeClr val="accent1"/>
                  </a:solidFill>
                  <a:latin typeface="Garamond" pitchFamily="18" charset="0"/>
                </a:rPr>
                <a:t>      1      2      3    </a:t>
              </a:r>
              <a:r>
                <a:rPr lang="cs-CZ" altLang="cs-CZ" sz="1800" b="1" dirty="0">
                  <a:solidFill>
                    <a:schemeClr val="accent1"/>
                  </a:solidFill>
                  <a:latin typeface="Garamond" pitchFamily="18" charset="0"/>
                </a:rPr>
                <a:t>4    </a:t>
              </a:r>
              <a:r>
                <a:rPr lang="cs-CZ" altLang="cs-CZ" sz="1800" b="1" dirty="0" smtClean="0">
                  <a:solidFill>
                    <a:schemeClr val="accent1"/>
                  </a:solidFill>
                  <a:latin typeface="Garamond" pitchFamily="18" charset="0"/>
                </a:rPr>
                <a:t>  5      </a:t>
              </a:r>
              <a:r>
                <a:rPr lang="cs-CZ" altLang="cs-CZ" sz="1800" b="1" dirty="0">
                  <a:solidFill>
                    <a:schemeClr val="accent1"/>
                  </a:solidFill>
                  <a:latin typeface="Garamond" pitchFamily="18" charset="0"/>
                </a:rPr>
                <a:t>6    </a:t>
              </a:r>
              <a:r>
                <a:rPr lang="cs-CZ" altLang="cs-CZ" sz="1800" b="1" dirty="0" smtClean="0">
                  <a:solidFill>
                    <a:schemeClr val="accent1"/>
                  </a:solidFill>
                  <a:latin typeface="Garamond" pitchFamily="18" charset="0"/>
                </a:rPr>
                <a:t> 7</a:t>
              </a:r>
              <a:r>
                <a:rPr lang="cs-CZ" altLang="cs-CZ" sz="1800" dirty="0" smtClean="0">
                  <a:solidFill>
                    <a:srgbClr val="000000"/>
                  </a:solidFill>
                  <a:latin typeface="Garamond" pitchFamily="18" charset="0"/>
                </a:rPr>
                <a:t>  </a:t>
              </a:r>
              <a:endParaRPr lang="cs-CZ" altLang="cs-CZ" sz="1800" dirty="0">
                <a:solidFill>
                  <a:srgbClr val="000000"/>
                </a:solidFill>
                <a:latin typeface="Garamond" pitchFamily="18" charset="0"/>
              </a:endParaRPr>
            </a:p>
          </p:txBody>
        </p:sp>
      </p:grp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1355725" y="5299075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>
                <a:latin typeface="Garamond" pitchFamily="18" charset="0"/>
              </a:rPr>
              <a:t>  </a:t>
            </a:r>
            <a:r>
              <a:rPr lang="cs-CZ" altLang="cs-CZ" sz="1800">
                <a:solidFill>
                  <a:schemeClr val="bg1"/>
                </a:solidFill>
                <a:latin typeface="Garamond" pitchFamily="18" charset="0"/>
              </a:rPr>
              <a:t> </a:t>
            </a:r>
            <a:endParaRPr lang="cs-CZ" altLang="cs-CZ" sz="180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729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6400800" y="4724400"/>
            <a:ext cx="2743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cs typeface="Arial" panose="020B0604020202020204" pitchFamily="34" charset="0"/>
            </a:endParaRPr>
          </a:p>
        </p:txBody>
      </p:sp>
      <p:sp>
        <p:nvSpPr>
          <p:cNvPr id="131089" name="Rectangle 17"/>
          <p:cNvSpPr>
            <a:spLocks noChangeArrowheads="1"/>
          </p:cNvSpPr>
          <p:nvPr/>
        </p:nvSpPr>
        <p:spPr bwMode="auto">
          <a:xfrm>
            <a:off x="5257800" y="3886200"/>
            <a:ext cx="1828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cs typeface="Arial" panose="020B0604020202020204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Strategie molekulárně genetického vyšetření </a:t>
            </a:r>
            <a:r>
              <a:rPr lang="cs-CZ" dirty="0" smtClean="0"/>
              <a:t>TRED</a:t>
            </a:r>
            <a:endParaRPr lang="cs-CZ" dirty="0" smtClean="0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539552" y="3255963"/>
            <a:ext cx="3118048" cy="4778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cs typeface="Arial" panose="020B0604020202020204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124200" y="2590800"/>
            <a:ext cx="1905000" cy="4508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cs typeface="Arial" panose="020B0604020202020204" pitchFamily="34" charset="0"/>
            </a:endParaRPr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>
            <a:off x="3962400" y="2209800"/>
            <a:ext cx="0" cy="38100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3962400" y="3048000"/>
            <a:ext cx="0" cy="7620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>
            <a:off x="2222500" y="3144838"/>
            <a:ext cx="1588" cy="111125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2209800" y="3733800"/>
            <a:ext cx="1588" cy="29845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990600" y="3336558"/>
            <a:ext cx="1868460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dirty="0" smtClean="0">
                <a:cs typeface="Arial" panose="020B0604020202020204" pitchFamily="34" charset="0"/>
              </a:rPr>
              <a:t>detekce 2 alel </a:t>
            </a:r>
            <a:r>
              <a:rPr lang="cs-CZ" altLang="cs-CZ" sz="1800" b="1" dirty="0" smtClean="0">
                <a:cs typeface="Arial" panose="020B0604020202020204" pitchFamily="34" charset="0"/>
              </a:rPr>
              <a:t>genu</a:t>
            </a:r>
            <a:endParaRPr lang="cs-CZ" altLang="cs-CZ" sz="1800" b="1" i="1" dirty="0" smtClean="0">
              <a:cs typeface="Arial" panose="020B0604020202020204" pitchFamily="34" charset="0"/>
            </a:endParaRP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6400800" y="4724400"/>
            <a:ext cx="2743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cs typeface="Arial" panose="020B0604020202020204" pitchFamily="34" charset="0"/>
            </a:endParaRPr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6867525" y="4800600"/>
            <a:ext cx="1944688" cy="5540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smtClean="0">
                <a:cs typeface="Arial" panose="020B0604020202020204" pitchFamily="34" charset="0"/>
              </a:rPr>
              <a:t>heterozygot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smtClean="0">
                <a:cs typeface="Arial" panose="020B0604020202020204" pitchFamily="34" charset="0"/>
              </a:rPr>
              <a:t>s expandující alelou</a:t>
            </a:r>
            <a:endParaRPr lang="cs-CZ" altLang="cs-CZ" sz="1800" b="1" i="1" smtClean="0">
              <a:cs typeface="Arial" panose="020B0604020202020204" pitchFamily="34" charset="0"/>
            </a:endParaRPr>
          </a:p>
        </p:txBody>
      </p:sp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5257800" y="3886200"/>
            <a:ext cx="1828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cs typeface="Arial" panose="020B0604020202020204" pitchFamily="34" charset="0"/>
            </a:endParaRPr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5638800" y="3886200"/>
            <a:ext cx="819150" cy="2762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smtClean="0">
                <a:cs typeface="Arial" panose="020B0604020202020204" pitchFamily="34" charset="0"/>
              </a:rPr>
              <a:t>TP PCR</a:t>
            </a:r>
            <a:endParaRPr lang="cs-CZ" altLang="cs-CZ" sz="1800" b="1" i="1" smtClean="0">
              <a:cs typeface="Arial" panose="020B0604020202020204" pitchFamily="34" charset="0"/>
            </a:endParaRPr>
          </a:p>
        </p:txBody>
      </p:sp>
      <p:sp>
        <p:nvSpPr>
          <p:cNvPr id="131090" name="Rectangle 18"/>
          <p:cNvSpPr>
            <a:spLocks noChangeArrowheads="1"/>
          </p:cNvSpPr>
          <p:nvPr/>
        </p:nvSpPr>
        <p:spPr bwMode="auto">
          <a:xfrm>
            <a:off x="3352800" y="2667000"/>
            <a:ext cx="1131888" cy="2762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smtClean="0">
                <a:cs typeface="Arial" panose="020B0604020202020204" pitchFamily="34" charset="0"/>
              </a:rPr>
              <a:t>PCR P1/P2</a:t>
            </a:r>
            <a:endParaRPr lang="cs-CZ" altLang="cs-CZ" sz="1800" b="1" i="1" smtClean="0">
              <a:cs typeface="Arial" panose="020B0604020202020204" pitchFamily="34" charset="0"/>
            </a:endParaRPr>
          </a:p>
        </p:txBody>
      </p:sp>
      <p:sp>
        <p:nvSpPr>
          <p:cNvPr id="131091" name="Rectangle 19"/>
          <p:cNvSpPr>
            <a:spLocks noChangeArrowheads="1"/>
          </p:cNvSpPr>
          <p:nvPr/>
        </p:nvSpPr>
        <p:spPr bwMode="auto">
          <a:xfrm>
            <a:off x="2286000" y="1752600"/>
            <a:ext cx="3735388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cs typeface="Arial" panose="020B0604020202020204" pitchFamily="34" charset="0"/>
            </a:endParaRPr>
          </a:p>
        </p:txBody>
      </p:sp>
      <p:sp>
        <p:nvSpPr>
          <p:cNvPr id="131092" name="Rectangle 20"/>
          <p:cNvSpPr>
            <a:spLocks noChangeArrowheads="1"/>
          </p:cNvSpPr>
          <p:nvPr/>
        </p:nvSpPr>
        <p:spPr bwMode="auto">
          <a:xfrm>
            <a:off x="2362200" y="1752600"/>
            <a:ext cx="2920287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dirty="0" smtClean="0">
                <a:cs typeface="Arial" panose="020B0604020202020204" pitchFamily="34" charset="0"/>
              </a:rPr>
              <a:t>DNA pacienta ( </a:t>
            </a:r>
            <a:r>
              <a:rPr lang="cs-CZ" altLang="cs-CZ" sz="1800" b="1" dirty="0" err="1" smtClean="0">
                <a:cs typeface="Arial" panose="020B0604020202020204" pitchFamily="34" charset="0"/>
              </a:rPr>
              <a:t>susp</a:t>
            </a:r>
            <a:r>
              <a:rPr lang="cs-CZ" altLang="cs-CZ" sz="1800" b="1" dirty="0" smtClean="0">
                <a:cs typeface="Arial" panose="020B0604020202020204" pitchFamily="34" charset="0"/>
              </a:rPr>
              <a:t>. </a:t>
            </a:r>
            <a:r>
              <a:rPr lang="cs-CZ" altLang="cs-CZ" sz="1800" b="1" dirty="0" smtClean="0">
                <a:cs typeface="Arial" panose="020B0604020202020204" pitchFamily="34" charset="0"/>
              </a:rPr>
              <a:t>TRED)</a:t>
            </a:r>
            <a:endParaRPr lang="cs-CZ" altLang="cs-CZ" sz="1800" i="1" dirty="0" smtClean="0">
              <a:cs typeface="Arial" panose="020B0604020202020204" pitchFamily="34" charset="0"/>
            </a:endParaRPr>
          </a:p>
        </p:txBody>
      </p:sp>
      <p:sp>
        <p:nvSpPr>
          <p:cNvPr id="131093" name="Rectangle 21"/>
          <p:cNvSpPr>
            <a:spLocks noChangeArrowheads="1"/>
          </p:cNvSpPr>
          <p:nvPr/>
        </p:nvSpPr>
        <p:spPr bwMode="auto">
          <a:xfrm>
            <a:off x="914400" y="4038600"/>
            <a:ext cx="2743200" cy="47783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cs typeface="Arial" panose="020B0604020202020204" pitchFamily="34" charset="0"/>
            </a:endParaRPr>
          </a:p>
        </p:txBody>
      </p:sp>
      <p:sp>
        <p:nvSpPr>
          <p:cNvPr id="131094" name="Rectangle 22"/>
          <p:cNvSpPr>
            <a:spLocks noChangeArrowheads="1"/>
          </p:cNvSpPr>
          <p:nvPr/>
        </p:nvSpPr>
        <p:spPr bwMode="auto">
          <a:xfrm>
            <a:off x="990600" y="4114800"/>
            <a:ext cx="2479675" cy="365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smtClean="0">
                <a:solidFill>
                  <a:srgbClr val="CC0000"/>
                </a:solidFill>
                <a:cs typeface="Arial" panose="020B0604020202020204" pitchFamily="34" charset="0"/>
              </a:rPr>
              <a:t>vyloučení diagnózy</a:t>
            </a:r>
            <a:endParaRPr lang="cs-CZ" altLang="cs-CZ" sz="1800" b="1" i="1" smtClean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131095" name="Rectangle 23"/>
          <p:cNvSpPr>
            <a:spLocks noChangeArrowheads="1"/>
          </p:cNvSpPr>
          <p:nvPr/>
        </p:nvSpPr>
        <p:spPr bwMode="auto">
          <a:xfrm>
            <a:off x="3429000" y="4724400"/>
            <a:ext cx="2743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cs typeface="Arial" panose="020B0604020202020204" pitchFamily="34" charset="0"/>
            </a:endParaRPr>
          </a:p>
        </p:txBody>
      </p:sp>
      <p:sp>
        <p:nvSpPr>
          <p:cNvPr id="131096" name="Rectangle 24"/>
          <p:cNvSpPr>
            <a:spLocks noChangeArrowheads="1"/>
          </p:cNvSpPr>
          <p:nvPr/>
        </p:nvSpPr>
        <p:spPr bwMode="auto">
          <a:xfrm>
            <a:off x="3505200" y="4953000"/>
            <a:ext cx="1789113" cy="2762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zdravý </a:t>
            </a:r>
            <a:r>
              <a:rPr lang="cs-CZ" altLang="cs-CZ" sz="1800" b="1" dirty="0" smtClean="0">
                <a:cs typeface="Arial" panose="020B0604020202020204" pitchFamily="34" charset="0"/>
              </a:rPr>
              <a:t>homozygot</a:t>
            </a:r>
            <a:endParaRPr lang="cs-CZ" altLang="cs-CZ" sz="1800" b="1" i="1" dirty="0" smtClean="0">
              <a:cs typeface="Arial" panose="020B0604020202020204" pitchFamily="34" charset="0"/>
            </a:endParaRPr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>
            <a:off x="2209800" y="3124200"/>
            <a:ext cx="3429000" cy="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098" name="Rectangle 26"/>
          <p:cNvSpPr>
            <a:spLocks noChangeArrowheads="1"/>
          </p:cNvSpPr>
          <p:nvPr/>
        </p:nvSpPr>
        <p:spPr bwMode="auto">
          <a:xfrm>
            <a:off x="4495800" y="3276600"/>
            <a:ext cx="3733800" cy="47783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800" smtClean="0">
              <a:cs typeface="Arial" panose="020B0604020202020204" pitchFamily="34" charset="0"/>
            </a:endParaRPr>
          </a:p>
        </p:txBody>
      </p:sp>
      <p:sp>
        <p:nvSpPr>
          <p:cNvPr id="131099" name="Rectangle 27"/>
          <p:cNvSpPr>
            <a:spLocks noChangeArrowheads="1"/>
          </p:cNvSpPr>
          <p:nvPr/>
        </p:nvSpPr>
        <p:spPr bwMode="auto">
          <a:xfrm>
            <a:off x="5257800" y="3401238"/>
            <a:ext cx="1962076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dirty="0" smtClean="0">
                <a:cs typeface="Arial" panose="020B0604020202020204" pitchFamily="34" charset="0"/>
              </a:rPr>
              <a:t>detekce 1 alely </a:t>
            </a:r>
            <a:r>
              <a:rPr lang="cs-CZ" altLang="cs-CZ" sz="1800" b="1" dirty="0" smtClean="0">
                <a:cs typeface="Arial" panose="020B0604020202020204" pitchFamily="34" charset="0"/>
              </a:rPr>
              <a:t>genu</a:t>
            </a:r>
            <a:endParaRPr lang="cs-CZ" altLang="cs-CZ" sz="1800" b="1" i="1" dirty="0" smtClean="0">
              <a:cs typeface="Arial" panose="020B0604020202020204" pitchFamily="34" charset="0"/>
            </a:endParaRPr>
          </a:p>
        </p:txBody>
      </p:sp>
      <p:sp>
        <p:nvSpPr>
          <p:cNvPr id="131100" name="Line 28"/>
          <p:cNvSpPr>
            <a:spLocks noChangeShapeType="1"/>
          </p:cNvSpPr>
          <p:nvPr/>
        </p:nvSpPr>
        <p:spPr bwMode="auto">
          <a:xfrm>
            <a:off x="5638800" y="3124200"/>
            <a:ext cx="1588" cy="111125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101" name="Line 29"/>
          <p:cNvSpPr>
            <a:spLocks noChangeShapeType="1"/>
          </p:cNvSpPr>
          <p:nvPr/>
        </p:nvSpPr>
        <p:spPr bwMode="auto">
          <a:xfrm>
            <a:off x="6172200" y="3733800"/>
            <a:ext cx="0" cy="15240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102" name="Line 30"/>
          <p:cNvSpPr>
            <a:spLocks noChangeShapeType="1"/>
          </p:cNvSpPr>
          <p:nvPr/>
        </p:nvSpPr>
        <p:spPr bwMode="auto">
          <a:xfrm>
            <a:off x="5334000" y="4495800"/>
            <a:ext cx="1676400" cy="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103" name="Line 31"/>
          <p:cNvSpPr>
            <a:spLocks noChangeShapeType="1"/>
          </p:cNvSpPr>
          <p:nvPr/>
        </p:nvSpPr>
        <p:spPr bwMode="auto">
          <a:xfrm>
            <a:off x="5334000" y="4495800"/>
            <a:ext cx="0" cy="22860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104" name="Line 32"/>
          <p:cNvSpPr>
            <a:spLocks noChangeShapeType="1"/>
          </p:cNvSpPr>
          <p:nvPr/>
        </p:nvSpPr>
        <p:spPr bwMode="auto">
          <a:xfrm>
            <a:off x="7010400" y="4495800"/>
            <a:ext cx="0" cy="22860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105" name="Rectangle 33"/>
          <p:cNvSpPr>
            <a:spLocks noChangeArrowheads="1"/>
          </p:cNvSpPr>
          <p:nvPr/>
        </p:nvSpPr>
        <p:spPr bwMode="auto">
          <a:xfrm>
            <a:off x="3429000" y="5846763"/>
            <a:ext cx="2743200" cy="4778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smtClean="0">
                <a:solidFill>
                  <a:srgbClr val="CC0000"/>
                </a:solidFill>
                <a:cs typeface="Arial" panose="020B0604020202020204" pitchFamily="34" charset="0"/>
              </a:rPr>
              <a:t>vyloučení diagnózy</a:t>
            </a:r>
          </a:p>
        </p:txBody>
      </p:sp>
      <p:sp>
        <p:nvSpPr>
          <p:cNvPr id="131106" name="Rectangle 34"/>
          <p:cNvSpPr>
            <a:spLocks noChangeArrowheads="1"/>
          </p:cNvSpPr>
          <p:nvPr/>
        </p:nvSpPr>
        <p:spPr bwMode="auto">
          <a:xfrm>
            <a:off x="6400800" y="5846763"/>
            <a:ext cx="2743200" cy="4778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smtClean="0">
                <a:solidFill>
                  <a:srgbClr val="CC0000"/>
                </a:solidFill>
                <a:cs typeface="Arial" panose="020B0604020202020204" pitchFamily="34" charset="0"/>
              </a:rPr>
              <a:t>potvrzení diagnózy</a:t>
            </a:r>
          </a:p>
        </p:txBody>
      </p:sp>
      <p:sp>
        <p:nvSpPr>
          <p:cNvPr id="131107" name="Line 35"/>
          <p:cNvSpPr>
            <a:spLocks noChangeShapeType="1"/>
          </p:cNvSpPr>
          <p:nvPr/>
        </p:nvSpPr>
        <p:spPr bwMode="auto">
          <a:xfrm>
            <a:off x="4724400" y="5638800"/>
            <a:ext cx="0" cy="22860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108" name="Line 36"/>
          <p:cNvSpPr>
            <a:spLocks noChangeShapeType="1"/>
          </p:cNvSpPr>
          <p:nvPr/>
        </p:nvSpPr>
        <p:spPr bwMode="auto">
          <a:xfrm>
            <a:off x="7696200" y="5638800"/>
            <a:ext cx="0" cy="22860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131109" name="Line 37"/>
          <p:cNvSpPr>
            <a:spLocks noChangeShapeType="1"/>
          </p:cNvSpPr>
          <p:nvPr/>
        </p:nvSpPr>
        <p:spPr bwMode="auto">
          <a:xfrm>
            <a:off x="6172200" y="4267200"/>
            <a:ext cx="0" cy="228600"/>
          </a:xfrm>
          <a:prstGeom prst="lin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74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cs-CZ" altLang="cs-CZ" sz="3200" smtClean="0"/>
              <a:t>               TP PCR                  PCR ( P1/P2)</a:t>
            </a:r>
            <a:endParaRPr lang="cs-CZ" altLang="cs-CZ" smtClean="0"/>
          </a:p>
        </p:txBody>
      </p:sp>
      <p:pic>
        <p:nvPicPr>
          <p:cNvPr id="39939" name="Picture 4" descr="C:\WINDOWS\Plocha\scanmdy.jpg"/>
          <p:cNvPicPr>
            <a:picLocks noChangeAspect="1" noChangeArrowheads="1"/>
          </p:cNvPicPr>
          <p:nvPr/>
        </p:nvPicPr>
        <p:blipFill>
          <a:blip r:embed="rId2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8" t="45955" r="565" b="17642"/>
          <a:stretch>
            <a:fillRect/>
          </a:stretch>
        </p:blipFill>
        <p:spPr bwMode="auto">
          <a:xfrm>
            <a:off x="6443663" y="1557338"/>
            <a:ext cx="1393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19"/>
          <p:cNvSpPr txBox="1">
            <a:spLocks noChangeArrowheads="1"/>
          </p:cNvSpPr>
          <p:nvPr/>
        </p:nvSpPr>
        <p:spPr bwMode="auto">
          <a:xfrm>
            <a:off x="1431925" y="4918075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>
                <a:latin typeface="Garamond" pitchFamily="18" charset="0"/>
              </a:rPr>
              <a:t>  </a:t>
            </a:r>
            <a:r>
              <a:rPr lang="cs-CZ" altLang="cs-CZ" sz="1800">
                <a:solidFill>
                  <a:schemeClr val="bg1"/>
                </a:solidFill>
                <a:latin typeface="Garamond" pitchFamily="18" charset="0"/>
              </a:rPr>
              <a:t> </a:t>
            </a:r>
            <a:endParaRPr lang="cs-CZ" altLang="cs-CZ" sz="1800">
              <a:latin typeface="Garamond" pitchFamily="18" charset="0"/>
            </a:endParaRP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2971800" y="51054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 b="1">
                <a:solidFill>
                  <a:srgbClr val="FFFF00"/>
                </a:solidFill>
                <a:latin typeface="Garamond" pitchFamily="18" charset="0"/>
              </a:rPr>
              <a:t> *     *</a:t>
            </a:r>
            <a:endParaRPr lang="cs-CZ" altLang="cs-CZ" sz="180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9942" name="Picture 4" descr="C:\WINDOWS\Plocha\scanmdy.jpg"/>
          <p:cNvPicPr>
            <a:picLocks noChangeAspect="1" noChangeArrowheads="1"/>
          </p:cNvPicPr>
          <p:nvPr/>
        </p:nvPicPr>
        <p:blipFill>
          <a:blip r:embed="rId2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4" t="45955" r="47539" b="17642"/>
          <a:stretch>
            <a:fillRect/>
          </a:stretch>
        </p:blipFill>
        <p:spPr bwMode="auto">
          <a:xfrm>
            <a:off x="2476500" y="1717675"/>
            <a:ext cx="1409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C:\WINDOWS\Plocha\scanmdy.jpg"/>
          <p:cNvPicPr>
            <a:picLocks noChangeAspect="1" noChangeArrowheads="1"/>
          </p:cNvPicPr>
          <p:nvPr/>
        </p:nvPicPr>
        <p:blipFill>
          <a:blip r:embed="rId2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6" t="46533" r="23384" b="17064"/>
          <a:stretch>
            <a:fillRect/>
          </a:stretch>
        </p:blipFill>
        <p:spPr bwMode="auto">
          <a:xfrm>
            <a:off x="5394325" y="1557338"/>
            <a:ext cx="63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5" descr="C:\WINDOWS\Plocha\scanmdy.jpg"/>
          <p:cNvPicPr>
            <a:picLocks noChangeAspect="1" noChangeArrowheads="1"/>
          </p:cNvPicPr>
          <p:nvPr/>
        </p:nvPicPr>
        <p:blipFill>
          <a:blip r:embed="rId2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46533" r="83131" b="17064"/>
          <a:stretch>
            <a:fillRect/>
          </a:stretch>
        </p:blipFill>
        <p:spPr bwMode="auto">
          <a:xfrm>
            <a:off x="1025525" y="1717675"/>
            <a:ext cx="612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3644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/>
      <p:bldP spid="983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331640" y="754493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4000" b="1" dirty="0"/>
              <a:t>FRAGMENTAČNÍ ANALÝZA </a:t>
            </a:r>
            <a:endParaRPr lang="cs-CZ" sz="4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56613" y="2132856"/>
            <a:ext cx="904837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velikost fragmentů PCR produktů je určena vzhledem k fragmentům hm. standardu </a:t>
            </a:r>
            <a:endParaRPr lang="cs-CZ" sz="2000" b="1" dirty="0" smtClean="0"/>
          </a:p>
          <a:p>
            <a:r>
              <a:rPr lang="cs-CZ" sz="2000" dirty="0" smtClean="0"/>
              <a:t>→ </a:t>
            </a:r>
            <a:r>
              <a:rPr lang="cs-CZ" sz="2000" dirty="0"/>
              <a:t>zjištěná velikost je relativní </a:t>
            </a:r>
          </a:p>
          <a:p>
            <a:r>
              <a:rPr lang="cs-CZ" sz="2000" dirty="0"/>
              <a:t>•odpovídá daným podmínkám analýzy </a:t>
            </a:r>
            <a:endParaRPr lang="cs-CZ" sz="2000" dirty="0" smtClean="0"/>
          </a:p>
          <a:p>
            <a:r>
              <a:rPr lang="cs-CZ" sz="2000" dirty="0" smtClean="0"/>
              <a:t>→ </a:t>
            </a:r>
            <a:r>
              <a:rPr lang="cs-CZ" sz="2000" dirty="0"/>
              <a:t>nelze srovnávat mezi sebou u různých strojů, podmínek </a:t>
            </a:r>
          </a:p>
          <a:p>
            <a:r>
              <a:rPr lang="cs-CZ" sz="2000" dirty="0"/>
              <a:t>•pokud zachováme podmínky </a:t>
            </a:r>
            <a:endParaRPr lang="cs-CZ" sz="2000" dirty="0" smtClean="0"/>
          </a:p>
          <a:p>
            <a:r>
              <a:rPr lang="cs-CZ" sz="2000" dirty="0" smtClean="0"/>
              <a:t>– </a:t>
            </a:r>
            <a:r>
              <a:rPr lang="cs-CZ" sz="2000" dirty="0"/>
              <a:t>stroj, kapilára, standard aj. – výsledky by měly být srovnatelné </a:t>
            </a:r>
          </a:p>
          <a:p>
            <a:r>
              <a:rPr lang="cs-CZ" sz="2000" dirty="0"/>
              <a:t>•plochu/výšku </a:t>
            </a:r>
            <a:r>
              <a:rPr lang="cs-CZ" sz="2000" dirty="0" err="1"/>
              <a:t>píků</a:t>
            </a:r>
            <a:r>
              <a:rPr lang="cs-CZ" sz="2000" dirty="0"/>
              <a:t> lze srovnávat pouze, </a:t>
            </a:r>
            <a:endParaRPr lang="cs-CZ" sz="2000" dirty="0" smtClean="0"/>
          </a:p>
          <a:p>
            <a:r>
              <a:rPr lang="cs-CZ" sz="2000" dirty="0" smtClean="0"/>
              <a:t>pokud </a:t>
            </a:r>
            <a:r>
              <a:rPr lang="cs-CZ" sz="2000" dirty="0"/>
              <a:t>jsou značeny stejnou značkou (intenzita značek se může lišit!)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313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xample category image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88876"/>
            <a:ext cx="5808476" cy="58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7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9" y="2132856"/>
            <a:ext cx="8894562" cy="234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40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483768" y="675292"/>
            <a:ext cx="6192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4000" b="1" dirty="0"/>
              <a:t>METODA MLPA</a:t>
            </a:r>
            <a:endParaRPr lang="cs-CZ" sz="4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56613" y="2132856"/>
            <a:ext cx="80901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MLPA = Multiplex </a:t>
            </a:r>
            <a:r>
              <a:rPr lang="cs-CZ" sz="2000" dirty="0" err="1"/>
              <a:t>Ligation-Dependent</a:t>
            </a:r>
            <a:r>
              <a:rPr lang="cs-CZ" sz="2000" dirty="0"/>
              <a:t> </a:t>
            </a:r>
            <a:r>
              <a:rPr lang="cs-CZ" sz="2000" dirty="0" err="1"/>
              <a:t>Probe</a:t>
            </a:r>
            <a:r>
              <a:rPr lang="cs-CZ" sz="2000" dirty="0"/>
              <a:t> </a:t>
            </a:r>
            <a:r>
              <a:rPr lang="cs-CZ" sz="2000" dirty="0" err="1"/>
              <a:t>Amplification</a:t>
            </a:r>
            <a:endParaRPr lang="cs-CZ" sz="2000" dirty="0"/>
          </a:p>
          <a:p>
            <a:r>
              <a:rPr lang="cs-CZ" sz="2000" dirty="0"/>
              <a:t>•založena na kvantitativní multiplexní PCR</a:t>
            </a:r>
          </a:p>
          <a:p>
            <a:r>
              <a:rPr lang="cs-CZ" sz="2000" dirty="0"/>
              <a:t>•princip – amplifikace sond závislá na </a:t>
            </a:r>
            <a:r>
              <a:rPr lang="cs-CZ" sz="2000" dirty="0" err="1"/>
              <a:t>ligaci</a:t>
            </a:r>
            <a:endParaRPr lang="cs-CZ" sz="2000" dirty="0"/>
          </a:p>
          <a:p>
            <a:r>
              <a:rPr lang="cs-CZ" sz="2000" dirty="0"/>
              <a:t>•účel – detekce relativního počtu kopií specifických </a:t>
            </a:r>
            <a:r>
              <a:rPr lang="cs-CZ" sz="2000" dirty="0" smtClean="0"/>
              <a:t>sekvencí</a:t>
            </a:r>
          </a:p>
          <a:p>
            <a:r>
              <a:rPr lang="cs-CZ" sz="2000" dirty="0" smtClean="0"/>
              <a:t> </a:t>
            </a:r>
            <a:r>
              <a:rPr lang="cs-CZ" sz="2000" dirty="0"/>
              <a:t>(nejčastěji v porovnání se standardním kontrolním vzorkem) </a:t>
            </a:r>
            <a:endParaRPr lang="cs-CZ" sz="2000" dirty="0" smtClean="0"/>
          </a:p>
          <a:p>
            <a:r>
              <a:rPr lang="cs-CZ" sz="2000" dirty="0" smtClean="0"/>
              <a:t>→ </a:t>
            </a:r>
            <a:r>
              <a:rPr lang="cs-CZ" sz="2000" dirty="0"/>
              <a:t>identifikace </a:t>
            </a:r>
            <a:r>
              <a:rPr lang="cs-CZ" sz="2000" dirty="0" err="1"/>
              <a:t>genomických</a:t>
            </a:r>
            <a:r>
              <a:rPr lang="cs-CZ" sz="2000" dirty="0"/>
              <a:t> změn, především rozsáhlejších delecí/duplikací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v </a:t>
            </a:r>
            <a:r>
              <a:rPr lang="cs-CZ" sz="2000" dirty="0"/>
              <a:t>rámci genů nebo chromozomů</a:t>
            </a:r>
          </a:p>
          <a:p>
            <a:r>
              <a:rPr lang="cs-CZ" sz="2000" dirty="0"/>
              <a:t>•další aplikace – stanovení SNP, metylace v promotorové oblasti</a:t>
            </a:r>
          </a:p>
        </p:txBody>
      </p:sp>
    </p:spTree>
    <p:extLst>
      <p:ext uri="{BB962C8B-B14F-4D97-AF65-F5344CB8AC3E}">
        <p14:creationId xmlns:p14="http://schemas.microsoft.com/office/powerpoint/2010/main" val="18495682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1417</Words>
  <Application>Microsoft Office PowerPoint</Application>
  <PresentationFormat>Předvádění na obrazovce (4:3)</PresentationFormat>
  <Paragraphs>340</Paragraphs>
  <Slides>52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Calibri</vt:lpstr>
      <vt:lpstr>Garamond</vt:lpstr>
      <vt:lpstr>Times New Roman</vt:lpstr>
      <vt:lpstr>Motiv systému Office</vt:lpstr>
      <vt:lpstr>Prezentace aplikace PowerPoint</vt:lpstr>
      <vt:lpstr>Prezentace aplikace PowerPoint</vt:lpstr>
      <vt:lpstr>velikostní separace molekul DNA •princip – podobný klasické ELFO (místo gelu polymer + užití fluorescenčního značení) •příprava fluor. značených fragmentů → kapilární ELFO (příprava fragmentů je nejvariabilnější částí)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PREMUTACE „ČASOVANÁ BOMBA V GENOMU“</vt:lpstr>
      <vt:lpstr>Klinická anticipace  spojená s expanzivním prodlužováním trinukleotidových repetic </vt:lpstr>
      <vt:lpstr>Přehled a základní charakteristika některých chorob asociovaných s expanzí trinukleotidů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PCR P1/P2</vt:lpstr>
      <vt:lpstr>Strategie molekulárně genetického vyšetření TRED</vt:lpstr>
      <vt:lpstr>               TP PCR                  PCR ( P1/P2)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Valášková Iveta</dc:creator>
  <cp:lastModifiedBy>Valášková Iveta</cp:lastModifiedBy>
  <cp:revision>27</cp:revision>
  <dcterms:created xsi:type="dcterms:W3CDTF">2019-04-08T16:07:25Z</dcterms:created>
  <dcterms:modified xsi:type="dcterms:W3CDTF">2021-03-16T12:42:25Z</dcterms:modified>
</cp:coreProperties>
</file>