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59" r:id="rId9"/>
    <p:sldId id="263" r:id="rId10"/>
    <p:sldId id="260" r:id="rId11"/>
    <p:sldId id="261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9206E5-A859-44DF-9750-464461DE1A52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E7FC4B-8F4C-48CB-AFD0-93E53AD2687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945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E18CB9-12FA-4B96-9153-D05599860433}" type="datetimeFigureOut">
              <a:rPr lang="cs-CZ" smtClean="0"/>
              <a:pPr/>
              <a:t>1. 12. 2020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D4372C-1158-4901-8AD5-A3F5A9757E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100" smtClean="0"/>
              <a:t>Komunikace </a:t>
            </a:r>
            <a:r>
              <a:rPr lang="cs-CZ" sz="3100" dirty="0" smtClean="0"/>
              <a:t>v kontextu rozhovoru. Dotazování a aktivní naslouchání</a:t>
            </a: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4437112"/>
            <a:ext cx="7772400" cy="1199704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Řečnické otázky</a:t>
            </a:r>
          </a:p>
          <a:p>
            <a:r>
              <a:rPr lang="cs-CZ" dirty="0" smtClean="0"/>
              <a:t>Sugestivní otázky</a:t>
            </a:r>
          </a:p>
          <a:p>
            <a:r>
              <a:rPr lang="cs-CZ" dirty="0" smtClean="0"/>
              <a:t>Paralingvistické projevy</a:t>
            </a:r>
          </a:p>
          <a:p>
            <a:r>
              <a:rPr lang="cs-CZ" dirty="0" smtClean="0"/>
              <a:t>Faulující otázky</a:t>
            </a:r>
          </a:p>
          <a:p>
            <a:r>
              <a:rPr lang="cs-CZ" dirty="0" smtClean="0"/>
              <a:t>Uzavřené otázky</a:t>
            </a:r>
          </a:p>
          <a:p>
            <a:r>
              <a:rPr lang="cs-CZ" dirty="0" smtClean="0"/>
              <a:t>Otevřené otázky</a:t>
            </a:r>
          </a:p>
          <a:p>
            <a:r>
              <a:rPr lang="cs-CZ" dirty="0" smtClean="0"/>
              <a:t>Pokyn x výzva/nabídka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Dovednost dotazování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err="1" smtClean="0"/>
              <a:t>vciťovat</a:t>
            </a:r>
            <a:r>
              <a:rPr lang="cs-CZ" dirty="0" smtClean="0"/>
              <a:t>. Verbálně i neverbálně dává vcítění najevo.</a:t>
            </a:r>
          </a:p>
          <a:p>
            <a:endParaRPr lang="cs-CZ" dirty="0" smtClean="0"/>
          </a:p>
          <a:p>
            <a:r>
              <a:rPr lang="cs-CZ" dirty="0" smtClean="0"/>
              <a:t>charakteristiky aktivního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Nesoustředěný</a:t>
            </a:r>
          </a:p>
          <a:p>
            <a:r>
              <a:rPr lang="cs-CZ" dirty="0" smtClean="0"/>
              <a:t>Egoistický</a:t>
            </a:r>
          </a:p>
          <a:p>
            <a:r>
              <a:rPr lang="cs-CZ" dirty="0" smtClean="0"/>
              <a:t>Střídavě vnímající</a:t>
            </a:r>
          </a:p>
          <a:p>
            <a:r>
              <a:rPr lang="cs-CZ" dirty="0" smtClean="0"/>
              <a:t>Pasivní</a:t>
            </a:r>
          </a:p>
          <a:p>
            <a:r>
              <a:rPr lang="cs-CZ" dirty="0" smtClean="0"/>
              <a:t>Kompetitivní </a:t>
            </a:r>
          </a:p>
          <a:p>
            <a:r>
              <a:rPr lang="cs-CZ" dirty="0" smtClean="0"/>
              <a:t>Dobrý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cvičení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posluchačů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významné v rozhovorech „typu pomoc“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err="1" smtClean="0"/>
              <a:t>vciťovat</a:t>
            </a:r>
            <a:r>
              <a:rPr lang="cs-CZ" dirty="0" smtClean="0"/>
              <a:t>. Verbálně i neverbálně dává vcítění najevo.</a:t>
            </a:r>
          </a:p>
          <a:p>
            <a:endParaRPr lang="cs-CZ" dirty="0" smtClean="0"/>
          </a:p>
          <a:p>
            <a:r>
              <a:rPr lang="cs-CZ" dirty="0" smtClean="0"/>
              <a:t>charakteristiky aktivního naslouchání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naslouchání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Odstraňte fyzické bariéry komunikace. </a:t>
            </a:r>
          </a:p>
          <a:p>
            <a:r>
              <a:rPr lang="cs-CZ" dirty="0" smtClean="0"/>
              <a:t>2. </a:t>
            </a:r>
            <a:r>
              <a:rPr lang="cs-CZ" dirty="0" smtClean="0"/>
              <a:t>Při naslouchání nebuďte netrpěliví. </a:t>
            </a:r>
          </a:p>
          <a:p>
            <a:r>
              <a:rPr lang="cs-CZ" dirty="0" smtClean="0"/>
              <a:t>3. Zaměřte se na svůj cíl. </a:t>
            </a:r>
          </a:p>
          <a:p>
            <a:r>
              <a:rPr lang="cs-CZ" dirty="0" smtClean="0"/>
              <a:t>4. Umožněte dvoustrannou komunikaci. </a:t>
            </a:r>
          </a:p>
          <a:p>
            <a:r>
              <a:rPr lang="cs-CZ" dirty="0" smtClean="0"/>
              <a:t>5. Tlumočte svůj zájem kladením smysluplných otázek. </a:t>
            </a:r>
          </a:p>
          <a:p>
            <a:r>
              <a:rPr lang="cs-CZ" dirty="0" smtClean="0"/>
              <a:t>6. Přeformulujte, co řekl váš partner. </a:t>
            </a:r>
          </a:p>
          <a:p>
            <a:r>
              <a:rPr lang="cs-CZ" dirty="0" smtClean="0"/>
              <a:t>7. Interpretujte, co řekl váš partner. </a:t>
            </a:r>
          </a:p>
          <a:p>
            <a:r>
              <a:rPr lang="cs-CZ" dirty="0" smtClean="0"/>
              <a:t>8. Hledejte a používejte nonverbální signály. </a:t>
            </a:r>
          </a:p>
          <a:p>
            <a:r>
              <a:rPr lang="cs-CZ" dirty="0" smtClean="0"/>
              <a:t>9. Používejte dotyk. Pokud ale nejsou dotyky žádoucí, nepoužívejte je.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Techniky aktivního naslouchání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První fáze </a:t>
            </a:r>
            <a:r>
              <a:rPr lang="cs-CZ" dirty="0" smtClean="0"/>
              <a:t>– identifikace emocí, velmi obtížná část, kdy se svěřující může chovat nepředvídatelně, zkratkovitě, více naznačuje, než konkrétně popisuje své obtíže. </a:t>
            </a:r>
          </a:p>
          <a:p>
            <a:endParaRPr lang="cs-CZ" dirty="0" smtClean="0"/>
          </a:p>
          <a:p>
            <a:r>
              <a:rPr lang="cs-CZ" b="1" dirty="0" smtClean="0"/>
              <a:t>Druhá fáze </a:t>
            </a:r>
            <a:r>
              <a:rPr lang="cs-CZ" dirty="0" smtClean="0"/>
              <a:t>– vyslechnutí všech faktů, snaha porozumět souvislostem. Je vhodné nechat osobu, která se svěřuje, volně hovořit o svých potížích. Nepřerušovat ji, ale  dostatečně prokázat stálou pozornost (např. mimickým vyjádřením účasti, pokynutím  hlavy apod.) Klient si v tuto chvíli uleví, ale má také možnost sám identifikovat  opravdový a reálný problém, rozebrat příčiny a důsledky svých potíží. </a:t>
            </a:r>
          </a:p>
          <a:p>
            <a:endParaRPr lang="cs-CZ" dirty="0" smtClean="0"/>
          </a:p>
          <a:p>
            <a:r>
              <a:rPr lang="cs-CZ" b="1" dirty="0" smtClean="0"/>
              <a:t>Třetí fáze </a:t>
            </a:r>
            <a:r>
              <a:rPr lang="cs-CZ" dirty="0" smtClean="0"/>
              <a:t>– nalezení řešení problémů. Klient sám by měl hledat postupy k řešení  problémů. Každé řešení, které bude nabídnuto „zvnějšku“, je předem odsouzeno  k tomu, že bylo špatné, nedostatečné či dokonce škodlivé.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aktivního naslouchání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Popírání pocitů</a:t>
            </a:r>
          </a:p>
          <a:p>
            <a:r>
              <a:rPr lang="cs-CZ" dirty="0" smtClean="0"/>
              <a:t>Hodnotící reagování</a:t>
            </a:r>
          </a:p>
          <a:p>
            <a:r>
              <a:rPr lang="cs-CZ" dirty="0" smtClean="0"/>
              <a:t>Zobecňující reagování</a:t>
            </a:r>
          </a:p>
          <a:p>
            <a:r>
              <a:rPr lang="cs-CZ" dirty="0" smtClean="0"/>
              <a:t>Kladení otázek</a:t>
            </a:r>
          </a:p>
          <a:p>
            <a:r>
              <a:rPr lang="cs-CZ" dirty="0" smtClean="0"/>
              <a:t>Vyjádření soucitu</a:t>
            </a:r>
          </a:p>
          <a:p>
            <a:r>
              <a:rPr lang="cs-CZ" dirty="0" smtClean="0"/>
              <a:t>Předsudky a odhadování</a:t>
            </a:r>
          </a:p>
          <a:p>
            <a:r>
              <a:rPr lang="cs-CZ" dirty="0" smtClean="0"/>
              <a:t>Rady</a:t>
            </a:r>
          </a:p>
          <a:p>
            <a:r>
              <a:rPr lang="cs-CZ" dirty="0" smtClean="0"/>
              <a:t>Obrana </a:t>
            </a:r>
          </a:p>
          <a:p>
            <a:r>
              <a:rPr lang="cs-CZ" smtClean="0"/>
              <a:t>Neverbální projevy</a:t>
            </a:r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Nevhodné reagování naslouchajícího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fr-FR" dirty="0" smtClean="0"/>
              <a:t>communicare – v překladu sdílet, radit se, dorozumívat se</a:t>
            </a:r>
            <a:endParaRPr lang="cs-CZ" dirty="0" smtClean="0"/>
          </a:p>
          <a:p>
            <a:r>
              <a:rPr lang="cs-CZ" dirty="0" smtClean="0"/>
              <a:t>K přenosu a výměně informací mezi lidmi;</a:t>
            </a:r>
          </a:p>
          <a:p>
            <a:r>
              <a:rPr lang="cs-CZ" dirty="0" smtClean="0"/>
              <a:t>proces dorozumívání, kdy cílem je vyměnit si myšlenky mezi </a:t>
            </a:r>
          </a:p>
          <a:p>
            <a:r>
              <a:rPr lang="cs-CZ" dirty="0" smtClean="0"/>
              <a:t>nejdůležitější způsob sociálního styku, spočívající v odesílání a přijímání signálů mezi dvěma nebo více jedinci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ústní (rozhovor, porada, výuka, dotazování, vysvětlování, diskuse, dialog apod.);</a:t>
            </a:r>
          </a:p>
          <a:p>
            <a:r>
              <a:rPr lang="cs-CZ" dirty="0" smtClean="0"/>
              <a:t>písemnou (dopis, zpráva, </a:t>
            </a:r>
            <a:r>
              <a:rPr lang="cs-CZ" dirty="0" err="1" smtClean="0"/>
              <a:t>sms</a:t>
            </a:r>
            <a:r>
              <a:rPr lang="cs-CZ" dirty="0" smtClean="0"/>
              <a:t>, e-mail, zápis, manuál, tištěná prezentace apod.);</a:t>
            </a:r>
          </a:p>
          <a:p>
            <a:r>
              <a:rPr lang="cs-CZ" dirty="0" smtClean="0"/>
              <a:t>vizuální (diagram, graf, tabulka, fotografie, slide, videozáznam, film, </a:t>
            </a:r>
          </a:p>
          <a:p>
            <a:r>
              <a:rPr lang="cs-CZ" dirty="0" err="1" smtClean="0"/>
              <a:t>powerpointová</a:t>
            </a:r>
            <a:r>
              <a:rPr lang="cs-CZ" dirty="0" smtClean="0"/>
              <a:t> prezentace apod.).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komunikace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informativní (předávání informací, dat, sdělení, zkušeností);</a:t>
            </a:r>
          </a:p>
          <a:p>
            <a:r>
              <a:rPr lang="cs-CZ" dirty="0" smtClean="0"/>
              <a:t>poznávací (získávání povědomí o sobě i druhých lidech, o dění kolem sebe);</a:t>
            </a:r>
          </a:p>
          <a:p>
            <a:r>
              <a:rPr lang="cs-CZ" dirty="0" smtClean="0"/>
              <a:t>instruktivní (informování společně s přidáním vysvětlení významu, popisu, návodu, co a jak dělat, čeho dosáhnout apod.);</a:t>
            </a:r>
          </a:p>
          <a:p>
            <a:r>
              <a:rPr lang="cs-CZ" dirty="0" smtClean="0"/>
              <a:t>přesvědčovací (působení na jinou osobu s jasným záměrem změnit její názor, postoj a hodnocení);</a:t>
            </a:r>
          </a:p>
          <a:p>
            <a:r>
              <a:rPr lang="cs-CZ" dirty="0" smtClean="0"/>
              <a:t>vzdělávací a výchovná (souhrn funkce informativní, instruktivní, </a:t>
            </a:r>
          </a:p>
          <a:p>
            <a:r>
              <a:rPr lang="cs-CZ" dirty="0" smtClean="0"/>
              <a:t>poznávací – prostřednictvím vzdělávací instituce nebo samostudiem);</a:t>
            </a:r>
          </a:p>
          <a:p>
            <a:r>
              <a:rPr lang="cs-CZ" dirty="0" smtClean="0"/>
              <a:t>posilující a motivující (posilování a motivování k pocitu sebevědomí, potřebnosti, vztahu k něčemu);</a:t>
            </a:r>
          </a:p>
          <a:p>
            <a:r>
              <a:rPr lang="cs-CZ" dirty="0" smtClean="0"/>
              <a:t>socializační a společensky sjednocující (navazování kontaktů a vztahů s druhými lidmi, posilování pocitu vzájemné závislosti);</a:t>
            </a:r>
          </a:p>
          <a:p>
            <a:r>
              <a:rPr lang="cs-CZ" dirty="0" smtClean="0"/>
              <a:t>zábavná (vytváření pocitu pohody, spokojení, radosti);</a:t>
            </a:r>
          </a:p>
          <a:p>
            <a:r>
              <a:rPr lang="cs-CZ" dirty="0" err="1" smtClean="0"/>
              <a:t>svěřovací</a:t>
            </a:r>
            <a:r>
              <a:rPr lang="cs-CZ" dirty="0" smtClean="0"/>
              <a:t> (naslouchání a nabízení řešení problémů, pocitů);</a:t>
            </a:r>
          </a:p>
          <a:p>
            <a:r>
              <a:rPr lang="cs-CZ" dirty="0" smtClean="0"/>
              <a:t>osobní identity (uspořádání si svých názorů a postojů, ujasnění si vlastního „já“);</a:t>
            </a:r>
          </a:p>
          <a:p>
            <a:r>
              <a:rPr lang="cs-CZ" dirty="0" smtClean="0"/>
              <a:t>úniková (odreagování se od starostí, shonu).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komunikace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výměna informací – změna vlastní nebo partnerovy informovanosti, </a:t>
            </a:r>
          </a:p>
          <a:p>
            <a:r>
              <a:rPr lang="cs-CZ" dirty="0" smtClean="0"/>
              <a:t>socializace, uspokojení individuálních potřeb znalostí, projev </a:t>
            </a:r>
          </a:p>
          <a:p>
            <a:r>
              <a:rPr lang="cs-CZ" dirty="0" smtClean="0"/>
              <a:t>seberealizace, uznání, úcty, sounáležitosti, bezpečí apod.;</a:t>
            </a:r>
          </a:p>
          <a:p>
            <a:r>
              <a:rPr lang="cs-CZ" dirty="0" smtClean="0"/>
              <a:t>ovlivňování chování lidí – změna nebo utváření pocitů a psychického stavu skupiny lidí, řízení skupiny, udržování a rozvoj sociálních vztahů, i soudržnosti skupiny, zlepšování sociálního klimatu skupiny;</a:t>
            </a:r>
          </a:p>
          <a:p>
            <a:r>
              <a:rPr lang="cs-CZ" dirty="0" smtClean="0"/>
              <a:t>ovlivňování mezilidských vztahů mezi jedinci i k vlastní osobě –vyjadřování sympatie nebo antipatie, ovlivňování skutečnosti, o níž se komunikuje, společenské situace, zajištění fungování společnosti, </a:t>
            </a:r>
          </a:p>
          <a:p>
            <a:r>
              <a:rPr lang="cs-CZ" dirty="0" smtClean="0"/>
              <a:t>komunikace mezi různými institucemi, udržování kulturní integrity zajišťováním životnosti jazyka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komunikace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proces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1112" y="2362994"/>
            <a:ext cx="65817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fyzické (hluk v místnosti, hluk od projíždějících aut z ulice, šum počítače, horko či chladno v místnosti, příliš slabé, či naopak silné,  případně blikající světlo, sluneční brýle na obličeji apod.);</a:t>
            </a:r>
          </a:p>
          <a:p>
            <a:r>
              <a:rPr lang="cs-CZ" dirty="0" smtClean="0"/>
              <a:t>fyziologické (vada zraku, vada sluchu, koktání, špatná výslovnost, pocit hladu, nebo naopak přejedení apod.);</a:t>
            </a:r>
          </a:p>
          <a:p>
            <a:r>
              <a:rPr lang="cs-CZ" dirty="0" smtClean="0"/>
              <a:t>psychologické (uzavřenost, hněv, nenávist, láska, zármutek, </a:t>
            </a:r>
          </a:p>
          <a:p>
            <a:r>
              <a:rPr lang="cs-CZ" dirty="0" smtClean="0"/>
              <a:t>předsudek, stereotyp, mylné naděje apod.);</a:t>
            </a:r>
          </a:p>
          <a:p>
            <a:r>
              <a:rPr lang="cs-CZ" dirty="0" smtClean="0"/>
              <a:t>sémantické (odlišný jazyk, slang, používání cizích slov, špatná slovní zásoba apod.)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šum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spcBef>
                <a:spcPct val="0"/>
              </a:spcBef>
              <a:buNone/>
            </a:pPr>
            <a:r>
              <a:rPr lang="cs-CZ" sz="41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Dovednosti vedení rozhovoru</a:t>
            </a:r>
          </a:p>
          <a:p>
            <a:r>
              <a:rPr lang="cs-CZ" dirty="0" smtClean="0"/>
              <a:t>ovlivňování</a:t>
            </a:r>
          </a:p>
          <a:p>
            <a:r>
              <a:rPr lang="cs-CZ" dirty="0" smtClean="0"/>
              <a:t>dotazování</a:t>
            </a:r>
          </a:p>
          <a:p>
            <a:r>
              <a:rPr lang="cs-CZ" dirty="0" smtClean="0"/>
              <a:t>aktivní naslouchání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Přesvědčování</a:t>
            </a:r>
          </a:p>
          <a:p>
            <a:r>
              <a:rPr lang="cs-CZ" dirty="0" smtClean="0"/>
              <a:t>Argumentování</a:t>
            </a:r>
          </a:p>
          <a:p>
            <a:r>
              <a:rPr lang="cs-CZ" dirty="0" smtClean="0"/>
              <a:t>Paradoxní příkazy</a:t>
            </a:r>
          </a:p>
          <a:p>
            <a:r>
              <a:rPr lang="cs-CZ" dirty="0" smtClean="0"/>
              <a:t>Paradoxní emocionální ladění</a:t>
            </a:r>
          </a:p>
          <a:p>
            <a:r>
              <a:rPr lang="cs-CZ" dirty="0" smtClean="0"/>
              <a:t>Anticipování námitek</a:t>
            </a:r>
          </a:p>
          <a:p>
            <a:r>
              <a:rPr lang="cs-CZ" dirty="0" smtClean="0"/>
              <a:t>Vyhýbání se negativním formulacím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 ovlivňování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</TotalTime>
  <Words>885</Words>
  <Application>Microsoft Office PowerPoint</Application>
  <PresentationFormat>Předvádění na obrazovce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Calibri</vt:lpstr>
      <vt:lpstr>Lucida Sans Unicode</vt:lpstr>
      <vt:lpstr>Verdana</vt:lpstr>
      <vt:lpstr>Wingdings 2</vt:lpstr>
      <vt:lpstr>Wingdings 3</vt:lpstr>
      <vt:lpstr>Shluk</vt:lpstr>
      <vt:lpstr>Komunikace v kontextu rozhovoru. Dotazování a aktivní naslouchání</vt:lpstr>
      <vt:lpstr>Komunikace</vt:lpstr>
      <vt:lpstr>Sociální komunikace</vt:lpstr>
      <vt:lpstr>Funkce komunikace</vt:lpstr>
      <vt:lpstr>Cíle komunikace</vt:lpstr>
      <vt:lpstr>Komunikační proces</vt:lpstr>
      <vt:lpstr>Komunikační šum</vt:lpstr>
      <vt:lpstr>Prezentace aplikace PowerPoint</vt:lpstr>
      <vt:lpstr>Dovednost ovlivňování</vt:lpstr>
      <vt:lpstr>Dovednost dotazování</vt:lpstr>
      <vt:lpstr>Dovednost naslouchání</vt:lpstr>
      <vt:lpstr>Typy posluchačů</vt:lpstr>
      <vt:lpstr>Dovednost naslouchání</vt:lpstr>
      <vt:lpstr>Techniky aktivního naslouchání</vt:lpstr>
      <vt:lpstr>Fáze aktivního naslouchání</vt:lpstr>
      <vt:lpstr>Nevhodné reagování naslouchajícího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lektor</dc:creator>
  <cp:lastModifiedBy>Radek Pospíšil</cp:lastModifiedBy>
  <cp:revision>26</cp:revision>
  <dcterms:created xsi:type="dcterms:W3CDTF">2014-03-24T15:31:03Z</dcterms:created>
  <dcterms:modified xsi:type="dcterms:W3CDTF">2020-12-01T11:20:20Z</dcterms:modified>
</cp:coreProperties>
</file>