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338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302" r:id="rId13"/>
    <p:sldId id="303" r:id="rId14"/>
  </p:sldIdLst>
  <p:sldSz cx="12192000" cy="6858000"/>
  <p:notesSz cx="6858000" cy="9144000"/>
  <p:custDataLst>
    <p:tags r:id="rId1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4" autoAdjust="0"/>
    <p:restoredTop sz="84293" autoAdjust="0"/>
  </p:normalViewPr>
  <p:slideViewPr>
    <p:cSldViewPr snapToGrid="0">
      <p:cViewPr varScale="1">
        <p:scale>
          <a:sx n="93" d="100"/>
          <a:sy n="93" d="100"/>
        </p:scale>
        <p:origin x="216" y="7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Záhlaví části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EAC4D38C-9694-4A5C-B022-5DAB1B517B9F}"/>
              </a:ext>
            </a:extLst>
          </p:cNvPr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49AACD08-D102-4243-B84E-8E7196664D68}"/>
              </a:ext>
            </a:extLst>
          </p:cNvPr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BF37863-B2E4-4FA9-9465-483C5BCBDA51}"/>
              </a:ext>
            </a:extLst>
          </p:cNvPr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7" name="Zástupný symbol pro datum 11">
            <a:extLst>
              <a:ext uri="{FF2B5EF4-FFF2-40B4-BE49-F238E27FC236}">
                <a16:creationId xmlns:a16="http://schemas.microsoft.com/office/drawing/2014/main" id="{67F1B340-21D9-4C6D-809D-F5F7E14DD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45BB6-7121-4728-81B3-38D641E4B1F3}" type="datetimeFigureOut">
              <a:rPr lang="cs-CZ"/>
              <a:pPr>
                <a:defRPr/>
              </a:pPr>
              <a:t>07.12.2020</a:t>
            </a:fld>
            <a:endParaRPr lang="cs-CZ"/>
          </a:p>
        </p:txBody>
      </p:sp>
      <p:sp>
        <p:nvSpPr>
          <p:cNvPr id="8" name="Zástupný symbol pro číslo snímku 12">
            <a:extLst>
              <a:ext uri="{FF2B5EF4-FFF2-40B4-BE49-F238E27FC236}">
                <a16:creationId xmlns:a16="http://schemas.microsoft.com/office/drawing/2014/main" id="{0D7202E4-F2C5-4926-AA22-F779DBE557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1752601"/>
            <a:ext cx="17272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E6731772-9A6B-4A44-A4EE-48D7BC7D062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9" name="Zástupný symbol pro zápatí 13">
            <a:extLst>
              <a:ext uri="{FF2B5EF4-FFF2-40B4-BE49-F238E27FC236}">
                <a16:creationId xmlns:a16="http://schemas.microsoft.com/office/drawing/2014/main" id="{88E9055E-42D5-4081-B879-D53CE841C4F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4715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datum 9">
            <a:extLst>
              <a:ext uri="{FF2B5EF4-FFF2-40B4-BE49-F238E27FC236}">
                <a16:creationId xmlns:a16="http://schemas.microsoft.com/office/drawing/2014/main" id="{4631FB87-A80B-4F14-9661-CFAABCBF1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3A0BDE4-2B9C-461D-B017-7A7AE9DAE37D}" type="datetimeFigureOut">
              <a:rPr lang="cs-CZ"/>
              <a:pPr>
                <a:defRPr/>
              </a:pPr>
              <a:t>07.12.2020</a:t>
            </a:fld>
            <a:endParaRPr lang="cs-CZ"/>
          </a:p>
        </p:txBody>
      </p:sp>
      <p:sp>
        <p:nvSpPr>
          <p:cNvPr id="8" name="Zástupný symbol pro číslo snímku 11">
            <a:extLst>
              <a:ext uri="{FF2B5EF4-FFF2-40B4-BE49-F238E27FC236}">
                <a16:creationId xmlns:a16="http://schemas.microsoft.com/office/drawing/2014/main" id="{DFE0F3DE-B937-4C44-9D36-A5FE3A80E1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68851-2D1A-4BFF-97CF-E8E0CD348AB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9" name="Zástupný symbol pro zápatí 13">
            <a:extLst>
              <a:ext uri="{FF2B5EF4-FFF2-40B4-BE49-F238E27FC236}">
                <a16:creationId xmlns:a16="http://schemas.microsoft.com/office/drawing/2014/main" id="{F2499B6D-606E-4D1B-8BE4-1DB6A36FCF7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9605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>
            <a:extLst>
              <a:ext uri="{FF2B5EF4-FFF2-40B4-BE49-F238E27FC236}">
                <a16:creationId xmlns:a16="http://schemas.microsoft.com/office/drawing/2014/main" id="{AE346518-B4A7-43FB-A52A-31265AB51918}"/>
              </a:ext>
            </a:extLst>
          </p:cNvPr>
          <p:cNvCxnSpPr/>
          <p:nvPr/>
        </p:nvCxnSpPr>
        <p:spPr>
          <a:xfrm>
            <a:off x="1395413" y="2420938"/>
            <a:ext cx="94075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18EAC0C-2A83-4F70-913E-8196FAD59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805FF-CFB8-4C95-816C-758A4A2A200A}" type="datetimeFigureOut">
              <a:rPr lang="en-US"/>
              <a:pPr>
                <a:defRPr/>
              </a:pPr>
              <a:t>12/7/2020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6F7886A-27C0-4A57-B92E-9DA0386DD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CAD6C6C-B6CD-4256-B572-1737C4C69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2E3BF-CC4B-4F55-9615-4503DECB3F5D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7457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  <p:sldLayoutId id="2147483700" r:id="rId19"/>
    <p:sldLayoutId id="2147483701" r:id="rId20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2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0.xml"/><Relationship Id="rId1" Type="http://schemas.openxmlformats.org/officeDocument/2006/relationships/tags" Target="../tags/tag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0.xml"/><Relationship Id="rId1" Type="http://schemas.openxmlformats.org/officeDocument/2006/relationships/tags" Target="../tags/tag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0.xml"/><Relationship Id="rId1" Type="http://schemas.openxmlformats.org/officeDocument/2006/relationships/tags" Target="../tags/tag2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hyperlink" Target="https://www.mojemedicina.cz/cs_cz/pruvodce-pacienta/pece-o-pacienta/pece-o-umirajiciho-pacienta-1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0.xml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c7GIzyZfBg" TargetMode="External"/><Relationship Id="rId2" Type="http://schemas.openxmlformats.org/officeDocument/2006/relationships/slideLayout" Target="../slideLayouts/slideLayout20.xml"/><Relationship Id="rId1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tags" Target="../tags/tag11.xml"/><Relationship Id="rId1" Type="http://schemas.openxmlformats.org/officeDocument/2006/relationships/tags" Target="../tags/tag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tags" Target="../tags/tag15.xml"/><Relationship Id="rId1" Type="http://schemas.openxmlformats.org/officeDocument/2006/relationships/tags" Target="../tags/tag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altLang="cs-CZ" dirty="0"/>
              <a:t>Vyrovnávání se s nemocí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dirty="0"/>
              <a:t>50/50 0:07:38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2792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6">
            <a:extLst>
              <a:ext uri="{FF2B5EF4-FFF2-40B4-BE49-F238E27FC236}">
                <a16:creationId xmlns:a16="http://schemas.microsoft.com/office/drawing/2014/main" id="{5E466129-32F7-41D9-A5A5-604F013E9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982663"/>
            <a:ext cx="9601200" cy="928687"/>
          </a:xfrm>
        </p:spPr>
        <p:txBody>
          <a:bodyPr/>
          <a:lstStyle/>
          <a:p>
            <a:pPr eaLnBrk="1" hangingPunct="1"/>
            <a:r>
              <a:rPr lang="cs-CZ" altLang="cs-CZ">
                <a:ln>
                  <a:noFill/>
                </a:ln>
              </a:rPr>
              <a:t>Fáze </a:t>
            </a: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768E9601-9135-474E-8483-B4829BBEC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9825" y="2528888"/>
            <a:ext cx="9756775" cy="3346450"/>
          </a:xfrm>
        </p:spPr>
        <p:txBody>
          <a:bodyPr rtlCol="0">
            <a:normAutofit fontScale="62500" lnSpcReduction="20000"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Nemusí být v uvedeném sledu, nebo proběhnout kompletně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Mohou se vracet, prolínat (i 3 fáze v jednom dni)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Některé mohou chybět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„</a:t>
            </a:r>
            <a:r>
              <a:rPr lang="cs-CZ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Reakce na nemoc, smrt či ztrátu jsou stejně jedinečné jako osoba, která je zažívá. Některé z fází proto nemusejí nastat, jiné mohou být prožity v jiném pořadí, a někteří lidé prožívají některé fáze neustále dokola.“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„Existují jedinci, kteří bojují se smrtí až do úplného konce.“ Někteří psychologové věří, že čím urputněji dotyčný bojuje se smrtí, tím spíše zůstane ve fázi popírání. V takovém případě je možné, že nemocný člověk bude umírat méně důstojně.“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6">
            <a:extLst>
              <a:ext uri="{FF2B5EF4-FFF2-40B4-BE49-F238E27FC236}">
                <a16:creationId xmlns:a16="http://schemas.microsoft.com/office/drawing/2014/main" id="{993CAADB-A72A-44F9-9E05-D24052C23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ln>
                  <a:noFill/>
                </a:ln>
              </a:rPr>
              <a:t>Fáze okolí/rodiny</a:t>
            </a:r>
          </a:p>
        </p:txBody>
      </p:sp>
      <p:sp>
        <p:nvSpPr>
          <p:cNvPr id="55299" name="Zástupný symbol pro obsah 7">
            <a:extLst>
              <a:ext uri="{FF2B5EF4-FFF2-40B4-BE49-F238E27FC236}">
                <a16:creationId xmlns:a16="http://schemas.microsoft.com/office/drawing/2014/main" id="{E836B150-98B9-4378-A9DB-4893271EC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2670772"/>
            <a:ext cx="10753200" cy="3161228"/>
          </a:xfrm>
        </p:spPr>
        <p:txBody>
          <a:bodyPr/>
          <a:lstStyle/>
          <a:p>
            <a:pPr eaLnBrk="1" hangingPunct="1"/>
            <a:r>
              <a:rPr lang="cs-CZ" altLang="cs-CZ" dirty="0"/>
              <a:t>Podobné prožívání jako P/K</a:t>
            </a:r>
          </a:p>
          <a:p>
            <a:pPr eaLnBrk="1" hangingPunct="1"/>
            <a:r>
              <a:rPr lang="cs-CZ" altLang="cs-CZ" dirty="0"/>
              <a:t>Možné prožívání v rozličných fázích – </a:t>
            </a:r>
            <a:r>
              <a:rPr lang="cs-CZ" altLang="cs-CZ" i="1" dirty="0"/>
              <a:t>„Nemocný i pečující se mohou nacházet v různých fázích, i proto může být někdy vzájemná komunikace obtížná.“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Pocit viny, že neposkytují VŠECHNO, CO BY MNĚLI.</a:t>
            </a:r>
          </a:p>
          <a:p>
            <a:pPr eaLnBrk="1" hangingPunct="1"/>
            <a:r>
              <a:rPr lang="cs-CZ" altLang="cs-CZ" dirty="0"/>
              <a:t>Najít formu pomoci, </a:t>
            </a:r>
            <a:r>
              <a:rPr lang="cs-CZ" altLang="cs-CZ" dirty="0" err="1"/>
              <a:t>kt</a:t>
            </a:r>
            <a:r>
              <a:rPr lang="cs-CZ" altLang="cs-CZ" dirty="0"/>
              <a:t> vyhovuje.</a:t>
            </a: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>
            <a:extLst>
              <a:ext uri="{FF2B5EF4-FFF2-40B4-BE49-F238E27FC236}">
                <a16:creationId xmlns:a16="http://schemas.microsoft.com/office/drawing/2014/main" id="{C71FF755-8C41-4F1E-A20C-858C0A8BF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ln>
                  <a:noFill/>
                </a:ln>
              </a:rPr>
              <a:t>Způsoby vyrovnávání se s faktem vážného onemocnění (Vymětal)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D70A08-E373-4F66-8C1F-835408F0F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334" y="2641544"/>
            <a:ext cx="10753200" cy="3960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postiženému přináší řadu omezení a týká se vždy celé rodiny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reakce na situaci závisí na kvalitě rodinného zázemí, projevech onemocnění, pocitu ohrožení života a jeho celkové kvalitě.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b="1" dirty="0"/>
              <a:t>1) šok</a:t>
            </a:r>
            <a:endParaRPr lang="cs-CZ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b="1" dirty="0"/>
              <a:t>2) odmítnutí a popření</a:t>
            </a:r>
            <a:endParaRPr lang="cs-CZ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b="1" dirty="0"/>
              <a:t>3) úzkost a depresivní rozladění</a:t>
            </a:r>
            <a:endParaRPr lang="cs-CZ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b="1" dirty="0"/>
              <a:t>4) smíření, adaptace</a:t>
            </a:r>
            <a:endParaRPr lang="cs-CZ" dirty="0"/>
          </a:p>
          <a:p>
            <a:pPr>
              <a:defRPr/>
            </a:pPr>
            <a:endParaRPr lang="cs-CZ" dirty="0"/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3E4248-5EC0-413E-BB1D-224E0E2A54F0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sz="2800" dirty="0"/>
              <a:t>Tři  nejrozšířenější a nežádoucí psychické reakce (Vymětal):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F26A36-A406-447B-845C-8F8E54515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1031398" cy="4139998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2200" b="1" dirty="0"/>
              <a:t>Prožívaný stav bezmoci a beznaděje</a:t>
            </a:r>
            <a:endParaRPr lang="cs-CZ" sz="2200" dirty="0"/>
          </a:p>
          <a:p>
            <a:pPr>
              <a:defRPr/>
            </a:pPr>
            <a:r>
              <a:rPr lang="cs-CZ" sz="2200" dirty="0"/>
              <a:t>stav může vyústit v zoufalství, kdy může nastat suicidální úmysl, časté u P/K v izolaci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2200" b="1" dirty="0"/>
              <a:t>Sekundární zisk</a:t>
            </a:r>
            <a:endParaRPr lang="cs-CZ" sz="2200" dirty="0"/>
          </a:p>
          <a:p>
            <a:pPr>
              <a:defRPr/>
            </a:pPr>
            <a:r>
              <a:rPr lang="cs-CZ" sz="2200" dirty="0"/>
              <a:t>P/K si uvědomuje, že mu nemoc přináší nějaké výhody sekundárního  zisku </a:t>
            </a:r>
            <a:r>
              <a:rPr lang="cs-CZ" sz="2200" dirty="0">
                <a:latin typeface="Century Gothic" panose="020B0502020202020204" pitchFamily="34" charset="0"/>
              </a:rPr>
              <a:t>▲</a:t>
            </a:r>
            <a:r>
              <a:rPr lang="cs-CZ" sz="2200" dirty="0"/>
              <a:t> cílené účelové zaměření pozornosti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2200" b="1" dirty="0"/>
              <a:t>Regrese </a:t>
            </a:r>
            <a:r>
              <a:rPr lang="cs-CZ" sz="2200" dirty="0"/>
              <a:t>(pohyb zpět, ústup, návrat)</a:t>
            </a:r>
          </a:p>
          <a:p>
            <a:pPr>
              <a:defRPr/>
            </a:pPr>
            <a:r>
              <a:rPr lang="cs-CZ" sz="2200" dirty="0"/>
              <a:t>reakce bývá pěstována nadměrnou péčí o pacienta ze strany okolí, P/K bývá vzdorovitý, emočně labilní a nespolehlivě spolupracující   </a:t>
            </a:r>
          </a:p>
          <a:p>
            <a:pPr>
              <a:defRPr/>
            </a:pPr>
            <a:endParaRPr lang="cs-CZ" dirty="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022309-24DE-4258-BE76-CF3A943BE743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  <a:defRPr/>
            </a:pPr>
            <a:r>
              <a:rPr lang="cs-CZ" altLang="cs-CZ" dirty="0"/>
              <a:t>Péče o umírajícího pacienta </a:t>
            </a:r>
            <a:br>
              <a:rPr lang="cs-CZ" altLang="cs-CZ" sz="2200" dirty="0"/>
            </a:br>
            <a:r>
              <a:rPr lang="cs-CZ" altLang="cs-CZ" sz="2200" dirty="0"/>
              <a:t>video </a:t>
            </a:r>
            <a:r>
              <a:rPr lang="cs-CZ" sz="1200" dirty="0"/>
              <a:t>MUDr. Sláma, Ph.D.; Prof. MUDr. Vorlíček, </a:t>
            </a:r>
            <a:r>
              <a:rPr lang="cs-CZ" sz="1200" dirty="0" err="1"/>
              <a:t>CSc</a:t>
            </a:r>
            <a:r>
              <a:rPr lang="cs-CZ" sz="1200" dirty="0"/>
              <a:t>.,</a:t>
            </a:r>
            <a:r>
              <a:rPr lang="cs-CZ" sz="1200" dirty="0" err="1"/>
              <a:t>dr.h.c</a:t>
            </a:r>
            <a:r>
              <a:rPr lang="cs-CZ" sz="1200" dirty="0"/>
              <a:t>.; Mgr. Kalvodová; PhDr. Janáčková, CSc.; Martin Hanzlíček, </a:t>
            </a:r>
            <a:br>
              <a:rPr lang="cs-CZ" sz="1200" dirty="0"/>
            </a:br>
            <a:r>
              <a:rPr lang="cs-CZ" sz="1200" dirty="0"/>
              <a:t>Scénárista a režisér; MUDr. Jiří </a:t>
            </a:r>
            <a:r>
              <a:rPr lang="cs-CZ" sz="1200" dirty="0" err="1"/>
              <a:t>Pešina</a:t>
            </a:r>
            <a:r>
              <a:rPr lang="cs-CZ" sz="1200" dirty="0"/>
              <a:t> </a:t>
            </a:r>
            <a:br>
              <a:rPr lang="cs-CZ" sz="1200" dirty="0"/>
            </a:br>
            <a:r>
              <a:rPr lang="cs-CZ" altLang="cs-CZ" sz="1200" dirty="0">
                <a:hlinkClick r:id="rId4"/>
              </a:rPr>
              <a:t>https://www.mojemedicina.cz/cs_cz/pruvodce-pacienta/pece-o-pacienta/pece-o-umirajiciho-pacienta-1.html</a:t>
            </a:r>
            <a:r>
              <a:rPr lang="cs-CZ" altLang="cs-CZ" sz="1200" dirty="0"/>
              <a:t> </a:t>
            </a:r>
            <a:endParaRPr lang="cs-CZ" sz="1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528212-841D-42B4-AF04-A23D59279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3005750"/>
            <a:ext cx="10753200" cy="2826250"/>
          </a:xfrm>
        </p:spPr>
        <p:txBody>
          <a:bodyPr/>
          <a:lstStyle/>
          <a:p>
            <a:pPr>
              <a:defRPr/>
            </a:pPr>
            <a:r>
              <a:rPr lang="cs-CZ" altLang="cs-CZ" dirty="0"/>
              <a:t>Model </a:t>
            </a:r>
            <a:r>
              <a:rPr lang="cs-CZ" altLang="cs-CZ" dirty="0" err="1"/>
              <a:t>Kübler-Ross</a:t>
            </a:r>
            <a:endParaRPr lang="cs-CZ" altLang="cs-CZ" dirty="0"/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b="1" dirty="0"/>
              <a:t>Naděje – na uzdravení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b="1" dirty="0"/>
              <a:t>            – na prodlužování života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b="1" dirty="0"/>
              <a:t>            – na zmírnění utrpení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b="1" dirty="0"/>
              <a:t>            – na důstojnou smrt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b="1" dirty="0"/>
              <a:t>             </a:t>
            </a: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>
            <a:extLst>
              <a:ext uri="{FF2B5EF4-FFF2-40B4-BE49-F238E27FC236}">
                <a16:creationId xmlns:a16="http://schemas.microsoft.com/office/drawing/2014/main" id="{FC9F4761-BC76-4787-ABB3-B19639C08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ln>
                  <a:noFill/>
                </a:ln>
              </a:rPr>
              <a:t>Model Kübler-Rossové</a:t>
            </a:r>
          </a:p>
        </p:txBody>
      </p:sp>
      <p:sp>
        <p:nvSpPr>
          <p:cNvPr id="47107" name="Zástupný symbol pro obsah 2">
            <a:extLst>
              <a:ext uri="{FF2B5EF4-FFF2-40B4-BE49-F238E27FC236}">
                <a16:creationId xmlns:a16="http://schemas.microsoft.com/office/drawing/2014/main" id="{E45DD466-0316-405C-AA66-158A5BDF6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038" y="2489703"/>
            <a:ext cx="10001800" cy="3385635"/>
          </a:xfrm>
        </p:spPr>
        <p:txBody>
          <a:bodyPr/>
          <a:lstStyle/>
          <a:p>
            <a:pPr eaLnBrk="1" hangingPunct="1"/>
            <a:r>
              <a:rPr lang="cs-CZ" altLang="cs-CZ" b="1" dirty="0"/>
              <a:t>pět fází smutku</a:t>
            </a:r>
            <a:r>
              <a:rPr lang="cs-CZ" altLang="cs-CZ" dirty="0"/>
              <a:t> - </a:t>
            </a:r>
            <a:r>
              <a:rPr lang="cs-CZ" altLang="cs-CZ" b="1" dirty="0"/>
              <a:t>pět fází umírání</a:t>
            </a:r>
          </a:p>
          <a:p>
            <a:pPr algn="just" eaLnBrk="1" hangingPunct="1"/>
            <a:r>
              <a:rPr lang="cs-CZ" altLang="cs-CZ" sz="2000" dirty="0"/>
              <a:t>v r. 1969 - poprvé zaveden v knize </a:t>
            </a:r>
            <a:r>
              <a:rPr lang="cs-CZ" altLang="cs-CZ" sz="2000" i="1" dirty="0"/>
              <a:t>On </a:t>
            </a:r>
            <a:r>
              <a:rPr lang="cs-CZ" altLang="cs-CZ" sz="2000" i="1" dirty="0" err="1"/>
              <a:t>Death</a:t>
            </a:r>
            <a:r>
              <a:rPr lang="cs-CZ" altLang="cs-CZ" sz="2000" i="1" dirty="0"/>
              <a:t> and </a:t>
            </a:r>
            <a:r>
              <a:rPr lang="cs-CZ" altLang="cs-CZ" sz="2000" i="1" dirty="0" err="1"/>
              <a:t>Dying</a:t>
            </a:r>
            <a:r>
              <a:rPr lang="cs-CZ" altLang="cs-CZ" sz="2000" i="1" dirty="0"/>
              <a:t> </a:t>
            </a:r>
            <a:r>
              <a:rPr lang="cs-CZ" altLang="cs-CZ" sz="2000" dirty="0"/>
              <a:t>– vychází z výzkumu a rozhovorech s 500 umírajícími lidmi</a:t>
            </a:r>
          </a:p>
          <a:p>
            <a:pPr algn="just" eaLnBrk="1" hangingPunct="1"/>
            <a:r>
              <a:rPr lang="cs-CZ" altLang="cs-CZ" sz="2000" dirty="0"/>
              <a:t>Popisuje 5 fází v rámci procesu, při kterém se lidé vyrovnávají se smutkem a tragédií (zejména diagnóza smrtelného onemocnění V mimořádná ztráta)</a:t>
            </a:r>
          </a:p>
          <a:p>
            <a:pPr algn="just" eaLnBrk="1" hangingPunct="1"/>
            <a:r>
              <a:rPr lang="cs-CZ" altLang="cs-CZ" sz="2000" dirty="0"/>
              <a:t>americká psycholožka</a:t>
            </a:r>
          </a:p>
        </p:txBody>
      </p:sp>
      <p:pic>
        <p:nvPicPr>
          <p:cNvPr id="47108" name="Picture 2" descr="http://www.silberschnur.de/tl_files/autorengfx/kuebler-ross_elisabeth.jpg">
            <a:extLst>
              <a:ext uri="{FF2B5EF4-FFF2-40B4-BE49-F238E27FC236}">
                <a16:creationId xmlns:a16="http://schemas.microsoft.com/office/drawing/2014/main" id="{078C37C0-C180-452D-A7D7-DE661332A5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6025" y="4606925"/>
            <a:ext cx="1954213" cy="210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2">
            <a:extLst>
              <a:ext uri="{FF2B5EF4-FFF2-40B4-BE49-F238E27FC236}">
                <a16:creationId xmlns:a16="http://schemas.microsoft.com/office/drawing/2014/main" id="{9ECC4225-00E5-4048-8C98-A1061AF5C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>
                <a:ln>
                  <a:noFill/>
                </a:ln>
              </a:rPr>
              <a:t>Fáze zmirňování se se ztrátou (</a:t>
            </a:r>
            <a:r>
              <a:rPr lang="cs-CZ" altLang="cs-CZ" sz="2800" b="1">
                <a:ln>
                  <a:noFill/>
                </a:ln>
              </a:rPr>
              <a:t>Elisabeth Kübler- Ross)</a:t>
            </a:r>
            <a:endParaRPr lang="cs-CZ" altLang="cs-CZ" sz="2800">
              <a:ln>
                <a:noFill/>
              </a:ln>
            </a:endParaRPr>
          </a:p>
        </p:txBody>
      </p:sp>
      <p:sp>
        <p:nvSpPr>
          <p:cNvPr id="47107" name="Zástupný symbol pro obsah 1">
            <a:extLst>
              <a:ext uri="{FF2B5EF4-FFF2-40B4-BE49-F238E27FC236}">
                <a16:creationId xmlns:a16="http://schemas.microsoft.com/office/drawing/2014/main" id="{BCC6FD01-2A65-4947-ADE2-51F3F16EA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557463"/>
            <a:ext cx="10233025" cy="331787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1" dirty="0"/>
              <a:t>NEGACE šok, popírání</a:t>
            </a:r>
            <a:endParaRPr lang="cs-CZ" altLang="cs-CZ" dirty="0"/>
          </a:p>
          <a:p>
            <a:pPr eaLnBrk="1" hangingPunct="1">
              <a:defRPr/>
            </a:pPr>
            <a:r>
              <a:rPr lang="cs-CZ" altLang="cs-CZ" b="1" dirty="0"/>
              <a:t>AGRESE hněv, vzpoura</a:t>
            </a:r>
            <a:endParaRPr lang="cs-CZ" altLang="cs-CZ" dirty="0"/>
          </a:p>
          <a:p>
            <a:pPr eaLnBrk="1" hangingPunct="1">
              <a:defRPr/>
            </a:pPr>
            <a:r>
              <a:rPr lang="cs-CZ" altLang="cs-CZ" b="1" dirty="0"/>
              <a:t>SMLOUVÁNÍ  vyjednávání</a:t>
            </a:r>
            <a:endParaRPr lang="cs-CZ" altLang="cs-CZ" dirty="0"/>
          </a:p>
          <a:p>
            <a:pPr eaLnBrk="1" hangingPunct="1">
              <a:defRPr/>
            </a:pPr>
            <a:r>
              <a:rPr lang="cs-CZ" altLang="cs-CZ" b="1" dirty="0"/>
              <a:t>DEPRESE smutek</a:t>
            </a:r>
            <a:endParaRPr lang="cs-CZ" altLang="cs-CZ" dirty="0"/>
          </a:p>
          <a:p>
            <a:pPr eaLnBrk="1" hangingPunct="1">
              <a:defRPr/>
            </a:pPr>
            <a:r>
              <a:rPr lang="cs-CZ" altLang="cs-CZ" b="1" dirty="0"/>
              <a:t>SMÍŘENÍ  souhlas</a:t>
            </a:r>
          </a:p>
          <a:p>
            <a:pPr eaLnBrk="1" hangingPunct="1">
              <a:defRPr/>
            </a:pPr>
            <a:endParaRPr lang="cs-CZ" altLang="cs-CZ" b="1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cs-CZ" sz="1800" dirty="0"/>
              <a:t>Video P/K nepřijímající dg. </a:t>
            </a:r>
            <a:r>
              <a:rPr lang="cs-CZ" sz="1800" dirty="0">
                <a:hlinkClick r:id="rId3"/>
              </a:rPr>
              <a:t>https://www.youtube.com/watch?v=bc7GIzyZfBg</a:t>
            </a:r>
            <a:r>
              <a:rPr lang="cs-CZ" sz="1800" dirty="0"/>
              <a:t>  </a:t>
            </a:r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D6D123-57C8-4716-A5F0-67DCFC6E9880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/>
              <a:t>NEGACE </a:t>
            </a:r>
            <a:br>
              <a:rPr lang="cs-CZ" sz="2800" dirty="0"/>
            </a:br>
            <a:r>
              <a:rPr lang="cs-CZ" sz="2800" dirty="0"/>
              <a:t>ŠOK, POPÍRÁNÍ</a:t>
            </a:r>
          </a:p>
        </p:txBody>
      </p:sp>
      <p:sp>
        <p:nvSpPr>
          <p:cNvPr id="49155" name="Zástupný symbol pro text 3">
            <a:extLst>
              <a:ext uri="{FF2B5EF4-FFF2-40B4-BE49-F238E27FC236}">
                <a16:creationId xmlns:a16="http://schemas.microsoft.com/office/drawing/2014/main" id="{92FFD3B9-CA60-4D1B-8FFD-A19D5A2F9B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84288" y="2503488"/>
            <a:ext cx="4718050" cy="576262"/>
          </a:xfrm>
        </p:spPr>
        <p:txBody>
          <a:bodyPr/>
          <a:lstStyle/>
          <a:p>
            <a:pPr eaLnBrk="1" hangingPunct="1"/>
            <a:r>
              <a:rPr lang="cs-CZ" altLang="cs-CZ"/>
              <a:t>Projevy </a:t>
            </a:r>
          </a:p>
        </p:txBody>
      </p:sp>
      <p:sp>
        <p:nvSpPr>
          <p:cNvPr id="49156" name="Zástupný symbol pro obsah 5">
            <a:extLst>
              <a:ext uri="{FF2B5EF4-FFF2-40B4-BE49-F238E27FC236}">
                <a16:creationId xmlns:a16="http://schemas.microsoft.com/office/drawing/2014/main" id="{C55A8541-B7F9-4F11-B14A-F7E8EA94B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52525" y="3028950"/>
            <a:ext cx="4718050" cy="2633663"/>
          </a:xfrm>
        </p:spPr>
        <p:txBody>
          <a:bodyPr/>
          <a:lstStyle/>
          <a:p>
            <a:pPr eaLnBrk="1" hangingPunct="1"/>
            <a:r>
              <a:rPr lang="cs-CZ" altLang="cs-CZ"/>
              <a:t>„Ne já ne, pro mne to neplatí.“</a:t>
            </a:r>
          </a:p>
          <a:p>
            <a:pPr eaLnBrk="1" hangingPunct="1"/>
            <a:r>
              <a:rPr lang="cs-CZ" altLang="cs-CZ"/>
              <a:t>„Cítím se dobře.“</a:t>
            </a:r>
          </a:p>
          <a:p>
            <a:pPr eaLnBrk="1" hangingPunct="1"/>
            <a:r>
              <a:rPr lang="cs-CZ" altLang="cs-CZ"/>
              <a:t>„To není možné“.</a:t>
            </a:r>
          </a:p>
          <a:p>
            <a:pPr eaLnBrk="1" hangingPunct="1"/>
            <a:r>
              <a:rPr lang="cs-CZ" altLang="cs-CZ"/>
              <a:t>„To je určitě omyl.“</a:t>
            </a:r>
          </a:p>
          <a:p>
            <a:pPr eaLnBrk="1" hangingPunct="1"/>
            <a:r>
              <a:rPr lang="cs-CZ" altLang="cs-CZ"/>
              <a:t>„Zaměnili výsledky.“</a:t>
            </a:r>
          </a:p>
        </p:txBody>
      </p:sp>
      <p:sp>
        <p:nvSpPr>
          <p:cNvPr id="49157" name="Zástupný symbol pro text 4">
            <a:extLst>
              <a:ext uri="{FF2B5EF4-FFF2-40B4-BE49-F238E27FC236}">
                <a16:creationId xmlns:a16="http://schemas.microsoft.com/office/drawing/2014/main" id="{F2C43409-2293-475A-BE65-B450FB69C4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2838" y="2479675"/>
            <a:ext cx="4718050" cy="576263"/>
          </a:xfrm>
        </p:spPr>
        <p:txBody>
          <a:bodyPr/>
          <a:lstStyle/>
          <a:p>
            <a:pPr eaLnBrk="1" hangingPunct="1"/>
            <a:r>
              <a:rPr lang="cs-CZ" altLang="cs-CZ"/>
              <a:t>Co s tím</a:t>
            </a:r>
          </a:p>
        </p:txBody>
      </p:sp>
      <p:sp>
        <p:nvSpPr>
          <p:cNvPr id="49158" name="Zástupný symbol pro obsah 6">
            <a:extLst>
              <a:ext uri="{FF2B5EF4-FFF2-40B4-BE49-F238E27FC236}">
                <a16:creationId xmlns:a16="http://schemas.microsoft.com/office/drawing/2014/main" id="{E4CB219F-2CBA-4620-9502-50B6C82440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03938" y="3028950"/>
            <a:ext cx="4718050" cy="2633663"/>
          </a:xfrm>
        </p:spPr>
        <p:txBody>
          <a:bodyPr/>
          <a:lstStyle/>
          <a:p>
            <a:pPr eaLnBrk="1" hangingPunct="1"/>
            <a:r>
              <a:rPr lang="cs-CZ" altLang="cs-CZ"/>
              <a:t>Neopustit, zůstat na blízku.</a:t>
            </a:r>
          </a:p>
          <a:p>
            <a:pPr eaLnBrk="1" hangingPunct="1"/>
            <a:r>
              <a:rPr lang="cs-CZ" altLang="cs-CZ"/>
              <a:t>Navázat kontakt, získat důvěru.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C2BDE732-536C-4A0B-89E6-6D9B15A91A14}"/>
              </a:ext>
            </a:extLst>
          </p:cNvPr>
          <p:cNvSpPr/>
          <p:nvPr/>
        </p:nvSpPr>
        <p:spPr>
          <a:xfrm>
            <a:off x="130175" y="5581650"/>
            <a:ext cx="11911013" cy="11874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/>
              <a:t>Popírání je pro jedince pouze dočasnou obranou = šoková reakce.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/>
              <a:t>Selekce </a:t>
            </a:r>
            <a:r>
              <a:rPr lang="cs-CZ" sz="1600" dirty="0" err="1"/>
              <a:t>info</a:t>
            </a:r>
            <a:r>
              <a:rPr lang="cs-CZ" sz="1600" dirty="0"/>
              <a:t> – co nezapadá do P/K představ to neslyší – omyl, </a:t>
            </a:r>
            <a:r>
              <a:rPr lang="cs-CZ" sz="1600" dirty="0" err="1"/>
              <a:t>kt</a:t>
            </a:r>
            <a:r>
              <a:rPr lang="cs-CZ" sz="1600" dirty="0"/>
              <a:t>. se nějak vysvětlí – nepamatuje si první sdělení/</a:t>
            </a:r>
            <a:r>
              <a:rPr lang="cs-CZ" sz="1600" dirty="0" err="1"/>
              <a:t>info</a:t>
            </a:r>
            <a:r>
              <a:rPr lang="cs-CZ" sz="1600" dirty="0"/>
              <a:t> od Dr. = tvrdí, že s ním o nemoci nikdo nemluvil: vyslechnout, trpělivě vše zopakovat, odpovídat na otázky – P/K izolace= chce být sám= chce se se svým osudem vyrovnat</a:t>
            </a:r>
          </a:p>
        </p:txBody>
      </p:sp>
      <p:sp>
        <p:nvSpPr>
          <p:cNvPr id="49160" name="Obdélník 8">
            <a:extLst>
              <a:ext uri="{FF2B5EF4-FFF2-40B4-BE49-F238E27FC236}">
                <a16:creationId xmlns:a16="http://schemas.microsoft.com/office/drawing/2014/main" id="{8D7A274B-7582-4692-9301-0619809A3D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6700" y="827088"/>
            <a:ext cx="22082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cs-CZ" altLang="cs-CZ" sz="3200" i="1">
                <a:solidFill>
                  <a:schemeClr val="tx1"/>
                </a:solidFill>
                <a:latin typeface="Calibri" panose="020F0502020204030204" pitchFamily="34" charset="0"/>
              </a:rPr>
              <a:t>Denial</a:t>
            </a:r>
            <a:endParaRPr lang="cs-CZ" altLang="cs-CZ" sz="32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9D58B0C-CD79-434B-9245-1614C9F4DD15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12788" y="293688"/>
            <a:ext cx="9601200" cy="80645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b="1" dirty="0"/>
              <a:t>AGRESE</a:t>
            </a:r>
            <a:br>
              <a:rPr lang="cs-CZ" sz="2800" b="1" dirty="0"/>
            </a:br>
            <a:r>
              <a:rPr lang="cs-CZ" sz="2800" dirty="0"/>
              <a:t>HNĚV, VZPOURA</a:t>
            </a:r>
          </a:p>
        </p:txBody>
      </p:sp>
      <p:sp>
        <p:nvSpPr>
          <p:cNvPr id="50179" name="Zástupný symbol pro text 4">
            <a:extLst>
              <a:ext uri="{FF2B5EF4-FFF2-40B4-BE49-F238E27FC236}">
                <a16:creationId xmlns:a16="http://schemas.microsoft.com/office/drawing/2014/main" id="{27E0B58B-5CE0-42BA-B0EB-4605EB630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6763" y="1660525"/>
            <a:ext cx="1584325" cy="639763"/>
          </a:xfrm>
        </p:spPr>
        <p:txBody>
          <a:bodyPr/>
          <a:lstStyle/>
          <a:p>
            <a:pPr eaLnBrk="1" hangingPunct="1"/>
            <a:r>
              <a:rPr lang="cs-CZ" altLang="cs-CZ"/>
              <a:t>Projevy </a:t>
            </a:r>
          </a:p>
        </p:txBody>
      </p:sp>
      <p:sp>
        <p:nvSpPr>
          <p:cNvPr id="50180" name="Zástupný symbol pro obsah 1">
            <a:extLst>
              <a:ext uri="{FF2B5EF4-FFF2-40B4-BE49-F238E27FC236}">
                <a16:creationId xmlns:a16="http://schemas.microsoft.com/office/drawing/2014/main" id="{FFB1F3FD-8888-4586-948D-E15271F55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2788" y="2335213"/>
            <a:ext cx="4606925" cy="2470150"/>
          </a:xfrm>
        </p:spPr>
        <p:txBody>
          <a:bodyPr/>
          <a:lstStyle/>
          <a:p>
            <a:pPr eaLnBrk="1" hangingPunct="1"/>
            <a:r>
              <a:rPr lang="cs-CZ" altLang="cs-CZ" sz="1800"/>
              <a:t>„Proč zrovna já?“</a:t>
            </a:r>
          </a:p>
          <a:p>
            <a:pPr eaLnBrk="1" hangingPunct="1"/>
            <a:r>
              <a:rPr lang="cs-CZ" altLang="cs-CZ" sz="1800"/>
              <a:t>„Čí je to vina?“</a:t>
            </a:r>
          </a:p>
          <a:p>
            <a:pPr eaLnBrk="1" hangingPunct="1"/>
            <a:r>
              <a:rPr lang="cs-CZ" altLang="cs-CZ" sz="1800"/>
              <a:t>„Vždyť mi nic nebylo.“ </a:t>
            </a:r>
          </a:p>
          <a:p>
            <a:pPr eaLnBrk="1" hangingPunct="1"/>
            <a:r>
              <a:rPr lang="cs-CZ" altLang="cs-CZ" sz="1800"/>
              <a:t>„To není fér!“</a:t>
            </a:r>
          </a:p>
          <a:p>
            <a:pPr eaLnBrk="1" hangingPunct="1"/>
            <a:r>
              <a:rPr lang="cs-CZ" altLang="cs-CZ" sz="1800"/>
              <a:t>Zlost na zdravé lidi, zdravotníky.</a:t>
            </a:r>
          </a:p>
        </p:txBody>
      </p:sp>
      <p:sp>
        <p:nvSpPr>
          <p:cNvPr id="50181" name="Zástupný symbol pro text 5">
            <a:extLst>
              <a:ext uri="{FF2B5EF4-FFF2-40B4-BE49-F238E27FC236}">
                <a16:creationId xmlns:a16="http://schemas.microsoft.com/office/drawing/2014/main" id="{EE4C1F82-09A6-4EC0-9AA7-4CB8BA63DE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9175" y="1706563"/>
            <a:ext cx="2011363" cy="639762"/>
          </a:xfrm>
        </p:spPr>
        <p:txBody>
          <a:bodyPr/>
          <a:lstStyle/>
          <a:p>
            <a:pPr eaLnBrk="1" hangingPunct="1"/>
            <a:r>
              <a:rPr lang="cs-CZ" altLang="cs-CZ"/>
              <a:t>Co s tím</a:t>
            </a:r>
          </a:p>
        </p:txBody>
      </p:sp>
      <p:sp>
        <p:nvSpPr>
          <p:cNvPr id="50182" name="Zástupný symbol pro obsah 2">
            <a:extLst>
              <a:ext uri="{FF2B5EF4-FFF2-40B4-BE49-F238E27FC236}">
                <a16:creationId xmlns:a16="http://schemas.microsoft.com/office/drawing/2014/main" id="{6C629C15-05B7-4F17-800C-74DE803B93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9175" y="2470150"/>
            <a:ext cx="4552950" cy="1128713"/>
          </a:xfrm>
        </p:spPr>
        <p:txBody>
          <a:bodyPr/>
          <a:lstStyle/>
          <a:p>
            <a:pPr eaLnBrk="1" hangingPunct="1"/>
            <a:r>
              <a:rPr lang="cs-CZ" altLang="cs-CZ" sz="1800"/>
              <a:t>Dovolit odreagování.</a:t>
            </a:r>
          </a:p>
          <a:p>
            <a:pPr eaLnBrk="1" hangingPunct="1"/>
            <a:r>
              <a:rPr lang="cs-CZ" altLang="cs-CZ" sz="1800"/>
              <a:t>Nesoudit a nepohoršovat se.</a:t>
            </a:r>
          </a:p>
        </p:txBody>
      </p:sp>
      <p:sp>
        <p:nvSpPr>
          <p:cNvPr id="7" name="Vývojový diagram: postup 6">
            <a:extLst>
              <a:ext uri="{FF2B5EF4-FFF2-40B4-BE49-F238E27FC236}">
                <a16:creationId xmlns:a16="http://schemas.microsoft.com/office/drawing/2014/main" id="{23C7D8B8-A04A-43A2-B599-C62DF4B990CB}"/>
              </a:ext>
            </a:extLst>
          </p:cNvPr>
          <p:cNvSpPr/>
          <p:nvPr/>
        </p:nvSpPr>
        <p:spPr>
          <a:xfrm>
            <a:off x="130175" y="4298950"/>
            <a:ext cx="11923713" cy="237013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/>
              <a:t>P/K – negativní emoce, </a:t>
            </a:r>
            <a:r>
              <a:rPr lang="cs-CZ" sz="1600" dirty="0" err="1"/>
              <a:t>kt</a:t>
            </a:r>
            <a:r>
              <a:rPr lang="cs-CZ" sz="1600" dirty="0"/>
              <a:t>. těžko ovládá, je zmatený, nechápe, proč zrovna ON </a:t>
            </a:r>
            <a:r>
              <a:rPr lang="cs-CZ" sz="1600" i="1" dirty="0"/>
              <a:t>(pocity viny, křivdy, zloby na okolí – zároveň si uvědomuje, že ti, na </a:t>
            </a:r>
            <a:r>
              <a:rPr lang="cs-CZ" sz="1600" i="1" dirty="0" err="1"/>
              <a:t>kt</a:t>
            </a:r>
            <a:r>
              <a:rPr lang="cs-CZ" sz="1600" i="1" dirty="0"/>
              <a:t>. si vylévá zlost za to nemohou= zahanbenost, ale nedokáže to překonat)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/>
              <a:t>Okolí - chápavý úsměv V výčitky nepomohou, musí vědět, že jde o přirozenou fázi umírání. Pokud má P/K zájem ať mluví o svých pocitech, zármutku, zlobě, rezignaci…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/>
              <a:t>„Hněvivé výroky na adresu zdravých chápeme v kontextu jeho touhy žít a jeho zklamání, že nastala situace, která tolik změnila jeho život. Nesmíme to brát osobně.“</a:t>
            </a:r>
          </a:p>
        </p:txBody>
      </p:sp>
      <p:sp>
        <p:nvSpPr>
          <p:cNvPr id="50184" name="Obdélník 7">
            <a:extLst>
              <a:ext uri="{FF2B5EF4-FFF2-40B4-BE49-F238E27FC236}">
                <a16:creationId xmlns:a16="http://schemas.microsoft.com/office/drawing/2014/main" id="{1FC8C2F3-1AE6-457E-A19A-9A6F784D26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28263" y="765175"/>
            <a:ext cx="11811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cs-CZ" altLang="cs-CZ" sz="3200" i="1">
                <a:solidFill>
                  <a:schemeClr val="tx1"/>
                </a:solidFill>
                <a:latin typeface="Calibri" panose="020F0502020204030204" pitchFamily="34" charset="0"/>
              </a:rPr>
              <a:t>Anger</a:t>
            </a:r>
            <a:endParaRPr lang="cs-CZ" altLang="cs-CZ" sz="32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0185" name="Obdélník 8">
            <a:extLst>
              <a:ext uri="{FF2B5EF4-FFF2-40B4-BE49-F238E27FC236}">
                <a16:creationId xmlns:a16="http://schemas.microsoft.com/office/drawing/2014/main" id="{C935F49A-FE3B-444D-A814-7128A6306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9300" y="3744913"/>
            <a:ext cx="49101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anose="020F0502020204030204" pitchFamily="34" charset="0"/>
              </a:rPr>
              <a:t>Mohou přestat spolupracovat a komunikovat se ZP</a:t>
            </a: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3">
            <a:extLst>
              <a:ext uri="{FF2B5EF4-FFF2-40B4-BE49-F238E27FC236}">
                <a16:creationId xmlns:a16="http://schemas.microsoft.com/office/drawing/2014/main" id="{9AF371E1-904F-439B-9ADB-5D52C272C4CC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89230" y="346171"/>
            <a:ext cx="9601200" cy="976312"/>
          </a:xfrm>
        </p:spPr>
        <p:txBody>
          <a:bodyPr/>
          <a:lstStyle/>
          <a:p>
            <a:pPr eaLnBrk="1" hangingPunct="1"/>
            <a:r>
              <a:rPr lang="cs-CZ" altLang="cs-CZ" sz="2800" b="1" dirty="0">
                <a:ln>
                  <a:noFill/>
                </a:ln>
              </a:rPr>
              <a:t>SMLOUVÁNÍ</a:t>
            </a:r>
            <a:br>
              <a:rPr lang="cs-CZ" altLang="cs-CZ" sz="2800" b="1" dirty="0">
                <a:ln>
                  <a:noFill/>
                </a:ln>
              </a:rPr>
            </a:br>
            <a:r>
              <a:rPr lang="cs-CZ" altLang="cs-CZ" sz="2800" dirty="0">
                <a:ln>
                  <a:noFill/>
                </a:ln>
              </a:rPr>
              <a:t>VYJEDNÁVÁNÍ</a:t>
            </a:r>
          </a:p>
        </p:txBody>
      </p:sp>
      <p:sp>
        <p:nvSpPr>
          <p:cNvPr id="51203" name="Zástupný symbol pro text 4">
            <a:extLst>
              <a:ext uri="{FF2B5EF4-FFF2-40B4-BE49-F238E27FC236}">
                <a16:creationId xmlns:a16="http://schemas.microsoft.com/office/drawing/2014/main" id="{F84F057A-0D85-449D-AFB5-C07A2CFA2A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0400" y="1731963"/>
            <a:ext cx="2141538" cy="639762"/>
          </a:xfrm>
        </p:spPr>
        <p:txBody>
          <a:bodyPr/>
          <a:lstStyle/>
          <a:p>
            <a:pPr eaLnBrk="1" hangingPunct="1"/>
            <a:r>
              <a:rPr lang="cs-CZ" altLang="cs-CZ"/>
              <a:t>Projevy </a:t>
            </a:r>
          </a:p>
        </p:txBody>
      </p:sp>
      <p:sp>
        <p:nvSpPr>
          <p:cNvPr id="51204" name="Zástupný symbol pro obsah 1">
            <a:extLst>
              <a:ext uri="{FF2B5EF4-FFF2-40B4-BE49-F238E27FC236}">
                <a16:creationId xmlns:a16="http://schemas.microsoft.com/office/drawing/2014/main" id="{7DE8ACBF-A220-44AA-8C89-FB01FA9662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0088" y="2478088"/>
            <a:ext cx="4291012" cy="3013075"/>
          </a:xfrm>
        </p:spPr>
        <p:txBody>
          <a:bodyPr/>
          <a:lstStyle/>
          <a:p>
            <a:pPr eaLnBrk="1" hangingPunct="1"/>
            <a:r>
              <a:rPr lang="cs-CZ" altLang="cs-CZ" sz="1800"/>
              <a:t>Hledání zázračných léků, léčitelů, diet. </a:t>
            </a:r>
          </a:p>
          <a:p>
            <a:pPr eaLnBrk="1" hangingPunct="1"/>
            <a:r>
              <a:rPr lang="cs-CZ" altLang="cs-CZ" sz="1800"/>
              <a:t>Ochota zaplatit cokoliv. </a:t>
            </a:r>
          </a:p>
          <a:p>
            <a:pPr eaLnBrk="1" hangingPunct="1"/>
            <a:r>
              <a:rPr lang="cs-CZ" altLang="cs-CZ" sz="1800"/>
              <a:t>Činí velké sliby.</a:t>
            </a:r>
          </a:p>
          <a:p>
            <a:pPr eaLnBrk="1" hangingPunct="1"/>
            <a:r>
              <a:rPr lang="cs-CZ" altLang="cs-CZ" sz="1800" b="1"/>
              <a:t>Ještě získat čas.</a:t>
            </a:r>
          </a:p>
        </p:txBody>
      </p:sp>
      <p:sp>
        <p:nvSpPr>
          <p:cNvPr id="51205" name="Zástupný symbol pro text 5">
            <a:extLst>
              <a:ext uri="{FF2B5EF4-FFF2-40B4-BE49-F238E27FC236}">
                <a16:creationId xmlns:a16="http://schemas.microsoft.com/office/drawing/2014/main" id="{66124E3E-570C-4383-88EE-D1B83B1B2C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0300" y="1731963"/>
            <a:ext cx="2400300" cy="639762"/>
          </a:xfrm>
        </p:spPr>
        <p:txBody>
          <a:bodyPr/>
          <a:lstStyle/>
          <a:p>
            <a:pPr eaLnBrk="1" hangingPunct="1"/>
            <a:r>
              <a:rPr lang="cs-CZ" altLang="cs-CZ"/>
              <a:t>Co s tím</a:t>
            </a:r>
          </a:p>
        </p:txBody>
      </p:sp>
      <p:sp>
        <p:nvSpPr>
          <p:cNvPr id="51206" name="Zástupný symbol pro obsah 2">
            <a:extLst>
              <a:ext uri="{FF2B5EF4-FFF2-40B4-BE49-F238E27FC236}">
                <a16:creationId xmlns:a16="http://schemas.microsoft.com/office/drawing/2014/main" id="{FB058983-24A3-430A-A0F4-64325D616F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5850" y="2505075"/>
            <a:ext cx="4121150" cy="1655763"/>
          </a:xfrm>
        </p:spPr>
        <p:txBody>
          <a:bodyPr/>
          <a:lstStyle/>
          <a:p>
            <a:pPr eaLnBrk="1" hangingPunct="1"/>
            <a:r>
              <a:rPr lang="cs-CZ" altLang="cs-CZ" sz="1800"/>
              <a:t>Maximální trpělivost. </a:t>
            </a:r>
          </a:p>
          <a:p>
            <a:pPr eaLnBrk="1" hangingPunct="1"/>
            <a:r>
              <a:rPr lang="cs-CZ" altLang="cs-CZ" sz="1800"/>
              <a:t>Pozor, nenaletět „uzdravovacím" podvodníkům.</a:t>
            </a:r>
          </a:p>
        </p:txBody>
      </p:sp>
      <p:sp>
        <p:nvSpPr>
          <p:cNvPr id="7" name="Vývojový diagram: postup 6">
            <a:extLst>
              <a:ext uri="{FF2B5EF4-FFF2-40B4-BE49-F238E27FC236}">
                <a16:creationId xmlns:a16="http://schemas.microsoft.com/office/drawing/2014/main" id="{F59FCD8A-853F-4065-A82A-4E533ABD0EA2}"/>
              </a:ext>
            </a:extLst>
          </p:cNvPr>
          <p:cNvSpPr/>
          <p:nvPr/>
        </p:nvSpPr>
        <p:spPr>
          <a:xfrm>
            <a:off x="142875" y="4346575"/>
            <a:ext cx="11898313" cy="232251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/>
              <a:t>P/K již ví, že jeho aktuální situace je ovlivněná nemocí. Uvažuje o smyslu života, jak využít zbývající čas = smlouvá čas „Ještě se dožít vnoučat, promoce…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/>
              <a:t>Okolí: „pomáhat nemocnému vytvářet krátkodobé cíle a každý sebemenší splněný cíl ocenit.“ Cíl má být OBSAHOVÝ ne ČASOVÝ.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/>
              <a:t>„Ptá-li se nemocný, jestli se může dožít nějaké události za tři, čtyři roky, nikdy neříkáme „to sotva“. Mluvíme o tom, proč je to pro něj důležité a také o tom, že je to možné, ale že nikdo nemáme „záruční list“ na další den.“</a:t>
            </a:r>
          </a:p>
        </p:txBody>
      </p:sp>
      <p:sp>
        <p:nvSpPr>
          <p:cNvPr id="51208" name="Obdélník 7">
            <a:extLst>
              <a:ext uri="{FF2B5EF4-FFF2-40B4-BE49-F238E27FC236}">
                <a16:creationId xmlns:a16="http://schemas.microsoft.com/office/drawing/2014/main" id="{9D78304F-E9E9-4524-9047-BB1F9C7D57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2888" y="769938"/>
            <a:ext cx="2309812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cs-CZ" altLang="cs-CZ" sz="3200" i="1">
                <a:solidFill>
                  <a:schemeClr val="tx1"/>
                </a:solidFill>
                <a:latin typeface="Calibri" panose="020F0502020204030204" pitchFamily="34" charset="0"/>
              </a:rPr>
              <a:t>Bargaining</a:t>
            </a:r>
            <a:endParaRPr lang="cs-CZ" altLang="cs-CZ" sz="32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1209" name="Obdélník 8">
            <a:extLst>
              <a:ext uri="{FF2B5EF4-FFF2-40B4-BE49-F238E27FC236}">
                <a16:creationId xmlns:a16="http://schemas.microsoft.com/office/drawing/2014/main" id="{2CAC3BC6-1BAC-4715-8C58-455ED8AF21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5550" y="3800475"/>
            <a:ext cx="5759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anose="020F0502020204030204" pitchFamily="34" charset="0"/>
              </a:rPr>
              <a:t>„Chápu, že umřu, jen kdybych měl o trochu více času…“</a:t>
            </a: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3">
            <a:extLst>
              <a:ext uri="{FF2B5EF4-FFF2-40B4-BE49-F238E27FC236}">
                <a16:creationId xmlns:a16="http://schemas.microsoft.com/office/drawing/2014/main" id="{63A0FEF4-8B50-4F03-8C02-BD4AC7DB838E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34974" y="180975"/>
            <a:ext cx="3929063" cy="1123950"/>
          </a:xfrm>
        </p:spPr>
        <p:txBody>
          <a:bodyPr/>
          <a:lstStyle/>
          <a:p>
            <a:pPr eaLnBrk="1" hangingPunct="1"/>
            <a:r>
              <a:rPr lang="cs-CZ" altLang="cs-CZ" sz="2800" b="1" dirty="0">
                <a:ln>
                  <a:noFill/>
                </a:ln>
              </a:rPr>
              <a:t>DEPRESE</a:t>
            </a:r>
            <a:br>
              <a:rPr lang="cs-CZ" altLang="cs-CZ" sz="2800" b="1" dirty="0">
                <a:ln>
                  <a:noFill/>
                </a:ln>
              </a:rPr>
            </a:br>
            <a:r>
              <a:rPr lang="cs-CZ" altLang="cs-CZ" sz="2800" dirty="0">
                <a:ln>
                  <a:noFill/>
                </a:ln>
              </a:rPr>
              <a:t>SMUTEK</a:t>
            </a:r>
          </a:p>
        </p:txBody>
      </p:sp>
      <p:sp>
        <p:nvSpPr>
          <p:cNvPr id="52227" name="Zástupný symbol pro text 4">
            <a:extLst>
              <a:ext uri="{FF2B5EF4-FFF2-40B4-BE49-F238E27FC236}">
                <a16:creationId xmlns:a16="http://schemas.microsoft.com/office/drawing/2014/main" id="{33EFE2F6-5CA4-4D2B-B81D-A8F56F377A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8038" y="1803400"/>
            <a:ext cx="1400175" cy="576263"/>
          </a:xfrm>
        </p:spPr>
        <p:txBody>
          <a:bodyPr/>
          <a:lstStyle/>
          <a:p>
            <a:pPr eaLnBrk="1" hangingPunct="1"/>
            <a:r>
              <a:rPr lang="cs-CZ" altLang="cs-CZ"/>
              <a:t>Projevy </a:t>
            </a:r>
          </a:p>
        </p:txBody>
      </p:sp>
      <p:sp>
        <p:nvSpPr>
          <p:cNvPr id="52228" name="Zástupný symbol pro obsah 1">
            <a:extLst>
              <a:ext uri="{FF2B5EF4-FFF2-40B4-BE49-F238E27FC236}">
                <a16:creationId xmlns:a16="http://schemas.microsoft.com/office/drawing/2014/main" id="{748A5887-D804-4DFF-842A-F0CC6D9DD4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25488" y="2495550"/>
            <a:ext cx="3348037" cy="1363663"/>
          </a:xfrm>
        </p:spPr>
        <p:txBody>
          <a:bodyPr/>
          <a:lstStyle/>
          <a:p>
            <a:pPr eaLnBrk="1" hangingPunct="1"/>
            <a:r>
              <a:rPr lang="cs-CZ" altLang="cs-CZ" sz="1800"/>
              <a:t>Smutek z utrpěné ztráty.</a:t>
            </a:r>
          </a:p>
          <a:p>
            <a:pPr eaLnBrk="1" hangingPunct="1"/>
            <a:r>
              <a:rPr lang="cs-CZ" altLang="cs-CZ" sz="1800"/>
              <a:t>Smutek z hrozící ztráty. </a:t>
            </a:r>
          </a:p>
          <a:p>
            <a:pPr eaLnBrk="1" hangingPunct="1"/>
            <a:r>
              <a:rPr lang="cs-CZ" altLang="cs-CZ" sz="1800"/>
              <a:t>Strach o zajištění rodiny.</a:t>
            </a:r>
          </a:p>
        </p:txBody>
      </p:sp>
      <p:sp>
        <p:nvSpPr>
          <p:cNvPr id="52229" name="Zástupný symbol pro text 5">
            <a:extLst>
              <a:ext uri="{FF2B5EF4-FFF2-40B4-BE49-F238E27FC236}">
                <a16:creationId xmlns:a16="http://schemas.microsoft.com/office/drawing/2014/main" id="{26B1B29D-E0FE-461F-8F5E-DD4ABB273D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76913" y="1827213"/>
            <a:ext cx="1466850" cy="576262"/>
          </a:xfrm>
        </p:spPr>
        <p:txBody>
          <a:bodyPr/>
          <a:lstStyle/>
          <a:p>
            <a:pPr eaLnBrk="1" hangingPunct="1"/>
            <a:r>
              <a:rPr lang="cs-CZ" altLang="cs-CZ"/>
              <a:t>Co s tím</a:t>
            </a:r>
          </a:p>
        </p:txBody>
      </p:sp>
      <p:sp>
        <p:nvSpPr>
          <p:cNvPr id="52230" name="Zástupný symbol pro obsah 2">
            <a:extLst>
              <a:ext uri="{FF2B5EF4-FFF2-40B4-BE49-F238E27FC236}">
                <a16:creationId xmlns:a16="http://schemas.microsoft.com/office/drawing/2014/main" id="{4CAF92F1-011F-41DF-9F06-40F700EF92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356225" y="2500313"/>
            <a:ext cx="6257925" cy="1976437"/>
          </a:xfrm>
        </p:spPr>
        <p:txBody>
          <a:bodyPr/>
          <a:lstStyle/>
          <a:p>
            <a:pPr eaLnBrk="1" hangingPunct="1"/>
            <a:r>
              <a:rPr lang="cs-CZ" altLang="cs-CZ" sz="1800"/>
              <a:t>Trpělivě naslouchat.</a:t>
            </a:r>
          </a:p>
          <a:p>
            <a:pPr eaLnBrk="1" hangingPunct="1"/>
            <a:r>
              <a:rPr lang="cs-CZ" altLang="cs-CZ" sz="1800"/>
              <a:t>Pomoc urovnat vztahy. </a:t>
            </a:r>
          </a:p>
          <a:p>
            <a:pPr eaLnBrk="1" hangingPunct="1"/>
            <a:r>
              <a:rPr lang="cs-CZ" altLang="cs-CZ" sz="1800"/>
              <a:t>Pomoc hledat řešení.</a:t>
            </a:r>
          </a:p>
          <a:p>
            <a:pPr eaLnBrk="1" hangingPunct="1"/>
            <a:r>
              <a:rPr lang="cs-CZ" altLang="cs-CZ" sz="1800"/>
              <a:t>Nedoporučuje se dotyčného v této fázi rozveselovat.                           Jde o důležité období smutku, které musí proběhnout.</a:t>
            </a:r>
          </a:p>
        </p:txBody>
      </p:sp>
      <p:sp>
        <p:nvSpPr>
          <p:cNvPr id="7" name="Vývojový diagram: postup 6">
            <a:extLst>
              <a:ext uri="{FF2B5EF4-FFF2-40B4-BE49-F238E27FC236}">
                <a16:creationId xmlns:a16="http://schemas.microsoft.com/office/drawing/2014/main" id="{D6A978AD-8FAE-431A-9588-8468AB2ABC39}"/>
              </a:ext>
            </a:extLst>
          </p:cNvPr>
          <p:cNvSpPr/>
          <p:nvPr/>
        </p:nvSpPr>
        <p:spPr>
          <a:xfrm>
            <a:off x="119063" y="4476750"/>
            <a:ext cx="11934825" cy="220027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/>
              <a:t>P/K – zdrav. stav se zhoršuje= konfrontace s reální skutečností směřování ke konci života. Je unavený ze zmařené naděje, vyčerpán bojem i psychicky zesláblí – přichází hluboký smutek nad ztrátou zdraví, nových možností a budoucnosti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/>
              <a:t>Možné antidepresiva (Dr.)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/>
              <a:t>Okolí: být přítomen, naslouchat, provázet těžkým obdobím.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/>
              <a:t>„Pro umírajícího je důležité, aby měl s kým hovořit o strachu ze smrti a o všem, co mu jde hlavou. Dostane-li se mu podpory a pochopení, fáze deprese nemusí být dlouhá.“ </a:t>
            </a:r>
          </a:p>
        </p:txBody>
      </p:sp>
      <p:sp>
        <p:nvSpPr>
          <p:cNvPr id="52232" name="Obdélník 7">
            <a:extLst>
              <a:ext uri="{FF2B5EF4-FFF2-40B4-BE49-F238E27FC236}">
                <a16:creationId xmlns:a16="http://schemas.microsoft.com/office/drawing/2014/main" id="{3E88245A-B231-490A-A7A0-903B8D5335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5938" y="787400"/>
            <a:ext cx="20177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cs-CZ" altLang="cs-CZ" sz="3200" i="1">
                <a:solidFill>
                  <a:schemeClr val="tx1"/>
                </a:solidFill>
                <a:latin typeface="Calibri" panose="020F0502020204030204" pitchFamily="34" charset="0"/>
              </a:rPr>
              <a:t>Depression</a:t>
            </a:r>
            <a:endParaRPr lang="cs-CZ" altLang="cs-CZ" sz="32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2233" name="Obdélník 8">
            <a:extLst>
              <a:ext uri="{FF2B5EF4-FFF2-40B4-BE49-F238E27FC236}">
                <a16:creationId xmlns:a16="http://schemas.microsoft.com/office/drawing/2014/main" id="{ACF3913A-1A6C-4529-B1A9-A73FABAD87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1825" y="1157288"/>
            <a:ext cx="51435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anose="020F0502020204030204" pitchFamily="34" charset="0"/>
              </a:rPr>
              <a:t>„Umřu, tak o co jde?“, 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anose="020F0502020204030204" pitchFamily="34" charset="0"/>
              </a:rPr>
              <a:t>„Ztratil/a jsem milovaného/milovanou, proč dál žít?“</a:t>
            </a: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3">
            <a:extLst>
              <a:ext uri="{FF2B5EF4-FFF2-40B4-BE49-F238E27FC236}">
                <a16:creationId xmlns:a16="http://schemas.microsoft.com/office/drawing/2014/main" id="{DD2F7FF6-4CF1-4BCD-A584-D40C6D193499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0056" y="309564"/>
            <a:ext cx="6529388" cy="906462"/>
          </a:xfrm>
        </p:spPr>
        <p:txBody>
          <a:bodyPr/>
          <a:lstStyle/>
          <a:p>
            <a:pPr eaLnBrk="1" hangingPunct="1"/>
            <a:r>
              <a:rPr lang="cs-CZ" altLang="cs-CZ" sz="2600" b="1" dirty="0">
                <a:ln>
                  <a:noFill/>
                </a:ln>
              </a:rPr>
              <a:t>SMÍŘENÍ</a:t>
            </a:r>
            <a:br>
              <a:rPr lang="cs-CZ" altLang="cs-CZ" sz="2600" b="1" dirty="0">
                <a:ln>
                  <a:noFill/>
                </a:ln>
              </a:rPr>
            </a:br>
            <a:r>
              <a:rPr lang="cs-CZ" altLang="cs-CZ" sz="2600" dirty="0">
                <a:ln>
                  <a:noFill/>
                </a:ln>
              </a:rPr>
              <a:t>SOUHLAS</a:t>
            </a:r>
          </a:p>
        </p:txBody>
      </p:sp>
      <p:sp>
        <p:nvSpPr>
          <p:cNvPr id="53251" name="Zástupný symbol pro text 4">
            <a:extLst>
              <a:ext uri="{FF2B5EF4-FFF2-40B4-BE49-F238E27FC236}">
                <a16:creationId xmlns:a16="http://schemas.microsoft.com/office/drawing/2014/main" id="{285389F0-A74F-4F16-9A89-6E2E14D4FB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9300" y="1744663"/>
            <a:ext cx="1365250" cy="576262"/>
          </a:xfrm>
        </p:spPr>
        <p:txBody>
          <a:bodyPr/>
          <a:lstStyle/>
          <a:p>
            <a:pPr eaLnBrk="1" hangingPunct="1"/>
            <a:r>
              <a:rPr lang="cs-CZ" altLang="cs-CZ"/>
              <a:t>Projevy </a:t>
            </a:r>
          </a:p>
        </p:txBody>
      </p:sp>
      <p:sp>
        <p:nvSpPr>
          <p:cNvPr id="53252" name="Zástupný symbol pro obsah 1">
            <a:extLst>
              <a:ext uri="{FF2B5EF4-FFF2-40B4-BE49-F238E27FC236}">
                <a16:creationId xmlns:a16="http://schemas.microsoft.com/office/drawing/2014/main" id="{A48FE9ED-3DFD-47E0-85D4-1B58B3E853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7863" y="2519363"/>
            <a:ext cx="4718050" cy="2632075"/>
          </a:xfrm>
        </p:spPr>
        <p:txBody>
          <a:bodyPr/>
          <a:lstStyle/>
          <a:p>
            <a:pPr eaLnBrk="1" hangingPunct="1"/>
            <a:r>
              <a:rPr lang="cs-CZ" altLang="cs-CZ" sz="1800"/>
              <a:t>Vyrovnání, pokora, skončil boj, je čas loučení.</a:t>
            </a:r>
          </a:p>
          <a:p>
            <a:pPr eaLnBrk="1" hangingPunct="1"/>
            <a:r>
              <a:rPr lang="cs-CZ" altLang="cs-CZ" sz="1800"/>
              <a:t>„Dokonáno jest.“</a:t>
            </a:r>
          </a:p>
          <a:p>
            <a:pPr eaLnBrk="1" hangingPunct="1"/>
            <a:r>
              <a:rPr lang="cs-CZ" altLang="cs-CZ" sz="1800"/>
              <a:t>„Do tvých rukou..“</a:t>
            </a:r>
          </a:p>
        </p:txBody>
      </p:sp>
      <p:sp>
        <p:nvSpPr>
          <p:cNvPr id="53253" name="Zástupný symbol pro text 5">
            <a:extLst>
              <a:ext uri="{FF2B5EF4-FFF2-40B4-BE49-F238E27FC236}">
                <a16:creationId xmlns:a16="http://schemas.microsoft.com/office/drawing/2014/main" id="{006EC8DA-19E7-4BDC-8F5C-64EBF7E916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99200" y="1779588"/>
            <a:ext cx="1360488" cy="576262"/>
          </a:xfrm>
        </p:spPr>
        <p:txBody>
          <a:bodyPr/>
          <a:lstStyle/>
          <a:p>
            <a:pPr eaLnBrk="1" hangingPunct="1"/>
            <a:r>
              <a:rPr lang="cs-CZ" altLang="cs-CZ"/>
              <a:t>Co s tím</a:t>
            </a:r>
          </a:p>
        </p:txBody>
      </p:sp>
      <p:sp>
        <p:nvSpPr>
          <p:cNvPr id="53254" name="Zástupný symbol pro obsah 2">
            <a:extLst>
              <a:ext uri="{FF2B5EF4-FFF2-40B4-BE49-F238E27FC236}">
                <a16:creationId xmlns:a16="http://schemas.microsoft.com/office/drawing/2014/main" id="{665A0BC4-65CB-4AA4-BB5C-25FF897C32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62663" y="2506663"/>
            <a:ext cx="5195887" cy="2633662"/>
          </a:xfrm>
        </p:spPr>
        <p:txBody>
          <a:bodyPr/>
          <a:lstStyle/>
          <a:p>
            <a:pPr eaLnBrk="1" hangingPunct="1"/>
            <a:r>
              <a:rPr lang="cs-CZ" altLang="cs-CZ" sz="1800"/>
              <a:t>Mlčenlivá lidská přítomnost, držet za ruku, utřít slzu. </a:t>
            </a:r>
          </a:p>
          <a:p>
            <a:pPr eaLnBrk="1" hangingPunct="1"/>
            <a:r>
              <a:rPr lang="cs-CZ" altLang="cs-CZ" sz="1800"/>
              <a:t>Rodina možná potřebuje pomoc víc než pacient!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AF401A0-C1C4-4DC8-85EE-D2BC7B972226}"/>
              </a:ext>
            </a:extLst>
          </p:cNvPr>
          <p:cNvSpPr/>
          <p:nvPr/>
        </p:nvSpPr>
        <p:spPr>
          <a:xfrm>
            <a:off x="142875" y="4725988"/>
            <a:ext cx="11898313" cy="1943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P</a:t>
            </a:r>
            <a:r>
              <a:rPr lang="cs-CZ" sz="1600" dirty="0"/>
              <a:t>/K - přijetí konce života, akceptace svého stavu a situace, snaha o co nejlepší způsob života v rámci svých možností.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sz="16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/>
              <a:t>Smíření - NEMUSÍ BÝT U VŠECH = „Do stavu vnitřního míru, klidu a vyrovnanosti se zdaleka nemusí dostat každý.“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/>
              <a:t>U nemocného může dojít k rezignaci, beznaději. </a:t>
            </a:r>
            <a:br>
              <a:rPr lang="cs-CZ" sz="1600" dirty="0"/>
            </a:br>
            <a:r>
              <a:rPr lang="cs-CZ" sz="1600" dirty="0"/>
              <a:t>Zde je důležité podporovat naději u doprovázeného, projevovat mu účast a být mu na blízku.</a:t>
            </a:r>
          </a:p>
        </p:txBody>
      </p:sp>
      <p:sp>
        <p:nvSpPr>
          <p:cNvPr id="53256" name="Obdélník 7">
            <a:extLst>
              <a:ext uri="{FF2B5EF4-FFF2-40B4-BE49-F238E27FC236}">
                <a16:creationId xmlns:a16="http://schemas.microsoft.com/office/drawing/2014/main" id="{76453296-6C0B-480F-B60E-471353CDB2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1963" y="727075"/>
            <a:ext cx="2084387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400">
                <a:solidFill>
                  <a:srgbClr val="262626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 panose="020B0604020202020204" pitchFamily="34" charset="0"/>
              <a:buChar char="•"/>
              <a:defRPr sz="1400">
                <a:solidFill>
                  <a:srgbClr val="262626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cs-CZ" altLang="cs-CZ" sz="3200" i="1">
                <a:solidFill>
                  <a:schemeClr val="tx1"/>
                </a:solidFill>
                <a:latin typeface="Calibri" panose="020F0502020204030204" pitchFamily="34" charset="0"/>
              </a:rPr>
              <a:t>Acceptance</a:t>
            </a:r>
            <a:endParaRPr lang="cs-CZ" altLang="cs-CZ" sz="32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M. Gordon [20201207070102131]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CZ.potx" id="{0256B392-11D6-4CFF-A65D-2F19E0793336}" vid="{4DBF336A-63FD-420A-B5B7-04D31F847D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muni-med-prezentace-cz-v10</Template>
  <TotalTime>377</TotalTime>
  <Words>1304</Words>
  <Application>Microsoft Office PowerPoint</Application>
  <PresentationFormat>Širokoúhlá obrazovka</PresentationFormat>
  <Paragraphs>126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Tahoma</vt:lpstr>
      <vt:lpstr>Wingdings</vt:lpstr>
      <vt:lpstr>Prezentace_MU_CZ</vt:lpstr>
      <vt:lpstr>Vyrovnávání se s nemocí </vt:lpstr>
      <vt:lpstr>Péče o umírajícího pacienta  video MUDr. Sláma, Ph.D.; Prof. MUDr. Vorlíček, CSc.,dr.h.c.; Mgr. Kalvodová; PhDr. Janáčková, CSc.; Martin Hanzlíček,  Scénárista a režisér; MUDr. Jiří Pešina  https://www.mojemedicina.cz/cs_cz/pruvodce-pacienta/pece-o-pacienta/pece-o-umirajiciho-pacienta-1.html </vt:lpstr>
      <vt:lpstr>Model Kübler-Rossové</vt:lpstr>
      <vt:lpstr>Fáze zmirňování se se ztrátou (Elisabeth Kübler- Ross)</vt:lpstr>
      <vt:lpstr>NEGACE  ŠOK, POPÍRÁNÍ</vt:lpstr>
      <vt:lpstr>AGRESE HNĚV, VZPOURA</vt:lpstr>
      <vt:lpstr>SMLOUVÁNÍ VYJEDNÁVÁNÍ</vt:lpstr>
      <vt:lpstr>DEPRESE SMUTEK</vt:lpstr>
      <vt:lpstr>SMÍŘENÍ SOUHLAS</vt:lpstr>
      <vt:lpstr>Fáze </vt:lpstr>
      <vt:lpstr>Fáze okolí/rodiny</vt:lpstr>
      <vt:lpstr>Způsoby vyrovnávání se s faktem vážného onemocnění (Vymětal) </vt:lpstr>
      <vt:lpstr>Tři  nejrozšířenější a nežádoucí psychické reakce (Vymětal):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Natália Beharková</dc:creator>
  <cp:lastModifiedBy>Jiří Šišma</cp:lastModifiedBy>
  <cp:revision>48</cp:revision>
  <cp:lastPrinted>1601-01-01T00:00:00Z</cp:lastPrinted>
  <dcterms:created xsi:type="dcterms:W3CDTF">2020-10-04T13:35:14Z</dcterms:created>
  <dcterms:modified xsi:type="dcterms:W3CDTF">2020-12-07T09:00:12Z</dcterms:modified>
</cp:coreProperties>
</file>