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63" r:id="rId3"/>
    <p:sldId id="264" r:id="rId4"/>
    <p:sldId id="265" r:id="rId5"/>
    <p:sldId id="266" r:id="rId6"/>
    <p:sldId id="267" r:id="rId7"/>
    <p:sldId id="268" r:id="rId8"/>
    <p:sldId id="270" r:id="rId9"/>
    <p:sldId id="271" r:id="rId10"/>
    <p:sldId id="272" r:id="rId11"/>
    <p:sldId id="273" r:id="rId12"/>
    <p:sldId id="274" r:id="rId13"/>
    <p:sldId id="275" r:id="rId14"/>
    <p:sldId id="291" r:id="rId15"/>
    <p:sldId id="288" r:id="rId16"/>
    <p:sldId id="290" r:id="rId17"/>
    <p:sldId id="280" r:id="rId18"/>
    <p:sldId id="289" r:id="rId19"/>
    <p:sldId id="286" r:id="rId20"/>
    <p:sldId id="287" r:id="rId21"/>
    <p:sldId id="285" r:id="rId22"/>
    <p:sldId id="292" r:id="rId23"/>
    <p:sldId id="261" r:id="rId24"/>
    <p:sldId id="293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>
      <p:cViewPr varScale="1">
        <p:scale>
          <a:sx n="68" d="100"/>
          <a:sy n="68" d="100"/>
        </p:scale>
        <p:origin x="145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61394-3FE8-4D42-9022-EF87183DF583}" type="datetimeFigureOut">
              <a:rPr lang="cs-CZ" smtClean="0"/>
              <a:t>16.08.2021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5A1EB-F8B8-4B10-9725-4CEF411712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9560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5A1EB-F8B8-4B10-9725-4CEF4117124C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750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16.08.2021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16.08.2021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16.08.2021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1" y="414868"/>
            <a:ext cx="1160207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16.08.2021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16.08.2021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16.08.2021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16.08.2021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16.08.2021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16.08.2021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16.08.2021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16.08.2021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CCE86-20FD-4646-A3E7-2AA4A5F2579B}" type="datetimeFigureOut">
              <a:rPr lang="cs-CZ" smtClean="0"/>
              <a:t>16.08.2021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457FC-5DEE-4DD3-A392-AE51DA2F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348880"/>
            <a:ext cx="8521200" cy="1171580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latin typeface="Arial" pitchFamily="34" charset="0"/>
                <a:cs typeface="Arial" pitchFamily="34" charset="0"/>
              </a:rPr>
              <a:t>Poranění hrudníku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900668-58F8-4404-9B1F-82379F975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4116403"/>
            <a:ext cx="8521200" cy="1312861"/>
          </a:xfrm>
        </p:spPr>
        <p:txBody>
          <a:bodyPr>
            <a:normAutofit/>
          </a:bodyPr>
          <a:lstStyle/>
          <a:p>
            <a:r>
              <a:rPr dirty="0">
                <a:latin typeface="Arial" pitchFamily="34" charset="0"/>
                <a:cs typeface="Arial" pitchFamily="34" charset="0"/>
              </a:rPr>
              <a:t>Martin Petráš</a:t>
            </a:r>
          </a:p>
          <a:p>
            <a:r>
              <a:rPr dirty="0">
                <a:latin typeface="Arial" pitchFamily="34" charset="0"/>
                <a:cs typeface="Arial" pitchFamily="34" charset="0"/>
              </a:rPr>
              <a:t>Klinika úrazové chirurgie, Fakultní nemocnice Brno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524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 -  blokové zlomeniny žeber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ejzávažnějším typem zlomeniny žeber a mluvíme o něm, když jsou zlomena tři nebo více sousedních žeber na alespoň dvou místech.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Vzniká pak segment hrudní stěny, který se s tlakovými změnami dýchání uvolňuje a </a:t>
            </a:r>
            <a:r>
              <a:rPr lang="cs-CZ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může docházet k paradoxnímu pohybu segmentu během dýchání </a:t>
            </a:r>
            <a:r>
              <a:rPr lang="cs-CZ" sz="1800" b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cs-CZ" sz="1800" b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Flail</a:t>
            </a:r>
            <a:r>
              <a:rPr lang="cs-CZ" sz="1800" b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800" b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chest</a:t>
            </a:r>
            <a:r>
              <a:rPr lang="cs-CZ" sz="1800" b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-vlající hrudník</a:t>
            </a:r>
            <a:r>
              <a:rPr lang="cs-CZ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r>
              <a:rPr lang="cs-CZ" sz="1800" dirty="0"/>
              <a:t>. </a:t>
            </a:r>
          </a:p>
          <a:p>
            <a:r>
              <a:rPr lang="cs-CZ" sz="1800" b="1" dirty="0"/>
              <a:t>Zobrazovací metody:</a:t>
            </a:r>
            <a:r>
              <a:rPr lang="cs-CZ" sz="1800" dirty="0"/>
              <a:t> RTG, CT. </a:t>
            </a:r>
          </a:p>
          <a:p>
            <a:r>
              <a:rPr lang="cs-CZ" sz="1800" b="1" dirty="0"/>
              <a:t>Terapie</a:t>
            </a:r>
            <a:r>
              <a:rPr lang="cs-CZ" sz="1800" dirty="0"/>
              <a:t>: analgetická terapie, oxygenoterapie, fyzioterapie hrudníku. Chirurgická fixace žeber je vyhrazena pro pacienty s hrozícím respiračním selháním a poruchou mechaniky dýchání. </a:t>
            </a:r>
          </a:p>
          <a:p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51EC81D-087B-4544-910C-59F5CB26E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783" y="4013275"/>
            <a:ext cx="2677542" cy="257008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4E97CF-FAEF-4CAF-8CFC-C3E411BEB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602" y="4013343"/>
            <a:ext cx="2677543" cy="257008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4508EA4-F2C7-467F-A406-2F56CA2E4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96" y="4013274"/>
            <a:ext cx="2579042" cy="25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43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 – zlomeniny sterna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Převážně spojeny s tupým přímým traumatem na ventrální část hrudníku, typický je výskyt při autonehodách z důvodu použití bezpečnostních pásů a airbagů</a:t>
            </a:r>
            <a:r>
              <a:rPr lang="cs-CZ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</a:p>
          <a:p>
            <a:r>
              <a:rPr lang="cs-CZ" sz="1800" b="1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Zobrazovací metody</a:t>
            </a:r>
            <a:r>
              <a:rPr lang="cs-CZ" sz="1800" dirty="0">
                <a:solidFill>
                  <a:srgbClr val="2A2A2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RTG- bočná projekce nebo CT.</a:t>
            </a:r>
            <a:endParaRPr lang="cs-CZ" sz="1800" dirty="0"/>
          </a:p>
          <a:p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Můžou být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doprovázené poraněním srdce a plic 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kontuze myokardu, srdeční tamponáda nebo kontuze plic. Sternální zlomeniny jsou také často spojeny se zlomeninami hrudních obratlů</a:t>
            </a:r>
            <a:r>
              <a:rPr lang="cs-CZ" sz="1800" dirty="0"/>
              <a:t>. </a:t>
            </a:r>
          </a:p>
          <a:p>
            <a:r>
              <a:rPr lang="cs-CZ" sz="1800" b="1" dirty="0"/>
              <a:t>Terapie</a:t>
            </a:r>
            <a:r>
              <a:rPr lang="cs-CZ" sz="1800" dirty="0"/>
              <a:t>: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konzervativní, k chirurgické léčbě přistupujeme jen pokud je zlomenina výrazně dislokovaná s patologickým pohybem při dýchání.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sz="1800" dirty="0"/>
          </a:p>
          <a:p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BBE235-2C1E-4167-8F91-EFAC923DE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175100"/>
            <a:ext cx="2206650" cy="248942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606F4B7-2A38-40EB-AFB3-1080585FA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680" y="4175100"/>
            <a:ext cx="2462997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89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 – </a:t>
            </a:r>
            <a:r>
              <a:rPr lang="cs-CZ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cs typeface="Arial" pitchFamily="34" charset="0"/>
              </a:rPr>
              <a:t>                                                                                           </a:t>
            </a:r>
          </a:p>
          <a:p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romadění vzduchu v pleurální dutině a způsobuje částečný nebo úplný kolaps plíce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Mnoho 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pacientů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má také současně krev v pleurální dutině (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hemopneumotorax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).</a:t>
            </a:r>
            <a:endParaRPr lang="cs-CZ" sz="1800" dirty="0"/>
          </a:p>
          <a:p>
            <a:r>
              <a:rPr lang="cs-CZ" sz="1800" b="1" dirty="0"/>
              <a:t>Klinické příznaky:</a:t>
            </a:r>
            <a:r>
              <a:rPr lang="cs-CZ" sz="1800" dirty="0"/>
              <a:t> bolest v místě nárazu,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oslabené dýchání na poraněné straně hrudníku,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hypersonorní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poklep, bolest vyzařující do ramene na poraněné straně.</a:t>
            </a:r>
            <a:endParaRPr lang="cs-CZ" sz="1800" dirty="0"/>
          </a:p>
          <a:p>
            <a:r>
              <a:rPr lang="cs-CZ" sz="1800" b="1" dirty="0" err="1"/>
              <a:t>Zonrazovací</a:t>
            </a:r>
            <a:r>
              <a:rPr lang="cs-CZ" sz="1800" b="1" dirty="0"/>
              <a:t> metody</a:t>
            </a:r>
            <a:r>
              <a:rPr lang="cs-CZ" sz="1800" dirty="0"/>
              <a:t>: RTG, CT.</a:t>
            </a: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F90797-7345-430F-A631-15F2B75A1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977" y="4008481"/>
            <a:ext cx="2664296" cy="2574881"/>
          </a:xfrm>
          <a:prstGeom prst="rect">
            <a:avLst/>
          </a:prstGeom>
        </p:spPr>
      </p:pic>
      <p:pic>
        <p:nvPicPr>
          <p:cNvPr id="6" name="Obrázek 5" descr="Obsah obrázku text, porcelán&#10;&#10;Popis byl vytvořen automaticky">
            <a:extLst>
              <a:ext uri="{FF2B5EF4-FFF2-40B4-BE49-F238E27FC236}">
                <a16:creationId xmlns:a16="http://schemas.microsoft.com/office/drawing/2014/main" id="{7DF4F673-3863-4A28-8F36-0109C3196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024" y="4008481"/>
            <a:ext cx="2818656" cy="257488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E6C6084-0F9D-4B1A-A8D2-4C2918F5B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30" y="4008481"/>
            <a:ext cx="2664296" cy="257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66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 – </a:t>
            </a:r>
            <a:r>
              <a:rPr lang="cs-CZ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 marL="0" indent="0">
              <a:buNone/>
            </a:pPr>
            <a:r>
              <a:rPr lang="sk-SK" sz="1800" b="1" dirty="0"/>
              <a:t>Terapie</a:t>
            </a: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Malý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pneumothorax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může být ponechán ke spontánní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resorbci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cs-CZ" sz="1800" dirty="0"/>
              <a:t> </a:t>
            </a: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Cílem léčby je odstranit vzduch z pleurálního prostoru a umožnit rozepnutí plíce a k tomu používáme hrudní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drénáž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cs-CZ" sz="1800" dirty="0"/>
          </a:p>
          <a:p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Bez ohledu na léčbu ale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observujeme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pacienta v nemocnici, abychom se ujistili, že se pneumotorax nezhorší.</a:t>
            </a: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81B687-BF82-4AA5-95E1-B64386AF7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507" y="4126461"/>
            <a:ext cx="2770674" cy="2404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002E95-8174-437C-B5A9-2209023CD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31380" y="4078667"/>
            <a:ext cx="2592287" cy="2404269"/>
          </a:xfrm>
          <a:prstGeom prst="rect">
            <a:avLst/>
          </a:prstGeom>
          <a:noFill/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BAB52D2-462E-44FA-AB5F-55939928A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487" y="4126461"/>
            <a:ext cx="2866639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 – otevřený </a:t>
            </a:r>
            <a:r>
              <a:rPr lang="cs-CZ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r>
              <a:rPr lang="cs-CZ" sz="1800" spc="1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</a:t>
            </a:r>
            <a:r>
              <a:rPr lang="cs-CZ" sz="1800" spc="1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ebezpečný tehdy, jestliže komunikace se zevnějškem je větší než 2/3 průměru trachey. V tomto případě při každém inspiriu uniká vzduch cestou nejmenšího odporu mimo plíci a ventilace je neefektivní..</a:t>
            </a:r>
          </a:p>
          <a:p>
            <a:endParaRPr lang="cs-CZ" sz="1800" spc="1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1" spc="1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Terapie</a:t>
            </a:r>
          </a:p>
          <a:p>
            <a:r>
              <a:rPr lang="cs-CZ" sz="1800" spc="1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</a:t>
            </a:r>
            <a:r>
              <a:rPr lang="cs-CZ" sz="1800" spc="1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rytí rány sterilním obvazem, který ji bezpečně uzavírá jen ze tří stran- prevence před tenzním </a:t>
            </a:r>
            <a:r>
              <a:rPr lang="cs-CZ" sz="1800" spc="1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pneumothoraxem</a:t>
            </a:r>
            <a:r>
              <a:rPr lang="cs-CZ" sz="1800" spc="1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cs-CZ" sz="1800" spc="1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sz="1800" spc="1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Cílem léčby většího pneumotoraxu je odstranit vzduch z pleurální dutiny pomocí hrudní drenáže a rána vyžaduje chirurgickou revizi a suturu.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sz="1800" dirty="0"/>
          </a:p>
          <a:p>
            <a:endParaRPr lang="cs-CZ" sz="1800" dirty="0"/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A3B5D5-0601-45CD-8F8A-17B28C177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30" y="4581128"/>
            <a:ext cx="2304256" cy="20022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312F897-013A-415C-80E6-2CFDCCFD7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441" y="4581128"/>
            <a:ext cx="2304256" cy="203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18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 – tenzní </a:t>
            </a:r>
            <a:r>
              <a:rPr lang="cs-CZ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enzní pneumotorax 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vzduch hromadí v pleurální dutině při každém nádechu bez možnosti úniku při výdechu. Vyvíjí se tedy ventilovým mechanizmem při poranění plíce nebo při otevření pleurálního prostoru navenek. 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Zvýšený pleurální tlak způsobuje posun mediastina a ten způsobuje stlačení kontralaterální plíce, stlačení horní a dolní duté žíly a snížení žilního návratu do srdce a má za následek až smrt, pokud není okamžitě rozpoznán a léčen. </a:t>
            </a:r>
            <a:r>
              <a:rPr lang="cs-CZ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endParaRPr lang="sk-SK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3F78D-26F6-41C4-8E93-A9759CA0E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104" y="3719734"/>
            <a:ext cx="2771033" cy="25546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66EF1F9-11C7-4480-9522-9D7BB30C8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1" y="3801774"/>
            <a:ext cx="3384376" cy="255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46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 – tenzní </a:t>
            </a:r>
            <a:r>
              <a:rPr lang="cs-CZ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/>
              <a:t>Klinické příznaky: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hypersonorní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poklep, oslabené nebo vymizelé dýchání na postižené straně, subkutánní emfyzém.</a:t>
            </a: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Zobrazovací metody</a:t>
            </a:r>
            <a:r>
              <a:rPr lang="cs-CZ" sz="1800" dirty="0"/>
              <a:t>: RTG, CT.</a:t>
            </a:r>
            <a:endParaRPr lang="cs-CZ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000000"/>
                </a:solidFill>
              </a:rPr>
              <a:t>Terapie:</a:t>
            </a:r>
          </a:p>
          <a:p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rgentní hrudní drenáž, kterou někdy při špatném klinickém stavu pacienta můžeme provést i před RTG nebo CT vyšetřením.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k-SK" sz="1800" dirty="0"/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8CEB33-C6DE-49E4-8154-7ECFE8A44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3789040"/>
            <a:ext cx="3096344" cy="25238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6CA24E3-CA4A-45D2-92F7-7E240CE9F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789040"/>
            <a:ext cx="3240360" cy="255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46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59DA5-3C6B-4C2F-8463-6B9430BFC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5184576" cy="1143000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 – </a:t>
            </a:r>
            <a:r>
              <a:rPr lang="cs-CZ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hemothorax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C15A26-E08F-4511-AD56-CA3D8925E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kumulace krve v pleurální dutině.</a:t>
            </a: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 tupého traumatu je to nejčastěji způsobeno mnohočetnými zlomeninami žeber s přidruženým poraněním interkostálních artérii nebo poraněním plicního parenchymu, v takovém případě je obvykle spojeno s únikem vzduchu (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Pneumohaemothorax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). Při penetrujícím poranění by mělo být podezření i na poranění velké cévy.</a:t>
            </a:r>
          </a:p>
          <a:p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Klinické příznaky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800" dirty="0"/>
              <a:t>bolest v místě nárazu,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oslabené dýchání na poraněné straně hrudníku. </a:t>
            </a:r>
          </a:p>
          <a:p>
            <a:r>
              <a:rPr lang="cs-CZ" sz="1800" b="1" dirty="0" err="1"/>
              <a:t>Zobrazovaci</a:t>
            </a:r>
            <a:r>
              <a:rPr lang="cs-CZ" sz="1800" b="1" dirty="0"/>
              <a:t> </a:t>
            </a:r>
            <a:r>
              <a:rPr lang="cs-CZ" sz="1800" b="1" dirty="0" err="1"/>
              <a:t>metodx</a:t>
            </a:r>
            <a:r>
              <a:rPr lang="cs-CZ" sz="1800" dirty="0"/>
              <a:t>: RTG, CT.</a:t>
            </a:r>
          </a:p>
          <a:p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cs-CZ" sz="20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783B17-0695-48D3-B540-2CEA7CC42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" y="4184547"/>
            <a:ext cx="3116695" cy="251163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B7FCBC6-A2DD-4AF6-B371-2A401A8CF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546" y="4184547"/>
            <a:ext cx="3116694" cy="25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2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59DA5-3C6B-4C2F-8463-6B9430BFC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5184576" cy="1143000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 – </a:t>
            </a:r>
            <a:r>
              <a:rPr lang="cs-CZ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hemothorax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C15A26-E08F-4511-AD56-CA3D8925E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endParaRPr lang="cs-CZ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Terapie</a:t>
            </a:r>
          </a:p>
          <a:p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alý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hemotorax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často spontánně resorbuje.</a:t>
            </a:r>
            <a:endParaRPr lang="cs-CZ" sz="1800" dirty="0"/>
          </a:p>
          <a:p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Cílem léčby většího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hemotoraxu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je odstranit krev z pleurální dutiny a umožnit rozepnutí plíce pomocí hrudní drenáže.</a:t>
            </a:r>
            <a:endParaRPr lang="cs-CZ" sz="18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Masivní jednorázový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hemotorax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nad 2000 ml při první punkci a dále více než 500 ml za hodinu po dobu tří po sobě jdoucích hodinách vyžaduje operaci -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videotorakoskopii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nebo torakotomii.</a:t>
            </a:r>
            <a:r>
              <a:rPr lang="cs-CZ" sz="1800" spc="1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sz="18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cs-CZ" sz="18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50F51F-17D9-4AC9-AC90-CD424EE92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804" y="4187217"/>
            <a:ext cx="3476160" cy="25062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DD043B-6381-4F53-B810-A61FC6386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3" y="4077071"/>
            <a:ext cx="3354385" cy="262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16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 – kontuze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spc="1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Č</a:t>
            </a:r>
            <a:r>
              <a:rPr lang="cs-CZ" sz="1800" spc="1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asté a potenciálně závažné poranění hrudníku, které vzniká v důsledku významného tupého nebo penetrujícího traumatu hrudníku. Často se vyskytuje jako součást jiného poranění hrudníku</a:t>
            </a:r>
            <a:r>
              <a:rPr lang="cs-CZ" sz="1800" spc="1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endParaRPr lang="cs-CZ" sz="18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cs-CZ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Plicní kontuze se obvykle vyvíjejí během prvních 24 až 48 hodin po poranění</a:t>
            </a:r>
            <a:r>
              <a:rPr lang="cs-CZ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</a:p>
          <a:p>
            <a:pPr>
              <a:defRPr/>
            </a:pPr>
            <a:r>
              <a:rPr lang="cs-CZ" sz="1800" b="1" dirty="0"/>
              <a:t>Zobrazovací metody</a:t>
            </a:r>
            <a:r>
              <a:rPr lang="cs-CZ" sz="1800" dirty="0"/>
              <a:t>: RTG, CT.</a:t>
            </a:r>
            <a:endParaRPr lang="cs-CZ" sz="18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>
              <a:defRPr/>
            </a:pPr>
            <a:r>
              <a:rPr lang="cs-CZ" sz="1800" b="1" spc="10" dirty="0">
                <a:ea typeface="Times New Roman" panose="02020603050405020304" pitchFamily="18" charset="0"/>
              </a:rPr>
              <a:t>Komplikace</a:t>
            </a:r>
            <a:r>
              <a:rPr lang="cs-CZ" sz="1800" spc="1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spc="10" dirty="0">
                <a:ea typeface="Times New Roman" panose="02020603050405020304" pitchFamily="18" charset="0"/>
              </a:rPr>
              <a:t>- </a:t>
            </a:r>
            <a:r>
              <a:rPr lang="cs-CZ" sz="1800" spc="10" dirty="0" err="1">
                <a:effectLst/>
                <a:ea typeface="Times New Roman" panose="02020603050405020304" pitchFamily="18" charset="0"/>
              </a:rPr>
              <a:t>pneumonia</a:t>
            </a:r>
            <a:r>
              <a:rPr lang="cs-CZ" sz="1800" spc="1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1800" spc="10" dirty="0" err="1">
                <a:effectLst/>
                <a:ea typeface="Times New Roman" panose="02020603050405020304" pitchFamily="18" charset="0"/>
              </a:rPr>
              <a:t>atelektáza</a:t>
            </a:r>
            <a:r>
              <a:rPr lang="cs-CZ" sz="1800" spc="10" dirty="0">
                <a:ea typeface="Times New Roman" panose="02020603050405020304" pitchFamily="18" charset="0"/>
              </a:rPr>
              <a:t>, </a:t>
            </a:r>
            <a:r>
              <a:rPr lang="cs-CZ" sz="1800" spc="1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syndrom akutní respirační tísně (ARDS).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>
              <a:defRPr/>
            </a:pP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cs-CZ" sz="20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2417EC-00D7-4DE7-9742-1C4CCECB6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3933056"/>
            <a:ext cx="2808312" cy="25202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3E35365-F0FF-428B-BE9C-E8BFA3A59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480" y="3933056"/>
            <a:ext cx="2808312" cy="243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74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 -  anatomie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1800" dirty="0"/>
              <a:t>Hrudní dutina je druhý největší dutý prostor těla. 
Je obklopen žebry, páteří a hrudní kosti a je oddělen od břišní dutiny bránicí.
Mezižeberní prostor obsahuje </a:t>
            </a:r>
            <a:r>
              <a:rPr lang="cs-CZ" sz="1800" dirty="0" err="1"/>
              <a:t>neurovaskulární</a:t>
            </a:r>
            <a:r>
              <a:rPr lang="cs-CZ" sz="1800" dirty="0"/>
              <a:t> svazek (žíla, tepna a nerv). 
Obsah hrudní dutiny: pleurální dutina (plíce) a mediastinum (trachea, jícen, aorta, velké cévy, srdce).</a:t>
            </a: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D49F2CF-0E42-4A67-B125-085CFB08B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965" y="3713085"/>
            <a:ext cx="3024336" cy="272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72E8B8-EB56-409C-8BC0-539C1EB4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7429" y="3718163"/>
            <a:ext cx="2664296" cy="268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5AD1A16-F46B-48BD-AA7D-50DB7D548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515" y="3794400"/>
            <a:ext cx="3024336" cy="264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15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 – ruptura aorty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 ruptuře aorty dochází při vysokoenergetickém tupém traumatu hrudníku. 85–95% těchto pacientů zemře bezprostředně po úraze v důsledku masivního krvácení a hemoragického šoku. Trhliny jsou lokalizovány v 90–95% na oblouku aorty v oblasti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isthmus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aorticus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sz="18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cs-CZ" sz="1800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Zobrazovaci</a:t>
            </a: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metody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RTG hrudníku – rozšířené mediastinum, neostrý aortální knoflík, abnormální kontura aorty, levostranný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hemothorax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deviace jícnu (nazogastrické sondy) doprava – 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nálezy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nejsou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patognomická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proto je indikovaná CT angiografie. </a:t>
            </a:r>
            <a:endParaRPr lang="cs-CZ" sz="18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Terapie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řízena hypotenze s TK pod 100 mm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Hg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Definitivní léčba pak spočívá v </a:t>
            </a:r>
            <a:r>
              <a:rPr lang="cs-CZ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ndovaskulárním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zavedení stentu, která nahrazuje otevřenou operaci, která je spojena s vysokou úmrtností.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cs-CZ" sz="18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B57CAE2-BF8E-40B4-BD16-98310F249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509120"/>
            <a:ext cx="3212976" cy="22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26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Hrudník-  srdeční tamponáda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464496"/>
          </a:xfrm>
        </p:spPr>
        <p:txBody>
          <a:bodyPr/>
          <a:lstStyle/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Především následek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penetrujícícího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ale i tupého poranění. </a:t>
            </a:r>
            <a:r>
              <a:rPr lang="cs-CZ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amponádu může způsobit méně než 100 ml krve v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perikardiálním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vaku. </a:t>
            </a:r>
            <a:endParaRPr lang="cs-CZ" sz="18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Klinické příznaky- </a:t>
            </a:r>
            <a:r>
              <a:rPr lang="cs-CZ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Beckova triáda</a:t>
            </a: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cs-CZ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oslabené ozvy srdce, distenze jugulárních žil a systémová hypotenze. </a:t>
            </a:r>
            <a:endParaRPr lang="cs-CZ" sz="18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Zobrazovací metody</a:t>
            </a:r>
            <a:r>
              <a:rPr lang="cs-CZ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cs-CZ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RTG, 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ECHO</a:t>
            </a:r>
            <a:r>
              <a:rPr lang="cs-CZ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CT.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Terapie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konzervativní nebo p</a:t>
            </a:r>
            <a:r>
              <a:rPr lang="en-US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eri</a:t>
            </a:r>
            <a:r>
              <a:rPr lang="cs-CZ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ardi</a:t>
            </a:r>
            <a:r>
              <a:rPr lang="cs-CZ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ocentéza</a:t>
            </a:r>
            <a:r>
              <a:rPr lang="cs-CZ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/torakotomie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D4DAF54-A23C-4C89-B8E8-F1917794F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797" y="4192668"/>
            <a:ext cx="2232248" cy="224322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7B246DA-3164-40D1-9C85-57FBFDE77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83" y="4161863"/>
            <a:ext cx="3500583" cy="227403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DC7D623-3FF5-4D65-88AC-3CE16B097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691" y="4174084"/>
            <a:ext cx="2237426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4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 – kontuze myokardu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464496"/>
          </a:xfrm>
        </p:spPr>
        <p:txBody>
          <a:bodyPr/>
          <a:lstStyle/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Může to být příčina náhlého úmrtí, ke kterému dochází po tupém traumatu hrudníku.</a:t>
            </a:r>
            <a:endParaRPr lang="cs-CZ" sz="18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Diagnostika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kontuze myokardu je pro její nespecifické příznaky velmi obtížná.</a:t>
            </a:r>
            <a:endParaRPr lang="cs-CZ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- EKG, laboratorní testy biomarkerů (Troponin I), ECHO.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Komplikace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arytmie, kardiogenní šok. 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150691-31E5-44B2-AC5A-D9FDCF6EE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528" y="3844158"/>
            <a:ext cx="4139952" cy="239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78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Hrudník- </a:t>
            </a:r>
            <a:r>
              <a:rPr lang="cs-CZ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take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home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message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Zlomeniny žeber jsou nejčastějším hrudním poraněním.</a:t>
            </a:r>
            <a:endParaRPr lang="cs-CZ" sz="26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r>
              <a:rPr lang="cs-CZ" sz="2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Většinu poranění hrudníku lze diagnostikovat pomocí klinického vyšetření a RTG snímkem hrudníku.</a:t>
            </a:r>
            <a:endParaRPr lang="sk-SK" sz="2600" dirty="0"/>
          </a:p>
          <a:p>
            <a:r>
              <a:rPr lang="cs-CZ" sz="2600" dirty="0">
                <a:effectLst/>
                <a:ea typeface="Times New Roman" panose="02020603050405020304" pitchFamily="18" charset="0"/>
              </a:rPr>
              <a:t>Poranění hrudníku je často náhlé, dramatické a život </a:t>
            </a:r>
            <a:r>
              <a:rPr lang="cs-CZ" sz="2600" dirty="0" err="1">
                <a:effectLst/>
                <a:ea typeface="Times New Roman" panose="02020603050405020304" pitchFamily="18" charset="0"/>
              </a:rPr>
              <a:t>ohrozující</a:t>
            </a:r>
            <a:r>
              <a:rPr lang="cs-CZ" sz="2600" dirty="0">
                <a:effectLst/>
                <a:ea typeface="Times New Roman" panose="02020603050405020304" pitchFamily="18" charset="0"/>
              </a:rPr>
              <a:t>, protože plíce, srdce a velké cévy jsou životně důležité orgány. </a:t>
            </a:r>
            <a:r>
              <a:rPr lang="cs-CZ" sz="2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Život ohrožujícím stavem při poranění hrudníku je především tenzní pneumotorax, otevřený pneumotorax, masivní </a:t>
            </a:r>
            <a:r>
              <a:rPr lang="cs-CZ" sz="2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hemotorax</a:t>
            </a:r>
            <a:r>
              <a:rPr lang="cs-CZ" sz="2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2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flail</a:t>
            </a:r>
            <a:r>
              <a:rPr lang="cs-CZ" sz="2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2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chest</a:t>
            </a:r>
            <a:r>
              <a:rPr lang="cs-CZ" sz="2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ruptura aorty a srdeční tamponáda.</a:t>
            </a:r>
            <a:endParaRPr lang="cs-CZ" sz="2600" dirty="0">
              <a:effectLst/>
              <a:ea typeface="Times New Roman" panose="02020603050405020304" pitchFamily="18" charset="0"/>
            </a:endParaRPr>
          </a:p>
          <a:p>
            <a:r>
              <a:rPr lang="cs-CZ" sz="2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Tenzní pneumotorax má někdy tak dramatický klinický průběh, že pokud máme podezření že se jedná o tento typ poranění, tak urgentní hrudní drenáž provádíme ještě před vyšetřením zobrazovací metodou.</a:t>
            </a:r>
            <a:endParaRPr lang="cs-CZ" sz="2600" dirty="0">
              <a:effectLst/>
              <a:ea typeface="Times New Roman" panose="02020603050405020304" pitchFamily="18" charset="0"/>
            </a:endParaRPr>
          </a:p>
          <a:p>
            <a:endParaRPr lang="cs-CZ" sz="24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endParaRPr lang="cs-CZ" sz="2400" dirty="0">
              <a:effectLst/>
              <a:ea typeface="Times New Roman" panose="02020603050405020304" pitchFamily="18" charset="0"/>
            </a:endParaRPr>
          </a:p>
          <a:p>
            <a:endParaRPr lang="sk-SK" sz="24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Zdroje a odkazy na další výukové materiály 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000" dirty="0"/>
              <a:t>	</a:t>
            </a:r>
          </a:p>
          <a:p>
            <a:pPr marL="72000"/>
            <a:r>
              <a:rPr lang="cs-CZ" sz="1800" dirty="0"/>
              <a:t>Gerard M. </a:t>
            </a:r>
            <a:r>
              <a:rPr lang="cs-CZ" sz="1800" dirty="0" err="1"/>
              <a:t>Doherty</a:t>
            </a:r>
            <a:r>
              <a:rPr lang="cs-CZ" sz="1800" dirty="0"/>
              <a:t>: </a:t>
            </a:r>
            <a:r>
              <a:rPr lang="cs-CZ" sz="1800" dirty="0" err="1"/>
              <a:t>Current</a:t>
            </a:r>
            <a:r>
              <a:rPr lang="cs-CZ" sz="1800" dirty="0"/>
              <a:t> </a:t>
            </a:r>
            <a:r>
              <a:rPr lang="cs-CZ" sz="1800" dirty="0" err="1"/>
              <a:t>Surgical</a:t>
            </a:r>
            <a:r>
              <a:rPr lang="cs-CZ" sz="1800" dirty="0"/>
              <a:t> </a:t>
            </a:r>
            <a:r>
              <a:rPr lang="cs-CZ" sz="1800" dirty="0" err="1"/>
              <a:t>Diagnosis</a:t>
            </a:r>
            <a:r>
              <a:rPr lang="cs-CZ" sz="1800" dirty="0"/>
              <a:t> and </a:t>
            </a:r>
            <a:r>
              <a:rPr lang="cs-CZ" sz="1800" dirty="0" err="1"/>
              <a:t>Treatment</a:t>
            </a:r>
            <a:r>
              <a:rPr lang="cs-CZ" sz="1800" dirty="0"/>
              <a:t>,   </a:t>
            </a:r>
          </a:p>
          <a:p>
            <a:pPr marL="0" indent="0">
              <a:buNone/>
            </a:pPr>
            <a:r>
              <a:rPr lang="cs-CZ" sz="1800" dirty="0"/>
              <a:t>       </a:t>
            </a:r>
            <a:r>
              <a:rPr lang="cs-CZ" sz="1800" dirty="0" err="1"/>
              <a:t>McGraw-Hill</a:t>
            </a:r>
            <a:r>
              <a:rPr lang="cs-CZ" sz="1800" dirty="0"/>
              <a:t> </a:t>
            </a:r>
            <a:r>
              <a:rPr lang="cs-CZ" sz="1800" dirty="0" err="1"/>
              <a:t>Medical</a:t>
            </a:r>
            <a:r>
              <a:rPr lang="cs-CZ" sz="1800" dirty="0"/>
              <a:t>, 12th </a:t>
            </a:r>
            <a:r>
              <a:rPr lang="cs-CZ" sz="1800" dirty="0" err="1"/>
              <a:t>edition</a:t>
            </a:r>
            <a:r>
              <a:rPr lang="cs-CZ" sz="1800" dirty="0"/>
              <a:t>, 2005</a:t>
            </a:r>
          </a:p>
          <a:p>
            <a:r>
              <a:rPr lang="cs-CZ" sz="1800" dirty="0"/>
              <a:t>ACS, </a:t>
            </a:r>
            <a:r>
              <a:rPr lang="cs-CZ" sz="1800" dirty="0" err="1"/>
              <a:t>Committee</a:t>
            </a:r>
            <a:r>
              <a:rPr lang="cs-CZ" sz="1800" b="1" dirty="0"/>
              <a:t>: </a:t>
            </a:r>
            <a:r>
              <a:rPr lang="en-US" sz="1800" dirty="0"/>
              <a:t>ATLS Advanced Trauma Life Support 10th Edition Student Course Manual</a:t>
            </a:r>
            <a:r>
              <a:rPr lang="cs-CZ" sz="1800" dirty="0"/>
              <a:t>, </a:t>
            </a:r>
            <a:r>
              <a:rPr lang="cs-CZ" sz="1800" dirty="0" err="1"/>
              <a:t>American</a:t>
            </a:r>
            <a:r>
              <a:rPr lang="cs-CZ" sz="1800" dirty="0"/>
              <a:t> </a:t>
            </a:r>
            <a:r>
              <a:rPr lang="cs-CZ" sz="1800" dirty="0" err="1"/>
              <a:t>Collegge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Surgeons</a:t>
            </a:r>
            <a:r>
              <a:rPr lang="cs-CZ" sz="1800" dirty="0"/>
              <a:t>, 2018</a:t>
            </a:r>
          </a:p>
          <a:p>
            <a:r>
              <a:rPr lang="cs-CZ" sz="1800" dirty="0"/>
              <a:t>H.C. </a:t>
            </a:r>
            <a:r>
              <a:rPr lang="cs-CZ" sz="1800" dirty="0" err="1"/>
              <a:t>Polk</a:t>
            </a:r>
            <a:r>
              <a:rPr lang="cs-CZ" sz="1800" dirty="0"/>
              <a:t> </a:t>
            </a:r>
            <a:r>
              <a:rPr lang="cs-CZ" sz="1800" dirty="0" err="1"/>
              <a:t>Jr</a:t>
            </a:r>
            <a:r>
              <a:rPr lang="cs-CZ" sz="1800" dirty="0"/>
              <a:t>, Bernard </a:t>
            </a:r>
            <a:r>
              <a:rPr lang="cs-CZ" sz="1800" dirty="0" err="1"/>
              <a:t>Gardner</a:t>
            </a:r>
            <a:r>
              <a:rPr lang="cs-CZ" sz="1800" dirty="0"/>
              <a:t>, </a:t>
            </a:r>
            <a:r>
              <a:rPr lang="cs-CZ" sz="1800" dirty="0" err="1"/>
              <a:t>H.Hurlan</a:t>
            </a:r>
            <a:r>
              <a:rPr lang="cs-CZ" sz="1800" dirty="0"/>
              <a:t> Stone: Basic </a:t>
            </a:r>
            <a:r>
              <a:rPr lang="cs-CZ" sz="1800" dirty="0" err="1"/>
              <a:t>Surgery</a:t>
            </a:r>
            <a:r>
              <a:rPr lang="cs-CZ" sz="1800" dirty="0"/>
              <a:t>, Matthew </a:t>
            </a:r>
            <a:r>
              <a:rPr lang="cs-CZ" sz="1800" dirty="0" err="1"/>
              <a:t>Medical</a:t>
            </a:r>
            <a:r>
              <a:rPr lang="cs-CZ" sz="1800" dirty="0"/>
              <a:t> </a:t>
            </a:r>
            <a:r>
              <a:rPr lang="cs-CZ" sz="1800" dirty="0" err="1"/>
              <a:t>Books</a:t>
            </a:r>
            <a:r>
              <a:rPr lang="cs-CZ" sz="1800" dirty="0"/>
              <a:t>, 4th edition,1993</a:t>
            </a:r>
          </a:p>
          <a:p>
            <a:r>
              <a:rPr lang="cs-CZ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J. Vodička et al.,: Traumatologie hrudníku, </a:t>
            </a:r>
            <a:r>
              <a:rPr lang="cs-CZ" sz="18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Galén</a:t>
            </a:r>
            <a:r>
              <a:rPr lang="cs-CZ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2015</a:t>
            </a:r>
            <a:endParaRPr lang="cs-CZ" sz="1800" dirty="0"/>
          </a:p>
          <a:p>
            <a:pPr marL="72000"/>
            <a:r>
              <a:rPr lang="cs-CZ" sz="1800" dirty="0"/>
              <a:t>V. </a:t>
            </a:r>
            <a:r>
              <a:rPr lang="cs-CZ" sz="1800" dirty="0" err="1"/>
              <a:t>Pokorny</a:t>
            </a:r>
            <a:r>
              <a:rPr lang="cs-CZ" sz="1800" dirty="0"/>
              <a:t> et al: Traumatologie, Triton, 2002</a:t>
            </a:r>
          </a:p>
          <a:p>
            <a:pPr marL="72000"/>
            <a:r>
              <a:rPr lang="cs-CZ" sz="1800" dirty="0"/>
              <a:t>P. </a:t>
            </a:r>
            <a:r>
              <a:rPr lang="cs-CZ" sz="1800" dirty="0" err="1"/>
              <a:t>Wendsche</a:t>
            </a:r>
            <a:r>
              <a:rPr lang="cs-CZ" sz="1800" dirty="0"/>
              <a:t>, R. Veselý et al: Traumatologie, </a:t>
            </a:r>
            <a:r>
              <a:rPr lang="cs-CZ" sz="1800" dirty="0" err="1"/>
              <a:t>Galén</a:t>
            </a:r>
            <a:r>
              <a:rPr lang="cs-CZ" sz="1800" dirty="0"/>
              <a:t>, 2019</a:t>
            </a:r>
          </a:p>
          <a:p>
            <a:r>
              <a:rPr lang="cs-CZ" sz="1800" dirty="0"/>
              <a:t>M. Zeman, Z. Krška et al: Speciální chirurgie, </a:t>
            </a:r>
            <a:r>
              <a:rPr lang="cs-CZ" sz="1800" dirty="0" err="1"/>
              <a:t>Galén</a:t>
            </a:r>
            <a:r>
              <a:rPr lang="cs-CZ" sz="1800" dirty="0"/>
              <a:t>, 2014 </a:t>
            </a:r>
          </a:p>
          <a:p>
            <a:pPr marL="72000"/>
            <a:endParaRPr lang="cs-CZ" sz="18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72000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144772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 - patofyziologie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Poranění hrudníku je často náhlé, dramatické a život ohrožující - plíce, srdce a velké cévy jsou životně důležité orgány.
</a:t>
            </a:r>
            <a:r>
              <a:rPr lang="cs-CZ" sz="1800" b="1" dirty="0"/>
              <a:t>Poruchy srdečního výdeje</a:t>
            </a:r>
            <a:r>
              <a:rPr lang="cs-CZ" sz="1800" dirty="0"/>
              <a:t> – krevní ztráta, zvýšení </a:t>
            </a:r>
            <a:r>
              <a:rPr lang="cs-CZ" sz="1800" dirty="0" err="1"/>
              <a:t>intrapleurálního</a:t>
            </a:r>
            <a:r>
              <a:rPr lang="cs-CZ" sz="1800" dirty="0"/>
              <a:t> tlaku, krev v </a:t>
            </a:r>
            <a:r>
              <a:rPr lang="cs-CZ" sz="1800" dirty="0" err="1"/>
              <a:t>perikardiálním</a:t>
            </a:r>
            <a:r>
              <a:rPr lang="cs-CZ" sz="1800" dirty="0"/>
              <a:t> vaku.
</a:t>
            </a:r>
            <a:r>
              <a:rPr lang="cs-CZ" sz="1800" b="1" dirty="0"/>
              <a:t>Poruchy výměny plynu</a:t>
            </a:r>
            <a:r>
              <a:rPr lang="cs-CZ" sz="1800" dirty="0"/>
              <a:t> - </a:t>
            </a:r>
            <a:r>
              <a:rPr lang="cs-CZ" sz="1800" dirty="0" err="1"/>
              <a:t>atelektáza</a:t>
            </a:r>
            <a:r>
              <a:rPr lang="cs-CZ" sz="1800" dirty="0"/>
              <a:t>, kontuze plicní </a:t>
            </a:r>
            <a:r>
              <a:rPr lang="cs-CZ" sz="1800" dirty="0" err="1"/>
              <a:t>tkáňě</a:t>
            </a:r>
            <a:r>
              <a:rPr lang="cs-CZ" sz="1800" dirty="0"/>
              <a:t>, poškození dýchacího traktu.</a:t>
            </a:r>
            <a:endParaRPr lang="sk-SK" sz="2000" dirty="0"/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547917-93FD-44ED-A38B-ADE087E35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3717032"/>
            <a:ext cx="4130749" cy="270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61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 -  etiologie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/>
              <a:t>Podle mechanizmu úrazu – tupé nebo penetrující trauma – dopravní nehody, pády, střelné a bodné zranění.</a:t>
            </a:r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1800" b="1" dirty="0"/>
              <a:t>Tupé poranění hrudníku </a:t>
            </a:r>
            <a:r>
              <a:rPr lang="cs-CZ" sz="1800" dirty="0"/>
              <a:t>je častější než penetrující trauma.</a:t>
            </a:r>
          </a:p>
          <a:p>
            <a:pPr>
              <a:spcAft>
                <a:spcPts val="600"/>
              </a:spcAft>
            </a:pPr>
            <a:r>
              <a:rPr lang="cs-CZ" sz="1800" b="1" dirty="0"/>
              <a:t>Penetrující poranění hrudníku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spojeno s vyšší celkovou úmrtností.</a:t>
            </a:r>
            <a:r>
              <a:rPr lang="cs-CZ" sz="1800" dirty="0"/>
              <a:t>. 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Nejčastější příčiny úmrtí</a:t>
            </a:r>
            <a:r>
              <a:rPr lang="en-US" sz="1800" dirty="0"/>
              <a:t> </a:t>
            </a:r>
            <a:r>
              <a:rPr lang="cs-CZ" sz="1800" dirty="0"/>
              <a:t>- </a:t>
            </a:r>
            <a:r>
              <a:rPr lang="en-US" sz="1800" dirty="0"/>
              <a:t>t</a:t>
            </a:r>
            <a:r>
              <a:rPr lang="cs-CZ" sz="1800" dirty="0" err="1"/>
              <a:t>enzní</a:t>
            </a:r>
            <a:r>
              <a:rPr lang="cs-CZ" sz="1800" dirty="0"/>
              <a:t> </a:t>
            </a:r>
            <a:r>
              <a:rPr lang="en-US" sz="1800" dirty="0"/>
              <a:t>pneumothorax, mas</a:t>
            </a:r>
            <a:r>
              <a:rPr lang="cs-CZ" sz="1800" dirty="0" err="1"/>
              <a:t>ivní</a:t>
            </a:r>
            <a:r>
              <a:rPr lang="en-US" sz="1800" dirty="0"/>
              <a:t> hemothorax, </a:t>
            </a:r>
            <a:r>
              <a:rPr lang="en-US" sz="1800" dirty="0" err="1"/>
              <a:t>aort</a:t>
            </a:r>
            <a:r>
              <a:rPr lang="cs-CZ" sz="1800" dirty="0" err="1"/>
              <a:t>ální</a:t>
            </a:r>
            <a:r>
              <a:rPr lang="en-US" sz="1800" dirty="0"/>
              <a:t> </a:t>
            </a:r>
            <a:r>
              <a:rPr lang="en-US" sz="1800" dirty="0" err="1"/>
              <a:t>ruptur</a:t>
            </a:r>
            <a:r>
              <a:rPr lang="cs-CZ" sz="1800" dirty="0"/>
              <a:t>a. Pozdní příčiny jsou zejména respirační selhání a sepse</a:t>
            </a:r>
            <a:r>
              <a:rPr lang="en-US" sz="1800" b="1" dirty="0"/>
              <a:t>.</a:t>
            </a:r>
            <a:endParaRPr lang="cs-CZ" sz="1800" b="1" dirty="0"/>
          </a:p>
          <a:p>
            <a:endParaRPr lang="cs-CZ" sz="18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D187434-889C-479F-851C-B1EE24C37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04" y="4307266"/>
            <a:ext cx="3312368" cy="227609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C6C40EA-8F01-449C-98FF-8DE44BBE2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330" y="4309357"/>
            <a:ext cx="3310415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41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 –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Příznaky klinického vyšetření poranění hrudníku se mohou lišit v závislosti na typu poranění</a:t>
            </a:r>
            <a:r>
              <a:rPr lang="cs-CZ" sz="1800" dirty="0">
                <a:effectLst/>
                <a:ea typeface="Calibri" panose="020F0502020204030204" pitchFamily="34" charset="0"/>
              </a:rPr>
              <a:t>.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>
                <a:effectLst/>
                <a:ea typeface="Calibri" panose="020F0502020204030204" pitchFamily="34" charset="0"/>
              </a:rPr>
              <a:t>Inspekce </a:t>
            </a:r>
            <a:r>
              <a:rPr lang="cs-CZ" sz="1800" dirty="0">
                <a:effectLst/>
                <a:ea typeface="Calibri" panose="020F0502020204030204" pitchFamily="34" charset="0"/>
              </a:rPr>
              <a:t>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hledáme známky zevního poranění, respirační exkurze hrudní stěny, paradoxní dýchání.</a:t>
            </a:r>
            <a:r>
              <a:rPr lang="cs-CZ" sz="1800" dirty="0">
                <a:effectLst/>
                <a:ea typeface="Calibri" panose="020F0502020204030204" pitchFamily="34" charset="0"/>
              </a:rPr>
              <a:t> </a:t>
            </a:r>
            <a:endParaRPr lang="cs-CZ" sz="1800" dirty="0"/>
          </a:p>
          <a:p>
            <a:r>
              <a:rPr lang="cs-CZ" sz="1800" b="1" dirty="0">
                <a:effectLst/>
                <a:ea typeface="Calibri" panose="020F0502020204030204" pitchFamily="34" charset="0"/>
              </a:rPr>
              <a:t>Palpace</a:t>
            </a:r>
            <a:r>
              <a:rPr lang="cs-CZ" sz="1800" dirty="0">
                <a:effectLst/>
                <a:ea typeface="Calibri" panose="020F0502020204030204" pitchFamily="34" charset="0"/>
              </a:rPr>
              <a:t>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hledáme krepitaci, lokalizaci bolesti, podkožní emfyzém.</a:t>
            </a:r>
            <a:r>
              <a:rPr lang="cs-CZ" sz="1800" dirty="0">
                <a:effectLst/>
                <a:ea typeface="Calibri" panose="020F0502020204030204" pitchFamily="34" charset="0"/>
              </a:rPr>
              <a:t> </a:t>
            </a:r>
          </a:p>
          <a:p>
            <a:r>
              <a:rPr lang="cs-CZ" sz="18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Auskultace</a:t>
            </a:r>
            <a:r>
              <a:rPr lang="cs-CZ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hodnotíme kvalitu, typ a symetrii dýchání a srdeční ozvy.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ea typeface="Calibri" panose="020F0502020204030204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032ADFC-9A98-4FD1-8C34-699598E67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437111"/>
            <a:ext cx="4123613" cy="21462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2F0EABD-82E0-4FF9-AF2D-22EB338A8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4437111"/>
            <a:ext cx="3682752" cy="217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80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 – 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Hlavní diagnostické zobrazovací metody pro tupé a penetrující hrudní trauma jsou RTG hrudníku, ultrazvuk a CT hrudníku. </a:t>
            </a:r>
            <a:r>
              <a:rPr lang="cs-CZ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18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RTG hrudníku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      -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nejčastěji používanou diagnostickou metodou u všech forem poranění hrudníku </a:t>
            </a:r>
            <a:endParaRPr lang="cs-CZ" sz="18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dirty="0"/>
              <a:t>       -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rychlé, relativně levné a často snadno dostupné vyšetření. </a:t>
            </a:r>
            <a:r>
              <a:rPr lang="cs-CZ" sz="1800" dirty="0">
                <a:solidFill>
                  <a:srgbClr val="000000"/>
                </a:solidFill>
              </a:rPr>
              <a:t>.</a:t>
            </a:r>
            <a:r>
              <a:rPr lang="cs-CZ" sz="1800" dirty="0"/>
              <a:t>    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Ultrazvuk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dirty="0"/>
              <a:t>      -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metoda využívaná v diagnostice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hemothoraxu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srdeční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tamponády.</a:t>
            </a:r>
            <a:r>
              <a:rPr lang="cs-CZ" sz="18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CT</a:t>
            </a:r>
            <a:endParaRPr lang="cs-CZ" sz="1800" dirty="0"/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b="1" dirty="0"/>
              <a:t>       </a:t>
            </a:r>
            <a:r>
              <a:rPr lang="cs-CZ" sz="1800" dirty="0"/>
              <a:t>- 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v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 srovnání s RTG hrudníku má CT vyšetření větší citlivost pro detekci  pneumotoraxu nebo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hemotoraxu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také umožňuje přesnou diagnostiku poranění skeletu hrudního koše, mediastina, plicního parenchymu a aorty. </a:t>
            </a:r>
            <a:endParaRPr lang="cs-CZ" sz="1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1800" b="1" dirty="0">
              <a:cs typeface="Arial" pitchFamily="34" charset="0"/>
            </a:endParaRPr>
          </a:p>
          <a:p>
            <a:endParaRPr lang="cs-CZ" sz="18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225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 – poranění hrudní stěny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Poranění hrudní stěny jsou u tupých traumat hrudníku běžná a většina z nich  je léčena konzervativně. </a:t>
            </a:r>
            <a:endParaRPr lang="cs-CZ" sz="1800" dirty="0"/>
          </a:p>
          <a:p>
            <a:endParaRPr lang="cs-CZ" sz="1800" dirty="0"/>
          </a:p>
          <a:p>
            <a:r>
              <a:rPr lang="cs-CZ" sz="1800" b="1" dirty="0"/>
              <a:t>Zlomeniny žeber</a:t>
            </a:r>
          </a:p>
          <a:p>
            <a:r>
              <a:rPr lang="cs-CZ" sz="1800" b="1" dirty="0"/>
              <a:t>Blokové zlomeniny žeber, </a:t>
            </a:r>
            <a:r>
              <a:rPr lang="cs-CZ" sz="1800" b="1" dirty="0" err="1"/>
              <a:t>Flail</a:t>
            </a:r>
            <a:r>
              <a:rPr lang="cs-CZ" sz="1800" b="1" dirty="0"/>
              <a:t> </a:t>
            </a:r>
            <a:r>
              <a:rPr lang="cs-CZ" sz="1800" b="1" dirty="0" err="1"/>
              <a:t>chest</a:t>
            </a:r>
            <a:endParaRPr lang="cs-CZ" sz="1800" b="1" dirty="0"/>
          </a:p>
          <a:p>
            <a:r>
              <a:rPr lang="cs-CZ" sz="1800" b="1" dirty="0"/>
              <a:t>Zlomeniny sterna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C033CF-09CE-42DE-A2C9-8A8E176D2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877604"/>
            <a:ext cx="6553768" cy="224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48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 – zlomeniny žeber</a:t>
            </a:r>
            <a:endParaRPr lang="cs-CZ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 nejčastějším hrudním poraněním a nacházejí se až u 10% všech traumatických pacientů a velké části pacientů s traumatem hrudníku </a:t>
            </a:r>
            <a:r>
              <a:rPr lang="cs-CZ" sz="1800" dirty="0"/>
              <a:t>.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Nejčastěji pozorujeme zlomeniny u 4. až 8. žebra, protože jsou tenká a špatně chráněná.</a:t>
            </a:r>
            <a:r>
              <a:rPr lang="cs-CZ" sz="1800" dirty="0"/>
              <a:t>.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Zlomeniny dolních tří žeber bývají často spojeny s poraněním sleziny a jater</a:t>
            </a:r>
            <a:r>
              <a:rPr lang="cs-CZ" sz="1800" b="1" dirty="0"/>
              <a:t>!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Zlomeniny žeber jsou diagnostikovány klinickým vyšetřením a RTG, popřípadě CT vyšetřením. </a:t>
            </a:r>
            <a:endParaRPr lang="cs-CZ" sz="1800" dirty="0"/>
          </a:p>
          <a:p>
            <a:pPr>
              <a:spcAft>
                <a:spcPts val="600"/>
              </a:spcAft>
            </a:pPr>
            <a:endParaRPr lang="cs-CZ" sz="1800" dirty="0"/>
          </a:p>
          <a:p>
            <a:pPr>
              <a:spcAft>
                <a:spcPts val="600"/>
              </a:spcAft>
            </a:pPr>
            <a:endParaRPr lang="cs-CZ" sz="2000" dirty="0">
              <a:solidFill>
                <a:srgbClr val="C00000"/>
              </a:solidFill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FBBA10-64C1-4C7C-83B7-49867F72B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4149080"/>
            <a:ext cx="3220789" cy="224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75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Hrudník – zlomeniny žeber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b="1" dirty="0">
                <a:latin typeface="+mj-lt"/>
                <a:cs typeface="Arial" pitchFamily="34" charset="0"/>
              </a:rPr>
              <a:t>Terapie</a:t>
            </a: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Pacienti s méně než třemi zlomeninami žeber a bez souvisejících poranění jsou vhodnými kandidáty pro ambulantní léčbu perorálními analgetiky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Všichni pacienti se třemi nebo více zlomeninami žeber (sériová zlomenina žeber) nebo s posunutými zlomeninami mají zvýšené riziko plicních komplikací, jako jsou kontuze plic, následně zápal plic nebo opožděný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pneumo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hemotorax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proto vyžadují přijetí a observaci za hospitalizace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Počáteční léčba zahrnuje poskytování adekvátní analgezie a dechové rehabilitace</a:t>
            </a:r>
            <a:r>
              <a:rPr lang="cs-CZ" sz="1800" dirty="0"/>
              <a:t>. </a:t>
            </a:r>
          </a:p>
          <a:p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Osteosyntéza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žeber je indikovaná, pokud nelze dosáhnout adekvátní analgezie z důvodu závažnosti zlomenin a u pacientů s hrozícím ventilačním selháním.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r>
              <a:rPr lang="cs-CZ" sz="1800" dirty="0"/>
              <a:t>. </a:t>
            </a:r>
          </a:p>
          <a:p>
            <a:endParaRPr lang="cs-CZ" sz="18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E13C1F-5809-4275-A402-60B997C69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239" y="4262815"/>
            <a:ext cx="2192545" cy="23430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58AF523-6B81-49F3-8449-DDC051F38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218" y="4273441"/>
            <a:ext cx="2192545" cy="234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84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10668</TotalTime>
  <Words>1705</Words>
  <Application>Microsoft Office PowerPoint</Application>
  <PresentationFormat>Předvádění na obrazovce (4:3)</PresentationFormat>
  <Paragraphs>178</Paragraphs>
  <Slides>24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Motiv sady Office</vt:lpstr>
      <vt:lpstr>Poranění hrudníku</vt:lpstr>
      <vt:lpstr>Hrudník -  anatomie</vt:lpstr>
      <vt:lpstr>Hrudník - patofyziologie</vt:lpstr>
      <vt:lpstr>Hrudník -  etiologie</vt:lpstr>
      <vt:lpstr>Hrudník – vyšetření</vt:lpstr>
      <vt:lpstr>Hrudník – zobrazovací metody</vt:lpstr>
      <vt:lpstr>Hrudník – poranění hrudní stěny </vt:lpstr>
      <vt:lpstr>Hrudník – zlomeniny žeber</vt:lpstr>
      <vt:lpstr>Hrudník – zlomeniny žeber</vt:lpstr>
      <vt:lpstr>Hrudník -  blokové zlomeniny žeber</vt:lpstr>
      <vt:lpstr>Hrudník – zlomeniny sterna</vt:lpstr>
      <vt:lpstr>Hrudník – pneumothorax</vt:lpstr>
      <vt:lpstr>Hrudník – pneumothorax</vt:lpstr>
      <vt:lpstr>Hrudník – otevřený pneumothorax</vt:lpstr>
      <vt:lpstr>Hrudník – tenzní pneumothorax</vt:lpstr>
      <vt:lpstr>Hrudník – tenzní pneumothorax</vt:lpstr>
      <vt:lpstr>Hrudník – hemothorax</vt:lpstr>
      <vt:lpstr>Hrudník – hemothorax</vt:lpstr>
      <vt:lpstr>Hrudník – kontuze plic</vt:lpstr>
      <vt:lpstr>Hrudník – ruptura aorty </vt:lpstr>
      <vt:lpstr>Hrudník-  srdeční tamponáda</vt:lpstr>
      <vt:lpstr>Hrudník – kontuze myokardu</vt:lpstr>
      <vt:lpstr>Hrudník- take home message</vt:lpstr>
      <vt:lpstr>Zdroje a odkazy na další výukové materiály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Téma kapitoly:</dc:title>
  <dc:creator>vlastnik</dc:creator>
  <cp:lastModifiedBy>NTB</cp:lastModifiedBy>
  <cp:revision>449</cp:revision>
  <dcterms:created xsi:type="dcterms:W3CDTF">2021-06-04T19:14:50Z</dcterms:created>
  <dcterms:modified xsi:type="dcterms:W3CDTF">2021-08-16T19:42:38Z</dcterms:modified>
</cp:coreProperties>
</file>