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8" r:id="rId3"/>
    <p:sldId id="257" r:id="rId4"/>
    <p:sldId id="333" r:id="rId5"/>
    <p:sldId id="332" r:id="rId6"/>
    <p:sldId id="323" r:id="rId7"/>
    <p:sldId id="329" r:id="rId8"/>
    <p:sldId id="320" r:id="rId9"/>
    <p:sldId id="418" r:id="rId10"/>
    <p:sldId id="340" r:id="rId11"/>
    <p:sldId id="335" r:id="rId12"/>
    <p:sldId id="423" r:id="rId13"/>
    <p:sldId id="338" r:id="rId14"/>
    <p:sldId id="339" r:id="rId15"/>
    <p:sldId id="343" r:id="rId16"/>
    <p:sldId id="337" r:id="rId17"/>
    <p:sldId id="342" r:id="rId18"/>
    <p:sldId id="341" r:id="rId19"/>
    <p:sldId id="344" r:id="rId20"/>
    <p:sldId id="424" r:id="rId21"/>
    <p:sldId id="427" r:id="rId22"/>
    <p:sldId id="326" r:id="rId23"/>
    <p:sldId id="327" r:id="rId24"/>
    <p:sldId id="420" r:id="rId25"/>
    <p:sldId id="345" r:id="rId26"/>
    <p:sldId id="259" r:id="rId27"/>
    <p:sldId id="260" r:id="rId28"/>
    <p:sldId id="417" r:id="rId29"/>
    <p:sldId id="421" r:id="rId30"/>
    <p:sldId id="262" r:id="rId31"/>
    <p:sldId id="263" r:id="rId32"/>
    <p:sldId id="425" r:id="rId33"/>
    <p:sldId id="426" r:id="rId34"/>
  </p:sldIdLst>
  <p:sldSz cx="12192000" cy="6858000"/>
  <p:notesSz cx="6858000" cy="91440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 Pospíšilová" initials="AP" lastIdx="1" clrIdx="0">
    <p:extLst>
      <p:ext uri="{19B8F6BF-5375-455C-9EA6-DF929625EA0E}">
        <p15:presenceInfo xmlns:p15="http://schemas.microsoft.com/office/powerpoint/2012/main" userId="S-1-5-21-3451901064-902568176-4053310204-812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83" d="100"/>
          <a:sy n="83" d="100"/>
        </p:scale>
        <p:origin x="108" y="6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AA3A-1204-4645-A0AC-DCFE88CF1846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02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jpeg"/><Relationship Id="rId12" Type="http://schemas.openxmlformats.org/officeDocument/2006/relationships/hyperlink" Target="https://www.bing.com/videos/search?q=halo+orthosis&amp;&amp;view=detail&amp;mid=F50905C5BA7BC7A78F76F50905C5BA7BC7A78F76&amp;&amp;FORM=VRDGAR&amp;ru=%2Fvideos%2Fsearch%3Fq%3Dhalo%2520orthosis%26qs%3Dn%26form%3DQBVDMH%26%3D%2525eSpravovat%2520historii%2520hled%25C3%25A1n%25C3%25AD%2525E%26sp%3D-1%26pq%3Dhalo%2520orthosis%26sc%3D3-13%26sk%3D%26cvid%3D55B6C91AAA94433F9356F183B142F702%26ghsh%3D0%26ghacc%3D0%26ghpl%3D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hyperlink" Target="https://www.bing.com/videos/search?q=jewet+orthessis&amp;&amp;view=detail&amp;mid=667D06E647D399B68755667D06E647D399B68755&amp;&amp;FORM=VRDGAR&amp;ru=%2Fvideos%2Fsearch%3Fq%3Djewet%2520orthessis%26qs%3Dn%26form%3DQBVR%26%3D%2525eSpravovat%2520historii%2520hled%25C3%25A1n%25C3%25AD%2525E%26sp%3D-1%26pq%3Djewet%2520orthessis%26sc%3D0-15%26sk%3D%26cvid%3D2CAC9C70F0C64D8F9559EA6011C4E203%26ghsh%3D0%26ghacc%3D0%26ghpl%3D" TargetMode="External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Ošetřovatelská péče o pacienta s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98" y="3696524"/>
            <a:ext cx="11361600" cy="1295353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800" dirty="0">
                <a:latin typeface="+mn-lt"/>
                <a:ea typeface="+mn-ea"/>
                <a:cs typeface="+mn-cs"/>
              </a:rPr>
              <a:t>Poraněním hlavy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800" dirty="0">
                <a:latin typeface="+mn-lt"/>
                <a:ea typeface="+mn-ea"/>
                <a:cs typeface="+mn-cs"/>
              </a:rPr>
              <a:t>Poraněním páteře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6AECE9-367E-419E-BCC9-5114A73A62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F9E53F-6577-4A41-8FED-BE3B63958B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10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21AE00-CD79-429D-ACF1-1CF6AFC67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Ošetřovatelský proces u pacienta s traumatem hlavy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D4B9558-E8B1-4649-B496-129F91F889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936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FCF867-9F56-41E0-8346-67B0F0A7D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E9CFD5-DDE2-4B49-918C-3DEA9C3F2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1F7F25-EB84-46C3-8D6C-F5EC9E2C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75" y="262800"/>
            <a:ext cx="10753200" cy="451576"/>
          </a:xfrm>
        </p:spPr>
        <p:txBody>
          <a:bodyPr/>
          <a:lstStyle/>
          <a:p>
            <a:r>
              <a:rPr lang="cs-CZ" dirty="0"/>
              <a:t>Poranění hlavy - posouzení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89D5E88-2797-4136-8FFE-A55C10F6A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75" y="908231"/>
            <a:ext cx="10753200" cy="4139998"/>
          </a:xfrm>
        </p:spPr>
        <p:txBody>
          <a:bodyPr/>
          <a:lstStyle/>
          <a:p>
            <a:r>
              <a:rPr lang="cs-CZ" dirty="0"/>
              <a:t>Viditelná poranění – hodnocení rány</a:t>
            </a:r>
          </a:p>
          <a:p>
            <a:r>
              <a:rPr lang="cs-CZ" dirty="0"/>
              <a:t>Vitální funkce (TK, P, D)</a:t>
            </a:r>
          </a:p>
          <a:p>
            <a:r>
              <a:rPr lang="cs-CZ" dirty="0"/>
              <a:t>Stav vědomí</a:t>
            </a:r>
          </a:p>
          <a:p>
            <a:r>
              <a:rPr lang="cs-CZ" dirty="0"/>
              <a:t>Reakce a velikost zornic</a:t>
            </a:r>
          </a:p>
          <a:p>
            <a:endParaRPr lang="cs-CZ" dirty="0"/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FFA9B23A-4062-433F-9FC4-F02698D77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064230"/>
              </p:ext>
            </p:extLst>
          </p:nvPr>
        </p:nvGraphicFramePr>
        <p:xfrm>
          <a:off x="6603999" y="853251"/>
          <a:ext cx="525169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944">
                  <a:extLst>
                    <a:ext uri="{9D8B030D-6E8A-4147-A177-3AD203B41FA5}">
                      <a16:colId xmlns:a16="http://schemas.microsoft.com/office/drawing/2014/main" val="3911589948"/>
                    </a:ext>
                  </a:extLst>
                </a:gridCol>
                <a:gridCol w="2954747">
                  <a:extLst>
                    <a:ext uri="{9D8B030D-6E8A-4147-A177-3AD203B41FA5}">
                      <a16:colId xmlns:a16="http://schemas.microsoft.com/office/drawing/2014/main" val="960681719"/>
                    </a:ext>
                  </a:extLst>
                </a:gridCol>
              </a:tblGrid>
              <a:tr h="214449">
                <a:tc gridSpan="2">
                  <a:txBody>
                    <a:bodyPr/>
                    <a:lstStyle/>
                    <a:p>
                      <a:r>
                        <a:rPr lang="cs-CZ" sz="1200" dirty="0"/>
                        <a:t>Orientace – základní otázky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393358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Jak se jmenujete?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Orientace osobou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439497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Jaký je rok?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Orientace v čase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876442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Kde s právě nacházíme?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Orientace v prostoru</a:t>
                      </a:r>
                      <a:endParaRPr lang="cs-CZ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235730"/>
                  </a:ext>
                </a:extLst>
              </a:tr>
              <a:tr h="21444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Orientace – rozšířené otázky</a:t>
                      </a:r>
                    </a:p>
                  </a:txBody>
                  <a:tcPr>
                    <a:solidFill>
                      <a:srgbClr val="0000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416317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Kolik je Vám let?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Paměť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982779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Kde jste se narodil?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Dlouhodobá paměť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388434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Co jste měl k snídani?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Krátkodobá paměť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580770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Kdo je prezidentem ČR?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Všeobecné znalosti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54236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r>
                        <a:rPr lang="cs-CZ" sz="1200" dirty="0"/>
                        <a:t>Odčítejte od 20 k jedné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Soustředění a početní dovednosti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22628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73258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4954D5B-8628-4B14-99CC-235739C30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5" t="7142" r="57985" b="60102"/>
          <a:stretch/>
        </p:blipFill>
        <p:spPr>
          <a:xfrm rot="16200000">
            <a:off x="-1295753" y="2118390"/>
            <a:ext cx="5494870" cy="2489729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8E1DBC-0A10-4B3F-B9E4-71C186FC10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F40CD9-1B3B-493D-ADCE-5E4D3A567D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7" name="Šipka: doleva 6">
            <a:extLst>
              <a:ext uri="{FF2B5EF4-FFF2-40B4-BE49-F238E27FC236}">
                <a16:creationId xmlns:a16="http://schemas.microsoft.com/office/drawing/2014/main" id="{224B04B1-89A1-4136-9FF9-9F72681D3AC4}"/>
              </a:ext>
            </a:extLst>
          </p:cNvPr>
          <p:cNvSpPr/>
          <p:nvPr/>
        </p:nvSpPr>
        <p:spPr bwMode="auto">
          <a:xfrm>
            <a:off x="2481940" y="449182"/>
            <a:ext cx="2705875" cy="97038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Komprese mozkového kmene</a:t>
            </a:r>
          </a:p>
        </p:txBody>
      </p:sp>
      <p:sp>
        <p:nvSpPr>
          <p:cNvPr id="8" name="Šipka: doleva 7">
            <a:extLst>
              <a:ext uri="{FF2B5EF4-FFF2-40B4-BE49-F238E27FC236}">
                <a16:creationId xmlns:a16="http://schemas.microsoft.com/office/drawing/2014/main" id="{E56218B0-D305-4370-89C4-A6076A3788BA}"/>
              </a:ext>
            </a:extLst>
          </p:cNvPr>
          <p:cNvSpPr/>
          <p:nvPr/>
        </p:nvSpPr>
        <p:spPr bwMode="auto">
          <a:xfrm>
            <a:off x="2481941" y="1559082"/>
            <a:ext cx="2705875" cy="97038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Mozková ischémie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n-lt"/>
              </a:rPr>
              <a:t>Intoxikace </a:t>
            </a:r>
            <a:r>
              <a:rPr lang="cs-CZ" sz="1100" dirty="0">
                <a:solidFill>
                  <a:schemeClr val="bg1"/>
                </a:solidFill>
                <a:latin typeface="+mn-lt"/>
              </a:rPr>
              <a:t>(sympatomimetika)</a:t>
            </a:r>
          </a:p>
        </p:txBody>
      </p:sp>
      <p:sp>
        <p:nvSpPr>
          <p:cNvPr id="9" name="Šipka: doleva 8">
            <a:extLst>
              <a:ext uri="{FF2B5EF4-FFF2-40B4-BE49-F238E27FC236}">
                <a16:creationId xmlns:a16="http://schemas.microsoft.com/office/drawing/2014/main" id="{EE45FB74-FC13-4C25-A620-ADEB9C79A405}"/>
              </a:ext>
            </a:extLst>
          </p:cNvPr>
          <p:cNvSpPr/>
          <p:nvPr/>
        </p:nvSpPr>
        <p:spPr bwMode="auto">
          <a:xfrm>
            <a:off x="2481941" y="2742330"/>
            <a:ext cx="2705875" cy="97038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Střední mozek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(edém, krvácení, kontuze, lacerace)</a:t>
            </a:r>
          </a:p>
        </p:txBody>
      </p:sp>
      <p:sp>
        <p:nvSpPr>
          <p:cNvPr id="10" name="Šipka: doleva 9">
            <a:extLst>
              <a:ext uri="{FF2B5EF4-FFF2-40B4-BE49-F238E27FC236}">
                <a16:creationId xmlns:a16="http://schemas.microsoft.com/office/drawing/2014/main" id="{F7F94E8C-1199-46E4-B3C0-D7766F383BFF}"/>
              </a:ext>
            </a:extLst>
          </p:cNvPr>
          <p:cNvSpPr/>
          <p:nvPr/>
        </p:nvSpPr>
        <p:spPr bwMode="auto">
          <a:xfrm>
            <a:off x="2481941" y="4060188"/>
            <a:ext cx="2705875" cy="97038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Poranění mostu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(edém, krvácení, kontuze, lacerace)</a:t>
            </a:r>
          </a:p>
        </p:txBody>
      </p:sp>
      <p:sp>
        <p:nvSpPr>
          <p:cNvPr id="11" name="Šipka: doleva 10">
            <a:extLst>
              <a:ext uri="{FF2B5EF4-FFF2-40B4-BE49-F238E27FC236}">
                <a16:creationId xmlns:a16="http://schemas.microsoft.com/office/drawing/2014/main" id="{C9376A69-802A-4C7D-8763-D50B19556B6F}"/>
              </a:ext>
            </a:extLst>
          </p:cNvPr>
          <p:cNvSpPr/>
          <p:nvPr/>
        </p:nvSpPr>
        <p:spPr bwMode="auto">
          <a:xfrm>
            <a:off x="2481942" y="5271796"/>
            <a:ext cx="2705875" cy="97038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Poranění míchy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nad prvním hrudním obratlem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A02BC5C-CE7B-4295-B672-C3076441D073}"/>
              </a:ext>
            </a:extLst>
          </p:cNvPr>
          <p:cNvSpPr txBox="1"/>
          <p:nvPr/>
        </p:nvSpPr>
        <p:spPr>
          <a:xfrm>
            <a:off x="118964" y="44613"/>
            <a:ext cx="12073035" cy="5712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Poranění hlavy – posouzení zornic</a:t>
            </a:r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AD803FE0-8123-4B05-AA53-44837F6D0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88166"/>
              </p:ext>
            </p:extLst>
          </p:nvPr>
        </p:nvGraphicFramePr>
        <p:xfrm>
          <a:off x="5402625" y="615820"/>
          <a:ext cx="6574564" cy="2068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4273">
                  <a:extLst>
                    <a:ext uri="{9D8B030D-6E8A-4147-A177-3AD203B41FA5}">
                      <a16:colId xmlns:a16="http://schemas.microsoft.com/office/drawing/2014/main" val="1078696117"/>
                    </a:ext>
                  </a:extLst>
                </a:gridCol>
                <a:gridCol w="2146796">
                  <a:extLst>
                    <a:ext uri="{9D8B030D-6E8A-4147-A177-3AD203B41FA5}">
                      <a16:colId xmlns:a16="http://schemas.microsoft.com/office/drawing/2014/main" val="536518883"/>
                    </a:ext>
                  </a:extLst>
                </a:gridCol>
                <a:gridCol w="2683495">
                  <a:extLst>
                    <a:ext uri="{9D8B030D-6E8A-4147-A177-3AD203B41FA5}">
                      <a16:colId xmlns:a16="http://schemas.microsoft.com/office/drawing/2014/main" val="4005385601"/>
                    </a:ext>
                  </a:extLst>
                </a:gridCol>
              </a:tblGrid>
              <a:tr h="2250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Vyšetření zornic</a:t>
                      </a: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3647259747"/>
                  </a:ext>
                </a:extLst>
              </a:tr>
              <a:tr h="169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Termín</a:t>
                      </a:r>
                      <a:endParaRPr lang="cs-CZ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Vzhled zornice</a:t>
                      </a:r>
                      <a:endParaRPr lang="cs-CZ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Důvody</a:t>
                      </a:r>
                      <a:endParaRPr lang="cs-CZ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392830825"/>
                  </a:ext>
                </a:extLst>
              </a:tr>
              <a:tr h="354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Izokorické</a:t>
                      </a:r>
                      <a:r>
                        <a:rPr lang="cs-CZ" sz="1200" dirty="0">
                          <a:effectLst/>
                        </a:rPr>
                        <a:t>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Stejně velké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fyziologické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95586469"/>
                  </a:ext>
                </a:extLst>
              </a:tr>
              <a:tr h="538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Anisokorické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Nestejně velké zornice - rozdíl </a:t>
                      </a: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cs-CZ" sz="1200">
                          <a:effectLst/>
                        </a:rPr>
                        <a:t> 0,3 mm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Útlak NIII. (např. epidurální hematom)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1321128984"/>
                  </a:ext>
                </a:extLst>
              </a:tr>
              <a:tr h="354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Mióza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Zúžení zornice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Zánět duhovky, některé léky/drogy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1497588974"/>
                  </a:ext>
                </a:extLst>
              </a:tr>
              <a:tr h="354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Mydriáza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Rozšíření zornic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Hluboké bezvědomí - působení atropinu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3164300993"/>
                  </a:ext>
                </a:extLst>
              </a:tr>
            </a:tbl>
          </a:graphicData>
        </a:graphic>
      </p:graphicFrame>
      <p:pic>
        <p:nvPicPr>
          <p:cNvPr id="15" name="Picture 2" descr="https://ans.arim.cz/wp-content/uploads/2013/08/430781_402242873194455_277901250_n.jpg">
            <a:extLst>
              <a:ext uri="{FF2B5EF4-FFF2-40B4-BE49-F238E27FC236}">
                <a16:creationId xmlns:a16="http://schemas.microsoft.com/office/drawing/2014/main" id="{885522B2-DBA4-47C2-8346-2DDDE3E26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545" y="2891398"/>
            <a:ext cx="1560678" cy="330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278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CAE155-8F39-4066-BCFF-FDB5AF6CB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3E427E-5C57-49EB-834B-68E5DBE6E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4C6FE2E8-736B-4FEC-82BB-AE42E87370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115594"/>
              </p:ext>
            </p:extLst>
          </p:nvPr>
        </p:nvGraphicFramePr>
        <p:xfrm>
          <a:off x="0" y="377998"/>
          <a:ext cx="8847069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542">
                  <a:extLst>
                    <a:ext uri="{9D8B030D-6E8A-4147-A177-3AD203B41FA5}">
                      <a16:colId xmlns:a16="http://schemas.microsoft.com/office/drawing/2014/main" val="431051461"/>
                    </a:ext>
                  </a:extLst>
                </a:gridCol>
                <a:gridCol w="1959301">
                  <a:extLst>
                    <a:ext uri="{9D8B030D-6E8A-4147-A177-3AD203B41FA5}">
                      <a16:colId xmlns:a16="http://schemas.microsoft.com/office/drawing/2014/main" val="2182472086"/>
                    </a:ext>
                  </a:extLst>
                </a:gridCol>
                <a:gridCol w="6389226">
                  <a:extLst>
                    <a:ext uri="{9D8B030D-6E8A-4147-A177-3AD203B41FA5}">
                      <a16:colId xmlns:a16="http://schemas.microsoft.com/office/drawing/2014/main" val="3009424461"/>
                    </a:ext>
                  </a:extLst>
                </a:gridCol>
              </a:tblGrid>
              <a:tr h="292279">
                <a:tc gridSpan="3">
                  <a:txBody>
                    <a:bodyPr/>
                    <a:lstStyle/>
                    <a:p>
                      <a:r>
                        <a:rPr lang="cs-CZ" sz="1400" dirty="0" err="1"/>
                        <a:t>Richmond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Agitation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Sedation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Scale</a:t>
                      </a:r>
                      <a:r>
                        <a:rPr lang="cs-CZ" sz="1400" dirty="0"/>
                        <a:t> (RASS)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765897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cs-CZ" sz="1400" dirty="0"/>
                        <a:t>+4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Útočný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Ohrožuje sebe, personál, spolu pacienty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154472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cs-CZ" sz="1400" dirty="0"/>
                        <a:t>+3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Velmi agitovaný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Agresivní, vytahuje úmyslně vstupy (CVK, PŽK, PMK…)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737983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cs-CZ" sz="1400" dirty="0"/>
                        <a:t>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Agitovaný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Neúmyslně vytahuje vstupy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042395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cs-CZ" sz="14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Neklidný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Vystrašený, bez agrese, nadměrných pohybů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068108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0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Klidný a bděly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811802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1400" dirty="0"/>
                        <a:t> 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Ospalý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&lt; 10 s otevře oči, fixuje pohledem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26993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1400" dirty="0"/>
                        <a:t>- 2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Leká </a:t>
                      </a:r>
                      <a:r>
                        <a:rPr lang="cs-CZ" sz="1400" dirty="0" err="1"/>
                        <a:t>sedace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&gt; 10 s otevře oči, fixuje pohledem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338653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1400" dirty="0"/>
                        <a:t>- 3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Střední </a:t>
                      </a:r>
                      <a:r>
                        <a:rPr lang="cs-CZ" sz="1400" dirty="0" err="1"/>
                        <a:t>sedacce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Na oslovení krátce otevře oči, ale nefixuje pohledem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475167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1400" dirty="0"/>
                        <a:t>- 4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Hluboká </a:t>
                      </a:r>
                      <a:r>
                        <a:rPr lang="cs-CZ" sz="1400" dirty="0" err="1"/>
                        <a:t>sedace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Na oslovení nereaguje, na dotyk se pohne nebo otevře oči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278216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sz="1400" dirty="0"/>
                        <a:t>- 5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err="1"/>
                        <a:t>Neprobuditelný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Nereaguje ani na oslovení ani na dotyk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344335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279EC5F-0999-4CB8-81B1-82B126573A43}"/>
              </a:ext>
            </a:extLst>
          </p:cNvPr>
          <p:cNvGraphicFramePr>
            <a:graphicFrameLocks noGrp="1"/>
          </p:cNvGraphicFramePr>
          <p:nvPr/>
        </p:nvGraphicFramePr>
        <p:xfrm>
          <a:off x="5301330" y="3642927"/>
          <a:ext cx="6890670" cy="3215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408">
                  <a:extLst>
                    <a:ext uri="{9D8B030D-6E8A-4147-A177-3AD203B41FA5}">
                      <a16:colId xmlns:a16="http://schemas.microsoft.com/office/drawing/2014/main" val="1118836198"/>
                    </a:ext>
                  </a:extLst>
                </a:gridCol>
                <a:gridCol w="3146280">
                  <a:extLst>
                    <a:ext uri="{9D8B030D-6E8A-4147-A177-3AD203B41FA5}">
                      <a16:colId xmlns:a16="http://schemas.microsoft.com/office/drawing/2014/main" val="2328813815"/>
                    </a:ext>
                  </a:extLst>
                </a:gridCol>
                <a:gridCol w="216495">
                  <a:extLst>
                    <a:ext uri="{9D8B030D-6E8A-4147-A177-3AD203B41FA5}">
                      <a16:colId xmlns:a16="http://schemas.microsoft.com/office/drawing/2014/main" val="2753217598"/>
                    </a:ext>
                  </a:extLst>
                </a:gridCol>
                <a:gridCol w="3238487">
                  <a:extLst>
                    <a:ext uri="{9D8B030D-6E8A-4147-A177-3AD203B41FA5}">
                      <a16:colId xmlns:a16="http://schemas.microsoft.com/office/drawing/2014/main" val="2837813840"/>
                    </a:ext>
                  </a:extLst>
                </a:gridCol>
              </a:tblGrid>
              <a:tr h="180077">
                <a:tc gridSpan="4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/>
                          <a:latin typeface="+mj-lt"/>
                        </a:rPr>
                        <a:t>GLASGOW COMA SCALE (GCS)</a:t>
                      </a:r>
                      <a:endParaRPr lang="cs-CZ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234966"/>
                  </a:ext>
                </a:extLst>
              </a:tr>
              <a:tr h="20708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Otevření očí </a:t>
                      </a:r>
                      <a:endParaRPr lang="cs-CZ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Nejlepší motorická odpověď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089650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4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spontánně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 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na výzvu adekvátní motorická reakce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5806316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3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požádání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na algický podnět cílená obranná reakce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8685592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2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bolest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na algický podnět úniková reakce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4605569"/>
                  </a:ext>
                </a:extLst>
              </a:tr>
              <a:tr h="20708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nepřítomné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algický podnět necílená flexe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377285"/>
                  </a:ext>
                </a:extLst>
              </a:tr>
              <a:tr h="1035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 algický podnět necílená extenze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44040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Nejlepší slovní odpověď</a:t>
                      </a:r>
                      <a:endParaRPr lang="cs-CZ" sz="1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83047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712430"/>
                  </a:ext>
                </a:extLst>
              </a:tr>
              <a:tr h="8671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žádná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247406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5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adekvátní slovní projev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CELKEM BODŮ: </a:t>
                      </a:r>
                      <a:endParaRPr lang="cs-CZ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86165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4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zmatený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rowSpan="4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Hodnocení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nad 13 = žádná nebo lehká porucha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9-12 = středně závažná porucha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do 8 = závažná porucha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29613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3 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neadekvátní - jednotlivá slova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4879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2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nesrozumitelná</a:t>
                      </a:r>
                      <a:r>
                        <a:rPr lang="cs-CZ" sz="140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-</a:t>
                      </a: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zvuky 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484285"/>
                  </a:ext>
                </a:extLst>
              </a:tr>
              <a:tr h="207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 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žádná</a:t>
                      </a:r>
                      <a:endParaRPr lang="cs-CZ" sz="14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30947"/>
                  </a:ext>
                </a:extLst>
              </a:tr>
            </a:tbl>
          </a:graphicData>
        </a:graphic>
      </p:graphicFrame>
      <p:sp>
        <p:nvSpPr>
          <p:cNvPr id="8" name="Nadpis 3">
            <a:extLst>
              <a:ext uri="{FF2B5EF4-FFF2-40B4-BE49-F238E27FC236}">
                <a16:creationId xmlns:a16="http://schemas.microsoft.com/office/drawing/2014/main" id="{3E54221D-D4C0-47BA-AA7E-567CBC97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1" y="-54393"/>
            <a:ext cx="10753200" cy="451576"/>
          </a:xfrm>
        </p:spPr>
        <p:txBody>
          <a:bodyPr/>
          <a:lstStyle/>
          <a:p>
            <a:r>
              <a:rPr lang="cs-CZ" sz="3600" dirty="0"/>
              <a:t>Posouzení vědomí: objektivizující škály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6648B8D-7B4B-451C-AA92-7279F31A73F2}"/>
              </a:ext>
            </a:extLst>
          </p:cNvPr>
          <p:cNvSpPr txBox="1"/>
          <p:nvPr/>
        </p:nvSpPr>
        <p:spPr>
          <a:xfrm>
            <a:off x="170576" y="4163191"/>
            <a:ext cx="47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+mn-lt"/>
              </a:rPr>
              <a:t>Stav vědomí je nejlepší ukazatelem stavu mozku.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9828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DF2841-A77B-4385-A81D-F47A212FD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F32F82-1FD1-4C47-AA6C-DD95BD4A2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00176F7B-56EE-4FA7-BD12-296C9040C02C}"/>
              </a:ext>
            </a:extLst>
          </p:cNvPr>
          <p:cNvGraphicFramePr>
            <a:graphicFrameLocks noGrp="1"/>
          </p:cNvGraphicFramePr>
          <p:nvPr/>
        </p:nvGraphicFramePr>
        <p:xfrm>
          <a:off x="414000" y="1038528"/>
          <a:ext cx="5177895" cy="427055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24601">
                  <a:extLst>
                    <a:ext uri="{9D8B030D-6E8A-4147-A177-3AD203B41FA5}">
                      <a16:colId xmlns:a16="http://schemas.microsoft.com/office/drawing/2014/main" val="1236819917"/>
                    </a:ext>
                  </a:extLst>
                </a:gridCol>
                <a:gridCol w="925714">
                  <a:extLst>
                    <a:ext uri="{9D8B030D-6E8A-4147-A177-3AD203B41FA5}">
                      <a16:colId xmlns:a16="http://schemas.microsoft.com/office/drawing/2014/main" val="1924998196"/>
                    </a:ext>
                  </a:extLst>
                </a:gridCol>
                <a:gridCol w="925714">
                  <a:extLst>
                    <a:ext uri="{9D8B030D-6E8A-4147-A177-3AD203B41FA5}">
                      <a16:colId xmlns:a16="http://schemas.microsoft.com/office/drawing/2014/main" val="2988432921"/>
                    </a:ext>
                  </a:extLst>
                </a:gridCol>
                <a:gridCol w="924601">
                  <a:extLst>
                    <a:ext uri="{9D8B030D-6E8A-4147-A177-3AD203B41FA5}">
                      <a16:colId xmlns:a16="http://schemas.microsoft.com/office/drawing/2014/main" val="1712155675"/>
                    </a:ext>
                  </a:extLst>
                </a:gridCol>
                <a:gridCol w="99276">
                  <a:extLst>
                    <a:ext uri="{9D8B030D-6E8A-4147-A177-3AD203B41FA5}">
                      <a16:colId xmlns:a16="http://schemas.microsoft.com/office/drawing/2014/main" val="471662041"/>
                    </a:ext>
                  </a:extLst>
                </a:gridCol>
                <a:gridCol w="201629">
                  <a:extLst>
                    <a:ext uri="{9D8B030D-6E8A-4147-A177-3AD203B41FA5}">
                      <a16:colId xmlns:a16="http://schemas.microsoft.com/office/drawing/2014/main" val="3853587769"/>
                    </a:ext>
                  </a:extLst>
                </a:gridCol>
                <a:gridCol w="232821">
                  <a:extLst>
                    <a:ext uri="{9D8B030D-6E8A-4147-A177-3AD203B41FA5}">
                      <a16:colId xmlns:a16="http://schemas.microsoft.com/office/drawing/2014/main" val="2323285426"/>
                    </a:ext>
                  </a:extLst>
                </a:gridCol>
                <a:gridCol w="201629">
                  <a:extLst>
                    <a:ext uri="{9D8B030D-6E8A-4147-A177-3AD203B41FA5}">
                      <a16:colId xmlns:a16="http://schemas.microsoft.com/office/drawing/2014/main" val="3767106390"/>
                    </a:ext>
                  </a:extLst>
                </a:gridCol>
                <a:gridCol w="252873">
                  <a:extLst>
                    <a:ext uri="{9D8B030D-6E8A-4147-A177-3AD203B41FA5}">
                      <a16:colId xmlns:a16="http://schemas.microsoft.com/office/drawing/2014/main" val="276903541"/>
                    </a:ext>
                  </a:extLst>
                </a:gridCol>
                <a:gridCol w="255101">
                  <a:extLst>
                    <a:ext uri="{9D8B030D-6E8A-4147-A177-3AD203B41FA5}">
                      <a16:colId xmlns:a16="http://schemas.microsoft.com/office/drawing/2014/main" val="3739667644"/>
                    </a:ext>
                  </a:extLst>
                </a:gridCol>
                <a:gridCol w="233936">
                  <a:extLst>
                    <a:ext uri="{9D8B030D-6E8A-4147-A177-3AD203B41FA5}">
                      <a16:colId xmlns:a16="http://schemas.microsoft.com/office/drawing/2014/main" val="1193169846"/>
                    </a:ext>
                  </a:extLst>
                </a:gridCol>
              </a:tblGrid>
              <a:tr h="216082">
                <a:tc gridSpan="11"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</a:rPr>
                        <a:t>NOC – Kognitivní orientace (0901)</a:t>
                      </a:r>
                      <a:endParaRPr lang="cs-CZ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196386"/>
                  </a:ext>
                </a:extLst>
              </a:tr>
              <a:tr h="556337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Doména: </a:t>
                      </a:r>
                      <a:r>
                        <a:rPr lang="cs-CZ" sz="1400">
                          <a:effectLst/>
                        </a:rPr>
                        <a:t>II: Fyziologické zdraví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cs-CZ" sz="1400" b="1">
                          <a:effectLst/>
                        </a:rPr>
                        <a:t>Třída: </a:t>
                      </a:r>
                      <a:r>
                        <a:rPr lang="cs-CZ" sz="1400">
                          <a:effectLst/>
                        </a:rPr>
                        <a:t>J: Neurokognitivní funkce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22902"/>
                  </a:ext>
                </a:extLst>
              </a:tr>
              <a:tr h="556337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effectLst/>
                        </a:rPr>
                        <a:t>Definice: </a:t>
                      </a:r>
                      <a:r>
                        <a:rPr lang="cs-CZ" sz="1400" b="0" dirty="0">
                          <a:effectLst/>
                        </a:rPr>
                        <a:t>Schopnost jedince adekvátně identifikovat osobu, místo, čas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396748"/>
                  </a:ext>
                </a:extLst>
              </a:tr>
              <a:tr h="543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1 = Vážně ohrožená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2 = Značně ohrožená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3= Mírně ohrožená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</a:rPr>
                        <a:t>4 = Nepatrně ohrožená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5 = Neohrožená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</a:rPr>
                        <a:t>N= nehodnoceno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785664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Indikátor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</a:rPr>
                        <a:t>N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72052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sebe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389837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ostatní důležité osoby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407614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místo, kde je ošetřován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976588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>
                          <a:effectLst/>
                        </a:rPr>
                        <a:t>Správně identifikuje den</a:t>
                      </a:r>
                      <a:endParaRPr lang="cs-CZ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278729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měsíc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06403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rok 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662921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>
                          <a:effectLst/>
                        </a:rPr>
                        <a:t>Správně identifikuje roční období</a:t>
                      </a:r>
                      <a:endParaRPr lang="cs-CZ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9714351"/>
                  </a:ext>
                </a:extLst>
              </a:tr>
              <a:tr h="26642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</a:rPr>
                        <a:t>Správně identifikuje aktuální dění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1405504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DAB9124-4E50-4236-AD5A-EF76F16E2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689572"/>
              </p:ext>
            </p:extLst>
          </p:nvPr>
        </p:nvGraphicFramePr>
        <p:xfrm>
          <a:off x="6141130" y="1035334"/>
          <a:ext cx="5636870" cy="425507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007226">
                  <a:extLst>
                    <a:ext uri="{9D8B030D-6E8A-4147-A177-3AD203B41FA5}">
                      <a16:colId xmlns:a16="http://schemas.microsoft.com/office/drawing/2014/main" val="1236819917"/>
                    </a:ext>
                  </a:extLst>
                </a:gridCol>
                <a:gridCol w="1008439">
                  <a:extLst>
                    <a:ext uri="{9D8B030D-6E8A-4147-A177-3AD203B41FA5}">
                      <a16:colId xmlns:a16="http://schemas.microsoft.com/office/drawing/2014/main" val="1924998196"/>
                    </a:ext>
                  </a:extLst>
                </a:gridCol>
                <a:gridCol w="1008439">
                  <a:extLst>
                    <a:ext uri="{9D8B030D-6E8A-4147-A177-3AD203B41FA5}">
                      <a16:colId xmlns:a16="http://schemas.microsoft.com/office/drawing/2014/main" val="2988432921"/>
                    </a:ext>
                  </a:extLst>
                </a:gridCol>
                <a:gridCol w="1007226">
                  <a:extLst>
                    <a:ext uri="{9D8B030D-6E8A-4147-A177-3AD203B41FA5}">
                      <a16:colId xmlns:a16="http://schemas.microsoft.com/office/drawing/2014/main" val="1712155675"/>
                    </a:ext>
                  </a:extLst>
                </a:gridCol>
                <a:gridCol w="104413">
                  <a:extLst>
                    <a:ext uri="{9D8B030D-6E8A-4147-A177-3AD203B41FA5}">
                      <a16:colId xmlns:a16="http://schemas.microsoft.com/office/drawing/2014/main" val="471662041"/>
                    </a:ext>
                  </a:extLst>
                </a:gridCol>
                <a:gridCol w="219647">
                  <a:extLst>
                    <a:ext uri="{9D8B030D-6E8A-4147-A177-3AD203B41FA5}">
                      <a16:colId xmlns:a16="http://schemas.microsoft.com/office/drawing/2014/main" val="3853587769"/>
                    </a:ext>
                  </a:extLst>
                </a:gridCol>
                <a:gridCol w="253627">
                  <a:extLst>
                    <a:ext uri="{9D8B030D-6E8A-4147-A177-3AD203B41FA5}">
                      <a16:colId xmlns:a16="http://schemas.microsoft.com/office/drawing/2014/main" val="2323285426"/>
                    </a:ext>
                  </a:extLst>
                </a:gridCol>
                <a:gridCol w="219647">
                  <a:extLst>
                    <a:ext uri="{9D8B030D-6E8A-4147-A177-3AD203B41FA5}">
                      <a16:colId xmlns:a16="http://schemas.microsoft.com/office/drawing/2014/main" val="3767106390"/>
                    </a:ext>
                  </a:extLst>
                </a:gridCol>
                <a:gridCol w="275471">
                  <a:extLst>
                    <a:ext uri="{9D8B030D-6E8A-4147-A177-3AD203B41FA5}">
                      <a16:colId xmlns:a16="http://schemas.microsoft.com/office/drawing/2014/main" val="276903541"/>
                    </a:ext>
                  </a:extLst>
                </a:gridCol>
                <a:gridCol w="277896">
                  <a:extLst>
                    <a:ext uri="{9D8B030D-6E8A-4147-A177-3AD203B41FA5}">
                      <a16:colId xmlns:a16="http://schemas.microsoft.com/office/drawing/2014/main" val="3739667644"/>
                    </a:ext>
                  </a:extLst>
                </a:gridCol>
                <a:gridCol w="254839">
                  <a:extLst>
                    <a:ext uri="{9D8B030D-6E8A-4147-A177-3AD203B41FA5}">
                      <a16:colId xmlns:a16="http://schemas.microsoft.com/office/drawing/2014/main" val="1193169846"/>
                    </a:ext>
                  </a:extLst>
                </a:gridCol>
              </a:tblGrid>
              <a:tr h="0">
                <a:tc gridSpan="11"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+mj-lt"/>
                        </a:rPr>
                        <a:t>NOC – Kognice (0900)</a:t>
                      </a:r>
                      <a:endParaRPr lang="cs-CZ" sz="12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19638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Doména: </a:t>
                      </a:r>
                      <a:r>
                        <a:rPr lang="cs-CZ" sz="1400">
                          <a:effectLst/>
                          <a:latin typeface="+mj-lt"/>
                        </a:rPr>
                        <a:t>II: Fyziologické zdraví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Třída: </a:t>
                      </a:r>
                      <a:r>
                        <a:rPr lang="cs-CZ" sz="1400">
                          <a:effectLst/>
                          <a:latin typeface="+mj-lt"/>
                        </a:rPr>
                        <a:t>J: Neurokognitivní funkce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22902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Definice: </a:t>
                      </a:r>
                      <a:r>
                        <a:rPr lang="cs-CZ" sz="1400" b="0" dirty="0">
                          <a:effectLst/>
                          <a:latin typeface="+mj-lt"/>
                        </a:rPr>
                        <a:t>Schopnost provádět kognitivní procesy</a:t>
                      </a:r>
                      <a:endParaRPr lang="cs-CZ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396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  <a:latin typeface="+mj-lt"/>
                        </a:rPr>
                        <a:t>1 = Vážně ohrožená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  <a:latin typeface="+mj-lt"/>
                        </a:rPr>
                        <a:t>2 = Značně ohrožená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  <a:latin typeface="+mj-lt"/>
                        </a:rPr>
                        <a:t>3= Mírně ohrožená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 dirty="0">
                          <a:effectLst/>
                          <a:latin typeface="+mj-lt"/>
                        </a:rPr>
                        <a:t>4 = Nepatrně ohrožená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  <a:latin typeface="+mj-lt"/>
                        </a:rPr>
                        <a:t>5 = Neohrožená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900">
                          <a:effectLst/>
                          <a:latin typeface="+mj-lt"/>
                        </a:rPr>
                        <a:t>N= nehodnoceno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785664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Indikátor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1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2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3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4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5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>
                          <a:effectLst/>
                          <a:latin typeface="+mj-lt"/>
                        </a:rPr>
                        <a:t>N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7205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Komunikace odpovídá věku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389837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Chápe význam a situaci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407614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Všímavost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976588"/>
                  </a:ext>
                </a:extLst>
              </a:tr>
              <a:tr h="9255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Koncentrace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278729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Kognitivní orientace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06403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Bezprostřední paměť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662921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Krátkodobá paměť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9714351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Dlouhodobá paměť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 </a:t>
                      </a: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 </a:t>
                      </a: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1405504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Zpracování informací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061481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Zvážení alternativ při tvorbě úsudků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5982221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Odpovídající tvorba úsudků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719829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Komplexní početní schopnosti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1371434"/>
                  </a:ext>
                </a:extLst>
              </a:tr>
            </a:tbl>
          </a:graphicData>
        </a:graphic>
      </p:graphicFrame>
      <p:sp>
        <p:nvSpPr>
          <p:cNvPr id="9" name="Nadpis 3">
            <a:extLst>
              <a:ext uri="{FF2B5EF4-FFF2-40B4-BE49-F238E27FC236}">
                <a16:creationId xmlns:a16="http://schemas.microsoft.com/office/drawing/2014/main" id="{07EC0CBE-6987-4575-85B7-E92DF18C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122804"/>
            <a:ext cx="11778000" cy="451576"/>
          </a:xfrm>
        </p:spPr>
        <p:txBody>
          <a:bodyPr/>
          <a:lstStyle/>
          <a:p>
            <a:r>
              <a:rPr lang="cs-CZ" sz="3600" dirty="0"/>
              <a:t>Posouzení vědomí: </a:t>
            </a:r>
            <a:r>
              <a:rPr lang="cs-CZ" sz="3600" dirty="0" err="1">
                <a:solidFill>
                  <a:srgbClr val="FF0000"/>
                </a:solidFill>
              </a:rPr>
              <a:t>N</a:t>
            </a:r>
            <a:r>
              <a:rPr lang="cs-CZ" sz="3600" dirty="0" err="1"/>
              <a:t>ursing</a:t>
            </a:r>
            <a:r>
              <a:rPr lang="cs-CZ" sz="3600" dirty="0"/>
              <a:t> </a:t>
            </a:r>
            <a:r>
              <a:rPr lang="cs-CZ" sz="3600" dirty="0" err="1">
                <a:solidFill>
                  <a:srgbClr val="FF0000"/>
                </a:solidFill>
              </a:rPr>
              <a:t>O</a:t>
            </a:r>
            <a:r>
              <a:rPr lang="cs-CZ" sz="3600" dirty="0" err="1"/>
              <a:t>utcomes</a:t>
            </a:r>
            <a:r>
              <a:rPr lang="cs-CZ" sz="3600" dirty="0"/>
              <a:t> </a:t>
            </a:r>
            <a:r>
              <a:rPr lang="cs-CZ" sz="3600" dirty="0" err="1">
                <a:solidFill>
                  <a:srgbClr val="FF0000"/>
                </a:solidFill>
              </a:rPr>
              <a:t>C</a:t>
            </a:r>
            <a:r>
              <a:rPr lang="cs-CZ" sz="3600" dirty="0" err="1"/>
              <a:t>lasification</a:t>
            </a:r>
            <a:endParaRPr lang="cs-CZ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1923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DF2841-A77B-4385-A81D-F47A212FD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F32F82-1FD1-4C47-AA6C-DD95BD4A2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00176F7B-56EE-4FA7-BD12-296C9040C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635612"/>
              </p:ext>
            </p:extLst>
          </p:nvPr>
        </p:nvGraphicFramePr>
        <p:xfrm>
          <a:off x="414000" y="677284"/>
          <a:ext cx="5865502" cy="314852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042271">
                  <a:extLst>
                    <a:ext uri="{9D8B030D-6E8A-4147-A177-3AD203B41FA5}">
                      <a16:colId xmlns:a16="http://schemas.microsoft.com/office/drawing/2014/main" val="1236819917"/>
                    </a:ext>
                  </a:extLst>
                </a:gridCol>
                <a:gridCol w="1043527">
                  <a:extLst>
                    <a:ext uri="{9D8B030D-6E8A-4147-A177-3AD203B41FA5}">
                      <a16:colId xmlns:a16="http://schemas.microsoft.com/office/drawing/2014/main" val="1924998196"/>
                    </a:ext>
                  </a:extLst>
                </a:gridCol>
                <a:gridCol w="1043527">
                  <a:extLst>
                    <a:ext uri="{9D8B030D-6E8A-4147-A177-3AD203B41FA5}">
                      <a16:colId xmlns:a16="http://schemas.microsoft.com/office/drawing/2014/main" val="2988432921"/>
                    </a:ext>
                  </a:extLst>
                </a:gridCol>
                <a:gridCol w="1042271">
                  <a:extLst>
                    <a:ext uri="{9D8B030D-6E8A-4147-A177-3AD203B41FA5}">
                      <a16:colId xmlns:a16="http://schemas.microsoft.com/office/drawing/2014/main" val="1712155675"/>
                    </a:ext>
                  </a:extLst>
                </a:gridCol>
                <a:gridCol w="517438">
                  <a:extLst>
                    <a:ext uri="{9D8B030D-6E8A-4147-A177-3AD203B41FA5}">
                      <a16:colId xmlns:a16="http://schemas.microsoft.com/office/drawing/2014/main" val="471662041"/>
                    </a:ext>
                  </a:extLst>
                </a:gridCol>
                <a:gridCol w="186438">
                  <a:extLst>
                    <a:ext uri="{9D8B030D-6E8A-4147-A177-3AD203B41FA5}">
                      <a16:colId xmlns:a16="http://schemas.microsoft.com/office/drawing/2014/main" val="3853587769"/>
                    </a:ext>
                  </a:extLst>
                </a:gridCol>
                <a:gridCol w="209003">
                  <a:extLst>
                    <a:ext uri="{9D8B030D-6E8A-4147-A177-3AD203B41FA5}">
                      <a16:colId xmlns:a16="http://schemas.microsoft.com/office/drawing/2014/main" val="2323285426"/>
                    </a:ext>
                  </a:extLst>
                </a:gridCol>
                <a:gridCol w="186438">
                  <a:extLst>
                    <a:ext uri="{9D8B030D-6E8A-4147-A177-3AD203B41FA5}">
                      <a16:colId xmlns:a16="http://schemas.microsoft.com/office/drawing/2014/main" val="3767106390"/>
                    </a:ext>
                  </a:extLst>
                </a:gridCol>
                <a:gridCol w="197587">
                  <a:extLst>
                    <a:ext uri="{9D8B030D-6E8A-4147-A177-3AD203B41FA5}">
                      <a16:colId xmlns:a16="http://schemas.microsoft.com/office/drawing/2014/main" val="276903541"/>
                    </a:ext>
                  </a:extLst>
                </a:gridCol>
                <a:gridCol w="187706">
                  <a:extLst>
                    <a:ext uri="{9D8B030D-6E8A-4147-A177-3AD203B41FA5}">
                      <a16:colId xmlns:a16="http://schemas.microsoft.com/office/drawing/2014/main" val="3739667644"/>
                    </a:ext>
                  </a:extLst>
                </a:gridCol>
                <a:gridCol w="209296">
                  <a:extLst>
                    <a:ext uri="{9D8B030D-6E8A-4147-A177-3AD203B41FA5}">
                      <a16:colId xmlns:a16="http://schemas.microsoft.com/office/drawing/2014/main" val="1193169846"/>
                    </a:ext>
                  </a:extLst>
                </a:gridCol>
              </a:tblGrid>
              <a:tr h="29016">
                <a:tc gridSpan="11"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effectLst/>
                          <a:latin typeface="+mj-lt"/>
                        </a:rPr>
                        <a:t>NOC – Neurologický status (0909)</a:t>
                      </a:r>
                      <a:endParaRPr lang="cs-CZ" sz="11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196386"/>
                  </a:ext>
                </a:extLst>
              </a:tr>
              <a:tr h="33314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Doména: </a:t>
                      </a:r>
                      <a:r>
                        <a:rPr lang="cs-CZ" sz="1200">
                          <a:effectLst/>
                          <a:latin typeface="+mj-lt"/>
                        </a:rPr>
                        <a:t>II: Fyziologické zdraví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42900" algn="l"/>
                        </a:tabLst>
                      </a:pPr>
                      <a:r>
                        <a:rPr lang="cs-CZ" sz="1200" b="1" dirty="0">
                          <a:effectLst/>
                          <a:latin typeface="+mj-lt"/>
                        </a:rPr>
                        <a:t>Třída: </a:t>
                      </a:r>
                      <a:r>
                        <a:rPr lang="cs-CZ" sz="1200" dirty="0">
                          <a:effectLst/>
                          <a:latin typeface="+mj-lt"/>
                        </a:rPr>
                        <a:t>J: </a:t>
                      </a:r>
                      <a:r>
                        <a:rPr lang="cs-CZ" sz="1200" dirty="0" err="1">
                          <a:effectLst/>
                          <a:latin typeface="+mj-lt"/>
                        </a:rPr>
                        <a:t>Neurokognitivní</a:t>
                      </a:r>
                      <a:r>
                        <a:rPr lang="cs-CZ" sz="1200" dirty="0">
                          <a:effectLst/>
                          <a:latin typeface="+mj-lt"/>
                        </a:rPr>
                        <a:t> funkce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22902"/>
                  </a:ext>
                </a:extLst>
              </a:tr>
              <a:tr h="69716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 dirty="0">
                          <a:effectLst/>
                          <a:latin typeface="+mj-lt"/>
                        </a:rPr>
                        <a:t>Definice: </a:t>
                      </a:r>
                      <a:r>
                        <a:rPr lang="cs-CZ" sz="1200" b="0" dirty="0">
                          <a:effectLst/>
                          <a:latin typeface="+mj-lt"/>
                        </a:rPr>
                        <a:t>Schopnost periferní a centrální nervové soustavy přijímat a reagovat na vnitřní a vnější podměty.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396748"/>
                  </a:ext>
                </a:extLst>
              </a:tr>
              <a:tr h="70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1 = Vážně 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 dirty="0">
                          <a:effectLst/>
                          <a:latin typeface="+mj-lt"/>
                        </a:rPr>
                        <a:t>2 = Značně ohrožená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3= Mírně 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 dirty="0">
                          <a:effectLst/>
                          <a:latin typeface="+mj-lt"/>
                        </a:rPr>
                        <a:t>4 = Nepatrně ohrožená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5 = Neohrožená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N= nehodnoceno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785664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Indikátor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1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2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3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4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5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N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72052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Vědomí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389837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Schopnost CNS přenášet impulzy 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(senzorické a motorické)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407614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Intrakraniální senzorické a motorické funkce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976588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Spinální schopnost přenosu impulzů  (senzorických a motorických)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278729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Autonomní funkce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06403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Intrakraniální tlak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662921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Adekvátní komunikace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9714351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Velikost zornic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5756731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Reakce zornic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0352534"/>
                  </a:ext>
                </a:extLst>
              </a:tr>
              <a:tr h="3331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Pohyby očí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3968189"/>
                  </a:ext>
                </a:extLst>
              </a:tr>
            </a:tbl>
          </a:graphicData>
        </a:graphic>
      </p:graphicFrame>
      <p:sp>
        <p:nvSpPr>
          <p:cNvPr id="9" name="Nadpis 3">
            <a:extLst>
              <a:ext uri="{FF2B5EF4-FFF2-40B4-BE49-F238E27FC236}">
                <a16:creationId xmlns:a16="http://schemas.microsoft.com/office/drawing/2014/main" id="{07EC0CBE-6987-4575-85B7-E92DF18C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122804"/>
            <a:ext cx="11778000" cy="451576"/>
          </a:xfrm>
        </p:spPr>
        <p:txBody>
          <a:bodyPr/>
          <a:lstStyle/>
          <a:p>
            <a:r>
              <a:rPr lang="cs-CZ" sz="2800" dirty="0"/>
              <a:t>Posouzení neurologického stavu: </a:t>
            </a:r>
            <a:r>
              <a:rPr lang="cs-CZ" sz="2800" dirty="0" err="1">
                <a:solidFill>
                  <a:srgbClr val="FF0000"/>
                </a:solidFill>
              </a:rPr>
              <a:t>N</a:t>
            </a:r>
            <a:r>
              <a:rPr lang="cs-CZ" sz="2800" dirty="0" err="1"/>
              <a:t>ursing</a:t>
            </a:r>
            <a:r>
              <a:rPr lang="cs-CZ" sz="2800" dirty="0"/>
              <a:t> </a:t>
            </a:r>
            <a:r>
              <a:rPr lang="cs-CZ" sz="2800" dirty="0" err="1">
                <a:solidFill>
                  <a:srgbClr val="FF0000"/>
                </a:solidFill>
              </a:rPr>
              <a:t>O</a:t>
            </a:r>
            <a:r>
              <a:rPr lang="cs-CZ" sz="2800" dirty="0" err="1"/>
              <a:t>utcomes</a:t>
            </a:r>
            <a:r>
              <a:rPr lang="cs-CZ" sz="2800" dirty="0"/>
              <a:t> </a:t>
            </a:r>
            <a:r>
              <a:rPr lang="cs-CZ" sz="2800" dirty="0" err="1">
                <a:solidFill>
                  <a:srgbClr val="FF0000"/>
                </a:solidFill>
              </a:rPr>
              <a:t>C</a:t>
            </a:r>
            <a:r>
              <a:rPr lang="cs-CZ" sz="2800" dirty="0" err="1"/>
              <a:t>lasification</a:t>
            </a:r>
            <a:endParaRPr lang="cs-CZ" sz="2800" dirty="0"/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BC7A7AA1-54CA-433A-982C-2FC3551A5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49566"/>
              </p:ext>
            </p:extLst>
          </p:nvPr>
        </p:nvGraphicFramePr>
        <p:xfrm>
          <a:off x="6414044" y="677283"/>
          <a:ext cx="5567558" cy="328873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94020">
                  <a:extLst>
                    <a:ext uri="{9D8B030D-6E8A-4147-A177-3AD203B41FA5}">
                      <a16:colId xmlns:a16="http://schemas.microsoft.com/office/drawing/2014/main" val="1236819917"/>
                    </a:ext>
                  </a:extLst>
                </a:gridCol>
                <a:gridCol w="995219">
                  <a:extLst>
                    <a:ext uri="{9D8B030D-6E8A-4147-A177-3AD203B41FA5}">
                      <a16:colId xmlns:a16="http://schemas.microsoft.com/office/drawing/2014/main" val="1924998196"/>
                    </a:ext>
                  </a:extLst>
                </a:gridCol>
                <a:gridCol w="995219">
                  <a:extLst>
                    <a:ext uri="{9D8B030D-6E8A-4147-A177-3AD203B41FA5}">
                      <a16:colId xmlns:a16="http://schemas.microsoft.com/office/drawing/2014/main" val="2988432921"/>
                    </a:ext>
                  </a:extLst>
                </a:gridCol>
                <a:gridCol w="994020">
                  <a:extLst>
                    <a:ext uri="{9D8B030D-6E8A-4147-A177-3AD203B41FA5}">
                      <a16:colId xmlns:a16="http://schemas.microsoft.com/office/drawing/2014/main" val="1712155675"/>
                    </a:ext>
                  </a:extLst>
                </a:gridCol>
                <a:gridCol w="107647">
                  <a:extLst>
                    <a:ext uri="{9D8B030D-6E8A-4147-A177-3AD203B41FA5}">
                      <a16:colId xmlns:a16="http://schemas.microsoft.com/office/drawing/2014/main" val="471662041"/>
                    </a:ext>
                  </a:extLst>
                </a:gridCol>
                <a:gridCol w="216764">
                  <a:extLst>
                    <a:ext uri="{9D8B030D-6E8A-4147-A177-3AD203B41FA5}">
                      <a16:colId xmlns:a16="http://schemas.microsoft.com/office/drawing/2014/main" val="3853587769"/>
                    </a:ext>
                  </a:extLst>
                </a:gridCol>
                <a:gridCol w="250296">
                  <a:extLst>
                    <a:ext uri="{9D8B030D-6E8A-4147-A177-3AD203B41FA5}">
                      <a16:colId xmlns:a16="http://schemas.microsoft.com/office/drawing/2014/main" val="2323285426"/>
                    </a:ext>
                  </a:extLst>
                </a:gridCol>
                <a:gridCol w="216764">
                  <a:extLst>
                    <a:ext uri="{9D8B030D-6E8A-4147-A177-3AD203B41FA5}">
                      <a16:colId xmlns:a16="http://schemas.microsoft.com/office/drawing/2014/main" val="3767106390"/>
                    </a:ext>
                  </a:extLst>
                </a:gridCol>
                <a:gridCol w="271861">
                  <a:extLst>
                    <a:ext uri="{9D8B030D-6E8A-4147-A177-3AD203B41FA5}">
                      <a16:colId xmlns:a16="http://schemas.microsoft.com/office/drawing/2014/main" val="276903541"/>
                    </a:ext>
                  </a:extLst>
                </a:gridCol>
                <a:gridCol w="274246">
                  <a:extLst>
                    <a:ext uri="{9D8B030D-6E8A-4147-A177-3AD203B41FA5}">
                      <a16:colId xmlns:a16="http://schemas.microsoft.com/office/drawing/2014/main" val="3739667644"/>
                    </a:ext>
                  </a:extLst>
                </a:gridCol>
                <a:gridCol w="251502">
                  <a:extLst>
                    <a:ext uri="{9D8B030D-6E8A-4147-A177-3AD203B41FA5}">
                      <a16:colId xmlns:a16="http://schemas.microsoft.com/office/drawing/2014/main" val="1193169846"/>
                    </a:ext>
                  </a:extLst>
                </a:gridCol>
              </a:tblGrid>
              <a:tr h="192546">
                <a:tc gridSpan="11"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effectLst/>
                          <a:latin typeface="+mj-lt"/>
                        </a:rPr>
                        <a:t>NOC – Neurologická status (0909) - pokračování</a:t>
                      </a:r>
                      <a:endParaRPr lang="cs-CZ" sz="11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196386"/>
                  </a:ext>
                </a:extLst>
              </a:tr>
              <a:tr h="48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1 = Vážně 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2 = Značně 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3= Mírně 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 dirty="0">
                          <a:effectLst/>
                          <a:latin typeface="+mj-lt"/>
                        </a:rPr>
                        <a:t>4 = Nepatrně ohrožená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>
                          <a:effectLst/>
                          <a:latin typeface="+mj-lt"/>
                        </a:rPr>
                        <a:t>5 = Neohrožená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800" dirty="0">
                          <a:effectLst/>
                          <a:latin typeface="+mj-lt"/>
                        </a:rPr>
                        <a:t>N= nehodnoceno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785664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Indikátor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 dirty="0">
                          <a:effectLst/>
                          <a:latin typeface="+mj-lt"/>
                        </a:rPr>
                        <a:t>1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 dirty="0">
                          <a:effectLst/>
                          <a:latin typeface="+mj-lt"/>
                        </a:rPr>
                        <a:t>2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3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4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5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>
                          <a:effectLst/>
                          <a:latin typeface="+mj-lt"/>
                        </a:rPr>
                        <a:t>N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72052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Charakter dýchání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389837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Spánek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407614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Krevní tlak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976588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Krevní pulz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278729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</a:rPr>
                        <a:t>Dechoví frekvence</a:t>
                      </a:r>
                      <a:endParaRPr lang="cs-CZ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06403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Hypertermie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662921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Apikální srdeční frekvence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9714351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Radiální srdeční frekvence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  <a:latin typeface="+mj-lt"/>
                        </a:rPr>
                        <a:t> </a:t>
                      </a: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  <a:latin typeface="+mj-lt"/>
                        </a:rPr>
                        <a:t> </a:t>
                      </a: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1405504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Kognitivní orientace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6614399"/>
                  </a:ext>
                </a:extLst>
              </a:tr>
              <a:tr h="237407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Kognitivní stav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5008997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79443EF2-099A-4A00-BBC6-118ABD1F313C}"/>
              </a:ext>
            </a:extLst>
          </p:cNvPr>
          <p:cNvSpPr txBox="1"/>
          <p:nvPr/>
        </p:nvSpPr>
        <p:spPr>
          <a:xfrm>
            <a:off x="414000" y="3928715"/>
            <a:ext cx="5583517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200" dirty="0">
                <a:solidFill>
                  <a:schemeClr val="tx2"/>
                </a:solidFill>
                <a:latin typeface="+mn-lt"/>
              </a:rPr>
              <a:t>Neurologický stav: autonomní funkce (0910)</a:t>
            </a:r>
          </a:p>
          <a:p>
            <a:pPr algn="l"/>
            <a:r>
              <a:rPr lang="cs-CZ" sz="1200" b="1" dirty="0">
                <a:latin typeface="+mn-lt"/>
              </a:rPr>
              <a:t>Definice: </a:t>
            </a:r>
            <a:r>
              <a:rPr lang="cs-CZ" sz="1200" dirty="0">
                <a:latin typeface="+mn-lt"/>
              </a:rPr>
              <a:t>Schopnost neurologického systému koordinovat orgánové a homeostatické funkce.</a:t>
            </a:r>
          </a:p>
          <a:p>
            <a:pPr algn="l"/>
            <a:r>
              <a:rPr lang="cs-CZ" sz="1200" b="1" dirty="0">
                <a:latin typeface="+mn-lt"/>
              </a:rPr>
              <a:t>Indikátory: </a:t>
            </a:r>
            <a:r>
              <a:rPr lang="cs-CZ" sz="1200" b="1" dirty="0">
                <a:solidFill>
                  <a:schemeClr val="accent2"/>
                </a:solidFill>
                <a:latin typeface="+mn-lt"/>
              </a:rPr>
              <a:t>+</a:t>
            </a:r>
            <a:r>
              <a:rPr lang="cs-CZ" sz="1200" b="1" dirty="0">
                <a:latin typeface="+mn-lt"/>
              </a:rPr>
              <a:t> </a:t>
            </a:r>
            <a:r>
              <a:rPr lang="cs-CZ" sz="1200" dirty="0">
                <a:latin typeface="+mn-lt"/>
              </a:rPr>
              <a:t>apikální srdeční frekvence, radiální srdeční frekvence, systolický TK, diastolický TK, účinnost srdce, vázodilatační reakce, pocení, husí kůže, odchod stolice, střevní motilita, močení, reakce zornic, termoregulace, periferní </a:t>
            </a:r>
            <a:r>
              <a:rPr lang="cs-CZ" sz="1200" dirty="0" err="1">
                <a:latin typeface="+mn-lt"/>
              </a:rPr>
              <a:t>perfúze</a:t>
            </a:r>
            <a:r>
              <a:rPr lang="cs-CZ" sz="1200" dirty="0">
                <a:latin typeface="+mn-lt"/>
              </a:rPr>
              <a:t>, reakce pohlavních orgánů,  </a:t>
            </a:r>
            <a:r>
              <a:rPr lang="cs-CZ" sz="1200" b="1" dirty="0">
                <a:solidFill>
                  <a:schemeClr val="accent2"/>
                </a:solidFill>
                <a:latin typeface="+mn-lt"/>
              </a:rPr>
              <a:t>- </a:t>
            </a:r>
            <a:r>
              <a:rPr lang="cs-CZ" sz="1200" dirty="0">
                <a:latin typeface="+mn-lt"/>
              </a:rPr>
              <a:t>bronchospasmy, střevní křeče, křeče MM, bolesti hlavy, rozšířené zornice, zúžené zornice, hypertermie </a:t>
            </a:r>
            <a:r>
              <a:rPr lang="cs-CZ" sz="1200" dirty="0" err="1">
                <a:latin typeface="+mn-lt"/>
              </a:rPr>
              <a:t>dysreflexie</a:t>
            </a:r>
            <a:r>
              <a:rPr lang="cs-CZ" sz="1200" dirty="0">
                <a:latin typeface="+mn-lt"/>
              </a:rPr>
              <a:t> </a:t>
            </a:r>
            <a:endParaRPr lang="cs-CZ" sz="11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1A6C037-3886-40EB-953E-DB7E9A31B207}"/>
              </a:ext>
            </a:extLst>
          </p:cNvPr>
          <p:cNvSpPr txBox="1"/>
          <p:nvPr/>
        </p:nvSpPr>
        <p:spPr>
          <a:xfrm>
            <a:off x="6359154" y="3990267"/>
            <a:ext cx="562244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200" dirty="0">
                <a:solidFill>
                  <a:schemeClr val="tx2"/>
                </a:solidFill>
                <a:latin typeface="+mn-lt"/>
              </a:rPr>
              <a:t>Neurologický stav: centrální nervové funkce (0911)</a:t>
            </a:r>
          </a:p>
          <a:p>
            <a:pPr algn="l"/>
            <a:r>
              <a:rPr lang="cs-CZ" sz="1200" b="1" dirty="0">
                <a:latin typeface="+mn-lt"/>
              </a:rPr>
              <a:t>Definice: </a:t>
            </a:r>
            <a:r>
              <a:rPr lang="cs-CZ" sz="1200" dirty="0">
                <a:latin typeface="+mn-lt"/>
              </a:rPr>
              <a:t>Schopnost CNS ovládat pohyby kostry a svalů za účelem pohybu jedince.</a:t>
            </a:r>
          </a:p>
          <a:p>
            <a:pPr algn="l"/>
            <a:r>
              <a:rPr lang="cs-CZ" sz="1200" b="1" dirty="0">
                <a:latin typeface="+mn-lt"/>
              </a:rPr>
              <a:t>Indikátory:  </a:t>
            </a:r>
            <a:r>
              <a:rPr lang="cs-CZ" sz="1200" b="1" dirty="0">
                <a:solidFill>
                  <a:schemeClr val="accent2"/>
                </a:solidFill>
                <a:latin typeface="+mn-lt"/>
              </a:rPr>
              <a:t>+</a:t>
            </a:r>
            <a:r>
              <a:rPr lang="cs-CZ" sz="1200" b="1" dirty="0">
                <a:latin typeface="+mn-lt"/>
              </a:rPr>
              <a:t> </a:t>
            </a:r>
            <a:r>
              <a:rPr lang="cs-CZ" sz="1200" dirty="0">
                <a:latin typeface="+mn-lt"/>
              </a:rPr>
              <a:t>rovnováha, schopnost udržovat polohu, zachované autonomní reflexy, Babinského reflex, hluboké šlachové reflexy, pohyb na povel, </a:t>
            </a:r>
            <a:r>
              <a:rPr lang="cs-CZ" sz="12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cs-CZ" sz="1200" b="1" dirty="0">
                <a:solidFill>
                  <a:schemeClr val="accent2"/>
                </a:solidFill>
                <a:latin typeface="+mn-lt"/>
              </a:rPr>
              <a:t>-</a:t>
            </a:r>
            <a:r>
              <a:rPr lang="cs-CZ" sz="12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cs-CZ" sz="1200" dirty="0">
                <a:latin typeface="+mn-lt"/>
              </a:rPr>
              <a:t>abnormální chůze, spasticita, mimovolní pohyby, nystagmus, záchvaty</a:t>
            </a:r>
            <a:endParaRPr lang="cs-CZ" sz="1100" dirty="0"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5B4E691-9C66-4D55-AF74-88FF6DB5A8F1}"/>
              </a:ext>
            </a:extLst>
          </p:cNvPr>
          <p:cNvSpPr txBox="1"/>
          <p:nvPr/>
        </p:nvSpPr>
        <p:spPr>
          <a:xfrm>
            <a:off x="6328861" y="5595941"/>
            <a:ext cx="4494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solidFill>
                  <a:srgbClr val="0000DC"/>
                </a:solidFill>
                <a:latin typeface="+mn-lt"/>
              </a:rPr>
              <a:t>Neurologický stav: vědomí (0912)</a:t>
            </a:r>
          </a:p>
          <a:p>
            <a:r>
              <a:rPr lang="cs-CZ" sz="1400" dirty="0">
                <a:solidFill>
                  <a:srgbClr val="0000DC"/>
                </a:solidFill>
                <a:latin typeface="+mn-lt"/>
              </a:rPr>
              <a:t>Neurologický stav: </a:t>
            </a:r>
            <a:r>
              <a:rPr lang="cs-CZ" sz="1400" b="0" dirty="0">
                <a:solidFill>
                  <a:srgbClr val="0000DC"/>
                </a:solidFill>
                <a:effectLst/>
                <a:latin typeface="+mj-lt"/>
              </a:rPr>
              <a:t>Intrakraniální senzorické a motorické funkce (0913)</a:t>
            </a:r>
          </a:p>
          <a:p>
            <a:r>
              <a:rPr lang="cs-CZ" sz="1400" dirty="0">
                <a:solidFill>
                  <a:srgbClr val="0000D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Neurologický stav: Periferní (0917)</a:t>
            </a:r>
            <a:br>
              <a:rPr lang="cs-CZ" sz="1400" dirty="0">
                <a:solidFill>
                  <a:srgbClr val="0000D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00D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Neurologický stav: spinální nervové funkce (0914)</a:t>
            </a:r>
            <a:endParaRPr lang="cs-CZ" sz="1400" dirty="0">
              <a:solidFill>
                <a:schemeClr val="tx2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79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0A6E08-30B3-4723-8E48-0154E5A5E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BA36A9-FAEB-44C1-8C9D-A131D0E9FA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503853-2EF1-4323-91F1-E7829BF3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57012"/>
            <a:ext cx="10753200" cy="451576"/>
          </a:xfrm>
        </p:spPr>
        <p:txBody>
          <a:bodyPr/>
          <a:lstStyle/>
          <a:p>
            <a:r>
              <a:rPr lang="cs-CZ" dirty="0"/>
              <a:t>Ošetřovatelská diagnostika NANDA - I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32A96BD-8ECC-4846-B259-0B00A4F434EC}"/>
              </a:ext>
            </a:extLst>
          </p:cNvPr>
          <p:cNvSpPr/>
          <p:nvPr/>
        </p:nvSpPr>
        <p:spPr bwMode="auto">
          <a:xfrm>
            <a:off x="414000" y="937549"/>
            <a:ext cx="5477432" cy="14699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Percepce/kognice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-"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Akutní zmatenost (00128)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-"/>
              <a:tabLst/>
            </a:pPr>
            <a:r>
              <a:rPr lang="cs-CZ" sz="2800" dirty="0">
                <a:solidFill>
                  <a:schemeClr val="bg1"/>
                </a:solidFill>
                <a:latin typeface="+mn-lt"/>
              </a:rPr>
              <a:t>Porucha paměti (00131)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2F7F2B-C59B-4A75-B9FF-A704CA0D19BD}"/>
              </a:ext>
            </a:extLst>
          </p:cNvPr>
          <p:cNvSpPr/>
          <p:nvPr/>
        </p:nvSpPr>
        <p:spPr bwMode="auto">
          <a:xfrm>
            <a:off x="413997" y="2733301"/>
            <a:ext cx="5477433" cy="14699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Tělesný komfort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Akutní bolest (00132)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2800" dirty="0">
                <a:solidFill>
                  <a:schemeClr val="tx1"/>
                </a:solidFill>
                <a:latin typeface="+mn-lt"/>
              </a:rPr>
              <a:t>Nevolnost (00134)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77D5446-598B-44E0-ADAD-C884A32382B5}"/>
              </a:ext>
            </a:extLst>
          </p:cNvPr>
          <p:cNvSpPr/>
          <p:nvPr/>
        </p:nvSpPr>
        <p:spPr bwMode="auto">
          <a:xfrm>
            <a:off x="6300569" y="943202"/>
            <a:ext cx="5563482" cy="316327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Bezpečí, ochrana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Riziko krvácení (00206)</a:t>
            </a:r>
          </a:p>
          <a:p>
            <a:r>
              <a:rPr lang="cs-CZ" sz="2800" i="1" dirty="0">
                <a:latin typeface="+mn-lt"/>
              </a:rPr>
              <a:t>Otevřené poranění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Porucha integrity tkáně (00128)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Poruch integrity kůže (00044)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Riziko vzniku infekce (00004)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/>
              <a:t>Riziko vzniku šoku (00205)</a:t>
            </a:r>
            <a:endParaRPr lang="cs-CZ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-"/>
            </a:pPr>
            <a:endParaRPr lang="cs-CZ" sz="2800" dirty="0"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EB9CC68-DDE4-4A11-B5DE-A8F8AB6FD3D0}"/>
              </a:ext>
            </a:extLst>
          </p:cNvPr>
          <p:cNvSpPr/>
          <p:nvPr/>
        </p:nvSpPr>
        <p:spPr bwMode="auto">
          <a:xfrm>
            <a:off x="413998" y="4564402"/>
            <a:ext cx="5477432" cy="14699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Mutilující</a:t>
            </a: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poranění:</a:t>
            </a:r>
          </a:p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vnímání sebe sama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Narušený obraz těla (00118)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C107D59-2B42-4EDD-BDD8-8E5AACCD8C76}"/>
              </a:ext>
            </a:extLst>
          </p:cNvPr>
          <p:cNvSpPr/>
          <p:nvPr/>
        </p:nvSpPr>
        <p:spPr bwMode="auto">
          <a:xfrm>
            <a:off x="6240619" y="4529054"/>
            <a:ext cx="5477432" cy="14699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Zlomeniny čelisti:</a:t>
            </a:r>
          </a:p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výživa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2000" dirty="0">
                <a:solidFill>
                  <a:schemeClr val="tx1"/>
                </a:solidFill>
              </a:rPr>
              <a:t>Nevyvážená výživa: méně než je potřeba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tabLst>
                <a:tab pos="447675" algn="l"/>
              </a:tabLst>
            </a:pPr>
            <a:r>
              <a:rPr lang="cs-CZ" sz="2000" dirty="0">
                <a:solidFill>
                  <a:schemeClr val="tx1"/>
                </a:solidFill>
              </a:rPr>
              <a:t>	 organizmu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(00002)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21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25EA17B-7B09-4EE5-BAB8-DF7BA1A5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45" y="152212"/>
            <a:ext cx="10753200" cy="451576"/>
          </a:xfrm>
        </p:spPr>
        <p:txBody>
          <a:bodyPr/>
          <a:lstStyle/>
          <a:p>
            <a:r>
              <a:rPr lang="cs-CZ" dirty="0"/>
              <a:t>Plánování, realizace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B0BC956-1955-4A5D-B13A-98623FC97A46}"/>
              </a:ext>
            </a:extLst>
          </p:cNvPr>
          <p:cNvSpPr txBox="1"/>
          <p:nvPr/>
        </p:nvSpPr>
        <p:spPr>
          <a:xfrm>
            <a:off x="259646" y="603788"/>
            <a:ext cx="664500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Monitoring pacienta za účelem včasného odhalení komplikací </a:t>
            </a:r>
            <a:r>
              <a:rPr lang="cs-CZ" sz="2000" dirty="0">
                <a:latin typeface="+mn-lt"/>
              </a:rPr>
              <a:t>(kontinuálně, později á 15 min)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Mírnění bolesti</a:t>
            </a:r>
            <a:br>
              <a:rPr lang="cs-CZ" sz="2800" dirty="0">
                <a:latin typeface="+mn-lt"/>
              </a:rPr>
            </a:br>
            <a:r>
              <a:rPr lang="cs-CZ" sz="2800" dirty="0">
                <a:latin typeface="+mn-lt"/>
              </a:rPr>
              <a:t>Mírnění nevolnosti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Péče o rány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Podpora kognitivních funkcí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Podávání diuretik – redukce edému mozku (např. </a:t>
            </a:r>
            <a:r>
              <a:rPr lang="cs-CZ" sz="2800" dirty="0" err="1">
                <a:latin typeface="+mn-lt"/>
              </a:rPr>
              <a:t>Manitol</a:t>
            </a:r>
            <a:r>
              <a:rPr lang="cs-CZ" sz="2800" dirty="0">
                <a:latin typeface="+mn-lt"/>
              </a:rPr>
              <a:t>)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Podávání antikonvulziv – redukce křečových stavů (např. </a:t>
            </a:r>
            <a:r>
              <a:rPr lang="cs-CZ" sz="2800" dirty="0" err="1">
                <a:latin typeface="+mn-lt"/>
              </a:rPr>
              <a:t>Rivotril</a:t>
            </a:r>
            <a:r>
              <a:rPr lang="cs-CZ" sz="2800" dirty="0">
                <a:latin typeface="+mn-lt"/>
              </a:rPr>
              <a:t>)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Výživa orální gastrickou sondou</a:t>
            </a:r>
          </a:p>
          <a:p>
            <a:pPr marL="457200" indent="-457200" algn="l">
              <a:buClr>
                <a:srgbClr val="0000DC"/>
              </a:buClr>
              <a:buFont typeface="Arial" panose="020B0604020202020204" pitchFamily="34" charset="0"/>
              <a:buChar char="-"/>
            </a:pPr>
            <a:endParaRPr lang="cs-CZ" sz="2800" dirty="0">
              <a:latin typeface="+mn-lt"/>
            </a:endParaRPr>
          </a:p>
        </p:txBody>
      </p:sp>
      <p:pic>
        <p:nvPicPr>
          <p:cNvPr id="2050" name="Picture 2" descr="Zobrazit zdrojový obrázek">
            <a:extLst>
              <a:ext uri="{FF2B5EF4-FFF2-40B4-BE49-F238E27FC236}">
                <a16:creationId xmlns:a16="http://schemas.microsoft.com/office/drawing/2014/main" id="{8D4A61A5-CCC6-4A61-9CF5-79B49D92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387" y="1314178"/>
            <a:ext cx="5116967" cy="341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275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25EA17B-7B09-4EE5-BAB8-DF7BA1A5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6" y="152212"/>
            <a:ext cx="10753200" cy="451576"/>
          </a:xfrm>
        </p:spPr>
        <p:txBody>
          <a:bodyPr/>
          <a:lstStyle/>
          <a:p>
            <a:r>
              <a:rPr lang="cs-CZ" dirty="0"/>
              <a:t>Plánování, realizace: porucha vědomí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39979FAF-5EED-499C-9B80-E91FAFD1C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403642"/>
              </p:ext>
            </p:extLst>
          </p:nvPr>
        </p:nvGraphicFramePr>
        <p:xfrm>
          <a:off x="0" y="603789"/>
          <a:ext cx="12056533" cy="6225989"/>
        </p:xfrm>
        <a:graphic>
          <a:graphicData uri="http://schemas.openxmlformats.org/drawingml/2006/table">
            <a:tbl>
              <a:tblPr firstRow="1" firstCol="1" bandRow="1" bandCol="1">
                <a:tableStyleId>{3B4B98B0-60AC-42C2-AFA5-B58CD77FA1E5}</a:tableStyleId>
              </a:tblPr>
              <a:tblGrid>
                <a:gridCol w="5965113">
                  <a:extLst>
                    <a:ext uri="{9D8B030D-6E8A-4147-A177-3AD203B41FA5}">
                      <a16:colId xmlns:a16="http://schemas.microsoft.com/office/drawing/2014/main" val="3326968043"/>
                    </a:ext>
                  </a:extLst>
                </a:gridCol>
                <a:gridCol w="6091420">
                  <a:extLst>
                    <a:ext uri="{9D8B030D-6E8A-4147-A177-3AD203B41FA5}">
                      <a16:colId xmlns:a16="http://schemas.microsoft.com/office/drawing/2014/main" val="2923311751"/>
                    </a:ext>
                  </a:extLst>
                </a:gridCol>
              </a:tblGrid>
              <a:tr h="174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050">
                          <a:effectLst/>
                        </a:rPr>
                        <a:t>NIC – Orientace v realitě (4820)</a:t>
                      </a:r>
                      <a:endParaRPr lang="cs-CZ" sz="105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431344"/>
                  </a:ext>
                </a:extLst>
              </a:tr>
              <a:tr h="171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effectLst/>
                        </a:rPr>
                        <a:t>Doména: 3. Behaviorální</a:t>
                      </a:r>
                      <a:endParaRPr lang="cs-C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effectLst/>
                        </a:rPr>
                        <a:t>Třída: P: Kognitivní terapie</a:t>
                      </a:r>
                      <a:endParaRPr lang="cs-CZ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129296919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effectLst/>
                        </a:rPr>
                        <a:t>Definice: Podporuj pacientovo vědomí o osobní identitě, čase a prostředí</a:t>
                      </a:r>
                      <a:endParaRPr lang="cs-C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186408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Sledujte a zaznamenávejte pacientovu orientaci prostřednictvím standardizovaných škál 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845295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Vyhodnoťte vliv poruchy na pacientovu kvalitu života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485336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>
                          <a:effectLst/>
                        </a:rPr>
                        <a:t>Určete konkrétní potřeby a schopnosti pacienta</a:t>
                      </a:r>
                      <a:endParaRPr lang="cs-CZ" sz="105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399474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Při každém zahájení činnosti oslov pacienta jménem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994807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>
                          <a:effectLst/>
                        </a:rPr>
                        <a:t>Přistupuj k pacientovi zepředu</a:t>
                      </a:r>
                      <a:endParaRPr lang="cs-CZ" sz="105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107836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Pokud je třeba, používejte kompenzační pomůcky pro efektivnější komunikaci (např. naslouchátka, brýle, lupy, umělé zubní protézy)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255170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Pokud je to vhodné orientujte pacienta při každém kontaktu (v osobě, čase a místě).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445412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Přistupuj k pacientovi klidně, neuspěchaně. Uplatňujte jednotný přístup k pacientu (např. přívětivý, rozhodný, přátelský, faktický, nepoučující)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42947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Pokud je třeba přizpůsobte projev konkrétnímu pacientu (např. obsah sdělení, rychlost projevu, tón hlasu, gesta).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369673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Pokládejte jednoduché jednoznačné otázky (pacient nesmí odpovídat pouze ano/ne)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029708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Používej pomůcky při předávání informací (např. jednoduché nákresy, předvedení činnosti s konkrétní pomůckou, poznámky v bodech)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562901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Důležité informace předávejte opakovaně 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794827"/>
                  </a:ext>
                </a:extLst>
              </a:tr>
              <a:tr h="154635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Zachovávejte pacientovu důstojnost a vyhněte se zbytečné frustraci pacientů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nepoužívejte opakované otázky na orientaci pacienta, na které pacient neví odpověď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nepoužívejte otázky, kterým pacient není schopen rozumět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nepoužívejte otázky, na které pacient nezvládne odpovědět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nepoužívejte abstraktní otázky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vyhněte se neznámým odborným výrazům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nepožadujte po pacientu úkony, které není schopný provést</a:t>
                      </a:r>
                      <a:endParaRPr lang="cs-CZ" sz="105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cs-CZ" sz="1000" b="0" dirty="0">
                          <a:effectLst/>
                        </a:rPr>
                        <a:t>nepoužívejte otázky vyžadující tvorbu úsudku nad rámec schopnost pacienta</a:t>
                      </a:r>
                      <a:endParaRPr lang="cs-CZ" sz="105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858208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Podporujte pacientovu koncentraci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339957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Podporujte pacientovu fyzickou a mobilitu zdatnost aktivním/pasivním cvičením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43534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Snažte se u pacienta dodržovat denní pravidelnost (režim)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389137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Pokud je to možné, chraňte pacienta před novými neznámými situacemi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47816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Postupně připravujte pacienta na nově vzniklé změny (např. v režimu, v prostředí)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870119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>
                          <a:effectLst/>
                        </a:rPr>
                        <a:t>Zajistěte dostatek spánku pro pacienta. Korigujte pospávání pacienta během dne.</a:t>
                      </a:r>
                      <a:endParaRPr lang="cs-CZ" sz="105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725806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Seznamte pacientovi blízké s pacientovou situací, poučte je o nutnosti podporovat pacientovu orientaci a podporujte je v zapojení do péče o pacienta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732715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Poskytněte pacientovi předměty, na které je zvyklí z domova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020310"/>
                  </a:ext>
                </a:extLst>
              </a:tr>
              <a:tr h="17129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Upravujte vjemy/podměty pacienta (např. návštěvy, zvuky, světlo, doteky, sledování/nesledování televize)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428600"/>
                  </a:ext>
                </a:extLst>
              </a:tr>
              <a:tr h="24929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</a:rPr>
                        <a:t>Poskytněte environmentální podměty (např. obrazy, hodiny, kalendář, barvy v místnosti)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699320"/>
                  </a:ext>
                </a:extLst>
              </a:tr>
              <a:tr h="31608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dirty="0">
                          <a:effectLst/>
                        </a:rPr>
                        <a:t>Pokud je to vhodné, předkládejte pacientovi nové aktuální informace (např. noviny, televize, poslech rádia, ústní sdělení)</a:t>
                      </a:r>
                      <a:endParaRPr lang="cs-CZ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0426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15909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25EA17B-7B09-4EE5-BAB8-DF7BA1A5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4" y="80980"/>
            <a:ext cx="10753200" cy="451576"/>
          </a:xfrm>
        </p:spPr>
        <p:txBody>
          <a:bodyPr/>
          <a:lstStyle/>
          <a:p>
            <a:r>
              <a:rPr lang="cs-CZ" dirty="0"/>
              <a:t>Plánování, realizace: porucha vědomí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39979FAF-5EED-499C-9B80-E91FAFD1C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811128"/>
              </p:ext>
            </p:extLst>
          </p:nvPr>
        </p:nvGraphicFramePr>
        <p:xfrm>
          <a:off x="74645" y="603789"/>
          <a:ext cx="11981888" cy="3747688"/>
        </p:xfrm>
        <a:graphic>
          <a:graphicData uri="http://schemas.openxmlformats.org/drawingml/2006/table">
            <a:tbl>
              <a:tblPr firstRow="1" firstCol="1" bandRow="1" bandCol="1">
                <a:tableStyleId>{3B4B98B0-60AC-42C2-AFA5-B58CD77FA1E5}</a:tableStyleId>
              </a:tblPr>
              <a:tblGrid>
                <a:gridCol w="5990944">
                  <a:extLst>
                    <a:ext uri="{9D8B030D-6E8A-4147-A177-3AD203B41FA5}">
                      <a16:colId xmlns:a16="http://schemas.microsoft.com/office/drawing/2014/main" val="3326968043"/>
                    </a:ext>
                  </a:extLst>
                </a:gridCol>
                <a:gridCol w="5990944">
                  <a:extLst>
                    <a:ext uri="{9D8B030D-6E8A-4147-A177-3AD203B41FA5}">
                      <a16:colId xmlns:a16="http://schemas.microsoft.com/office/drawing/2014/main" val="3770039048"/>
                    </a:ext>
                  </a:extLst>
                </a:gridCol>
              </a:tblGrid>
              <a:tr h="15996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050" dirty="0">
                          <a:effectLst/>
                        </a:rPr>
                        <a:t>NIC – Neurologický monitoring (2620)</a:t>
                      </a:r>
                      <a:endParaRPr lang="cs-CZ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431344"/>
                  </a:ext>
                </a:extLst>
              </a:tr>
              <a:tr h="176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effectLst/>
                          <a:latin typeface="+mj-lt"/>
                        </a:rPr>
                        <a:t>Doména: 2. Fyziologická komplexní</a:t>
                      </a:r>
                      <a:endParaRPr lang="cs-CZ" sz="105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r>
                        <a:rPr lang="cs-CZ" sz="1050" b="1" dirty="0">
                          <a:effectLst/>
                          <a:latin typeface="+mj-lt"/>
                        </a:rPr>
                        <a:t>Třída: I: Neurologický management</a:t>
                      </a:r>
                      <a:endParaRPr lang="cs-CZ" dirty="0">
                        <a:latin typeface="+mj-lt"/>
                      </a:endParaRP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129296919"/>
                  </a:ext>
                </a:extLst>
              </a:tr>
              <a:tr h="15707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dirty="0">
                          <a:effectLst/>
                          <a:latin typeface="+mj-lt"/>
                        </a:rPr>
                        <a:t>Definice: Sběr a analýza dat za účelem prevence nebo minimalizace neurologických komplikací</a:t>
                      </a:r>
                      <a:endParaRPr lang="cs-CZ" sz="105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633371"/>
                  </a:ext>
                </a:extLst>
              </a:tr>
              <a:tr h="155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úroveň vědomí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svalový tonus, pohyb, čití, souměrnost pohybu těla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3033845295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úroveň orientace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sílu úchopu a porovnej obě části těla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1038485336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Hodnoť GCS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třes a porovnej obě části těla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094399474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Sleduj: krátkodobou a dlouhodobou paměť, rozsah pozornosti, náladu, afekty, chování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vitální funkce: TT, TK, P, D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2200994807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poruchy chuti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Monitoruj vnímání tepla a chladu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2985107836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poruchy vidění: diplopii, nystagmus, poruchy zorného pole, rozmazané vidění, zrakovou ostrost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výskyt necitlivosti a brnění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224255170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velikost tvar a reaktivitu zornic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výskyt pocení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2978445412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</a:t>
                      </a:r>
                      <a:r>
                        <a:rPr lang="cs-CZ" sz="1050" b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EOMs</a:t>
                      </a:r>
                      <a:endParaRPr lang="cs-CZ" sz="105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Babinského reakce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2897742947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reakce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</a:t>
                      </a:r>
                      <a:r>
                        <a:rPr lang="cs-CZ" sz="1050" b="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Cushingovu</a:t>
                      </a: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efekt (</a:t>
                      </a:r>
                      <a:r>
                        <a:rPr lang="cs-CZ" sz="1050" b="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vasopresorová</a:t>
                      </a: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odpověď): rostoucí systolický tlak, nepravidelné dýchání, bradykardie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201369673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rohovkový reflex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drenážní systémy, kraniotomie, </a:t>
                      </a:r>
                      <a:r>
                        <a:rPr lang="cs-CZ" sz="1050" b="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laminektomie</a:t>
                      </a:r>
                      <a:endParaRPr lang="cs-CZ" sz="105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2667029708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symetrii obličeje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reakci na léky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3546562901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</a:t>
                      </a:r>
                      <a:r>
                        <a:rPr lang="cs-CZ" sz="1050" b="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kašlací</a:t>
                      </a: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 dávivý reflex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Rozpoznej ohrožené pacienty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1050794827"/>
                  </a:ext>
                </a:extLst>
              </a:tr>
              <a:tr h="158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vyplazování jazyka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Podle potřeby zvyš frekvenci neurologického monitoringu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1844858208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svalový tonus, pohyb, čití, souměrnost pohybu těla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Dle potřeby prováděj aktivity, které snižují/zvyšují intrakraniální tlak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531339957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Sleduj sílu úchopu a porovnej obě části těla</a:t>
                      </a: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Informujte lékaře o změně stavu pacienta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368743534"/>
                  </a:ext>
                </a:extLst>
              </a:tr>
              <a:tr h="157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05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Podle potřeby aktivujte emergenci protokol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561389137"/>
                  </a:ext>
                </a:extLst>
              </a:tr>
              <a:tr h="158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05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44" marR="41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Využijte protokol de klinické situace pacienta: mrtvice, nádor, aneurysma, úraz</a:t>
                      </a:r>
                    </a:p>
                  </a:txBody>
                  <a:tcPr marL="41344" marR="41344" marT="0" marB="0"/>
                </a:tc>
                <a:extLst>
                  <a:ext uri="{0D108BD9-81ED-4DB2-BD59-A6C34878D82A}">
                    <a16:rowId xmlns:a16="http://schemas.microsoft.com/office/drawing/2014/main" val="429247816"/>
                  </a:ext>
                </a:extLst>
              </a:tr>
            </a:tbl>
          </a:graphicData>
        </a:graphic>
      </p:graphicFrame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53DDC4C9-84A3-4C0F-B599-5F225A3C1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" y="4422710"/>
            <a:ext cx="2606253" cy="228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obrazit zdrojový obrázek">
            <a:extLst>
              <a:ext uri="{FF2B5EF4-FFF2-40B4-BE49-F238E27FC236}">
                <a16:creationId xmlns:a16="http://schemas.microsoft.com/office/drawing/2014/main" id="{D604CF88-25DB-4D6E-8BE2-DE9871F5F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1007"/>
            <a:ext cx="967694" cy="88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6863E63-1963-4E56-849F-6A52EA630D7C}"/>
              </a:ext>
            </a:extLst>
          </p:cNvPr>
          <p:cNvSpPr txBox="1"/>
          <p:nvPr/>
        </p:nvSpPr>
        <p:spPr>
          <a:xfrm>
            <a:off x="3056837" y="4499885"/>
            <a:ext cx="79531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Snížení nitrolebního tlaku, mozkového objemu a nitroočního tlaku</a:t>
            </a:r>
          </a:p>
          <a:p>
            <a:pPr marL="285750" indent="-28575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cs-CZ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bvyklá dávka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Manitolu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 1,5 až 2g/kg (10 až 13 ml/kg) tělesné hmotnosti</a:t>
            </a: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podává se po dobu 30 až 60 minut</a:t>
            </a: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pokud se jedná o podání před operací, měla by být k dosažení maximálního účinku tato dávka aplikována 1 až 1,5 hodiny před operačním výkonem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026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EC84C3-9463-4D03-87D5-12DE4EFE5E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DBFF96-CB18-4514-859F-141A38AC52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9C8E3B-187F-4633-9F32-120525A92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43165"/>
            <a:ext cx="8372274" cy="1171580"/>
          </a:xfrm>
        </p:spPr>
        <p:txBody>
          <a:bodyPr/>
          <a:lstStyle/>
          <a:p>
            <a:r>
              <a:rPr lang="cs-CZ" dirty="0"/>
              <a:t>Ošetřovatelská péče o pacienta s poraněním hlavy</a:t>
            </a:r>
          </a:p>
        </p:txBody>
      </p:sp>
      <p:pic>
        <p:nvPicPr>
          <p:cNvPr id="6" name="Picture 2" descr="Nalezený obrázek pro brain">
            <a:extLst>
              <a:ext uri="{FF2B5EF4-FFF2-40B4-BE49-F238E27FC236}">
                <a16:creationId xmlns:a16="http://schemas.microsoft.com/office/drawing/2014/main" id="{9EBCBB34-DF56-4EEB-B23D-B5EC831AE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2" y="3285089"/>
            <a:ext cx="4603367" cy="306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5FA3BF3-A27C-4F50-A182-DDA96FBE1AAB}"/>
              </a:ext>
            </a:extLst>
          </p:cNvPr>
          <p:cNvSpPr txBox="1"/>
          <p:nvPr/>
        </p:nvSpPr>
        <p:spPr>
          <a:xfrm>
            <a:off x="398502" y="3754199"/>
            <a:ext cx="690736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+mn-lt"/>
              </a:rPr>
              <a:t>Úrazy hlavy jsou druhá nejčastější poranění, které způsobuje smrt.</a:t>
            </a:r>
          </a:p>
          <a:p>
            <a:endParaRPr lang="cs-CZ" sz="2000" dirty="0">
              <a:latin typeface="+mn-lt"/>
            </a:endParaRPr>
          </a:p>
          <a:p>
            <a:r>
              <a:rPr lang="cs-CZ" sz="2000" dirty="0">
                <a:latin typeface="+mn-lt"/>
              </a:rPr>
              <a:t>Rizikové skupiny:</a:t>
            </a:r>
          </a:p>
          <a:p>
            <a:pPr marL="342900" indent="-3429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Děti (6 měsíců – 2 roky)</a:t>
            </a:r>
          </a:p>
          <a:p>
            <a:pPr marL="342900" indent="-3429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Mladiství 15 – 24 let</a:t>
            </a:r>
          </a:p>
          <a:p>
            <a:pPr marL="342900" indent="-3429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 err="1">
                <a:latin typeface="+mn-lt"/>
              </a:rPr>
              <a:t>Seinoři</a:t>
            </a:r>
            <a:endParaRPr lang="cs-CZ" sz="2000" dirty="0">
              <a:latin typeface="+mn-lt"/>
            </a:endParaRPr>
          </a:p>
          <a:p>
            <a:pPr algn="ctr"/>
            <a:endParaRPr lang="cs-CZ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709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DD72FA-7C59-44B8-8A6E-4D29D26153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8290" y="6228000"/>
            <a:ext cx="7920000" cy="252000"/>
          </a:xfrm>
        </p:spPr>
        <p:txBody>
          <a:bodyPr/>
          <a:lstStyle/>
          <a:p>
            <a:r>
              <a:rPr lang="cs-CZ" dirty="0"/>
              <a:t>Lékařská fakulta Masarykovy univerzity, Ústav zdravotnických věd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181722-05B5-4149-AC40-2745B37CA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47C1184-D5C5-4C7E-B52E-0DD854F6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10" y="64267"/>
            <a:ext cx="10753200" cy="451576"/>
          </a:xfrm>
        </p:spPr>
        <p:txBody>
          <a:bodyPr/>
          <a:lstStyle/>
          <a:p>
            <a:r>
              <a:rPr lang="cs-CZ" sz="2800" dirty="0"/>
              <a:t>Kontinuální monitorace nitrolebního tlaku (ICP)</a:t>
            </a:r>
          </a:p>
        </p:txBody>
      </p:sp>
      <p:pic>
        <p:nvPicPr>
          <p:cNvPr id="4098" name="Picture 2" descr="Zobrazit zdrojový obrázek">
            <a:extLst>
              <a:ext uri="{FF2B5EF4-FFF2-40B4-BE49-F238E27FC236}">
                <a16:creationId xmlns:a16="http://schemas.microsoft.com/office/drawing/2014/main" id="{2787056D-6B09-48C4-93B0-E5F95280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0" y="942392"/>
            <a:ext cx="6858000" cy="52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obrazit zdrojový obrázek">
            <a:extLst>
              <a:ext uri="{FF2B5EF4-FFF2-40B4-BE49-F238E27FC236}">
                <a16:creationId xmlns:a16="http://schemas.microsoft.com/office/drawing/2014/main" id="{087E3E1B-2E1D-4439-A06F-615E65A22A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7" t="17658" b="18971"/>
          <a:stretch/>
        </p:blipFill>
        <p:spPr bwMode="auto">
          <a:xfrm>
            <a:off x="5491686" y="952968"/>
            <a:ext cx="3552000" cy="21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7513F31-D3EB-458D-BA8C-F6E80FC31B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0" t="28397" r="7850" b="16769"/>
          <a:stretch/>
        </p:blipFill>
        <p:spPr>
          <a:xfrm rot="5400000">
            <a:off x="8075919" y="1199262"/>
            <a:ext cx="5081284" cy="31457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99A78F7-D48F-44BC-866F-26C7C0E33D9D}"/>
              </a:ext>
            </a:extLst>
          </p:cNvPr>
          <p:cNvSpPr txBox="1"/>
          <p:nvPr/>
        </p:nvSpPr>
        <p:spPr>
          <a:xfrm>
            <a:off x="9068761" y="254233"/>
            <a:ext cx="90282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Normální ICP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872B0F6-7D39-42FF-B364-149C58DCF7F8}"/>
              </a:ext>
            </a:extLst>
          </p:cNvPr>
          <p:cNvSpPr txBox="1"/>
          <p:nvPr/>
        </p:nvSpPr>
        <p:spPr>
          <a:xfrm>
            <a:off x="9043684" y="1672805"/>
            <a:ext cx="76007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400" dirty="0"/>
              <a:t>TK</a:t>
            </a:r>
            <a:endParaRPr lang="cs-CZ" sz="1400" dirty="0">
              <a:latin typeface="+mn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726AC41-E130-45CD-912F-B28D9C8363EA}"/>
              </a:ext>
            </a:extLst>
          </p:cNvPr>
          <p:cNvSpPr txBox="1"/>
          <p:nvPr/>
        </p:nvSpPr>
        <p:spPr>
          <a:xfrm>
            <a:off x="9043684" y="3248066"/>
            <a:ext cx="90282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Zvýšený ICP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7A27EE4-4287-4163-A322-339A4875B8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1" t="14473" r="72088" b="20042"/>
          <a:stretch/>
        </p:blipFill>
        <p:spPr>
          <a:xfrm>
            <a:off x="5491686" y="4056695"/>
            <a:ext cx="3171247" cy="2245489"/>
          </a:xfrm>
          <a:prstGeom prst="rect">
            <a:avLst/>
          </a:prstGeom>
        </p:spPr>
      </p:pic>
      <p:sp>
        <p:nvSpPr>
          <p:cNvPr id="17" name="Šipka: doleva 16">
            <a:extLst>
              <a:ext uri="{FF2B5EF4-FFF2-40B4-BE49-F238E27FC236}">
                <a16:creationId xmlns:a16="http://schemas.microsoft.com/office/drawing/2014/main" id="{8E800942-CB7B-4A0B-809C-4F01993E5A81}"/>
              </a:ext>
            </a:extLst>
          </p:cNvPr>
          <p:cNvSpPr/>
          <p:nvPr/>
        </p:nvSpPr>
        <p:spPr bwMode="auto">
          <a:xfrm>
            <a:off x="6632294" y="4056695"/>
            <a:ext cx="3314215" cy="4574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Tepenná pulzace přenášená z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choroidního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plexu</a:t>
            </a:r>
          </a:p>
        </p:txBody>
      </p:sp>
      <p:sp>
        <p:nvSpPr>
          <p:cNvPr id="20" name="Šipka: doleva 19">
            <a:extLst>
              <a:ext uri="{FF2B5EF4-FFF2-40B4-BE49-F238E27FC236}">
                <a16:creationId xmlns:a16="http://schemas.microsoft.com/office/drawing/2014/main" id="{4B6B3A0A-BFA1-4B75-8083-A37ECAA6130A}"/>
              </a:ext>
            </a:extLst>
          </p:cNvPr>
          <p:cNvSpPr/>
          <p:nvPr/>
        </p:nvSpPr>
        <p:spPr bwMode="auto">
          <a:xfrm>
            <a:off x="7200057" y="4349864"/>
            <a:ext cx="2295039" cy="4574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Shoda s okolní mozkovou tkání</a:t>
            </a:r>
          </a:p>
        </p:txBody>
      </p:sp>
      <p:sp>
        <p:nvSpPr>
          <p:cNvPr id="21" name="Šipka: doleva 20">
            <a:extLst>
              <a:ext uri="{FF2B5EF4-FFF2-40B4-BE49-F238E27FC236}">
                <a16:creationId xmlns:a16="http://schemas.microsoft.com/office/drawing/2014/main" id="{A48E485C-7FE6-469D-98FD-61CE0C9622D4}"/>
              </a:ext>
            </a:extLst>
          </p:cNvPr>
          <p:cNvSpPr/>
          <p:nvPr/>
        </p:nvSpPr>
        <p:spPr bwMode="auto">
          <a:xfrm>
            <a:off x="7620770" y="4686137"/>
            <a:ext cx="2657549" cy="4574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Důsledek uzavření aorty na konci  KS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7C98B162-5E6F-4A47-AF5E-3F69291B5AB6}"/>
              </a:ext>
            </a:extLst>
          </p:cNvPr>
          <p:cNvSpPr/>
          <p:nvPr/>
        </p:nvSpPr>
        <p:spPr bwMode="auto">
          <a:xfrm>
            <a:off x="9043684" y="5323356"/>
            <a:ext cx="3120676" cy="5659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+mj-lt"/>
              </a:rPr>
              <a:t>Pomocí čidla lze měřit i okysličení </a:t>
            </a:r>
          </a:p>
          <a:p>
            <a:pPr algn="ctr"/>
            <a:r>
              <a:rPr lang="cs-CZ" sz="1600" dirty="0">
                <a:solidFill>
                  <a:schemeClr val="tx1"/>
                </a:solidFill>
                <a:latin typeface="+mj-lt"/>
              </a:rPr>
              <a:t>mozkové tkáně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241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190BE1-3363-4301-A153-075A054454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4724" y="6455028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07D2F7-24CA-4956-8B63-4DF73BE2B7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2426" y="6455028"/>
            <a:ext cx="252000" cy="252000"/>
          </a:xfrm>
        </p:spPr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927FD5-76F0-40AD-859E-C5D078559EA4}"/>
              </a:ext>
            </a:extLst>
          </p:cNvPr>
          <p:cNvSpPr txBox="1">
            <a:spLocks/>
          </p:cNvSpPr>
          <p:nvPr/>
        </p:nvSpPr>
        <p:spPr>
          <a:xfrm>
            <a:off x="231710" y="64267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/>
              <a:t>Monitorace nitrolebního tlaku (ICP) – externí komorová drenáž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7FDE859-F8EE-4ADE-B8E3-B968BF3937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4" t="3117" r="10717" b="5518"/>
          <a:stretch/>
        </p:blipFill>
        <p:spPr>
          <a:xfrm rot="5400000">
            <a:off x="1327164" y="-418640"/>
            <a:ext cx="2720477" cy="473660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6895E5F-FDDB-41FC-97CA-C395E81853FE}"/>
              </a:ext>
            </a:extLst>
          </p:cNvPr>
          <p:cNvSpPr txBox="1"/>
          <p:nvPr/>
        </p:nvSpPr>
        <p:spPr>
          <a:xfrm>
            <a:off x="231710" y="3236736"/>
            <a:ext cx="59491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rgbClr val="0000DC"/>
                </a:solidFill>
                <a:latin typeface="+mn-lt"/>
              </a:rPr>
              <a:t>Postup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Pokud je to indikováno, popiš postu pacientovi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Proveď hygienu rukou a nasaď si sterilní rukavice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Otočením trojcestného kohoutku přepněte sytém k převodníku a uzavřete sběrnou komoru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Zaznamenejte hodnotu ICP po jejím ustálení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Pokud je indikován nadále odvod mozkomíšního moku, tak přepněte trojcestný kohout na </a:t>
            </a:r>
            <a:r>
              <a:rPr lang="cs-CZ" sz="2000" dirty="0" err="1">
                <a:latin typeface="+mn-lt"/>
              </a:rPr>
              <a:t>mozici</a:t>
            </a:r>
            <a:r>
              <a:rPr lang="cs-CZ" sz="2000" dirty="0">
                <a:latin typeface="+mn-lt"/>
              </a:rPr>
              <a:t> pacient – sběrná komora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3FA1A90-B28C-4479-B2DC-EF04E571E487}"/>
              </a:ext>
            </a:extLst>
          </p:cNvPr>
          <p:cNvSpPr txBox="1"/>
          <p:nvPr/>
        </p:nvSpPr>
        <p:spPr>
          <a:xfrm>
            <a:off x="6347918" y="1074509"/>
            <a:ext cx="5423535" cy="47089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rgbClr val="0000DC"/>
                </a:solidFill>
                <a:latin typeface="+mn-lt"/>
              </a:rPr>
              <a:t>Situace zvyšující ICP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Hypoxie, </a:t>
            </a:r>
            <a:r>
              <a:rPr lang="cs-CZ" sz="2000" dirty="0" err="1">
                <a:latin typeface="+mn-lt"/>
              </a:rPr>
              <a:t>hyperkapnie</a:t>
            </a:r>
            <a:r>
              <a:rPr lang="cs-CZ" sz="2000" dirty="0">
                <a:latin typeface="+mn-lt"/>
              </a:rPr>
              <a:t>, horečka</a:t>
            </a:r>
          </a:p>
          <a:p>
            <a:pPr marL="342900" indent="-3429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Krvácení do mozku, otok mozku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Kašel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Přetlaková ventilace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Svalové napětí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Polohování (vyvarovat se extrémní flexi v kyčli, ideální elevace trupu 30° = podpora venózního odtoku)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Stlačení jugulárních žil (např. těsnou fixací tracheostomické kanyly)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Zácpa</a:t>
            </a:r>
          </a:p>
          <a:p>
            <a:pPr marL="342900" indent="-342900" algn="l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2000" dirty="0">
                <a:latin typeface="+mn-lt"/>
              </a:rPr>
              <a:t>Kumulace péče (pokud to lze eliminovat – u stabilních pacientů v noci lze kumulovat činnosti </a:t>
            </a:r>
            <a:r>
              <a:rPr lang="cs-CZ" sz="2000" dirty="0">
                <a:latin typeface="+mn-lt"/>
                <a:sym typeface="Symbol" panose="05050102010706020507" pitchFamily="18" charset="2"/>
              </a:rPr>
              <a:t></a:t>
            </a:r>
            <a:r>
              <a:rPr lang="cs-CZ" sz="2000" dirty="0">
                <a:latin typeface="+mn-lt"/>
              </a:rPr>
              <a:t> kvality spánu) </a:t>
            </a:r>
          </a:p>
        </p:txBody>
      </p:sp>
    </p:spTree>
    <p:extLst>
      <p:ext uri="{BB962C8B-B14F-4D97-AF65-F5344CB8AC3E}">
        <p14:creationId xmlns:p14="http://schemas.microsoft.com/office/powerpoint/2010/main" val="456135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6" y="934149"/>
            <a:ext cx="3713097" cy="5276850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76336" y="122808"/>
            <a:ext cx="6646689" cy="6206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Meningeální Příznaky</a:t>
            </a:r>
          </a:p>
        </p:txBody>
      </p:sp>
      <p:sp>
        <p:nvSpPr>
          <p:cNvPr id="6" name="Obdélník 5"/>
          <p:cNvSpPr/>
          <p:nvPr/>
        </p:nvSpPr>
        <p:spPr>
          <a:xfrm>
            <a:off x="4129000" y="674400"/>
            <a:ext cx="8063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Opozice šíje 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Leh na zádech,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Pasivní anteflexe šíje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Patologie: nelze provézt (svalový odpor a bolestivost), měříme počet prstů, které se vejdou do prostoru mezi bradu a sternum.</a:t>
            </a:r>
          </a:p>
          <a:p>
            <a:pPr>
              <a:buClr>
                <a:srgbClr val="0000DC"/>
              </a:buClr>
            </a:pPr>
            <a:r>
              <a:rPr lang="cs-CZ" sz="1600" b="1" dirty="0" err="1">
                <a:latin typeface="+mj-lt"/>
              </a:rPr>
              <a:t>Brudzinský</a:t>
            </a:r>
            <a:r>
              <a:rPr lang="cs-CZ" sz="1600" b="1" dirty="0">
                <a:latin typeface="+mj-lt"/>
              </a:rPr>
              <a:t> I. příznak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Leh na zádech a  anteflexe šíje 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Patologie: mimovolní pokrčení původně natažených DKK v kolenou </a:t>
            </a:r>
          </a:p>
          <a:p>
            <a:pPr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Spinální příznak 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Neschopnost přiblížit ústa ke kolenům</a:t>
            </a:r>
          </a:p>
          <a:p>
            <a:pPr>
              <a:buClr>
                <a:srgbClr val="0000DC"/>
              </a:buClr>
            </a:pPr>
            <a:r>
              <a:rPr lang="cs-CZ" sz="1600" b="1" dirty="0" err="1">
                <a:latin typeface="+mj-lt"/>
              </a:rPr>
              <a:t>Lasegueův</a:t>
            </a:r>
            <a:r>
              <a:rPr lang="cs-CZ" sz="1600" b="1" dirty="0">
                <a:latin typeface="+mj-lt"/>
              </a:rPr>
              <a:t> příznak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Leh na zádech, zdvih natažené DK (úhel v kyčli 90°) a dorsální flexe nohy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Patologie: tah/bolest/tlak v lýtku</a:t>
            </a:r>
          </a:p>
          <a:p>
            <a:pPr>
              <a:buClr>
                <a:srgbClr val="0000DC"/>
              </a:buClr>
            </a:pPr>
            <a:r>
              <a:rPr lang="cs-CZ" sz="1600" b="1" dirty="0" err="1">
                <a:latin typeface="+mj-lt"/>
              </a:rPr>
              <a:t>Kernigův</a:t>
            </a:r>
            <a:r>
              <a:rPr lang="cs-CZ" sz="1600" b="1" dirty="0">
                <a:latin typeface="+mj-lt"/>
              </a:rPr>
              <a:t> příznak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Leh na zádech, DK ohnutá v úhlu 90° (kyčel i koleno), následná extenze kolena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Patologie: tah/bolest/tlak v lýtku.</a:t>
            </a:r>
          </a:p>
          <a:p>
            <a:pPr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Příznak trojnožky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r>
              <a:rPr lang="cs-CZ" sz="1600" dirty="0">
                <a:latin typeface="+mj-lt"/>
              </a:rPr>
              <a:t>Při posazování si pacient dává horní končetiny dozadu, nikoli souběžně s trupem</a:t>
            </a:r>
          </a:p>
          <a:p>
            <a:pPr marL="285750" indent="-285750">
              <a:buClr>
                <a:srgbClr val="0000DC"/>
              </a:buClr>
              <a:buFont typeface="Tahoma" panose="020B0604030504040204" pitchFamily="34" charset="0"/>
              <a:buChar char="-"/>
            </a:pPr>
            <a:endParaRPr lang="cs-CZ" sz="1600" dirty="0">
              <a:latin typeface="+mj-lt"/>
            </a:endParaRPr>
          </a:p>
          <a:p>
            <a:pPr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Další </a:t>
            </a:r>
            <a:r>
              <a:rPr lang="cs-CZ" sz="1600" b="1" dirty="0" err="1">
                <a:latin typeface="+mj-lt"/>
              </a:rPr>
              <a:t>symtomy</a:t>
            </a:r>
            <a:r>
              <a:rPr lang="cs-CZ" sz="1600" b="1" dirty="0">
                <a:latin typeface="+mj-lt"/>
              </a:rPr>
              <a:t>: </a:t>
            </a:r>
            <a:r>
              <a:rPr lang="cs-CZ" sz="1600" dirty="0">
                <a:latin typeface="+mj-lt"/>
              </a:rPr>
              <a:t>světloplachost, </a:t>
            </a:r>
            <a:r>
              <a:rPr lang="cs-CZ" sz="1600" dirty="0" err="1">
                <a:latin typeface="+mj-lt"/>
              </a:rPr>
              <a:t>zvukoplachost</a:t>
            </a:r>
            <a:r>
              <a:rPr lang="cs-CZ" sz="1600" dirty="0">
                <a:latin typeface="+mj-lt"/>
              </a:rPr>
              <a:t>, nevolnost/zvracení, bolest hlavy, únava</a:t>
            </a:r>
          </a:p>
          <a:p>
            <a:pPr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Výskyt: </a:t>
            </a:r>
            <a:r>
              <a:rPr lang="cs-CZ" sz="1600" dirty="0">
                <a:latin typeface="+mj-lt"/>
              </a:rPr>
              <a:t>meningitida, subarachnoidální krvácení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5982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35902" y="116632"/>
            <a:ext cx="11523306" cy="6206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KRÁNIOCEREBRÁLNÍ PORANĚNÍ - režimová opatření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1637205" y="51136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Diskutabilní podepsání reverzu - pacient může být v období amnézie.</a:t>
            </a:r>
          </a:p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Dodržování režimových opatření je důležité jako prevence komplikací a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postkomočního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syndromu.</a:t>
            </a:r>
          </a:p>
          <a:p>
            <a:pPr lvl="1"/>
            <a:endParaRPr lang="cs-CZ" sz="1600" dirty="0"/>
          </a:p>
        </p:txBody>
      </p:sp>
      <p:sp>
        <p:nvSpPr>
          <p:cNvPr id="4" name="Pětiúhelník 3"/>
          <p:cNvSpPr/>
          <p:nvPr/>
        </p:nvSpPr>
        <p:spPr>
          <a:xfrm rot="5400000">
            <a:off x="2071397" y="-711440"/>
            <a:ext cx="1996715" cy="5961355"/>
          </a:xfrm>
          <a:prstGeom prst="homePlate">
            <a:avLst>
              <a:gd name="adj" fmla="val 4763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30483" y="1236270"/>
            <a:ext cx="5919949" cy="10793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dirty="0">
                <a:solidFill>
                  <a:srgbClr val="0000DC"/>
                </a:solidFill>
                <a:latin typeface="+mn-lt"/>
              </a:rPr>
              <a:t>První hodiny po úraze (dle indikace lékaře prvních 24 hod)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Klid na lůžku - leh na zádech elevace trupu max. 30°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Pacient nesmí sedět, chodit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Tlumení světla/hluku (bolesti hlavy)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Restrikce příjmu per os</a:t>
            </a:r>
          </a:p>
        </p:txBody>
      </p:sp>
      <p:sp>
        <p:nvSpPr>
          <p:cNvPr id="7" name="Pětiúhelník 6"/>
          <p:cNvSpPr/>
          <p:nvPr/>
        </p:nvSpPr>
        <p:spPr>
          <a:xfrm rot="5400000">
            <a:off x="2299726" y="1239055"/>
            <a:ext cx="1540058" cy="5919949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09782" y="3429000"/>
            <a:ext cx="5854026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dirty="0">
                <a:solidFill>
                  <a:srgbClr val="00B0F0"/>
                </a:solidFill>
                <a:latin typeface="+mn-lt"/>
              </a:rPr>
              <a:t>Režim WC (indikuje lékař obvykle 24 hodin po úrazu)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Klid na lůžku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latin typeface="+mn-lt"/>
              </a:rPr>
              <a:t>Pacient smí pouze na toaletu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6393" y="5130463"/>
            <a:ext cx="5946721" cy="11619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dirty="0">
                <a:solidFill>
                  <a:srgbClr val="00B050"/>
                </a:solidFill>
              </a:rPr>
              <a:t>2-3 týdny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Zůstat doma - odpočívat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Nesportovat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Omezit i psychické aktivity (čtení, televizi a počítač)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</a:rPr>
              <a:t>Vyhnout se koupeli v horké vodě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194010" y="3429000"/>
            <a:ext cx="5801024" cy="25545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POSTKOMOČNÍ SYNDROM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U 50 % postižených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Může se rozvinout i několik dní po úrazu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Může přetrvávat řadu měsíců</a:t>
            </a:r>
          </a:p>
          <a:p>
            <a:pPr>
              <a:buClr>
                <a:schemeClr val="bg1"/>
              </a:buClr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 - přetrvávající</a:t>
            </a:r>
            <a:r>
              <a:rPr lang="cs-CZ" sz="1400" dirty="0"/>
              <a:t>: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Bolest hlavy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 err="1"/>
              <a:t>Tinnitus</a:t>
            </a:r>
            <a:endParaRPr lang="cs-CZ" sz="1400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Poruchy spánku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Únava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Porucha pozornosti, soustředění a paměti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-"/>
            </a:pPr>
            <a:r>
              <a:rPr lang="cs-CZ" sz="1400" dirty="0"/>
              <a:t>Podráždění, frustrace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D5165D4-9E96-457A-88A7-F6D655DE6062}"/>
              </a:ext>
            </a:extLst>
          </p:cNvPr>
          <p:cNvSpPr txBox="1"/>
          <p:nvPr/>
        </p:nvSpPr>
        <p:spPr>
          <a:xfrm>
            <a:off x="8396528" y="1236270"/>
            <a:ext cx="3598506" cy="11695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Retrográdní amnézie</a:t>
            </a:r>
          </a:p>
          <a:p>
            <a:pPr marL="2857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Ztráta paměti na období před úrazem </a:t>
            </a:r>
          </a:p>
          <a:p>
            <a:pPr marL="0" lvl="1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Posttraumatická amnézie</a:t>
            </a:r>
          </a:p>
          <a:p>
            <a:pPr marL="2857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Ztráta paměti na období po úraze</a:t>
            </a:r>
          </a:p>
          <a:p>
            <a:pPr marL="2857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Trvá méně jak hodinu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E6D3040-CD64-4C55-B3B8-AC10E611E31A}"/>
              </a:ext>
            </a:extLst>
          </p:cNvPr>
          <p:cNvSpPr txBox="1"/>
          <p:nvPr/>
        </p:nvSpPr>
        <p:spPr>
          <a:xfrm>
            <a:off x="6342515" y="1132052"/>
            <a:ext cx="5652519" cy="203132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/>
            <a:r>
              <a:rPr lang="cs-CZ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Příznaky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Amnézie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Bolest hlavy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Poruchy spánku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Nauzea a vomitus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Pocení, palpitace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Závratě, nejistota při pohybu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Ortostatická hypotenze a tachykardie</a:t>
            </a:r>
          </a:p>
          <a:p>
            <a:pPr marL="355600" lvl="1" indent="-35560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latin typeface="+mj-lt"/>
              </a:rPr>
              <a:t>Poruchy koncentrace, paměti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35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4C86D9-C749-4570-BC99-30F79B9676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E425BA-055B-4696-A12C-70EAC5C61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24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E29310-9036-4CA6-96A8-50A28414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Poranění páteře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24C1736-0BF8-4E80-AF51-5EC7D9433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629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9632"/>
            <a:ext cx="12049246" cy="62068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PÁTEŘ - MÍCHA - typy poranění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-1" y="471611"/>
            <a:ext cx="62503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FUNKCE PÁTEŘE:</a:t>
            </a:r>
          </a:p>
          <a:p>
            <a:pPr lvl="0"/>
            <a:r>
              <a:rPr lang="cs-CZ" sz="1600" dirty="0"/>
              <a:t>Nosná, pohybová, protektivní </a:t>
            </a:r>
            <a:r>
              <a:rPr lang="cs-CZ" sz="1200" dirty="0"/>
              <a:t>(ochrana nervové tkáně - míchy).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5102722" y="562816"/>
            <a:ext cx="7089278" cy="53860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0000DC"/>
              </a:buClr>
            </a:pPr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NEJČASTĚJŠÍ ETIOLOGIE PORANĚNÍ PÁTEŘE: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dopravní nehody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pády z výšek</a:t>
            </a:r>
            <a:endParaRPr lang="cs-CZ" b="1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00DC"/>
              </a:buClr>
            </a:pPr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TYPY PORANĚNÍ PÁTEŘE:</a:t>
            </a:r>
          </a:p>
          <a:p>
            <a:pPr lvl="0"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Poranění vazivového aparátu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hojí se jizvou - funkční změny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distorze páteře </a:t>
            </a:r>
            <a:r>
              <a:rPr lang="cs-CZ" sz="1200" dirty="0">
                <a:latin typeface="+mj-lt"/>
              </a:rPr>
              <a:t>(nejčastěji C)</a:t>
            </a:r>
          </a:p>
          <a:p>
            <a:pPr lvl="0"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Poranění kostí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dle mechanizmu vzniku </a:t>
            </a:r>
            <a:r>
              <a:rPr lang="cs-CZ" sz="1200" dirty="0">
                <a:latin typeface="+mj-lt"/>
              </a:rPr>
              <a:t>(úrazové/patologické - tumory, metastázy, osteoporóza)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nezávažné zlomeniny </a:t>
            </a:r>
            <a:r>
              <a:rPr lang="cs-CZ" sz="1200" dirty="0">
                <a:latin typeface="+mj-lt"/>
              </a:rPr>
              <a:t>(zlomeniny příčných či trnových výběžku na L páteři)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závažné zlomeniny </a:t>
            </a:r>
            <a:r>
              <a:rPr lang="cs-CZ" sz="1200" dirty="0">
                <a:latin typeface="+mj-lt"/>
              </a:rPr>
              <a:t>(nestabilní zlomeniny)</a:t>
            </a:r>
          </a:p>
          <a:p>
            <a:pPr lvl="0"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Kombinované úrazy = </a:t>
            </a:r>
            <a:r>
              <a:rPr lang="cs-CZ" sz="1600" dirty="0">
                <a:latin typeface="+mj-lt"/>
              </a:rPr>
              <a:t>kombinace kosti/vazy</a:t>
            </a:r>
          </a:p>
          <a:p>
            <a:pPr lvl="0"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Poranění stabilní </a:t>
            </a:r>
            <a:r>
              <a:rPr lang="cs-CZ" sz="1600" dirty="0">
                <a:latin typeface="+mj-lt"/>
              </a:rPr>
              <a:t>= není ohrožena nervová struktura</a:t>
            </a:r>
          </a:p>
          <a:p>
            <a:pPr lvl="0">
              <a:buClr>
                <a:srgbClr val="0000DC"/>
              </a:buClr>
            </a:pPr>
            <a:r>
              <a:rPr lang="cs-CZ" sz="1600" b="1" dirty="0">
                <a:latin typeface="+mj-lt"/>
              </a:rPr>
              <a:t>Poranění nestabilní </a:t>
            </a:r>
            <a:r>
              <a:rPr lang="cs-CZ" sz="1600" dirty="0">
                <a:latin typeface="+mj-lt"/>
              </a:rPr>
              <a:t>= je ohrožena nervová struktura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 err="1">
                <a:latin typeface="+mj-lt"/>
              </a:rPr>
              <a:t>temporární</a:t>
            </a:r>
            <a:r>
              <a:rPr lang="cs-CZ" sz="1600" dirty="0">
                <a:latin typeface="+mj-lt"/>
              </a:rPr>
              <a:t> kostní 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 err="1">
                <a:latin typeface="+mj-lt"/>
              </a:rPr>
              <a:t>instabilita</a:t>
            </a:r>
            <a:r>
              <a:rPr lang="cs-CZ" sz="1600" dirty="0">
                <a:latin typeface="+mj-lt"/>
              </a:rPr>
              <a:t> - poškozené obratle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>
                <a:latin typeface="+mj-lt"/>
              </a:rPr>
              <a:t>permanentní </a:t>
            </a:r>
            <a:r>
              <a:rPr lang="cs-CZ" sz="1600" dirty="0" err="1">
                <a:latin typeface="+mj-lt"/>
              </a:rPr>
              <a:t>ligamentózní</a:t>
            </a:r>
            <a:r>
              <a:rPr lang="cs-CZ" sz="1600" dirty="0">
                <a:latin typeface="+mj-lt"/>
              </a:rPr>
              <a:t> instabilita - poranění v intervertebrálních kloubech</a:t>
            </a:r>
          </a:p>
          <a:p>
            <a:pPr lvl="0">
              <a:buClr>
                <a:srgbClr val="0000DC"/>
              </a:buClr>
            </a:pPr>
            <a:r>
              <a:rPr lang="cs-CZ" sz="1600" b="1" dirty="0" err="1">
                <a:latin typeface="+mj-lt"/>
              </a:rPr>
              <a:t>Whiplash</a:t>
            </a:r>
            <a:r>
              <a:rPr lang="cs-CZ" sz="1600" b="1" dirty="0">
                <a:latin typeface="+mj-lt"/>
              </a:rPr>
              <a:t> poranění</a:t>
            </a:r>
          </a:p>
        </p:txBody>
      </p:sp>
      <p:pic>
        <p:nvPicPr>
          <p:cNvPr id="7" name="Obrázek 6"/>
          <p:cNvPicPr/>
          <p:nvPr/>
        </p:nvPicPr>
        <p:blipFill rotWithShape="1">
          <a:blip r:embed="rId3"/>
          <a:srcRect l="34393" t="18518" r="23608" b="27163"/>
          <a:stretch/>
        </p:blipFill>
        <p:spPr bwMode="auto">
          <a:xfrm>
            <a:off x="134170" y="1364163"/>
            <a:ext cx="4968552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627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 rotWithShape="1">
          <a:blip r:embed="rId3"/>
          <a:srcRect l="43818" t="27778" r="19309" b="26190"/>
          <a:stretch/>
        </p:blipFill>
        <p:spPr bwMode="auto">
          <a:xfrm>
            <a:off x="92597" y="814348"/>
            <a:ext cx="11887200" cy="5229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219919" y="107479"/>
            <a:ext cx="9060315" cy="620688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PÁTEŘ - MÍCHA - </a:t>
            </a:r>
            <a:r>
              <a:rPr lang="cs-CZ" dirty="0" err="1"/>
              <a:t>Whiplash</a:t>
            </a:r>
            <a:r>
              <a:rPr lang="cs-CZ" dirty="0"/>
              <a:t> poranění </a:t>
            </a:r>
          </a:p>
        </p:txBody>
      </p:sp>
      <p:sp>
        <p:nvSpPr>
          <p:cNvPr id="6" name="Obdélníkový popisek 5"/>
          <p:cNvSpPr/>
          <p:nvPr/>
        </p:nvSpPr>
        <p:spPr>
          <a:xfrm>
            <a:off x="9026104" y="548680"/>
            <a:ext cx="3283794" cy="864096"/>
          </a:xfrm>
          <a:prstGeom prst="wedgeRectCallout">
            <a:avLst>
              <a:gd name="adj1" fmla="val -64032"/>
              <a:gd name="adj2" fmla="val -4229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Název z anglického termínu </a:t>
            </a:r>
            <a:r>
              <a:rPr lang="cs-CZ" sz="1400" dirty="0" err="1"/>
              <a:t>Whiplash</a:t>
            </a:r>
            <a:r>
              <a:rPr lang="cs-CZ" sz="1400" dirty="0"/>
              <a:t> = pohyb vlnícího se biče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2071868" y="1412776"/>
            <a:ext cx="6238896" cy="288032"/>
          </a:xfrm>
          <a:prstGeom prst="wedgeRectCallout">
            <a:avLst>
              <a:gd name="adj1" fmla="val -10850"/>
              <a:gd name="adj2" fmla="val -12243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Dochází asi k němu asi v 50 % případů všech dopravních nehod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267716" y="5522210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063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Šipka doleva 14"/>
          <p:cNvSpPr/>
          <p:nvPr/>
        </p:nvSpPr>
        <p:spPr>
          <a:xfrm>
            <a:off x="4567781" y="4801688"/>
            <a:ext cx="7446738" cy="864104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200" dirty="0"/>
              <a:t>Zlomeniny s neurologickou symptomatologií, nestabilní zlomeniny, výrazná deformace</a:t>
            </a:r>
          </a:p>
        </p:txBody>
      </p:sp>
      <p:sp>
        <p:nvSpPr>
          <p:cNvPr id="2" name="Šipka doleva 1"/>
          <p:cNvSpPr/>
          <p:nvPr/>
        </p:nvSpPr>
        <p:spPr>
          <a:xfrm>
            <a:off x="4567781" y="3100774"/>
            <a:ext cx="7446740" cy="864104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200" dirty="0"/>
              <a:t>Zlomeniny bez neurologické léze a bez většího stupně </a:t>
            </a:r>
            <a:r>
              <a:rPr lang="cs-CZ" sz="1200" dirty="0" err="1"/>
              <a:t>instability</a:t>
            </a:r>
            <a:r>
              <a:rPr lang="cs-CZ" sz="1200" dirty="0"/>
              <a:t> a deformity</a:t>
            </a:r>
          </a:p>
          <a:p>
            <a:r>
              <a:rPr lang="cs-CZ" sz="1200" dirty="0" err="1"/>
              <a:t>Th</a:t>
            </a:r>
            <a:r>
              <a:rPr lang="cs-CZ" sz="1200" dirty="0"/>
              <a:t> a L páteř (ulomení výběžků, kompresivní zlomeniny)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83726"/>
            <a:ext cx="12192000" cy="404664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PÁTEŘ - MÍCHA - první pomoc, diagnostika, léčba 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-1" y="1542815"/>
            <a:ext cx="2928395" cy="158416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DIAGNOSTIKA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2928393" y="1605590"/>
            <a:ext cx="9086128" cy="15841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Na základě symptomů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poruchy cítivosti a hybnosti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hematom, bolest, otok v oblasti páteře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RTG nativní snímek - zobrazení kostí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CT vyšetření - určí typ zlomeniny i stav páteřního kanálu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MR posouzení stavu míchy, pacient má symptomy poranění páteře, ale CT je neodhalilo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0" y="553664"/>
            <a:ext cx="2928394" cy="101951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PRVNÍ POMOC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2928394" y="553197"/>
            <a:ext cx="9086128" cy="101951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Šetrná manipulace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200" dirty="0">
                <a:solidFill>
                  <a:schemeClr val="tx1"/>
                </a:solidFill>
              </a:rPr>
              <a:t>vyproštění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200" dirty="0">
                <a:solidFill>
                  <a:schemeClr val="tx1"/>
                </a:solidFill>
              </a:rPr>
              <a:t>transport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200" dirty="0">
                <a:solidFill>
                  <a:schemeClr val="tx1"/>
                </a:solidFill>
              </a:rPr>
              <a:t>polohování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>
                <a:solidFill>
                  <a:schemeClr val="tx1"/>
                </a:solidFill>
              </a:rPr>
              <a:t>Poloha na zádech na tvrdé podložce bez položení hlavy a fixace hlavy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-169" y="3160591"/>
            <a:ext cx="1639557" cy="361368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LÉČBA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1639388" y="3223751"/>
            <a:ext cx="2928395" cy="5760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KONZERVATIVNÍ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1639387" y="5056530"/>
            <a:ext cx="2928394" cy="46743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CHIRURGICKÁ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1639388" y="3862590"/>
            <a:ext cx="10375133" cy="11170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ORTÉZY</a:t>
            </a:r>
            <a:r>
              <a:rPr lang="cs-CZ" sz="1400" dirty="0"/>
              <a:t> - konkrétní typ ortézy určí lékař - </a:t>
            </a:r>
            <a:r>
              <a:rPr lang="cs-CZ" sz="1400" dirty="0" err="1"/>
              <a:t>ortotik</a:t>
            </a:r>
            <a:r>
              <a:rPr lang="cs-CZ" sz="1400" dirty="0"/>
              <a:t> přizpůsobí ortézu požadavkům pacienta</a:t>
            </a:r>
          </a:p>
          <a:p>
            <a:r>
              <a:rPr lang="cs-CZ" sz="1400" i="1" dirty="0"/>
              <a:t>Krční páteř </a:t>
            </a:r>
            <a:r>
              <a:rPr lang="cs-CZ" sz="1400" dirty="0"/>
              <a:t>- </a:t>
            </a:r>
            <a:r>
              <a:rPr lang="cs-CZ" sz="1400" dirty="0" err="1"/>
              <a:t>Hallo</a:t>
            </a:r>
            <a:r>
              <a:rPr lang="cs-CZ" sz="1400" dirty="0"/>
              <a:t> vesta, krční límec (měkký, polotuhý, tvrdý)</a:t>
            </a:r>
          </a:p>
          <a:p>
            <a:r>
              <a:rPr lang="cs-CZ" sz="1400" i="1" dirty="0"/>
              <a:t>Hrudní páteř  </a:t>
            </a:r>
            <a:r>
              <a:rPr lang="cs-CZ" sz="1400" dirty="0"/>
              <a:t>-  </a:t>
            </a:r>
            <a:r>
              <a:rPr lang="cs-CZ" sz="1400" dirty="0" err="1"/>
              <a:t>Sommy</a:t>
            </a:r>
            <a:r>
              <a:rPr lang="cs-CZ" sz="1400" dirty="0"/>
              <a:t> límec, </a:t>
            </a:r>
            <a:r>
              <a:rPr lang="cs-CZ" sz="1400" dirty="0" err="1"/>
              <a:t>Jawetova</a:t>
            </a:r>
            <a:r>
              <a:rPr lang="cs-CZ" sz="1400" dirty="0"/>
              <a:t> ortéza</a:t>
            </a:r>
          </a:p>
          <a:p>
            <a:r>
              <a:rPr lang="cs-CZ" sz="1400" i="1" dirty="0"/>
              <a:t>Bederní páteř </a:t>
            </a:r>
            <a:r>
              <a:rPr lang="cs-CZ" sz="1400" dirty="0"/>
              <a:t>- bederní pás</a:t>
            </a:r>
          </a:p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POHYBOVÉ OMEZENÍ, KLIDOVÝ REŽIM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1639387" y="5560071"/>
            <a:ext cx="10375133" cy="113733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OPERAČNÍ VÝKONY - </a:t>
            </a:r>
            <a:r>
              <a:rPr lang="cs-CZ" sz="1600" dirty="0"/>
              <a:t>u neurologické </a:t>
            </a:r>
            <a:r>
              <a:rPr lang="cs-CZ" sz="1600" dirty="0" err="1"/>
              <a:t>symtomatologie</a:t>
            </a:r>
            <a:r>
              <a:rPr lang="cs-CZ" sz="1600" dirty="0"/>
              <a:t> operace nutná do 4 - 6 hodin</a:t>
            </a:r>
          </a:p>
          <a:p>
            <a:r>
              <a:rPr lang="cs-CZ" sz="1600" i="1" dirty="0"/>
              <a:t>Dle přístupové cesty: </a:t>
            </a:r>
            <a:r>
              <a:rPr lang="cs-CZ" sz="1600" dirty="0"/>
              <a:t>Zadní přístup (záda) x přední přístup (břicho, bok) x kombinace obojího</a:t>
            </a:r>
            <a:endParaRPr lang="cs-CZ" sz="1600" b="1" dirty="0"/>
          </a:p>
          <a:p>
            <a:r>
              <a:rPr lang="cs-CZ" sz="1600" i="1" dirty="0"/>
              <a:t>Výsledek operace: </a:t>
            </a:r>
            <a:r>
              <a:rPr lang="cs-CZ" sz="1600" dirty="0"/>
              <a:t>repozice x stabilizace x dekomprese ( v případě poranění nervových struktur)</a:t>
            </a:r>
          </a:p>
          <a:p>
            <a:r>
              <a:rPr lang="cs-CZ" sz="1600" dirty="0"/>
              <a:t>Operatér určí nutnost další restrikce pohybu ortézou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2690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AO klasifikace zlomenin páte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2" y="2940087"/>
            <a:ext cx="6656718" cy="37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pisek se šipkou dolů 4"/>
          <p:cNvSpPr/>
          <p:nvPr/>
        </p:nvSpPr>
        <p:spPr>
          <a:xfrm>
            <a:off x="218660" y="636277"/>
            <a:ext cx="1984286" cy="268699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990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Postihují přední sloupec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Postižení těla obratle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Kompresivní zlomeniny</a:t>
            </a:r>
          </a:p>
        </p:txBody>
      </p:sp>
      <p:sp>
        <p:nvSpPr>
          <p:cNvPr id="7" name="Popisek se šipkou dolů 6"/>
          <p:cNvSpPr/>
          <p:nvPr/>
        </p:nvSpPr>
        <p:spPr>
          <a:xfrm>
            <a:off x="2484500" y="590519"/>
            <a:ext cx="1889685" cy="223224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990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Postihují pohybový segment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Jsou bez dislokace</a:t>
            </a:r>
          </a:p>
        </p:txBody>
      </p:sp>
      <p:sp>
        <p:nvSpPr>
          <p:cNvPr id="8" name="Popisek se šipkou dolů 7"/>
          <p:cNvSpPr/>
          <p:nvPr/>
        </p:nvSpPr>
        <p:spPr>
          <a:xfrm>
            <a:off x="4641264" y="590519"/>
            <a:ext cx="2058095" cy="223224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88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Postihují přední a zadní segment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Jsou s dislokací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218660" y="107080"/>
            <a:ext cx="11754680" cy="545484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PÁTEŘ - MÍCHA - klasifikace zlomenin</a:t>
            </a:r>
          </a:p>
        </p:txBody>
      </p:sp>
      <p:sp>
        <p:nvSpPr>
          <p:cNvPr id="6" name="Šipka nahoru 5"/>
          <p:cNvSpPr/>
          <p:nvPr/>
        </p:nvSpPr>
        <p:spPr>
          <a:xfrm>
            <a:off x="1510601" y="5318946"/>
            <a:ext cx="445605" cy="864096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>
            <a:off x="3183996" y="3967109"/>
            <a:ext cx="432048" cy="936104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48935" y="4793375"/>
            <a:ext cx="2069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KOMPRESE</a:t>
            </a:r>
          </a:p>
        </p:txBody>
      </p:sp>
      <p:sp>
        <p:nvSpPr>
          <p:cNvPr id="13" name="Šipka nahoru 12"/>
          <p:cNvSpPr/>
          <p:nvPr/>
        </p:nvSpPr>
        <p:spPr>
          <a:xfrm>
            <a:off x="3170336" y="2769899"/>
            <a:ext cx="445605" cy="864096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ů 13"/>
          <p:cNvSpPr/>
          <p:nvPr/>
        </p:nvSpPr>
        <p:spPr>
          <a:xfrm>
            <a:off x="1547222" y="3828983"/>
            <a:ext cx="432048" cy="936104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2391082" y="3638961"/>
            <a:ext cx="214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ROZTRŽENÍ</a:t>
            </a:r>
          </a:p>
        </p:txBody>
      </p:sp>
      <p:sp>
        <p:nvSpPr>
          <p:cNvPr id="12" name="Zahnutá šipka doprava 11"/>
          <p:cNvSpPr/>
          <p:nvPr/>
        </p:nvSpPr>
        <p:spPr>
          <a:xfrm>
            <a:off x="5233304" y="2822767"/>
            <a:ext cx="720080" cy="581526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hnutá šipka doleva 15"/>
          <p:cNvSpPr/>
          <p:nvPr/>
        </p:nvSpPr>
        <p:spPr>
          <a:xfrm>
            <a:off x="6153519" y="3323270"/>
            <a:ext cx="734693" cy="573555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747086" y="3836180"/>
            <a:ext cx="200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ROZTRŽENÍ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812503" y="545806"/>
            <a:ext cx="53794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Morfologická klasifikace fraktury</a:t>
            </a:r>
          </a:p>
          <a:p>
            <a:r>
              <a:rPr lang="cs-CZ" dirty="0"/>
              <a:t>Vychází z </a:t>
            </a:r>
            <a:r>
              <a:rPr lang="cs-CZ" dirty="0" err="1"/>
              <a:t>Magerlovy</a:t>
            </a:r>
            <a:r>
              <a:rPr lang="cs-CZ" dirty="0"/>
              <a:t> klasifikace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 A, B, C</a:t>
            </a:r>
          </a:p>
          <a:p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Neurologické postižení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N0</a:t>
            </a:r>
            <a:r>
              <a:rPr lang="cs-CZ" dirty="0"/>
              <a:t> není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N1</a:t>
            </a:r>
            <a:r>
              <a:rPr lang="cs-CZ" dirty="0"/>
              <a:t> přechodný neurologický </a:t>
            </a:r>
            <a:r>
              <a:rPr lang="cs-CZ" dirty="0" err="1"/>
              <a:t>deficited</a:t>
            </a:r>
            <a:endParaRPr lang="cs-CZ" dirty="0"/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N2</a:t>
            </a:r>
            <a:r>
              <a:rPr lang="cs-CZ" dirty="0"/>
              <a:t> </a:t>
            </a:r>
            <a:r>
              <a:rPr lang="cs-CZ" dirty="0" err="1"/>
              <a:t>radikulopatie</a:t>
            </a:r>
            <a:endParaRPr lang="cs-CZ" dirty="0"/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N3</a:t>
            </a:r>
            <a:r>
              <a:rPr lang="cs-CZ" dirty="0"/>
              <a:t> nekompletní míšní léze nebo syndrom kaudy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N4</a:t>
            </a:r>
            <a:r>
              <a:rPr lang="cs-CZ" dirty="0"/>
              <a:t> kompletní míšní léze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NX</a:t>
            </a:r>
            <a:r>
              <a:rPr lang="cs-CZ" dirty="0"/>
              <a:t> nelze hodnotit</a:t>
            </a:r>
          </a:p>
          <a:p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Klinické modifikátory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</a:t>
            </a:r>
            <a:r>
              <a:rPr lang="cs-CZ" dirty="0"/>
              <a:t> nejisté poranění vaziv. struktur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</a:t>
            </a:r>
            <a:r>
              <a:rPr lang="cs-CZ" dirty="0"/>
              <a:t> komorbidity, relativní indikace k operaci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508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0A6E08-30B3-4723-8E48-0154E5A5E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BA36A9-FAEB-44C1-8C9D-A131D0E9FA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503853-2EF1-4323-91F1-E7829BF3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57012"/>
            <a:ext cx="10753200" cy="451576"/>
          </a:xfrm>
        </p:spPr>
        <p:txBody>
          <a:bodyPr/>
          <a:lstStyle/>
          <a:p>
            <a:r>
              <a:rPr lang="cs-CZ" dirty="0"/>
              <a:t>Ošetřovatelská diagnostika NANDA - I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32A96BD-8ECC-4846-B259-0B00A4F434EC}"/>
              </a:ext>
            </a:extLst>
          </p:cNvPr>
          <p:cNvSpPr/>
          <p:nvPr/>
        </p:nvSpPr>
        <p:spPr bwMode="auto">
          <a:xfrm>
            <a:off x="413998" y="902201"/>
            <a:ext cx="5477432" cy="14699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Podpora zdraví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-"/>
              <a:tabLst/>
            </a:pPr>
            <a:r>
              <a:rPr lang="cs-CZ" sz="2800" dirty="0" err="1">
                <a:solidFill>
                  <a:schemeClr val="bg1"/>
                </a:solidFill>
                <a:latin typeface="+mn-lt"/>
              </a:rPr>
              <a:t>Noncompliance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(00079)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2F7F2B-C59B-4A75-B9FF-A704CA0D19BD}"/>
              </a:ext>
            </a:extLst>
          </p:cNvPr>
          <p:cNvSpPr/>
          <p:nvPr/>
        </p:nvSpPr>
        <p:spPr bwMode="auto">
          <a:xfrm>
            <a:off x="413996" y="2871109"/>
            <a:ext cx="5477433" cy="14699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Tělesný komfort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Akutní bolest (00132)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2800" dirty="0">
                <a:solidFill>
                  <a:schemeClr val="tx1"/>
                </a:solidFill>
              </a:rPr>
              <a:t>Zhoršený komfort (00183)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77D5446-598B-44E0-ADAD-C884A32382B5}"/>
              </a:ext>
            </a:extLst>
          </p:cNvPr>
          <p:cNvSpPr/>
          <p:nvPr/>
        </p:nvSpPr>
        <p:spPr bwMode="auto">
          <a:xfrm>
            <a:off x="5995686" y="2871109"/>
            <a:ext cx="6076708" cy="316327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Bezpečí, ochrana</a:t>
            </a:r>
          </a:p>
          <a:p>
            <a:r>
              <a:rPr lang="cs-CZ" sz="2800" i="1" dirty="0">
                <a:latin typeface="+mn-lt"/>
              </a:rPr>
              <a:t>Otevřené poranění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Porucha integrity tkáně (00128)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Poruch integrity kůže (00044)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r>
              <a:rPr lang="cs-CZ" sz="2800" dirty="0">
                <a:latin typeface="+mn-lt"/>
              </a:rPr>
              <a:t>Riziko vzniku infekce (00004)</a:t>
            </a:r>
          </a:p>
          <a:p>
            <a:pPr marL="457200" indent="-457200">
              <a:buFont typeface="Arial" panose="020B0604020202020204" pitchFamily="34" charset="0"/>
              <a:buChar char="-"/>
            </a:pPr>
            <a:endParaRPr lang="cs-CZ" sz="2800" dirty="0"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EB9CC68-DDE4-4A11-B5DE-A8F8AB6FD3D0}"/>
              </a:ext>
            </a:extLst>
          </p:cNvPr>
          <p:cNvSpPr/>
          <p:nvPr/>
        </p:nvSpPr>
        <p:spPr bwMode="auto">
          <a:xfrm>
            <a:off x="413997" y="4564402"/>
            <a:ext cx="5477432" cy="14699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Mutilující</a:t>
            </a: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poranění:</a:t>
            </a:r>
          </a:p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vnímání sebe sama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Narušený obraz těla (00118)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7BA7DBE-F26B-4F1C-82EA-D5D446F92533}"/>
              </a:ext>
            </a:extLst>
          </p:cNvPr>
          <p:cNvSpPr/>
          <p:nvPr/>
        </p:nvSpPr>
        <p:spPr bwMode="auto">
          <a:xfrm>
            <a:off x="5995687" y="903877"/>
            <a:ext cx="6076708" cy="177361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Sebepéče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1800" dirty="0"/>
              <a:t>Deficit sebepéče při koupání (00108)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1800" dirty="0"/>
              <a:t>Deficit sebepéče při oblékání (00109)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1800" dirty="0"/>
              <a:t>Deficit sebepéče při stravování (00102)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-"/>
              <a:tabLst/>
            </a:pPr>
            <a:r>
              <a:rPr lang="cs-CZ" sz="1800" dirty="0"/>
              <a:t>Deficit sebepéče při vyprazdňování (00110)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5802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27531AA-AFCD-4722-A05C-C10881DA41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246302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9A94EB-D11D-4B3E-8315-BB5FB5A58D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BAF1BE-A35B-4DD4-AFE2-9F7644CC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/>
              <a:t>Dělení poranění hlavy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1A8F6F6-5BE0-4877-812D-F53D05730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1" y="1081468"/>
            <a:ext cx="6033380" cy="4374021"/>
          </a:xfrm>
        </p:spPr>
        <p:txBody>
          <a:bodyPr/>
          <a:lstStyle/>
          <a:p>
            <a:r>
              <a:rPr lang="cs-CZ" sz="1800" dirty="0"/>
              <a:t>Poranění tupá (zavřená) x ostrá (otevřená = penetrační)</a:t>
            </a:r>
          </a:p>
          <a:p>
            <a:r>
              <a:rPr lang="cs-CZ" sz="1800" dirty="0"/>
              <a:t>Poranění obličejové částí, lebky, mozku</a:t>
            </a:r>
          </a:p>
          <a:p>
            <a:r>
              <a:rPr lang="cs-CZ" sz="1800" dirty="0"/>
              <a:t>Poranění měkkých tkání x skeletu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B1F563E8-B65C-4B2F-A4D5-0283799B3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428630"/>
              </p:ext>
            </p:extLst>
          </p:nvPr>
        </p:nvGraphicFramePr>
        <p:xfrm>
          <a:off x="683537" y="2791941"/>
          <a:ext cx="10735663" cy="255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911">
                  <a:extLst>
                    <a:ext uri="{9D8B030D-6E8A-4147-A177-3AD203B41FA5}">
                      <a16:colId xmlns:a16="http://schemas.microsoft.com/office/drawing/2014/main" val="940543570"/>
                    </a:ext>
                  </a:extLst>
                </a:gridCol>
                <a:gridCol w="3871878">
                  <a:extLst>
                    <a:ext uri="{9D8B030D-6E8A-4147-A177-3AD203B41FA5}">
                      <a16:colId xmlns:a16="http://schemas.microsoft.com/office/drawing/2014/main" val="3574110980"/>
                    </a:ext>
                  </a:extLst>
                </a:gridCol>
                <a:gridCol w="4047874">
                  <a:extLst>
                    <a:ext uri="{9D8B030D-6E8A-4147-A177-3AD203B41FA5}">
                      <a16:colId xmlns:a16="http://schemas.microsoft.com/office/drawing/2014/main" val="4191214065"/>
                    </a:ext>
                  </a:extLst>
                </a:gridCol>
              </a:tblGrid>
              <a:tr h="277899">
                <a:tc gridSpan="3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Klinický stav pacienta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80581"/>
                  </a:ext>
                </a:extLst>
              </a:tr>
              <a:tr h="650902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Klasifikace</a:t>
                      </a:r>
                    </a:p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Stav vědomí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Přítomnost ložiskových</a:t>
                      </a:r>
                      <a:r>
                        <a:rPr lang="cs-CZ" sz="1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nebo neurologické změny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048897"/>
                  </a:ext>
                </a:extLst>
              </a:tr>
              <a:tr h="461055">
                <a:tc>
                  <a:txBody>
                    <a:bodyPr/>
                    <a:lstStyle/>
                    <a:p>
                      <a:r>
                        <a:rPr lang="cs-CZ" sz="1400" dirty="0"/>
                        <a:t>Lehké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Při</a:t>
                      </a:r>
                      <a:r>
                        <a:rPr lang="cs-CZ" sz="1400" baseline="0" dirty="0"/>
                        <a:t> vědomí, krátké bezvědomí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209930"/>
                  </a:ext>
                </a:extLst>
              </a:tr>
              <a:tr h="650902">
                <a:tc>
                  <a:txBody>
                    <a:bodyPr/>
                    <a:lstStyle/>
                    <a:p>
                      <a:r>
                        <a:rPr lang="cs-CZ" sz="1400" dirty="0"/>
                        <a:t>Středně těžké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Při</a:t>
                      </a:r>
                      <a:r>
                        <a:rPr lang="cs-CZ" sz="1400" baseline="0" dirty="0"/>
                        <a:t> vědomí, dočasné bezvědomí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859910"/>
                  </a:ext>
                </a:extLst>
              </a:tr>
              <a:tr h="482539">
                <a:tc>
                  <a:txBody>
                    <a:bodyPr/>
                    <a:lstStyle/>
                    <a:p>
                      <a:r>
                        <a:rPr lang="cs-CZ" sz="1400" dirty="0"/>
                        <a:t>Těžké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Přetrvávající bezvědomí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064357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57FCE234-5E92-4B82-A885-31A37393647D}"/>
              </a:ext>
            </a:extLst>
          </p:cNvPr>
          <p:cNvSpPr txBox="1"/>
          <p:nvPr/>
        </p:nvSpPr>
        <p:spPr>
          <a:xfrm>
            <a:off x="719999" y="5468085"/>
            <a:ext cx="1018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rgbClr val="0000DC"/>
                </a:solidFill>
                <a:latin typeface="+mn-lt"/>
              </a:rPr>
              <a:t>Důsledky: </a:t>
            </a:r>
            <a:r>
              <a:rPr lang="cs-CZ" sz="1800" dirty="0">
                <a:latin typeface="+mn-lt"/>
              </a:rPr>
              <a:t>zvýšený nitrolební tlak, porucha dechových funkcí, infekce u otevřených poranění</a:t>
            </a: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817D61EB-7015-472F-8E22-0AAB1E2A3886}"/>
              </a:ext>
            </a:extLst>
          </p:cNvPr>
          <p:cNvSpPr txBox="1">
            <a:spLocks/>
          </p:cNvSpPr>
          <p:nvPr/>
        </p:nvSpPr>
        <p:spPr>
          <a:xfrm>
            <a:off x="7366015" y="312898"/>
            <a:ext cx="4053185" cy="22837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600" dirty="0">
                <a:solidFill>
                  <a:srgbClr val="0000DC"/>
                </a:solidFill>
              </a:rPr>
              <a:t>Příčiny</a:t>
            </a:r>
            <a:endParaRPr lang="cs-CZ" sz="1800" kern="0" dirty="0"/>
          </a:p>
          <a:p>
            <a:r>
              <a:rPr lang="cs-CZ" sz="1800" kern="0" dirty="0"/>
              <a:t>Silniční nehody</a:t>
            </a:r>
          </a:p>
          <a:p>
            <a:r>
              <a:rPr lang="cs-CZ" sz="1800" kern="0" dirty="0"/>
              <a:t>Pády</a:t>
            </a:r>
          </a:p>
          <a:p>
            <a:r>
              <a:rPr lang="cs-CZ" sz="1800" kern="0" dirty="0"/>
              <a:t>Sport</a:t>
            </a:r>
          </a:p>
          <a:p>
            <a:r>
              <a:rPr lang="cs-CZ" sz="1800" kern="0" dirty="0"/>
              <a:t>Násilné činy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114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uasne.cz/stat/foto/prod/22-ortel-c4-rigid-2396_zoo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5369" r="12364" b="12599"/>
          <a:stretch/>
        </p:blipFill>
        <p:spPr bwMode="auto">
          <a:xfrm>
            <a:off x="110699" y="2068462"/>
            <a:ext cx="1195521" cy="10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17199" y="69284"/>
            <a:ext cx="11333117" cy="5830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PÁTEŘ - MÍCHA - krční páteř - protetika</a:t>
            </a:r>
          </a:p>
        </p:txBody>
      </p:sp>
      <p:pic>
        <p:nvPicPr>
          <p:cNvPr id="2056" name="Picture 8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3737" r="14983" b="5316"/>
          <a:stretch/>
        </p:blipFill>
        <p:spPr bwMode="auto">
          <a:xfrm>
            <a:off x="192778" y="3229094"/>
            <a:ext cx="1137620" cy="119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USH BRACES Krční límec velikost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USH BRACES Krční límec velikost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158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USH BRACES Krční límec velikost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1682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Výsledek obrázku pro hallo vest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5740" r="8314" b="4250"/>
          <a:stretch/>
        </p:blipFill>
        <p:spPr bwMode="auto">
          <a:xfrm>
            <a:off x="7311777" y="950901"/>
            <a:ext cx="1237342" cy="19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aoblený obdélník 10"/>
          <p:cNvSpPr/>
          <p:nvPr/>
        </p:nvSpPr>
        <p:spPr>
          <a:xfrm>
            <a:off x="29578" y="4490571"/>
            <a:ext cx="8370679" cy="23106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krčním límcem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Pokud lékař neurčí jinak, pacient nesmí límec snímat ani při provádění hygieny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Součástí každodenní hygienické péče je očista pokožky pod límcem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Vhodné je sepnout dlouhé vlasy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Poučte pacienta o postupu a vysvětlete mu, že nesmí pohnout hlavu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Jedna osoba drží hlavu pacienta v ose bez možnosti pohybu hlavy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Druhá sejme límec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Provede kontrolu stavu pokožky pod límcem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Provede očistu krku a límce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Límec dle potřeby vypodloží - prevence poškození kožního krytu 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Nasadí límec zpět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8"/>
          <a:srcRect l="48682" t="23102" r="31309" b="43895"/>
          <a:stretch/>
        </p:blipFill>
        <p:spPr bwMode="auto">
          <a:xfrm>
            <a:off x="5968873" y="947409"/>
            <a:ext cx="1330261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70" name="Picture 22" descr="http://www.ms-protetik.cz/gallery/images/somi_579f273e075c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r="17659" b="14888"/>
          <a:stretch/>
        </p:blipFill>
        <p:spPr bwMode="auto">
          <a:xfrm>
            <a:off x="6308962" y="2834161"/>
            <a:ext cx="1014604" cy="15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ms-protetik.cz/gallery/images/4_bod_limec_579f2d75d236f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1397" b="5685"/>
          <a:stretch/>
        </p:blipFill>
        <p:spPr bwMode="auto">
          <a:xfrm>
            <a:off x="7323567" y="2834159"/>
            <a:ext cx="1279727" cy="161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aoblený obdélník 34"/>
          <p:cNvSpPr/>
          <p:nvPr/>
        </p:nvSpPr>
        <p:spPr>
          <a:xfrm>
            <a:off x="8506892" y="1058450"/>
            <a:ext cx="3655530" cy="501825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s Halo vestou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Pod vestou musí být oblečení (např. rozstřižené triko)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Každý den očista pinů a konstrukce vesty (viz čistění zevního fixátoru)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Kožíšky se nesmí namočit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Každý den hygiena pod vestou </a:t>
            </a:r>
            <a:r>
              <a:rPr lang="cs-CZ" sz="1600" i="1" dirty="0"/>
              <a:t> </a:t>
            </a:r>
            <a:r>
              <a:rPr lang="cs-CZ" sz="1600" dirty="0"/>
              <a:t>- vytírání srolovaným ručníkem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Mytí vlasů je možné - nutná dopomoc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Pac. musí mít u sebe nepřetržitě klíč - nutno sundat při KCPR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6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6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cs-CZ" sz="1600" dirty="0"/>
          </a:p>
        </p:txBody>
      </p:sp>
      <p:pic>
        <p:nvPicPr>
          <p:cNvPr id="3074" name="Picture 2" descr="Thuasne KrÄnÃ­ mÄkkÃ½ anatomickÃ½ lÃ­mec - Ortel C1 Anatomic 239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15559" r="25650" b="29427"/>
          <a:stretch/>
        </p:blipFill>
        <p:spPr bwMode="auto">
          <a:xfrm>
            <a:off x="29578" y="865912"/>
            <a:ext cx="1276642" cy="71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6032454" y="2544529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8248489" y="2583712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[4]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6013762" y="617690"/>
            <a:ext cx="6061039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Rigidní límce - tuhé límce</a:t>
            </a:r>
            <a:endParaRPr lang="cs-CZ" dirty="0"/>
          </a:p>
        </p:txBody>
      </p:sp>
      <p:sp>
        <p:nvSpPr>
          <p:cNvPr id="37" name="Zaoblený obdélník 36"/>
          <p:cNvSpPr/>
          <p:nvPr/>
        </p:nvSpPr>
        <p:spPr>
          <a:xfrm>
            <a:off x="30703" y="561261"/>
            <a:ext cx="5712389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Měkké límce </a:t>
            </a:r>
          </a:p>
        </p:txBody>
      </p:sp>
      <p:sp>
        <p:nvSpPr>
          <p:cNvPr id="40" name="Zaoblený obdélník 39"/>
          <p:cNvSpPr/>
          <p:nvPr/>
        </p:nvSpPr>
        <p:spPr>
          <a:xfrm>
            <a:off x="0" y="1584039"/>
            <a:ext cx="5951983" cy="44474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Semirigidní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límce - polotuhé límce 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1306220" y="882273"/>
            <a:ext cx="4662652" cy="6938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Měkké límce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Omezení flexe a extenze o 26 %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Rotaci neomezuje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aoblený obdélník 40"/>
          <p:cNvSpPr/>
          <p:nvPr/>
        </p:nvSpPr>
        <p:spPr>
          <a:xfrm>
            <a:off x="1326553" y="3356809"/>
            <a:ext cx="4620453" cy="10037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Stifneck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Omezení flexe a extenze o 70 %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Omezení rotace o 26 %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Omezené otvírání úst</a:t>
            </a:r>
          </a:p>
        </p:txBody>
      </p:sp>
      <p:sp>
        <p:nvSpPr>
          <p:cNvPr id="42" name="Zaoblený obdélník 41"/>
          <p:cNvSpPr/>
          <p:nvPr/>
        </p:nvSpPr>
        <p:spPr>
          <a:xfrm>
            <a:off x="1330398" y="2130459"/>
            <a:ext cx="4656575" cy="9205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Philadelphia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Omezení flexe a extenze o 40 %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Omezení rotace o 26 %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600" dirty="0"/>
              <a:t>Omezené otvírání úst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6818083" y="2599873"/>
            <a:ext cx="879040" cy="18957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 vesta</a:t>
            </a:r>
            <a:endParaRPr lang="cs-CZ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aoblený obdélník 42"/>
          <p:cNvSpPr/>
          <p:nvPr/>
        </p:nvSpPr>
        <p:spPr>
          <a:xfrm>
            <a:off x="7536160" y="3542064"/>
            <a:ext cx="791953" cy="65801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Trupová ortéza s límcem</a:t>
            </a:r>
          </a:p>
          <a:p>
            <a:pPr algn="ctr"/>
            <a:r>
              <a:rPr lang="cs-CZ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C1 -L3</a:t>
            </a:r>
          </a:p>
        </p:txBody>
      </p:sp>
      <p:sp>
        <p:nvSpPr>
          <p:cNvPr id="44" name="Zaoblený obdélník 43"/>
          <p:cNvSpPr/>
          <p:nvPr/>
        </p:nvSpPr>
        <p:spPr>
          <a:xfrm>
            <a:off x="6013761" y="3550957"/>
            <a:ext cx="667570" cy="51951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Somi</a:t>
            </a:r>
            <a:r>
              <a:rPr lang="cs-CZ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límec</a:t>
            </a:r>
          </a:p>
          <a:p>
            <a:pPr algn="ctr"/>
            <a:r>
              <a:rPr lang="cs-CZ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C1 -Th6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5C75543-6209-40B6-92DF-06B8B4ABBDAD}"/>
              </a:ext>
            </a:extLst>
          </p:cNvPr>
          <p:cNvSpPr txBox="1"/>
          <p:nvPr/>
        </p:nvSpPr>
        <p:spPr>
          <a:xfrm>
            <a:off x="5851284" y="6301424"/>
            <a:ext cx="2276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+mj-lt"/>
                <a:hlinkClick r:id="rId12"/>
              </a:rPr>
              <a:t>ReSolve</a:t>
            </a:r>
            <a:r>
              <a:rPr lang="en-US" sz="1200" dirty="0">
                <a:latin typeface="+mj-lt"/>
                <a:hlinkClick r:id="rId12"/>
              </a:rPr>
              <a:t> Halo - Clinician Fitting Instructions - Bing video</a:t>
            </a:r>
            <a:endParaRPr lang="cs-CZ" sz="12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169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4928" r="11115" b="12173"/>
          <a:stretch/>
        </p:blipFill>
        <p:spPr bwMode="auto">
          <a:xfrm>
            <a:off x="1458484" y="5416822"/>
            <a:ext cx="1278279" cy="12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aoblený obdélník 26"/>
          <p:cNvSpPr/>
          <p:nvPr/>
        </p:nvSpPr>
        <p:spPr>
          <a:xfrm>
            <a:off x="2840208" y="5385080"/>
            <a:ext cx="7982121" cy="1435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s bederním pásem (L páteř)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300" dirty="0"/>
              <a:t>Pokud lékař neurčí jinak </a:t>
            </a:r>
            <a:r>
              <a:rPr lang="cs-CZ" sz="1300" b="1" dirty="0"/>
              <a:t>MUSÍ</a:t>
            </a:r>
            <a:r>
              <a:rPr lang="cs-CZ" sz="1300" dirty="0"/>
              <a:t> být nasazena při sedu, chůzi, stoji </a:t>
            </a:r>
            <a:r>
              <a:rPr lang="cs-CZ" sz="1300" b="1" dirty="0"/>
              <a:t>NEMUSÍ</a:t>
            </a:r>
            <a:r>
              <a:rPr lang="cs-CZ" sz="1300" dirty="0"/>
              <a:t> být nasazena v leže, při spánku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300" dirty="0"/>
              <a:t>Bez ortézy je možné pouze převalování ze strany na stranu - nesmí se nazdvihovat hýždě ani tup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300" dirty="0"/>
              <a:t>Nasazujeme přes oděv - vyjma hygieny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300" dirty="0"/>
              <a:t>Při hygieně se nesmí namočit - dlouho schne</a:t>
            </a:r>
          </a:p>
        </p:txBody>
      </p:sp>
      <p:pic>
        <p:nvPicPr>
          <p:cNvPr id="6" name="Picture 8" descr="http://www.ortotikaprotetika.cz/oldweb/Obrazky/c52001/str16-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13653" r="14498"/>
          <a:stretch/>
        </p:blipFill>
        <p:spPr bwMode="auto">
          <a:xfrm>
            <a:off x="10990230" y="731704"/>
            <a:ext cx="949912" cy="15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19" y="626906"/>
            <a:ext cx="1076325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o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49" y="634588"/>
            <a:ext cx="1076325" cy="15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EWETT - trupová orté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" y="650528"/>
            <a:ext cx="1187626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9076" y="167915"/>
            <a:ext cx="12667643" cy="5899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PÁTEŘ - MÍCHA - Th8 - L - protetika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49076" y="2315570"/>
            <a:ext cx="12034894" cy="1108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Specifika ošetřovatelské péče u jedince s JEWETTOVOU trupovou ortézou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Pokud lékař neurčí jinak </a:t>
            </a:r>
            <a:r>
              <a:rPr lang="cs-CZ" sz="1400" b="1" dirty="0"/>
              <a:t>MUSÍ</a:t>
            </a:r>
            <a:r>
              <a:rPr lang="cs-CZ" sz="1400" dirty="0"/>
              <a:t> být nasazena při sedu, chůzi, stoji </a:t>
            </a:r>
            <a:r>
              <a:rPr lang="cs-CZ" sz="1400" b="1" dirty="0"/>
              <a:t>NEMUSÍ</a:t>
            </a:r>
            <a:r>
              <a:rPr lang="cs-CZ" sz="1400" dirty="0"/>
              <a:t> být nasazena v leže, při spánku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Bez ortézy je možné pouze převalování ze strany na stranu - nesmí se nazdvihovat hýždě ani tup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Nasazujeme přes oděv - vyjma hygieny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Po hygieně se nechá ortéza vyschnout - pacient leží v lůžku</a:t>
            </a:r>
          </a:p>
        </p:txBody>
      </p:sp>
      <p:sp>
        <p:nvSpPr>
          <p:cNvPr id="4" name="AutoShape 4" descr="Výsledek obrázku pro čtyřbodový Jewett obráze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Popisek se šipkou doleva 10"/>
          <p:cNvSpPr/>
          <p:nvPr/>
        </p:nvSpPr>
        <p:spPr>
          <a:xfrm>
            <a:off x="3440580" y="688613"/>
            <a:ext cx="6257820" cy="87205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260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Jewettova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ortéza - </a:t>
            </a:r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trojbodobá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Silové působení na sternum, symfýzu, dorzální část páteře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Brání pohybu v sagitální rovině (předklon, záklon), částečně rotační</a:t>
            </a:r>
          </a:p>
        </p:txBody>
      </p:sp>
      <p:sp>
        <p:nvSpPr>
          <p:cNvPr id="13" name="Popisek se šipkou doprava 12"/>
          <p:cNvSpPr/>
          <p:nvPr/>
        </p:nvSpPr>
        <p:spPr>
          <a:xfrm>
            <a:off x="4881034" y="1610524"/>
            <a:ext cx="6109196" cy="65582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425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Jewettova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ortéza -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čtřbodová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subklavikulárních</a:t>
            </a: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pelot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Lépe tolerovaná např. u kyfózy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­"/>
            </a:pPr>
            <a:r>
              <a:rPr lang="cs-CZ" sz="1400" dirty="0"/>
              <a:t>Méně kvalitní znehybnění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524001" y="5047176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[3]</a:t>
            </a:r>
          </a:p>
        </p:txBody>
      </p:sp>
      <p:sp>
        <p:nvSpPr>
          <p:cNvPr id="5" name="Ovál 4"/>
          <p:cNvSpPr/>
          <p:nvPr/>
        </p:nvSpPr>
        <p:spPr>
          <a:xfrm>
            <a:off x="1491645" y="911435"/>
            <a:ext cx="67604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1504074" y="1716817"/>
            <a:ext cx="676043" cy="365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11178878" y="769934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11499471" y="731704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11222446" y="1585499"/>
            <a:ext cx="586581" cy="262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4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t="23285" r="13521"/>
          <a:stretch/>
        </p:blipFill>
        <p:spPr bwMode="auto">
          <a:xfrm>
            <a:off x="152521" y="5373453"/>
            <a:ext cx="1202518" cy="12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869071" y="1905257"/>
            <a:ext cx="972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solidFill>
                  <a:schemeClr val="bg1"/>
                </a:solidFill>
              </a:rPr>
              <a:t>Třetí bod záda</a:t>
            </a:r>
          </a:p>
        </p:txBody>
      </p:sp>
      <p:sp>
        <p:nvSpPr>
          <p:cNvPr id="31" name="Ovál 30"/>
          <p:cNvSpPr/>
          <p:nvPr/>
        </p:nvSpPr>
        <p:spPr>
          <a:xfrm>
            <a:off x="2454347" y="930877"/>
            <a:ext cx="864327" cy="1033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11200296" y="1018954"/>
            <a:ext cx="63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solidFill>
                  <a:schemeClr val="bg1"/>
                </a:solidFill>
              </a:rPr>
              <a:t>Čtvrtýbod</a:t>
            </a:r>
            <a:r>
              <a:rPr lang="cs-CZ" sz="1200" dirty="0">
                <a:solidFill>
                  <a:schemeClr val="bg1"/>
                </a:solidFill>
              </a:rPr>
              <a:t> záda</a:t>
            </a:r>
          </a:p>
        </p:txBody>
      </p:sp>
      <p:pic>
        <p:nvPicPr>
          <p:cNvPr id="33" name="Obrázek 32"/>
          <p:cNvPicPr/>
          <p:nvPr/>
        </p:nvPicPr>
        <p:blipFill rotWithShape="1">
          <a:blip r:embed="rId9"/>
          <a:srcRect l="37426" t="19864" r="23040" b="59666"/>
          <a:stretch/>
        </p:blipFill>
        <p:spPr bwMode="auto">
          <a:xfrm>
            <a:off x="0" y="3405856"/>
            <a:ext cx="12142924" cy="1929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813F9683-EFCF-406A-AC6E-914ED4B88E38}"/>
              </a:ext>
            </a:extLst>
          </p:cNvPr>
          <p:cNvSpPr txBox="1"/>
          <p:nvPr/>
        </p:nvSpPr>
        <p:spPr>
          <a:xfrm>
            <a:off x="6888484" y="6359412"/>
            <a:ext cx="4101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hlinkClick r:id="rId10"/>
              </a:rPr>
              <a:t>Jewett</a:t>
            </a:r>
            <a:r>
              <a:rPr lang="cs-CZ" dirty="0">
                <a:hlinkClick r:id="rId10"/>
              </a:rPr>
              <a:t> </a:t>
            </a:r>
            <a:r>
              <a:rPr lang="cs-CZ" dirty="0" err="1">
                <a:hlinkClick r:id="rId10"/>
              </a:rPr>
              <a:t>Brace</a:t>
            </a:r>
            <a:r>
              <a:rPr lang="cs-CZ" dirty="0">
                <a:hlinkClick r:id="rId10"/>
              </a:rPr>
              <a:t> - Bing video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356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FF7341-B4BD-4CCD-B37A-4A9E13681A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2F4775-431D-4E0C-8856-822997625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FEDE0FD-F91E-4C7F-9AFD-554D6FB3B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1C6ED9D-9787-4ADD-8EDA-0A87518DA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0944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08C2D9-03B8-4924-9EE2-31E6B1080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DF4CAC-CAF5-464E-8E92-2B3865753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33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A8E27B-FDC1-4964-8888-C42D3D96752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FAD1A97-AE1B-4CCD-84C7-9A362DE1F9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562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269033" y="81051"/>
            <a:ext cx="11941996" cy="5313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cs-CZ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ZLOMENINY LEBKY (klenba, </a:t>
            </a:r>
            <a:r>
              <a:rPr lang="cs-CZ" dirty="0" err="1"/>
              <a:t>baze</a:t>
            </a:r>
            <a:r>
              <a:rPr lang="cs-CZ" dirty="0"/>
              <a:t>)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019973"/>
              </p:ext>
            </p:extLst>
          </p:nvPr>
        </p:nvGraphicFramePr>
        <p:xfrm>
          <a:off x="269033" y="612399"/>
          <a:ext cx="11653934" cy="5984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8298">
                  <a:extLst>
                    <a:ext uri="{9D8B030D-6E8A-4147-A177-3AD203B41FA5}">
                      <a16:colId xmlns:a16="http://schemas.microsoft.com/office/drawing/2014/main" val="1058415252"/>
                    </a:ext>
                  </a:extLst>
                </a:gridCol>
                <a:gridCol w="1922068">
                  <a:extLst>
                    <a:ext uri="{9D8B030D-6E8A-4147-A177-3AD203B41FA5}">
                      <a16:colId xmlns:a16="http://schemas.microsoft.com/office/drawing/2014/main" val="1316842145"/>
                    </a:ext>
                  </a:extLst>
                </a:gridCol>
                <a:gridCol w="4221579">
                  <a:extLst>
                    <a:ext uri="{9D8B030D-6E8A-4147-A177-3AD203B41FA5}">
                      <a16:colId xmlns:a16="http://schemas.microsoft.com/office/drawing/2014/main" val="1112933699"/>
                    </a:ext>
                  </a:extLst>
                </a:gridCol>
                <a:gridCol w="2981989">
                  <a:extLst>
                    <a:ext uri="{9D8B030D-6E8A-4147-A177-3AD203B41FA5}">
                      <a16:colId xmlns:a16="http://schemas.microsoft.com/office/drawing/2014/main" val="1754789518"/>
                    </a:ext>
                  </a:extLst>
                </a:gridCol>
              </a:tblGrid>
              <a:tr h="35079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ZLOMENINY KLENBY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850892"/>
                  </a:ext>
                </a:extLst>
              </a:tr>
              <a:tr h="3507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Fissury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Prasklinky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Anamnéza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RTG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CT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MR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Monitorace pacienta: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VF, vědomí, zornice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Konzervativní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Chirurgická - pokud dislokace kosti je větší, než šířka kosti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Riziko vzniku: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Poranění mozku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Infekce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700644325"/>
                  </a:ext>
                </a:extLst>
              </a:tr>
              <a:tr h="3507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Kominutivní zlomenina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Tříštivá zlomenina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238926"/>
                  </a:ext>
                </a:extLst>
              </a:tr>
              <a:tr h="17539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Impresivní zlomenina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Vpáčená zlomenina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314459"/>
                  </a:ext>
                </a:extLst>
              </a:tr>
              <a:tr h="35079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ZLOMENINY LEBEČNÍ SPODINY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710827"/>
                  </a:ext>
                </a:extLst>
              </a:tr>
              <a:tr h="7015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Frontobazální</a:t>
                      </a:r>
                      <a:r>
                        <a:rPr lang="cs-CZ" sz="1400" dirty="0">
                          <a:effectLst/>
                        </a:rPr>
                        <a:t> zlomenina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Anamnéza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RTG (někdy nepřesné)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CT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MR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i="1" dirty="0">
                          <a:effectLst/>
                        </a:rPr>
                        <a:t>Přední jáma lební </a:t>
                      </a:r>
                      <a:r>
                        <a:rPr lang="cs-CZ" sz="1400" dirty="0">
                          <a:effectLst/>
                        </a:rPr>
                        <a:t>– brýlový hematom, ztráta čichu abnormality zornic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i="1" dirty="0">
                          <a:effectLst/>
                        </a:rPr>
                        <a:t>Střední jáma lební </a:t>
                      </a:r>
                      <a:r>
                        <a:rPr lang="cs-CZ" sz="1400" dirty="0">
                          <a:effectLst/>
                        </a:rPr>
                        <a:t>- výtok mozkomíšního moku z ucha, nosu, paréza lícního nervu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i="1" dirty="0">
                          <a:effectLst/>
                        </a:rPr>
                        <a:t>Zadní jáma lební </a:t>
                      </a:r>
                      <a:r>
                        <a:rPr lang="cs-CZ" sz="1400" dirty="0">
                          <a:effectLst/>
                        </a:rPr>
                        <a:t>– dysfunkce prodloužené míchy (kardiovaskulární a respirační selhání)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Monitorace pacienta: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VF, vědomí, zornice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Léčba: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Chirurgická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73571152"/>
                  </a:ext>
                </a:extLst>
              </a:tr>
              <a:tr h="2125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Temporobazální</a:t>
                      </a:r>
                      <a:r>
                        <a:rPr lang="cs-CZ" sz="1400" dirty="0">
                          <a:effectLst/>
                        </a:rPr>
                        <a:t> zlomenina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08071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94778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505534"/>
              </p:ext>
            </p:extLst>
          </p:nvPr>
        </p:nvGraphicFramePr>
        <p:xfrm>
          <a:off x="65595" y="476672"/>
          <a:ext cx="11952234" cy="4269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6807">
                  <a:extLst>
                    <a:ext uri="{9D8B030D-6E8A-4147-A177-3AD203B41FA5}">
                      <a16:colId xmlns:a16="http://schemas.microsoft.com/office/drawing/2014/main" val="384577757"/>
                    </a:ext>
                  </a:extLst>
                </a:gridCol>
                <a:gridCol w="2448036">
                  <a:extLst>
                    <a:ext uri="{9D8B030D-6E8A-4147-A177-3AD203B41FA5}">
                      <a16:colId xmlns:a16="http://schemas.microsoft.com/office/drawing/2014/main" val="2313128019"/>
                    </a:ext>
                  </a:extLst>
                </a:gridCol>
                <a:gridCol w="3483741">
                  <a:extLst>
                    <a:ext uri="{9D8B030D-6E8A-4147-A177-3AD203B41FA5}">
                      <a16:colId xmlns:a16="http://schemas.microsoft.com/office/drawing/2014/main" val="1387636433"/>
                    </a:ext>
                  </a:extLst>
                </a:gridCol>
                <a:gridCol w="4293650">
                  <a:extLst>
                    <a:ext uri="{9D8B030D-6E8A-4147-A177-3AD203B41FA5}">
                      <a16:colId xmlns:a16="http://schemas.microsoft.com/office/drawing/2014/main" val="2809797137"/>
                    </a:ext>
                  </a:extLst>
                </a:gridCol>
              </a:tblGrid>
              <a:tr h="23666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ZLOMENINY OBLIČEJE</a:t>
                      </a:r>
                    </a:p>
                  </a:txBody>
                  <a:tcPr marL="62503" marR="62503" marT="0" marB="0"/>
                </a:tc>
                <a:tc hMerge="1"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420680335"/>
                  </a:ext>
                </a:extLst>
              </a:tr>
              <a:tr h="496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Horní obličejová etáž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Od kořene nosu nahoru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4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Anamnéza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RTG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CT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MR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Monitorace pacienta: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TK, P, D, vědomí, zornice, bolest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rowSpan="4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dirty="0">
                          <a:effectLst/>
                        </a:rPr>
                        <a:t>Léčba: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Konzervativní = repozice fixace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Chirurgická repozice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Nos = tamponáda nosu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463179364"/>
                  </a:ext>
                </a:extLst>
              </a:tr>
              <a:tr h="754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Střední obličejová etáž - centrální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Nos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Alveolární výběžek </a:t>
                      </a:r>
                      <a:r>
                        <a:rPr lang="cs-CZ" sz="1400" dirty="0" err="1">
                          <a:effectLst/>
                        </a:rPr>
                        <a:t>maxilly</a:t>
                      </a:r>
                      <a:endParaRPr lang="cs-CZ" sz="1400" dirty="0">
                        <a:effectLst/>
                      </a:endParaRP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Le</a:t>
                      </a:r>
                      <a:r>
                        <a:rPr lang="cs-CZ" sz="1400" dirty="0">
                          <a:effectLst/>
                        </a:rPr>
                        <a:t> </a:t>
                      </a:r>
                      <a:r>
                        <a:rPr lang="cs-CZ" sz="1400" dirty="0" err="1">
                          <a:effectLst/>
                        </a:rPr>
                        <a:t>Fort</a:t>
                      </a:r>
                      <a:r>
                        <a:rPr lang="cs-CZ" sz="1400" dirty="0">
                          <a:effectLst/>
                        </a:rPr>
                        <a:t> I,</a:t>
                      </a:r>
                      <a:r>
                        <a:rPr lang="cs-CZ" sz="1400" baseline="0" dirty="0">
                          <a:effectLst/>
                        </a:rPr>
                        <a:t> </a:t>
                      </a:r>
                      <a:r>
                        <a:rPr lang="cs-CZ" sz="1400" baseline="0" dirty="0" err="1">
                          <a:effectLst/>
                        </a:rPr>
                        <a:t>Le</a:t>
                      </a:r>
                      <a:r>
                        <a:rPr lang="cs-CZ" sz="1400" baseline="0" dirty="0">
                          <a:effectLst/>
                        </a:rPr>
                        <a:t> Ford </a:t>
                      </a:r>
                      <a:r>
                        <a:rPr lang="cs-CZ" sz="1400" dirty="0">
                          <a:effectLst/>
                        </a:rPr>
                        <a:t>II 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730260"/>
                  </a:ext>
                </a:extLst>
              </a:tr>
              <a:tr h="754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Střední obličejová etáž - laterální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Očnice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Lícní oblouk</a:t>
                      </a:r>
                    </a:p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Lícně  - čelistní komplex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484316"/>
                  </a:ext>
                </a:extLst>
              </a:tr>
              <a:tr h="496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Kombinace horní a střední etáže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Le</a:t>
                      </a:r>
                      <a:r>
                        <a:rPr lang="cs-CZ" sz="1400" dirty="0">
                          <a:effectLst/>
                        </a:rPr>
                        <a:t> </a:t>
                      </a:r>
                      <a:r>
                        <a:rPr lang="cs-CZ" sz="1400" dirty="0" err="1">
                          <a:effectLst/>
                        </a:rPr>
                        <a:t>Fort</a:t>
                      </a:r>
                      <a:r>
                        <a:rPr lang="cs-CZ" sz="1400" dirty="0">
                          <a:effectLst/>
                        </a:rPr>
                        <a:t> III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31111"/>
                  </a:ext>
                </a:extLst>
              </a:tr>
              <a:tr h="1530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Dolní obličejová etáž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Dolní čelist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Diagnostika: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Anamnéza,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RTG (někdy nepřesné), CT, MR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výtok mozkomíšního moku z ucha, nosu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dirty="0">
                          <a:effectLst/>
                        </a:rPr>
                        <a:t>Monitorace pacienta: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dirty="0">
                          <a:effectLst/>
                        </a:rPr>
                        <a:t>VF, vědomí, zornice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Léčba: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1400" dirty="0">
                          <a:effectLst/>
                        </a:rPr>
                        <a:t>Chirurgická repozice</a:t>
                      </a:r>
                      <a:endParaRPr lang="cs-CZ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Konzervativní = repozice fixace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cs-CZ" sz="1400" dirty="0">
                          <a:effectLst/>
                        </a:rPr>
                        <a:t>Sauerova dlaha,</a:t>
                      </a:r>
                      <a:r>
                        <a:rPr lang="cs-CZ" sz="1400" baseline="0" dirty="0">
                          <a:effectLst/>
                        </a:rPr>
                        <a:t> </a:t>
                      </a:r>
                      <a:r>
                        <a:rPr lang="cs-CZ" sz="1400" dirty="0">
                          <a:effectLst/>
                        </a:rPr>
                        <a:t>mezičelistní fixace Velké riziko vzniku infekce u zlomenin čelisti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03" marR="62503" marT="0" marB="0"/>
                </a:tc>
                <a:extLst>
                  <a:ext uri="{0D108BD9-81ED-4DB2-BD59-A6C34878D82A}">
                    <a16:rowId xmlns:a16="http://schemas.microsoft.com/office/drawing/2014/main" val="2267894821"/>
                  </a:ext>
                </a:extLst>
              </a:tr>
            </a:tbl>
          </a:graphicData>
        </a:graphic>
      </p:graphicFrame>
      <p:sp>
        <p:nvSpPr>
          <p:cNvPr id="4" name="Nadpis 1"/>
          <p:cNvSpPr txBox="1">
            <a:spLocks/>
          </p:cNvSpPr>
          <p:nvPr/>
        </p:nvSpPr>
        <p:spPr>
          <a:xfrm>
            <a:off x="317241" y="44624"/>
            <a:ext cx="10188759" cy="5313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ZLOMENINY LEBKY - obličej</a:t>
            </a:r>
          </a:p>
        </p:txBody>
      </p:sp>
      <p:pic>
        <p:nvPicPr>
          <p:cNvPr id="5" name="Obrázek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" y="4754025"/>
            <a:ext cx="4660972" cy="205935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595" y="4754025"/>
            <a:ext cx="1323975" cy="2571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Fort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 fraktury</a:t>
            </a:r>
          </a:p>
        </p:txBody>
      </p:sp>
      <p:pic>
        <p:nvPicPr>
          <p:cNvPr id="12" name="Obrázek 11"/>
          <p:cNvPicPr/>
          <p:nvPr/>
        </p:nvPicPr>
        <p:blipFill rotWithShape="1">
          <a:blip r:embed="rId5"/>
          <a:srcRect l="24292" t="41026" r="58291" b="41143"/>
          <a:stretch/>
        </p:blipFill>
        <p:spPr bwMode="auto">
          <a:xfrm>
            <a:off x="5096474" y="4754025"/>
            <a:ext cx="1712912" cy="1224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096474" y="5986212"/>
            <a:ext cx="1712912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Mezičelistní fixace</a:t>
            </a:r>
          </a:p>
        </p:txBody>
      </p:sp>
      <p:sp>
        <p:nvSpPr>
          <p:cNvPr id="14" name="Zaoblený obdélníkový bublinový popisek 13"/>
          <p:cNvSpPr/>
          <p:nvPr/>
        </p:nvSpPr>
        <p:spPr>
          <a:xfrm>
            <a:off x="7385857" y="5011201"/>
            <a:ext cx="4740548" cy="895078"/>
          </a:xfrm>
          <a:prstGeom prst="wedgeRoundRectCallout">
            <a:avLst>
              <a:gd name="adj1" fmla="val -76537"/>
              <a:gd name="adj2" fmla="val 642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Pacient musí mít u sebe kleště aby bylo možné dlahu odstranit v případě nutnosti - např.  zvracení, KPR, dušení</a:t>
            </a:r>
          </a:p>
          <a:p>
            <a:pPr algn="ctr"/>
            <a:r>
              <a:rPr lang="cs-CZ" sz="1200" dirty="0"/>
              <a:t>Je nutná důkladná hygiena DÚ</a:t>
            </a:r>
          </a:p>
          <a:p>
            <a:pPr algn="ctr"/>
            <a:r>
              <a:rPr lang="cs-CZ" sz="1200" dirty="0"/>
              <a:t>Strava tekutá/kašovitá: nutno monitorovat nutriční stav</a:t>
            </a:r>
          </a:p>
        </p:txBody>
      </p:sp>
      <p:sp>
        <p:nvSpPr>
          <p:cNvPr id="2" name="SMARTInkShape-1">
            <a:extLst>
              <a:ext uri="{FF2B5EF4-FFF2-40B4-BE49-F238E27FC236}">
                <a16:creationId xmlns:a16="http://schemas.microsoft.com/office/drawing/2014/main" id="{A4BBA39F-B0DD-4ABA-BAA5-33CE55AC99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4300" y="4972050"/>
            <a:ext cx="1358901" cy="82551"/>
          </a:xfrm>
          <a:custGeom>
            <a:avLst/>
            <a:gdLst/>
            <a:ahLst/>
            <a:cxnLst/>
            <a:rect l="0" t="0" r="0" b="0"/>
            <a:pathLst>
              <a:path w="1358901" h="82551">
                <a:moveTo>
                  <a:pt x="0" y="25400"/>
                </a:moveTo>
                <a:lnTo>
                  <a:pt x="0" y="25400"/>
                </a:lnTo>
                <a:lnTo>
                  <a:pt x="3371" y="25400"/>
                </a:lnTo>
                <a:lnTo>
                  <a:pt x="6907" y="23519"/>
                </a:lnTo>
                <a:lnTo>
                  <a:pt x="10831" y="21036"/>
                </a:lnTo>
                <a:lnTo>
                  <a:pt x="17712" y="19639"/>
                </a:lnTo>
                <a:lnTo>
                  <a:pt x="44619" y="17203"/>
                </a:lnTo>
                <a:lnTo>
                  <a:pt x="54403" y="14701"/>
                </a:lnTo>
                <a:lnTo>
                  <a:pt x="81798" y="11214"/>
                </a:lnTo>
                <a:lnTo>
                  <a:pt x="107802" y="7311"/>
                </a:lnTo>
                <a:lnTo>
                  <a:pt x="133698" y="6634"/>
                </a:lnTo>
                <a:lnTo>
                  <a:pt x="165325" y="6406"/>
                </a:lnTo>
                <a:lnTo>
                  <a:pt x="193938" y="5661"/>
                </a:lnTo>
                <a:lnTo>
                  <a:pt x="222641" y="1991"/>
                </a:lnTo>
                <a:lnTo>
                  <a:pt x="241730" y="1295"/>
                </a:lnTo>
                <a:lnTo>
                  <a:pt x="269736" y="5545"/>
                </a:lnTo>
                <a:lnTo>
                  <a:pt x="301428" y="5485"/>
                </a:lnTo>
                <a:lnTo>
                  <a:pt x="324967" y="1939"/>
                </a:lnTo>
                <a:lnTo>
                  <a:pt x="346219" y="862"/>
                </a:lnTo>
                <a:lnTo>
                  <a:pt x="369775" y="383"/>
                </a:lnTo>
                <a:lnTo>
                  <a:pt x="393650" y="171"/>
                </a:lnTo>
                <a:lnTo>
                  <a:pt x="416020" y="76"/>
                </a:lnTo>
                <a:lnTo>
                  <a:pt x="439604" y="33"/>
                </a:lnTo>
                <a:lnTo>
                  <a:pt x="462785" y="14"/>
                </a:lnTo>
                <a:lnTo>
                  <a:pt x="493113" y="4"/>
                </a:lnTo>
                <a:lnTo>
                  <a:pt x="516200" y="2"/>
                </a:lnTo>
                <a:lnTo>
                  <a:pt x="540572" y="0"/>
                </a:lnTo>
                <a:lnTo>
                  <a:pt x="563399" y="706"/>
                </a:lnTo>
                <a:lnTo>
                  <a:pt x="590972" y="4364"/>
                </a:lnTo>
                <a:lnTo>
                  <a:pt x="615667" y="5467"/>
                </a:lnTo>
                <a:lnTo>
                  <a:pt x="641224" y="5958"/>
                </a:lnTo>
                <a:lnTo>
                  <a:pt x="667400" y="6176"/>
                </a:lnTo>
                <a:lnTo>
                  <a:pt x="695496" y="6271"/>
                </a:lnTo>
                <a:lnTo>
                  <a:pt x="725597" y="6327"/>
                </a:lnTo>
                <a:lnTo>
                  <a:pt x="746526" y="6340"/>
                </a:lnTo>
                <a:lnTo>
                  <a:pt x="769940" y="6345"/>
                </a:lnTo>
                <a:lnTo>
                  <a:pt x="794456" y="6348"/>
                </a:lnTo>
                <a:lnTo>
                  <a:pt x="819464" y="6349"/>
                </a:lnTo>
                <a:lnTo>
                  <a:pt x="842573" y="6350"/>
                </a:lnTo>
                <a:lnTo>
                  <a:pt x="867483" y="7055"/>
                </a:lnTo>
                <a:lnTo>
                  <a:pt x="894863" y="11376"/>
                </a:lnTo>
                <a:lnTo>
                  <a:pt x="921782" y="14189"/>
                </a:lnTo>
                <a:lnTo>
                  <a:pt x="947314" y="17595"/>
                </a:lnTo>
                <a:lnTo>
                  <a:pt x="975125" y="21461"/>
                </a:lnTo>
                <a:lnTo>
                  <a:pt x="1005065" y="24233"/>
                </a:lnTo>
                <a:lnTo>
                  <a:pt x="1025956" y="26763"/>
                </a:lnTo>
                <a:lnTo>
                  <a:pt x="1049353" y="30240"/>
                </a:lnTo>
                <a:lnTo>
                  <a:pt x="1073862" y="34136"/>
                </a:lnTo>
                <a:lnTo>
                  <a:pt x="1104719" y="36925"/>
                </a:lnTo>
                <a:lnTo>
                  <a:pt x="1131736" y="41123"/>
                </a:lnTo>
                <a:lnTo>
                  <a:pt x="1161079" y="48157"/>
                </a:lnTo>
                <a:lnTo>
                  <a:pt x="1187258" y="52159"/>
                </a:lnTo>
                <a:lnTo>
                  <a:pt x="1216222" y="56493"/>
                </a:lnTo>
                <a:lnTo>
                  <a:pt x="1246808" y="57020"/>
                </a:lnTo>
                <a:lnTo>
                  <a:pt x="1273807" y="57124"/>
                </a:lnTo>
                <a:lnTo>
                  <a:pt x="1301953" y="58556"/>
                </a:lnTo>
                <a:lnTo>
                  <a:pt x="1325721" y="67287"/>
                </a:lnTo>
                <a:lnTo>
                  <a:pt x="1358900" y="82550"/>
                </a:lnTo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6437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5896" y="691832"/>
            <a:ext cx="5491528" cy="215465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PŘÍMÁ kraniocerebrální traumata</a:t>
            </a:r>
          </a:p>
          <a:p>
            <a:pPr algn="ctr"/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69796" y="1286274"/>
            <a:ext cx="1152128" cy="3600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Komoce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1621924" y="1646314"/>
            <a:ext cx="1152128" cy="3600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Kontuze</a:t>
            </a:r>
          </a:p>
        </p:txBody>
      </p:sp>
      <p:sp>
        <p:nvSpPr>
          <p:cNvPr id="6" name="Obdélník 5"/>
          <p:cNvSpPr/>
          <p:nvPr/>
        </p:nvSpPr>
        <p:spPr>
          <a:xfrm>
            <a:off x="2774052" y="2026756"/>
            <a:ext cx="1152128" cy="3600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Lacerace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00033" y="39278"/>
            <a:ext cx="11991934" cy="6206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3600" dirty="0"/>
              <a:t>KRÁNIOCEREBRÁLNÍ PORANĚNÍ (KCP) - klasifikace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214215" y="662937"/>
            <a:ext cx="5855736" cy="5473365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NEPŘÍMÁ kraniocerebrální traumata</a:t>
            </a: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6319370" y="1165474"/>
            <a:ext cx="5645429" cy="2278781"/>
          </a:xfrm>
          <a:prstGeom prst="rect">
            <a:avLst/>
          </a:prstGeom>
          <a:ln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319369" y="3548061"/>
            <a:ext cx="5645429" cy="2278781"/>
          </a:xfrm>
          <a:prstGeom prst="rect">
            <a:avLst/>
          </a:prstGeom>
          <a:ln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</a:p>
          <a:p>
            <a:pPr algn="ctr"/>
            <a:endParaRPr lang="cs-CZ" sz="7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450659" y="1445367"/>
            <a:ext cx="2353950" cy="44857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Akutní epidurální hematom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6450659" y="2093446"/>
            <a:ext cx="2353952" cy="397374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Akutní subdurální hematom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526555" y="1435804"/>
            <a:ext cx="2353953" cy="42102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Intraparenchmové</a:t>
            </a:r>
            <a:r>
              <a:rPr lang="cs-CZ" sz="1400" dirty="0"/>
              <a:t> krvácení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9526555" y="2738525"/>
            <a:ext cx="2353953" cy="68976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Traumatické </a:t>
            </a:r>
            <a:r>
              <a:rPr lang="cs-CZ" sz="1400" dirty="0" err="1"/>
              <a:t>subarachnoideální</a:t>
            </a:r>
            <a:r>
              <a:rPr lang="cs-CZ" sz="1400" dirty="0"/>
              <a:t> krvácení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450658" y="2717150"/>
            <a:ext cx="2353951" cy="63748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Zduření mozku (</a:t>
            </a:r>
            <a:r>
              <a:rPr lang="cs-CZ" sz="1400" dirty="0" err="1"/>
              <a:t>swelling</a:t>
            </a:r>
            <a:r>
              <a:rPr lang="cs-CZ" sz="1400" dirty="0"/>
              <a:t>), edém mozku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6450659" y="3727906"/>
            <a:ext cx="2499619" cy="477694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Chronický subdurální hematom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9368004" y="3724148"/>
            <a:ext cx="2512504" cy="68597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Opožděné </a:t>
            </a:r>
            <a:r>
              <a:rPr lang="cs-CZ" sz="1400" dirty="0" err="1"/>
              <a:t>intraparenchymové</a:t>
            </a:r>
            <a:r>
              <a:rPr lang="cs-CZ" sz="1400" dirty="0"/>
              <a:t> krvácení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6450659" y="4807051"/>
            <a:ext cx="2529144" cy="40708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Hydrocefalus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6450659" y="5391516"/>
            <a:ext cx="2529144" cy="407082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Epilepsie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9351364" y="4920875"/>
            <a:ext cx="2529144" cy="40708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400" dirty="0"/>
              <a:t>Organický </a:t>
            </a:r>
            <a:r>
              <a:rPr lang="cs-CZ" sz="1400" dirty="0" err="1"/>
              <a:t>psychosyndrom</a:t>
            </a:r>
            <a:endParaRPr lang="cs-CZ" sz="1400" dirty="0"/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C8627977-C9E2-46B8-94F3-200011B1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3" y="3159003"/>
            <a:ext cx="5491528" cy="308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Šipka: doleva 21">
            <a:extLst>
              <a:ext uri="{FF2B5EF4-FFF2-40B4-BE49-F238E27FC236}">
                <a16:creationId xmlns:a16="http://schemas.microsoft.com/office/drawing/2014/main" id="{D427ADFA-CD55-4A90-93C1-5DD362926FAE}"/>
              </a:ext>
            </a:extLst>
          </p:cNvPr>
          <p:cNvSpPr/>
          <p:nvPr/>
        </p:nvSpPr>
        <p:spPr bwMode="auto">
          <a:xfrm>
            <a:off x="1174054" y="4064628"/>
            <a:ext cx="1354541" cy="61000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Contrecoup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4" name="Šipka: doleva 23">
            <a:extLst>
              <a:ext uri="{FF2B5EF4-FFF2-40B4-BE49-F238E27FC236}">
                <a16:creationId xmlns:a16="http://schemas.microsoft.com/office/drawing/2014/main" id="{94E84DDF-131C-4EC7-8CDC-CCD13A4DA137}"/>
              </a:ext>
            </a:extLst>
          </p:cNvPr>
          <p:cNvSpPr/>
          <p:nvPr/>
        </p:nvSpPr>
        <p:spPr bwMode="auto">
          <a:xfrm>
            <a:off x="4445883" y="4105116"/>
            <a:ext cx="1354541" cy="61000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err="1">
                <a:solidFill>
                  <a:schemeClr val="bg1"/>
                </a:solidFill>
                <a:latin typeface="+mn-lt"/>
              </a:rPr>
              <a:t>C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oup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293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390870"/>
              </p:ext>
            </p:extLst>
          </p:nvPr>
        </p:nvGraphicFramePr>
        <p:xfrm>
          <a:off x="0" y="4375886"/>
          <a:ext cx="10581302" cy="2482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3278">
                  <a:extLst>
                    <a:ext uri="{9D8B030D-6E8A-4147-A177-3AD203B41FA5}">
                      <a16:colId xmlns:a16="http://schemas.microsoft.com/office/drawing/2014/main" val="1608978757"/>
                    </a:ext>
                  </a:extLst>
                </a:gridCol>
                <a:gridCol w="1396248">
                  <a:extLst>
                    <a:ext uri="{9D8B030D-6E8A-4147-A177-3AD203B41FA5}">
                      <a16:colId xmlns:a16="http://schemas.microsoft.com/office/drawing/2014/main" val="3373962650"/>
                    </a:ext>
                  </a:extLst>
                </a:gridCol>
                <a:gridCol w="4874122">
                  <a:extLst>
                    <a:ext uri="{9D8B030D-6E8A-4147-A177-3AD203B41FA5}">
                      <a16:colId xmlns:a16="http://schemas.microsoft.com/office/drawing/2014/main" val="2781044798"/>
                    </a:ext>
                  </a:extLst>
                </a:gridCol>
                <a:gridCol w="2047654">
                  <a:extLst>
                    <a:ext uri="{9D8B030D-6E8A-4147-A177-3AD203B41FA5}">
                      <a16:colId xmlns:a16="http://schemas.microsoft.com/office/drawing/2014/main" val="2778719550"/>
                    </a:ext>
                  </a:extLst>
                </a:gridCol>
              </a:tblGrid>
              <a:tr h="439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TYP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ZOBRAZOVACÍ TECHNIKY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LÉČBA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Prognóza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1999799"/>
                  </a:ext>
                </a:extLst>
              </a:tr>
              <a:tr h="740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OTŘES MOZKU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effectLst/>
                        </a:rPr>
                        <a:t>CT bez </a:t>
                      </a: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nálezu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(kontrolní za 24 - 48 hod)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225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effectLst/>
                        </a:rPr>
                        <a:t>Monitorace (VF, GCS, zornice)</a:t>
                      </a: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Režimová opatření</a:t>
                      </a: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 bolesti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Krátkodobé - bez následků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748416"/>
                  </a:ext>
                </a:extLst>
              </a:tr>
              <a:tr h="439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POHMOŽDĚNÍ MOZKU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CT s nálezem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Vyšetření očního pozadí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EEG (do 3. měsíců po úrazu)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Monitorace (VF, GCS, zornice)</a:t>
                      </a:r>
                      <a:endParaRPr lang="cs-CZ" sz="1800" dirty="0">
                        <a:effectLst/>
                      </a:endParaRP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Režimová opatření</a:t>
                      </a:r>
                    </a:p>
                    <a:p>
                      <a:pPr marL="22225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Léčba bolesti</a:t>
                      </a: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Léčba otoku mozku</a:t>
                      </a:r>
                      <a:endParaRPr lang="cs-CZ" sz="1800" dirty="0">
                        <a:effectLst/>
                      </a:endParaRPr>
                    </a:p>
                    <a:p>
                      <a:pPr marL="22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Zvětšující se ložisko: chirurgická léčba (kraniotomie, trepanace)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Pohmoždění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Delší časový horizont - bez následků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2246716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KOMPRESE MOZKU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Komprese, rozhmoždění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Špatná - dle lokalizace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Špatná - dle lokalizace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9435835"/>
                  </a:ext>
                </a:extLst>
              </a:tr>
              <a:tr h="429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ROZHMOŽDĚNÍ MOZKU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Špatná - dle lokalizace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Špatná - dle lokalizace</a:t>
                      </a:r>
                      <a:endParaRPr lang="cs-CZ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4523673"/>
                  </a:ext>
                </a:extLst>
              </a:tr>
            </a:tbl>
          </a:graphicData>
        </a:graphic>
      </p:graphicFrame>
      <p:sp>
        <p:nvSpPr>
          <p:cNvPr id="4" name="Zaoblený obdélník 3"/>
          <p:cNvSpPr/>
          <p:nvPr/>
        </p:nvSpPr>
        <p:spPr>
          <a:xfrm>
            <a:off x="1708949" y="454064"/>
            <a:ext cx="9487071" cy="15323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OTŘES MOZKU - </a:t>
            </a:r>
            <a:r>
              <a:rPr lang="cs-CZ" sz="1400" b="1" dirty="0" err="1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Commotio</a:t>
            </a:r>
            <a:r>
              <a:rPr lang="cs-CZ" sz="14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endParaRPr lang="cs-CZ" sz="1400" b="1" dirty="0">
              <a:solidFill>
                <a:srgbClr val="0000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Náhlá krátkodobá reversibilní úrazová porucha činnosti CNS 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Nemá žádné trvalé následky - při nedodržování režimových opatření se může rozvinout </a:t>
            </a:r>
            <a:r>
              <a:rPr lang="cs-CZ" sz="1400" dirty="0" err="1">
                <a:solidFill>
                  <a:schemeClr val="tx1"/>
                </a:solidFill>
              </a:rPr>
              <a:t>postkomoční</a:t>
            </a:r>
            <a:r>
              <a:rPr lang="cs-CZ" sz="1400" dirty="0">
                <a:solidFill>
                  <a:schemeClr val="tx1"/>
                </a:solidFill>
              </a:rPr>
              <a:t> syndrom nebo poúrazová epilepsie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solidFill>
                  <a:schemeClr val="tx1"/>
                </a:solidFill>
              </a:rPr>
              <a:t>Etiologie: </a:t>
            </a:r>
            <a:r>
              <a:rPr lang="cs-CZ" sz="1400" dirty="0">
                <a:solidFill>
                  <a:schemeClr val="tx1"/>
                </a:solidFill>
              </a:rPr>
              <a:t>dysfunkce ascendentní retikulární formace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400" b="1" dirty="0">
                <a:solidFill>
                  <a:schemeClr val="tx1"/>
                </a:solidFill>
              </a:rPr>
              <a:t>Stupně: </a:t>
            </a:r>
            <a:r>
              <a:rPr lang="cs-CZ" sz="1400" dirty="0">
                <a:solidFill>
                  <a:schemeClr val="tx1"/>
                </a:solidFill>
              </a:rPr>
              <a:t>I. stupeň: bezvědomí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</a:t>
            </a:r>
            <a:r>
              <a:rPr lang="cs-CZ" sz="1400" dirty="0">
                <a:solidFill>
                  <a:schemeClr val="tx1"/>
                </a:solidFill>
              </a:rPr>
              <a:t> 5 min, II stupeň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</a:t>
            </a:r>
            <a:r>
              <a:rPr lang="cs-CZ" sz="1400" dirty="0">
                <a:solidFill>
                  <a:schemeClr val="tx1"/>
                </a:solidFill>
              </a:rPr>
              <a:t>5  a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</a:t>
            </a:r>
            <a:r>
              <a:rPr lang="cs-CZ" sz="1400" dirty="0">
                <a:solidFill>
                  <a:schemeClr val="tx1"/>
                </a:solidFill>
              </a:rPr>
              <a:t>15 min, III stupeň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</a:t>
            </a:r>
            <a:r>
              <a:rPr lang="cs-CZ" sz="1400" dirty="0">
                <a:solidFill>
                  <a:schemeClr val="tx1"/>
                </a:solidFill>
              </a:rPr>
              <a:t>15 min </a:t>
            </a:r>
            <a:r>
              <a:rPr lang="cs-CZ" sz="1400" dirty="0">
                <a:solidFill>
                  <a:schemeClr val="tx1"/>
                </a:solidFill>
                <a:sym typeface="Symbol" panose="05050102010706020507" pitchFamily="18" charset="2"/>
              </a:rPr>
              <a:t></a:t>
            </a:r>
            <a:r>
              <a:rPr lang="cs-CZ" sz="1400" dirty="0">
                <a:solidFill>
                  <a:schemeClr val="tx1"/>
                </a:solidFill>
              </a:rPr>
              <a:t>30 min</a:t>
            </a:r>
          </a:p>
        </p:txBody>
      </p:sp>
      <p:sp>
        <p:nvSpPr>
          <p:cNvPr id="5" name="Obdélník 4"/>
          <p:cNvSpPr/>
          <p:nvPr/>
        </p:nvSpPr>
        <p:spPr>
          <a:xfrm>
            <a:off x="94444" y="27621"/>
            <a:ext cx="9147879" cy="5497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4000"/>
              </a:lnSpc>
            </a:pPr>
            <a:r>
              <a:rPr lang="cs-CZ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KRANIOCEREBRÁLNÍ TRAUMATA - přímá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2146283" y="1986398"/>
            <a:ext cx="9513872" cy="81724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POHMOŽDĚNÍ MOZKU - </a:t>
            </a:r>
            <a:r>
              <a:rPr lang="cs-CZ" sz="1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Contusio</a:t>
            </a:r>
            <a:r>
              <a:rPr lang="cs-CZ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endParaRPr lang="cs-CZ" sz="1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Ložiskové pohmoždění (nekrotická tkáň) mozkové tkáně - bez penetrujícího poranění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Místo působení: </a:t>
            </a:r>
            <a:r>
              <a:rPr lang="cs-CZ" sz="1400" dirty="0" err="1">
                <a:solidFill>
                  <a:schemeClr val="tx1"/>
                </a:solidFill>
              </a:rPr>
              <a:t>Coup</a:t>
            </a:r>
            <a:r>
              <a:rPr lang="cs-CZ" sz="1400" dirty="0">
                <a:solidFill>
                  <a:schemeClr val="tx1"/>
                </a:solidFill>
              </a:rPr>
              <a:t> (v místě nárazu) </a:t>
            </a:r>
            <a:r>
              <a:rPr lang="cs-CZ" sz="1400" dirty="0" err="1">
                <a:solidFill>
                  <a:schemeClr val="tx1"/>
                </a:solidFill>
              </a:rPr>
              <a:t>Contre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coup</a:t>
            </a:r>
            <a:r>
              <a:rPr lang="cs-CZ" sz="1400" dirty="0">
                <a:solidFill>
                  <a:schemeClr val="tx1"/>
                </a:solidFill>
              </a:rPr>
              <a:t> (na protilehlé straně - nárazem mozku na kost)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2678128" y="2803643"/>
            <a:ext cx="9513872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KOMPRESE MOZKU - </a:t>
            </a:r>
            <a:r>
              <a:rPr lang="cs-CZ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Compressio</a:t>
            </a:r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endParaRPr lang="cs-CZ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F01928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Stlačení mozku vlivem hematomu či otoku (edému mozku)</a:t>
            </a:r>
          </a:p>
          <a:p>
            <a:pPr marL="285750" indent="-285750">
              <a:buClr>
                <a:srgbClr val="F01928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Vyskytuje se lucidní interval (bezvědomí - vědomí - bezvědomí)</a:t>
            </a:r>
          </a:p>
          <a:p>
            <a:pPr marL="285750" indent="-285750">
              <a:buClr>
                <a:srgbClr val="F01928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Může vést k laceraci mozku</a:t>
            </a:r>
          </a:p>
          <a:p>
            <a:r>
              <a:rPr 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ROZHMOŽDĚNÍ MOZKU - Lacerace mozku</a:t>
            </a:r>
          </a:p>
          <a:p>
            <a:pPr marL="285750" indent="-285750">
              <a:buClr>
                <a:srgbClr val="F01928"/>
              </a:buClr>
              <a:buFont typeface="Arial" panose="020B0604020202020204" pitchFamily="34" charset="0"/>
              <a:buChar char="-"/>
            </a:pPr>
            <a:r>
              <a:rPr lang="cs-CZ" sz="1400" dirty="0">
                <a:solidFill>
                  <a:schemeClr val="tx1"/>
                </a:solidFill>
              </a:rPr>
              <a:t>Těžké, devastující poranění mozku</a:t>
            </a:r>
          </a:p>
        </p:txBody>
      </p:sp>
      <p:sp>
        <p:nvSpPr>
          <p:cNvPr id="13" name="Rovnoramenný trojúhelník 12"/>
          <p:cNvSpPr/>
          <p:nvPr/>
        </p:nvSpPr>
        <p:spPr>
          <a:xfrm>
            <a:off x="629682" y="577412"/>
            <a:ext cx="1022223" cy="3643513"/>
          </a:xfrm>
          <a:prstGeom prst="triangle">
            <a:avLst>
              <a:gd name="adj" fmla="val 5094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  <a:p>
            <a:pPr algn="ctr"/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72982" y="3864857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Nejhorší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13057" y="379918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Nejlehčí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855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02705" y="91095"/>
            <a:ext cx="11989768" cy="6206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KRANIOCEREBRÁLNÍ TRAUMATA - nepřímá - krvácení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4"/>
          <a:srcRect l="2137" t="13919" r="2145" b="10123"/>
          <a:stretch/>
        </p:blipFill>
        <p:spPr bwMode="auto">
          <a:xfrm>
            <a:off x="99527" y="632689"/>
            <a:ext cx="8213033" cy="2672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778075"/>
              </p:ext>
            </p:extLst>
          </p:nvPr>
        </p:nvGraphicFramePr>
        <p:xfrm>
          <a:off x="8312560" y="908452"/>
          <a:ext cx="3779913" cy="2054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65">
                  <a:extLst>
                    <a:ext uri="{9D8B030D-6E8A-4147-A177-3AD203B41FA5}">
                      <a16:colId xmlns:a16="http://schemas.microsoft.com/office/drawing/2014/main" val="531776953"/>
                    </a:ext>
                  </a:extLst>
                </a:gridCol>
                <a:gridCol w="1330100">
                  <a:extLst>
                    <a:ext uri="{9D8B030D-6E8A-4147-A177-3AD203B41FA5}">
                      <a16:colId xmlns:a16="http://schemas.microsoft.com/office/drawing/2014/main" val="214077963"/>
                    </a:ext>
                  </a:extLst>
                </a:gridCol>
                <a:gridCol w="877748">
                  <a:extLst>
                    <a:ext uri="{9D8B030D-6E8A-4147-A177-3AD203B41FA5}">
                      <a16:colId xmlns:a16="http://schemas.microsoft.com/office/drawing/2014/main" val="25701191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TYP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KAM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CÉVA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997905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EPIDURÁLNÍ HEMATOM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</a:rPr>
                        <a:t>Mezi </a:t>
                      </a:r>
                      <a:r>
                        <a:rPr lang="cs-CZ" sz="1200" u="none" strike="noStrike" dirty="0" err="1">
                          <a:effectLst/>
                        </a:rPr>
                        <a:t>dura</a:t>
                      </a:r>
                      <a:r>
                        <a:rPr lang="cs-CZ" sz="1200" u="none" strike="noStrike" dirty="0">
                          <a:effectLst/>
                        </a:rPr>
                        <a:t> meter</a:t>
                      </a:r>
                      <a:r>
                        <a:rPr lang="cs-CZ" sz="1200" u="none" strike="noStrike" baseline="0" dirty="0">
                          <a:effectLst/>
                        </a:rPr>
                        <a:t> </a:t>
                      </a:r>
                      <a:r>
                        <a:rPr lang="cs-CZ" sz="1200" u="none" dirty="0">
                          <a:effectLst/>
                        </a:rPr>
                        <a:t>a </a:t>
                      </a:r>
                      <a:r>
                        <a:rPr lang="cs-CZ" sz="1200" u="none" strike="noStrike" dirty="0" err="1">
                          <a:effectLst/>
                        </a:rPr>
                        <a:t>kalvu</a:t>
                      </a:r>
                      <a:r>
                        <a:rPr lang="cs-CZ" sz="1200" u="none" strike="noStrike" dirty="0">
                          <a:effectLst/>
                        </a:rPr>
                        <a:t> (kost)</a:t>
                      </a:r>
                      <a:endParaRPr lang="cs-CZ" sz="12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Arteriální krvácení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696944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SUBDURÁLNÍ HEMATOM (SDH)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</a:rPr>
                        <a:t>Mezi </a:t>
                      </a:r>
                      <a:r>
                        <a:rPr lang="cs-CZ" sz="1200" u="none" strike="noStrike" dirty="0" err="1">
                          <a:effectLst/>
                        </a:rPr>
                        <a:t>dura</a:t>
                      </a:r>
                      <a:r>
                        <a:rPr lang="cs-CZ" sz="1200" u="none" strike="noStrike" dirty="0">
                          <a:effectLst/>
                        </a:rPr>
                        <a:t> meter a </a:t>
                      </a:r>
                      <a:r>
                        <a:rPr lang="cs-CZ" sz="1200" u="none" strike="noStrike" dirty="0" err="1">
                          <a:effectLst/>
                        </a:rPr>
                        <a:t>arachnoideu</a:t>
                      </a:r>
                      <a:r>
                        <a:rPr lang="cs-CZ" sz="1200" u="none" strike="noStrike" baseline="0" dirty="0">
                          <a:effectLst/>
                        </a:rPr>
                        <a:t> </a:t>
                      </a:r>
                      <a:r>
                        <a:rPr lang="cs-CZ" sz="1200" u="none" strike="noStrike" dirty="0">
                          <a:effectLst/>
                        </a:rPr>
                        <a:t>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  <a:latin typeface="+mn-lt"/>
                          <a:ea typeface="+mn-ea"/>
                          <a:cs typeface="+mn-cs"/>
                        </a:rPr>
                        <a:t>Žilní</a:t>
                      </a:r>
                      <a:r>
                        <a:rPr lang="cs-CZ" sz="1200" u="none" strike="noStrike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krvácení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373324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SUBARACHNOIDÁLNÍ KRVÁCENÍ (SAK)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u="none" strike="noStrike" dirty="0">
                          <a:effectLst/>
                        </a:rPr>
                        <a:t>Mezi </a:t>
                      </a:r>
                      <a:r>
                        <a:rPr lang="cs-CZ" sz="1200" u="none" strike="noStrike" dirty="0" err="1">
                          <a:effectLst/>
                        </a:rPr>
                        <a:t>arachnoideu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u="none" strike="noStrike" dirty="0">
                          <a:effectLst/>
                        </a:rPr>
                        <a:t>a pia mater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Arteriální krvácení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182298"/>
                  </a:ext>
                </a:extLst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167951" y="3012058"/>
            <a:ext cx="11924522" cy="1873154"/>
          </a:xfrm>
          <a:prstGeom prst="rect">
            <a:avLst/>
          </a:prstGeom>
          <a:ln w="28575">
            <a:solidFill>
              <a:srgbClr val="0000DC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rgbClr val="0000DC"/>
              </a:buClr>
            </a:pPr>
            <a:r>
              <a:rPr lang="cs-CZ" sz="16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KLINICKÝ OBRAZ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/>
              <a:t>Poruchy vědomí = postupně se prohlubuje</a:t>
            </a:r>
          </a:p>
          <a:p>
            <a:pPr marL="742950" lvl="1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200" dirty="0"/>
              <a:t>Úraz hlavy → počáteční bezvědomí → lucidní interval → bezvědomí (může být bez počátečního bezvědomí nebo lucidního intervalu)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/>
              <a:t>Lucidní interval (nemusí nastat): stupňující se bolest hlavy, nevolnost, zvracení, poruchy vidění, kvantitativní i kvalitativní poruch vědomí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 err="1"/>
              <a:t>Anizokorie</a:t>
            </a:r>
            <a:r>
              <a:rPr lang="cs-CZ" sz="1600" dirty="0"/>
              <a:t> zornic = důsledek komprese </a:t>
            </a:r>
            <a:r>
              <a:rPr lang="cs-CZ" sz="1600" dirty="0" err="1"/>
              <a:t>nervus</a:t>
            </a:r>
            <a:r>
              <a:rPr lang="cs-CZ" sz="1600" dirty="0"/>
              <a:t> </a:t>
            </a:r>
            <a:r>
              <a:rPr lang="cs-CZ" sz="1600" dirty="0" err="1"/>
              <a:t>oculomotoricus</a:t>
            </a:r>
            <a:endParaRPr lang="cs-CZ" sz="1600" dirty="0"/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/>
              <a:t>Porucha dýchání (při útlaku rozvoj </a:t>
            </a:r>
            <a:r>
              <a:rPr lang="cs-CZ" sz="1600" dirty="0" err="1"/>
              <a:t>Biotova</a:t>
            </a:r>
            <a:r>
              <a:rPr lang="cs-CZ" sz="1600" dirty="0"/>
              <a:t> a </a:t>
            </a:r>
            <a:r>
              <a:rPr lang="cs-CZ" sz="1600" dirty="0" err="1"/>
              <a:t>Cheineovo-Stokesova</a:t>
            </a:r>
            <a:r>
              <a:rPr lang="cs-CZ" sz="1600" dirty="0"/>
              <a:t> dýchání)</a:t>
            </a:r>
          </a:p>
          <a:p>
            <a:pPr marL="285750" indent="-285750">
              <a:buClr>
                <a:srgbClr val="0000DC"/>
              </a:buClr>
              <a:buFont typeface="Arial" panose="020B0604020202020204" pitchFamily="34" charset="0"/>
              <a:buChar char="-"/>
            </a:pPr>
            <a:r>
              <a:rPr lang="cs-CZ" sz="1600" dirty="0" err="1"/>
              <a:t>Hemiparéza</a:t>
            </a:r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>
            <a:off x="167951" y="4948325"/>
            <a:ext cx="11924522" cy="640634"/>
          </a:xfrm>
          <a:prstGeom prst="rect">
            <a:avLst/>
          </a:prstGeom>
          <a:ln w="28575">
            <a:solidFill>
              <a:srgbClr val="92D05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rgbClr val="00B050"/>
              </a:buClr>
            </a:pPr>
            <a:r>
              <a:rPr lang="cs-CZ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DIAGNOSTIKA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-"/>
            </a:pPr>
            <a:r>
              <a:rPr lang="cs-CZ" sz="1600" dirty="0"/>
              <a:t>Klinické příznaky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-"/>
            </a:pPr>
            <a:r>
              <a:rPr lang="cs-CZ" sz="1600" dirty="0" err="1"/>
              <a:t>Angiorgafie</a:t>
            </a:r>
            <a:r>
              <a:rPr lang="cs-CZ" sz="1600" dirty="0"/>
              <a:t>, CT, MR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7951" y="5649284"/>
            <a:ext cx="10608906" cy="1175723"/>
          </a:xfrm>
          <a:prstGeom prst="rect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-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Chirurgická</a:t>
            </a:r>
            <a:r>
              <a:rPr lang="cs-CZ" sz="1600" dirty="0"/>
              <a:t> - odsátí hematomu - podvázání cévy - u masivního krvácení vitální operace (trepanace, kraniotomie) 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-"/>
            </a:pP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Konzervativní </a:t>
            </a:r>
            <a:r>
              <a:rPr lang="cs-CZ" sz="1600" dirty="0"/>
              <a:t>- klid na lůžku - režimová opatření, monitorace,  prevence zácpy - tlačení </a:t>
            </a:r>
            <a:r>
              <a:rPr lang="cs-CZ" sz="1600" dirty="0" err="1"/>
              <a:t>přidefekaci</a:t>
            </a:r>
            <a:r>
              <a:rPr lang="cs-CZ" sz="1600" dirty="0"/>
              <a:t> ↑ nitrolební tlak 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7473820" y="4291968"/>
            <a:ext cx="4687077" cy="1246814"/>
          </a:xfrm>
          <a:prstGeom prst="wedgeRoundRectCallout">
            <a:avLst>
              <a:gd name="adj1" fmla="val -11174"/>
              <a:gd name="adj2" fmla="val -7995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EPIDURÁLNÍ HEMATOM RYCHLEJŠÍ ROZVOJ NEŽ SUBDURÁLNÍ HEMATOM (SDH)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Akutní  SDH= projevující se do tří dnů po úrazu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Subakutní SDH = 4 -21 dnů po úrazu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Chronický SDH = déle než 21 dnů po úrazu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MARTInkShape-2">
            <a:extLst>
              <a:ext uri="{FF2B5EF4-FFF2-40B4-BE49-F238E27FC236}">
                <a16:creationId xmlns:a16="http://schemas.microsoft.com/office/drawing/2014/main" id="{20702DF8-3E76-49D9-8C67-07C97431A3E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68385" y="5327650"/>
            <a:ext cx="1257216" cy="374651"/>
          </a:xfrm>
          <a:custGeom>
            <a:avLst/>
            <a:gdLst/>
            <a:ahLst/>
            <a:cxnLst/>
            <a:rect l="0" t="0" r="0" b="0"/>
            <a:pathLst>
              <a:path w="1257216" h="374651">
                <a:moveTo>
                  <a:pt x="1168315" y="95250"/>
                </a:moveTo>
                <a:lnTo>
                  <a:pt x="1168315" y="95250"/>
                </a:lnTo>
                <a:lnTo>
                  <a:pt x="1156521" y="83456"/>
                </a:lnTo>
                <a:lnTo>
                  <a:pt x="1152512" y="82818"/>
                </a:lnTo>
                <a:lnTo>
                  <a:pt x="1121590" y="82550"/>
                </a:lnTo>
                <a:lnTo>
                  <a:pt x="1095671" y="81845"/>
                </a:lnTo>
                <a:lnTo>
                  <a:pt x="1070889" y="76789"/>
                </a:lnTo>
                <a:lnTo>
                  <a:pt x="1041179" y="71887"/>
                </a:lnTo>
                <a:lnTo>
                  <a:pt x="1018293" y="66747"/>
                </a:lnTo>
                <a:lnTo>
                  <a:pt x="996899" y="58901"/>
                </a:lnTo>
                <a:lnTo>
                  <a:pt x="971339" y="52310"/>
                </a:lnTo>
                <a:lnTo>
                  <a:pt x="952808" y="46212"/>
                </a:lnTo>
                <a:lnTo>
                  <a:pt x="923905" y="39579"/>
                </a:lnTo>
                <a:lnTo>
                  <a:pt x="894434" y="33204"/>
                </a:lnTo>
                <a:lnTo>
                  <a:pt x="877850" y="30299"/>
                </a:lnTo>
                <a:lnTo>
                  <a:pt x="849077" y="23949"/>
                </a:lnTo>
                <a:lnTo>
                  <a:pt x="817588" y="17599"/>
                </a:lnTo>
                <a:lnTo>
                  <a:pt x="787826" y="13345"/>
                </a:lnTo>
                <a:lnTo>
                  <a:pt x="761007" y="9414"/>
                </a:lnTo>
                <a:lnTo>
                  <a:pt x="730045" y="6753"/>
                </a:lnTo>
                <a:lnTo>
                  <a:pt x="699105" y="2039"/>
                </a:lnTo>
                <a:lnTo>
                  <a:pt x="672130" y="268"/>
                </a:lnTo>
                <a:lnTo>
                  <a:pt x="643076" y="53"/>
                </a:lnTo>
                <a:lnTo>
                  <a:pt x="616223" y="11"/>
                </a:lnTo>
                <a:lnTo>
                  <a:pt x="590536" y="2"/>
                </a:lnTo>
                <a:lnTo>
                  <a:pt x="560715" y="0"/>
                </a:lnTo>
                <a:lnTo>
                  <a:pt x="533710" y="0"/>
                </a:lnTo>
                <a:lnTo>
                  <a:pt x="507993" y="0"/>
                </a:lnTo>
                <a:lnTo>
                  <a:pt x="481825" y="0"/>
                </a:lnTo>
                <a:lnTo>
                  <a:pt x="452092" y="0"/>
                </a:lnTo>
                <a:lnTo>
                  <a:pt x="426464" y="0"/>
                </a:lnTo>
                <a:lnTo>
                  <a:pt x="397704" y="0"/>
                </a:lnTo>
                <a:lnTo>
                  <a:pt x="369023" y="0"/>
                </a:lnTo>
                <a:lnTo>
                  <a:pt x="342269" y="705"/>
                </a:lnTo>
                <a:lnTo>
                  <a:pt x="312421" y="5026"/>
                </a:lnTo>
                <a:lnTo>
                  <a:pt x="285933" y="6088"/>
                </a:lnTo>
                <a:lnTo>
                  <a:pt x="256659" y="11368"/>
                </a:lnTo>
                <a:lnTo>
                  <a:pt x="232062" y="17324"/>
                </a:lnTo>
                <a:lnTo>
                  <a:pt x="212398" y="20419"/>
                </a:lnTo>
                <a:lnTo>
                  <a:pt x="183615" y="29108"/>
                </a:lnTo>
                <a:lnTo>
                  <a:pt x="162339" y="33110"/>
                </a:lnTo>
                <a:lnTo>
                  <a:pt x="144182" y="40486"/>
                </a:lnTo>
                <a:lnTo>
                  <a:pt x="115862" y="45809"/>
                </a:lnTo>
                <a:lnTo>
                  <a:pt x="85815" y="60413"/>
                </a:lnTo>
                <a:lnTo>
                  <a:pt x="73345" y="66348"/>
                </a:lnTo>
                <a:lnTo>
                  <a:pt x="42742" y="88809"/>
                </a:lnTo>
                <a:lnTo>
                  <a:pt x="30482" y="97349"/>
                </a:lnTo>
                <a:lnTo>
                  <a:pt x="16930" y="115533"/>
                </a:lnTo>
                <a:lnTo>
                  <a:pt x="14533" y="122139"/>
                </a:lnTo>
                <a:lnTo>
                  <a:pt x="12762" y="129073"/>
                </a:lnTo>
                <a:lnTo>
                  <a:pt x="7757" y="139273"/>
                </a:lnTo>
                <a:lnTo>
                  <a:pt x="107" y="169859"/>
                </a:lnTo>
                <a:lnTo>
                  <a:pt x="0" y="176857"/>
                </a:lnTo>
                <a:lnTo>
                  <a:pt x="1834" y="182790"/>
                </a:lnTo>
                <a:lnTo>
                  <a:pt x="10046" y="198918"/>
                </a:lnTo>
                <a:lnTo>
                  <a:pt x="11473" y="204355"/>
                </a:lnTo>
                <a:lnTo>
                  <a:pt x="15870" y="209122"/>
                </a:lnTo>
                <a:lnTo>
                  <a:pt x="43449" y="230709"/>
                </a:lnTo>
                <a:lnTo>
                  <a:pt x="73221" y="254350"/>
                </a:lnTo>
                <a:lnTo>
                  <a:pt x="95142" y="263528"/>
                </a:lnTo>
                <a:lnTo>
                  <a:pt x="126858" y="271492"/>
                </a:lnTo>
                <a:lnTo>
                  <a:pt x="145536" y="277628"/>
                </a:lnTo>
                <a:lnTo>
                  <a:pt x="172145" y="284236"/>
                </a:lnTo>
                <a:lnTo>
                  <a:pt x="199847" y="290925"/>
                </a:lnTo>
                <a:lnTo>
                  <a:pt x="229668" y="297464"/>
                </a:lnTo>
                <a:lnTo>
                  <a:pt x="261249" y="307202"/>
                </a:lnTo>
                <a:lnTo>
                  <a:pt x="289720" y="313351"/>
                </a:lnTo>
                <a:lnTo>
                  <a:pt x="321352" y="321750"/>
                </a:lnTo>
                <a:lnTo>
                  <a:pt x="345683" y="328321"/>
                </a:lnTo>
                <a:lnTo>
                  <a:pt x="377248" y="333200"/>
                </a:lnTo>
                <a:lnTo>
                  <a:pt x="406296" y="335888"/>
                </a:lnTo>
                <a:lnTo>
                  <a:pt x="436598" y="338301"/>
                </a:lnTo>
                <a:lnTo>
                  <a:pt x="466546" y="341992"/>
                </a:lnTo>
                <a:lnTo>
                  <a:pt x="495980" y="347790"/>
                </a:lnTo>
                <a:lnTo>
                  <a:pt x="522802" y="352972"/>
                </a:lnTo>
                <a:lnTo>
                  <a:pt x="551543" y="356963"/>
                </a:lnTo>
                <a:lnTo>
                  <a:pt x="577603" y="364336"/>
                </a:lnTo>
                <a:lnTo>
                  <a:pt x="607497" y="367517"/>
                </a:lnTo>
                <a:lnTo>
                  <a:pt x="636398" y="370027"/>
                </a:lnTo>
                <a:lnTo>
                  <a:pt x="660754" y="373281"/>
                </a:lnTo>
                <a:lnTo>
                  <a:pt x="690897" y="374379"/>
                </a:lnTo>
                <a:lnTo>
                  <a:pt x="717940" y="374597"/>
                </a:lnTo>
                <a:lnTo>
                  <a:pt x="747845" y="374639"/>
                </a:lnTo>
                <a:lnTo>
                  <a:pt x="774344" y="374648"/>
                </a:lnTo>
                <a:lnTo>
                  <a:pt x="804325" y="374650"/>
                </a:lnTo>
                <a:lnTo>
                  <a:pt x="833244" y="374650"/>
                </a:lnTo>
                <a:lnTo>
                  <a:pt x="862553" y="371280"/>
                </a:lnTo>
                <a:lnTo>
                  <a:pt x="888725" y="368889"/>
                </a:lnTo>
                <a:lnTo>
                  <a:pt x="916159" y="366534"/>
                </a:lnTo>
                <a:lnTo>
                  <a:pt x="945175" y="362855"/>
                </a:lnTo>
                <a:lnTo>
                  <a:pt x="971289" y="357765"/>
                </a:lnTo>
                <a:lnTo>
                  <a:pt x="996830" y="354147"/>
                </a:lnTo>
                <a:lnTo>
                  <a:pt x="1027905" y="345531"/>
                </a:lnTo>
                <a:lnTo>
                  <a:pt x="1054897" y="339875"/>
                </a:lnTo>
                <a:lnTo>
                  <a:pt x="1080855" y="331962"/>
                </a:lnTo>
                <a:lnTo>
                  <a:pt x="1091344" y="330278"/>
                </a:lnTo>
                <a:lnTo>
                  <a:pt x="1118748" y="319438"/>
                </a:lnTo>
                <a:lnTo>
                  <a:pt x="1149948" y="311265"/>
                </a:lnTo>
                <a:lnTo>
                  <a:pt x="1180041" y="298333"/>
                </a:lnTo>
                <a:lnTo>
                  <a:pt x="1193426" y="290184"/>
                </a:lnTo>
                <a:lnTo>
                  <a:pt x="1224900" y="266816"/>
                </a:lnTo>
                <a:lnTo>
                  <a:pt x="1246622" y="245535"/>
                </a:lnTo>
                <a:lnTo>
                  <a:pt x="1248979" y="239419"/>
                </a:lnTo>
                <a:lnTo>
                  <a:pt x="1250732" y="232703"/>
                </a:lnTo>
                <a:lnTo>
                  <a:pt x="1255726" y="222642"/>
                </a:lnTo>
                <a:lnTo>
                  <a:pt x="1257198" y="192796"/>
                </a:lnTo>
                <a:lnTo>
                  <a:pt x="1257215" y="163247"/>
                </a:lnTo>
                <a:lnTo>
                  <a:pt x="1250748" y="136659"/>
                </a:lnTo>
                <a:lnTo>
                  <a:pt x="1235961" y="113112"/>
                </a:lnTo>
                <a:lnTo>
                  <a:pt x="1204375" y="86791"/>
                </a:lnTo>
                <a:lnTo>
                  <a:pt x="1190777" y="74660"/>
                </a:lnTo>
                <a:lnTo>
                  <a:pt x="1166943" y="65105"/>
                </a:lnTo>
                <a:lnTo>
                  <a:pt x="1159944" y="63508"/>
                </a:lnTo>
                <a:lnTo>
                  <a:pt x="1151332" y="59347"/>
                </a:lnTo>
                <a:lnTo>
                  <a:pt x="1130215" y="5715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3000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74234F-DB48-4280-80BF-7DEC8D899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FFC7A3-B634-4D01-92B5-733FEB74B9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B434502-F4A7-4E5E-BC33-B91F9CE63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3" t="52954" r="65728" b="9578"/>
          <a:stretch/>
        </p:blipFill>
        <p:spPr>
          <a:xfrm>
            <a:off x="1117413" y="0"/>
            <a:ext cx="9549114" cy="6022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5666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KCP, spinal[20220919145445248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1049</TotalTime>
  <Words>4558</Words>
  <Application>Microsoft Office PowerPoint</Application>
  <PresentationFormat>Širokoúhlá obrazovka</PresentationFormat>
  <Paragraphs>1052</Paragraphs>
  <Slides>33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0" baseType="lpstr">
      <vt:lpstr>Arial</vt:lpstr>
      <vt:lpstr>Calibri</vt:lpstr>
      <vt:lpstr>Symbol</vt:lpstr>
      <vt:lpstr>Tahoma</vt:lpstr>
      <vt:lpstr>Times New Roman</vt:lpstr>
      <vt:lpstr>Wingdings</vt:lpstr>
      <vt:lpstr>Prezentace_MU_CZ</vt:lpstr>
      <vt:lpstr>Ošetřovatelská péče o pacienta s</vt:lpstr>
      <vt:lpstr>Ošetřovatelská péče o pacienta s poraněním hlavy</vt:lpstr>
      <vt:lpstr>Dělení poranění hlavy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Ošetřovatelský proces u pacienta s traumatem hlavy</vt:lpstr>
      <vt:lpstr>Poranění hlavy - posouzení</vt:lpstr>
      <vt:lpstr>Prezentace aplikace PowerPoint</vt:lpstr>
      <vt:lpstr>Posouzení vědomí: objektivizující škály</vt:lpstr>
      <vt:lpstr>Posouzení vědomí: Nursing Outcomes Clasification</vt:lpstr>
      <vt:lpstr>Posouzení neurologického stavu: Nursing Outcomes Clasification</vt:lpstr>
      <vt:lpstr>Ošetřovatelská diagnostika NANDA - I</vt:lpstr>
      <vt:lpstr>Plánování, realizace</vt:lpstr>
      <vt:lpstr>Plánování, realizace: porucha vědomí</vt:lpstr>
      <vt:lpstr>Plánování, realizace: porucha vědomí</vt:lpstr>
      <vt:lpstr>Kontinuální monitorace nitrolebního tlaku (ICP)</vt:lpstr>
      <vt:lpstr>Prezentace aplikace PowerPoint</vt:lpstr>
      <vt:lpstr>Prezentace aplikace PowerPoint</vt:lpstr>
      <vt:lpstr>Prezentace aplikace PowerPoint</vt:lpstr>
      <vt:lpstr>Poranění páteře</vt:lpstr>
      <vt:lpstr>PÁTEŘ - MÍCHA - typy poranění</vt:lpstr>
      <vt:lpstr>PÁTEŘ - MÍCHA - Whiplash poranění </vt:lpstr>
      <vt:lpstr>PÁTEŘ - MÍCHA - první pomoc, diagnostika, léčba </vt:lpstr>
      <vt:lpstr>PÁTEŘ - MÍCHA - klasifikace zlomenin</vt:lpstr>
      <vt:lpstr>Ošetřovatelská diagnostika NANDA - I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Pospíšilová</dc:creator>
  <cp:lastModifiedBy>Alena Pospíšilová</cp:lastModifiedBy>
  <cp:revision>82</cp:revision>
  <cp:lastPrinted>1601-01-01T00:00:00Z</cp:lastPrinted>
  <dcterms:created xsi:type="dcterms:W3CDTF">2021-09-08T10:42:39Z</dcterms:created>
  <dcterms:modified xsi:type="dcterms:W3CDTF">2022-09-19T15:56:56Z</dcterms:modified>
</cp:coreProperties>
</file>