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ink/ink1.xml" ContentType="application/inkml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4"/>
  </p:notesMasterIdLst>
  <p:handoutMasterIdLst>
    <p:handoutMasterId r:id="rId35"/>
  </p:handoutMasterIdLst>
  <p:sldIdLst>
    <p:sldId id="257" r:id="rId2"/>
    <p:sldId id="391" r:id="rId3"/>
    <p:sldId id="295" r:id="rId4"/>
    <p:sldId id="383" r:id="rId5"/>
    <p:sldId id="266" r:id="rId6"/>
    <p:sldId id="267" r:id="rId7"/>
    <p:sldId id="384" r:id="rId8"/>
    <p:sldId id="269" r:id="rId9"/>
    <p:sldId id="393" r:id="rId10"/>
    <p:sldId id="270" r:id="rId11"/>
    <p:sldId id="392" r:id="rId12"/>
    <p:sldId id="284" r:id="rId13"/>
    <p:sldId id="275" r:id="rId14"/>
    <p:sldId id="274" r:id="rId15"/>
    <p:sldId id="282" r:id="rId16"/>
    <p:sldId id="278" r:id="rId17"/>
    <p:sldId id="386" r:id="rId18"/>
    <p:sldId id="283" r:id="rId19"/>
    <p:sldId id="387" r:id="rId20"/>
    <p:sldId id="299" r:id="rId21"/>
    <p:sldId id="300" r:id="rId22"/>
    <p:sldId id="302" r:id="rId23"/>
    <p:sldId id="305" r:id="rId24"/>
    <p:sldId id="385" r:id="rId25"/>
    <p:sldId id="390" r:id="rId26"/>
    <p:sldId id="307" r:id="rId27"/>
    <p:sldId id="378" r:id="rId28"/>
    <p:sldId id="388" r:id="rId29"/>
    <p:sldId id="389" r:id="rId30"/>
    <p:sldId id="308" r:id="rId31"/>
    <p:sldId id="306" r:id="rId32"/>
    <p:sldId id="381" r:id="rId33"/>
  </p:sldIdLst>
  <p:sldSz cx="12192000" cy="6858000"/>
  <p:notesSz cx="6858000" cy="91440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95" d="100"/>
          <a:sy n="95" d="100"/>
        </p:scale>
        <p:origin x="84" y="5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6T13:51:44.0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12,'0'-5,"0"-2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27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28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25.jpeg"/><Relationship Id="rId5" Type="http://schemas.openxmlformats.org/officeDocument/2006/relationships/image" Target="../media/image1.emf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5" Type="http://schemas.openxmlformats.org/officeDocument/2006/relationships/hyperlink" Target="http://video.muni.cz/public/IBA/portal/sa_fi_dol_ko_w.mp4" TargetMode="External"/><Relationship Id="rId4" Type="http://schemas.openxmlformats.org/officeDocument/2006/relationships/hyperlink" Target="http://video.muni.cz/public/IBA/portal/sa_fi_ho_ko_w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fSHJQCrqe8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customXml" Target="../ink/ink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6" Type="http://schemas.openxmlformats.org/officeDocument/2006/relationships/hyperlink" Target="https://www.bing.com/videos/search?q=Intracompartmental+pressure+measurement&amp;&amp;view=detail&amp;mid=66BCA1961D55584C65B066BCA1961D55584C65B0&amp;&amp;FORM=VRDGAR&amp;ru=%2Fvideos%2Fsearch%3Fq%3DIntracompartmental%2Bpressure%2Bmeasurement%26FORM%3DHDRSC3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tags" Target="../tags/tag1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360037"/>
            <a:ext cx="11361600" cy="864113"/>
          </a:xfrm>
        </p:spPr>
        <p:txBody>
          <a:bodyPr/>
          <a:lstStyle/>
          <a:p>
            <a:r>
              <a:rPr lang="cs-CZ" dirty="0"/>
              <a:t>Ošetřovatelský proces u pacienta s poraněním pohybového aparátu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581EFFC-9701-456B-9164-46FE560B34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9191" y="-1742"/>
            <a:ext cx="107893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zevní fixátor - C.R.E.F. a O.R.E.F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038182" y="2506227"/>
            <a:ext cx="7100880" cy="41549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ZEVNÍ FIXATOR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Indikace: </a:t>
            </a:r>
            <a:r>
              <a:rPr lang="cs-CZ" sz="1600" dirty="0">
                <a:latin typeface="+mj-lt"/>
              </a:rPr>
              <a:t>komplikovaná fraktura, otevřená zlomenina,  infekce, rozsáhlý defekt okolních měkkých tkání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Druhy: </a:t>
            </a:r>
            <a:r>
              <a:rPr lang="cs-CZ" sz="1600" dirty="0" err="1">
                <a:latin typeface="+mj-lt"/>
              </a:rPr>
              <a:t>jednorovinný</a:t>
            </a:r>
            <a:r>
              <a:rPr lang="cs-CZ" sz="1600" dirty="0">
                <a:latin typeface="+mj-lt"/>
              </a:rPr>
              <a:t>, kruhový, dynamický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Zevní fixátor může zůstat po celou dobu léčby, nebo s odstupem času (cca 14 dní) je provedena interní fixace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Po edukaci je možné domácí ošetřování se zevním fixátorem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Do úlomku kostí jsou navrtány piny (vstupy)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Piny jsou propojeny rámem (konstrukcí), která je nad povrchem těla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Výstup pinů se dezinfikuje (bezbarvou dezinfekcí nebo H2O2) sterilním tampónem nebo vatovou štětičkou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Celá Konstrukce se otře sterilním krytím navlhčeným v dezinfekci dezinfekcí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Piny se obloží se nastřiženým sterilním krytím, fixace krytí obvazem (obvaz je veden pod konstrukcí)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Kontrola pevnosti konstrukce </a:t>
            </a:r>
          </a:p>
        </p:txBody>
      </p:sp>
      <p:pic>
        <p:nvPicPr>
          <p:cNvPr id="30" name="Obrázek 29"/>
          <p:cNvPicPr/>
          <p:nvPr/>
        </p:nvPicPr>
        <p:blipFill rotWithShape="1">
          <a:blip r:embed="rId3"/>
          <a:srcRect l="11905" t="14021" r="24272" b="14285"/>
          <a:stretch/>
        </p:blipFill>
        <p:spPr bwMode="auto">
          <a:xfrm rot="16200000">
            <a:off x="-646787" y="1187281"/>
            <a:ext cx="6309317" cy="4977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Obrázek 26" descr="http://www.armedtech.cz/images/fixatory/f6_big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t="12346" r="18981" b="10273"/>
          <a:stretch/>
        </p:blipFill>
        <p:spPr bwMode="auto">
          <a:xfrm>
            <a:off x="8797837" y="481759"/>
            <a:ext cx="1850589" cy="1711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Obrázek 22"/>
          <p:cNvPicPr/>
          <p:nvPr/>
        </p:nvPicPr>
        <p:blipFill rotWithShape="1">
          <a:blip r:embed="rId5"/>
          <a:srcRect l="27131" t="19048" r="27249" b="4233"/>
          <a:stretch/>
        </p:blipFill>
        <p:spPr bwMode="auto">
          <a:xfrm>
            <a:off x="5017070" y="554954"/>
            <a:ext cx="2837902" cy="1309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Ovál 30"/>
          <p:cNvSpPr/>
          <p:nvPr/>
        </p:nvSpPr>
        <p:spPr>
          <a:xfrm>
            <a:off x="9386785" y="72543"/>
            <a:ext cx="519540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7150126" y="47055"/>
            <a:ext cx="546879" cy="474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/>
          <p:nvPr/>
        </p:nvPicPr>
        <p:blipFill rotWithShape="1">
          <a:blip r:embed="rId6"/>
          <a:srcRect l="60350" t="65873" r="27580" b="14021"/>
          <a:stretch/>
        </p:blipFill>
        <p:spPr bwMode="auto">
          <a:xfrm>
            <a:off x="10730739" y="484610"/>
            <a:ext cx="1419641" cy="17090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8929259" y="1915035"/>
            <a:ext cx="108549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dirty="0" err="1"/>
              <a:t>Jednorovinný</a:t>
            </a:r>
            <a:endParaRPr lang="cs-CZ" sz="1200" dirty="0"/>
          </a:p>
        </p:txBody>
      </p:sp>
      <p:sp>
        <p:nvSpPr>
          <p:cNvPr id="11" name="Obdélník 10"/>
          <p:cNvSpPr/>
          <p:nvPr/>
        </p:nvSpPr>
        <p:spPr>
          <a:xfrm>
            <a:off x="11291323" y="1953537"/>
            <a:ext cx="74001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dirty="0"/>
              <a:t>Kruhový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9816108" y="1664996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10808551" y="0"/>
            <a:ext cx="1350657" cy="434299"/>
          </a:xfrm>
          <a:prstGeom prst="wedgeRoundRectCallout">
            <a:avLst>
              <a:gd name="adj1" fmla="val -81222"/>
              <a:gd name="adj2" fmla="val 1334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/>
              <a:t>EXTERNÍ FIXACE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2910EB-7D71-442C-AA06-837164C5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EB1139-2A5C-46F6-A8F0-E723FC62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10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49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B50A58-E651-4CC3-A1E0-9D08E4BA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CA9A55-AE5A-49A7-980C-5C43029E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11</a:t>
            </a:fld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59F931-9AE1-46C3-8FF7-CF31E893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63" y="638434"/>
            <a:ext cx="6712299" cy="50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86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564887"/>
            <a:ext cx="11361600" cy="864113"/>
          </a:xfrm>
        </p:spPr>
        <p:txBody>
          <a:bodyPr/>
          <a:lstStyle/>
          <a:p>
            <a:r>
              <a:rPr lang="cs-CZ" dirty="0"/>
              <a:t>KONZERVATIVNÍ LÉČBA ZLOMENIN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3764478"/>
            <a:ext cx="11361600" cy="1876301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Sádrová fixace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3M lehká sádra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VACOped</a:t>
            </a:r>
            <a:endParaRPr lang="cs-CZ" kern="12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kern="1200" dirty="0"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53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 rotWithShape="1">
          <a:blip r:embed="rId3"/>
          <a:srcRect l="23644" t="29630" r="66931" b="50264"/>
          <a:stretch/>
        </p:blipFill>
        <p:spPr bwMode="auto">
          <a:xfrm rot="5400000">
            <a:off x="619140" y="1065248"/>
            <a:ext cx="830652" cy="1737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4"/>
          <a:srcRect l="23313" t="29365" r="65278" b="38360"/>
          <a:stretch/>
        </p:blipFill>
        <p:spPr bwMode="auto">
          <a:xfrm>
            <a:off x="178927" y="4077269"/>
            <a:ext cx="1953141" cy="252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86337" y="487993"/>
            <a:ext cx="9116247" cy="617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dirty="0">
                <a:solidFill>
                  <a:srgbClr val="FF0000"/>
                </a:solidFill>
              </a:rPr>
              <a:t>Sádrovou fixaci přikládá lékař - sestra asistuje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Pomůcky</a:t>
            </a:r>
          </a:p>
          <a:p>
            <a:r>
              <a:rPr lang="cs-CZ" sz="1600" dirty="0"/>
              <a:t>Podkladový materiál - vata (trikotový obvaz, vata)</a:t>
            </a:r>
          </a:p>
          <a:p>
            <a:r>
              <a:rPr lang="cs-CZ" sz="1600" dirty="0"/>
              <a:t>Sádrový obvaz</a:t>
            </a:r>
          </a:p>
          <a:p>
            <a:r>
              <a:rPr lang="cs-CZ" sz="1600" dirty="0"/>
              <a:t>Voda</a:t>
            </a:r>
          </a:p>
          <a:p>
            <a:r>
              <a:rPr lang="cs-CZ" sz="1600" dirty="0"/>
              <a:t>Metr</a:t>
            </a:r>
          </a:p>
          <a:p>
            <a:r>
              <a:rPr lang="cs-CZ" sz="1600" dirty="0"/>
              <a:t>Nůžky, pila</a:t>
            </a:r>
          </a:p>
          <a:p>
            <a:r>
              <a:rPr lang="cs-CZ" sz="1600" dirty="0"/>
              <a:t>Ochranné pomůcky: rukavice, igelitová zástěra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Postup</a:t>
            </a:r>
          </a:p>
          <a:p>
            <a:r>
              <a:rPr lang="cs-CZ" sz="1600" dirty="0"/>
              <a:t>Odstranit šperky</a:t>
            </a:r>
          </a:p>
          <a:p>
            <a:r>
              <a:rPr lang="cs-CZ" sz="1600" dirty="0"/>
              <a:t>Nasadit trikotový obvaz s přesahem 3 cm na obou stranách - měřit na zdravé končetině</a:t>
            </a:r>
          </a:p>
          <a:p>
            <a:r>
              <a:rPr lang="cs-CZ" sz="1600" dirty="0"/>
              <a:t>Vypodložit vatou místa zvýšeného tlaku - zápěstí, kotník</a:t>
            </a:r>
          </a:p>
          <a:p>
            <a:r>
              <a:rPr lang="cs-CZ" sz="1600" dirty="0"/>
              <a:t>Končetinu držet v požadované poloze</a:t>
            </a:r>
          </a:p>
          <a:p>
            <a:r>
              <a:rPr lang="cs-CZ" sz="1600" dirty="0"/>
              <a:t>Namočit sádrový obvaz a přiložit cirkulárně od akrální části, překryt kloub nad a pod frakturou (doba schnutí sádry cca. 30 min) </a:t>
            </a:r>
          </a:p>
          <a:p>
            <a:r>
              <a:rPr lang="cs-CZ" sz="1600" dirty="0"/>
              <a:t>Sádru podélně rozříznout - prevence </a:t>
            </a:r>
            <a:r>
              <a:rPr lang="cs-CZ" sz="1600" dirty="0" err="1"/>
              <a:t>Kompartment</a:t>
            </a:r>
            <a:r>
              <a:rPr lang="cs-CZ" sz="1600" dirty="0"/>
              <a:t> syndromu - obvázat obinadlem</a:t>
            </a:r>
          </a:p>
          <a:p>
            <a:r>
              <a:rPr lang="cs-CZ" sz="1600" dirty="0"/>
              <a:t>Po odeznění otoku (cca za týden) může být naložen plný sádrový obvaz (bez nastřižení)</a:t>
            </a:r>
          </a:p>
        </p:txBody>
      </p:sp>
      <p:pic>
        <p:nvPicPr>
          <p:cNvPr id="5122" name="Picture 2" descr="Obinadlo Trikotschlauch 10cmx25m  -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738929"/>
            <a:ext cx="1659631" cy="9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10125" y="2366143"/>
            <a:ext cx="1413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Trikotový obvaz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0891" y="5646626"/>
            <a:ext cx="1331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Sádrový obvaz</a:t>
            </a:r>
          </a:p>
        </p:txBody>
      </p:sp>
      <p:pic>
        <p:nvPicPr>
          <p:cNvPr id="5126" name="Picture 6" descr="http://www.zelenahvezda.cz/img/datasheet/galerie/600x600/gif/8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23" y="181223"/>
            <a:ext cx="2397646" cy="11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9757867" y="1040272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Nůžky na sádru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8"/>
          <a:srcRect l="33730" t="42328" r="43783" b="48677"/>
          <a:stretch/>
        </p:blipFill>
        <p:spPr bwMode="auto">
          <a:xfrm>
            <a:off x="9023015" y="1407748"/>
            <a:ext cx="3023964" cy="94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10009442" y="2290197"/>
            <a:ext cx="120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Pila na sádru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9"/>
          <a:srcRect l="23877" t="44646" r="66673" b="48153"/>
          <a:stretch/>
        </p:blipFill>
        <p:spPr>
          <a:xfrm>
            <a:off x="103740" y="2765163"/>
            <a:ext cx="1807861" cy="86088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65885" y="3665862"/>
            <a:ext cx="1381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Matosoft</a:t>
            </a:r>
            <a:r>
              <a:rPr lang="cs-CZ" sz="1400" dirty="0"/>
              <a:t> - vata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450890" y="2659880"/>
            <a:ext cx="3596089" cy="1143448"/>
          </a:xfrm>
          <a:prstGeom prst="wedgeRoundRectCallout">
            <a:avLst>
              <a:gd name="adj1" fmla="val -72040"/>
              <a:gd name="adj2" fmla="val -420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Nasazování sádry po převazu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potřeby vypodložit vatou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Vrátit sádru na končetinu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Obvázat obinadlem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66CF1A-4D3F-41CC-BA53-E2F4FCE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901" y="6606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9EB5870-452E-45AB-A9AB-2704D700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01" y="660600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13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21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387" y="653271"/>
            <a:ext cx="11618342" cy="5634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Edukace pacienta</a:t>
            </a:r>
          </a:p>
          <a:p>
            <a:r>
              <a:rPr lang="cs-CZ" sz="2000" dirty="0"/>
              <a:t>Rehabilitace - procvičování </a:t>
            </a:r>
            <a:r>
              <a:rPr lang="cs-CZ" sz="2000" dirty="0" err="1"/>
              <a:t>nezasádrovaných</a:t>
            </a:r>
            <a:r>
              <a:rPr lang="cs-CZ" sz="2000" dirty="0"/>
              <a:t> kloubů, zatínání svalů (zachování funkčnosti)</a:t>
            </a:r>
          </a:p>
          <a:p>
            <a:r>
              <a:rPr lang="cs-CZ" sz="2000" dirty="0"/>
              <a:t>Nehty bez laku (hodnocení prokrvení) </a:t>
            </a:r>
          </a:p>
          <a:p>
            <a:r>
              <a:rPr lang="cs-CZ" sz="2000" dirty="0"/>
              <a:t>Nutnosti končetinu </a:t>
            </a:r>
            <a:r>
              <a:rPr lang="cs-CZ" sz="2000" dirty="0" err="1"/>
              <a:t>elevovat</a:t>
            </a:r>
            <a:r>
              <a:rPr lang="cs-CZ" sz="2000" dirty="0"/>
              <a:t> (prevence otoku)</a:t>
            </a:r>
          </a:p>
          <a:p>
            <a:r>
              <a:rPr lang="cs-CZ" sz="2000" dirty="0"/>
              <a:t>Sledovat výskyt otoku, bolesti, chladu, snížené cítivosti a hybnosti, (příznaky </a:t>
            </a:r>
            <a:r>
              <a:rPr lang="cs-CZ" sz="2000" dirty="0" err="1"/>
              <a:t>Komartment</a:t>
            </a:r>
            <a:r>
              <a:rPr lang="cs-CZ" sz="2000" dirty="0"/>
              <a:t> syndrom)</a:t>
            </a:r>
          </a:p>
          <a:p>
            <a:r>
              <a:rPr lang="cs-CZ" sz="2000" dirty="0"/>
              <a:t>Chránit sádru před namočením</a:t>
            </a:r>
          </a:p>
          <a:p>
            <a:r>
              <a:rPr lang="cs-CZ" sz="2000" dirty="0"/>
              <a:t>Sádru neupravovat</a:t>
            </a:r>
          </a:p>
          <a:p>
            <a:r>
              <a:rPr lang="cs-CZ" sz="2000" dirty="0"/>
              <a:t>Po sádře bez podpatku nechodit</a:t>
            </a:r>
          </a:p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Další</a:t>
            </a:r>
          </a:p>
          <a:p>
            <a:r>
              <a:rPr lang="cs-CZ" sz="2000" dirty="0"/>
              <a:t>Pravidelné kontroly s RTG</a:t>
            </a:r>
          </a:p>
          <a:p>
            <a:r>
              <a:rPr lang="cs-CZ" sz="2000" dirty="0"/>
              <a:t>Dle indikace lékařem aplikace nízkomolekulárních heparinů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7947965-BE4C-4733-B8E6-73E95D06E5E0}"/>
              </a:ext>
            </a:extLst>
          </p:cNvPr>
          <p:cNvSpPr/>
          <p:nvPr/>
        </p:nvSpPr>
        <p:spPr>
          <a:xfrm>
            <a:off x="439387" y="587092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1400" dirty="0">
                <a:hlinkClick r:id="rId4"/>
              </a:rPr>
              <a:t>video.muni.cz/public/IBA/portal/sa_fi_ho_ko_w.mp4</a:t>
            </a:r>
            <a:endParaRPr lang="cs-CZ" sz="1400" dirty="0"/>
          </a:p>
          <a:p>
            <a:r>
              <a:rPr lang="cs-CZ" sz="1400" dirty="0">
                <a:hlinkClick r:id="rId5"/>
              </a:rPr>
              <a:t>video.muni.cz/public/IBA/</a:t>
            </a:r>
            <a:r>
              <a:rPr lang="cs-CZ" sz="1400" dirty="0" err="1">
                <a:hlinkClick r:id="rId5"/>
              </a:rPr>
              <a:t>portal</a:t>
            </a:r>
            <a:r>
              <a:rPr lang="cs-CZ" sz="1400" dirty="0">
                <a:hlinkClick r:id="rId5"/>
              </a:rPr>
              <a:t>/sa_fi_dol_ko_w.</a:t>
            </a:r>
            <a:r>
              <a:rPr lang="cs-CZ" sz="1200" dirty="0">
                <a:hlinkClick r:id="rId5"/>
              </a:rPr>
              <a:t>mp4</a:t>
            </a:r>
            <a:endParaRPr lang="cs-CZ" sz="14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2A8BFB-9236-4AD2-A37C-3D979A5E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53158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274DA6AC-95CD-4145-BCA3-F76E70AE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51588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14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65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03760" y="69172"/>
            <a:ext cx="1178823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3M LEHKÁ SÁDRA</a:t>
            </a:r>
          </a:p>
        </p:txBody>
      </p:sp>
      <p:pic>
        <p:nvPicPr>
          <p:cNvPr id="2050" name="Picture 2" descr="Microsite LehkÃ¡ sÃ¡d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621481"/>
            <a:ext cx="6467361" cy="17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Mâ¢ Soft Cast polotuhÃ¡ lehkÃ¡ sÃ¡dra 10 x 360 cm bÃ­lÃ¡ -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68" y="602298"/>
            <a:ext cx="2085563" cy="20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ypy lehkÃ© sÃ¡d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62" y="640664"/>
            <a:ext cx="24864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6"/>
          <a:srcRect l="56250" t="44000" r="27500" b="8000"/>
          <a:stretch/>
        </p:blipFill>
        <p:spPr>
          <a:xfrm>
            <a:off x="10085431" y="2637705"/>
            <a:ext cx="2106568" cy="425473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544272" y="2996952"/>
            <a:ext cx="50405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03760" y="2305339"/>
            <a:ext cx="9681671" cy="455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sz="1600" dirty="0"/>
              <a:t>Složena z tkaniny a pryskyřice</a:t>
            </a:r>
          </a:p>
          <a:p>
            <a:r>
              <a:rPr lang="cs-CZ" sz="1600" dirty="0"/>
              <a:t>Alternativa sádrové fixace</a:t>
            </a:r>
          </a:p>
          <a:p>
            <a:r>
              <a:rPr lang="cs-CZ" sz="1600" dirty="0"/>
              <a:t>Nehodí se u poranění s otokem</a:t>
            </a:r>
          </a:p>
          <a:p>
            <a:r>
              <a:rPr lang="cs-CZ" sz="1600" dirty="0"/>
              <a:t>Přikládání a snímání obdobné jako při běžné sádrové fixaci</a:t>
            </a:r>
          </a:p>
          <a:p>
            <a:r>
              <a:rPr lang="cs-CZ" sz="1600" dirty="0"/>
              <a:t>Tvaruje se vodou - nutno mít gumové rukavice</a:t>
            </a:r>
          </a:p>
          <a:p>
            <a:r>
              <a:rPr lang="cs-CZ" sz="1600" dirty="0"/>
              <a:t>Hůře se tvaruje než běžná sádrová fixace</a:t>
            </a:r>
          </a:p>
          <a:p>
            <a:r>
              <a:rPr lang="cs-CZ" sz="1600" dirty="0"/>
              <a:t>Schne cca 30 min</a:t>
            </a:r>
          </a:p>
          <a:p>
            <a:r>
              <a:rPr lang="cs-CZ" sz="1600" dirty="0"/>
              <a:t>Končetina se nesmí přetěžovat - sádra je lehká lze s ní provádět víc úkonů</a:t>
            </a:r>
          </a:p>
          <a:p>
            <a:r>
              <a:rPr lang="cs-CZ" sz="1600" dirty="0"/>
              <a:t>Pokud se pod fixaci dostane cizí předmět - doporučeno vypláchnout proudem vody</a:t>
            </a:r>
          </a:p>
          <a:p>
            <a:r>
              <a:rPr lang="cs-CZ" sz="1600" dirty="0"/>
              <a:t>Při kontaktu s vodou fixace nezměkne, ale vnitřní části - výstelková vata a trikotový obvaz dlouho schnou (riziko zapaření)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12FB3-4849-40BB-B5BB-219C1AA4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640435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3A15F66-8D91-4139-B320-9CE82BA1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2026" y="6605289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15</a:t>
            </a:fld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875C766-E13C-4EBC-B71C-59FFC35F200B}"/>
              </a:ext>
            </a:extLst>
          </p:cNvPr>
          <p:cNvSpPr/>
          <p:nvPr/>
        </p:nvSpPr>
        <p:spPr>
          <a:xfrm>
            <a:off x="8356600" y="44403"/>
            <a:ext cx="383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hlinkClick r:id="rId8"/>
              </a:rPr>
              <a:t>(41) Optima CAST - aplikace obvazu na horní končetinu - YouTube</a:t>
            </a:r>
            <a:endParaRPr lang="cs-CZ" sz="1100" dirty="0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36849D65-C6DF-4A8C-8AB1-39324FBB6669}"/>
              </a:ext>
            </a:extLst>
          </p:cNvPr>
          <p:cNvSpPr/>
          <p:nvPr/>
        </p:nvSpPr>
        <p:spPr bwMode="auto">
          <a:xfrm>
            <a:off x="8356600" y="2875547"/>
            <a:ext cx="2514851" cy="1677749"/>
          </a:xfrm>
          <a:prstGeom prst="wedgeRoundRectCallout">
            <a:avLst>
              <a:gd name="adj1" fmla="val -105895"/>
              <a:gd name="adj2" fmla="val -71413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Finanční spoluúčast </a:t>
            </a:r>
          </a:p>
          <a:p>
            <a:r>
              <a:rPr lang="cs-CZ" sz="2000" dirty="0"/>
              <a:t>nemocného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26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61773" y="66357"/>
            <a:ext cx="1010986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 err="1"/>
              <a:t>VACOped</a:t>
            </a:r>
            <a:r>
              <a:rPr lang="cs-CZ" dirty="0"/>
              <a:t> = vakuová fixační dlaha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2449" y="628851"/>
            <a:ext cx="5257435" cy="3693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6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dirty="0"/>
              <a:t>Tvar </a:t>
            </a:r>
            <a:r>
              <a:rPr lang="cs-CZ" dirty="0" err="1"/>
              <a:t>VACOpedu</a:t>
            </a:r>
            <a:r>
              <a:rPr lang="cs-CZ" dirty="0"/>
              <a:t> upravuje lékař</a:t>
            </a:r>
          </a:p>
          <a:p>
            <a:r>
              <a:rPr lang="cs-CZ" dirty="0"/>
              <a:t>Alternativa sádrové fixace</a:t>
            </a:r>
          </a:p>
          <a:p>
            <a:r>
              <a:rPr lang="cs-CZ" dirty="0"/>
              <a:t>Tvarově se liší se dle účelu</a:t>
            </a:r>
          </a:p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Výhody</a:t>
            </a:r>
          </a:p>
          <a:p>
            <a:r>
              <a:rPr lang="cs-CZ" dirty="0"/>
              <a:t>Tvarování dle aktuální potřeby</a:t>
            </a:r>
          </a:p>
          <a:p>
            <a:r>
              <a:rPr lang="cs-CZ" dirty="0"/>
              <a:t>Možnost pohodlné manipulace (přikládání/odstranění)</a:t>
            </a:r>
          </a:p>
          <a:p>
            <a:r>
              <a:rPr lang="cs-CZ" dirty="0"/>
              <a:t>Pohodlnější hygienická péče fixované končetiny</a:t>
            </a:r>
          </a:p>
          <a:p>
            <a:r>
              <a:rPr lang="cs-CZ" dirty="0"/>
              <a:t>Účelnější RHB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4"/>
          <a:srcRect l="27282" t="25662" r="51389" b="56614"/>
          <a:stretch/>
        </p:blipFill>
        <p:spPr bwMode="auto">
          <a:xfrm>
            <a:off x="1689214" y="4053947"/>
            <a:ext cx="3024336" cy="180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aoblený obdélníkový bublinový popisek 4"/>
          <p:cNvSpPr/>
          <p:nvPr/>
        </p:nvSpPr>
        <p:spPr>
          <a:xfrm>
            <a:off x="2397110" y="3939400"/>
            <a:ext cx="1008112" cy="229094"/>
          </a:xfrm>
          <a:prstGeom prst="wedgeRoundRectCallout">
            <a:avLst>
              <a:gd name="adj1" fmla="val 7285"/>
              <a:gd name="adj2" fmla="val 1161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Ventil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791170" y="5893663"/>
            <a:ext cx="1368152" cy="455748"/>
          </a:xfrm>
          <a:prstGeom prst="wedgeRoundRectCallout">
            <a:avLst>
              <a:gd name="adj1" fmla="val 36992"/>
              <a:gd name="adj2" fmla="val -11493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Spodní díl dlahy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2202979" y="5893663"/>
            <a:ext cx="1585063" cy="455748"/>
          </a:xfrm>
          <a:prstGeom prst="wedgeRoundRectCallout">
            <a:avLst>
              <a:gd name="adj1" fmla="val 10955"/>
              <a:gd name="adj2" fmla="val -13080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Povlečený vakuový polštář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3803087" y="5893663"/>
            <a:ext cx="1082836" cy="465171"/>
          </a:xfrm>
          <a:prstGeom prst="wedgeRoundRectCallout">
            <a:avLst>
              <a:gd name="adj1" fmla="val -11706"/>
              <a:gd name="adj2" fmla="val -9504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Horní díl dlahy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170598" y="5377056"/>
            <a:ext cx="252356" cy="216024"/>
          </a:xfrm>
          <a:prstGeom prst="wedgeRoundRectCallout">
            <a:avLst>
              <a:gd name="adj1" fmla="val 271334"/>
              <a:gd name="adj2" fmla="val -51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587307" y="5032871"/>
            <a:ext cx="252356" cy="216024"/>
          </a:xfrm>
          <a:prstGeom prst="wedgeRoundRectCallout">
            <a:avLst>
              <a:gd name="adj1" fmla="val -94588"/>
              <a:gd name="adj2" fmla="val 22477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70542" y="5012722"/>
            <a:ext cx="252356" cy="216024"/>
          </a:xfrm>
          <a:prstGeom prst="wedgeRoundRectCallout">
            <a:avLst>
              <a:gd name="adj1" fmla="val 219570"/>
              <a:gd name="adj2" fmla="val -3265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179322" y="4581770"/>
            <a:ext cx="295924" cy="213755"/>
          </a:xfrm>
          <a:prstGeom prst="wedgeRoundRectCallout">
            <a:avLst>
              <a:gd name="adj1" fmla="val 172108"/>
              <a:gd name="adj2" fmla="val -985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pic>
        <p:nvPicPr>
          <p:cNvPr id="1026" name="Picture 2" descr="http://www.gps-ofa.cz/php_aplikace/data/redakcniFoto_05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06" y="0"/>
            <a:ext cx="1585063" cy="25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ps-ofa.cz/php_aplikace/data/redakcniFoto_0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85" y="66357"/>
            <a:ext cx="1281377" cy="12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ECAFE90B-66FB-4DFC-A622-225A2A040A0F}"/>
              </a:ext>
            </a:extLst>
          </p:cNvPr>
          <p:cNvSpPr/>
          <p:nvPr/>
        </p:nvSpPr>
        <p:spPr>
          <a:xfrm>
            <a:off x="5418445" y="566934"/>
            <a:ext cx="6537634" cy="6280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  <a:latin typeface="+mn-lt"/>
              </a:rPr>
              <a:t>Nasazování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Protřepte vakuový polštář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povlečeného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spodního dílu dlahy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Nasaďte horní díl dlahy 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Zapněte přezky (pořadí uvedeno v obrázku)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Napojte pumpičku - zatlačte na ochranný kroužek ventilku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Odsajte vzduch dokud se nepřestane balónek pumpičky nafukovat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Uzavřete ventil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Při snímání dlahy vytáhněte ventil směrem vzhůru a do strany - nasaje se vzduch do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Nasazení podrážky: přiložte podrážku do středu </a:t>
            </a:r>
            <a:r>
              <a:rPr lang="cs-CZ" sz="1600" dirty="0" err="1">
                <a:latin typeface="+mn-lt"/>
              </a:rPr>
              <a:t>VACOpedu</a:t>
            </a:r>
            <a:r>
              <a:rPr lang="cs-CZ" sz="1600" dirty="0">
                <a:latin typeface="+mn-lt"/>
              </a:rPr>
              <a:t> zatlačte - uslyšíte cvaknutí, sejmutí - stiskněte obě páčky zajišťující podrážku současně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Výměna povlaku vakuového polštáře: důkladně vakuový polštář zavzdušněte, poté vyjměte a protřepte, poté vysajte vzduch a vložte do nového povlaku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68F257B-2C32-496D-BDCA-3BF989CD5FE0}"/>
              </a:ext>
            </a:extLst>
          </p:cNvPr>
          <p:cNvSpPr/>
          <p:nvPr/>
        </p:nvSpPr>
        <p:spPr>
          <a:xfrm>
            <a:off x="8463997" y="6543569"/>
            <a:ext cx="55053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+mj-lt"/>
              </a:rPr>
              <a:t>https://www.youtube.com/watch?v=4XaXHT7mp8w</a:t>
            </a:r>
          </a:p>
        </p:txBody>
      </p:sp>
      <p:sp>
        <p:nvSpPr>
          <p:cNvPr id="17" name="Řečová bublina: obdélníkový bublinový popisek se zakulacenými rohy 16">
            <a:extLst>
              <a:ext uri="{FF2B5EF4-FFF2-40B4-BE49-F238E27FC236}">
                <a16:creationId xmlns:a16="http://schemas.microsoft.com/office/drawing/2014/main" id="{9B8AA6CB-95DA-4180-ADD4-C34B6EAEC89C}"/>
              </a:ext>
            </a:extLst>
          </p:cNvPr>
          <p:cNvSpPr/>
          <p:nvPr/>
        </p:nvSpPr>
        <p:spPr bwMode="auto">
          <a:xfrm>
            <a:off x="3176337" y="1196040"/>
            <a:ext cx="2242108" cy="942551"/>
          </a:xfrm>
          <a:prstGeom prst="wedgeRoundRectCallout">
            <a:avLst>
              <a:gd name="adj1" fmla="val -36349"/>
              <a:gd name="adj2" fmla="val -118388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dirty="0"/>
              <a:t>Finanční spoluúčast </a:t>
            </a:r>
          </a:p>
          <a:p>
            <a:r>
              <a:rPr lang="cs-CZ" sz="1800" dirty="0"/>
              <a:t>nemocného</a:t>
            </a:r>
          </a:p>
        </p:txBody>
      </p:sp>
      <p:sp>
        <p:nvSpPr>
          <p:cNvPr id="14" name="Zástupný symbol pro zápatí 13">
            <a:extLst>
              <a:ext uri="{FF2B5EF4-FFF2-40B4-BE49-F238E27FC236}">
                <a16:creationId xmlns:a16="http://schemas.microsoft.com/office/drawing/2014/main" id="{1A1A13A6-A2B4-42F1-9FD6-00B12938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550" y="6456062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BFD584E5-E9C3-4C3C-A270-17127EA2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1960" y="6456062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16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69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3"/>
          <a:srcRect l="31263" t="15020" r="54696" b="57229"/>
          <a:stretch/>
        </p:blipFill>
        <p:spPr bwMode="auto">
          <a:xfrm>
            <a:off x="2495748" y="924015"/>
            <a:ext cx="900101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cetabulum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 bwMode="auto">
          <a:xfrm>
            <a:off x="9332747" y="158352"/>
            <a:ext cx="2743494" cy="16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0837" y="352244"/>
            <a:ext cx="7860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 zlomenin s tendencí redislokace po repozici</a:t>
            </a:r>
          </a:p>
          <a:p>
            <a:r>
              <a:rPr lang="cs-CZ" sz="1400" dirty="0"/>
              <a:t>Může být dočasným nebo trvalým ošetřením fraktury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5"/>
          <a:srcRect l="26125" t="49207" r="51389" b="23280"/>
          <a:stretch/>
        </p:blipFill>
        <p:spPr bwMode="auto">
          <a:xfrm>
            <a:off x="163228" y="935027"/>
            <a:ext cx="2383360" cy="1819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00410" y="28684"/>
            <a:ext cx="9167591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TRAKCE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6"/>
          <a:srcRect l="15377" t="18254" r="58168" b="39154"/>
          <a:stretch/>
        </p:blipFill>
        <p:spPr bwMode="auto">
          <a:xfrm>
            <a:off x="146536" y="3891785"/>
            <a:ext cx="1524000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7"/>
          <a:srcRect l="15046" t="17990" r="58333" b="49206"/>
          <a:stretch/>
        </p:blipFill>
        <p:spPr bwMode="auto">
          <a:xfrm>
            <a:off x="1642877" y="3891785"/>
            <a:ext cx="2576523" cy="1533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43575" y="839840"/>
            <a:ext cx="166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Horizontální trakce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7353" y="3586976"/>
            <a:ext cx="144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Vertikální trakce</a:t>
            </a:r>
          </a:p>
        </p:txBody>
      </p:sp>
      <p:sp>
        <p:nvSpPr>
          <p:cNvPr id="16" name="Šipka doleva 15"/>
          <p:cNvSpPr/>
          <p:nvPr/>
        </p:nvSpPr>
        <p:spPr>
          <a:xfrm>
            <a:off x="3395849" y="972275"/>
            <a:ext cx="5936898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SKELETÁRNÍ TRAKCE: </a:t>
            </a:r>
            <a:r>
              <a:rPr lang="cs-CZ" sz="1600" dirty="0"/>
              <a:t>závaží je zavěšeno na „drát“ zavedený do kosti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266433" y="1892306"/>
            <a:ext cx="7954868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Specifika ošetřovatelské péče u jedince s trakcí</a:t>
            </a:r>
            <a:endParaRPr lang="cs-CZ" dirty="0">
              <a:latin typeface="+mj-lt"/>
            </a:endParaRP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 err="1">
                <a:latin typeface="+mj-lt"/>
              </a:rPr>
              <a:t>Edukuj</a:t>
            </a:r>
            <a:r>
              <a:rPr lang="cs-CZ" sz="1600" dirty="0">
                <a:latin typeface="+mj-lt"/>
              </a:rPr>
              <a:t> pacienta o ošetřovatelské péči při trakci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Připrav lůžko pacienta</a:t>
            </a:r>
          </a:p>
          <a:p>
            <a:pPr marL="742950" lvl="1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200" dirty="0">
                <a:latin typeface="+mj-lt"/>
              </a:rPr>
              <a:t>Braunovu dlahu vypodlož a omotej obvazem</a:t>
            </a:r>
          </a:p>
          <a:p>
            <a:pPr marL="742950" lvl="1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200" dirty="0">
                <a:latin typeface="+mj-lt"/>
              </a:rPr>
              <a:t>Umísti Braunovu dlahu do lůžka pacienta na tvrdou podložku a dej pacientovi do lůžka bedýnku na opření zdravé DKK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Hmotnost závaží (tahu) určí lékař ( většinou: jedna desetina hmotnosti pacienta)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Dbej na to, aby závaží volně vyselo - při spouštění závaží (aplikace tahu) postupuj pomalu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Uvolnit trakci = nadlehčit závaží, je možné pouze na základě indikace lékaře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Upravuj pozici pacienta a Braunovy dlahy dle potřeby - pravidelně ji kontroluj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Předcházej vzniku dekubitů - ↑ riziko </a:t>
            </a:r>
            <a:r>
              <a:rPr lang="cs-CZ" sz="1600" dirty="0" err="1">
                <a:latin typeface="+mj-lt"/>
              </a:rPr>
              <a:t>sakrum</a:t>
            </a:r>
            <a:r>
              <a:rPr lang="cs-CZ" sz="1600" dirty="0">
                <a:latin typeface="+mj-lt"/>
              </a:rPr>
              <a:t>, paty - používej antidekubitální pomůcky (imobilní pacient)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Kontroluj pokožku - hygienu prováděj denně i na špatně dostupných místech a pod bandáží DKK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Pomáhej pacientovi v </a:t>
            </a:r>
            <a:r>
              <a:rPr lang="cs-CZ" sz="1600" dirty="0" err="1">
                <a:latin typeface="+mj-lt"/>
              </a:rPr>
              <a:t>sebepéči</a:t>
            </a:r>
            <a:r>
              <a:rPr lang="cs-CZ" sz="1600" dirty="0">
                <a:latin typeface="+mj-lt"/>
              </a:rPr>
              <a:t> dle potřeby, dej mu vše potřebné na dosah ruky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Připrav pacientovi signalizační zařízení na dosah ruky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U skeletární trakce ošetřuj piny stejným způsobem jako u zevního fixátoru - sleduj známky zánětu</a:t>
            </a:r>
          </a:p>
        </p:txBody>
      </p:sp>
      <p:sp>
        <p:nvSpPr>
          <p:cNvPr id="17" name="Bublinový popisek se šipkou nahoru 16"/>
          <p:cNvSpPr/>
          <p:nvPr/>
        </p:nvSpPr>
        <p:spPr>
          <a:xfrm>
            <a:off x="163228" y="2235847"/>
            <a:ext cx="2383360" cy="1334471"/>
          </a:xfrm>
          <a:prstGeom prst="upArrowCallout">
            <a:avLst>
              <a:gd name="adj1" fmla="val 25000"/>
              <a:gd name="adj2" fmla="val 43395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Braunova dlaha</a:t>
            </a:r>
          </a:p>
        </p:txBody>
      </p:sp>
      <p:sp>
        <p:nvSpPr>
          <p:cNvPr id="7" name="Bublinový popisek: se šipkou nahoru 6">
            <a:extLst>
              <a:ext uri="{FF2B5EF4-FFF2-40B4-BE49-F238E27FC236}">
                <a16:creationId xmlns:a16="http://schemas.microsoft.com/office/drawing/2014/main" id="{03E6967D-23B0-4C08-8977-0330433BD2A8}"/>
              </a:ext>
            </a:extLst>
          </p:cNvPr>
          <p:cNvSpPr/>
          <p:nvPr/>
        </p:nvSpPr>
        <p:spPr bwMode="auto">
          <a:xfrm>
            <a:off x="192757" y="5066803"/>
            <a:ext cx="4026643" cy="1088055"/>
          </a:xfrm>
          <a:prstGeom prst="up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KOŽNÍ NÁPLASŤOVÁ TRAKCE </a:t>
            </a:r>
          </a:p>
          <a:p>
            <a:pPr marL="285750" indent="-285750">
              <a:buFontTx/>
              <a:buChar char="-"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není invazivně zaveden drát do kosti </a:t>
            </a:r>
          </a:p>
          <a:p>
            <a:pPr marL="285750" indent="-285750">
              <a:buFontTx/>
              <a:buChar char="-"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fixace kladky obvazem - nosnost max. 5 kg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7D60C5A-55A4-4E98-9567-7D8CBBCC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59736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4E7F86F-6F3F-45C6-8CF3-FA58A63F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9790" y="6527585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17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52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Poranění kloubů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BF13641-C186-4860-A78A-E8E0DC2AA0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823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 rotWithShape="1">
          <a:blip r:embed="rId3"/>
          <a:srcRect l="36333" t="46906" r="25049" b="15506"/>
          <a:stretch/>
        </p:blipFill>
        <p:spPr bwMode="auto">
          <a:xfrm>
            <a:off x="259905" y="197085"/>
            <a:ext cx="6414023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4"/>
          <a:srcRect l="37899" t="41156" r="39246" b="30611"/>
          <a:stretch/>
        </p:blipFill>
        <p:spPr bwMode="auto">
          <a:xfrm>
            <a:off x="9132168" y="4252807"/>
            <a:ext cx="3059832" cy="2397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9132168" y="4036783"/>
            <a:ext cx="966797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Rotátorová manžeta</a:t>
            </a:r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19643F75-D905-4219-BD82-5F9B28B4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84C8F22D-2034-4A50-811D-AD8652C9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19</a:t>
            </a:fld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D4988C-F8E8-48C6-862A-A6216E90C32A}"/>
              </a:ext>
            </a:extLst>
          </p:cNvPr>
          <p:cNvSpPr txBox="1"/>
          <p:nvPr/>
        </p:nvSpPr>
        <p:spPr>
          <a:xfrm>
            <a:off x="5319997" y="5451353"/>
            <a:ext cx="381217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800" dirty="0">
                <a:latin typeface="+mj-lt"/>
              </a:rPr>
              <a:t>ASK = artroskopie</a:t>
            </a:r>
          </a:p>
          <a:p>
            <a:r>
              <a:rPr lang="cs-CZ" sz="1800" dirty="0">
                <a:latin typeface="+mj-lt"/>
              </a:rPr>
              <a:t>….</a:t>
            </a:r>
            <a:r>
              <a:rPr lang="cs-CZ" sz="1800" dirty="0" err="1">
                <a:latin typeface="+mj-lt"/>
              </a:rPr>
              <a:t>ectomie</a:t>
            </a:r>
            <a:r>
              <a:rPr lang="cs-CZ" sz="1800" dirty="0">
                <a:latin typeface="+mj-lt"/>
              </a:rPr>
              <a:t> = odstranění vazu </a:t>
            </a:r>
          </a:p>
          <a:p>
            <a:r>
              <a:rPr lang="cs-CZ" sz="1800" dirty="0">
                <a:latin typeface="+mj-lt"/>
              </a:rPr>
              <a:t>Plastika vazu</a:t>
            </a:r>
          </a:p>
          <a:p>
            <a:r>
              <a:rPr lang="cs-CZ" sz="1800" dirty="0" err="1">
                <a:latin typeface="+mj-lt"/>
              </a:rPr>
              <a:t>Shaving</a:t>
            </a:r>
            <a:r>
              <a:rPr lang="cs-CZ" sz="1800" dirty="0">
                <a:latin typeface="+mj-lt"/>
              </a:rPr>
              <a:t> – odstranění nerovností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30362B0-F7C5-4795-A972-8387EEDCDC4B}"/>
              </a:ext>
            </a:extLst>
          </p:cNvPr>
          <p:cNvSpPr txBox="1"/>
          <p:nvPr/>
        </p:nvSpPr>
        <p:spPr>
          <a:xfrm>
            <a:off x="8379829" y="0"/>
            <a:ext cx="381217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800" dirty="0">
                <a:latin typeface="+mj-lt"/>
              </a:rPr>
              <a:t>Subluxace</a:t>
            </a:r>
          </a:p>
          <a:p>
            <a:r>
              <a:rPr lang="cs-CZ" sz="1800" dirty="0">
                <a:latin typeface="+mj-lt"/>
              </a:rPr>
              <a:t>Luxace</a:t>
            </a:r>
          </a:p>
          <a:p>
            <a:r>
              <a:rPr lang="cs-CZ" sz="1800" dirty="0">
                <a:latin typeface="+mj-lt"/>
              </a:rPr>
              <a:t>Poškození vazů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20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5E0DD0-584A-446A-AB3B-FDACA9365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68DD69-51C4-43C6-A6FD-4A04398211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A2B547-F015-4A18-956E-E00A83BA94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Primární posouzení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77CE7EB-9EBB-4F83-8339-525B7E27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152212"/>
            <a:ext cx="10753200" cy="451576"/>
          </a:xfrm>
        </p:spPr>
        <p:txBody>
          <a:bodyPr/>
          <a:lstStyle/>
          <a:p>
            <a:r>
              <a:rPr lang="cs-CZ" dirty="0"/>
              <a:t>Priority péče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F152CDF-8DE0-4A46-90AD-BC01D76D54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Sekundární posouzení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13A3038-38C0-4C5B-96FF-363AF5D8FF14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sz="2000" dirty="0"/>
              <a:t>Průchodnost dýchacích cest s ohledem na stabilizaci krční páteře</a:t>
            </a:r>
          </a:p>
          <a:p>
            <a:r>
              <a:rPr lang="cs-CZ" sz="2000" dirty="0"/>
              <a:t>Dýchání – ventilace, oxygenace</a:t>
            </a:r>
          </a:p>
          <a:p>
            <a:r>
              <a:rPr lang="cs-CZ" sz="2000" dirty="0"/>
              <a:t>Cirkulace, kontrola krvácení</a:t>
            </a:r>
          </a:p>
          <a:p>
            <a:r>
              <a:rPr lang="cs-CZ" sz="2000" dirty="0"/>
              <a:t>Krátké neurologické hodnocení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7F4587E-6167-4868-BF34-BB8CB3661C36}"/>
              </a:ext>
            </a:extLst>
          </p:cNvPr>
          <p:cNvSpPr>
            <a:spLocks noGrp="1"/>
          </p:cNvSpPr>
          <p:nvPr>
            <p:ph idx="28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cs-CZ" sz="2000" dirty="0"/>
              <a:t>Stav vědomí</a:t>
            </a:r>
          </a:p>
          <a:p>
            <a:r>
              <a:rPr lang="cs-CZ" sz="2000" dirty="0"/>
              <a:t>Zornice</a:t>
            </a:r>
          </a:p>
          <a:p>
            <a:r>
              <a:rPr lang="cs-CZ" sz="2000" dirty="0"/>
              <a:t>Hlava</a:t>
            </a:r>
          </a:p>
          <a:p>
            <a:r>
              <a:rPr lang="cs-CZ" sz="2000" dirty="0"/>
              <a:t>Krk</a:t>
            </a:r>
          </a:p>
          <a:p>
            <a:r>
              <a:rPr lang="cs-CZ" sz="2000" dirty="0"/>
              <a:t>Hrudník</a:t>
            </a:r>
          </a:p>
          <a:p>
            <a:r>
              <a:rPr lang="cs-CZ" sz="2000" dirty="0" err="1"/>
              <a:t>Bricho</a:t>
            </a:r>
            <a:endParaRPr lang="cs-CZ" sz="2000" dirty="0"/>
          </a:p>
          <a:p>
            <a:r>
              <a:rPr lang="cs-CZ" sz="2000" dirty="0"/>
              <a:t>Pánev</a:t>
            </a:r>
          </a:p>
          <a:p>
            <a:r>
              <a:rPr lang="cs-CZ" sz="2000" dirty="0"/>
              <a:t>Mícha, páteř</a:t>
            </a:r>
          </a:p>
          <a:p>
            <a:r>
              <a:rPr lang="cs-CZ" sz="2000" dirty="0"/>
              <a:t>Končetiny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310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2581176" y="4845558"/>
            <a:ext cx="9429765" cy="19822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5AC8AF"/>
                </a:solidFill>
              </a:rPr>
              <a:t>ŠÁTKOVÝ ZÁVĚS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nasazení je naznačen na obrázku</a:t>
            </a:r>
          </a:p>
          <a:p>
            <a:pPr lvl="1"/>
            <a:r>
              <a:rPr lang="cs-CZ" sz="1400" dirty="0"/>
              <a:t>1. Spodní cíp přes nemocné rameno</a:t>
            </a:r>
          </a:p>
          <a:p>
            <a:pPr lvl="1"/>
            <a:r>
              <a:rPr lang="cs-CZ" sz="1400" dirty="0"/>
              <a:t>2. Horní cíp přes zdravé rameno</a:t>
            </a:r>
          </a:p>
          <a:p>
            <a:pPr lvl="1"/>
            <a:r>
              <a:rPr lang="cs-CZ" sz="1400" dirty="0"/>
              <a:t>3. Zavázat na ambulantní uzel tak, aby loket zaujímal úhel 90° (pokud lékař neurčí jinak) - uzel podložit vatou </a:t>
            </a:r>
          </a:p>
          <a:p>
            <a:pPr lvl="1"/>
            <a:r>
              <a:rPr lang="cs-CZ" sz="1400" dirty="0"/>
              <a:t>4. Šátek přetáhnout do poloviny prstů</a:t>
            </a:r>
          </a:p>
          <a:p>
            <a:pPr lvl="1"/>
            <a:r>
              <a:rPr lang="cs-CZ" sz="1400" dirty="0"/>
              <a:t>5. Na vrcholu u lokte udělat uzel, aby se končetina v šátkovém závěsu nemohla posouvat</a:t>
            </a:r>
          </a:p>
        </p:txBody>
      </p:sp>
      <p:pic>
        <p:nvPicPr>
          <p:cNvPr id="2052" name="Picture 4" descr="https://www.sanomed.cz/w/1800/img/catalog/gallery/0078611/2-Img0162_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7103" r="10035" b="15995"/>
          <a:stretch/>
        </p:blipFill>
        <p:spPr bwMode="auto">
          <a:xfrm>
            <a:off x="120896" y="502015"/>
            <a:ext cx="2385874" cy="16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horní končetina</a:t>
            </a:r>
          </a:p>
        </p:txBody>
      </p:sp>
      <p:pic>
        <p:nvPicPr>
          <p:cNvPr id="2050" name="Picture 2" descr="http://www.zdravotnicke-potreby-bara.cz/pic_zbozi/780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722" r="8726" b="13196"/>
          <a:stretch/>
        </p:blipFill>
        <p:spPr bwMode="auto">
          <a:xfrm>
            <a:off x="54010" y="2140156"/>
            <a:ext cx="2357797" cy="24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ový popisek se šipkou dolů 4"/>
          <p:cNvSpPr/>
          <p:nvPr/>
        </p:nvSpPr>
        <p:spPr>
          <a:xfrm>
            <a:off x="48844" y="2147898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7" name="Bublinový popisek se šipkou dolů 6"/>
          <p:cNvSpPr/>
          <p:nvPr/>
        </p:nvSpPr>
        <p:spPr>
          <a:xfrm>
            <a:off x="3060083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619730" y="2069393"/>
            <a:ext cx="9429765" cy="27176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RAMENNÍ IMOBILIZAČNÍ ORTÉZA (DESAULTOVA ORTÉZA)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Připevňuje se suchými zipy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 loktu musí svírat úhel 90° (pokud lékař neurčí jinak)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lvl="1"/>
            <a:r>
              <a:rPr lang="cs-CZ" sz="1400" dirty="0"/>
              <a:t>1. Zapnout kolem trupu</a:t>
            </a:r>
          </a:p>
          <a:p>
            <a:pPr lvl="1"/>
            <a:r>
              <a:rPr lang="cs-CZ" sz="1400" dirty="0"/>
              <a:t>2. Zapnout kolem paže</a:t>
            </a:r>
          </a:p>
          <a:p>
            <a:pPr lvl="1"/>
            <a:r>
              <a:rPr lang="cs-CZ" sz="1400" dirty="0"/>
              <a:t>3. Navléct na zápěstí</a:t>
            </a:r>
          </a:p>
          <a:p>
            <a:pPr lvl="1"/>
            <a:r>
              <a:rPr lang="cs-CZ" sz="1400" dirty="0"/>
              <a:t>4. Zavěsit na závěsný pásek, který je vedený přes zdravé rameno</a:t>
            </a:r>
          </a:p>
          <a:p>
            <a:pPr lvl="1"/>
            <a:r>
              <a:rPr lang="cs-CZ" sz="1400" dirty="0"/>
              <a:t>5. Ortézu na zápěstí fixovat páskem ze suchého zipu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92D050"/>
                </a:solidFill>
              </a:rPr>
              <a:t>Hygiena: </a:t>
            </a:r>
            <a:r>
              <a:rPr lang="cs-CZ" sz="1400" dirty="0"/>
              <a:t>je nutné věnovat zvýšenou pozornost podpaží postižené HK - ortéza se nesmí namočit pacient si fixuje zdravou HK nemocnou ve stabilní poloze - sestra provádí hygienu - dle potřeby podpaží vypodložit </a:t>
            </a:r>
            <a:r>
              <a:rPr lang="cs-CZ" sz="1400" dirty="0" err="1"/>
              <a:t>longetou</a:t>
            </a:r>
            <a:r>
              <a:rPr lang="cs-CZ" sz="1400" dirty="0"/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596726" y="332294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71987" y="3250994"/>
            <a:ext cx="252356" cy="216024"/>
          </a:xfrm>
          <a:prstGeom prst="wedgeRoundRectCallout">
            <a:avLst>
              <a:gd name="adj1" fmla="val -14872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06730" y="4291792"/>
            <a:ext cx="252356" cy="216024"/>
          </a:xfrm>
          <a:prstGeom prst="wedgeRoundRectCallout">
            <a:avLst>
              <a:gd name="adj1" fmla="val 17739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649820" y="2627802"/>
            <a:ext cx="252356" cy="216024"/>
          </a:xfrm>
          <a:prstGeom prst="wedgeRoundRectCallout">
            <a:avLst>
              <a:gd name="adj1" fmla="val -156187"/>
              <a:gd name="adj2" fmla="val 11472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907823" y="3467018"/>
            <a:ext cx="252356" cy="216024"/>
          </a:xfrm>
          <a:prstGeom prst="wedgeRoundRectCallout">
            <a:avLst>
              <a:gd name="adj1" fmla="val -61977"/>
              <a:gd name="adj2" fmla="val 14012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47182" y="186168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672529" y="479804"/>
            <a:ext cx="9338412" cy="15603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00DC"/>
                </a:solidFill>
              </a:rPr>
              <a:t>IMOBILIZAČNÍ ORTÉZA NA KLÍČNÍ KOST (DELBETOVY KRUHY)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 - nesmí se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Stranově se nerozlišuje (zdravá/nemocná)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přehodit přes ramena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podpažím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kroužkem a zalepit na suchý zip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1741071" y="551213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398165" y="1768492"/>
            <a:ext cx="252356" cy="186394"/>
          </a:xfrm>
          <a:prstGeom prst="wedgeRoundRectCallout">
            <a:avLst>
              <a:gd name="adj1" fmla="val -94439"/>
              <a:gd name="adj2" fmla="val -18351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599432" y="52887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781436" y="1756022"/>
            <a:ext cx="252356" cy="186394"/>
          </a:xfrm>
          <a:prstGeom prst="wedgeRoundRectCallout">
            <a:avLst>
              <a:gd name="adj1" fmla="val 141085"/>
              <a:gd name="adj2" fmla="val -1737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1206390" y="1867289"/>
            <a:ext cx="252356" cy="186394"/>
          </a:xfrm>
          <a:prstGeom prst="wedgeRoundRectCallout">
            <a:avLst>
              <a:gd name="adj1" fmla="val 95607"/>
              <a:gd name="adj2" fmla="val -20304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184572" y="1882999"/>
            <a:ext cx="252356" cy="186394"/>
          </a:xfrm>
          <a:prstGeom prst="wedgeRoundRectCallout">
            <a:avLst>
              <a:gd name="adj1" fmla="val -100208"/>
              <a:gd name="adj2" fmla="val -21775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5"/>
          <a:srcRect l="26290" t="28836" r="41468" b="27778"/>
          <a:stretch/>
        </p:blipFill>
        <p:spPr bwMode="auto">
          <a:xfrm>
            <a:off x="54010" y="4616360"/>
            <a:ext cx="2319982" cy="2220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Bublinový popisek se šipkou dolů 25"/>
          <p:cNvSpPr/>
          <p:nvPr/>
        </p:nvSpPr>
        <p:spPr>
          <a:xfrm>
            <a:off x="48844" y="4601625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27" name="Bublinový popisek se šipkou dolů 26"/>
          <p:cNvSpPr/>
          <p:nvPr/>
        </p:nvSpPr>
        <p:spPr>
          <a:xfrm>
            <a:off x="1466527" y="4617265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1740503" y="5176822"/>
            <a:ext cx="252356" cy="269368"/>
          </a:xfrm>
          <a:prstGeom prst="wedgeRoundRectCallout">
            <a:avLst>
              <a:gd name="adj1" fmla="val -167056"/>
              <a:gd name="adj2" fmla="val -1096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1025290" y="4916733"/>
            <a:ext cx="252356" cy="269368"/>
          </a:xfrm>
          <a:prstGeom prst="wedgeRoundRectCallout">
            <a:avLst>
              <a:gd name="adj1" fmla="val 28610"/>
              <a:gd name="adj2" fmla="val -123197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0" name="Zaoblený obdélníkový bublinový popisek 29"/>
          <p:cNvSpPr/>
          <p:nvPr/>
        </p:nvSpPr>
        <p:spPr>
          <a:xfrm>
            <a:off x="380694" y="5279796"/>
            <a:ext cx="252356" cy="269368"/>
          </a:xfrm>
          <a:prstGeom prst="wedgeRoundRectCallout">
            <a:avLst>
              <a:gd name="adj1" fmla="val 169925"/>
              <a:gd name="adj2" fmla="val -133380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801931" y="5876993"/>
            <a:ext cx="261639" cy="269368"/>
          </a:xfrm>
          <a:prstGeom prst="wedgeRoundRectCallout">
            <a:avLst>
              <a:gd name="adj1" fmla="val -147221"/>
              <a:gd name="adj2" fmla="val 567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32" name="Zaoblený obdélníkový bublinový popisek 31"/>
          <p:cNvSpPr/>
          <p:nvPr/>
        </p:nvSpPr>
        <p:spPr>
          <a:xfrm>
            <a:off x="2033792" y="5748199"/>
            <a:ext cx="261639" cy="269368"/>
          </a:xfrm>
          <a:prstGeom prst="wedgeRoundRectCallout">
            <a:avLst>
              <a:gd name="adj1" fmla="val 41503"/>
              <a:gd name="adj2" fmla="val 192502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2059" name="Obdélník 2058"/>
          <p:cNvSpPr/>
          <p:nvPr/>
        </p:nvSpPr>
        <p:spPr>
          <a:xfrm>
            <a:off x="1277646" y="5867125"/>
            <a:ext cx="733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5AC8AF"/>
                </a:solidFill>
              </a:rPr>
              <a:t>90°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519005" y="3611094"/>
            <a:ext cx="66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FF00"/>
                </a:solidFill>
              </a:rPr>
              <a:t>90°</a:t>
            </a:r>
          </a:p>
        </p:txBody>
      </p:sp>
      <p:sp>
        <p:nvSpPr>
          <p:cNvPr id="34" name="Bublinový popisek se šipkou dolů 25">
            <a:extLst>
              <a:ext uri="{FF2B5EF4-FFF2-40B4-BE49-F238E27FC236}">
                <a16:creationId xmlns:a16="http://schemas.microsoft.com/office/drawing/2014/main" id="{D73E21CA-806C-41EB-8BF8-284AA5EF2258}"/>
              </a:ext>
            </a:extLst>
          </p:cNvPr>
          <p:cNvSpPr/>
          <p:nvPr/>
        </p:nvSpPr>
        <p:spPr>
          <a:xfrm>
            <a:off x="1595259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C3C1DA-D1C1-4811-9BD0-8E64CC6E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3D5DBD57-FB0B-4514-95DA-607DADB2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20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427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dravotnicke-potreby-bara.cz/pic_zbozi/39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11340" r="22107" b="3579"/>
          <a:stretch/>
        </p:blipFill>
        <p:spPr bwMode="auto">
          <a:xfrm>
            <a:off x="120896" y="1747198"/>
            <a:ext cx="1063719" cy="31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1239650" y="678095"/>
            <a:ext cx="9428350" cy="5330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chemeClr val="tx2"/>
                </a:solidFill>
              </a:rPr>
              <a:t>IMOBILIZAČNÍ ORTÉZA NA KOLENO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Ortéza se přikládá na bandáž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Pokud lékař neurčí jinak, ortéza může být v leže v lůžku sundaná nebo rozeplá - nasazuje se na stoj,  chůzi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Sled kroků při zapínání je naznačen na obrázku</a:t>
            </a:r>
          </a:p>
          <a:p>
            <a:pPr lvl="1"/>
            <a:r>
              <a:rPr lang="cs-CZ" sz="1600" dirty="0"/>
              <a:t>1. Zabandážovat DK - bandáže nevyhazovat - používat opakovaně u jednoho pacienta</a:t>
            </a:r>
          </a:p>
          <a:p>
            <a:pPr lvl="1"/>
            <a:r>
              <a:rPr lang="cs-CZ" sz="1600" dirty="0"/>
              <a:t>2. Uložit nohu do ortézy tak, aby vykrojení textilu bylo v oblasti čéšky</a:t>
            </a:r>
          </a:p>
          <a:p>
            <a:pPr lvl="1"/>
            <a:r>
              <a:rPr lang="cs-CZ" sz="1600" dirty="0"/>
              <a:t>3. Popruhy protáhnout kroužkem a zalepit na suchý zip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909355" y="2593622"/>
            <a:ext cx="275260" cy="216024"/>
          </a:xfrm>
          <a:prstGeom prst="wedgeRoundRectCallout">
            <a:avLst>
              <a:gd name="adj1" fmla="val -112338"/>
              <a:gd name="adj2" fmla="val 2566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120896" y="1747198"/>
            <a:ext cx="252356" cy="306296"/>
          </a:xfrm>
          <a:prstGeom prst="wedgeRoundRectCallout">
            <a:avLst>
              <a:gd name="adj1" fmla="val 64845"/>
              <a:gd name="adj2" fmla="val 10843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4CFCD07-953F-4D6B-9B6F-72DBA7ECFC7D}"/>
              </a:ext>
            </a:extLst>
          </p:cNvPr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dolní končetina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8B5D362-6D1F-4E71-90FD-AB2B408DA790}"/>
              </a:ext>
            </a:extLst>
          </p:cNvPr>
          <p:cNvSpPr/>
          <p:nvPr/>
        </p:nvSpPr>
        <p:spPr>
          <a:xfrm>
            <a:off x="1184615" y="3107808"/>
            <a:ext cx="6396060" cy="2822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24000" lvl="1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dirty="0">
                <a:solidFill>
                  <a:schemeClr val="tx2"/>
                </a:solidFill>
              </a:rPr>
              <a:t>Hygiena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Celková koupel ve sprše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Noha s ortézou zabalená v pytli 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Poté na lůžku odstranit ortézu a bandáž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Provést hygienu DK, promazat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Nasazení bandáže a ortézy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Pacienta informujte, že po dobu co nemá nasazenou ortézu nesmí ohýbat DK v koleni, stát a chodit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093376-B033-4126-A2DC-230FBCA1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18F7E056-F540-4730-BC13-17A4677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21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17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46574" y="103042"/>
            <a:ext cx="850768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CHŮZE O BERLÍCH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21069" t="47863" r="39697" b="27227"/>
          <a:stretch/>
        </p:blipFill>
        <p:spPr bwMode="auto">
          <a:xfrm>
            <a:off x="172847" y="557605"/>
            <a:ext cx="4158076" cy="1615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4345130" y="592316"/>
            <a:ext cx="6307430" cy="16787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PO ROVINĚ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mezi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kousek před berle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295615" y="1858451"/>
            <a:ext cx="243825" cy="314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4084992" y="1840762"/>
            <a:ext cx="245931" cy="3123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626076" y="1900381"/>
            <a:ext cx="309105" cy="2610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3"/>
          <a:srcRect l="21222" t="19793" r="38934" b="55067"/>
          <a:stretch/>
        </p:blipFill>
        <p:spPr bwMode="auto">
          <a:xfrm>
            <a:off x="161784" y="2311566"/>
            <a:ext cx="4176464" cy="1578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4360934" y="2288310"/>
            <a:ext cx="6291625" cy="16787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DO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na stejný schod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 (berle mohou jít zároveň s operovanou)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251408" y="357269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042330" y="3561649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2650812" y="357000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1219" t="63511" r="42152" b="16239"/>
          <a:stretch/>
        </p:blipFill>
        <p:spPr bwMode="auto">
          <a:xfrm>
            <a:off x="169110" y="4049698"/>
            <a:ext cx="4161813" cy="154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aoblený obdélník 19"/>
          <p:cNvSpPr/>
          <p:nvPr/>
        </p:nvSpPr>
        <p:spPr>
          <a:xfrm>
            <a:off x="4360934" y="3977109"/>
            <a:ext cx="6291626" cy="16787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5A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ZE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(může současně s berlemi)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na stejný schod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229092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046535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3" name="Zaoblený obdélník 22"/>
          <p:cNvSpPr/>
          <p:nvPr/>
        </p:nvSpPr>
        <p:spPr>
          <a:xfrm>
            <a:off x="2644863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" name="Zaoblený obdélník 27"/>
          <p:cNvSpPr/>
          <p:nvPr/>
        </p:nvSpPr>
        <p:spPr>
          <a:xfrm>
            <a:off x="161784" y="5911926"/>
            <a:ext cx="4199150" cy="902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01928"/>
                </a:solidFill>
              </a:rPr>
              <a:t>PŘEDCHÁZEJTE PÁDU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Dávejte pozor na kluzkou podlahu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Nedávejte berle na kraj schodů a obrubníků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1784" y="5597891"/>
            <a:ext cx="10490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dk1"/>
                </a:solidFill>
              </a:rPr>
              <a:t>Při vstávání a sedání vyndejte berle z podpaží a držte pouze madla do podpaží zasuňte berle až ve stoji.</a:t>
            </a:r>
          </a:p>
        </p:txBody>
      </p:sp>
      <p:sp>
        <p:nvSpPr>
          <p:cNvPr id="13" name="Zástupný symbol pro zápatí 12">
            <a:extLst>
              <a:ext uri="{FF2B5EF4-FFF2-40B4-BE49-F238E27FC236}">
                <a16:creationId xmlns:a16="http://schemas.microsoft.com/office/drawing/2014/main" id="{7C273B52-D921-429E-872B-F3F3BBAF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9CCBE79A-FEB1-4318-BF66-C5235F18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190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KOMPARTMENT SYNDROM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179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21674" y="-1742"/>
            <a:ext cx="11748652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 (COMPARTEMENT) SYNDROM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1674" y="405326"/>
            <a:ext cx="118594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Útlak měkkých tkání v uzavřeném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fasciálním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prostoru - může vzniknout i při těsném fixačním obvazu. </a:t>
            </a:r>
          </a:p>
          <a:p>
            <a:r>
              <a:rPr lang="cs-CZ" sz="1400" b="1" dirty="0" err="1"/>
              <a:t>Kompartment</a:t>
            </a:r>
            <a:r>
              <a:rPr lang="cs-CZ" sz="1400" b="1" dirty="0"/>
              <a:t> =</a:t>
            </a:r>
            <a:r>
              <a:rPr lang="cs-CZ" sz="1400" dirty="0"/>
              <a:t> část celku, která je od ostatních částí částečně nebo úplně oddělena.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Závažná komplikace úrazů (např. fraktur) - nutno jej včas rozpoznat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Nejčastější výskyt na končetinách (končetinový), ale může být i dutinový (např. lební, </a:t>
            </a:r>
            <a:r>
              <a:rPr lang="cs-CZ" sz="1400" dirty="0" err="1"/>
              <a:t>retroperitoneální</a:t>
            </a:r>
            <a:r>
              <a:rPr lang="cs-CZ" sz="14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221674" y="1455373"/>
            <a:ext cx="4729556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FASCIÁLNÍHO TLAKU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ČÁSTI TĚLA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Krevní výron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Otok (</a:t>
            </a:r>
            <a:r>
              <a:rPr lang="cs-CZ" sz="1400" dirty="0" err="1"/>
              <a:t>postischemický</a:t>
            </a:r>
            <a:r>
              <a:rPr lang="cs-CZ" sz="1400" dirty="0"/>
              <a:t>, úrazový)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Zánět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Pooperační stav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ZTLAČENÍ ČÁSTI TĚLA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Těsný obvaz/fixace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Dlouhodobé stlačení při zasypání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3810000" y="2186714"/>
            <a:ext cx="1862958" cy="87217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Omezení průtoku krve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28258" y="1950300"/>
            <a:ext cx="3117964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NÁSLEDEK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Ischemie svalu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Devitalizace nervových vláken</a:t>
            </a:r>
          </a:p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 může vyústit až k amputaci.</a:t>
            </a:r>
          </a:p>
        </p:txBody>
      </p:sp>
      <p:sp>
        <p:nvSpPr>
          <p:cNvPr id="9" name="Obdélník 8"/>
          <p:cNvSpPr/>
          <p:nvPr/>
        </p:nvSpPr>
        <p:spPr>
          <a:xfrm>
            <a:off x="9898350" y="1703962"/>
            <a:ext cx="1872207" cy="16312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Bolest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Otok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Poruchy cítivosti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Poruchy motoriky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Chlad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1400" dirty="0"/>
          </a:p>
        </p:txBody>
      </p:sp>
      <p:sp>
        <p:nvSpPr>
          <p:cNvPr id="10" name="Šipka doprava 9"/>
          <p:cNvSpPr/>
          <p:nvPr/>
        </p:nvSpPr>
        <p:spPr>
          <a:xfrm>
            <a:off x="8746222" y="2203150"/>
            <a:ext cx="1152128" cy="83929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88744" y="3630829"/>
            <a:ext cx="10696040" cy="26468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PÉČE O PACIENTA S RIZIKEM KOMARTMENT SYNDROMU: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800" dirty="0">
                <a:latin typeface="+mj-lt"/>
              </a:rPr>
              <a:t>Včasné odhalení - monitorování příznaků, měření obvodu postižené končetiny, měření </a:t>
            </a:r>
            <a:r>
              <a:rPr lang="cs-CZ" sz="1800" dirty="0" err="1">
                <a:latin typeface="+mj-lt"/>
              </a:rPr>
              <a:t>subfasciálního</a:t>
            </a:r>
            <a:r>
              <a:rPr lang="cs-CZ" sz="1800" dirty="0">
                <a:latin typeface="+mj-lt"/>
              </a:rPr>
              <a:t> tlaku</a:t>
            </a:r>
          </a:p>
          <a:p>
            <a:pPr>
              <a:buClr>
                <a:schemeClr val="bg1"/>
              </a:buClr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LÉČBA KOMPARTMENT SYNDROMU: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800" dirty="0">
                <a:latin typeface="+mj-lt"/>
              </a:rPr>
              <a:t>Neprodleně informovat lékaře při podezření na </a:t>
            </a:r>
            <a:r>
              <a:rPr lang="cs-CZ" sz="1800" dirty="0" err="1">
                <a:latin typeface="+mj-lt"/>
              </a:rPr>
              <a:t>Kompartment</a:t>
            </a:r>
            <a:r>
              <a:rPr lang="cs-CZ" sz="1800" dirty="0">
                <a:latin typeface="+mj-lt"/>
              </a:rPr>
              <a:t> syndrom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800" dirty="0">
                <a:latin typeface="+mj-lt"/>
              </a:rPr>
              <a:t>Uvolnit obvaz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</a:t>
            </a:r>
            <a:r>
              <a:rPr lang="cs-CZ" sz="1800" dirty="0" err="1">
                <a:latin typeface="+mj-lt"/>
              </a:rPr>
              <a:t>elevovat</a:t>
            </a:r>
            <a:r>
              <a:rPr lang="cs-CZ" sz="1800" dirty="0">
                <a:latin typeface="+mj-lt"/>
              </a:rPr>
              <a:t> končetinu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800" dirty="0" err="1">
                <a:latin typeface="+mj-lt"/>
              </a:rPr>
              <a:t>Fasciotomie</a:t>
            </a:r>
            <a:r>
              <a:rPr lang="cs-CZ" sz="1800" dirty="0">
                <a:latin typeface="+mj-lt"/>
              </a:rPr>
              <a:t> - naříznutí (otevření svalové fascie = uvolní se stlačení tkání ) - pacient v riziku by měl být trvale připraven k akutní operaci </a:t>
            </a:r>
          </a:p>
        </p:txBody>
      </p:sp>
      <p:pic>
        <p:nvPicPr>
          <p:cNvPr id="14" name="Obrázek 13"/>
          <p:cNvPicPr/>
          <p:nvPr/>
        </p:nvPicPr>
        <p:blipFill rotWithShape="1">
          <a:blip r:embed="rId3"/>
          <a:srcRect l="22983" t="32540" r="61144" b="46825"/>
          <a:stretch/>
        </p:blipFill>
        <p:spPr bwMode="auto">
          <a:xfrm>
            <a:off x="10893493" y="4093694"/>
            <a:ext cx="1251756" cy="793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4"/>
          <a:srcRect l="49934" t="28306" r="23280" b="53704"/>
          <a:stretch/>
        </p:blipFill>
        <p:spPr bwMode="auto">
          <a:xfrm>
            <a:off x="10884784" y="4863333"/>
            <a:ext cx="1244228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5"/>
          <a:srcRect l="50099" t="27778" r="26918" b="49471"/>
          <a:stretch/>
        </p:blipFill>
        <p:spPr bwMode="auto">
          <a:xfrm>
            <a:off x="10887089" y="5591843"/>
            <a:ext cx="1252940" cy="68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10970219" y="3717525"/>
            <a:ext cx="1110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Fasciotomie</a:t>
            </a:r>
            <a:endParaRPr lang="cs-CZ" sz="14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D0ECB1-C97F-403A-A055-34496AB9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6949" y="6505907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1BF79CD8-B287-42A0-899D-86318705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0146" y="6516217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24</a:t>
            </a:fld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EBD8E65F-B03D-4CDC-B8DE-9AF387F81826}"/>
                  </a:ext>
                </a:extLst>
              </p14:cNvPr>
              <p14:cNvContentPartPr/>
              <p14:nvPr/>
            </p14:nvContentPartPr>
            <p14:xfrm>
              <a:off x="11565083" y="5783538"/>
              <a:ext cx="360" cy="432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EBD8E65F-B03D-4CDC-B8DE-9AF387F818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56443" y="5774538"/>
                <a:ext cx="18000" cy="219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58546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6F866E-85D3-48FB-91CB-1B705D0D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25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7CD5B4-2537-4663-B244-2E52AAEFD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9" t="28969" r="54736" b="6407"/>
          <a:stretch/>
        </p:blipFill>
        <p:spPr>
          <a:xfrm>
            <a:off x="0" y="530400"/>
            <a:ext cx="3779673" cy="3779673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3C51F73-F5C0-4BEF-BBD4-08CD7DE88801}"/>
              </a:ext>
            </a:extLst>
          </p:cNvPr>
          <p:cNvSpPr txBox="1">
            <a:spLocks/>
          </p:cNvSpPr>
          <p:nvPr/>
        </p:nvSpPr>
        <p:spPr>
          <a:xfrm>
            <a:off x="221674" y="-1742"/>
            <a:ext cx="11748652" cy="500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 (COMPARTEMENT) SYNDROM – měření tlaku v tkáních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EAB00D1-3525-43F1-AF2F-7593F15BE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2" t="22727" r="72159" b="28384"/>
          <a:stretch/>
        </p:blipFill>
        <p:spPr>
          <a:xfrm>
            <a:off x="3779673" y="1630660"/>
            <a:ext cx="4475007" cy="39175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1A4FCEC-F8DE-45AC-9D4C-8D739C9DE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86" t="26768" r="69751" b="24305"/>
          <a:stretch/>
        </p:blipFill>
        <p:spPr>
          <a:xfrm>
            <a:off x="8456507" y="4238447"/>
            <a:ext cx="3400365" cy="261955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1D71EED-CDBB-4C00-A41F-FCC54060BA11}"/>
              </a:ext>
            </a:extLst>
          </p:cNvPr>
          <p:cNvSpPr txBox="1"/>
          <p:nvPr/>
        </p:nvSpPr>
        <p:spPr>
          <a:xfrm>
            <a:off x="3779673" y="530400"/>
            <a:ext cx="8077199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Tlak ve tkáních &gt; 20 </a:t>
            </a:r>
            <a:r>
              <a:rPr lang="cs-CZ" sz="2000" dirty="0" err="1"/>
              <a:t>mmHg</a:t>
            </a:r>
            <a:r>
              <a:rPr lang="cs-CZ" sz="2000" dirty="0"/>
              <a:t> je rizikem</a:t>
            </a:r>
          </a:p>
          <a:p>
            <a:r>
              <a:rPr lang="cs-CZ" sz="2000" dirty="0"/>
              <a:t>Tlak ve tkáních </a:t>
            </a:r>
            <a:r>
              <a:rPr lang="cs-CZ" sz="2000" dirty="0">
                <a:sym typeface="Symbol" panose="05050102010706020507" pitchFamily="18" charset="2"/>
              </a:rPr>
              <a:t></a:t>
            </a:r>
            <a:r>
              <a:rPr lang="cs-CZ" sz="2000" dirty="0"/>
              <a:t> 30 </a:t>
            </a:r>
            <a:r>
              <a:rPr lang="cs-CZ" sz="2000" dirty="0" err="1"/>
              <a:t>mmHg</a:t>
            </a:r>
            <a:r>
              <a:rPr lang="cs-CZ" sz="2000" dirty="0"/>
              <a:t> hrozí nekróza tkáně</a:t>
            </a:r>
          </a:p>
          <a:p>
            <a:r>
              <a:rPr lang="cs-CZ" sz="2000" dirty="0"/>
              <a:t>Tlak ve tkáních </a:t>
            </a:r>
            <a:r>
              <a:rPr lang="cs-CZ" sz="2000" dirty="0">
                <a:sym typeface="Symbol" panose="05050102010706020507" pitchFamily="18" charset="2"/>
              </a:rPr>
              <a:t></a:t>
            </a:r>
            <a:r>
              <a:rPr lang="cs-CZ" sz="2000" dirty="0"/>
              <a:t> 40 </a:t>
            </a:r>
            <a:r>
              <a:rPr lang="cs-CZ" sz="2000" dirty="0" err="1"/>
              <a:t>mmHg</a:t>
            </a:r>
            <a:r>
              <a:rPr lang="cs-CZ" sz="2000" dirty="0"/>
              <a:t> chirurgická dekomprese - </a:t>
            </a:r>
            <a:r>
              <a:rPr lang="cs-CZ" sz="2000" dirty="0" err="1"/>
              <a:t>fasciotomie</a:t>
            </a:r>
            <a:endParaRPr lang="cs-CZ" sz="20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FB91088-8916-47F8-9EC3-AD08DD2CE045}"/>
              </a:ext>
            </a:extLst>
          </p:cNvPr>
          <p:cNvSpPr txBox="1"/>
          <p:nvPr/>
        </p:nvSpPr>
        <p:spPr>
          <a:xfrm>
            <a:off x="0" y="4341638"/>
            <a:ext cx="38489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hlinkClick r:id="rId6"/>
              </a:rPr>
              <a:t>Using Compass Pressure Monitors for Compartment Pressure Diagnosis - Bing video</a:t>
            </a:r>
            <a:endParaRPr lang="cs-CZ" sz="2000" dirty="0">
              <a:latin typeface="+mj-lt"/>
            </a:endParaRP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02E7000B-054E-4479-8CD0-0B9EE127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935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730500"/>
            <a:ext cx="11361600" cy="1524000"/>
          </a:xfrm>
        </p:spPr>
        <p:txBody>
          <a:bodyPr/>
          <a:lstStyle/>
          <a:p>
            <a:r>
              <a:rPr lang="cs-CZ" dirty="0"/>
              <a:t>OŠETŘOVATELSKÝ PROCES U PACIENTA S IMOBILIZAČNÍM OBVAZEM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604A878-DF71-4CFE-A4B5-4AB477511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840678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diagnózy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intervence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Očekávané výsledky ošetřovatelské péče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191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04" y="152636"/>
            <a:ext cx="11946577" cy="6480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3200" dirty="0"/>
              <a:t>OŠETŘOVATELSKÉ DIAGNÓZY – PŘEDOPERAČNÍ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628800"/>
            <a:ext cx="8280920" cy="47525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35214"/>
              </p:ext>
            </p:extLst>
          </p:nvPr>
        </p:nvGraphicFramePr>
        <p:xfrm>
          <a:off x="142504" y="1041339"/>
          <a:ext cx="11780321" cy="460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Doména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Třída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AKUTNÍ BOLEST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12. Komfort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 Tělesný komfort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674">
                <a:tc>
                  <a:txBody>
                    <a:bodyPr/>
                    <a:lstStyle/>
                    <a:p>
                      <a:r>
                        <a:rPr lang="cs-CZ" sz="2400" dirty="0"/>
                        <a:t>DEFICIT ZNALOSTÍ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Percepce/kognice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Kognice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DEFICIT SEBEPÉČE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2. Aktivita/odpočinek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Sebepéče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RIZIKO PORUCHY INTEGRITY TKÁNĚ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11. Bezpečí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Tělesné poškození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96916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1DC56C-6FA7-47EC-900E-C073773FD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D40F95-26D2-465D-AF46-2A4A5E079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80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ED53F8-60B7-4440-8FF3-D27D532829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65518B-09AD-4FE6-9A70-66233F094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31B645-0610-4899-A0CF-E7707E01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09371"/>
            <a:ext cx="10753200" cy="451576"/>
          </a:xfrm>
        </p:spPr>
        <p:txBody>
          <a:bodyPr/>
          <a:lstStyle/>
          <a:p>
            <a:r>
              <a:rPr lang="cs-CZ" dirty="0"/>
              <a:t>Poranění končetin v intenzivní péči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9DCEF3-5B74-40C6-87F4-01ABED2C8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660947"/>
            <a:ext cx="10753200" cy="4139998"/>
          </a:xfrm>
        </p:spPr>
        <p:txBody>
          <a:bodyPr/>
          <a:lstStyle/>
          <a:p>
            <a:r>
              <a:rPr lang="cs-CZ" dirty="0"/>
              <a:t>Z hlediska urgentní medicíny priorita č. 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01530C-3E0A-4BA0-AAB8-68EC00C85460}"/>
              </a:ext>
            </a:extLst>
          </p:cNvPr>
          <p:cNvSpPr txBox="1"/>
          <p:nvPr/>
        </p:nvSpPr>
        <p:spPr>
          <a:xfrm>
            <a:off x="540000" y="1405421"/>
            <a:ext cx="4979889" cy="41090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400" b="1" dirty="0">
                <a:solidFill>
                  <a:srgbClr val="0000DC"/>
                </a:solidFill>
              </a:rPr>
              <a:t>Rizika</a:t>
            </a:r>
          </a:p>
          <a:p>
            <a:r>
              <a:rPr lang="cs-CZ" sz="2000" dirty="0"/>
              <a:t>Syndrom stlačení a zhmoždění </a:t>
            </a:r>
            <a:r>
              <a:rPr lang="cs-CZ" sz="2000" dirty="0">
                <a:sym typeface="Symbol" panose="05050102010706020507" pitchFamily="18" charset="2"/>
              </a:rPr>
              <a:t> riziko MODS, septického šoku</a:t>
            </a:r>
            <a:endParaRPr lang="cs-CZ" sz="2000" dirty="0"/>
          </a:p>
          <a:p>
            <a:r>
              <a:rPr lang="cs-CZ" sz="2000" dirty="0"/>
              <a:t>Poškození cév </a:t>
            </a:r>
            <a:r>
              <a:rPr lang="cs-CZ" sz="2000" dirty="0">
                <a:sym typeface="Symbol" panose="05050102010706020507" pitchFamily="18" charset="2"/>
              </a:rPr>
              <a:t> krvácení</a:t>
            </a:r>
            <a:endParaRPr lang="cs-CZ" sz="2000" dirty="0"/>
          </a:p>
          <a:p>
            <a:r>
              <a:rPr lang="cs-CZ" sz="2000" dirty="0"/>
              <a:t>Poškození nervů</a:t>
            </a:r>
          </a:p>
          <a:p>
            <a:r>
              <a:rPr lang="cs-CZ" sz="2000" dirty="0"/>
              <a:t>Amputace </a:t>
            </a:r>
            <a:r>
              <a:rPr lang="cs-CZ" sz="2000" dirty="0">
                <a:sym typeface="Symbol" panose="05050102010706020507" pitchFamily="18" charset="2"/>
              </a:rPr>
              <a:t> replantace (vyšší efekt při využití hyperbarické komory</a:t>
            </a:r>
          </a:p>
          <a:p>
            <a:r>
              <a:rPr lang="cs-CZ" sz="2000" dirty="0">
                <a:sym typeface="Symbol" panose="05050102010706020507" pitchFamily="18" charset="2"/>
              </a:rPr>
              <a:t>Riziko tuková embolie, ARDS  osteosyntéza po stabilizaci</a:t>
            </a:r>
          </a:p>
          <a:p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6A83C27-5B04-4526-A3FF-37DAF705FA4F}"/>
              </a:ext>
            </a:extLst>
          </p:cNvPr>
          <p:cNvSpPr txBox="1"/>
          <p:nvPr/>
        </p:nvSpPr>
        <p:spPr>
          <a:xfrm>
            <a:off x="5790600" y="1405421"/>
            <a:ext cx="4979889" cy="41090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400" b="1" dirty="0">
                <a:solidFill>
                  <a:srgbClr val="0000DC"/>
                </a:solidFill>
              </a:rPr>
              <a:t>Ošetřovatelské péče</a:t>
            </a:r>
          </a:p>
          <a:p>
            <a:r>
              <a:rPr lang="cs-CZ" sz="2000" dirty="0"/>
              <a:t>Respektuj pohybová omezení stanovená lékařem</a:t>
            </a:r>
          </a:p>
          <a:p>
            <a:r>
              <a:rPr lang="cs-CZ" sz="2000" dirty="0"/>
              <a:t>Sleduj neurologický stav a perfusi tkání</a:t>
            </a:r>
          </a:p>
          <a:p>
            <a:r>
              <a:rPr lang="cs-CZ" sz="2000" dirty="0"/>
              <a:t>Sleduj výskyt </a:t>
            </a:r>
            <a:r>
              <a:rPr lang="cs-CZ" sz="2000" dirty="0" err="1"/>
              <a:t>Kompartement</a:t>
            </a:r>
            <a:r>
              <a:rPr lang="cs-CZ" sz="2000" dirty="0"/>
              <a:t> syndromu</a:t>
            </a:r>
          </a:p>
          <a:p>
            <a:r>
              <a:rPr lang="cs-CZ" sz="2000" dirty="0"/>
              <a:t>Sleduj bolest</a:t>
            </a:r>
            <a:endParaRPr lang="cs-CZ" sz="2000" dirty="0">
              <a:sym typeface="Symbol" panose="05050102010706020507" pitchFamily="18" charset="2"/>
            </a:endParaRPr>
          </a:p>
          <a:p>
            <a:r>
              <a:rPr lang="cs-CZ" sz="2000" dirty="0">
                <a:sym typeface="Symbol" panose="05050102010706020507" pitchFamily="18" charset="2"/>
              </a:rPr>
              <a:t>Hmatnost tepu na postižené končetině, teplota, vzhled, barva, obvody končetin</a:t>
            </a:r>
          </a:p>
          <a:p>
            <a:endParaRPr lang="cs-C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841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F80478-1CFD-4BBE-BE07-209B914C6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AB9DCF-D346-4AF0-AD27-C480E78AC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7BF8EA-C1A2-451F-93E1-E16CCF53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17" y="378000"/>
            <a:ext cx="10753200" cy="451576"/>
          </a:xfrm>
        </p:spPr>
        <p:txBody>
          <a:bodyPr/>
          <a:lstStyle/>
          <a:p>
            <a:r>
              <a:rPr lang="cs-CZ" dirty="0"/>
              <a:t>Monitoring tepové frekvence</a:t>
            </a:r>
          </a:p>
        </p:txBody>
      </p:sp>
      <p:pic>
        <p:nvPicPr>
          <p:cNvPr id="6" name="Picture 4" descr="1590a">
            <a:extLst>
              <a:ext uri="{FF2B5EF4-FFF2-40B4-BE49-F238E27FC236}">
                <a16:creationId xmlns:a16="http://schemas.microsoft.com/office/drawing/2014/main" id="{06800917-1DB5-431F-9BDE-914CEE202A4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00" y="1278520"/>
            <a:ext cx="11375553" cy="390308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6C74C22-8F1F-47BA-A8F0-F882E8E8FC57}"/>
              </a:ext>
            </a:extLst>
          </p:cNvPr>
          <p:cNvSpPr/>
          <p:nvPr/>
        </p:nvSpPr>
        <p:spPr bwMode="auto">
          <a:xfrm>
            <a:off x="6373091" y="1530520"/>
            <a:ext cx="5527964" cy="3536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4F9FB4B-950B-4506-8FE5-06A226B224EE}"/>
              </a:ext>
            </a:extLst>
          </p:cNvPr>
          <p:cNvSpPr/>
          <p:nvPr/>
        </p:nvSpPr>
        <p:spPr bwMode="auto">
          <a:xfrm>
            <a:off x="540000" y="1530520"/>
            <a:ext cx="3671454" cy="3536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7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703512" y="-174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klasifikace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6130288" y="548680"/>
            <a:ext cx="5929744" cy="6309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POŠKOZENÍ MĚKKÝCH TKÁNÍ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Zavřené zlomeniny - klasifikace dle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Tscherneho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cs-CZ" sz="1400" dirty="0">
                <a:solidFill>
                  <a:schemeClr val="tx1"/>
                </a:solidFill>
              </a:rPr>
              <a:t>(G = </a:t>
            </a:r>
            <a:r>
              <a:rPr lang="cs-CZ" sz="1400" dirty="0" err="1">
                <a:solidFill>
                  <a:schemeClr val="tx1"/>
                </a:solidFill>
              </a:rPr>
              <a:t>Geschlossene</a:t>
            </a:r>
            <a:r>
              <a:rPr lang="cs-CZ" sz="1400" dirty="0">
                <a:solidFill>
                  <a:schemeClr val="tx1"/>
                </a:solidFill>
              </a:rPr>
              <a:t> = zavřená)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G0</a:t>
            </a:r>
            <a:r>
              <a:rPr lang="cs-CZ" sz="1400" dirty="0">
                <a:solidFill>
                  <a:schemeClr val="tx1"/>
                </a:solidFill>
              </a:rPr>
              <a:t> - žádné nebo nepodstatné poškození měkkých tkání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G1</a:t>
            </a:r>
            <a:r>
              <a:rPr lang="cs-CZ" sz="1400" dirty="0">
                <a:solidFill>
                  <a:schemeClr val="tx1"/>
                </a:solidFill>
              </a:rPr>
              <a:t> - zhmoždění kůže tlakem </a:t>
            </a:r>
            <a:r>
              <a:rPr lang="cs-CZ" sz="1800" dirty="0">
                <a:solidFill>
                  <a:schemeClr val="tx1"/>
                </a:solidFill>
              </a:rPr>
              <a:t>fragmentu</a:t>
            </a:r>
            <a:r>
              <a:rPr lang="cs-CZ" sz="1400" dirty="0">
                <a:solidFill>
                  <a:schemeClr val="tx1"/>
                </a:solidFill>
              </a:rPr>
              <a:t> zevnitř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G2</a:t>
            </a:r>
            <a:r>
              <a:rPr lang="cs-CZ" sz="1400" dirty="0">
                <a:solidFill>
                  <a:schemeClr val="tx1"/>
                </a:solidFill>
              </a:rPr>
              <a:t> - zhmožděná kůže, podkoží a svalů - ohraničeným hematomem - riziko </a:t>
            </a:r>
            <a:r>
              <a:rPr lang="cs-CZ" sz="1400" dirty="0" err="1">
                <a:solidFill>
                  <a:schemeClr val="tx1"/>
                </a:solidFill>
              </a:rPr>
              <a:t>Kompartment</a:t>
            </a:r>
            <a:r>
              <a:rPr lang="cs-CZ" sz="1400" dirty="0">
                <a:solidFill>
                  <a:schemeClr val="tx1"/>
                </a:solidFill>
              </a:rPr>
              <a:t> syndromu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G3</a:t>
            </a:r>
            <a:r>
              <a:rPr lang="cs-CZ" sz="1400" dirty="0">
                <a:solidFill>
                  <a:schemeClr val="tx1"/>
                </a:solidFill>
              </a:rPr>
              <a:t> - rozsáhlé pohmoždění měkkých tkání, zavřené poranění větších cév = masivní hematomem - </a:t>
            </a:r>
            <a:r>
              <a:rPr lang="cs-CZ" sz="1400" dirty="0" err="1">
                <a:solidFill>
                  <a:schemeClr val="tx1"/>
                </a:solidFill>
              </a:rPr>
              <a:t>Kompartment</a:t>
            </a:r>
            <a:r>
              <a:rPr lang="cs-CZ" sz="1400" dirty="0">
                <a:solidFill>
                  <a:schemeClr val="tx1"/>
                </a:solidFill>
              </a:rPr>
              <a:t> syndrom 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Otevřené zlomeniny - klasifikace podle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Gustilova</a:t>
            </a:r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dirty="0">
                <a:solidFill>
                  <a:schemeClr val="tx1"/>
                </a:solidFill>
              </a:rPr>
              <a:t>(O = </a:t>
            </a:r>
            <a:r>
              <a:rPr lang="cs-CZ" sz="1400" dirty="0" err="1">
                <a:solidFill>
                  <a:schemeClr val="tx1"/>
                </a:solidFill>
              </a:rPr>
              <a:t>Offene</a:t>
            </a:r>
            <a:r>
              <a:rPr lang="cs-CZ" sz="1400" dirty="0">
                <a:solidFill>
                  <a:schemeClr val="tx1"/>
                </a:solidFill>
              </a:rPr>
              <a:t> = otevřeno)</a:t>
            </a:r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O1</a:t>
            </a:r>
            <a:r>
              <a:rPr lang="cs-CZ" sz="1400" dirty="0">
                <a:solidFill>
                  <a:schemeClr val="tx1"/>
                </a:solidFill>
              </a:rPr>
              <a:t> - rána do 1 cm - měkké tkáně neporušeny (probodnutí dislokovaným kostním úlomkem) - malá bakteriální kontaminace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O2</a:t>
            </a:r>
            <a:r>
              <a:rPr lang="cs-CZ" sz="1400" dirty="0">
                <a:solidFill>
                  <a:schemeClr val="tx1"/>
                </a:solidFill>
              </a:rPr>
              <a:t> - rána nad 1 cm - poškození měkkých tkání bez poškození nervů a cév, - bakteriální kontaminace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O3</a:t>
            </a:r>
            <a:r>
              <a:rPr lang="cs-CZ" sz="1400" dirty="0">
                <a:solidFill>
                  <a:schemeClr val="tx1"/>
                </a:solidFill>
              </a:rPr>
              <a:t> -rozsáhlá rána, poranění nervů, cév a rozsáhlá primární bakteriální kontaminace </a:t>
            </a:r>
          </a:p>
          <a:p>
            <a:pPr marL="685800" lvl="1" indent="-228600">
              <a:buFont typeface="+mj-lt"/>
              <a:buAutoNum type="alphaUcPeriod"/>
            </a:pPr>
            <a:r>
              <a:rPr lang="cs-CZ" sz="1100" dirty="0">
                <a:solidFill>
                  <a:schemeClr val="tx1"/>
                </a:solidFill>
              </a:rPr>
              <a:t>kožní kryt lze rekonstruovat (primární sutura)</a:t>
            </a:r>
          </a:p>
          <a:p>
            <a:pPr marL="685800" lvl="1" indent="-228600">
              <a:buFont typeface="+mj-lt"/>
              <a:buAutoNum type="alphaUcPeriod"/>
            </a:pPr>
            <a:r>
              <a:rPr lang="cs-CZ" sz="1100" dirty="0">
                <a:solidFill>
                  <a:schemeClr val="tx1"/>
                </a:solidFill>
              </a:rPr>
              <a:t>kožní kryt a měkké tkáně defektní - nelze ošetřit primární suturou, poranění cév nevyžaduje cévní rekonstrukci</a:t>
            </a:r>
          </a:p>
          <a:p>
            <a:pPr marL="685800" lvl="1" indent="-228600">
              <a:buFont typeface="+mj-lt"/>
              <a:buAutoNum type="alphaUcPeriod"/>
            </a:pPr>
            <a:r>
              <a:rPr lang="cs-CZ" sz="1100" dirty="0">
                <a:solidFill>
                  <a:schemeClr val="tx1"/>
                </a:solidFill>
              </a:rPr>
              <a:t>porušeno arteriální zásobení, nutná cévní rekonstrukce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</a:rPr>
              <a:t>O4</a:t>
            </a:r>
            <a:r>
              <a:rPr lang="cs-CZ" sz="1400" dirty="0">
                <a:solidFill>
                  <a:schemeClr val="tx1"/>
                </a:solidFill>
              </a:rPr>
              <a:t> - devastační poranění až </a:t>
            </a:r>
            <a:r>
              <a:rPr lang="cs-CZ" sz="1400" dirty="0" err="1">
                <a:solidFill>
                  <a:schemeClr val="tx1"/>
                </a:solidFill>
              </a:rPr>
              <a:t>subtotální</a:t>
            </a:r>
            <a:r>
              <a:rPr lang="cs-CZ" sz="1400" dirty="0">
                <a:solidFill>
                  <a:schemeClr val="tx1"/>
                </a:solidFill>
              </a:rPr>
              <a:t> amputace rozsáhlé poškození cév nervů - ischemie tkáně</a:t>
            </a:r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200543" y="626974"/>
            <a:ext cx="5929745" cy="6231026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POŠKOZENÍ KOSTNÍ TKÁNĚ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- CCF =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Fractures</a:t>
            </a: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pětimístný kód </a:t>
            </a:r>
          </a:p>
          <a:p>
            <a:pPr marL="342900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</a:rPr>
              <a:t>Číslice - kost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Pažní kost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Předloktí (ulna + </a:t>
            </a:r>
            <a:r>
              <a:rPr lang="cs-CZ" sz="1100" dirty="0" err="1">
                <a:solidFill>
                  <a:schemeClr val="tx1"/>
                </a:solidFill>
              </a:rPr>
              <a:t>radius</a:t>
            </a:r>
            <a:r>
              <a:rPr lang="cs-CZ" sz="1100" dirty="0">
                <a:solidFill>
                  <a:schemeClr val="tx1"/>
                </a:solidFill>
              </a:rPr>
              <a:t>) 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Femur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Bérec (</a:t>
            </a:r>
            <a:r>
              <a:rPr lang="cs-CZ" sz="1100" dirty="0" err="1">
                <a:solidFill>
                  <a:schemeClr val="tx1"/>
                </a:solidFill>
              </a:rPr>
              <a:t>tibia</a:t>
            </a:r>
            <a:r>
              <a:rPr lang="cs-CZ" sz="1100" dirty="0">
                <a:solidFill>
                  <a:schemeClr val="tx1"/>
                </a:solidFill>
              </a:rPr>
              <a:t> + fibula)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Páteř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Pánev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Ruka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Noha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Klíček, lopatka, patela, mandibula, obličejový skelet</a:t>
            </a:r>
          </a:p>
          <a:p>
            <a:pPr marL="342900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</a:rPr>
              <a:t>Číslice - poloha na kosti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Proximální část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Diafýza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Distální část </a:t>
            </a:r>
          </a:p>
          <a:p>
            <a:pPr marL="800100" lvl="1" indent="-342900">
              <a:buAutoNum type="arabicPeriod"/>
            </a:pPr>
            <a:r>
              <a:rPr lang="cs-CZ" sz="1100" dirty="0">
                <a:solidFill>
                  <a:schemeClr val="tx1"/>
                </a:solidFill>
              </a:rPr>
              <a:t>Zlomenina kotníku</a:t>
            </a:r>
            <a:endParaRPr lang="cs-CZ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tx1"/>
                </a:solidFill>
              </a:rPr>
              <a:t>Písmeno - povaha zlomeniny</a:t>
            </a:r>
          </a:p>
          <a:p>
            <a:r>
              <a:rPr lang="cs-CZ" sz="1400" dirty="0">
                <a:solidFill>
                  <a:schemeClr val="tx1"/>
                </a:solidFill>
              </a:rPr>
              <a:t>U kloubních konců (druhá číslice: 1; 3; 4)</a:t>
            </a:r>
          </a:p>
          <a:p>
            <a:pPr marL="800100" lvl="1" indent="-342900">
              <a:buAutoNum type="alphaUcParenR"/>
            </a:pPr>
            <a:r>
              <a:rPr lang="cs-CZ" sz="1100" dirty="0" err="1">
                <a:solidFill>
                  <a:schemeClr val="tx1"/>
                </a:solidFill>
              </a:rPr>
              <a:t>Extraartikulární</a:t>
            </a:r>
            <a:endParaRPr lang="cs-CZ" sz="1100" dirty="0">
              <a:solidFill>
                <a:schemeClr val="tx1"/>
              </a:solidFill>
            </a:endParaRPr>
          </a:p>
          <a:p>
            <a:pPr marL="800100" lvl="1" indent="-342900">
              <a:buAutoNum type="alphaUcParenR"/>
            </a:pPr>
            <a:r>
              <a:rPr lang="cs-CZ" sz="1100" dirty="0" err="1">
                <a:solidFill>
                  <a:schemeClr val="tx1"/>
                </a:solidFill>
              </a:rPr>
              <a:t>Častčně</a:t>
            </a:r>
            <a:r>
              <a:rPr lang="cs-CZ" sz="1100" dirty="0">
                <a:solidFill>
                  <a:schemeClr val="tx1"/>
                </a:solidFill>
              </a:rPr>
              <a:t> </a:t>
            </a:r>
            <a:r>
              <a:rPr lang="cs-CZ" sz="1100" dirty="0" err="1">
                <a:solidFill>
                  <a:schemeClr val="tx1"/>
                </a:solidFill>
              </a:rPr>
              <a:t>intrartikulární</a:t>
            </a:r>
            <a:endParaRPr lang="cs-CZ" sz="1100" dirty="0">
              <a:solidFill>
                <a:schemeClr val="tx1"/>
              </a:solidFill>
            </a:endParaRP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Úplné </a:t>
            </a:r>
            <a:r>
              <a:rPr lang="cs-CZ" sz="1100" dirty="0" err="1">
                <a:solidFill>
                  <a:schemeClr val="tx1"/>
                </a:solidFill>
              </a:rPr>
              <a:t>intraartikulární</a:t>
            </a:r>
            <a:endParaRPr lang="cs-CZ" sz="1100" dirty="0">
              <a:solidFill>
                <a:schemeClr val="tx1"/>
              </a:solidFill>
            </a:endParaRPr>
          </a:p>
          <a:p>
            <a:r>
              <a:rPr lang="cs-CZ" sz="1400" dirty="0">
                <a:solidFill>
                  <a:schemeClr val="tx1"/>
                </a:solidFill>
              </a:rPr>
              <a:t>U diafýzy (druhá číslice: 2)</a:t>
            </a: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Jednoduchá </a:t>
            </a:r>
            <a:r>
              <a:rPr lang="cs-CZ" sz="1100" dirty="0" err="1">
                <a:solidFill>
                  <a:schemeClr val="tx1"/>
                </a:solidFill>
              </a:rPr>
              <a:t>dvojúlomková</a:t>
            </a:r>
            <a:endParaRPr lang="cs-CZ" sz="1100" dirty="0">
              <a:solidFill>
                <a:schemeClr val="tx1"/>
              </a:solidFill>
            </a:endParaRP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Klínovitá (tří úlomková s </a:t>
            </a:r>
            <a:r>
              <a:rPr lang="cs-CZ" sz="1100" dirty="0" err="1">
                <a:solidFill>
                  <a:schemeClr val="tx1"/>
                </a:solidFill>
              </a:rPr>
              <a:t>mezifragmenem</a:t>
            </a:r>
            <a:r>
              <a:rPr lang="cs-CZ" sz="1100" dirty="0">
                <a:solidFill>
                  <a:schemeClr val="tx1"/>
                </a:solidFill>
              </a:rPr>
              <a:t>)</a:t>
            </a:r>
          </a:p>
          <a:p>
            <a:pPr marL="800100" lvl="1" indent="-342900">
              <a:buAutoNum type="alphaUcParenR"/>
            </a:pPr>
            <a:r>
              <a:rPr lang="cs-CZ" sz="1100" dirty="0">
                <a:solidFill>
                  <a:schemeClr val="tx1"/>
                </a:solidFill>
              </a:rPr>
              <a:t>Tříštivá</a:t>
            </a:r>
            <a:endParaRPr lang="cs-CZ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cs-CZ" sz="1400" dirty="0">
                <a:solidFill>
                  <a:schemeClr val="tx1"/>
                </a:solidFill>
              </a:rPr>
              <a:t>Číslice - závažnost postižení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číslice 1 až 3, čím vyšší tím závažnější)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cs-CZ" sz="1400" dirty="0">
                <a:solidFill>
                  <a:schemeClr val="tx1"/>
                </a:solidFill>
              </a:rPr>
              <a:t>Číslice - uvádí se jen u určitých typů zlomenin</a:t>
            </a:r>
          </a:p>
          <a:p>
            <a:pPr marL="342900" indent="-342900">
              <a:buFont typeface="+mj-lt"/>
              <a:buAutoNum type="arabicPeriod" startAt="4"/>
            </a:pPr>
            <a:endParaRPr lang="cs-CZ" sz="1400" dirty="0">
              <a:solidFill>
                <a:schemeClr val="tx1"/>
              </a:solidFill>
            </a:endParaRPr>
          </a:p>
          <a:p>
            <a:endParaRPr lang="cs-CZ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6D6C7EE1-481F-42F4-9C79-9032E2FE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6CF2C46-E045-4A10-A8E5-300F8607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3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303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772900" cy="972002"/>
          </a:xfrm>
        </p:spPr>
        <p:txBody>
          <a:bodyPr/>
          <a:lstStyle/>
          <a:p>
            <a:r>
              <a:rPr lang="cs-CZ" sz="3000" dirty="0"/>
              <a:t>CÍLE OŠETŘOVATELSKÉ PÉČE U PACIENTA S ORTÉZOU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1925300" cy="4934999"/>
          </a:xfrm>
        </p:spPr>
        <p:txBody>
          <a:bodyPr/>
          <a:lstStyle/>
          <a:p>
            <a:r>
              <a:rPr lang="cs-CZ" sz="2400" dirty="0"/>
              <a:t>Pacient zvládne demonstrovat užití imobilizačního obvazu, provedení hygieny a sebeobsluhy</a:t>
            </a:r>
          </a:p>
          <a:p>
            <a:r>
              <a:rPr lang="cs-CZ" sz="2400" dirty="0"/>
              <a:t>Pacient zná prvky </a:t>
            </a:r>
            <a:r>
              <a:rPr lang="cs-CZ" sz="2400" dirty="0" err="1"/>
              <a:t>selfmonitoringu</a:t>
            </a:r>
            <a:r>
              <a:rPr lang="cs-CZ" sz="2400" dirty="0"/>
              <a:t> při užití imobilizačního syndromu</a:t>
            </a:r>
          </a:p>
          <a:p>
            <a:r>
              <a:rPr lang="cs-CZ" sz="2400" dirty="0"/>
              <a:t>Pacient maximálně využívá svůj potenciál při provádění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Pacientova bolest nepřesáhne hodnou VAS 3. Při bolestivém píku je ztlumena do 30 minut</a:t>
            </a:r>
          </a:p>
          <a:p>
            <a:r>
              <a:rPr lang="cs-CZ" sz="2400" dirty="0"/>
              <a:t>U pacienta nevznikne porucha integrity kůže/tkáně</a:t>
            </a:r>
          </a:p>
          <a:p>
            <a:r>
              <a:rPr lang="cs-CZ" sz="2400" dirty="0"/>
              <a:t>U pacienta nevznikne </a:t>
            </a:r>
            <a:r>
              <a:rPr lang="cs-CZ" sz="2400" dirty="0" err="1"/>
              <a:t>kompartment</a:t>
            </a:r>
            <a:r>
              <a:rPr lang="cs-CZ" sz="2400" dirty="0"/>
              <a:t> syndrom</a:t>
            </a:r>
          </a:p>
          <a:p>
            <a:pPr marL="7200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180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756736" cy="972002"/>
          </a:xfrm>
        </p:spPr>
        <p:txBody>
          <a:bodyPr/>
          <a:lstStyle/>
          <a:p>
            <a:r>
              <a:rPr lang="cs-CZ" sz="3000" dirty="0"/>
              <a:t>OŠETŘOVATELSKÉ INTERVENCE U PACIENTA S ORTÉZOU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2103100" cy="4934999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2400" b="1" dirty="0"/>
              <a:t>Užívá se u onemocnění/poranění pohybového aparátu</a:t>
            </a:r>
          </a:p>
          <a:p>
            <a:r>
              <a:rPr lang="cs-CZ" sz="2400" dirty="0"/>
              <a:t>Znehybni kloub nad a kloub pod postiženou oblastí</a:t>
            </a:r>
          </a:p>
          <a:p>
            <a:r>
              <a:rPr lang="cs-CZ" sz="2400" dirty="0"/>
              <a:t>Ortézu nepřikládej na holé tělo (oblečení, bandáž..)</a:t>
            </a:r>
          </a:p>
          <a:p>
            <a:r>
              <a:rPr lang="cs-CZ" sz="2400" dirty="0" err="1"/>
              <a:t>Edukuj</a:t>
            </a:r>
            <a:r>
              <a:rPr lang="cs-CZ" sz="2400" dirty="0"/>
              <a:t> pacienta (užívání imobilizačního obvazu, hygieně, </a:t>
            </a:r>
            <a:r>
              <a:rPr lang="cs-CZ" sz="2400" dirty="0" err="1"/>
              <a:t>sebepéči</a:t>
            </a:r>
            <a:r>
              <a:rPr lang="cs-CZ" sz="2400" dirty="0"/>
              <a:t>, </a:t>
            </a:r>
            <a:r>
              <a:rPr lang="cs-CZ" sz="2400" dirty="0" err="1"/>
              <a:t>selfmonitoringu</a:t>
            </a:r>
            <a:r>
              <a:rPr lang="cs-CZ" sz="2400" dirty="0"/>
              <a:t>….)</a:t>
            </a:r>
          </a:p>
          <a:p>
            <a:r>
              <a:rPr lang="cs-CZ" sz="2400" dirty="0"/>
              <a:t>Zvýšeně dbej na hygienu pacienta pod ortézou</a:t>
            </a:r>
          </a:p>
          <a:p>
            <a:r>
              <a:rPr lang="cs-CZ" sz="2400" dirty="0"/>
              <a:t>Prováděj preventivní opatření k zamezení vzniku poruchy integrity kůže/tkáně</a:t>
            </a:r>
          </a:p>
          <a:p>
            <a:r>
              <a:rPr lang="cs-CZ" sz="2400" dirty="0"/>
              <a:t>Dopomáhej pacientovi dle potřeby při zajištění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Sleduj známky </a:t>
            </a:r>
            <a:r>
              <a:rPr lang="cs-CZ" sz="2400" dirty="0" err="1"/>
              <a:t>kompartment</a:t>
            </a:r>
            <a:r>
              <a:rPr lang="cs-CZ" sz="2400" dirty="0"/>
              <a:t> syndromu – při jejich výskytu neprodleně informuj lékaře</a:t>
            </a:r>
          </a:p>
          <a:p>
            <a:r>
              <a:rPr lang="cs-CZ" sz="2400" dirty="0"/>
              <a:t>Sleduj výskyt bolesti a prováděj aktivity k jejímu mírnění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278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9B53F3-E0D6-46CE-B3F8-89E6204EA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9F646-2BC0-4EB6-97E7-38DAED7F5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12263B-76BC-41F6-A2CD-0883376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203F69-7771-47CB-AD75-33752089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68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1D8AED-6FEC-4CC1-B8F6-ACBAB0F693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6E97B5-1DC9-4609-AF4D-8D5E0B9B80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B389F0-21A6-4159-985D-1128AD937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5" t="21515" r="72727" b="34040"/>
          <a:stretch/>
        </p:blipFill>
        <p:spPr>
          <a:xfrm>
            <a:off x="414000" y="1246968"/>
            <a:ext cx="3215031" cy="498103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44601D-4442-4713-9504-AC2A7DD4FBD0}"/>
              </a:ext>
            </a:extLst>
          </p:cNvPr>
          <p:cNvSpPr txBox="1"/>
          <p:nvPr/>
        </p:nvSpPr>
        <p:spPr>
          <a:xfrm>
            <a:off x="0" y="46639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AO - CCF = </a:t>
            </a:r>
            <a:r>
              <a:rPr lang="cs-CZ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Comprehensive</a:t>
            </a: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Classification</a:t>
            </a: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</a:t>
            </a: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Fractures</a:t>
            </a: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pětimístný kód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B7F2CF-8780-4389-9055-1BD6AA009BAA}"/>
              </a:ext>
            </a:extLst>
          </p:cNvPr>
          <p:cNvSpPr txBox="1"/>
          <p:nvPr/>
        </p:nvSpPr>
        <p:spPr>
          <a:xfrm>
            <a:off x="210887" y="687191"/>
            <a:ext cx="3515986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Číslice anatomické umístění - kost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B9F2A6C-C324-4728-8906-CF78F9C87428}"/>
              </a:ext>
            </a:extLst>
          </p:cNvPr>
          <p:cNvSpPr txBox="1"/>
          <p:nvPr/>
        </p:nvSpPr>
        <p:spPr>
          <a:xfrm>
            <a:off x="3990109" y="687191"/>
            <a:ext cx="2923309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Číslice - poloha na kosti</a:t>
            </a:r>
          </a:p>
          <a:p>
            <a:pPr marL="800100" lvl="1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Proximální část</a:t>
            </a:r>
          </a:p>
          <a:p>
            <a:pPr marL="800100" lvl="1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Diafýza</a:t>
            </a:r>
          </a:p>
          <a:p>
            <a:pPr marL="800100" lvl="1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Distální část </a:t>
            </a:r>
          </a:p>
          <a:p>
            <a:pPr marL="800100" lvl="1" indent="-342900">
              <a:buAutoNum type="arabicPeriod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Zlomenina kotníku</a:t>
            </a:r>
            <a:endParaRPr lang="cs-CZ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F0598A1-2721-4570-89EC-6623AFA950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14" t="18688" r="55000" b="19899"/>
          <a:stretch/>
        </p:blipFill>
        <p:spPr>
          <a:xfrm>
            <a:off x="7038109" y="1246967"/>
            <a:ext cx="5069175" cy="470403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9B1221C-5495-4A31-8A65-B6FD556BB8CB}"/>
              </a:ext>
            </a:extLst>
          </p:cNvPr>
          <p:cNvSpPr txBox="1"/>
          <p:nvPr/>
        </p:nvSpPr>
        <p:spPr>
          <a:xfrm>
            <a:off x="7038109" y="723747"/>
            <a:ext cx="450350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Písmeno – povaha zlomeniny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91B1DF-26D9-4C8B-8C1D-59CE6B87A2CE}"/>
              </a:ext>
            </a:extLst>
          </p:cNvPr>
          <p:cNvSpPr txBox="1"/>
          <p:nvPr/>
        </p:nvSpPr>
        <p:spPr>
          <a:xfrm>
            <a:off x="3638363" y="4733139"/>
            <a:ext cx="4697553" cy="477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cs-CZ" sz="1400" dirty="0">
                <a:solidFill>
                  <a:schemeClr val="tx1"/>
                </a:solidFill>
                <a:latin typeface="+mj-lt"/>
              </a:rPr>
              <a:t>Číslice - závažnost postižení</a:t>
            </a:r>
          </a:p>
          <a:p>
            <a:pPr lvl="1"/>
            <a:r>
              <a:rPr lang="cs-CZ" sz="1100" dirty="0">
                <a:solidFill>
                  <a:schemeClr val="tx1"/>
                </a:solidFill>
                <a:latin typeface="+mj-lt"/>
              </a:rPr>
              <a:t>číslice 1 až 3</a:t>
            </a:r>
            <a:r>
              <a:rPr lang="cs-CZ" sz="1100" dirty="0">
                <a:latin typeface="+mj-lt"/>
              </a:rPr>
              <a:t> (</a:t>
            </a:r>
            <a:r>
              <a:rPr lang="cs-CZ" sz="1100" dirty="0">
                <a:solidFill>
                  <a:schemeClr val="tx1"/>
                </a:solidFill>
                <a:latin typeface="+mj-lt"/>
              </a:rPr>
              <a:t>čím vyšší tím závažnější)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5CA30B-2910-49F3-958D-DC3E3FFEAD22}"/>
              </a:ext>
            </a:extLst>
          </p:cNvPr>
          <p:cNvSpPr txBox="1"/>
          <p:nvPr/>
        </p:nvSpPr>
        <p:spPr>
          <a:xfrm>
            <a:off x="3629030" y="5425636"/>
            <a:ext cx="4706885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+mj-lt"/>
              <a:buAutoNum type="arabicPeriod" startAt="4"/>
              <a:defRPr sz="1400">
                <a:latin typeface="+mj-lt"/>
              </a:defRPr>
            </a:lvl1pPr>
            <a:lvl2pPr marL="742950" lvl="1" indent="-285750">
              <a:buFont typeface="Wingdings" panose="05000000000000000000" pitchFamily="2" charset="2"/>
              <a:buChar char="ü"/>
              <a:defRPr sz="1100">
                <a:latin typeface="+mj-lt"/>
              </a:defRPr>
            </a:lvl2pPr>
          </a:lstStyle>
          <a:p>
            <a:pPr marL="0" indent="0">
              <a:buNone/>
            </a:pPr>
            <a:r>
              <a:rPr lang="cs-CZ" dirty="0"/>
              <a:t>5. Číslice - uvádí se jen u určitých typů zlomenin</a:t>
            </a:r>
          </a:p>
        </p:txBody>
      </p:sp>
      <p:sp>
        <p:nvSpPr>
          <p:cNvPr id="4" name="SMARTInkShape-1">
            <a:extLst>
              <a:ext uri="{FF2B5EF4-FFF2-40B4-BE49-F238E27FC236}">
                <a16:creationId xmlns:a16="http://schemas.microsoft.com/office/drawing/2014/main" id="{0B4F097C-5815-4C79-957B-23CDF4E94BE3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9760198" y="4400551"/>
            <a:ext cx="259761" cy="203200"/>
          </a:xfrm>
          <a:custGeom>
            <a:avLst/>
            <a:gdLst/>
            <a:ahLst/>
            <a:cxnLst/>
            <a:rect l="0" t="0" r="0" b="0"/>
            <a:pathLst>
              <a:path w="259761" h="203200">
                <a:moveTo>
                  <a:pt x="145802" y="19049"/>
                </a:moveTo>
                <a:lnTo>
                  <a:pt x="145802" y="19049"/>
                </a:lnTo>
                <a:lnTo>
                  <a:pt x="171198" y="12699"/>
                </a:lnTo>
                <a:lnTo>
                  <a:pt x="171199" y="12699"/>
                </a:lnTo>
                <a:lnTo>
                  <a:pt x="171200" y="12699"/>
                </a:lnTo>
                <a:lnTo>
                  <a:pt x="171202" y="12699"/>
                </a:lnTo>
                <a:lnTo>
                  <a:pt x="159463" y="12699"/>
                </a:lnTo>
                <a:lnTo>
                  <a:pt x="153119" y="18166"/>
                </a:lnTo>
                <a:lnTo>
                  <a:pt x="146769" y="18971"/>
                </a:lnTo>
                <a:lnTo>
                  <a:pt x="142717" y="19026"/>
                </a:lnTo>
                <a:lnTo>
                  <a:pt x="141629" y="18328"/>
                </a:lnTo>
                <a:lnTo>
                  <a:pt x="140903" y="17157"/>
                </a:lnTo>
                <a:lnTo>
                  <a:pt x="140419" y="15671"/>
                </a:lnTo>
                <a:lnTo>
                  <a:pt x="139392" y="14680"/>
                </a:lnTo>
                <a:lnTo>
                  <a:pt x="136367" y="13580"/>
                </a:lnTo>
                <a:lnTo>
                  <a:pt x="122463" y="12045"/>
                </a:lnTo>
                <a:lnTo>
                  <a:pt x="114040" y="7683"/>
                </a:lnTo>
                <a:lnTo>
                  <a:pt x="103467" y="5819"/>
                </a:lnTo>
                <a:lnTo>
                  <a:pt x="95002" y="1358"/>
                </a:lnTo>
                <a:lnTo>
                  <a:pt x="80185" y="78"/>
                </a:lnTo>
                <a:lnTo>
                  <a:pt x="75952" y="1916"/>
                </a:lnTo>
                <a:lnTo>
                  <a:pt x="71720" y="4379"/>
                </a:lnTo>
                <a:lnTo>
                  <a:pt x="63252" y="5960"/>
                </a:lnTo>
                <a:lnTo>
                  <a:pt x="61135" y="6090"/>
                </a:lnTo>
                <a:lnTo>
                  <a:pt x="56902" y="8115"/>
                </a:lnTo>
                <a:lnTo>
                  <a:pt x="51807" y="11794"/>
                </a:lnTo>
                <a:lnTo>
                  <a:pt x="45731" y="13226"/>
                </a:lnTo>
                <a:lnTo>
                  <a:pt x="39795" y="17010"/>
                </a:lnTo>
                <a:lnTo>
                  <a:pt x="31468" y="18646"/>
                </a:lnTo>
                <a:lnTo>
                  <a:pt x="29363" y="18781"/>
                </a:lnTo>
                <a:lnTo>
                  <a:pt x="25143" y="20811"/>
                </a:lnTo>
                <a:lnTo>
                  <a:pt x="23029" y="22341"/>
                </a:lnTo>
                <a:lnTo>
                  <a:pt x="20681" y="25921"/>
                </a:lnTo>
                <a:lnTo>
                  <a:pt x="20054" y="27864"/>
                </a:lnTo>
                <a:lnTo>
                  <a:pt x="18932" y="29159"/>
                </a:lnTo>
                <a:lnTo>
                  <a:pt x="15801" y="30598"/>
                </a:lnTo>
                <a:lnTo>
                  <a:pt x="14685" y="31687"/>
                </a:lnTo>
                <a:lnTo>
                  <a:pt x="13445" y="34779"/>
                </a:lnTo>
                <a:lnTo>
                  <a:pt x="11943" y="42513"/>
                </a:lnTo>
                <a:lnTo>
                  <a:pt x="7010" y="49568"/>
                </a:lnTo>
                <a:lnTo>
                  <a:pt x="6282" y="55625"/>
                </a:lnTo>
                <a:lnTo>
                  <a:pt x="6182" y="59529"/>
                </a:lnTo>
                <a:lnTo>
                  <a:pt x="8018" y="63616"/>
                </a:lnTo>
                <a:lnTo>
                  <a:pt x="10481" y="67784"/>
                </a:lnTo>
                <a:lnTo>
                  <a:pt x="12192" y="74951"/>
                </a:lnTo>
                <a:lnTo>
                  <a:pt x="16765" y="81022"/>
                </a:lnTo>
                <a:lnTo>
                  <a:pt x="18904" y="86957"/>
                </a:lnTo>
                <a:lnTo>
                  <a:pt x="45163" y="115249"/>
                </a:lnTo>
                <a:lnTo>
                  <a:pt x="70521" y="135150"/>
                </a:lnTo>
                <a:lnTo>
                  <a:pt x="77301" y="137677"/>
                </a:lnTo>
                <a:lnTo>
                  <a:pt x="84314" y="139506"/>
                </a:lnTo>
                <a:lnTo>
                  <a:pt x="94562" y="146429"/>
                </a:lnTo>
                <a:lnTo>
                  <a:pt x="96826" y="148419"/>
                </a:lnTo>
                <a:lnTo>
                  <a:pt x="103104" y="150630"/>
                </a:lnTo>
                <a:lnTo>
                  <a:pt x="109891" y="152318"/>
                </a:lnTo>
                <a:lnTo>
                  <a:pt x="129525" y="162456"/>
                </a:lnTo>
                <a:lnTo>
                  <a:pt x="141058" y="165021"/>
                </a:lnTo>
                <a:lnTo>
                  <a:pt x="151633" y="169970"/>
                </a:lnTo>
                <a:lnTo>
                  <a:pt x="171397" y="176324"/>
                </a:lnTo>
                <a:lnTo>
                  <a:pt x="183104" y="182394"/>
                </a:lnTo>
                <a:lnTo>
                  <a:pt x="201558" y="185876"/>
                </a:lnTo>
                <a:lnTo>
                  <a:pt x="206565" y="188444"/>
                </a:lnTo>
                <a:lnTo>
                  <a:pt x="215529" y="190093"/>
                </a:lnTo>
                <a:lnTo>
                  <a:pt x="220535" y="191024"/>
                </a:lnTo>
                <a:lnTo>
                  <a:pt x="239535" y="196580"/>
                </a:lnTo>
                <a:lnTo>
                  <a:pt x="259760" y="196849"/>
                </a:lnTo>
                <a:lnTo>
                  <a:pt x="254605" y="191382"/>
                </a:lnTo>
                <a:lnTo>
                  <a:pt x="248360" y="190577"/>
                </a:lnTo>
                <a:lnTo>
                  <a:pt x="244316" y="190522"/>
                </a:lnTo>
                <a:lnTo>
                  <a:pt x="243228" y="189809"/>
                </a:lnTo>
                <a:lnTo>
                  <a:pt x="242502" y="188628"/>
                </a:lnTo>
                <a:lnTo>
                  <a:pt x="241340" y="185034"/>
                </a:lnTo>
                <a:lnTo>
                  <a:pt x="239297" y="184542"/>
                </a:lnTo>
                <a:lnTo>
                  <a:pt x="210707" y="183445"/>
                </a:lnTo>
                <a:lnTo>
                  <a:pt x="191768" y="178061"/>
                </a:lnTo>
                <a:lnTo>
                  <a:pt x="169277" y="177806"/>
                </a:lnTo>
                <a:lnTo>
                  <a:pt x="164936" y="175921"/>
                </a:lnTo>
                <a:lnTo>
                  <a:pt x="160657" y="173436"/>
                </a:lnTo>
                <a:lnTo>
                  <a:pt x="152161" y="171842"/>
                </a:lnTo>
                <a:lnTo>
                  <a:pt x="137335" y="171472"/>
                </a:lnTo>
                <a:lnTo>
                  <a:pt x="133102" y="169578"/>
                </a:lnTo>
                <a:lnTo>
                  <a:pt x="128870" y="167090"/>
                </a:lnTo>
                <a:lnTo>
                  <a:pt x="120402" y="165492"/>
                </a:lnTo>
                <a:lnTo>
                  <a:pt x="111935" y="165177"/>
                </a:lnTo>
                <a:lnTo>
                  <a:pt x="107702" y="163252"/>
                </a:lnTo>
                <a:lnTo>
                  <a:pt x="103469" y="160750"/>
                </a:lnTo>
                <a:lnTo>
                  <a:pt x="99235" y="159638"/>
                </a:lnTo>
                <a:lnTo>
                  <a:pt x="97824" y="158636"/>
                </a:lnTo>
                <a:lnTo>
                  <a:pt x="96884" y="157263"/>
                </a:lnTo>
                <a:lnTo>
                  <a:pt x="96258" y="155642"/>
                </a:lnTo>
                <a:lnTo>
                  <a:pt x="95133" y="154560"/>
                </a:lnTo>
                <a:lnTo>
                  <a:pt x="92004" y="153360"/>
                </a:lnTo>
                <a:lnTo>
                  <a:pt x="86274" y="152684"/>
                </a:lnTo>
                <a:lnTo>
                  <a:pt x="84950" y="151883"/>
                </a:lnTo>
                <a:lnTo>
                  <a:pt x="84067" y="150644"/>
                </a:lnTo>
                <a:lnTo>
                  <a:pt x="83479" y="149112"/>
                </a:lnTo>
                <a:lnTo>
                  <a:pt x="82382" y="148091"/>
                </a:lnTo>
                <a:lnTo>
                  <a:pt x="79279" y="146956"/>
                </a:lnTo>
                <a:lnTo>
                  <a:pt x="78170" y="145949"/>
                </a:lnTo>
                <a:lnTo>
                  <a:pt x="76938" y="142947"/>
                </a:lnTo>
                <a:lnTo>
                  <a:pt x="75905" y="141864"/>
                </a:lnTo>
                <a:lnTo>
                  <a:pt x="69543" y="139183"/>
                </a:lnTo>
                <a:lnTo>
                  <a:pt x="64219" y="134257"/>
                </a:lnTo>
                <a:lnTo>
                  <a:pt x="63538" y="130247"/>
                </a:lnTo>
                <a:lnTo>
                  <a:pt x="62737" y="129164"/>
                </a:lnTo>
                <a:lnTo>
                  <a:pt x="59966" y="127962"/>
                </a:lnTo>
                <a:lnTo>
                  <a:pt x="58945" y="126935"/>
                </a:lnTo>
                <a:lnTo>
                  <a:pt x="57810" y="123914"/>
                </a:lnTo>
                <a:lnTo>
                  <a:pt x="56802" y="122825"/>
                </a:lnTo>
                <a:lnTo>
                  <a:pt x="53801" y="121616"/>
                </a:lnTo>
                <a:lnTo>
                  <a:pt x="52719" y="120589"/>
                </a:lnTo>
                <a:lnTo>
                  <a:pt x="51516" y="117565"/>
                </a:lnTo>
                <a:lnTo>
                  <a:pt x="50636" y="109118"/>
                </a:lnTo>
                <a:lnTo>
                  <a:pt x="40014" y="96724"/>
                </a:lnTo>
                <a:lnTo>
                  <a:pt x="38136" y="90069"/>
                </a:lnTo>
                <a:lnTo>
                  <a:pt x="32410" y="83535"/>
                </a:lnTo>
                <a:lnTo>
                  <a:pt x="30975" y="73310"/>
                </a:lnTo>
                <a:lnTo>
                  <a:pt x="25756" y="63747"/>
                </a:lnTo>
                <a:lnTo>
                  <a:pt x="25154" y="47716"/>
                </a:lnTo>
                <a:lnTo>
                  <a:pt x="27034" y="44020"/>
                </a:lnTo>
                <a:lnTo>
                  <a:pt x="30619" y="39268"/>
                </a:lnTo>
                <a:lnTo>
                  <a:pt x="31424" y="32734"/>
                </a:lnTo>
                <a:lnTo>
                  <a:pt x="31480" y="28670"/>
                </a:lnTo>
                <a:lnTo>
                  <a:pt x="32191" y="27580"/>
                </a:lnTo>
                <a:lnTo>
                  <a:pt x="33372" y="26852"/>
                </a:lnTo>
                <a:lnTo>
                  <a:pt x="37588" y="25484"/>
                </a:lnTo>
                <a:lnTo>
                  <a:pt x="43933" y="19313"/>
                </a:lnTo>
                <a:lnTo>
                  <a:pt x="49647" y="19072"/>
                </a:lnTo>
                <a:lnTo>
                  <a:pt x="49948" y="18359"/>
                </a:lnTo>
                <a:lnTo>
                  <a:pt x="50474" y="13584"/>
                </a:lnTo>
                <a:lnTo>
                  <a:pt x="52398" y="13092"/>
                </a:lnTo>
                <a:lnTo>
                  <a:pt x="83014" y="12699"/>
                </a:lnTo>
                <a:lnTo>
                  <a:pt x="110771" y="12699"/>
                </a:lnTo>
                <a:lnTo>
                  <a:pt x="114474" y="14581"/>
                </a:lnTo>
                <a:lnTo>
                  <a:pt x="120299" y="18971"/>
                </a:lnTo>
                <a:lnTo>
                  <a:pt x="126752" y="19049"/>
                </a:lnTo>
                <a:lnTo>
                  <a:pt x="126752" y="13582"/>
                </a:lnTo>
                <a:lnTo>
                  <a:pt x="126046" y="13288"/>
                </a:lnTo>
                <a:lnTo>
                  <a:pt x="109622" y="11998"/>
                </a:lnTo>
                <a:lnTo>
                  <a:pt x="102580" y="7232"/>
                </a:lnTo>
                <a:lnTo>
                  <a:pt x="96524" y="5818"/>
                </a:lnTo>
                <a:lnTo>
                  <a:pt x="90593" y="2036"/>
                </a:lnTo>
                <a:lnTo>
                  <a:pt x="82268" y="402"/>
                </a:lnTo>
                <a:lnTo>
                  <a:pt x="50552" y="0"/>
                </a:lnTo>
                <a:lnTo>
                  <a:pt x="44907" y="705"/>
                </a:lnTo>
                <a:lnTo>
                  <a:pt x="22096" y="6466"/>
                </a:lnTo>
                <a:lnTo>
                  <a:pt x="13862" y="11739"/>
                </a:lnTo>
                <a:lnTo>
                  <a:pt x="4003" y="21943"/>
                </a:lnTo>
                <a:lnTo>
                  <a:pt x="1641" y="26920"/>
                </a:lnTo>
                <a:lnTo>
                  <a:pt x="0" y="38020"/>
                </a:lnTo>
                <a:lnTo>
                  <a:pt x="567" y="43708"/>
                </a:lnTo>
                <a:lnTo>
                  <a:pt x="10592" y="72328"/>
                </a:lnTo>
                <a:lnTo>
                  <a:pt x="17466" y="88927"/>
                </a:lnTo>
                <a:lnTo>
                  <a:pt x="44373" y="120527"/>
                </a:lnTo>
                <a:lnTo>
                  <a:pt x="70476" y="150275"/>
                </a:lnTo>
                <a:lnTo>
                  <a:pt x="98692" y="179916"/>
                </a:lnTo>
                <a:lnTo>
                  <a:pt x="120402" y="20319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13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404664"/>
            <a:ext cx="12039600" cy="612068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FRAKTURA = ZLOMENINA = porucha integrity kosti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-1742"/>
            <a:ext cx="12192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diagnostika, typy poranění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9516" y="3614731"/>
            <a:ext cx="3099253" cy="66097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MECHANIZMU VZNIKU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53166" y="4219296"/>
            <a:ext cx="3099253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ÚRAZOVÁ</a:t>
            </a:r>
            <a:r>
              <a:rPr lang="cs-CZ" sz="1400" dirty="0"/>
              <a:t> na podkladě zevního násilí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ÚNAVOVÁ </a:t>
            </a:r>
            <a:r>
              <a:rPr lang="cs-CZ" sz="1400" dirty="0"/>
              <a:t>na podkladě dlouhodobého přetěžování kosti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PATOLOGICKÁ</a:t>
            </a:r>
            <a:r>
              <a:rPr lang="cs-CZ" sz="1400" dirty="0"/>
              <a:t> na základě oslabení kosti patologickým procesem (metastázy, osteoporóza)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152419" y="3573015"/>
            <a:ext cx="3099253" cy="65041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FRAGMENTŮ (úlomků)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3173900" y="4240822"/>
            <a:ext cx="3077772" cy="25862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INFRAKCE:</a:t>
            </a:r>
            <a:r>
              <a:rPr lang="cs-CZ" sz="1400" dirty="0"/>
              <a:t> nalomení kosti (neúplná zlomenina)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LOMNÁ LINIE: </a:t>
            </a:r>
            <a:r>
              <a:rPr lang="cs-CZ" sz="1400" dirty="0"/>
              <a:t>příčná, spirálovitá, šikmá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FRAGMENŮ: </a:t>
            </a:r>
            <a:r>
              <a:rPr lang="cs-CZ" sz="1400" dirty="0"/>
              <a:t>jeden, dva, tři, tříštivá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6251672" y="3558411"/>
            <a:ext cx="3022532" cy="634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POSTAVENÍ FRAGMENŮ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6273153" y="4223428"/>
            <a:ext cx="2895028" cy="26036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DISLOKACE </a:t>
            </a:r>
            <a:r>
              <a:rPr lang="cs-CZ" sz="1400" dirty="0"/>
              <a:t>(bez posunu) - kostní úlomky v ose kosti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DISLOKACÍ </a:t>
            </a:r>
            <a:r>
              <a:rPr lang="cs-CZ" sz="1400" dirty="0"/>
              <a:t>- posun úlomků </a:t>
            </a:r>
            <a:r>
              <a:rPr lang="cs-CZ" sz="1100" dirty="0"/>
              <a:t>(do strany, do úhlu, rotační, do délky)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Repozice</a:t>
            </a:r>
            <a:r>
              <a:rPr lang="cs-CZ" sz="1400" dirty="0"/>
              <a:t> = „srovnání“ kostních úlomků do osy kosti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/>
              <a:t>Reponibilní stabilní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/>
              <a:t>Reponibilní nestabilní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cs-CZ" sz="1200" dirty="0" err="1"/>
              <a:t>Ireponibilní</a:t>
            </a:r>
            <a:endParaRPr lang="cs-CZ" sz="12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9274204" y="3555325"/>
            <a:ext cx="2821101" cy="61272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DLE PORUŠENÍ KOŽNÍHO KRYTU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9211832" y="4116938"/>
            <a:ext cx="2888341" cy="26946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ZAVŘENÁ:</a:t>
            </a:r>
            <a:r>
              <a:rPr lang="cs-CZ" sz="1400" dirty="0"/>
              <a:t> kožní kryt neporušen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OTEVŘENÁ:</a:t>
            </a:r>
            <a:r>
              <a:rPr lang="cs-CZ" sz="1400" dirty="0"/>
              <a:t> kožní kryt porušen - vstupní brána infekce - </a:t>
            </a:r>
            <a:r>
              <a:rPr lang="cs-CZ" sz="1400" b="1" dirty="0"/>
              <a:t>podává se ATB profylaxe</a:t>
            </a:r>
          </a:p>
          <a:p>
            <a:r>
              <a:rPr lang="cs-CZ" sz="1400" b="1" dirty="0"/>
              <a:t> 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69989" y="2537248"/>
            <a:ext cx="3155095" cy="85291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NEJISTÉ PŘÍZNAKY ZLOMENINY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3342673" y="2557990"/>
            <a:ext cx="4435104" cy="8321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cs-CZ" sz="1400" dirty="0">
                <a:solidFill>
                  <a:schemeClr val="tx1"/>
                </a:solidFill>
              </a:rPr>
              <a:t>Příznaky, které poukazují na to, že by mohla být narušena integrita kosti, ale může se jednat i o jiné poranění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bolest, otok, hematom, omezení hybnosti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152398" y="1612386"/>
            <a:ext cx="3172687" cy="90791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JISTÉ PŘÍZNAKY ZLOMENINY 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3325084" y="1607770"/>
            <a:ext cx="4452693" cy="9079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cs-CZ" sz="1400" dirty="0">
                <a:solidFill>
                  <a:schemeClr val="tx1"/>
                </a:solidFill>
              </a:rPr>
              <a:t>Příznaky, které jednoznačně poukazují na zlomeninu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Krepitace - zvuk tření kostních úlomků o sebe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Deformace (patologické postavení)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Patologický pohyb končetiny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>
                <a:solidFill>
                  <a:schemeClr val="tx1"/>
                </a:solidFill>
              </a:rPr>
              <a:t>Zlomenina je vidět (u otevřené fraktury)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52399" y="955912"/>
            <a:ext cx="3172689" cy="7086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DIAGNOSTIKA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3325084" y="903706"/>
            <a:ext cx="4452693" cy="6617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Anamnéza, 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RTG ve dvou projekcích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CT</a:t>
            </a:r>
          </a:p>
        </p:txBody>
      </p:sp>
      <p:cxnSp>
        <p:nvCxnSpPr>
          <p:cNvPr id="24" name="Přímá spojnice 23"/>
          <p:cNvCxnSpPr>
            <a:cxnSpLocks/>
            <a:endCxn id="3" idx="3"/>
          </p:cNvCxnSpPr>
          <p:nvPr/>
        </p:nvCxnSpPr>
        <p:spPr>
          <a:xfrm flipV="1">
            <a:off x="0" y="3465004"/>
            <a:ext cx="12192000" cy="6612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-15411" y="4509603"/>
            <a:ext cx="273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</a:t>
            </a:r>
          </a:p>
          <a:p>
            <a:r>
              <a:rPr lang="cs-CZ" sz="1400" b="1" dirty="0"/>
              <a:t>P</a:t>
            </a:r>
          </a:p>
          <a:p>
            <a:r>
              <a:rPr lang="cs-CZ" sz="1400" b="1" dirty="0"/>
              <a:t>O</a:t>
            </a:r>
          </a:p>
          <a:p>
            <a:r>
              <a:rPr lang="cs-CZ" sz="1400" b="1" dirty="0"/>
              <a:t>N</a:t>
            </a:r>
          </a:p>
          <a:p>
            <a:r>
              <a:rPr lang="cs-CZ" sz="1400" b="1" dirty="0"/>
              <a:t>T</a:t>
            </a:r>
          </a:p>
          <a:p>
            <a:r>
              <a:rPr lang="cs-CZ" sz="1400" b="1" dirty="0"/>
              <a:t>Á</a:t>
            </a:r>
          </a:p>
          <a:p>
            <a:r>
              <a:rPr lang="cs-CZ" sz="1400" b="1" dirty="0"/>
              <a:t>N</a:t>
            </a:r>
          </a:p>
          <a:p>
            <a:r>
              <a:rPr lang="cs-CZ" sz="1400" b="1" dirty="0"/>
              <a:t>N</a:t>
            </a:r>
          </a:p>
          <a:p>
            <a:r>
              <a:rPr lang="cs-CZ" sz="1400" b="1" dirty="0"/>
              <a:t>Í</a:t>
            </a:r>
          </a:p>
        </p:txBody>
      </p:sp>
      <p:sp>
        <p:nvSpPr>
          <p:cNvPr id="5" name="Šipka doleva 4"/>
          <p:cNvSpPr/>
          <p:nvPr/>
        </p:nvSpPr>
        <p:spPr>
          <a:xfrm rot="10800000">
            <a:off x="257778" y="5187843"/>
            <a:ext cx="288032" cy="21602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leva 22"/>
          <p:cNvSpPr/>
          <p:nvPr/>
        </p:nvSpPr>
        <p:spPr>
          <a:xfrm rot="10800000">
            <a:off x="301428" y="5872547"/>
            <a:ext cx="288032" cy="21602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Zaoblený obdélník 24"/>
          <p:cNvSpPr/>
          <p:nvPr/>
        </p:nvSpPr>
        <p:spPr>
          <a:xfrm>
            <a:off x="7968208" y="887995"/>
            <a:ext cx="4223792" cy="24388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KOMPRESIVNÍ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Násilí (stlačení) působí v ose kosti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Např. obratle, hlavice dlouhých kostí</a:t>
            </a:r>
          </a:p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IMPRESIVNÍ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Vtlačení kosti dovnitř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Např. lebeční kosti</a:t>
            </a:r>
          </a:p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TAHOVÁ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Vznikají na podkladě tahu svalů a šlach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Např. čéška, </a:t>
            </a:r>
            <a:r>
              <a:rPr lang="cs-CZ" sz="1100" dirty="0" err="1">
                <a:solidFill>
                  <a:schemeClr val="tx1"/>
                </a:solidFill>
              </a:rPr>
              <a:t>olekranon</a:t>
            </a:r>
            <a:r>
              <a:rPr lang="cs-CZ" sz="1100" dirty="0">
                <a:solidFill>
                  <a:schemeClr val="tx1"/>
                </a:solidFill>
              </a:rPr>
              <a:t> ulny</a:t>
            </a:r>
          </a:p>
          <a:p>
            <a:r>
              <a:rPr lang="cs-CZ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OHYBOVÁ FRAKTURA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100" dirty="0">
                <a:solidFill>
                  <a:schemeClr val="tx1"/>
                </a:solidFill>
              </a:rPr>
              <a:t>Působení střižných a posuvných sil</a:t>
            </a:r>
            <a:endParaRPr lang="cs-CZ" sz="1200" dirty="0"/>
          </a:p>
        </p:txBody>
      </p:sp>
      <p:cxnSp>
        <p:nvCxnSpPr>
          <p:cNvPr id="19" name="Přímá spojnice 18"/>
          <p:cNvCxnSpPr/>
          <p:nvPr/>
        </p:nvCxnSpPr>
        <p:spPr>
          <a:xfrm>
            <a:off x="7844953" y="870578"/>
            <a:ext cx="0" cy="2519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Zástupný symbol pro zápatí 27">
            <a:extLst>
              <a:ext uri="{FF2B5EF4-FFF2-40B4-BE49-F238E27FC236}">
                <a16:creationId xmlns:a16="http://schemas.microsoft.com/office/drawing/2014/main" id="{D31E1BA2-11AA-4F06-9922-95968FA830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29" name="Zástupný symbol pro číslo snímku 28">
            <a:extLst>
              <a:ext uri="{FF2B5EF4-FFF2-40B4-BE49-F238E27FC236}">
                <a16:creationId xmlns:a16="http://schemas.microsoft.com/office/drawing/2014/main" id="{7508D228-2545-443E-ACE1-1D34C951B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22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495976" y="70384"/>
            <a:ext cx="8229600" cy="49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léčba</a:t>
            </a:r>
          </a:p>
        </p:txBody>
      </p:sp>
      <p:sp>
        <p:nvSpPr>
          <p:cNvPr id="5" name="Pětiúhelník 4"/>
          <p:cNvSpPr/>
          <p:nvPr/>
        </p:nvSpPr>
        <p:spPr>
          <a:xfrm>
            <a:off x="0" y="2229002"/>
            <a:ext cx="5367040" cy="8640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REPOZICE</a:t>
            </a:r>
          </a:p>
          <a:p>
            <a:pPr algn="ctr"/>
            <a:r>
              <a:rPr lang="cs-CZ" sz="1400" dirty="0"/>
              <a:t>U dislokovaných zlomenin navrácení anatomického postavení</a:t>
            </a:r>
          </a:p>
        </p:txBody>
      </p:sp>
      <p:sp>
        <p:nvSpPr>
          <p:cNvPr id="8" name="Pětiúhelník 7"/>
          <p:cNvSpPr/>
          <p:nvPr/>
        </p:nvSpPr>
        <p:spPr>
          <a:xfrm>
            <a:off x="5388490" y="2224265"/>
            <a:ext cx="3866345" cy="89581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RETENCE A FIXACE</a:t>
            </a:r>
          </a:p>
          <a:p>
            <a:pPr algn="ctr"/>
            <a:r>
              <a:rPr lang="cs-CZ" sz="1400" dirty="0"/>
              <a:t>Udržení anatomického postavení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-2" y="3216718"/>
            <a:ext cx="9047019" cy="3570898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UZAVŘENÁ REPOZICE:</a:t>
            </a:r>
          </a:p>
          <a:p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Repozice a sádrová fixace (SF): </a:t>
            </a:r>
            <a:r>
              <a:rPr lang="cs-CZ" sz="1800" dirty="0">
                <a:solidFill>
                  <a:schemeClr val="tx1"/>
                </a:solidFill>
              </a:rPr>
              <a:t>obnovení anatomického postavení pod RTG kontrolou a sádrová fixace</a:t>
            </a:r>
          </a:p>
          <a:p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C.R.E.F.</a:t>
            </a:r>
            <a:r>
              <a:rPr lang="cs-CZ" sz="1800" dirty="0">
                <a:solidFill>
                  <a:schemeClr val="tx1"/>
                </a:solidFill>
              </a:rPr>
              <a:t> =  </a:t>
            </a:r>
            <a:r>
              <a:rPr lang="cs-CZ" sz="1800" dirty="0" err="1">
                <a:solidFill>
                  <a:schemeClr val="tx1"/>
                </a:solidFill>
              </a:rPr>
              <a:t>Closed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reduction</a:t>
            </a:r>
            <a:r>
              <a:rPr lang="cs-CZ" sz="1800" dirty="0">
                <a:solidFill>
                  <a:schemeClr val="tx1"/>
                </a:solidFill>
              </a:rPr>
              <a:t> and </a:t>
            </a:r>
            <a:r>
              <a:rPr lang="cs-CZ" sz="1800" dirty="0" err="1">
                <a:solidFill>
                  <a:schemeClr val="tx1"/>
                </a:solidFill>
              </a:rPr>
              <a:t>external</a:t>
            </a:r>
            <a:r>
              <a:rPr lang="cs-CZ" sz="1800" dirty="0">
                <a:solidFill>
                  <a:schemeClr val="tx1"/>
                </a:solidFill>
              </a:rPr>
              <a:t>  </a:t>
            </a:r>
            <a:r>
              <a:rPr lang="cs-CZ" sz="1800" dirty="0" err="1">
                <a:solidFill>
                  <a:schemeClr val="tx1"/>
                </a:solidFill>
              </a:rPr>
              <a:t>fixation</a:t>
            </a:r>
            <a:r>
              <a:rPr lang="cs-CZ" sz="1800" dirty="0">
                <a:solidFill>
                  <a:schemeClr val="tx1"/>
                </a:solidFill>
              </a:rPr>
              <a:t> = uzavřená repozice externí fixace</a:t>
            </a:r>
          </a:p>
          <a:p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C.R.I.F.</a:t>
            </a:r>
            <a:r>
              <a:rPr lang="cs-CZ" sz="1800" dirty="0">
                <a:solidFill>
                  <a:schemeClr val="tx1"/>
                </a:solidFill>
              </a:rPr>
              <a:t> = </a:t>
            </a:r>
            <a:r>
              <a:rPr lang="cs-CZ" sz="1800" dirty="0" err="1">
                <a:solidFill>
                  <a:schemeClr val="tx1"/>
                </a:solidFill>
              </a:rPr>
              <a:t>Closed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reduction</a:t>
            </a:r>
            <a:r>
              <a:rPr lang="cs-CZ" sz="1800" dirty="0">
                <a:solidFill>
                  <a:schemeClr val="tx1"/>
                </a:solidFill>
              </a:rPr>
              <a:t> and </a:t>
            </a:r>
            <a:r>
              <a:rPr lang="cs-CZ" sz="1800" dirty="0" err="1">
                <a:solidFill>
                  <a:schemeClr val="tx1"/>
                </a:solidFill>
              </a:rPr>
              <a:t>internal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fixation</a:t>
            </a:r>
            <a:r>
              <a:rPr lang="cs-CZ" sz="1800" dirty="0">
                <a:solidFill>
                  <a:schemeClr val="tx1"/>
                </a:solidFill>
              </a:rPr>
              <a:t> = uzavřená repozice interní fixace</a:t>
            </a:r>
          </a:p>
          <a:p>
            <a:r>
              <a:rPr lang="cs-CZ" sz="1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OTEVŘENÁ REPOZICE: </a:t>
            </a:r>
            <a:r>
              <a:rPr lang="cs-CZ" sz="1800" dirty="0">
                <a:solidFill>
                  <a:schemeClr val="tx1"/>
                </a:solidFill>
              </a:rPr>
              <a:t>operační výkon, následuje fixace kostních úlomků</a:t>
            </a:r>
          </a:p>
          <a:p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O.R.I.F.</a:t>
            </a:r>
            <a:r>
              <a:rPr lang="cs-CZ" sz="1800" dirty="0">
                <a:solidFill>
                  <a:schemeClr val="tx1"/>
                </a:solidFill>
              </a:rPr>
              <a:t> = Open </a:t>
            </a:r>
            <a:r>
              <a:rPr lang="cs-CZ" sz="1800" dirty="0" err="1">
                <a:solidFill>
                  <a:schemeClr val="tx1"/>
                </a:solidFill>
              </a:rPr>
              <a:t>reduction</a:t>
            </a:r>
            <a:r>
              <a:rPr lang="cs-CZ" sz="1800" dirty="0">
                <a:solidFill>
                  <a:schemeClr val="tx1"/>
                </a:solidFill>
              </a:rPr>
              <a:t> and </a:t>
            </a:r>
            <a:r>
              <a:rPr lang="cs-CZ" sz="1800" dirty="0" err="1">
                <a:solidFill>
                  <a:schemeClr val="tx1"/>
                </a:solidFill>
              </a:rPr>
              <a:t>internal</a:t>
            </a:r>
            <a:r>
              <a:rPr lang="cs-CZ" sz="1800" dirty="0">
                <a:solidFill>
                  <a:schemeClr val="tx1"/>
                </a:solidFill>
              </a:rPr>
              <a:t>  </a:t>
            </a:r>
            <a:r>
              <a:rPr lang="cs-CZ" sz="1800" dirty="0" err="1">
                <a:solidFill>
                  <a:schemeClr val="tx1"/>
                </a:solidFill>
              </a:rPr>
              <a:t>fixation</a:t>
            </a:r>
            <a:r>
              <a:rPr lang="cs-CZ" sz="1800" dirty="0">
                <a:solidFill>
                  <a:schemeClr val="tx1"/>
                </a:solidFill>
              </a:rPr>
              <a:t> = otevřená repozice interní fixace (hřeby, dlahy, šrouby, </a:t>
            </a:r>
            <a:r>
              <a:rPr lang="cs-CZ" sz="1800" dirty="0" err="1">
                <a:solidFill>
                  <a:schemeClr val="tx1"/>
                </a:solidFill>
              </a:rPr>
              <a:t>Kirschnerovy</a:t>
            </a:r>
            <a:r>
              <a:rPr lang="cs-CZ" sz="1800" dirty="0">
                <a:solidFill>
                  <a:schemeClr val="tx1"/>
                </a:solidFill>
              </a:rPr>
              <a:t> dráty)</a:t>
            </a:r>
          </a:p>
          <a:p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O.R.E.F.</a:t>
            </a:r>
            <a:r>
              <a:rPr lang="cs-CZ" sz="1800" dirty="0">
                <a:solidFill>
                  <a:schemeClr val="tx1"/>
                </a:solidFill>
              </a:rPr>
              <a:t> = Open </a:t>
            </a:r>
            <a:r>
              <a:rPr lang="cs-CZ" sz="1800" dirty="0" err="1">
                <a:solidFill>
                  <a:schemeClr val="tx1"/>
                </a:solidFill>
              </a:rPr>
              <a:t>reduction</a:t>
            </a:r>
            <a:r>
              <a:rPr lang="cs-CZ" sz="1800" dirty="0">
                <a:solidFill>
                  <a:schemeClr val="tx1"/>
                </a:solidFill>
              </a:rPr>
              <a:t> and </a:t>
            </a:r>
            <a:r>
              <a:rPr lang="cs-CZ" sz="1800" dirty="0" err="1">
                <a:solidFill>
                  <a:schemeClr val="tx1"/>
                </a:solidFill>
              </a:rPr>
              <a:t>external</a:t>
            </a:r>
            <a:r>
              <a:rPr lang="cs-CZ" sz="1800" dirty="0">
                <a:solidFill>
                  <a:schemeClr val="tx1"/>
                </a:solidFill>
              </a:rPr>
              <a:t>  </a:t>
            </a:r>
            <a:r>
              <a:rPr lang="cs-CZ" sz="1800" dirty="0" err="1">
                <a:solidFill>
                  <a:schemeClr val="tx1"/>
                </a:solidFill>
              </a:rPr>
              <a:t>fixation</a:t>
            </a:r>
            <a:r>
              <a:rPr lang="cs-CZ" sz="1800" dirty="0">
                <a:solidFill>
                  <a:schemeClr val="tx1"/>
                </a:solidFill>
              </a:rPr>
              <a:t> = otevřená repozice externí fixace (zevní fixátor)</a:t>
            </a:r>
            <a:br>
              <a:rPr lang="cs-CZ" sz="1800" dirty="0">
                <a:solidFill>
                  <a:schemeClr val="tx1"/>
                </a:solidFill>
              </a:rPr>
            </a:br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TAHOVÁ CERKLÁŽ </a:t>
            </a:r>
            <a:r>
              <a:rPr lang="cs-CZ" sz="1800" dirty="0">
                <a:solidFill>
                  <a:schemeClr val="tx1"/>
                </a:solidFill>
              </a:rPr>
              <a:t>= stažení kostních úlomků za využití smyčky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9356242" y="3120084"/>
            <a:ext cx="2838696" cy="285122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 dle indikace lékaře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EDUKACE: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Procesu léčby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Léčebných omezeních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Používání kompenzačních pomůcek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Příznacích </a:t>
            </a:r>
            <a:r>
              <a:rPr lang="cs-CZ" sz="1400" dirty="0" err="1">
                <a:solidFill>
                  <a:schemeClr val="tx1"/>
                </a:solidFill>
              </a:rPr>
              <a:t>kompartment</a:t>
            </a:r>
            <a:r>
              <a:rPr lang="cs-CZ" sz="1400" dirty="0">
                <a:solidFill>
                  <a:schemeClr val="tx1"/>
                </a:solidFill>
              </a:rPr>
              <a:t> syndromu</a:t>
            </a:r>
          </a:p>
          <a:p>
            <a:r>
              <a:rPr 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FYZIKÁLNÍ PROCEDURY: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Posílení svalů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Zamezení kontraktur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Rozcvičení kloubů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/>
                </a:solidFill>
              </a:rPr>
              <a:t>Mírnění otoku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9318102" y="2224265"/>
            <a:ext cx="2873897" cy="8829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REHABILITACE</a:t>
            </a:r>
          </a:p>
          <a:p>
            <a:pPr algn="ctr"/>
            <a:r>
              <a:rPr lang="cs-CZ" sz="1400" dirty="0"/>
              <a:t>Zachování nebo obnovení funkčnosti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-1" y="600027"/>
            <a:ext cx="5569527" cy="1508020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léčba</a:t>
            </a:r>
          </a:p>
          <a:p>
            <a:r>
              <a:rPr lang="cs-CZ" sz="1400" dirty="0"/>
              <a:t>Imobilizace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dirty="0"/>
              <a:t>za využití sádrové fixace nebo skeletární trakce</a:t>
            </a:r>
          </a:p>
          <a:p>
            <a:r>
              <a:rPr lang="cs-CZ" sz="1400" dirty="0"/>
              <a:t>Znehybňuje se kloub nad a pod frakturou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317672" y="574153"/>
            <a:ext cx="5874327" cy="1508021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Operační léčba = osteosyntéza</a:t>
            </a:r>
          </a:p>
          <a:p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Osteosynéza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vnitřní: </a:t>
            </a:r>
            <a:r>
              <a:rPr lang="cs-CZ" sz="1400" dirty="0"/>
              <a:t>(hřeby, dlahy, šrouby, </a:t>
            </a:r>
            <a:r>
              <a:rPr lang="cs-CZ" sz="1400" dirty="0" err="1"/>
              <a:t>Kirschnerovy</a:t>
            </a:r>
            <a:r>
              <a:rPr lang="cs-CZ" sz="1400" dirty="0"/>
              <a:t> dráty)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Osteosyntéza vnější: </a:t>
            </a:r>
            <a:r>
              <a:rPr lang="cs-CZ" sz="1400" dirty="0"/>
              <a:t>zevní fixátor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Kombinovaná osteosyntéza: </a:t>
            </a:r>
            <a:r>
              <a:rPr lang="cs-CZ" sz="1400" dirty="0"/>
              <a:t>komplikované fraktury (vnitřní i zevní fixace)</a:t>
            </a:r>
            <a:endPara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63B7F98-C73C-45FE-A37B-2C4A709BB9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58F39F-4D6A-46A7-B879-E00A91CCC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45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564887"/>
            <a:ext cx="11361600" cy="864113"/>
          </a:xfrm>
        </p:spPr>
        <p:txBody>
          <a:bodyPr/>
          <a:lstStyle/>
          <a:p>
            <a:r>
              <a:rPr lang="cs-CZ" dirty="0"/>
              <a:t>OPERAČNÍ LÉČBA ZLOMENIN 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3764478"/>
            <a:ext cx="11361600" cy="1876301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Sádrová fixace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3M lehká sádra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VACOped</a:t>
            </a:r>
            <a:endParaRPr lang="cs-CZ" kern="12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kern="1200" dirty="0"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46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-1743"/>
            <a:ext cx="12192000" cy="709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FRAKTURA - operační léčba - O.R.I.F.  a C.R.I.F.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5"/>
          <a:srcRect l="27117" t="55291" r="52877" b="20635"/>
          <a:stretch/>
        </p:blipFill>
        <p:spPr bwMode="auto">
          <a:xfrm>
            <a:off x="398578" y="4308408"/>
            <a:ext cx="1085990" cy="1036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6"/>
          <a:srcRect l="52911" t="29365" r="35846" b="38360"/>
          <a:stretch/>
        </p:blipFill>
        <p:spPr bwMode="auto">
          <a:xfrm>
            <a:off x="1525078" y="4319497"/>
            <a:ext cx="1344079" cy="1036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Obrázek 21"/>
          <p:cNvPicPr/>
          <p:nvPr/>
        </p:nvPicPr>
        <p:blipFill rotWithShape="1">
          <a:blip r:embed="rId7"/>
          <a:srcRect l="50429" t="47884" r="31217" b="29365"/>
          <a:stretch/>
        </p:blipFill>
        <p:spPr bwMode="auto">
          <a:xfrm>
            <a:off x="1702448" y="713281"/>
            <a:ext cx="1576626" cy="1422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Zaoblený obdélník 24"/>
          <p:cNvSpPr/>
          <p:nvPr/>
        </p:nvSpPr>
        <p:spPr>
          <a:xfrm>
            <a:off x="17725" y="5522840"/>
            <a:ext cx="4946072" cy="11638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EXTRAKCE KOVU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Po zhojení odstranění materiálů užitých k osteosyntéze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Obvykle za 1,5 - 2 roky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Nemusí být provedena vždy 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8"/>
          <a:srcRect l="37708" t="19003" r="56354" b="55582"/>
          <a:stretch/>
        </p:blipFill>
        <p:spPr bwMode="auto">
          <a:xfrm>
            <a:off x="316063" y="752954"/>
            <a:ext cx="836915" cy="1447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5925" y="2087707"/>
            <a:ext cx="585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Hřeby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75967" y="2089102"/>
            <a:ext cx="1715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Kirschnerovy</a:t>
            </a:r>
            <a:r>
              <a:rPr lang="cs-CZ" sz="1200" dirty="0"/>
              <a:t> dráty 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9"/>
          <a:srcRect l="29762" t="41799" r="56349" b="29365"/>
          <a:stretch/>
        </p:blipFill>
        <p:spPr bwMode="auto">
          <a:xfrm>
            <a:off x="1130385" y="2563480"/>
            <a:ext cx="742332" cy="1727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ál 11"/>
          <p:cNvSpPr/>
          <p:nvPr/>
        </p:nvSpPr>
        <p:spPr>
          <a:xfrm>
            <a:off x="2460406" y="4653560"/>
            <a:ext cx="359965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820371" y="2459827"/>
            <a:ext cx="9306155" cy="28315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EXTRAOSEÁLNÍ OSTEOSYNÉZA</a:t>
            </a:r>
          </a:p>
          <a:p>
            <a:pPr fontAlgn="base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DLAHOVÁ OSTEOSYNTÉTA </a:t>
            </a:r>
            <a:r>
              <a:rPr lang="cs-CZ" sz="1600" dirty="0">
                <a:latin typeface="+mj-lt"/>
              </a:rPr>
              <a:t>Ke kosti se přiloží dlaha vhodného tvaru a upevní se kostními šrouby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Dlahy jsou různých tvarů a velikostí</a:t>
            </a:r>
          </a:p>
          <a:p>
            <a:pPr fontAlgn="base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OSTEOSYNTÉZA SAMOTNÝMI ŠROUBY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Zlomenina fixována pouze kostními šrouby</a:t>
            </a:r>
          </a:p>
          <a:p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TAHOVÁ CERKLÁŽ (EXTRAOSEÁLNÍ)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Stažení kostních úlomků za využití smyčky</a:t>
            </a:r>
            <a:endParaRPr lang="cs-CZ" sz="1050" dirty="0"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5740" y="726650"/>
            <a:ext cx="6874767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NITRODŘEŇOVÁ (INTRAOSEÁLNÍ) OSTEOSYNTÉZA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Interní fixace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Kovové implantáty se vkládají dovnitř do kosti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400" dirty="0"/>
              <a:t>Různé tvary a velikosti - dle kosti, která je spojována</a:t>
            </a:r>
          </a:p>
          <a:p>
            <a:endParaRPr lang="cs-CZ" sz="1000" dirty="0"/>
          </a:p>
        </p:txBody>
      </p:sp>
      <p:sp>
        <p:nvSpPr>
          <p:cNvPr id="31" name="Zaoblený obdélník 30"/>
          <p:cNvSpPr/>
          <p:nvPr/>
        </p:nvSpPr>
        <p:spPr>
          <a:xfrm>
            <a:off x="5005290" y="5522840"/>
            <a:ext cx="7121236" cy="127928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SPECIÁLNÍ OZNAČENÍ POJÍCÍCH MATERIÁLŮ DLE VÝROBCE A VLASTNOSÍ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Šroub </a:t>
            </a:r>
            <a:r>
              <a:rPr lang="cs-CZ" sz="1400" dirty="0" err="1">
                <a:solidFill>
                  <a:schemeClr val="tx1"/>
                </a:solidFill>
              </a:rPr>
              <a:t>medlin</a:t>
            </a:r>
            <a:r>
              <a:rPr lang="cs-CZ" sz="1400" dirty="0">
                <a:solidFill>
                  <a:schemeClr val="tx1"/>
                </a:solidFill>
              </a:rPr>
              <a:t> - kostní šroub od firmy </a:t>
            </a:r>
            <a:r>
              <a:rPr lang="cs-CZ" sz="1400" dirty="0" err="1">
                <a:solidFill>
                  <a:schemeClr val="tx1"/>
                </a:solidFill>
              </a:rPr>
              <a:t>medlin</a:t>
            </a:r>
            <a:endParaRPr lang="cs-CZ" sz="14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 err="1">
                <a:solidFill>
                  <a:schemeClr val="tx1"/>
                </a:solidFill>
              </a:rPr>
              <a:t>Targon</a:t>
            </a:r>
            <a:r>
              <a:rPr lang="cs-CZ" sz="1400" dirty="0">
                <a:solidFill>
                  <a:schemeClr val="tx1"/>
                </a:solidFill>
              </a:rPr>
              <a:t> - firma </a:t>
            </a:r>
            <a:r>
              <a:rPr lang="cs-CZ" sz="1400" dirty="0" err="1">
                <a:solidFill>
                  <a:schemeClr val="tx1"/>
                </a:solidFill>
              </a:rPr>
              <a:t>Bbraun</a:t>
            </a:r>
            <a:r>
              <a:rPr lang="cs-CZ" sz="1400" dirty="0">
                <a:solidFill>
                  <a:schemeClr val="tx1"/>
                </a:solidFill>
              </a:rPr>
              <a:t> (různé tvary)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LCP dlaha</a:t>
            </a:r>
          </a:p>
        </p:txBody>
      </p:sp>
      <p:pic>
        <p:nvPicPr>
          <p:cNvPr id="3076" name="Picture 4" descr="http://medin.cz/data/filecache/3a/1527b8eed603630aa3af62a38033e15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68" y="2886822"/>
            <a:ext cx="1595821" cy="89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10010671" y="6440477"/>
            <a:ext cx="2181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Targon</a:t>
            </a:r>
            <a:r>
              <a:rPr lang="cs-CZ" sz="1000" dirty="0"/>
              <a:t> - proximální krček femuru</a:t>
            </a:r>
          </a:p>
        </p:txBody>
      </p:sp>
      <p:pic>
        <p:nvPicPr>
          <p:cNvPr id="35" name="Obrázek 34"/>
          <p:cNvPicPr/>
          <p:nvPr/>
        </p:nvPicPr>
        <p:blipFill rotWithShape="1">
          <a:blip r:embed="rId11"/>
          <a:srcRect l="64703" t="33863" r="18320" b="34126"/>
          <a:stretch/>
        </p:blipFill>
        <p:spPr bwMode="auto">
          <a:xfrm>
            <a:off x="11239651" y="5810196"/>
            <a:ext cx="672902" cy="714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Obrázek 40"/>
          <p:cNvPicPr/>
          <p:nvPr/>
        </p:nvPicPr>
        <p:blipFill rotWithShape="1">
          <a:blip r:embed="rId12"/>
          <a:srcRect l="51753" t="39683" r="33366" b="11376"/>
          <a:stretch/>
        </p:blipFill>
        <p:spPr bwMode="auto">
          <a:xfrm>
            <a:off x="414347" y="2552741"/>
            <a:ext cx="720552" cy="1712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10" descr="Kirschnerovy drÃ¡ty a K-drÃ¡t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0974" y="1065631"/>
            <a:ext cx="1411830" cy="81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Obrázek 44"/>
          <p:cNvPicPr/>
          <p:nvPr/>
        </p:nvPicPr>
        <p:blipFill rotWithShape="1">
          <a:blip r:embed="rId14"/>
          <a:srcRect l="60847" t="43915" r="15178" b="20107"/>
          <a:stretch/>
        </p:blipFill>
        <p:spPr bwMode="auto">
          <a:xfrm>
            <a:off x="4250285" y="793307"/>
            <a:ext cx="1018213" cy="1397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Obrázek 36" descr="https://www.medin.cz/data/filecache/ab/1_2.pn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6434" r="55853" b="12925"/>
          <a:stretch/>
        </p:blipFill>
        <p:spPr bwMode="auto">
          <a:xfrm>
            <a:off x="10326128" y="4049105"/>
            <a:ext cx="1550413" cy="963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Ovál 51"/>
          <p:cNvSpPr/>
          <p:nvPr/>
        </p:nvSpPr>
        <p:spPr>
          <a:xfrm>
            <a:off x="5590551" y="143196"/>
            <a:ext cx="232331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0"/>
          </a:p>
        </p:txBody>
      </p:sp>
      <p:sp>
        <p:nvSpPr>
          <p:cNvPr id="53" name="Ovál 52"/>
          <p:cNvSpPr/>
          <p:nvPr/>
        </p:nvSpPr>
        <p:spPr>
          <a:xfrm>
            <a:off x="7296933" y="158540"/>
            <a:ext cx="232331" cy="452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10641308" y="11076"/>
            <a:ext cx="1529200" cy="612258"/>
          </a:xfrm>
          <a:prstGeom prst="wedgeRoundRectCallout">
            <a:avLst>
              <a:gd name="adj1" fmla="val -102557"/>
              <a:gd name="adj2" fmla="val -1585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INTERNÍ FIXACE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B3A2E3-E89C-4867-B447-EF285F18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9169E76-AE72-499B-B123-BA125145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8</a:t>
            </a:fld>
            <a:endParaRPr lang="cs-CZ"/>
          </a:p>
        </p:txBody>
      </p:sp>
      <p:sp>
        <p:nvSpPr>
          <p:cNvPr id="7" name="SMARTInkShape-2">
            <a:extLst>
              <a:ext uri="{FF2B5EF4-FFF2-40B4-BE49-F238E27FC236}">
                <a16:creationId xmlns:a16="http://schemas.microsoft.com/office/drawing/2014/main" id="{989317AE-931A-49CD-8030-1A5B92515A33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410077" y="527088"/>
            <a:ext cx="2971423" cy="1752276"/>
          </a:xfrm>
          <a:custGeom>
            <a:avLst/>
            <a:gdLst/>
            <a:ahLst/>
            <a:cxnLst/>
            <a:rect l="0" t="0" r="0" b="0"/>
            <a:pathLst>
              <a:path w="2971423" h="1752276">
                <a:moveTo>
                  <a:pt x="2799973" y="279362"/>
                </a:moveTo>
                <a:lnTo>
                  <a:pt x="2799973" y="279362"/>
                </a:lnTo>
                <a:lnTo>
                  <a:pt x="2805440" y="256218"/>
                </a:lnTo>
                <a:lnTo>
                  <a:pt x="2804049" y="249555"/>
                </a:lnTo>
                <a:lnTo>
                  <a:pt x="2799804" y="241649"/>
                </a:lnTo>
                <a:lnTo>
                  <a:pt x="2795768" y="236516"/>
                </a:lnTo>
                <a:lnTo>
                  <a:pt x="2794576" y="232568"/>
                </a:lnTo>
                <a:lnTo>
                  <a:pt x="2793553" y="231232"/>
                </a:lnTo>
                <a:lnTo>
                  <a:pt x="2763349" y="213460"/>
                </a:lnTo>
                <a:lnTo>
                  <a:pt x="2735162" y="195553"/>
                </a:lnTo>
                <a:lnTo>
                  <a:pt x="2704551" y="184225"/>
                </a:lnTo>
                <a:lnTo>
                  <a:pt x="2679289" y="175668"/>
                </a:lnTo>
                <a:lnTo>
                  <a:pt x="2649552" y="167889"/>
                </a:lnTo>
                <a:lnTo>
                  <a:pt x="2620683" y="161857"/>
                </a:lnTo>
                <a:lnTo>
                  <a:pt x="2598213" y="155175"/>
                </a:lnTo>
                <a:lnTo>
                  <a:pt x="2584713" y="152201"/>
                </a:lnTo>
                <a:lnTo>
                  <a:pt x="2558799" y="142557"/>
                </a:lnTo>
                <a:lnTo>
                  <a:pt x="2535898" y="136757"/>
                </a:lnTo>
                <a:lnTo>
                  <a:pt x="2510532" y="129864"/>
                </a:lnTo>
                <a:lnTo>
                  <a:pt x="2482999" y="124164"/>
                </a:lnTo>
                <a:lnTo>
                  <a:pt x="2451402" y="111880"/>
                </a:lnTo>
                <a:lnTo>
                  <a:pt x="2423564" y="104227"/>
                </a:lnTo>
                <a:lnTo>
                  <a:pt x="2399872" y="97491"/>
                </a:lnTo>
                <a:lnTo>
                  <a:pt x="2371843" y="91027"/>
                </a:lnTo>
                <a:lnTo>
                  <a:pt x="2344644" y="84643"/>
                </a:lnTo>
                <a:lnTo>
                  <a:pt x="2314557" y="78283"/>
                </a:lnTo>
                <a:lnTo>
                  <a:pt x="2284005" y="71930"/>
                </a:lnTo>
                <a:lnTo>
                  <a:pt x="2256059" y="65579"/>
                </a:lnTo>
                <a:lnTo>
                  <a:pt x="2225750" y="59934"/>
                </a:lnTo>
                <a:lnTo>
                  <a:pt x="2194427" y="56537"/>
                </a:lnTo>
                <a:lnTo>
                  <a:pt x="2162803" y="48632"/>
                </a:lnTo>
                <a:lnTo>
                  <a:pt x="2141666" y="46287"/>
                </a:lnTo>
                <a:lnTo>
                  <a:pt x="2116750" y="43364"/>
                </a:lnTo>
                <a:lnTo>
                  <a:pt x="2091329" y="39713"/>
                </a:lnTo>
                <a:lnTo>
                  <a:pt x="2059741" y="33691"/>
                </a:lnTo>
                <a:lnTo>
                  <a:pt x="2036359" y="29534"/>
                </a:lnTo>
                <a:lnTo>
                  <a:pt x="2013737" y="25335"/>
                </a:lnTo>
                <a:lnTo>
                  <a:pt x="1991218" y="21822"/>
                </a:lnTo>
                <a:lnTo>
                  <a:pt x="1967099" y="20261"/>
                </a:lnTo>
                <a:lnTo>
                  <a:pt x="1942268" y="17686"/>
                </a:lnTo>
                <a:lnTo>
                  <a:pt x="1917826" y="14895"/>
                </a:lnTo>
                <a:lnTo>
                  <a:pt x="1895204" y="13654"/>
                </a:lnTo>
                <a:lnTo>
                  <a:pt x="1869628" y="11222"/>
                </a:lnTo>
                <a:lnTo>
                  <a:pt x="1842503" y="8494"/>
                </a:lnTo>
                <a:lnTo>
                  <a:pt x="1816336" y="7282"/>
                </a:lnTo>
                <a:lnTo>
                  <a:pt x="1790595" y="4862"/>
                </a:lnTo>
                <a:lnTo>
                  <a:pt x="1762928" y="2140"/>
                </a:lnTo>
                <a:lnTo>
                  <a:pt x="1746660" y="1414"/>
                </a:lnTo>
                <a:lnTo>
                  <a:pt x="1729464" y="930"/>
                </a:lnTo>
                <a:lnTo>
                  <a:pt x="1699069" y="392"/>
                </a:lnTo>
                <a:lnTo>
                  <a:pt x="1671449" y="153"/>
                </a:lnTo>
                <a:lnTo>
                  <a:pt x="1645062" y="47"/>
                </a:lnTo>
                <a:lnTo>
                  <a:pt x="1617342" y="0"/>
                </a:lnTo>
                <a:lnTo>
                  <a:pt x="1588559" y="684"/>
                </a:lnTo>
                <a:lnTo>
                  <a:pt x="1559304" y="3340"/>
                </a:lnTo>
                <a:lnTo>
                  <a:pt x="1529839" y="4991"/>
                </a:lnTo>
                <a:lnTo>
                  <a:pt x="1500280" y="6431"/>
                </a:lnTo>
                <a:lnTo>
                  <a:pt x="1470680" y="9422"/>
                </a:lnTo>
                <a:lnTo>
                  <a:pt x="1441061" y="13104"/>
                </a:lnTo>
                <a:lnTo>
                  <a:pt x="1411434" y="17092"/>
                </a:lnTo>
                <a:lnTo>
                  <a:pt x="1381804" y="21216"/>
                </a:lnTo>
                <a:lnTo>
                  <a:pt x="1350290" y="25401"/>
                </a:lnTo>
                <a:lnTo>
                  <a:pt x="1333985" y="27505"/>
                </a:lnTo>
                <a:lnTo>
                  <a:pt x="1302697" y="31723"/>
                </a:lnTo>
                <a:lnTo>
                  <a:pt x="1271622" y="35950"/>
                </a:lnTo>
                <a:lnTo>
                  <a:pt x="1255434" y="38065"/>
                </a:lnTo>
                <a:lnTo>
                  <a:pt x="1238997" y="40181"/>
                </a:lnTo>
                <a:lnTo>
                  <a:pt x="1207563" y="44413"/>
                </a:lnTo>
                <a:lnTo>
                  <a:pt x="1177130" y="49351"/>
                </a:lnTo>
                <a:lnTo>
                  <a:pt x="1147141" y="56250"/>
                </a:lnTo>
                <a:lnTo>
                  <a:pt x="1115468" y="62138"/>
                </a:lnTo>
                <a:lnTo>
                  <a:pt x="1099119" y="64696"/>
                </a:lnTo>
                <a:lnTo>
                  <a:pt x="1067785" y="71301"/>
                </a:lnTo>
                <a:lnTo>
                  <a:pt x="1036689" y="78941"/>
                </a:lnTo>
                <a:lnTo>
                  <a:pt x="1020495" y="82953"/>
                </a:lnTo>
                <a:lnTo>
                  <a:pt x="1004054" y="87039"/>
                </a:lnTo>
                <a:lnTo>
                  <a:pt x="972617" y="97224"/>
                </a:lnTo>
                <a:lnTo>
                  <a:pt x="941476" y="108101"/>
                </a:lnTo>
                <a:lnTo>
                  <a:pt x="925269" y="112977"/>
                </a:lnTo>
                <a:lnTo>
                  <a:pt x="908820" y="117639"/>
                </a:lnTo>
                <a:lnTo>
                  <a:pt x="877373" y="128463"/>
                </a:lnTo>
                <a:lnTo>
                  <a:pt x="846935" y="140329"/>
                </a:lnTo>
                <a:lnTo>
                  <a:pt x="816943" y="152658"/>
                </a:lnTo>
                <a:lnTo>
                  <a:pt x="787151" y="165194"/>
                </a:lnTo>
                <a:lnTo>
                  <a:pt x="758152" y="177115"/>
                </a:lnTo>
                <a:lnTo>
                  <a:pt x="731153" y="187117"/>
                </a:lnTo>
                <a:lnTo>
                  <a:pt x="705042" y="198148"/>
                </a:lnTo>
                <a:lnTo>
                  <a:pt x="679326" y="210106"/>
                </a:lnTo>
                <a:lnTo>
                  <a:pt x="653786" y="222476"/>
                </a:lnTo>
                <a:lnTo>
                  <a:pt x="630204" y="235029"/>
                </a:lnTo>
                <a:lnTo>
                  <a:pt x="607259" y="247664"/>
                </a:lnTo>
                <a:lnTo>
                  <a:pt x="582950" y="260335"/>
                </a:lnTo>
                <a:lnTo>
                  <a:pt x="559917" y="273022"/>
                </a:lnTo>
                <a:lnTo>
                  <a:pt x="537920" y="285717"/>
                </a:lnTo>
                <a:lnTo>
                  <a:pt x="516385" y="298414"/>
                </a:lnTo>
                <a:lnTo>
                  <a:pt x="495054" y="312994"/>
                </a:lnTo>
                <a:lnTo>
                  <a:pt x="473815" y="328882"/>
                </a:lnTo>
                <a:lnTo>
                  <a:pt x="452616" y="345351"/>
                </a:lnTo>
                <a:lnTo>
                  <a:pt x="431434" y="362077"/>
                </a:lnTo>
                <a:lnTo>
                  <a:pt x="410261" y="378919"/>
                </a:lnTo>
                <a:lnTo>
                  <a:pt x="389092" y="395811"/>
                </a:lnTo>
                <a:lnTo>
                  <a:pt x="367924" y="414608"/>
                </a:lnTo>
                <a:lnTo>
                  <a:pt x="346757" y="434016"/>
                </a:lnTo>
                <a:lnTo>
                  <a:pt x="325590" y="452049"/>
                </a:lnTo>
                <a:lnTo>
                  <a:pt x="304423" y="469471"/>
                </a:lnTo>
                <a:lnTo>
                  <a:pt x="272673" y="497028"/>
                </a:lnTo>
                <a:lnTo>
                  <a:pt x="242804" y="525654"/>
                </a:lnTo>
                <a:lnTo>
                  <a:pt x="217962" y="552010"/>
                </a:lnTo>
                <a:lnTo>
                  <a:pt x="190605" y="582828"/>
                </a:lnTo>
                <a:lnTo>
                  <a:pt x="171216" y="609559"/>
                </a:lnTo>
                <a:lnTo>
                  <a:pt x="152065" y="639821"/>
                </a:lnTo>
                <a:lnTo>
                  <a:pt x="132985" y="671131"/>
                </a:lnTo>
                <a:lnTo>
                  <a:pt x="117298" y="702750"/>
                </a:lnTo>
                <a:lnTo>
                  <a:pt x="100342" y="734462"/>
                </a:lnTo>
                <a:lnTo>
                  <a:pt x="88131" y="757501"/>
                </a:lnTo>
                <a:lnTo>
                  <a:pt x="76354" y="781851"/>
                </a:lnTo>
                <a:lnTo>
                  <a:pt x="66417" y="806785"/>
                </a:lnTo>
                <a:lnTo>
                  <a:pt x="57296" y="830096"/>
                </a:lnTo>
                <a:lnTo>
                  <a:pt x="47833" y="852922"/>
                </a:lnTo>
                <a:lnTo>
                  <a:pt x="36572" y="877177"/>
                </a:lnTo>
                <a:lnTo>
                  <a:pt x="28274" y="902069"/>
                </a:lnTo>
                <a:lnTo>
                  <a:pt x="22235" y="926537"/>
                </a:lnTo>
                <a:lnTo>
                  <a:pt x="17199" y="949172"/>
                </a:lnTo>
                <a:lnTo>
                  <a:pt x="12608" y="972872"/>
                </a:lnTo>
                <a:lnTo>
                  <a:pt x="8217" y="996811"/>
                </a:lnTo>
                <a:lnTo>
                  <a:pt x="3913" y="1019210"/>
                </a:lnTo>
                <a:lnTo>
                  <a:pt x="1529" y="1040924"/>
                </a:lnTo>
                <a:lnTo>
                  <a:pt x="470" y="1062334"/>
                </a:lnTo>
                <a:lnTo>
                  <a:pt x="0" y="1083609"/>
                </a:lnTo>
                <a:lnTo>
                  <a:pt x="1672" y="1104824"/>
                </a:lnTo>
                <a:lnTo>
                  <a:pt x="4767" y="1126011"/>
                </a:lnTo>
                <a:lnTo>
                  <a:pt x="8494" y="1147188"/>
                </a:lnTo>
                <a:lnTo>
                  <a:pt x="10621" y="1168359"/>
                </a:lnTo>
                <a:lnTo>
                  <a:pt x="12272" y="1189527"/>
                </a:lnTo>
                <a:lnTo>
                  <a:pt x="16463" y="1220573"/>
                </a:lnTo>
                <a:lnTo>
                  <a:pt x="18724" y="1248665"/>
                </a:lnTo>
                <a:lnTo>
                  <a:pt x="24254" y="1277606"/>
                </a:lnTo>
                <a:lnTo>
                  <a:pt x="38407" y="1308945"/>
                </a:lnTo>
                <a:lnTo>
                  <a:pt x="50626" y="1335605"/>
                </a:lnTo>
                <a:lnTo>
                  <a:pt x="63183" y="1362084"/>
                </a:lnTo>
                <a:lnTo>
                  <a:pt x="83439" y="1393365"/>
                </a:lnTo>
                <a:lnTo>
                  <a:pt x="107823" y="1421652"/>
                </a:lnTo>
                <a:lnTo>
                  <a:pt x="133022" y="1447622"/>
                </a:lnTo>
                <a:lnTo>
                  <a:pt x="158383" y="1473134"/>
                </a:lnTo>
                <a:lnTo>
                  <a:pt x="188139" y="1502921"/>
                </a:lnTo>
                <a:lnTo>
                  <a:pt x="217012" y="1528037"/>
                </a:lnTo>
                <a:lnTo>
                  <a:pt x="241364" y="1544219"/>
                </a:lnTo>
                <a:lnTo>
                  <a:pt x="266454" y="1562420"/>
                </a:lnTo>
                <a:lnTo>
                  <a:pt x="291762" y="1581218"/>
                </a:lnTo>
                <a:lnTo>
                  <a:pt x="319016" y="1600194"/>
                </a:lnTo>
                <a:lnTo>
                  <a:pt x="347552" y="1617340"/>
                </a:lnTo>
                <a:lnTo>
                  <a:pt x="373882" y="1633239"/>
                </a:lnTo>
                <a:lnTo>
                  <a:pt x="403320" y="1649474"/>
                </a:lnTo>
                <a:lnTo>
                  <a:pt x="425988" y="1658062"/>
                </a:lnTo>
                <a:lnTo>
                  <a:pt x="447822" y="1664230"/>
                </a:lnTo>
                <a:lnTo>
                  <a:pt x="469286" y="1671205"/>
                </a:lnTo>
                <a:lnTo>
                  <a:pt x="490584" y="1679009"/>
                </a:lnTo>
                <a:lnTo>
                  <a:pt x="511810" y="1687181"/>
                </a:lnTo>
                <a:lnTo>
                  <a:pt x="533002" y="1693635"/>
                </a:lnTo>
                <a:lnTo>
                  <a:pt x="554886" y="1698856"/>
                </a:lnTo>
                <a:lnTo>
                  <a:pt x="578723" y="1703528"/>
                </a:lnTo>
                <a:lnTo>
                  <a:pt x="601547" y="1707956"/>
                </a:lnTo>
                <a:lnTo>
                  <a:pt x="624156" y="1712276"/>
                </a:lnTo>
                <a:lnTo>
                  <a:pt x="648315" y="1716548"/>
                </a:lnTo>
                <a:lnTo>
                  <a:pt x="673164" y="1720799"/>
                </a:lnTo>
                <a:lnTo>
                  <a:pt x="698319" y="1724334"/>
                </a:lnTo>
                <a:lnTo>
                  <a:pt x="723610" y="1725905"/>
                </a:lnTo>
                <a:lnTo>
                  <a:pt x="748962" y="1728485"/>
                </a:lnTo>
                <a:lnTo>
                  <a:pt x="774340" y="1731983"/>
                </a:lnTo>
                <a:lnTo>
                  <a:pt x="799731" y="1735890"/>
                </a:lnTo>
                <a:lnTo>
                  <a:pt x="825126" y="1738097"/>
                </a:lnTo>
                <a:lnTo>
                  <a:pt x="850525" y="1739783"/>
                </a:lnTo>
                <a:lnTo>
                  <a:pt x="875924" y="1742884"/>
                </a:lnTo>
                <a:lnTo>
                  <a:pt x="903205" y="1744733"/>
                </a:lnTo>
                <a:lnTo>
                  <a:pt x="931087" y="1746261"/>
                </a:lnTo>
                <a:lnTo>
                  <a:pt x="957590" y="1749291"/>
                </a:lnTo>
                <a:lnTo>
                  <a:pt x="985362" y="1751108"/>
                </a:lnTo>
                <a:lnTo>
                  <a:pt x="1014168" y="1751916"/>
                </a:lnTo>
                <a:lnTo>
                  <a:pt x="1043434" y="1752275"/>
                </a:lnTo>
                <a:lnTo>
                  <a:pt x="1071022" y="1750553"/>
                </a:lnTo>
                <a:lnTo>
                  <a:pt x="1098100" y="1748141"/>
                </a:lnTo>
                <a:lnTo>
                  <a:pt x="1126598" y="1747070"/>
                </a:lnTo>
                <a:lnTo>
                  <a:pt x="1155727" y="1744712"/>
                </a:lnTo>
                <a:lnTo>
                  <a:pt x="1184430" y="1741312"/>
                </a:lnTo>
                <a:lnTo>
                  <a:pt x="1211298" y="1737449"/>
                </a:lnTo>
                <a:lnTo>
                  <a:pt x="1227212" y="1735431"/>
                </a:lnTo>
                <a:lnTo>
                  <a:pt x="1244877" y="1733380"/>
                </a:lnTo>
                <a:lnTo>
                  <a:pt x="1263709" y="1731308"/>
                </a:lnTo>
                <a:lnTo>
                  <a:pt x="1281203" y="1729220"/>
                </a:lnTo>
                <a:lnTo>
                  <a:pt x="1297804" y="1727123"/>
                </a:lnTo>
                <a:lnTo>
                  <a:pt x="1327303" y="1722911"/>
                </a:lnTo>
                <a:lnTo>
                  <a:pt x="1349822" y="1718688"/>
                </a:lnTo>
                <a:lnTo>
                  <a:pt x="1376763" y="1714459"/>
                </a:lnTo>
                <a:lnTo>
                  <a:pt x="1406141" y="1710227"/>
                </a:lnTo>
                <a:lnTo>
                  <a:pt x="1433309" y="1705995"/>
                </a:lnTo>
                <a:lnTo>
                  <a:pt x="1461376" y="1701761"/>
                </a:lnTo>
                <a:lnTo>
                  <a:pt x="1491019" y="1697529"/>
                </a:lnTo>
                <a:lnTo>
                  <a:pt x="1506826" y="1695412"/>
                </a:lnTo>
                <a:lnTo>
                  <a:pt x="1523008" y="1693295"/>
                </a:lnTo>
                <a:lnTo>
                  <a:pt x="1554159" y="1689062"/>
                </a:lnTo>
                <a:lnTo>
                  <a:pt x="1584467" y="1684123"/>
                </a:lnTo>
                <a:lnTo>
                  <a:pt x="1614400" y="1677224"/>
                </a:lnTo>
                <a:lnTo>
                  <a:pt x="1646048" y="1671336"/>
                </a:lnTo>
                <a:lnTo>
                  <a:pt x="1662390" y="1668778"/>
                </a:lnTo>
                <a:lnTo>
                  <a:pt x="1693717" y="1664054"/>
                </a:lnTo>
                <a:lnTo>
                  <a:pt x="1724104" y="1658898"/>
                </a:lnTo>
                <a:lnTo>
                  <a:pt x="1754072" y="1651902"/>
                </a:lnTo>
                <a:lnTo>
                  <a:pt x="1783854" y="1645971"/>
                </a:lnTo>
                <a:lnTo>
                  <a:pt x="1813554" y="1640983"/>
                </a:lnTo>
                <a:lnTo>
                  <a:pt x="1843216" y="1636414"/>
                </a:lnTo>
                <a:lnTo>
                  <a:pt x="1872863" y="1630150"/>
                </a:lnTo>
                <a:lnTo>
                  <a:pt x="1902502" y="1623368"/>
                </a:lnTo>
                <a:lnTo>
                  <a:pt x="1932138" y="1618002"/>
                </a:lnTo>
                <a:lnTo>
                  <a:pt x="1963105" y="1611014"/>
                </a:lnTo>
                <a:lnTo>
                  <a:pt x="1986119" y="1606631"/>
                </a:lnTo>
                <a:lnTo>
                  <a:pt x="2012810" y="1602332"/>
                </a:lnTo>
                <a:lnTo>
                  <a:pt x="2041136" y="1598069"/>
                </a:lnTo>
                <a:lnTo>
                  <a:pt x="2070188" y="1591941"/>
                </a:lnTo>
                <a:lnTo>
                  <a:pt x="2097447" y="1585219"/>
                </a:lnTo>
                <a:lnTo>
                  <a:pt x="2118969" y="1579880"/>
                </a:lnTo>
                <a:lnTo>
                  <a:pt x="2143586" y="1573274"/>
                </a:lnTo>
                <a:lnTo>
                  <a:pt x="2170990" y="1564928"/>
                </a:lnTo>
                <a:lnTo>
                  <a:pt x="2199632" y="1554163"/>
                </a:lnTo>
                <a:lnTo>
                  <a:pt x="2226944" y="1544205"/>
                </a:lnTo>
                <a:lnTo>
                  <a:pt x="2253193" y="1535076"/>
                </a:lnTo>
                <a:lnTo>
                  <a:pt x="2278971" y="1526314"/>
                </a:lnTo>
                <a:lnTo>
                  <a:pt x="2306420" y="1515835"/>
                </a:lnTo>
                <a:lnTo>
                  <a:pt x="2334377" y="1504828"/>
                </a:lnTo>
                <a:lnTo>
                  <a:pt x="2360914" y="1495232"/>
                </a:lnTo>
                <a:lnTo>
                  <a:pt x="2384937" y="1484382"/>
                </a:lnTo>
                <a:lnTo>
                  <a:pt x="2408079" y="1473210"/>
                </a:lnTo>
                <a:lnTo>
                  <a:pt x="2432476" y="1463540"/>
                </a:lnTo>
                <a:lnTo>
                  <a:pt x="2455549" y="1454539"/>
                </a:lnTo>
                <a:lnTo>
                  <a:pt x="2477562" y="1445130"/>
                </a:lnTo>
                <a:lnTo>
                  <a:pt x="2508378" y="1428638"/>
                </a:lnTo>
                <a:lnTo>
                  <a:pt x="2532952" y="1413795"/>
                </a:lnTo>
                <a:lnTo>
                  <a:pt x="2561243" y="1397011"/>
                </a:lnTo>
                <a:lnTo>
                  <a:pt x="2587813" y="1381376"/>
                </a:lnTo>
                <a:lnTo>
                  <a:pt x="2613561" y="1360202"/>
                </a:lnTo>
                <a:lnTo>
                  <a:pt x="2639769" y="1340209"/>
                </a:lnTo>
                <a:lnTo>
                  <a:pt x="2668858" y="1320880"/>
                </a:lnTo>
                <a:lnTo>
                  <a:pt x="2695664" y="1301747"/>
                </a:lnTo>
                <a:lnTo>
                  <a:pt x="2720775" y="1281967"/>
                </a:lnTo>
                <a:lnTo>
                  <a:pt x="2750462" y="1252238"/>
                </a:lnTo>
                <a:lnTo>
                  <a:pt x="2779923" y="1222403"/>
                </a:lnTo>
                <a:lnTo>
                  <a:pt x="2805420" y="1194402"/>
                </a:lnTo>
                <a:lnTo>
                  <a:pt x="2824776" y="1166607"/>
                </a:lnTo>
                <a:lnTo>
                  <a:pt x="2839778" y="1142442"/>
                </a:lnTo>
                <a:lnTo>
                  <a:pt x="2857628" y="1117408"/>
                </a:lnTo>
                <a:lnTo>
                  <a:pt x="2874441" y="1092116"/>
                </a:lnTo>
                <a:lnTo>
                  <a:pt x="2889393" y="1061657"/>
                </a:lnTo>
                <a:lnTo>
                  <a:pt x="2907869" y="1034552"/>
                </a:lnTo>
                <a:lnTo>
                  <a:pt x="2917942" y="1010965"/>
                </a:lnTo>
                <a:lnTo>
                  <a:pt x="2929550" y="986102"/>
                </a:lnTo>
                <a:lnTo>
                  <a:pt x="2941220" y="960862"/>
                </a:lnTo>
                <a:lnTo>
                  <a:pt x="2949460" y="936214"/>
                </a:lnTo>
                <a:lnTo>
                  <a:pt x="2958566" y="908565"/>
                </a:lnTo>
                <a:lnTo>
                  <a:pt x="2965026" y="885363"/>
                </a:lnTo>
                <a:lnTo>
                  <a:pt x="2969527" y="859909"/>
                </a:lnTo>
                <a:lnTo>
                  <a:pt x="2971048" y="828974"/>
                </a:lnTo>
                <a:lnTo>
                  <a:pt x="2971312" y="804082"/>
                </a:lnTo>
                <a:lnTo>
                  <a:pt x="2971401" y="775456"/>
                </a:lnTo>
                <a:lnTo>
                  <a:pt x="2971418" y="747537"/>
                </a:lnTo>
                <a:lnTo>
                  <a:pt x="2971422" y="718426"/>
                </a:lnTo>
                <a:lnTo>
                  <a:pt x="2967059" y="687928"/>
                </a:lnTo>
                <a:lnTo>
                  <a:pt x="2965465" y="660790"/>
                </a:lnTo>
                <a:lnTo>
                  <a:pt x="2965189" y="635794"/>
                </a:lnTo>
                <a:lnTo>
                  <a:pt x="2963226" y="607222"/>
                </a:lnTo>
                <a:lnTo>
                  <a:pt x="2959612" y="578604"/>
                </a:lnTo>
                <a:lnTo>
                  <a:pt x="2953829" y="552568"/>
                </a:lnTo>
                <a:lnTo>
                  <a:pt x="2945892" y="527043"/>
                </a:lnTo>
                <a:lnTo>
                  <a:pt x="2939081" y="499630"/>
                </a:lnTo>
                <a:lnTo>
                  <a:pt x="2925475" y="472972"/>
                </a:lnTo>
                <a:lnTo>
                  <a:pt x="2917678" y="444569"/>
                </a:lnTo>
                <a:lnTo>
                  <a:pt x="2902936" y="414019"/>
                </a:lnTo>
                <a:lnTo>
                  <a:pt x="2884262" y="384644"/>
                </a:lnTo>
                <a:lnTo>
                  <a:pt x="2865109" y="354243"/>
                </a:lnTo>
                <a:lnTo>
                  <a:pt x="2835300" y="327990"/>
                </a:lnTo>
                <a:lnTo>
                  <a:pt x="2805435" y="306979"/>
                </a:lnTo>
                <a:lnTo>
                  <a:pt x="2793785" y="298147"/>
                </a:lnTo>
                <a:lnTo>
                  <a:pt x="2789461" y="294766"/>
                </a:lnTo>
                <a:lnTo>
                  <a:pt x="2782187" y="292418"/>
                </a:lnTo>
                <a:lnTo>
                  <a:pt x="2772195" y="292093"/>
                </a:lnTo>
                <a:lnTo>
                  <a:pt x="2768107" y="293957"/>
                </a:lnTo>
                <a:lnTo>
                  <a:pt x="2761873" y="29841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SMARTInkShape-3">
            <a:extLst>
              <a:ext uri="{FF2B5EF4-FFF2-40B4-BE49-F238E27FC236}">
                <a16:creationId xmlns:a16="http://schemas.microsoft.com/office/drawing/2014/main" id="{26F265C2-6AF5-4EF6-8444-D496DE9DE5B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835151" y="2444834"/>
            <a:ext cx="1187450" cy="1803024"/>
          </a:xfrm>
          <a:custGeom>
            <a:avLst/>
            <a:gdLst/>
            <a:ahLst/>
            <a:cxnLst/>
            <a:rect l="0" t="0" r="0" b="0"/>
            <a:pathLst>
              <a:path w="1187450" h="1803024">
                <a:moveTo>
                  <a:pt x="749299" y="152316"/>
                </a:moveTo>
                <a:lnTo>
                  <a:pt x="749299" y="152316"/>
                </a:lnTo>
                <a:lnTo>
                  <a:pt x="749299" y="148945"/>
                </a:lnTo>
                <a:lnTo>
                  <a:pt x="739160" y="136415"/>
                </a:lnTo>
                <a:lnTo>
                  <a:pt x="713520" y="108791"/>
                </a:lnTo>
                <a:lnTo>
                  <a:pt x="700634" y="85779"/>
                </a:lnTo>
                <a:lnTo>
                  <a:pt x="676496" y="61200"/>
                </a:lnTo>
                <a:lnTo>
                  <a:pt x="654557" y="46365"/>
                </a:lnTo>
                <a:lnTo>
                  <a:pt x="650042" y="44549"/>
                </a:lnTo>
                <a:lnTo>
                  <a:pt x="624053" y="29474"/>
                </a:lnTo>
                <a:lnTo>
                  <a:pt x="594761" y="20490"/>
                </a:lnTo>
                <a:lnTo>
                  <a:pt x="577845" y="14380"/>
                </a:lnTo>
                <a:lnTo>
                  <a:pt x="548215" y="9348"/>
                </a:lnTo>
                <a:lnTo>
                  <a:pt x="519445" y="3165"/>
                </a:lnTo>
                <a:lnTo>
                  <a:pt x="490687" y="558"/>
                </a:lnTo>
                <a:lnTo>
                  <a:pt x="460799" y="0"/>
                </a:lnTo>
                <a:lnTo>
                  <a:pt x="430675" y="5391"/>
                </a:lnTo>
                <a:lnTo>
                  <a:pt x="401782" y="8032"/>
                </a:lnTo>
                <a:lnTo>
                  <a:pt x="372920" y="14095"/>
                </a:lnTo>
                <a:lnTo>
                  <a:pt x="343305" y="25446"/>
                </a:lnTo>
                <a:lnTo>
                  <a:pt x="316716" y="35917"/>
                </a:lnTo>
                <a:lnTo>
                  <a:pt x="289017" y="46485"/>
                </a:lnTo>
                <a:lnTo>
                  <a:pt x="257594" y="67767"/>
                </a:lnTo>
                <a:lnTo>
                  <a:pt x="228236" y="86994"/>
                </a:lnTo>
                <a:lnTo>
                  <a:pt x="201402" y="112125"/>
                </a:lnTo>
                <a:lnTo>
                  <a:pt x="174975" y="138295"/>
                </a:lnTo>
                <a:lnTo>
                  <a:pt x="151897" y="165679"/>
                </a:lnTo>
                <a:lnTo>
                  <a:pt x="129328" y="196853"/>
                </a:lnTo>
                <a:lnTo>
                  <a:pt x="113003" y="228528"/>
                </a:lnTo>
                <a:lnTo>
                  <a:pt x="97110" y="253918"/>
                </a:lnTo>
                <a:lnTo>
                  <a:pt x="84746" y="283681"/>
                </a:lnTo>
                <a:lnTo>
                  <a:pt x="73210" y="310674"/>
                </a:lnTo>
                <a:lnTo>
                  <a:pt x="67082" y="331881"/>
                </a:lnTo>
                <a:lnTo>
                  <a:pt x="58211" y="356039"/>
                </a:lnTo>
                <a:lnTo>
                  <a:pt x="49232" y="382952"/>
                </a:lnTo>
                <a:lnTo>
                  <a:pt x="39516" y="409507"/>
                </a:lnTo>
                <a:lnTo>
                  <a:pt x="29912" y="440813"/>
                </a:lnTo>
                <a:lnTo>
                  <a:pt x="23365" y="465770"/>
                </a:lnTo>
                <a:lnTo>
                  <a:pt x="20328" y="491038"/>
                </a:lnTo>
                <a:lnTo>
                  <a:pt x="16057" y="519770"/>
                </a:lnTo>
                <a:lnTo>
                  <a:pt x="13694" y="547255"/>
                </a:lnTo>
                <a:lnTo>
                  <a:pt x="9623" y="573273"/>
                </a:lnTo>
                <a:lnTo>
                  <a:pt x="7319" y="602227"/>
                </a:lnTo>
                <a:lnTo>
                  <a:pt x="3265" y="629777"/>
                </a:lnTo>
                <a:lnTo>
                  <a:pt x="967" y="655814"/>
                </a:lnTo>
                <a:lnTo>
                  <a:pt x="286" y="684774"/>
                </a:lnTo>
                <a:lnTo>
                  <a:pt x="84" y="712327"/>
                </a:lnTo>
                <a:lnTo>
                  <a:pt x="24" y="738364"/>
                </a:lnTo>
                <a:lnTo>
                  <a:pt x="7" y="763953"/>
                </a:lnTo>
                <a:lnTo>
                  <a:pt x="1" y="789409"/>
                </a:lnTo>
                <a:lnTo>
                  <a:pt x="0" y="814826"/>
                </a:lnTo>
                <a:lnTo>
                  <a:pt x="3370" y="840231"/>
                </a:lnTo>
                <a:lnTo>
                  <a:pt x="8837" y="865632"/>
                </a:lnTo>
                <a:lnTo>
                  <a:pt x="11555" y="891033"/>
                </a:lnTo>
                <a:lnTo>
                  <a:pt x="15731" y="919804"/>
                </a:lnTo>
                <a:lnTo>
                  <a:pt x="18066" y="947300"/>
                </a:lnTo>
                <a:lnTo>
                  <a:pt x="22129" y="973321"/>
                </a:lnTo>
                <a:lnTo>
                  <a:pt x="27801" y="1002276"/>
                </a:lnTo>
                <a:lnTo>
                  <a:pt x="33950" y="1029827"/>
                </a:lnTo>
                <a:lnTo>
                  <a:pt x="40241" y="1055864"/>
                </a:lnTo>
                <a:lnTo>
                  <a:pt x="46573" y="1081453"/>
                </a:lnTo>
                <a:lnTo>
                  <a:pt x="52918" y="1110280"/>
                </a:lnTo>
                <a:lnTo>
                  <a:pt x="62637" y="1137793"/>
                </a:lnTo>
                <a:lnTo>
                  <a:pt x="67712" y="1163819"/>
                </a:lnTo>
                <a:lnTo>
                  <a:pt x="75958" y="1189405"/>
                </a:lnTo>
                <a:lnTo>
                  <a:pt x="83967" y="1214859"/>
                </a:lnTo>
                <a:lnTo>
                  <a:pt x="90809" y="1240276"/>
                </a:lnTo>
                <a:lnTo>
                  <a:pt x="100675" y="1265681"/>
                </a:lnTo>
                <a:lnTo>
                  <a:pt x="111582" y="1295185"/>
                </a:lnTo>
                <a:lnTo>
                  <a:pt x="122412" y="1325576"/>
                </a:lnTo>
                <a:lnTo>
                  <a:pt x="134559" y="1355543"/>
                </a:lnTo>
                <a:lnTo>
                  <a:pt x="148823" y="1383569"/>
                </a:lnTo>
                <a:lnTo>
                  <a:pt x="163347" y="1409488"/>
                </a:lnTo>
                <a:lnTo>
                  <a:pt x="176591" y="1434991"/>
                </a:lnTo>
                <a:lnTo>
                  <a:pt x="192795" y="1460411"/>
                </a:lnTo>
                <a:lnTo>
                  <a:pt x="209584" y="1487697"/>
                </a:lnTo>
                <a:lnTo>
                  <a:pt x="226489" y="1516683"/>
                </a:lnTo>
                <a:lnTo>
                  <a:pt x="243417" y="1542792"/>
                </a:lnTo>
                <a:lnTo>
                  <a:pt x="262231" y="1568332"/>
                </a:lnTo>
                <a:lnTo>
                  <a:pt x="287277" y="1599406"/>
                </a:lnTo>
                <a:lnTo>
                  <a:pt x="312326" y="1626398"/>
                </a:lnTo>
                <a:lnTo>
                  <a:pt x="341173" y="1652356"/>
                </a:lnTo>
                <a:lnTo>
                  <a:pt x="355087" y="1666630"/>
                </a:lnTo>
                <a:lnTo>
                  <a:pt x="385980" y="1689281"/>
                </a:lnTo>
                <a:lnTo>
                  <a:pt x="414510" y="1709413"/>
                </a:lnTo>
                <a:lnTo>
                  <a:pt x="443320" y="1724341"/>
                </a:lnTo>
                <a:lnTo>
                  <a:pt x="471096" y="1742005"/>
                </a:lnTo>
                <a:lnTo>
                  <a:pt x="498436" y="1754364"/>
                </a:lnTo>
                <a:lnTo>
                  <a:pt x="528207" y="1767309"/>
                </a:lnTo>
                <a:lnTo>
                  <a:pt x="551972" y="1772136"/>
                </a:lnTo>
                <a:lnTo>
                  <a:pt x="567203" y="1780045"/>
                </a:lnTo>
                <a:lnTo>
                  <a:pt x="593798" y="1787081"/>
                </a:lnTo>
                <a:lnTo>
                  <a:pt x="622727" y="1795176"/>
                </a:lnTo>
                <a:lnTo>
                  <a:pt x="653400" y="1801094"/>
                </a:lnTo>
                <a:lnTo>
                  <a:pt x="680339" y="1803023"/>
                </a:lnTo>
                <a:lnTo>
                  <a:pt x="706290" y="1801396"/>
                </a:lnTo>
                <a:lnTo>
                  <a:pt x="737276" y="1794470"/>
                </a:lnTo>
                <a:lnTo>
                  <a:pt x="767044" y="1789242"/>
                </a:lnTo>
                <a:lnTo>
                  <a:pt x="782544" y="1785740"/>
                </a:lnTo>
                <a:lnTo>
                  <a:pt x="788396" y="1785249"/>
                </a:lnTo>
                <a:lnTo>
                  <a:pt x="798661" y="1780940"/>
                </a:lnTo>
                <a:lnTo>
                  <a:pt x="829648" y="1763276"/>
                </a:lnTo>
                <a:lnTo>
                  <a:pt x="846649" y="1758326"/>
                </a:lnTo>
                <a:lnTo>
                  <a:pt x="876298" y="1740094"/>
                </a:lnTo>
                <a:lnTo>
                  <a:pt x="901699" y="1725259"/>
                </a:lnTo>
                <a:lnTo>
                  <a:pt x="931332" y="1706212"/>
                </a:lnTo>
                <a:lnTo>
                  <a:pt x="962551" y="1688494"/>
                </a:lnTo>
                <a:lnTo>
                  <a:pt x="990366" y="1665452"/>
                </a:lnTo>
                <a:lnTo>
                  <a:pt x="999667" y="1658082"/>
                </a:lnTo>
                <a:lnTo>
                  <a:pt x="1022315" y="1629134"/>
                </a:lnTo>
                <a:lnTo>
                  <a:pt x="1041673" y="1601638"/>
                </a:lnTo>
                <a:lnTo>
                  <a:pt x="1058387" y="1580113"/>
                </a:lnTo>
                <a:lnTo>
                  <a:pt x="1063060" y="1567942"/>
                </a:lnTo>
                <a:lnTo>
                  <a:pt x="1066548" y="1556183"/>
                </a:lnTo>
                <a:lnTo>
                  <a:pt x="1083246" y="1527675"/>
                </a:lnTo>
                <a:lnTo>
                  <a:pt x="1097095" y="1496303"/>
                </a:lnTo>
                <a:lnTo>
                  <a:pt x="1114890" y="1465291"/>
                </a:lnTo>
                <a:lnTo>
                  <a:pt x="1128130" y="1434942"/>
                </a:lnTo>
                <a:lnTo>
                  <a:pt x="1140878" y="1403315"/>
                </a:lnTo>
                <a:lnTo>
                  <a:pt x="1152876" y="1371575"/>
                </a:lnTo>
                <a:lnTo>
                  <a:pt x="1158698" y="1345148"/>
                </a:lnTo>
                <a:lnTo>
                  <a:pt x="1163489" y="1314238"/>
                </a:lnTo>
                <a:lnTo>
                  <a:pt x="1168458" y="1283305"/>
                </a:lnTo>
                <a:lnTo>
                  <a:pt x="1173781" y="1256331"/>
                </a:lnTo>
                <a:lnTo>
                  <a:pt x="1176503" y="1225350"/>
                </a:lnTo>
                <a:lnTo>
                  <a:pt x="1179737" y="1202619"/>
                </a:lnTo>
                <a:lnTo>
                  <a:pt x="1180695" y="1177303"/>
                </a:lnTo>
                <a:lnTo>
                  <a:pt x="1184390" y="1149787"/>
                </a:lnTo>
                <a:lnTo>
                  <a:pt x="1187046" y="1119466"/>
                </a:lnTo>
                <a:lnTo>
                  <a:pt x="1187396" y="1091537"/>
                </a:lnTo>
                <a:lnTo>
                  <a:pt x="1187442" y="1060290"/>
                </a:lnTo>
                <a:lnTo>
                  <a:pt x="1187448" y="1028606"/>
                </a:lnTo>
                <a:lnTo>
                  <a:pt x="1187449" y="996865"/>
                </a:lnTo>
                <a:lnTo>
                  <a:pt x="1187449" y="965116"/>
                </a:lnTo>
                <a:lnTo>
                  <a:pt x="1187449" y="935352"/>
                </a:lnTo>
                <a:lnTo>
                  <a:pt x="1187449" y="906477"/>
                </a:lnTo>
                <a:lnTo>
                  <a:pt x="1187449" y="877176"/>
                </a:lnTo>
                <a:lnTo>
                  <a:pt x="1187449" y="846641"/>
                </a:lnTo>
                <a:lnTo>
                  <a:pt x="1187449" y="817614"/>
                </a:lnTo>
                <a:lnTo>
                  <a:pt x="1184078" y="788283"/>
                </a:lnTo>
                <a:lnTo>
                  <a:pt x="1181688" y="757038"/>
                </a:lnTo>
                <a:lnTo>
                  <a:pt x="1181215" y="725570"/>
                </a:lnTo>
                <a:lnTo>
                  <a:pt x="1177751" y="698762"/>
                </a:lnTo>
                <a:lnTo>
                  <a:pt x="1174636" y="673085"/>
                </a:lnTo>
                <a:lnTo>
                  <a:pt x="1169840" y="647629"/>
                </a:lnTo>
                <a:lnTo>
                  <a:pt x="1165313" y="618848"/>
                </a:lnTo>
                <a:lnTo>
                  <a:pt x="1160597" y="589535"/>
                </a:lnTo>
                <a:lnTo>
                  <a:pt x="1151274" y="562957"/>
                </a:lnTo>
                <a:lnTo>
                  <a:pt x="1140857" y="533038"/>
                </a:lnTo>
                <a:lnTo>
                  <a:pt x="1132177" y="501530"/>
                </a:lnTo>
                <a:lnTo>
                  <a:pt x="1128974" y="484387"/>
                </a:lnTo>
                <a:lnTo>
                  <a:pt x="1120247" y="457231"/>
                </a:lnTo>
                <a:lnTo>
                  <a:pt x="1114577" y="430756"/>
                </a:lnTo>
                <a:lnTo>
                  <a:pt x="1104780" y="401721"/>
                </a:lnTo>
                <a:lnTo>
                  <a:pt x="1094300" y="374666"/>
                </a:lnTo>
                <a:lnTo>
                  <a:pt x="1079498" y="342946"/>
                </a:lnTo>
                <a:lnTo>
                  <a:pt x="1064682" y="313190"/>
                </a:lnTo>
                <a:lnTo>
                  <a:pt x="1048611" y="284413"/>
                </a:lnTo>
                <a:lnTo>
                  <a:pt x="1028815" y="252708"/>
                </a:lnTo>
                <a:lnTo>
                  <a:pt x="1010518" y="224212"/>
                </a:lnTo>
                <a:lnTo>
                  <a:pt x="985189" y="195640"/>
                </a:lnTo>
                <a:lnTo>
                  <a:pt x="957479" y="165839"/>
                </a:lnTo>
                <a:lnTo>
                  <a:pt x="928568" y="141742"/>
                </a:lnTo>
                <a:lnTo>
                  <a:pt x="918519" y="136091"/>
                </a:lnTo>
                <a:lnTo>
                  <a:pt x="899628" y="128444"/>
                </a:lnTo>
                <a:lnTo>
                  <a:pt x="877767" y="110673"/>
                </a:lnTo>
                <a:lnTo>
                  <a:pt x="847430" y="101472"/>
                </a:lnTo>
                <a:lnTo>
                  <a:pt x="833327" y="91449"/>
                </a:lnTo>
                <a:lnTo>
                  <a:pt x="814553" y="85791"/>
                </a:lnTo>
                <a:lnTo>
                  <a:pt x="802274" y="78759"/>
                </a:lnTo>
                <a:lnTo>
                  <a:pt x="788874" y="74757"/>
                </a:lnTo>
                <a:lnTo>
                  <a:pt x="783822" y="71984"/>
                </a:lnTo>
                <a:lnTo>
                  <a:pt x="757665" y="64062"/>
                </a:lnTo>
                <a:lnTo>
                  <a:pt x="747231" y="62902"/>
                </a:lnTo>
                <a:lnTo>
                  <a:pt x="741795" y="60130"/>
                </a:lnTo>
                <a:lnTo>
                  <a:pt x="739357" y="59814"/>
                </a:lnTo>
                <a:lnTo>
                  <a:pt x="732556" y="61329"/>
                </a:lnTo>
                <a:lnTo>
                  <a:pt x="718437" y="57767"/>
                </a:lnTo>
                <a:lnTo>
                  <a:pt x="690302" y="57074"/>
                </a:lnTo>
                <a:lnTo>
                  <a:pt x="659622" y="57067"/>
                </a:lnTo>
                <a:lnTo>
                  <a:pt x="647699" y="5706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14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820AC0-17DD-4330-8458-DAD61D339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F69D99-8E62-42F5-98CD-8A9E4A523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7EC2AB-A3CD-4EED-8E4C-591FCB68C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3" y="850273"/>
            <a:ext cx="5575237" cy="41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B13C3F0-029A-4182-950B-026D547155B3}"/>
              </a:ext>
            </a:extLst>
          </p:cNvPr>
          <p:cNvSpPr txBox="1"/>
          <p:nvPr/>
        </p:nvSpPr>
        <p:spPr>
          <a:xfrm>
            <a:off x="813917" y="388608"/>
            <a:ext cx="210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Tahová </a:t>
            </a:r>
            <a:r>
              <a:rPr lang="cs-CZ" dirty="0" err="1"/>
              <a:t>cerkéž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7395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oranění končetin[20220926145608476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517</TotalTime>
  <Words>3454</Words>
  <Application>Microsoft Office PowerPoint</Application>
  <PresentationFormat>Širokoúhlá obrazovka</PresentationFormat>
  <Paragraphs>594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Tahoma</vt:lpstr>
      <vt:lpstr>Times New Roman</vt:lpstr>
      <vt:lpstr>Wingdings</vt:lpstr>
      <vt:lpstr>Prezentace_MU_CZ</vt:lpstr>
      <vt:lpstr>Ošetřovatelský proces u pacienta s poraněním pohybového aparátu</vt:lpstr>
      <vt:lpstr>Priority péče</vt:lpstr>
      <vt:lpstr>Prezentace aplikace PowerPoint</vt:lpstr>
      <vt:lpstr>Prezentace aplikace PowerPoint</vt:lpstr>
      <vt:lpstr>Prezentace aplikace PowerPoint</vt:lpstr>
      <vt:lpstr>Prezentace aplikace PowerPoint</vt:lpstr>
      <vt:lpstr>OPERAČNÍ LÉČBA ZLOMENIN </vt:lpstr>
      <vt:lpstr>Prezentace aplikace PowerPoint</vt:lpstr>
      <vt:lpstr>Prezentace aplikace PowerPoint</vt:lpstr>
      <vt:lpstr>Prezentace aplikace PowerPoint</vt:lpstr>
      <vt:lpstr>Prezentace aplikace PowerPoint</vt:lpstr>
      <vt:lpstr>KONZERVATIVNÍ LÉČBA ZLOMENIN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Poranění kloubů</vt:lpstr>
      <vt:lpstr>Prezentace aplikace PowerPoint</vt:lpstr>
      <vt:lpstr>Prezentace aplikace PowerPoint</vt:lpstr>
      <vt:lpstr>Prezentace aplikace PowerPoint</vt:lpstr>
      <vt:lpstr>Prezentace aplikace PowerPoint</vt:lpstr>
      <vt:lpstr>KOMPARTMENT SYNDROM</vt:lpstr>
      <vt:lpstr>Prezentace aplikace PowerPoint</vt:lpstr>
      <vt:lpstr>Prezentace aplikace PowerPoint</vt:lpstr>
      <vt:lpstr>OŠETŘOVATELSKÝ PROCES U PACIENTA S IMOBILIZAČNÍM OBVAZEM</vt:lpstr>
      <vt:lpstr>OŠETŘOVATELSKÉ DIAGNÓZY – PŘEDOPERAČNÍ OBDOBÍ</vt:lpstr>
      <vt:lpstr>Poranění končetin v intenzivní péči</vt:lpstr>
      <vt:lpstr>Monitoring tepové frekvence</vt:lpstr>
      <vt:lpstr>CÍLE OŠETŘOVATELSKÉ PÉČE U PACIENTA S ORTÉZOU</vt:lpstr>
      <vt:lpstr>OŠETŘOVATELSKÉ INTERVENCE U PACIENTA S ORTÉZOU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Jiří Šišma</cp:lastModifiedBy>
  <cp:revision>54</cp:revision>
  <cp:lastPrinted>1601-01-01T00:00:00Z</cp:lastPrinted>
  <dcterms:created xsi:type="dcterms:W3CDTF">2018-10-05T10:13:37Z</dcterms:created>
  <dcterms:modified xsi:type="dcterms:W3CDTF">2022-09-26T14:21:11Z</dcterms:modified>
</cp:coreProperties>
</file>