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  <p:sldMasterId id="2147483700" r:id="rId5"/>
    <p:sldMasterId id="2147483718" r:id="rId6"/>
  </p:sldMasterIdLst>
  <p:notesMasterIdLst>
    <p:notesMasterId r:id="rId80"/>
  </p:notesMasterIdLst>
  <p:handoutMasterIdLst>
    <p:handoutMasterId r:id="rId81"/>
  </p:handoutMasterIdLst>
  <p:sldIdLst>
    <p:sldId id="257" r:id="rId7"/>
    <p:sldId id="325" r:id="rId8"/>
    <p:sldId id="259" r:id="rId9"/>
    <p:sldId id="260" r:id="rId10"/>
    <p:sldId id="326" r:id="rId11"/>
    <p:sldId id="327" r:id="rId12"/>
    <p:sldId id="264" r:id="rId13"/>
    <p:sldId id="328" r:id="rId14"/>
    <p:sldId id="265" r:id="rId15"/>
    <p:sldId id="267" r:id="rId16"/>
    <p:sldId id="329" r:id="rId17"/>
    <p:sldId id="330" r:id="rId18"/>
    <p:sldId id="269" r:id="rId19"/>
    <p:sldId id="270" r:id="rId20"/>
    <p:sldId id="271" r:id="rId21"/>
    <p:sldId id="310" r:id="rId22"/>
    <p:sldId id="272" r:id="rId23"/>
    <p:sldId id="273" r:id="rId24"/>
    <p:sldId id="274" r:id="rId25"/>
    <p:sldId id="331" r:id="rId26"/>
    <p:sldId id="275" r:id="rId27"/>
    <p:sldId id="276" r:id="rId28"/>
    <p:sldId id="277" r:id="rId29"/>
    <p:sldId id="261" r:id="rId30"/>
    <p:sldId id="319" r:id="rId31"/>
    <p:sldId id="313" r:id="rId32"/>
    <p:sldId id="314" r:id="rId33"/>
    <p:sldId id="333" r:id="rId34"/>
    <p:sldId id="309" r:id="rId35"/>
    <p:sldId id="315" r:id="rId36"/>
    <p:sldId id="284" r:id="rId37"/>
    <p:sldId id="316" r:id="rId38"/>
    <p:sldId id="283" r:id="rId39"/>
    <p:sldId id="278" r:id="rId40"/>
    <p:sldId id="279" r:id="rId41"/>
    <p:sldId id="280" r:id="rId42"/>
    <p:sldId id="281" r:id="rId43"/>
    <p:sldId id="282" r:id="rId44"/>
    <p:sldId id="320" r:id="rId45"/>
    <p:sldId id="321" r:id="rId46"/>
    <p:sldId id="322" r:id="rId47"/>
    <p:sldId id="323" r:id="rId48"/>
    <p:sldId id="324" r:id="rId49"/>
    <p:sldId id="285" r:id="rId50"/>
    <p:sldId id="286" r:id="rId51"/>
    <p:sldId id="287" r:id="rId52"/>
    <p:sldId id="289" r:id="rId53"/>
    <p:sldId id="288" r:id="rId54"/>
    <p:sldId id="290" r:id="rId55"/>
    <p:sldId id="291" r:id="rId56"/>
    <p:sldId id="334" r:id="rId57"/>
    <p:sldId id="335" r:id="rId58"/>
    <p:sldId id="268" r:id="rId59"/>
    <p:sldId id="293" r:id="rId60"/>
    <p:sldId id="294" r:id="rId61"/>
    <p:sldId id="295" r:id="rId62"/>
    <p:sldId id="296" r:id="rId63"/>
    <p:sldId id="318" r:id="rId64"/>
    <p:sldId id="297" r:id="rId65"/>
    <p:sldId id="298" r:id="rId66"/>
    <p:sldId id="317" r:id="rId67"/>
    <p:sldId id="299" r:id="rId68"/>
    <p:sldId id="300" r:id="rId69"/>
    <p:sldId id="301" r:id="rId70"/>
    <p:sldId id="302" r:id="rId71"/>
    <p:sldId id="336" r:id="rId72"/>
    <p:sldId id="303" r:id="rId73"/>
    <p:sldId id="304" r:id="rId74"/>
    <p:sldId id="337" r:id="rId75"/>
    <p:sldId id="305" r:id="rId76"/>
    <p:sldId id="306" r:id="rId77"/>
    <p:sldId id="307" r:id="rId78"/>
    <p:sldId id="308" r:id="rId7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63B104-F071-FE82-E4E0-EC285BE244BA}" v="936" dt="2021-11-30T21:46:50.700"/>
    <p1510:client id="{4CC75616-AEA8-A184-D9CA-7E0DA8F6C5B7}" v="5" dt="2021-12-02T21:43:07.605"/>
    <p1510:client id="{8971CBFD-5238-1E63-46C9-D74DB3706AA2}" v="737" dt="2021-12-02T19:42:01.892"/>
    <p1510:client id="{FE5FAEF2-F9BE-A4AB-60EE-7571F59E74C2}" v="66" dt="2021-11-27T19:10:53.7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2961" autoAdjust="0"/>
  </p:normalViewPr>
  <p:slideViewPr>
    <p:cSldViewPr snapToGrid="0">
      <p:cViewPr varScale="1">
        <p:scale>
          <a:sx n="94" d="100"/>
          <a:sy n="94" d="100"/>
        </p:scale>
        <p:origin x="1230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theme" Target="theme/theme1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handoutMaster" Target="handoutMasters/handoutMaster1.xml"/><Relationship Id="rId86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61" Type="http://schemas.openxmlformats.org/officeDocument/2006/relationships/slide" Target="slides/slide55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ci.org/articles/view/129187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5638386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5638386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80-018-0093-z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435780/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978-3-319-48382-5_9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eyercancer.weill.cornell.edu/news/2015-10-22/skinny-fat-breast-cancer-and-obesity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mdpi.com/2072-6694/12/6/1686/htm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coph.2017.08.006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9461239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613812/" TargetMode="External"/><Relationship Id="rId7" Type="http://schemas.openxmlformats.org/officeDocument/2006/relationships/hyperlink" Target="https://www.frontiersin.org/articles/10.3389/fcvm.2020.00022/" TargetMode="External"/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cbi.nlm.nih.gov/pmc/articles/PMC5627770/" TargetMode="External"/><Relationship Id="rId5" Type="http://schemas.openxmlformats.org/officeDocument/2006/relationships/hyperlink" Target="https://www.ncbi.nlm.nih.gov/pmc/articles/PMC3764508/" TargetMode="External"/><Relationship Id="rId4" Type="http://schemas.openxmlformats.org/officeDocument/2006/relationships/hyperlink" Target="https://www.ncbi.nlm.nih.gov/pmc/articles/PMC5274505/" TargetMode="Externa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613812/" TargetMode="External"/><Relationship Id="rId7" Type="http://schemas.openxmlformats.org/officeDocument/2006/relationships/hyperlink" Target="https://www.frontiersin.org/articles/10.3389/fcvm.2020.00022/" TargetMode="External"/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cbi.nlm.nih.gov/pmc/articles/PMC5627770/" TargetMode="External"/><Relationship Id="rId5" Type="http://schemas.openxmlformats.org/officeDocument/2006/relationships/hyperlink" Target="https://www.ncbi.nlm.nih.gov/pmc/articles/PMC3764508/" TargetMode="External"/><Relationship Id="rId4" Type="http://schemas.openxmlformats.org/officeDocument/2006/relationships/hyperlink" Target="https://www.ncbi.nlm.nih.gov/pmc/articles/PMC5274505/" TargetMode="Externa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726172/" TargetMode="External"/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cbi.nlm.nih.gov/pmc/articles/PMC4613812/" TargetMode="Externa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4146030" TargetMode="External"/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rontiersin.org/articles/10.3389/fcvm.2020.00022/" TargetMode="Externa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Browning-Whitening-of-WAT-A-The-number-of-beige-adipocytes-in-WAT-can-be-increased_fig6_324476714" TargetMode="External"/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764508/" TargetMode="External"/><Relationship Id="rId7" Type="http://schemas.openxmlformats.org/officeDocument/2006/relationships/hyperlink" Target="https://joe.bioscientifica.com/view/journals/joe/241/3/JOE-18-0598.xml" TargetMode="External"/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cbi.nlm.nih.gov/pmc/articles/PMC5274505/" TargetMode="External"/><Relationship Id="rId5" Type="http://schemas.openxmlformats.org/officeDocument/2006/relationships/hyperlink" Target="https://www.ncbi.nlm.nih.gov/pmc/articles/PMC4435780/" TargetMode="External"/><Relationship Id="rId4" Type="http://schemas.openxmlformats.org/officeDocument/2006/relationships/hyperlink" Target="https://www.ncbi.nlm.nih.gov/pmc/articles/PMC2587487/" TargetMode="Externa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188440908002257?via%3Dihub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http://www.arcmedres.com/article/S0188-4409(08)00225-7/fulltext</a:t>
            </a:r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2CD7E9-2FAD-421C-9818-56E08EE85B93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89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  <a:hlinkClick r:id="rId3"/>
              </a:rPr>
              <a:t>https://www.jci.org/articles/view/129187</a:t>
            </a:r>
            <a:r>
              <a:rPr lang="en-US" dirty="0">
                <a:latin typeface="Arial"/>
                <a:cs typeface="Arial"/>
              </a:rPr>
              <a:t>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48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/>
              <a:t>https://www.sciencedirect.com/science/article/pii/S2173509314000336</a:t>
            </a:r>
          </a:p>
          <a:p>
            <a:pPr eaLnBrk="1" hangingPunct="1"/>
            <a:r>
              <a:rPr lang="cs-CZ" altLang="cs-CZ"/>
              <a:t>http://www.arcmedres.com/article/S0188-4409(08)00225-7/fulltext</a:t>
            </a:r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021C92-3D9F-40FA-8490-9443126088BF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255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/>
              <a:t>Zdroj obr.: https://www.intechopen.com/source/html/41436/media/image1.jpeg</a:t>
            </a:r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5AC984-A6B2-4C66-B2F3-14F09FD19F65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086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https://www.ncbi.nlm.nih.gov/pmc/articles/PMC5638386/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4539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https://www.ncbi.nlm.nih.gov/pmc/articles/PMC5638386/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9485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https://www.nature.com/articles/s41580-018-0093-z</a:t>
            </a:r>
            <a:r>
              <a:rPr lang="en-US" dirty="0"/>
              <a:t>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3858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https://www.ncbi.nlm.nih.gov/pmc/articles/PMC4435780/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7239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  <a:hlinkClick r:id="rId3"/>
              </a:rPr>
              <a:t>https://doi.org/10.1007/978-3-319-48382-5_9</a:t>
            </a:r>
            <a:r>
              <a:rPr lang="en-US" dirty="0">
                <a:latin typeface="Arial"/>
                <a:cs typeface="Arial"/>
              </a:rPr>
              <a:t>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4554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Zdroj obr.: https://www.researchgate.net/profile/Helen_Roche/publication/236910137/figure/fig3/AS:271957933424646@1441851232601/Obese-adipose-tissue-expansion-resultant-inflammation-and-metabolic-dysregulation-E.png</a:t>
            </a:r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A545F3-5F18-4A84-982C-D11F97CD7E92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42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  <a:hlinkClick r:id="rId3"/>
              </a:rPr>
              <a:t>https://meyercancer.weill.cornell.edu/news/2015-10-22/skinny-fat-breast-cancer-and-obesity</a:t>
            </a:r>
            <a:r>
              <a:rPr lang="en-US" dirty="0">
                <a:latin typeface="Arial"/>
                <a:cs typeface="Arial"/>
              </a:rPr>
              <a:t> </a:t>
            </a:r>
          </a:p>
          <a:p>
            <a:r>
              <a:rPr lang="en-US" dirty="0">
                <a:latin typeface="Arial"/>
                <a:cs typeface="Arial"/>
                <a:hlinkClick r:id="rId4"/>
              </a:rPr>
              <a:t>https://www.mdpi.com/2072-6694/12/6/1686/htm</a:t>
            </a:r>
            <a:r>
              <a:rPr lang="en-US" dirty="0">
                <a:latin typeface="Arial"/>
                <a:cs typeface="Arial"/>
              </a:rPr>
              <a:t> </a:t>
            </a:r>
            <a:endParaRPr lang="en-US" dirty="0">
              <a:cs typeface="Arial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8630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http://www.arcmedres.com/article/S0188-4409(08)00225-7/fulltext</a:t>
            </a:r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5D146C-4B7B-40A7-A1A5-E0B51F1B1464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30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</a:rPr>
              <a:t>Zdroj: https://www.researchgate.net/figure/Balance-of-immune-responses-in-the-regulation-of-adipose-tissue-function-Lean-adipose_fig3_301280725</a:t>
            </a:r>
            <a:br>
              <a:rPr lang="cs-CZ" altLang="cs-CZ" dirty="0">
                <a:cs typeface="Arial"/>
              </a:rPr>
            </a:br>
            <a:r>
              <a:rPr lang="cs-CZ" altLang="cs-CZ" dirty="0">
                <a:latin typeface="Arial"/>
                <a:cs typeface="Arial"/>
              </a:rPr>
              <a:t>Lean tuková tkáň nese různé protizánětlivé imunitní buňky, jako jsou eozinofily, makrofágy M2, Th2 buňky, </a:t>
            </a:r>
            <a:r>
              <a:rPr lang="cs-CZ" altLang="cs-CZ" dirty="0" err="1">
                <a:latin typeface="Arial"/>
                <a:cs typeface="Arial"/>
              </a:rPr>
              <a:t>iNKT</a:t>
            </a:r>
            <a:r>
              <a:rPr lang="cs-CZ" altLang="cs-CZ" dirty="0">
                <a:latin typeface="Arial"/>
                <a:cs typeface="Arial"/>
              </a:rPr>
              <a:t> buňky a buňky </a:t>
            </a:r>
            <a:r>
              <a:rPr lang="cs-CZ" altLang="cs-CZ" dirty="0" err="1">
                <a:latin typeface="Arial"/>
                <a:cs typeface="Arial"/>
              </a:rPr>
              <a:t>Treg</a:t>
            </a:r>
            <a:r>
              <a:rPr lang="cs-CZ" altLang="cs-CZ" dirty="0">
                <a:latin typeface="Arial"/>
                <a:cs typeface="Arial"/>
              </a:rPr>
              <a:t>. Tyto imunitní buňky pomáhají udržovat citlivost na inzulín a uchovávají energii ve formě TAG. </a:t>
            </a:r>
            <a:br>
              <a:rPr lang="cs-CZ" altLang="cs-CZ" dirty="0">
                <a:cs typeface="Arial"/>
              </a:rPr>
            </a:br>
            <a:r>
              <a:rPr lang="cs-CZ" altLang="cs-CZ" dirty="0">
                <a:latin typeface="Arial"/>
                <a:cs typeface="Arial"/>
              </a:rPr>
              <a:t>U obézních je počet prozánětlivých imunitních buněk, včetně neutrofilů, makrofágů M1, žírných buněk, buněk Th1 a CD8 T buněk, značně zvýšený. Současně snížený počet protizánětlivých imunitních buněk zrychluje prozánětlivou odezvu a dysfunkci tukového tkáně.</a:t>
            </a:r>
          </a:p>
          <a:p>
            <a:r>
              <a:rPr lang="cs-CZ" dirty="0">
                <a:hlinkClick r:id="rId3"/>
              </a:rPr>
              <a:t>https://doi.org/10.1016/j.coph.2017.08.006</a:t>
            </a:r>
            <a:endParaRPr lang="cs-CZ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AF6964-9431-41FB-A8C6-53E973E96B8D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38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https://www.ncbi.nlm.nih.gov/pubmed/23834768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https://link.springer.com/article/10.1007/s10620-008-0585-3</a:t>
            </a:r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1056B1-163C-441F-8F66-5FC59E9B85B0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70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Zdroj: https://ac.els-cdn.com/S2173509314000336/1-s2.0-S2173509314000336-main.pdf?_tid=d17cdc38-1877-11e8-bfd2-00000aacb361&amp;acdnat=1519376533_d8c447220308bfe732647fbe3125d81c</a:t>
            </a:r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816F65-706A-4E9D-B9B2-9CD113CDC4B5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6293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https://www.ncbi.nlm.nih.gov/pubmed/29461239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49DB98-117B-470B-88BD-AD0BA0C490F2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9547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https://www.degruyter.com/view/journals/hmbci/18/1/article-p37.xml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4127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Zdroj obr.: http://www.drhenrywu.com/brown-adipose-tissue-obesity/</a:t>
            </a:r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56D9B8-4180-41DB-B7D8-D3B0CD201E2D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45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4699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https://biophysicallab.wordpress.com/projects-2/projects/</a:t>
            </a:r>
          </a:p>
          <a:p>
            <a:r>
              <a:rPr lang="cs-CZ" altLang="cs-CZ"/>
              <a:t>https://www.ncbi.nlm.nih.gov/pmc/articles/PMC4613812/</a:t>
            </a:r>
          </a:p>
          <a:p>
            <a:r>
              <a:rPr lang="cs-CZ" altLang="cs-CZ"/>
              <a:t>https://www.ncbi.nlm.nih.gov/pubmed/10653477</a:t>
            </a:r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1C99C2-924F-49E1-8437-2DA7CF0E7E1D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47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442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Zdroj: https://biophysicallab.wordpress.com/projects-2/projects/</a:t>
            </a:r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8FD512-65B8-43CA-BD23-0B6A5BA64ED6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48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6936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https://www.ncbi.nlm.nih.gov/pmc/articles/PMC4613812/</a:t>
            </a:r>
          </a:p>
        </p:txBody>
      </p:sp>
      <p:sp>
        <p:nvSpPr>
          <p:cNvPr id="604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77D210-2548-438A-B4DF-3E024CB1C85D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49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9452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http://www.physiology.org/doi/full/10.1152/ajpendo.00250.2013#</a:t>
            </a:r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CE0BE1-63E1-4DF4-8C8D-A2D9ECAAE650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50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791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https://ac.els-cdn.com/S2173509314000336/1-s2.0-S2173509314000336-main.pdf?_tid=d17cdc38-1877-11e8-bfd2-00000aacb361&amp;acdnat=1519376533_d8c447220308bfe732647fbe3125d81c</a:t>
            </a:r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963E9A-B684-4973-80DE-D19EBCA29740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7444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https://www.ncbi.nlm.nih.gov/pmc/articles/PMC4613812/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  <a:p>
            <a:r>
              <a:rPr lang="cs-CZ" altLang="cs-CZ" dirty="0">
                <a:latin typeface="Arial"/>
                <a:cs typeface="Arial"/>
                <a:hlinkClick r:id="rId4"/>
              </a:rPr>
              <a:t>https://www.ncbi.nlm.nih.gov/pmc/articles/PMC5274505/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altLang="cs-CZ" dirty="0">
              <a:cs typeface="Arial"/>
            </a:endParaRPr>
          </a:p>
          <a:p>
            <a:r>
              <a:rPr lang="cs-CZ" altLang="cs-CZ" dirty="0">
                <a:latin typeface="Arial"/>
                <a:cs typeface="Arial"/>
                <a:hlinkClick r:id="rId5"/>
              </a:rPr>
              <a:t>https://www.ncbi.nlm.nih.gov/pmc/articles/PMC3764508/</a:t>
            </a:r>
          </a:p>
          <a:p>
            <a:r>
              <a:rPr lang="cs-CZ" dirty="0">
                <a:latin typeface="Arial"/>
                <a:cs typeface="Arial"/>
                <a:hlinkClick r:id="rId6"/>
              </a:rPr>
              <a:t>https://www.ncbi.nlm.nih.gov/pmc/articles/PMC5627770/</a:t>
            </a:r>
          </a:p>
          <a:p>
            <a:r>
              <a:rPr lang="cs-CZ" dirty="0">
                <a:latin typeface="Arial"/>
                <a:cs typeface="Arial"/>
                <a:hlinkClick r:id="rId7"/>
              </a:rPr>
              <a:t>https://www.frontiersin.org/articles/10.3389/fcvm.2020.00022/</a:t>
            </a:r>
            <a:r>
              <a:rPr lang="cs-CZ" dirty="0">
                <a:latin typeface="Arial"/>
                <a:cs typeface="Arial"/>
              </a:rPr>
              <a:t> </a:t>
            </a:r>
            <a:endParaRPr lang="cs-CZ" dirty="0">
              <a:cs typeface="Arial"/>
            </a:endParaRPr>
          </a:p>
          <a:p>
            <a:endParaRPr lang="cs-CZ" dirty="0">
              <a:cs typeface="Arial"/>
            </a:endParaRPr>
          </a:p>
        </p:txBody>
      </p:sp>
      <p:sp>
        <p:nvSpPr>
          <p:cNvPr id="645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5A51B3-428A-4A2F-A48F-A59C69FB4253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51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9528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https://www.ncbi.nlm.nih.gov/pmc/articles/PMC4613812/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  <a:p>
            <a:r>
              <a:rPr lang="cs-CZ" altLang="cs-CZ" dirty="0">
                <a:latin typeface="Arial"/>
                <a:cs typeface="Arial"/>
                <a:hlinkClick r:id="rId4"/>
              </a:rPr>
              <a:t>https://www.ncbi.nlm.nih.gov/pmc/articles/PMC5274505/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altLang="cs-CZ" dirty="0">
              <a:cs typeface="Arial"/>
            </a:endParaRPr>
          </a:p>
          <a:p>
            <a:r>
              <a:rPr lang="cs-CZ" altLang="cs-CZ" dirty="0">
                <a:latin typeface="Arial"/>
                <a:cs typeface="Arial"/>
                <a:hlinkClick r:id="rId5"/>
              </a:rPr>
              <a:t>https://www.ncbi.nlm.nih.gov/pmc/articles/PMC3764508/</a:t>
            </a:r>
            <a:r>
              <a:rPr lang="cs-CZ" altLang="cs-CZ" dirty="0">
                <a:latin typeface="Arial"/>
                <a:cs typeface="Arial"/>
              </a:rPr>
              <a:t> </a:t>
            </a:r>
          </a:p>
          <a:p>
            <a:r>
              <a:rPr lang="cs-CZ" dirty="0">
                <a:latin typeface="Arial"/>
                <a:cs typeface="Arial"/>
                <a:hlinkClick r:id="rId6"/>
              </a:rPr>
              <a:t>https://www.ncbi.nlm.nih.gov/pmc/articles/PMC5627770/</a:t>
            </a:r>
            <a:r>
              <a:rPr lang="cs-CZ" dirty="0">
                <a:latin typeface="Arial"/>
                <a:cs typeface="Arial"/>
              </a:rPr>
              <a:t> </a:t>
            </a:r>
          </a:p>
          <a:p>
            <a:r>
              <a:rPr lang="cs-CZ" dirty="0">
                <a:hlinkClick r:id="rId7"/>
              </a:rPr>
              <a:t>https://www.frontiersin.org/articles/10.3389/fcvm.2020.00022/</a:t>
            </a:r>
            <a:r>
              <a:rPr lang="cs-CZ" dirty="0"/>
              <a:t> </a:t>
            </a:r>
          </a:p>
          <a:p>
            <a:endParaRPr lang="cs-CZ" dirty="0">
              <a:cs typeface="Arial"/>
            </a:endParaRPr>
          </a:p>
        </p:txBody>
      </p:sp>
      <p:sp>
        <p:nvSpPr>
          <p:cNvPr id="645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5A51B3-428A-4A2F-A48F-A59C69FB4253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52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875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Zdroj.: http://210.27.80.93/arn/Maps/Details?key=21</a:t>
            </a:r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B9B7AA-D362-4980-AACE-E28586D3A9DB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53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2439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Zdroj obr.: https://media.eurekalert.org/multimedia_prod/pub/web/109143_web.jpg</a:t>
            </a:r>
          </a:p>
        </p:txBody>
      </p:sp>
      <p:sp>
        <p:nvSpPr>
          <p:cNvPr id="665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22FE50-27B9-4A80-AB4A-4DC1961E41B2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54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8132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https://www.ncbi.nlm.nih.gov/pmc/articles/PMC4613812/</a:t>
            </a:r>
          </a:p>
        </p:txBody>
      </p:sp>
      <p:sp>
        <p:nvSpPr>
          <p:cNvPr id="686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9E574B-A33E-4727-883D-427E967F74E2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55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9391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https://www.ncbi.nlm.nih.gov/pmc/articles/PMC4613812/</a:t>
            </a:r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A3B14B-CDED-4E3D-B6B6-D77F2CDC139F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56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333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/>
              <a:t>https://www.ncbi.nlm.nih.gov/pmc/articles/PMC4613812/</a:t>
            </a:r>
          </a:p>
          <a:p>
            <a:endParaRPr lang="cs-CZ" altLang="cs-CZ" dirty="0"/>
          </a:p>
        </p:txBody>
      </p:sp>
      <p:sp>
        <p:nvSpPr>
          <p:cNvPr id="727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079794-BCDD-4563-9A02-C5B73DA67307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57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73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https://www.ncbi.nlm.nih.gov/pmc/articles/PMC3726172/</a:t>
            </a:r>
          </a:p>
          <a:p>
            <a:r>
              <a:rPr lang="cs-CZ" dirty="0">
                <a:hlinkClick r:id="rId4"/>
              </a:rPr>
              <a:t>https://www.ncbi.nlm.nih.gov/pmc/articles/PMC4613812/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132892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https://www.ncbi.nlm.nih.gov/pubmed/24146030</a:t>
            </a:r>
            <a:endParaRPr lang="cs-CZ"/>
          </a:p>
          <a:p>
            <a:r>
              <a:rPr lang="cs-CZ" dirty="0">
                <a:hlinkClick r:id="rId4"/>
              </a:rPr>
              <a:t>https://www.frontiersin.org/articles/10.3389/fcvm.2020.00022/</a:t>
            </a:r>
            <a:r>
              <a:rPr lang="cs-CZ" dirty="0"/>
              <a:t> </a:t>
            </a:r>
          </a:p>
        </p:txBody>
      </p:sp>
      <p:sp>
        <p:nvSpPr>
          <p:cNvPr id="757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A90B04-5258-43BB-8856-C9994495D007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60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51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</a:t>
            </a:r>
            <a:r>
              <a:rPr lang="cs-CZ" baseline="0" dirty="0"/>
              <a:t> </a:t>
            </a:r>
            <a:r>
              <a:rPr lang="cs-CZ" baseline="0" dirty="0" err="1"/>
              <a:t>obr.:</a:t>
            </a:r>
            <a:r>
              <a:rPr lang="cs-CZ" dirty="0" err="1">
                <a:hlinkClick r:id="rId3"/>
              </a:rPr>
              <a:t>https</a:t>
            </a:r>
            <a:r>
              <a:rPr lang="cs-CZ" dirty="0">
                <a:hlinkClick r:id="rId3"/>
              </a:rPr>
              <a:t>://www.researchgate.net/figure/Browning-Whitening-of-WAT-A-The-number-of-beige-adipocytes-in-WAT-can-be-increased_fig6_324476714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2718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http://www.arcmedres.com/article/S0188-4409(08)00225-7/fulltext#sec2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https://www.ncbi.nlm.nih.gov/pubmed/23834768</a:t>
            </a:r>
          </a:p>
          <a:p>
            <a:pPr eaLnBrk="1" hangingPunct="1">
              <a:spcBef>
                <a:spcPct val="0"/>
              </a:spcBef>
            </a:pPr>
            <a:endParaRPr lang="cs-CZ" altLang="cs-CZ" dirty="0"/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PPAR a regulace transkripce: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https://youtu.be/BPstJ2eHhYU </a:t>
            </a:r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D4C3DA-0F57-4887-B85E-40DF9923291A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688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https://www.ncbi.nlm.nih.gov/pmc/articles/PMC3764508/</a:t>
            </a:r>
          </a:p>
          <a:p>
            <a:r>
              <a:rPr lang="cs-CZ" altLang="cs-CZ"/>
              <a:t>https://www.ncbi.nlm.nih.gov/pmc/articles/PMC2587487/</a:t>
            </a:r>
          </a:p>
          <a:p>
            <a:r>
              <a:rPr lang="cs-CZ" altLang="cs-CZ"/>
              <a:t>https://www.ncbi.nlm.nih.gov/pmc/articles/PMC4435780/</a:t>
            </a:r>
          </a:p>
          <a:p>
            <a:r>
              <a:rPr lang="cs-CZ" altLang="cs-CZ"/>
              <a:t>https://www.ncbi.nlm.nih.gov/pmc/articles/PMC5274505/</a:t>
            </a:r>
          </a:p>
          <a:p>
            <a:endParaRPr lang="cs-CZ" altLang="cs-CZ"/>
          </a:p>
        </p:txBody>
      </p:sp>
      <p:sp>
        <p:nvSpPr>
          <p:cNvPr id="778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2C8D50-8DDA-43CC-88C6-9467A7FCD7EC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62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796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https://www.ncbi.nlm.nih.gov/pmc/articles/PMC3764508/</a:t>
            </a:r>
          </a:p>
          <a:p>
            <a:r>
              <a:rPr lang="cs-CZ" altLang="cs-CZ"/>
              <a:t>https://www.ncbi.nlm.nih.gov/pmc/articles/PMC2587487/</a:t>
            </a:r>
          </a:p>
          <a:p>
            <a:r>
              <a:rPr lang="cs-CZ" altLang="cs-CZ"/>
              <a:t>https://www.ncbi.nlm.nih.gov/pmc/articles/PMC4435780/</a:t>
            </a:r>
          </a:p>
          <a:p>
            <a:r>
              <a:rPr lang="cs-CZ" altLang="cs-CZ"/>
              <a:t>https://www.ncbi.nlm.nih.gov/pmc/articles/PMC5274505/</a:t>
            </a:r>
          </a:p>
          <a:p>
            <a:endParaRPr lang="cs-CZ" altLang="cs-CZ"/>
          </a:p>
        </p:txBody>
      </p:sp>
      <p:sp>
        <p:nvSpPr>
          <p:cNvPr id="798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44F0C3-CB09-4408-B2DF-E96D8B6ADB9F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63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4794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https://www.ncbi.nlm.nih.gov/pmc/articles/PMC3764508/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/>
          </a:p>
          <a:p>
            <a:r>
              <a:rPr lang="cs-CZ" altLang="cs-CZ" dirty="0">
                <a:latin typeface="Arial"/>
                <a:cs typeface="Arial"/>
                <a:hlinkClick r:id="rId4"/>
              </a:rPr>
              <a:t>https://www.ncbi.nlm.nih.gov/pmc/articles/PMC2587487/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altLang="cs-CZ" dirty="0">
              <a:cs typeface="Arial"/>
            </a:endParaRPr>
          </a:p>
          <a:p>
            <a:r>
              <a:rPr lang="cs-CZ" altLang="cs-CZ" dirty="0">
                <a:latin typeface="Arial"/>
                <a:cs typeface="Arial"/>
                <a:hlinkClick r:id="rId5"/>
              </a:rPr>
              <a:t>https://www.ncbi.nlm.nih.gov/pmc/articles/PMC4435780/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altLang="cs-CZ" dirty="0">
              <a:cs typeface="Arial"/>
            </a:endParaRPr>
          </a:p>
          <a:p>
            <a:r>
              <a:rPr lang="cs-CZ" altLang="cs-CZ" dirty="0">
                <a:latin typeface="Arial"/>
                <a:cs typeface="Arial"/>
                <a:hlinkClick r:id="rId6"/>
              </a:rPr>
              <a:t>https://www.ncbi.nlm.nih.gov/pmc/articles/PMC5274505/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altLang="cs-CZ" dirty="0">
              <a:cs typeface="Arial"/>
            </a:endParaRPr>
          </a:p>
          <a:p>
            <a:r>
              <a:rPr lang="cs-CZ" dirty="0">
                <a:hlinkClick r:id="rId7"/>
              </a:rPr>
              <a:t>https://joe.bioscientifica.com/view/journals/joe/241/3/JOE-18-0598.xml</a:t>
            </a:r>
            <a:r>
              <a:rPr lang="cs-CZ" dirty="0"/>
              <a:t> </a:t>
            </a:r>
          </a:p>
          <a:p>
            <a:endParaRPr lang="cs-CZ" altLang="cs-CZ">
              <a:cs typeface="Arial" charset="0"/>
            </a:endParaRPr>
          </a:p>
        </p:txBody>
      </p:sp>
      <p:sp>
        <p:nvSpPr>
          <p:cNvPr id="819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CAB726-7A67-4849-9504-67CAF29D4FCB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64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5892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Zdroj obr.: https://www.nature.com/articles/nrendo.2013.204</a:t>
            </a:r>
          </a:p>
        </p:txBody>
      </p:sp>
      <p:sp>
        <p:nvSpPr>
          <p:cNvPr id="839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FA6FEC-89E8-42EB-878D-92A8246F5F6D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65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5266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https://www.mdpi.com/1422-0067/21/17/6241</a:t>
            </a:r>
          </a:p>
          <a:p>
            <a:r>
              <a:rPr lang="cs-CZ" dirty="0"/>
              <a:t>ADRB3 = adrenergní receptory beta-3</a:t>
            </a:r>
          </a:p>
          <a:p>
            <a:r>
              <a:rPr lang="cs-CZ" dirty="0"/>
              <a:t>SIRT1 = </a:t>
            </a:r>
            <a:r>
              <a:rPr lang="cs-CZ" dirty="0" err="1"/>
              <a:t>Sirtuin</a:t>
            </a:r>
            <a:r>
              <a:rPr lang="cs-CZ" dirty="0"/>
              <a:t> 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59323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/>
              <a:t>http://www.eje-online.org/content/170/5/R159.long</a:t>
            </a:r>
          </a:p>
        </p:txBody>
      </p:sp>
      <p:sp>
        <p:nvSpPr>
          <p:cNvPr id="860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BE4025-4062-41D9-BE36-2C8B2F022488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67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6980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http://www.eje-online.org/content/170/5/R159.long</a:t>
            </a:r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961275-2E0C-4910-8F28-914C600C5DAA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68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790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https://www.researchgate.net/publication/287271156_Mammary_glands_aquaporins_and_milk_production </a:t>
            </a:r>
          </a:p>
          <a:p>
            <a:r>
              <a:rPr lang="cs-CZ" dirty="0"/>
              <a:t>https://www.mdpi.com/2073-4409/8/7/662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56864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http://www.eje-online.org/content/170/5/R159.long</a:t>
            </a:r>
          </a:p>
        </p:txBody>
      </p:sp>
      <p:sp>
        <p:nvSpPr>
          <p:cNvPr id="901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F90075-E132-4835-AD14-70BFE8B8ADE8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70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340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https://www.sciencedirect.com/science/article/pii/S0925443913001658</a:t>
            </a:r>
          </a:p>
        </p:txBody>
      </p:sp>
      <p:sp>
        <p:nvSpPr>
          <p:cNvPr id="921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BD2834-E25B-4DC3-A36E-1DE6127E3698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71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025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https://pdfs.semanticscholar.org/99b5/3b12271535a93b861671974c6104eb31e3a5.pdf</a:t>
            </a:r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FAC54A-8351-44E6-959E-0B0EBAF7C106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7386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https://www.sciencedirect.com/science/article/pii/S0925443913001658</a:t>
            </a:r>
          </a:p>
        </p:txBody>
      </p:sp>
      <p:sp>
        <p:nvSpPr>
          <p:cNvPr id="942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8858B3-24C2-4F9C-9349-07F347FDFD08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72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657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https://pdfs.semanticscholar.org/99b5/3b12271535a93b861671974c6104eb31e3a5.pdf</a:t>
            </a:r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CA3D95-DC21-4025-9E07-2922AD99D39B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634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https://ac.els-cdn.com/S2173509314000336/1-s2.0-S2173509314000336-main.pdf?_tid=d17cdc38-1877-11e8-bfd2-00000aacb361&amp;acdnat=1519376533_d8c447220308bfe732647fbe3125d81c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https://www.sciencedirect.com/science/article/pii/S0925443913001658</a:t>
            </a:r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1A0B82-EF8B-46C6-B2FA-AB5EE8C5B780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76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https://www.sciencedirect.com/science/article/pii/S0188440908002257?via%3Dihub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9247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https://www.ncbi.nlm.nih.gov/pmc/articles/PMC5638386/</a:t>
            </a: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A4F2C3-8EC0-46EF-95EA-BE64AD4BDE1D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373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2" name="Nadpis 6">
            <a:extLst>
              <a:ext uri="{FF2B5EF4-FFF2-40B4-BE49-F238E27FC236}">
                <a16:creationId xmlns:a16="http://schemas.microsoft.com/office/drawing/2014/main" id="{F31C6098-45F4-4855-8153-FB7904CE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4BB26B4-1DB3-416F-8DA4-AFF4E665D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4" name="Podnadpis 2">
            <a:extLst>
              <a:ext uri="{FF2B5EF4-FFF2-40B4-BE49-F238E27FC236}">
                <a16:creationId xmlns:a16="http://schemas.microsoft.com/office/drawing/2014/main" id="{6623C95A-60BE-40EB-9BC7-25260893E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9547EBDF-D870-4615-B89A-66FC8E0A0F0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FE825788-55A0-4392-9284-0099917A1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BB6DC7A3-6070-4788-8925-ECEF5D270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7B2FBDD4-6F42-4D3A-ABC8-DAF530179B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13">
            <a:extLst>
              <a:ext uri="{FF2B5EF4-FFF2-40B4-BE49-F238E27FC236}">
                <a16:creationId xmlns:a16="http://schemas.microsoft.com/office/drawing/2014/main" id="{6559EC12-76DD-40DE-8DB8-8B359A47CC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obsah 12">
            <a:extLst>
              <a:ext uri="{FF2B5EF4-FFF2-40B4-BE49-F238E27FC236}">
                <a16:creationId xmlns:a16="http://schemas.microsoft.com/office/drawing/2014/main" id="{137F4524-A39B-43FB-9E07-67C45199272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6838A12A-82A1-4709-9D33-F39AFA8AF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:a16="http://schemas.microsoft.com/office/drawing/2014/main" id="{DE0BEEF4-6DAC-4D6C-AD80-575053D422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54EEC6B-F6F3-491F-AF84-5FBBB3FC67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93E3813-A8A0-4605-A751-A0C706248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77EDFCFB-BDDB-45EE-9574-EB8FA8F886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560DCD67-AE12-4FF8-B224-2C33488C5A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7">
            <a:extLst>
              <a:ext uri="{FF2B5EF4-FFF2-40B4-BE49-F238E27FC236}">
                <a16:creationId xmlns:a16="http://schemas.microsoft.com/office/drawing/2014/main" id="{F4024E46-62E6-44CE-9E2C-14E827C7CC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3CAA91-E696-4AD2-90D7-33C983810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D1C4BF70-4C1E-4AF7-81E0-104F006A02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3E5CFC32-FE61-424D-B52A-0545883D65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6480462-23C7-4E09-BE59-6229F8EBE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9B53-EBBE-4FDE-AAD3-5267C90E60B9}" type="datetimeFigureOut">
              <a:rPr lang="cs-CZ"/>
              <a:pPr>
                <a:defRPr/>
              </a:pPr>
              <a:t>08.12.2022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BA2EC-9A4F-47B0-BFB0-8ECE4DCA9B4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80839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D1C49-8C2F-45D9-9287-A0680DFA08C6}" type="datetimeFigureOut">
              <a:rPr lang="cs-CZ"/>
              <a:pPr>
                <a:defRPr/>
              </a:pPr>
              <a:t>08.12.2022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6DFB1-5E72-443A-B8BE-A6F66807A7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233678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B6C51-1245-478B-A831-4DE0A87B9162}" type="datetimeFigureOut">
              <a:rPr lang="cs-CZ"/>
              <a:pPr>
                <a:defRPr/>
              </a:pPr>
              <a:t>08.12.2022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7D3D2-CC40-4059-A6CE-A297555D83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637624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91A47-23C1-4637-A716-13181DBD058D}" type="datetimeFigureOut">
              <a:rPr lang="cs-CZ"/>
              <a:pPr>
                <a:defRPr/>
              </a:pPr>
              <a:t>08.12.2022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13AF6-D746-411F-9927-32826835926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2769839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AFF8F-B1EC-449C-8C01-9B0F2B800CF2}" type="datetimeFigureOut">
              <a:rPr lang="cs-CZ"/>
              <a:pPr>
                <a:defRPr/>
              </a:pPr>
              <a:t>08.12.2022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D1B43-15AF-46C3-AB31-3CA8EAE899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400674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2">
            <a:extLst>
              <a:ext uri="{FF2B5EF4-FFF2-40B4-BE49-F238E27FC236}">
                <a16:creationId xmlns:a16="http://schemas.microsoft.com/office/drawing/2014/main" id="{FB42411C-CED0-4ED2-B4E8-5D353B0A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21D70DC-2864-41C2-B8C6-05CA897F7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FD3E81E-40FE-4E13-9B11-5767EF4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3B718662-BCEF-4F53-80CB-8B7864BBF9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817F25E5-B573-488B-992B-821062693C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obsah 12">
            <a:extLst>
              <a:ext uri="{FF2B5EF4-FFF2-40B4-BE49-F238E27FC236}">
                <a16:creationId xmlns:a16="http://schemas.microsoft.com/office/drawing/2014/main" id="{3CE5E861-D1D4-4121-A3EE-54C338DE09B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Nadpis 3">
            <a:extLst>
              <a:ext uri="{FF2B5EF4-FFF2-40B4-BE49-F238E27FC236}">
                <a16:creationId xmlns:a16="http://schemas.microsoft.com/office/drawing/2014/main" id="{F7E125D3-8983-4C68-BE8E-3E28EE04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Zástupný symbol pro text 13">
            <a:extLst>
              <a:ext uri="{FF2B5EF4-FFF2-40B4-BE49-F238E27FC236}">
                <a16:creationId xmlns:a16="http://schemas.microsoft.com/office/drawing/2014/main" id="{437D9636-8187-40FB-9014-91A485647A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338E8CF6-8E6E-495F-9305-499E00CAA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1" name="Zástupný symbol pro obsah 2">
            <a:extLst>
              <a:ext uri="{FF2B5EF4-FFF2-40B4-BE49-F238E27FC236}">
                <a16:creationId xmlns:a16="http://schemas.microsoft.com/office/drawing/2014/main" id="{F1218642-4B36-47A8-993D-095CD9ED7856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B6B70499-49FF-4F72-990E-E50DCAF497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306C7E2E-0F6D-4FCC-BEBB-E477C0EDE1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8CE0E250-5D3F-4EB8-8C80-31815677104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5">
            <a:extLst>
              <a:ext uri="{FF2B5EF4-FFF2-40B4-BE49-F238E27FC236}">
                <a16:creationId xmlns:a16="http://schemas.microsoft.com/office/drawing/2014/main" id="{0F223511-4560-47CD-B05A-BADF3B3D1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3AFBD400-6ACB-4E94-8A8F-EF5BE83952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5">
            <a:extLst>
              <a:ext uri="{FF2B5EF4-FFF2-40B4-BE49-F238E27FC236}">
                <a16:creationId xmlns:a16="http://schemas.microsoft.com/office/drawing/2014/main" id="{F6BCDF9B-5557-4C01-BFEA-AC54389E0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text 13">
            <a:extLst>
              <a:ext uri="{FF2B5EF4-FFF2-40B4-BE49-F238E27FC236}">
                <a16:creationId xmlns:a16="http://schemas.microsoft.com/office/drawing/2014/main" id="{978AEBEE-D3B8-4F1E-84B5-BAC5E748B0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7" name="Zástupný symbol pro text 13">
            <a:extLst>
              <a:ext uri="{FF2B5EF4-FFF2-40B4-BE49-F238E27FC236}">
                <a16:creationId xmlns:a16="http://schemas.microsoft.com/office/drawing/2014/main" id="{8BEF53DA-BDCC-402C-8853-0C952D6B00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Zástupný symbol pro text 13">
            <a:extLst>
              <a:ext uri="{FF2B5EF4-FFF2-40B4-BE49-F238E27FC236}">
                <a16:creationId xmlns:a16="http://schemas.microsoft.com/office/drawing/2014/main" id="{1B869AE0-B815-43F3-9C57-774B12651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Zástupný symbol pro obsah 12">
            <a:extLst>
              <a:ext uri="{FF2B5EF4-FFF2-40B4-BE49-F238E27FC236}">
                <a16:creationId xmlns:a16="http://schemas.microsoft.com/office/drawing/2014/main" id="{7EE296DF-188D-46CD-A248-5E32B38204A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Zástupný symbol pro obsah 12">
            <a:extLst>
              <a:ext uri="{FF2B5EF4-FFF2-40B4-BE49-F238E27FC236}">
                <a16:creationId xmlns:a16="http://schemas.microsoft.com/office/drawing/2014/main" id="{86567007-60CB-42DC-93EA-A0AFB168C81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Zástupný symbol pro text 7">
            <a:extLst>
              <a:ext uri="{FF2B5EF4-FFF2-40B4-BE49-F238E27FC236}">
                <a16:creationId xmlns:a16="http://schemas.microsoft.com/office/drawing/2014/main" id="{F1BE8CEB-F37E-4115-BEAE-2A66158C1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Nadpis 12">
            <a:extLst>
              <a:ext uri="{FF2B5EF4-FFF2-40B4-BE49-F238E27FC236}">
                <a16:creationId xmlns:a16="http://schemas.microsoft.com/office/drawing/2014/main" id="{9063DEBF-5704-4C60-927D-4EE182D4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C1E17AD7-C41E-4941-82E2-9E0085CDE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2019F1A4-69A0-4FF8-8995-9B76480FDF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70B6F527-4F6F-407F-ACB8-3642D3D05B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D2A4ADF-EE22-48A9-9D57-09381DE8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327AD19-2866-498E-B141-60DB67C20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F362095D-69A9-4E7E-B0AD-45833F6F096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816C4316-2D20-4A0F-97F8-1B81D6F3D2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479503A6-16CC-4F01-AF35-CF704ACE78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0C31BCEF-D9FF-4796-A774-A41223BD5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A9C999D-0177-4D2E-B8A6-1E94C72C4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66C581-4BC7-43C0-A297-97463012A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804A2AC6-8CD7-45FD-9072-6BC53E42A3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CB7837D4-109B-4305-835D-58924C78A8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357E978C-D332-46B0-BCEB-191876BA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BF356BAA-D86E-48F6-AB0E-D85145D01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04A51A6C-23BF-41AD-B682-A75C089948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F8DFAB6E-B377-4196-8D95-E94BE6B31E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709" r:id="rId15"/>
    <p:sldLayoutId id="2147483714" r:id="rId16"/>
    <p:sldLayoutId id="2147483712" r:id="rId17"/>
    <p:sldLayoutId id="2147483706" r:id="rId18"/>
    <p:sldLayoutId id="2147483699" r:id="rId19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698" r:id="rId6"/>
    <p:sldLayoutId id="2147483707" r:id="rId7"/>
    <p:sldLayoutId id="2147483708" r:id="rId8"/>
    <p:sldLayoutId id="2147483695" r:id="rId9"/>
    <p:sldLayoutId id="2147483710" r:id="rId10"/>
    <p:sldLayoutId id="2147483711" r:id="rId11"/>
    <p:sldLayoutId id="2147483697" r:id="rId12"/>
    <p:sldLayoutId id="2147483713" r:id="rId13"/>
    <p:sldLayoutId id="2147483696" r:id="rId14"/>
    <p:sldLayoutId id="2147483715" r:id="rId15"/>
    <p:sldLayoutId id="2147483716" r:id="rId16"/>
    <p:sldLayoutId id="2147483717" r:id="rId17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1881189" y="3069770"/>
            <a:ext cx="8358187" cy="1136469"/>
          </a:xfrm>
        </p:spPr>
        <p:txBody>
          <a:bodyPr/>
          <a:lstStyle/>
          <a:p>
            <a:pPr algn="ctr" eaLnBrk="1" hangingPunct="1"/>
            <a:r>
              <a:rPr lang="cs-CZ" altLang="cs-CZ" dirty="0"/>
              <a:t>Tuková tkáň</a:t>
            </a: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78710" y="5877909"/>
            <a:ext cx="11361600" cy="698497"/>
          </a:xfrm>
        </p:spPr>
        <p:txBody>
          <a:bodyPr/>
          <a:lstStyle/>
          <a:p>
            <a:r>
              <a:rPr lang="cs-CZ" sz="1400" dirty="0">
                <a:solidFill>
                  <a:srgbClr val="0000DC"/>
                </a:solidFill>
                <a:cs typeface="Arial"/>
              </a:rPr>
              <a:t>OBEZITOLOGIE I </a:t>
            </a:r>
            <a:r>
              <a:rPr lang="cs-CZ" sz="1400" dirty="0">
                <a:ea typeface="+mj-lt"/>
                <a:cs typeface="+mj-lt"/>
              </a:rPr>
              <a:t>–</a:t>
            </a:r>
            <a:r>
              <a:rPr lang="cs-CZ" sz="1400" dirty="0">
                <a:solidFill>
                  <a:srgbClr val="0000DC"/>
                </a:solidFill>
                <a:ea typeface="+mj-lt"/>
                <a:cs typeface="+mj-lt"/>
              </a:rPr>
              <a:t> </a:t>
            </a:r>
            <a:r>
              <a:rPr lang="cs-CZ" sz="1400" dirty="0">
                <a:solidFill>
                  <a:srgbClr val="0000DC"/>
                </a:solidFill>
                <a:cs typeface="Arial"/>
              </a:rPr>
              <a:t>2022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0FC21C-778F-47F5-BF9D-98D46579DB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059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Původ adipocytů</a:t>
            </a:r>
          </a:p>
        </p:txBody>
      </p:sp>
      <p:sp>
        <p:nvSpPr>
          <p:cNvPr id="20483" name="Zástupný symbol pro obsah 5"/>
          <p:cNvSpPr>
            <a:spLocks noGrp="1"/>
          </p:cNvSpPr>
          <p:nvPr>
            <p:ph idx="1"/>
          </p:nvPr>
        </p:nvSpPr>
        <p:spPr>
          <a:xfrm>
            <a:off x="720000" y="1436915"/>
            <a:ext cx="4976415" cy="4689250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dirty="0">
                <a:ea typeface="+mn-lt"/>
                <a:cs typeface="+mn-lt"/>
              </a:rPr>
              <a:t>ne zcela jednoznačně pochopený</a:t>
            </a:r>
            <a:endParaRPr lang="cs-CZ" dirty="0"/>
          </a:p>
          <a:p>
            <a:pPr marL="251460" indent="-179705"/>
            <a:r>
              <a:rPr lang="cs-CZ" sz="2000" dirty="0">
                <a:ea typeface="+mn-lt"/>
                <a:cs typeface="+mn-lt"/>
              </a:rPr>
              <a:t>původ pravděpodobně z mezenchymálních kmenových buněk X adipocyty v oblasti hlavy a krku spíše z </a:t>
            </a:r>
            <a:r>
              <a:rPr lang="cs-CZ" sz="2000" dirty="0" err="1">
                <a:ea typeface="+mn-lt"/>
                <a:cs typeface="+mn-lt"/>
              </a:rPr>
              <a:t>neuroektodermu</a:t>
            </a:r>
            <a:endParaRPr lang="cs-CZ" dirty="0" err="1">
              <a:ea typeface="+mn-lt"/>
              <a:cs typeface="+mn-lt"/>
            </a:endParaRPr>
          </a:p>
          <a:p>
            <a:pPr marL="251460" indent="-179705"/>
            <a:r>
              <a:rPr lang="cs-CZ" sz="2000" dirty="0">
                <a:ea typeface="+mn-lt"/>
                <a:cs typeface="+mn-lt"/>
              </a:rPr>
              <a:t>více řad </a:t>
            </a:r>
            <a:r>
              <a:rPr lang="cs-CZ" sz="2000" dirty="0" err="1">
                <a:ea typeface="+mn-lt"/>
                <a:cs typeface="+mn-lt"/>
              </a:rPr>
              <a:t>prekurzorových</a:t>
            </a:r>
            <a:r>
              <a:rPr lang="cs-CZ" sz="2000" dirty="0">
                <a:ea typeface="+mn-lt"/>
                <a:cs typeface="+mn-lt"/>
              </a:rPr>
              <a:t> buněk - pravděpodobný podíl na rozdílných vlastnostech jednotlivých tukových dep</a:t>
            </a:r>
            <a:endParaRPr lang="cs-CZ" dirty="0"/>
          </a:p>
          <a:p>
            <a:pPr marL="251460" indent="-179705"/>
            <a:endParaRPr lang="cs-CZ" altLang="cs-CZ" sz="20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95EE5E5-99A9-4ACD-9C67-F2DD36C71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10</a:t>
            </a:fld>
            <a:endParaRPr lang="cs-CZ"/>
          </a:p>
        </p:txBody>
      </p:sp>
      <p:pic>
        <p:nvPicPr>
          <p:cNvPr id="3" name="Obrázek 3">
            <a:extLst>
              <a:ext uri="{FF2B5EF4-FFF2-40B4-BE49-F238E27FC236}">
                <a16:creationId xmlns:a16="http://schemas.microsoft.com/office/drawing/2014/main" id="{F6AD1D70-279B-44C1-97AF-47789346E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182" y="2034053"/>
            <a:ext cx="6404980" cy="48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94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C675C-5D6B-4A3A-9595-7D2619F4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400" dirty="0">
                <a:latin typeface="Arial"/>
                <a:ea typeface="Arial"/>
                <a:cs typeface="Arial"/>
              </a:rPr>
              <a:t>Tukové kmenové buňky</a:t>
            </a:r>
            <a:br>
              <a:rPr lang="cs-CZ" sz="3400" dirty="0">
                <a:latin typeface="Arial"/>
                <a:ea typeface="Arial"/>
                <a:cs typeface="Arial"/>
              </a:rPr>
            </a:br>
            <a:r>
              <a:rPr lang="cs-CZ" sz="2800" dirty="0">
                <a:latin typeface="Arial"/>
                <a:ea typeface="Arial"/>
                <a:cs typeface="Arial"/>
              </a:rPr>
              <a:t>(</a:t>
            </a:r>
            <a:r>
              <a:rPr lang="cs-CZ" sz="2800" dirty="0" err="1">
                <a:latin typeface="Arial"/>
                <a:ea typeface="Arial"/>
                <a:cs typeface="Arial"/>
              </a:rPr>
              <a:t>Adipose</a:t>
            </a:r>
            <a:r>
              <a:rPr lang="cs-CZ" sz="2800" dirty="0">
                <a:latin typeface="Arial"/>
                <a:ea typeface="Arial"/>
                <a:cs typeface="Arial"/>
              </a:rPr>
              <a:t> stem </a:t>
            </a:r>
            <a:r>
              <a:rPr lang="cs-CZ" sz="2800" dirty="0" err="1">
                <a:latin typeface="Arial"/>
                <a:ea typeface="Arial"/>
                <a:cs typeface="Arial"/>
              </a:rPr>
              <a:t>cells</a:t>
            </a:r>
            <a:r>
              <a:rPr lang="cs-CZ" sz="2800" dirty="0">
                <a:latin typeface="Arial"/>
                <a:ea typeface="Arial"/>
                <a:cs typeface="Arial"/>
              </a:rPr>
              <a:t> - </a:t>
            </a:r>
            <a:r>
              <a:rPr lang="cs-CZ" sz="2800" dirty="0" err="1">
                <a:latin typeface="Arial"/>
                <a:ea typeface="Arial"/>
                <a:cs typeface="Arial"/>
              </a:rPr>
              <a:t>ASCs</a:t>
            </a:r>
            <a:r>
              <a:rPr lang="cs-CZ" sz="2800" dirty="0">
                <a:latin typeface="Arial"/>
                <a:ea typeface="Arial"/>
                <a:cs typeface="Arial"/>
              </a:rPr>
              <a:t>)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830200-51F4-408E-975F-9351320BA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10587"/>
            <a:ext cx="5512127" cy="4121413"/>
          </a:xfrm>
        </p:spPr>
        <p:txBody>
          <a:bodyPr vert="horz" lIns="0" tIns="0" rIns="0" bIns="0" rtlCol="0" anchor="ctr">
            <a:noAutofit/>
          </a:bodyPr>
          <a:lstStyle/>
          <a:p>
            <a:pPr marL="251460" indent="-179705"/>
            <a:r>
              <a:rPr lang="cs-CZ" sz="2000" dirty="0">
                <a:ea typeface="+mn-lt"/>
                <a:cs typeface="+mn-lt"/>
              </a:rPr>
              <a:t>značná heterogenita mezi různými </a:t>
            </a:r>
            <a:r>
              <a:rPr lang="cs-CZ" sz="2000" dirty="0" err="1">
                <a:ea typeface="+mn-lt"/>
                <a:cs typeface="+mn-lt"/>
              </a:rPr>
              <a:t>adipózními</a:t>
            </a:r>
            <a:r>
              <a:rPr lang="cs-CZ" sz="2000" dirty="0">
                <a:ea typeface="+mn-lt"/>
                <a:cs typeface="+mn-lt"/>
              </a:rPr>
              <a:t> depy</a:t>
            </a:r>
          </a:p>
          <a:p>
            <a:pPr marL="251460" indent="-179705"/>
            <a:r>
              <a:rPr lang="cs-CZ" sz="2000" dirty="0" err="1">
                <a:ea typeface="+mn-lt"/>
                <a:cs typeface="+mn-lt"/>
              </a:rPr>
              <a:t>ASCs</a:t>
            </a:r>
            <a:r>
              <a:rPr lang="cs-CZ" sz="2000" dirty="0">
                <a:ea typeface="+mn-lt"/>
                <a:cs typeface="+mn-lt"/>
              </a:rPr>
              <a:t> izolované z jediného depa VWAT nejsou homogenní populací</a:t>
            </a:r>
          </a:p>
          <a:p>
            <a:pPr marL="251460" indent="-179705"/>
            <a:r>
              <a:rPr lang="cs-CZ" sz="2000" dirty="0">
                <a:ea typeface="+mn-lt"/>
                <a:cs typeface="+mn-lt"/>
              </a:rPr>
              <a:t>popsány </a:t>
            </a:r>
            <a:r>
              <a:rPr lang="cs-CZ" sz="2000" b="1" dirty="0">
                <a:ea typeface="+mn-lt"/>
                <a:cs typeface="+mn-lt"/>
              </a:rPr>
              <a:t>rozdíly v genové expresi </a:t>
            </a:r>
            <a:r>
              <a:rPr lang="cs-CZ" sz="2000" dirty="0">
                <a:ea typeface="+mn-lt"/>
                <a:cs typeface="+mn-lt"/>
              </a:rPr>
              <a:t>pro geny zapojené do angiogeneze mezi subkutánními a viscerálními zásobami tukové tkáně</a:t>
            </a:r>
            <a:endParaRPr lang="cs-CZ" sz="2000" dirty="0">
              <a:cs typeface="Arial"/>
            </a:endParaRPr>
          </a:p>
          <a:p>
            <a:pPr marL="251460" indent="-179705"/>
            <a:endParaRPr lang="cs-CZ" sz="2000" dirty="0">
              <a:cs typeface="Arial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70342A-403F-4F11-AF4A-13B34F26D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EDF6BC74-9653-45F9-A537-86115310A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728" y="2841819"/>
            <a:ext cx="5718252" cy="40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31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C675C-5D6B-4A3A-9595-7D2619F4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400" dirty="0">
                <a:latin typeface="Arial"/>
                <a:ea typeface="Arial"/>
                <a:cs typeface="Arial"/>
              </a:rPr>
              <a:t>Tukové kmenové buňky</a:t>
            </a:r>
            <a:endParaRPr lang="cs-CZ" sz="3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830200-51F4-408E-975F-9351320BA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10587"/>
            <a:ext cx="5512127" cy="4121413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dirty="0">
                <a:ea typeface="+mn-lt"/>
                <a:cs typeface="+mn-lt"/>
              </a:rPr>
              <a:t>z vývojového i funkčního pohledu tak lze na jednotlivá tuková depa pohlížet jako jednotlivé “mini orgány”</a:t>
            </a:r>
            <a:endParaRPr lang="cs-CZ" sz="2000" dirty="0">
              <a:cs typeface="Arial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70342A-403F-4F11-AF4A-13B34F26D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F748C9BD-D995-4BBA-B44A-9B68A9334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010" y="2406689"/>
            <a:ext cx="5526126" cy="445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33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Adipogeneze</a:t>
            </a:r>
            <a:endParaRPr lang="cs-CZ" altLang="cs-CZ" dirty="0"/>
          </a:p>
        </p:txBody>
      </p:sp>
      <p:sp>
        <p:nvSpPr>
          <p:cNvPr id="23555" name="Zástupný symbol pro obsah 5"/>
          <p:cNvSpPr>
            <a:spLocks noGrp="1"/>
          </p:cNvSpPr>
          <p:nvPr>
            <p:ph idx="1"/>
          </p:nvPr>
        </p:nvSpPr>
        <p:spPr>
          <a:xfrm>
            <a:off x="263236" y="1357315"/>
            <a:ext cx="10983884" cy="5095736"/>
          </a:xfrm>
        </p:spPr>
        <p:txBody>
          <a:bodyPr/>
          <a:lstStyle/>
          <a:p>
            <a:r>
              <a:rPr lang="cs-CZ" altLang="cs-CZ" sz="2000" dirty="0" err="1"/>
              <a:t>preadipocyt</a:t>
            </a:r>
            <a:r>
              <a:rPr lang="cs-CZ" altLang="cs-CZ" sz="2000" dirty="0"/>
              <a:t> </a:t>
            </a:r>
            <a:r>
              <a:rPr lang="cs-CZ" altLang="cs-CZ" sz="2000" dirty="0">
                <a:sym typeface="Wingdings" panose="05000000000000000000" pitchFamily="2" charset="2"/>
              </a:rPr>
              <a:t> stimulace  zralý adipocyt</a:t>
            </a:r>
            <a:endParaRPr lang="cs-CZ" altLang="cs-CZ" sz="2000" dirty="0"/>
          </a:p>
          <a:p>
            <a:r>
              <a:rPr lang="cs-CZ" altLang="cs-CZ" sz="2000" dirty="0"/>
              <a:t>vysoce uspořádaný proces, který je zahájen během vývoje plodu a pokračuje po celý život</a:t>
            </a:r>
            <a:endParaRPr lang="cs-CZ" altLang="cs-CZ" sz="2000" dirty="0">
              <a:sym typeface="Wingdings" panose="05000000000000000000" pitchFamily="2" charset="2"/>
            </a:endParaRPr>
          </a:p>
          <a:p>
            <a:r>
              <a:rPr lang="cs-CZ" altLang="cs-CZ" sz="2000" dirty="0"/>
              <a:t>hormonální aktivita a </a:t>
            </a:r>
            <a:r>
              <a:rPr lang="cs-CZ" altLang="cs-CZ" sz="2000" b="1" dirty="0"/>
              <a:t>transkripční faktory</a:t>
            </a:r>
            <a:r>
              <a:rPr lang="cs-CZ" altLang="cs-CZ" sz="2000" dirty="0"/>
              <a:t> ovlivňují diferenciaci z </a:t>
            </a:r>
            <a:r>
              <a:rPr lang="cs-CZ" altLang="cs-CZ" sz="2000" dirty="0" err="1"/>
              <a:t>preadipocytů</a:t>
            </a:r>
            <a:r>
              <a:rPr lang="cs-CZ" altLang="cs-CZ" sz="2000" dirty="0"/>
              <a:t> na adipocyty</a:t>
            </a:r>
          </a:p>
          <a:p>
            <a:pPr marL="72000" indent="0">
              <a:buNone/>
            </a:pPr>
            <a:endParaRPr lang="cs-CZ" altLang="cs-CZ" sz="2000" dirty="0">
              <a:sym typeface="Wingdings" panose="05000000000000000000" pitchFamily="2" charset="2"/>
            </a:endParaRPr>
          </a:p>
          <a:p>
            <a:r>
              <a:rPr lang="cs-CZ" altLang="cs-CZ" sz="2000" dirty="0">
                <a:sym typeface="Wingdings" panose="05000000000000000000" pitchFamily="2" charset="2"/>
              </a:rPr>
              <a:t>jaderný hormonální </a:t>
            </a:r>
            <a:r>
              <a:rPr lang="cs-CZ" altLang="cs-CZ" sz="2000" b="1" dirty="0">
                <a:solidFill>
                  <a:srgbClr val="F01928"/>
                </a:solidFill>
                <a:sym typeface="Wingdings" panose="05000000000000000000" pitchFamily="2" charset="2"/>
              </a:rPr>
              <a:t>receptor PPAR</a:t>
            </a:r>
            <a:r>
              <a:rPr lang="el-GR" altLang="cs-CZ" sz="2000" b="1" dirty="0">
                <a:solidFill>
                  <a:srgbClr val="F01928"/>
                </a:solidFill>
                <a:sym typeface="Wingdings" panose="05000000000000000000" pitchFamily="2" charset="2"/>
              </a:rPr>
              <a:t>γ</a:t>
            </a:r>
            <a:endParaRPr lang="cs-CZ" altLang="cs-CZ" sz="2000" b="1" dirty="0">
              <a:solidFill>
                <a:srgbClr val="F01928"/>
              </a:solidFill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r>
              <a:rPr lang="cs-CZ" altLang="cs-CZ" sz="1800" dirty="0">
                <a:sym typeface="Wingdings" panose="05000000000000000000" pitchFamily="2" charset="2"/>
              </a:rPr>
              <a:t>ústředním regulátorem </a:t>
            </a:r>
            <a:r>
              <a:rPr lang="cs-CZ" altLang="cs-CZ" sz="1800" dirty="0" err="1">
                <a:sym typeface="Wingdings" panose="05000000000000000000" pitchFamily="2" charset="2"/>
              </a:rPr>
              <a:t>adipogeneze</a:t>
            </a:r>
            <a:endParaRPr lang="cs-CZ" altLang="cs-CZ" sz="1800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r>
              <a:rPr lang="cs-CZ" altLang="cs-CZ" sz="1800" dirty="0">
                <a:sym typeface="Wingdings" panose="05000000000000000000" pitchFamily="2" charset="2"/>
              </a:rPr>
              <a:t>hraje dominantní roli ve vývoji tukové tkáně </a:t>
            </a:r>
          </a:p>
          <a:p>
            <a:pPr lvl="1">
              <a:lnSpc>
                <a:spcPct val="150000"/>
              </a:lnSpc>
            </a:pPr>
            <a:r>
              <a:rPr lang="cs-CZ" altLang="cs-CZ" sz="1800" dirty="0"/>
              <a:t>více exprimován u mladších, než u starších lidí</a:t>
            </a:r>
            <a:endParaRPr lang="cs-CZ" altLang="cs-CZ" sz="2000" dirty="0">
              <a:sym typeface="Wingdings" panose="05000000000000000000" pitchFamily="2" charset="2"/>
            </a:endParaRPr>
          </a:p>
          <a:p>
            <a:endParaRPr lang="cs-CZ" altLang="cs-CZ" sz="2000" dirty="0"/>
          </a:p>
          <a:p>
            <a:r>
              <a:rPr lang="cs-CZ" altLang="cs-CZ" sz="2000" dirty="0"/>
              <a:t>k diferenciaci dochází spuštěním kaskády transkripčních dějů, která vrcholí expresí aktivovaného </a:t>
            </a:r>
            <a:r>
              <a:rPr lang="cs-CZ" altLang="cs-CZ" sz="2000" b="1" dirty="0">
                <a:sym typeface="Wingdings" panose="05000000000000000000" pitchFamily="2" charset="2"/>
              </a:rPr>
              <a:t>PPAR</a:t>
            </a:r>
            <a:r>
              <a:rPr lang="el-GR" altLang="cs-CZ" sz="2000" b="1" dirty="0">
                <a:sym typeface="Wingdings" panose="05000000000000000000" pitchFamily="2" charset="2"/>
              </a:rPr>
              <a:t>γ</a:t>
            </a:r>
            <a:r>
              <a:rPr lang="cs-CZ" altLang="cs-CZ" sz="2000" b="1" dirty="0">
                <a:sym typeface="Wingdings" panose="05000000000000000000" pitchFamily="2" charset="2"/>
              </a:rPr>
              <a:t> </a:t>
            </a:r>
            <a:r>
              <a:rPr lang="cs-CZ" altLang="cs-CZ" sz="2000" dirty="0">
                <a:sym typeface="Wingdings" panose="05000000000000000000" pitchFamily="2" charset="2"/>
              </a:rPr>
              <a:t>a CCAAT/</a:t>
            </a:r>
            <a:r>
              <a:rPr lang="cs-CZ" altLang="cs-CZ" sz="2000" dirty="0" err="1">
                <a:sym typeface="Wingdings" panose="05000000000000000000" pitchFamily="2" charset="2"/>
              </a:rPr>
              <a:t>enhancer</a:t>
            </a:r>
            <a:r>
              <a:rPr lang="cs-CZ" altLang="cs-CZ" sz="2000" dirty="0">
                <a:sym typeface="Wingdings" panose="05000000000000000000" pitchFamily="2" charset="2"/>
              </a:rPr>
              <a:t> </a:t>
            </a:r>
            <a:r>
              <a:rPr lang="cs-CZ" altLang="cs-CZ" sz="2000" dirty="0" err="1">
                <a:sym typeface="Wingdings" panose="05000000000000000000" pitchFamily="2" charset="2"/>
              </a:rPr>
              <a:t>binding</a:t>
            </a:r>
            <a:r>
              <a:rPr lang="cs-CZ" altLang="cs-CZ" sz="2000" dirty="0">
                <a:sym typeface="Wingdings" panose="05000000000000000000" pitchFamily="2" charset="2"/>
              </a:rPr>
              <a:t> proteinu-a (C/EBP-a)</a:t>
            </a:r>
            <a:endParaRPr lang="cs-CZ" altLang="cs-CZ" sz="20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B850188-5E5B-4235-80CC-A365A87BC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264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Adipogeneze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00201"/>
            <a:ext cx="9948000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cs-CZ" sz="2000" dirty="0"/>
              <a:t>4 fáze, které jsou charakterizovány různým buněčným složením a stavem diferenciace</a:t>
            </a:r>
          </a:p>
          <a:p>
            <a:pPr>
              <a:buFont typeface="Arial" charset="0"/>
              <a:buChar char="•"/>
              <a:defRPr/>
            </a:pPr>
            <a:endParaRPr lang="cs-CZ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>
                <a:sym typeface="Wingdings" pitchFamily="2" charset="2"/>
              </a:rPr>
              <a:t>Zastavení proliferace</a:t>
            </a:r>
          </a:p>
          <a:p>
            <a:pPr marL="857250" lvl="1" indent="-457200">
              <a:buFont typeface="Arial" charset="0"/>
              <a:buChar char="–"/>
              <a:defRPr/>
            </a:pPr>
            <a:r>
              <a:rPr lang="cs-CZ" sz="1600" b="1" dirty="0">
                <a:sym typeface="Wingdings" pitchFamily="2" charset="2"/>
              </a:rPr>
              <a:t>příprava </a:t>
            </a:r>
            <a:r>
              <a:rPr lang="cs-CZ" sz="1600" b="1" dirty="0" err="1">
                <a:sym typeface="Wingdings" pitchFamily="2" charset="2"/>
              </a:rPr>
              <a:t>preadipocytu</a:t>
            </a:r>
            <a:r>
              <a:rPr lang="cs-CZ" sz="1600" b="1" dirty="0">
                <a:sym typeface="Wingdings" pitchFamily="2" charset="2"/>
              </a:rPr>
              <a:t> </a:t>
            </a:r>
            <a:r>
              <a:rPr lang="cs-CZ" sz="1600" dirty="0">
                <a:sym typeface="Wingdings" pitchFamily="2" charset="2"/>
              </a:rPr>
              <a:t>v přeměnu na </a:t>
            </a:r>
            <a:r>
              <a:rPr lang="cs-CZ" sz="1600" dirty="0" err="1">
                <a:sym typeface="Wingdings" pitchFamily="2" charset="2"/>
              </a:rPr>
              <a:t>adipocyt</a:t>
            </a:r>
            <a:endParaRPr lang="cs-CZ" sz="1600" dirty="0">
              <a:sym typeface="Wingdings" pitchFamily="2" charset="2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>
                <a:sym typeface="Wingdings" pitchFamily="2" charset="2"/>
              </a:rPr>
              <a:t>Klonální expanze</a:t>
            </a:r>
          </a:p>
          <a:p>
            <a:pPr marL="857250" lvl="1" indent="-457200">
              <a:buFont typeface="Arial" charset="0"/>
              <a:buChar char="–"/>
              <a:defRPr/>
            </a:pPr>
            <a:r>
              <a:rPr lang="cs-CZ" sz="1600" dirty="0">
                <a:sym typeface="Wingdings" pitchFamily="2" charset="2"/>
              </a:rPr>
              <a:t>indukovaná hormonálními signály a reprezentovaná </a:t>
            </a:r>
            <a:r>
              <a:rPr lang="cs-CZ" sz="1600" b="1" dirty="0">
                <a:sym typeface="Wingdings" pitchFamily="2" charset="2"/>
              </a:rPr>
              <a:t>několika mitotickými děleními </a:t>
            </a:r>
            <a:r>
              <a:rPr lang="cs-CZ" sz="1600" dirty="0">
                <a:sym typeface="Wingdings" pitchFamily="2" charset="2"/>
              </a:rPr>
              <a:t>určenými k synchronizaci buněčného cyklu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>
                <a:sym typeface="Wingdings" pitchFamily="2" charset="2"/>
              </a:rPr>
              <a:t>Časná diferenciace</a:t>
            </a:r>
          </a:p>
          <a:p>
            <a:pPr marL="857250" lvl="1" indent="-457200">
              <a:buFont typeface="Arial" charset="0"/>
              <a:buChar char="–"/>
              <a:defRPr/>
            </a:pPr>
            <a:r>
              <a:rPr lang="cs-CZ" sz="1600" dirty="0">
                <a:sym typeface="Wingdings" pitchFamily="2" charset="2"/>
              </a:rPr>
              <a:t>buněčné dělení zastaveno, charakteristické </a:t>
            </a:r>
            <a:r>
              <a:rPr lang="cs-CZ" sz="1600" dirty="0" err="1">
                <a:sym typeface="Wingdings" pitchFamily="2" charset="2"/>
              </a:rPr>
              <a:t>adipocytární</a:t>
            </a:r>
            <a:r>
              <a:rPr lang="cs-CZ" sz="1600" dirty="0">
                <a:sym typeface="Wingdings" pitchFamily="2" charset="2"/>
              </a:rPr>
              <a:t> geny se začínají projevovat, </a:t>
            </a:r>
            <a:r>
              <a:rPr lang="cs-CZ" sz="1600" b="1" dirty="0">
                <a:sym typeface="Wingdings" pitchFamily="2" charset="2"/>
              </a:rPr>
              <a:t>začíná akumulace lipidů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>
                <a:sym typeface="Wingdings" pitchFamily="2" charset="2"/>
              </a:rPr>
              <a:t>Terminální diferenciace</a:t>
            </a:r>
          </a:p>
          <a:p>
            <a:pPr marL="857250" lvl="1" indent="-457200">
              <a:buFont typeface="Arial" charset="0"/>
              <a:buChar char="–"/>
              <a:defRPr/>
            </a:pPr>
            <a:r>
              <a:rPr lang="cs-CZ" sz="1600" b="1" dirty="0">
                <a:sym typeface="Wingdings" pitchFamily="2" charset="2"/>
              </a:rPr>
              <a:t>indukce transkripce genů typických pro zralé </a:t>
            </a:r>
            <a:r>
              <a:rPr lang="cs-CZ" sz="1600" b="1" dirty="0" err="1">
                <a:sym typeface="Wingdings" pitchFamily="2" charset="2"/>
              </a:rPr>
              <a:t>adipocyty</a:t>
            </a:r>
            <a:endParaRPr lang="cs-CZ" sz="1600" b="1" dirty="0">
              <a:sym typeface="Wingdings" pitchFamily="2" charset="2"/>
            </a:endParaRPr>
          </a:p>
          <a:p>
            <a:pPr>
              <a:buFont typeface="Arial" charset="0"/>
              <a:buChar char="•"/>
              <a:defRPr/>
            </a:pPr>
            <a:endParaRPr lang="cs-CZ" sz="20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D253BCA-7FF0-4DA3-AF33-B06579EFE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357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72" y="1039828"/>
            <a:ext cx="9725891" cy="485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942782B-7C4E-4177-ADEB-E8C83A837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DFB1-5E72-443A-B8BE-A6F66807A71C}" type="slidenum">
              <a:rPr lang="cs-CZ" altLang="cs-CZ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96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Vývojové načasování </a:t>
            </a:r>
            <a:r>
              <a:rPr lang="cs-CZ" dirty="0" err="1"/>
              <a:t>adipogeneze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87927" y="1692001"/>
            <a:ext cx="11085273" cy="4985890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dirty="0">
                <a:ea typeface="+mn-lt"/>
                <a:cs typeface="+mn-lt"/>
              </a:rPr>
              <a:t>u lidí je vývoj tukové tkáně zahájen během druhého trimestru</a:t>
            </a:r>
            <a:endParaRPr lang="en-US" sz="2000" dirty="0">
              <a:ea typeface="+mn-lt"/>
              <a:cs typeface="+mn-lt"/>
            </a:endParaRPr>
          </a:p>
          <a:p>
            <a:pPr marL="251460" indent="-179705"/>
            <a:r>
              <a:rPr lang="cs-CZ" sz="2000" dirty="0"/>
              <a:t>liší se dle jednotlivých druhů a dle anatomického umístění</a:t>
            </a:r>
            <a:endParaRPr lang="cs-CZ" dirty="0"/>
          </a:p>
          <a:p>
            <a:pPr marL="414655" indent="-342900">
              <a:buFont typeface="Wingdings" panose="05000000000000000000" pitchFamily="2" charset="2"/>
              <a:buChar char="à"/>
            </a:pPr>
            <a:r>
              <a:rPr lang="cs-CZ" sz="2000" dirty="0">
                <a:ea typeface="+mn-lt"/>
                <a:cs typeface="+mn-lt"/>
              </a:rPr>
              <a:t>BAT</a:t>
            </a:r>
            <a:r>
              <a:rPr lang="cs-CZ" sz="2000" dirty="0"/>
              <a:t> se vyvíjí dříve než WAT a lze jej snadno detekovat při narození u většiny savců</a:t>
            </a:r>
            <a:endParaRPr lang="cs-CZ" sz="2000" dirty="0">
              <a:cs typeface="Arial"/>
            </a:endParaRPr>
          </a:p>
          <a:p>
            <a:pPr marL="414655" indent="-342900">
              <a:buFont typeface="Wingdings" panose="05000000000000000000" pitchFamily="2" charset="2"/>
              <a:buChar char="à"/>
            </a:pPr>
            <a:r>
              <a:rPr lang="cs-CZ" sz="2000" dirty="0">
                <a:ea typeface="+mn-lt"/>
                <a:cs typeface="+mn-lt"/>
              </a:rPr>
              <a:t>subkutánní tuková tkáň se obvykle vyvíjí dříve než abdominální tuková tkáň</a:t>
            </a:r>
          </a:p>
          <a:p>
            <a:pPr marL="251460" indent="-179705"/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dirty="0"/>
              <a:t>ve stadiích růstu se adipozita zvyšuje hlavně prostřednictvím hyperplazie</a:t>
            </a:r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dirty="0"/>
              <a:t>schopnost diferenciace </a:t>
            </a:r>
            <a:r>
              <a:rPr lang="cs-CZ" altLang="cs-CZ" sz="2000" dirty="0" err="1"/>
              <a:t>preadipocytů</a:t>
            </a:r>
            <a:r>
              <a:rPr lang="cs-CZ" altLang="cs-CZ" sz="2000" dirty="0"/>
              <a:t> v dospělosti klesá</a:t>
            </a:r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dirty="0">
                <a:cs typeface="Arial"/>
              </a:rPr>
              <a:t>X zachovaná schopnost obnovy adipocytů</a:t>
            </a:r>
          </a:p>
          <a:p>
            <a:pPr marL="251460" indent="-179705"/>
            <a:r>
              <a:rPr lang="cs-CZ" altLang="cs-CZ" sz="2000" dirty="0">
                <a:cs typeface="Arial"/>
              </a:rPr>
              <a:t>další zvyšování adipozity na základě hypertrofie?</a:t>
            </a:r>
          </a:p>
          <a:p>
            <a:pPr marL="251460" indent="-179705"/>
            <a:endParaRPr lang="cs-CZ" altLang="cs-CZ" sz="2000" dirty="0">
              <a:cs typeface="Arial"/>
            </a:endParaRPr>
          </a:p>
          <a:p>
            <a:pPr marL="251460" indent="-179705"/>
            <a:endParaRPr lang="cs-CZ" sz="2000" dirty="0">
              <a:cs typeface="Arial"/>
            </a:endParaRPr>
          </a:p>
          <a:p>
            <a:pPr marL="251460" indent="-179705"/>
            <a:endParaRPr lang="cs-CZ" sz="2000" dirty="0">
              <a:cs typeface="Arial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294967295"/>
          </p:nvPr>
        </p:nvSpPr>
        <p:spPr>
          <a:xfrm>
            <a:off x="0" y="6227763"/>
            <a:ext cx="252413" cy="252412"/>
          </a:xfrm>
        </p:spPr>
        <p:txBody>
          <a:bodyPr/>
          <a:lstStyle/>
          <a:p>
            <a:pPr>
              <a:defRPr/>
            </a:pPr>
            <a:fld id="{9136DFB1-5E72-443A-B8BE-A6F66807A71C}" type="slidenum">
              <a:rPr lang="cs-CZ" altLang="cs-CZ" smtClean="0"/>
              <a:pPr>
                <a:defRPr/>
              </a:pPr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1535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Počet adipocytů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>
          <a:xfrm>
            <a:off x="374073" y="1319349"/>
            <a:ext cx="11457709" cy="5538651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altLang="cs-CZ" sz="2000" dirty="0"/>
              <a:t>objem tukové tkáně u dospělých je dán zvýšením </a:t>
            </a:r>
            <a:r>
              <a:rPr lang="cs-CZ" altLang="cs-CZ" sz="2000" b="1" dirty="0"/>
              <a:t>velikosti</a:t>
            </a:r>
            <a:r>
              <a:rPr lang="cs-CZ" altLang="cs-CZ" sz="2000" dirty="0"/>
              <a:t> adipocytů (hypertrofie) a zvýšením </a:t>
            </a:r>
            <a:r>
              <a:rPr lang="cs-CZ" altLang="cs-CZ" sz="2000" b="1" dirty="0"/>
              <a:t>počtu</a:t>
            </a:r>
            <a:r>
              <a:rPr lang="cs-CZ" altLang="cs-CZ" sz="2000" dirty="0"/>
              <a:t> adipocytů (hyperplazie)</a:t>
            </a:r>
            <a:endParaRPr lang="cs-CZ" dirty="0"/>
          </a:p>
          <a:p>
            <a:pPr marL="666750" lvl="1" indent="-342900">
              <a:buFont typeface="Wingdings" panose="05000000000000000000" pitchFamily="2" charset="2"/>
              <a:buChar char="à"/>
            </a:pPr>
            <a:r>
              <a:rPr lang="cs-CZ" altLang="cs-CZ" dirty="0"/>
              <a:t>objem reflektuje rovnováhu v lipidovém metabolismu</a:t>
            </a:r>
            <a:endParaRPr lang="cs-CZ" altLang="cs-CZ" dirty="0">
              <a:cs typeface="Arial"/>
            </a:endParaRPr>
          </a:p>
          <a:p>
            <a:pPr marL="666750" lvl="1" indent="-342900">
              <a:buFont typeface="Wingdings" panose="05000000000000000000" pitchFamily="2" charset="2"/>
              <a:buChar char="à"/>
            </a:pPr>
            <a:r>
              <a:rPr lang="cs-CZ" altLang="cs-CZ" dirty="0"/>
              <a:t>počet reflektuje rovnováhu mezi proliferací </a:t>
            </a:r>
            <a:r>
              <a:rPr lang="cs-CZ" altLang="cs-CZ" dirty="0" err="1"/>
              <a:t>preadipocytů</a:t>
            </a:r>
            <a:r>
              <a:rPr lang="cs-CZ" altLang="cs-CZ" dirty="0"/>
              <a:t>, diferenciací a apoptózou </a:t>
            </a:r>
            <a:r>
              <a:rPr lang="cs-CZ" altLang="cs-CZ" dirty="0">
                <a:sym typeface="Wingdings" panose="05000000000000000000" pitchFamily="2" charset="2"/>
              </a:rPr>
              <a:t> </a:t>
            </a:r>
            <a:r>
              <a:rPr lang="cs-CZ" altLang="cs-CZ" dirty="0"/>
              <a:t>liší se v závislosti na lokalizaci tkáně</a:t>
            </a:r>
            <a:endParaRPr lang="cs-CZ" altLang="cs-CZ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b="1" dirty="0"/>
              <a:t>dle různých teorií: </a:t>
            </a:r>
            <a:endParaRPr lang="cs-CZ" altLang="cs-CZ" sz="2000" b="1" dirty="0">
              <a:cs typeface="Arial"/>
            </a:endParaRPr>
          </a:p>
          <a:p>
            <a:pPr marL="666750" lvl="1" indent="-342900">
              <a:buFont typeface="Wingdings" panose="05000000000000000000" pitchFamily="2" charset="2"/>
              <a:buChar char="à"/>
            </a:pPr>
            <a:r>
              <a:rPr lang="cs-CZ" altLang="cs-CZ" dirty="0"/>
              <a:t>počet adipocytů je fixován během dětství a dospívání</a:t>
            </a:r>
            <a:endParaRPr lang="cs-CZ" altLang="cs-CZ" dirty="0">
              <a:cs typeface="Arial"/>
            </a:endParaRPr>
          </a:p>
          <a:p>
            <a:pPr marL="666750" lvl="1" indent="-342900">
              <a:buFont typeface="Wingdings" panose="05000000000000000000" pitchFamily="2" charset="2"/>
              <a:buChar char="à"/>
            </a:pPr>
            <a:r>
              <a:rPr lang="cs-CZ" altLang="cs-CZ" dirty="0"/>
              <a:t>vysoký přísun energie v potravě u dětí: množení adipocytů až dvakrát rychleji</a:t>
            </a:r>
            <a:endParaRPr lang="cs-CZ" altLang="cs-CZ" dirty="0">
              <a:cs typeface="Arial"/>
            </a:endParaRPr>
          </a:p>
          <a:p>
            <a:pPr marL="666750" lvl="1" indent="-342900">
              <a:buFont typeface="Wingdings" panose="05000000000000000000" pitchFamily="2" charset="2"/>
              <a:buChar char="à"/>
            </a:pPr>
            <a:r>
              <a:rPr lang="cs-CZ" altLang="cs-CZ" dirty="0">
                <a:sym typeface="Wingdings" panose="05000000000000000000" pitchFamily="2" charset="2"/>
              </a:rPr>
              <a:t>v dospělosti konstantní (ne zcela jednoznačné)</a:t>
            </a:r>
            <a:endParaRPr lang="cs-CZ" altLang="cs-CZ" dirty="0">
              <a:cs typeface="Arial"/>
            </a:endParaRPr>
          </a:p>
          <a:p>
            <a:pPr marL="666750" lvl="1" indent="-342900">
              <a:buFont typeface="Wingdings" panose="05000000000000000000" pitchFamily="2" charset="2"/>
              <a:buChar char="à"/>
            </a:pPr>
            <a:r>
              <a:rPr lang="cs-CZ" altLang="cs-CZ" dirty="0">
                <a:sym typeface="Wingdings" panose="05000000000000000000" pitchFamily="2" charset="2"/>
              </a:rPr>
              <a:t>obézní jedinci mají vyšší počet adipocytů již v dětství</a:t>
            </a:r>
            <a:endParaRPr lang="cs-CZ" altLang="cs-CZ" dirty="0">
              <a:cs typeface="Arial"/>
            </a:endParaRPr>
          </a:p>
          <a:p>
            <a:pPr marL="666750" lvl="1" indent="-342900">
              <a:buFont typeface="Wingdings" panose="05000000000000000000" pitchFamily="2" charset="2"/>
              <a:buChar char="à"/>
            </a:pPr>
            <a:r>
              <a:rPr lang="cs-CZ" altLang="cs-CZ" dirty="0">
                <a:sym typeface="Wingdings" panose="05000000000000000000" pitchFamily="2" charset="2"/>
              </a:rPr>
              <a:t>celoživotní obnova adipocytů</a:t>
            </a:r>
            <a:endParaRPr lang="cs-CZ" altLang="cs-CZ" dirty="0">
              <a:cs typeface="Arial"/>
            </a:endParaRPr>
          </a:p>
          <a:p>
            <a:pPr marL="666750" lvl="1" indent="-342900">
              <a:buFont typeface="Wingdings" panose="05000000000000000000" pitchFamily="2" charset="2"/>
              <a:buChar char="à"/>
            </a:pPr>
            <a:r>
              <a:rPr lang="cs-CZ" altLang="cs-CZ" dirty="0">
                <a:sym typeface="Wingdings" panose="05000000000000000000" pitchFamily="2" charset="2"/>
              </a:rPr>
              <a:t>poločas náhrady adipocytů u člověka je přibližně 6 měsíců</a:t>
            </a:r>
            <a:endParaRPr lang="cs-CZ" altLang="cs-CZ" sz="2000" dirty="0">
              <a:cs typeface="Arial"/>
            </a:endParaRPr>
          </a:p>
          <a:p>
            <a:pPr marL="251460" indent="-179705">
              <a:buFont typeface="Wingdings" panose="020B0604020202020204" pitchFamily="34" charset="0"/>
              <a:buChar char="Ø"/>
            </a:pPr>
            <a:endParaRPr lang="cs-CZ" altLang="cs-CZ" sz="2000" dirty="0">
              <a:cs typeface="Arial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EF9523D-1C01-401A-AC89-A2C5D0DA5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096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Bílá tuková tkáň (WAT)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8691"/>
            <a:ext cx="11016000" cy="5026429"/>
          </a:xfrm>
        </p:spPr>
        <p:txBody>
          <a:bodyPr vert="horz" lIns="0" tIns="0" rIns="0" bIns="0" rtlCol="0" anchor="ctr">
            <a:noAutofit/>
          </a:bodyPr>
          <a:lstStyle/>
          <a:p>
            <a:pPr marL="251460" indent="-179705"/>
            <a:r>
              <a:rPr lang="cs-CZ" sz="2000">
                <a:ea typeface="+mn-lt"/>
                <a:cs typeface="+mn-lt"/>
              </a:rPr>
              <a:t>pouze </a:t>
            </a:r>
            <a:r>
              <a:rPr lang="cs-CZ" sz="2000" b="1">
                <a:ea typeface="+mn-lt"/>
                <a:cs typeface="+mn-lt"/>
              </a:rPr>
              <a:t>třetina WAT tvořena adipocyty</a:t>
            </a:r>
            <a:r>
              <a:rPr lang="cs-CZ" sz="2000">
                <a:ea typeface="+mn-lt"/>
                <a:cs typeface="+mn-lt"/>
              </a:rPr>
              <a:t>, zbytek tvoří fibroblasty, </a:t>
            </a:r>
            <a:r>
              <a:rPr lang="cs-CZ" sz="2000" b="1">
                <a:ea typeface="+mn-lt"/>
                <a:cs typeface="+mn-lt"/>
              </a:rPr>
              <a:t>makrofágy </a:t>
            </a:r>
            <a:r>
              <a:rPr lang="cs-CZ" sz="2000">
                <a:ea typeface="+mn-lt"/>
                <a:cs typeface="+mn-lt"/>
              </a:rPr>
              <a:t>(a jiné leukocyty), stromální buňky, preadipocyty,...</a:t>
            </a:r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sz="2000">
                <a:ea typeface="+mn-lt"/>
                <a:cs typeface="+mn-lt"/>
              </a:rPr>
              <a:t>rozdíly v přítomných buňkách závisí na anatomické lokalizaci WAT</a:t>
            </a:r>
          </a:p>
          <a:p>
            <a:pPr marL="251460" indent="-179705"/>
            <a:r>
              <a:rPr lang="cs-CZ" sz="2000">
                <a:ea typeface="+mn-lt"/>
                <a:cs typeface="+mn-lt"/>
              </a:rPr>
              <a:t>zvýšená velikost adipocytů, přítomnost většího množství a specifických druhů lymfocytů, infiltrace makrofágy a další změny úzce souvisí s rozvojem metabolického syndromu</a:t>
            </a:r>
          </a:p>
          <a:p>
            <a:pPr marL="251460" indent="-179705"/>
            <a:endParaRPr lang="cs-CZ" sz="2000" dirty="0">
              <a:cs typeface="Arial"/>
            </a:endParaRPr>
          </a:p>
          <a:p>
            <a:pPr marL="251460" indent="-179705"/>
            <a:r>
              <a:rPr lang="cs-CZ" sz="2000">
                <a:ea typeface="+mn-lt"/>
                <a:cs typeface="+mn-lt"/>
              </a:rPr>
              <a:t>hlavní </a:t>
            </a:r>
            <a:r>
              <a:rPr lang="cs-CZ" sz="2000" b="1">
                <a:ea typeface="+mn-lt"/>
                <a:cs typeface="+mn-lt"/>
              </a:rPr>
              <a:t>zásobárna energie, </a:t>
            </a:r>
            <a:r>
              <a:rPr lang="cs-CZ" sz="2000">
                <a:ea typeface="+mn-lt"/>
                <a:cs typeface="+mn-lt"/>
              </a:rPr>
              <a:t>izolace a mechanická ochrana orgánů, endokrinní funkce</a:t>
            </a:r>
            <a:endParaRPr lang="cs-CZ" sz="2000" dirty="0">
              <a:ea typeface="+mn-lt"/>
              <a:cs typeface="+mn-lt"/>
            </a:endParaRPr>
          </a:p>
          <a:p>
            <a:pPr marL="251460" indent="-179705"/>
            <a:r>
              <a:rPr lang="cs-CZ" sz="2000">
                <a:ea typeface="+mn-lt"/>
                <a:cs typeface="+mn-lt"/>
              </a:rPr>
              <a:t>menší inervace a vaskularizace než BAT</a:t>
            </a:r>
            <a:endParaRPr lang="cs-CZ" sz="2000" dirty="0">
              <a:ea typeface="+mn-lt"/>
              <a:cs typeface="+mn-lt"/>
            </a:endParaRPr>
          </a:p>
          <a:p>
            <a:pPr marL="251460" indent="-179705"/>
            <a:endParaRPr lang="cs-CZ" altLang="cs-CZ" sz="2000" dirty="0">
              <a:ea typeface="+mn-lt"/>
              <a:cs typeface="+mn-lt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04EE7FF-6724-4C60-9D7E-11BB6BF36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588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Druhy WAT I.</a:t>
            </a:r>
            <a:endParaRPr lang="cs-CZ" altLang="cs-CZ" dirty="0"/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483326" y="1340922"/>
            <a:ext cx="10184674" cy="488372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altLang="cs-CZ" sz="2000" b="1" dirty="0"/>
              <a:t>subkutánní (SWAT)</a:t>
            </a:r>
            <a:endParaRPr lang="cs-CZ" dirty="0"/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/>
              <a:t>podkožní tuk</a:t>
            </a:r>
            <a:endParaRPr lang="cs-CZ" sz="1800" dirty="0"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/>
              <a:t>za normálních okolností cca 80 % z celkového množství</a:t>
            </a:r>
            <a:endParaRPr lang="cs-CZ" sz="1800" dirty="0">
              <a:cs typeface="Arial"/>
            </a:endParaRP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pl-PL" altLang="cs-CZ" sz="1800" dirty="0"/>
              <a:t>zodpovědný za odlišné tělesné složení mužů a žen</a:t>
            </a:r>
            <a:endParaRPr lang="pl-PL" altLang="cs-CZ" sz="1800" dirty="0">
              <a:cs typeface="Arial"/>
            </a:endParaRP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altLang="cs-CZ" sz="1800" dirty="0"/>
              <a:t>ochranný charakter</a:t>
            </a:r>
            <a:endParaRPr lang="cs-CZ" altLang="cs-CZ" sz="1800" dirty="0">
              <a:cs typeface="Arial"/>
            </a:endParaRP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altLang="cs-CZ" sz="1800" dirty="0"/>
              <a:t>přispívá k regulaci teploty a k tepelné izolaci </a:t>
            </a:r>
            <a:r>
              <a:rPr lang="cs-CZ" altLang="cs-CZ" sz="1800" dirty="0">
                <a:sym typeface="Wingdings" panose="05000000000000000000" pitchFamily="2" charset="2"/>
              </a:rPr>
              <a:t> </a:t>
            </a:r>
            <a:r>
              <a:rPr lang="cs-CZ" altLang="cs-CZ" sz="1800" dirty="0"/>
              <a:t>na indukci se zřejmě podílí expozice chladu</a:t>
            </a:r>
            <a:endParaRPr lang="cs-CZ" altLang="cs-CZ" sz="1800" dirty="0">
              <a:cs typeface="Arial"/>
            </a:endParaRP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altLang="cs-CZ" sz="1800" dirty="0">
                <a:cs typeface="Arial"/>
              </a:rPr>
              <a:t>nižší obrat lipidů a vylučování volných mastných kyselin</a:t>
            </a: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altLang="cs-CZ" sz="1800" dirty="0">
                <a:cs typeface="Arial"/>
              </a:rPr>
              <a:t>nižší míra hyperplazie v porovnání s VWAT</a:t>
            </a: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altLang="cs-CZ" sz="1800" dirty="0">
                <a:cs typeface="Arial"/>
              </a:rPr>
              <a:t>vyšší produkce </a:t>
            </a:r>
            <a:r>
              <a:rPr lang="cs-CZ" altLang="cs-CZ" sz="1800" dirty="0" err="1">
                <a:cs typeface="Arial"/>
              </a:rPr>
              <a:t>adiponektinu</a:t>
            </a:r>
            <a:endParaRPr lang="cs-CZ" altLang="cs-CZ" sz="1800" dirty="0">
              <a:cs typeface="Arial"/>
            </a:endParaRP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pl-PL" altLang="cs-CZ" sz="1800" dirty="0"/>
              <a:t>hýždě, stehna, břicho, dlaně, chodidla</a:t>
            </a:r>
            <a:endParaRPr lang="cs-CZ" altLang="cs-CZ" sz="1800" dirty="0">
              <a:cs typeface="Arial"/>
            </a:endParaRPr>
          </a:p>
          <a:p>
            <a:pPr marL="503555" lvl="1" indent="-179705">
              <a:lnSpc>
                <a:spcPct val="150000"/>
              </a:lnSpc>
              <a:buFont typeface="Arial" panose="020B0604020202020204" pitchFamily="34" charset="0"/>
              <a:buNone/>
            </a:pPr>
            <a:endParaRPr lang="cs-CZ" altLang="cs-CZ" sz="16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D3DD89E-220F-4316-99C3-91A6325E1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842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32FE8F-15C4-414C-9F30-17157CA874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46B999F-9ACA-40F1-A8CC-F605928D9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Osnova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C3130D7-D183-4689-BAE1-955B354C6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ctr">
            <a:noAutofit/>
          </a:bodyPr>
          <a:lstStyle/>
          <a:p>
            <a:pPr marL="251460" indent="-179705">
              <a:lnSpc>
                <a:spcPct val="200000"/>
              </a:lnSpc>
            </a:pPr>
            <a:r>
              <a:rPr lang="cs-CZ" sz="2400" dirty="0">
                <a:ea typeface="+mn-lt"/>
                <a:cs typeface="+mn-lt"/>
              </a:rPr>
              <a:t>vývoj tukové tkáně</a:t>
            </a:r>
            <a:endParaRPr lang="cs-CZ" sz="2400" dirty="0">
              <a:cs typeface="Arial"/>
            </a:endParaRPr>
          </a:p>
          <a:p>
            <a:pPr marL="251460" indent="-179705">
              <a:lnSpc>
                <a:spcPct val="200000"/>
              </a:lnSpc>
            </a:pPr>
            <a:r>
              <a:rPr lang="cs-CZ" sz="2400" dirty="0">
                <a:ea typeface="+mn-lt"/>
                <a:cs typeface="+mn-lt"/>
              </a:rPr>
              <a:t>struktura a funkce adipocytu</a:t>
            </a:r>
            <a:endParaRPr lang="cs-CZ" sz="2400" dirty="0">
              <a:cs typeface="Arial"/>
            </a:endParaRPr>
          </a:p>
          <a:p>
            <a:pPr marL="251460" indent="-179705">
              <a:lnSpc>
                <a:spcPct val="200000"/>
              </a:lnSpc>
            </a:pPr>
            <a:r>
              <a:rPr lang="cs-CZ" sz="2400" dirty="0">
                <a:ea typeface="+mn-lt"/>
                <a:cs typeface="+mn-lt"/>
              </a:rPr>
              <a:t>druhy tukové tkáně</a:t>
            </a:r>
            <a:endParaRPr lang="cs-CZ" sz="2400" dirty="0">
              <a:cs typeface="Arial"/>
            </a:endParaRPr>
          </a:p>
          <a:p>
            <a:pPr marL="251460" indent="-179705">
              <a:lnSpc>
                <a:spcPct val="200000"/>
              </a:lnSpc>
            </a:pPr>
            <a:r>
              <a:rPr lang="cs-CZ" sz="2400" dirty="0">
                <a:ea typeface="+mn-lt"/>
                <a:cs typeface="+mn-lt"/>
              </a:rPr>
              <a:t>funkce tukové tkáně</a:t>
            </a:r>
          </a:p>
          <a:p>
            <a:pPr marL="251460" indent="-179705">
              <a:lnSpc>
                <a:spcPct val="200000"/>
              </a:lnSpc>
            </a:pPr>
            <a:r>
              <a:rPr lang="cs-CZ" sz="2400" dirty="0">
                <a:ea typeface="+mn-lt"/>
                <a:cs typeface="+mn-lt"/>
              </a:rPr>
              <a:t>procesy v tukové tkáni (plasticita, browning)</a:t>
            </a:r>
            <a:endParaRPr lang="cs-CZ" sz="2400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0065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FDD71-14AF-4A33-8206-F343A1138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Druhy WAT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7E1AE8-9AEB-4CAD-9402-CB1AAF33D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493" y="1454496"/>
            <a:ext cx="10753200" cy="4684283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b="1" dirty="0">
                <a:ea typeface="+mn-lt"/>
                <a:cs typeface="+mn-lt"/>
              </a:rPr>
              <a:t>viscerální (VWAT)</a:t>
            </a:r>
            <a:endParaRPr lang="cs-CZ" sz="2000" dirty="0">
              <a:ea typeface="+mn-lt"/>
              <a:cs typeface="+mn-lt"/>
            </a:endParaRP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sz="1800" dirty="0">
                <a:ea typeface="+mn-lt"/>
                <a:cs typeface="+mn-lt"/>
              </a:rPr>
              <a:t>distribuován v tělní dutině kolem orgánů</a:t>
            </a: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sz="1800" dirty="0">
                <a:ea typeface="+mn-lt"/>
                <a:cs typeface="+mn-lt"/>
              </a:rPr>
              <a:t>za normálních okolností do 20 %</a:t>
            </a: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sz="1800" dirty="0">
                <a:ea typeface="+mn-lt"/>
                <a:cs typeface="+mn-lt"/>
              </a:rPr>
              <a:t>vyplňuje prostor mezi orgány a udržuje je v odpovídající poloze</a:t>
            </a:r>
            <a:endParaRPr lang="en-US" sz="1800" dirty="0">
              <a:ea typeface="+mn-lt"/>
              <a:cs typeface="+mn-lt"/>
            </a:endParaRP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sz="1800" dirty="0">
                <a:ea typeface="+mn-lt"/>
                <a:cs typeface="+mn-lt"/>
              </a:rPr>
              <a:t>největší ložiska se nacházejí kolem omenta, </a:t>
            </a:r>
            <a:r>
              <a:rPr lang="cs-CZ" sz="1800" dirty="0" err="1">
                <a:ea typeface="+mn-lt"/>
                <a:cs typeface="+mn-lt"/>
              </a:rPr>
              <a:t>mesenteriia</a:t>
            </a:r>
            <a:r>
              <a:rPr lang="cs-CZ" sz="1800" dirty="0">
                <a:ea typeface="+mn-lt"/>
                <a:cs typeface="+mn-lt"/>
              </a:rPr>
              <a:t>, </a:t>
            </a:r>
            <a:r>
              <a:rPr lang="cs-CZ" sz="1800" dirty="0" err="1">
                <a:ea typeface="+mn-lt"/>
                <a:cs typeface="+mn-lt"/>
              </a:rPr>
              <a:t>retroperitoneální</a:t>
            </a:r>
            <a:r>
              <a:rPr lang="cs-CZ" sz="1800" dirty="0">
                <a:ea typeface="+mn-lt"/>
                <a:cs typeface="+mn-lt"/>
              </a:rPr>
              <a:t> oblast,</a:t>
            </a:r>
            <a:endParaRPr lang="en-US" sz="1800" dirty="0">
              <a:ea typeface="+mn-lt"/>
              <a:cs typeface="+mn-lt"/>
            </a:endParaRP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sz="1800" dirty="0" err="1">
                <a:ea typeface="+mn-lt"/>
                <a:cs typeface="+mn-lt"/>
              </a:rPr>
              <a:t>perikardiální</a:t>
            </a:r>
            <a:r>
              <a:rPr lang="cs-CZ" sz="1800" dirty="0">
                <a:ea typeface="+mn-lt"/>
                <a:cs typeface="+mn-lt"/>
              </a:rPr>
              <a:t>, </a:t>
            </a:r>
            <a:r>
              <a:rPr lang="cs-CZ" sz="1800" dirty="0" err="1">
                <a:ea typeface="+mn-lt"/>
                <a:cs typeface="+mn-lt"/>
              </a:rPr>
              <a:t>perivaskulární</a:t>
            </a:r>
            <a:r>
              <a:rPr lang="cs-CZ" sz="1800" dirty="0">
                <a:ea typeface="+mn-lt"/>
                <a:cs typeface="+mn-lt"/>
              </a:rPr>
              <a:t> nebo </a:t>
            </a:r>
            <a:r>
              <a:rPr lang="cs-CZ" sz="1800" dirty="0" err="1">
                <a:ea typeface="+mn-lt"/>
                <a:cs typeface="+mn-lt"/>
              </a:rPr>
              <a:t>periarteriální</a:t>
            </a:r>
            <a:r>
              <a:rPr lang="cs-CZ" sz="1800" dirty="0">
                <a:ea typeface="+mn-lt"/>
                <a:cs typeface="+mn-lt"/>
              </a:rPr>
              <a:t>, </a:t>
            </a:r>
            <a:r>
              <a:rPr lang="cs-CZ" sz="1800" dirty="0" err="1">
                <a:ea typeface="+mn-lt"/>
                <a:cs typeface="+mn-lt"/>
              </a:rPr>
              <a:t>periartikulární</a:t>
            </a:r>
            <a:r>
              <a:rPr lang="cs-CZ" sz="1800" dirty="0">
                <a:ea typeface="+mn-lt"/>
                <a:cs typeface="+mn-lt"/>
              </a:rPr>
              <a:t>, </a:t>
            </a:r>
            <a:r>
              <a:rPr lang="cs-CZ" sz="1800" dirty="0" err="1">
                <a:ea typeface="+mn-lt"/>
                <a:cs typeface="+mn-lt"/>
              </a:rPr>
              <a:t>retroorbitální</a:t>
            </a:r>
            <a:r>
              <a:rPr lang="cs-CZ" sz="1800" dirty="0">
                <a:ea typeface="+mn-lt"/>
                <a:cs typeface="+mn-lt"/>
              </a:rPr>
              <a:t>, intramuskulární, atd.</a:t>
            </a:r>
            <a:endParaRPr lang="en-US" sz="1800" dirty="0">
              <a:ea typeface="+mn-lt"/>
              <a:cs typeface="+mn-lt"/>
            </a:endParaRP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sz="1800" dirty="0">
                <a:ea typeface="+mn-lt"/>
                <a:cs typeface="+mn-lt"/>
              </a:rPr>
              <a:t>nadbytečný VWAT je spojen s insulinovou rezistencí a metabolickými onemocněními a patologickými stavy spojenými s obezitou</a:t>
            </a: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sz="1800" dirty="0">
                <a:ea typeface="+mn-lt"/>
                <a:cs typeface="+mn-lt"/>
              </a:rPr>
              <a:t>vyšší obrat </a:t>
            </a:r>
            <a:r>
              <a:rPr lang="cs-CZ" sz="1800" dirty="0" err="1">
                <a:ea typeface="+mn-lt"/>
                <a:cs typeface="+mn-lt"/>
              </a:rPr>
              <a:t>adpipocytů</a:t>
            </a:r>
            <a:r>
              <a:rPr lang="cs-CZ" sz="1800" dirty="0">
                <a:ea typeface="+mn-lt"/>
                <a:cs typeface="+mn-lt"/>
              </a:rPr>
              <a:t>, míra lipolýzy a uvolňování FFA</a:t>
            </a: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sz="1800" dirty="0">
                <a:ea typeface="+mn-lt"/>
                <a:cs typeface="+mn-lt"/>
              </a:rPr>
              <a:t>vyšší míra uvolňování některých </a:t>
            </a:r>
            <a:r>
              <a:rPr lang="cs-CZ" sz="1800" dirty="0" err="1">
                <a:ea typeface="+mn-lt"/>
                <a:cs typeface="+mn-lt"/>
              </a:rPr>
              <a:t>adipokinů</a:t>
            </a:r>
            <a:endParaRPr lang="cs-CZ" sz="1800" dirty="0">
              <a:ea typeface="+mn-lt"/>
              <a:cs typeface="+mn-lt"/>
            </a:endParaRP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endParaRPr lang="cs-CZ" sz="1800" dirty="0">
              <a:ea typeface="+mn-lt"/>
              <a:cs typeface="+mn-lt"/>
            </a:endParaRPr>
          </a:p>
          <a:p>
            <a:pPr marL="503555" lvl="1" indent="-179705">
              <a:spcBef>
                <a:spcPts val="600"/>
              </a:spcBef>
            </a:pPr>
            <a:endParaRPr lang="cs-CZ" sz="1800" dirty="0">
              <a:ea typeface="+mn-lt"/>
              <a:cs typeface="+mn-lt"/>
            </a:endParaRPr>
          </a:p>
          <a:p>
            <a:pPr marL="503555" lvl="1" indent="-179705">
              <a:spcBef>
                <a:spcPts val="600"/>
              </a:spcBef>
            </a:pPr>
            <a:endParaRPr lang="cs-CZ" dirty="0">
              <a:ea typeface="+mn-lt"/>
              <a:cs typeface="+mn-lt"/>
            </a:endParaRPr>
          </a:p>
          <a:p>
            <a:pPr marL="503555" lvl="1" indent="-179705"/>
            <a:endParaRPr lang="cs-CZ" dirty="0">
              <a:ea typeface="+mn-lt"/>
              <a:cs typeface="+mn-l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AA7CAD-949B-421C-B286-82D908244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86632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Obrázek 5" descr="mesenteri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1450860"/>
            <a:ext cx="6267019" cy="394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Obrázek 6" descr="retrop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900" y="1510694"/>
            <a:ext cx="5263427" cy="382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5455B17-CE00-49A8-93A7-69796C65F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DFB1-5E72-443A-B8BE-A6F66807A71C}" type="slidenum">
              <a:rPr lang="cs-CZ" altLang="cs-CZ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078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665018" y="540326"/>
            <a:ext cx="8174182" cy="674111"/>
          </a:xfrm>
        </p:spPr>
        <p:txBody>
          <a:bodyPr/>
          <a:lstStyle/>
          <a:p>
            <a:r>
              <a:rPr lang="cs-CZ" altLang="cs-CZ" dirty="0"/>
              <a:t>Distribuce WAT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>
          <a:xfrm>
            <a:off x="401781" y="1025235"/>
            <a:ext cx="11554692" cy="5512667"/>
          </a:xfrm>
        </p:spPr>
        <p:txBody>
          <a:bodyPr/>
          <a:lstStyle/>
          <a:p>
            <a:r>
              <a:rPr lang="cs-CZ" altLang="cs-CZ" sz="2000" dirty="0"/>
              <a:t>rozložení WAT se mění s věkem</a:t>
            </a:r>
          </a:p>
          <a:p>
            <a:r>
              <a:rPr lang="cs-CZ" altLang="cs-CZ" sz="2000" dirty="0"/>
              <a:t>genetické faktory</a:t>
            </a:r>
          </a:p>
          <a:p>
            <a:r>
              <a:rPr lang="cs-CZ" altLang="cs-CZ" sz="2000" dirty="0">
                <a:sym typeface="Wingdings" panose="05000000000000000000" pitchFamily="2" charset="2"/>
              </a:rPr>
              <a:t>zvyšování intraabdominálního tuku a snižování podkožního tuku (</a:t>
            </a:r>
            <a:r>
              <a:rPr lang="cs-CZ" altLang="cs-CZ" sz="1800" dirty="0"/>
              <a:t>i u osob se stabilní hmotností a BMI)</a:t>
            </a:r>
            <a:endParaRPr lang="cs-CZ" altLang="cs-CZ" sz="2000" dirty="0"/>
          </a:p>
          <a:p>
            <a:r>
              <a:rPr lang="cs-CZ" altLang="cs-CZ" sz="2000" b="1" dirty="0"/>
              <a:t>ženy</a:t>
            </a:r>
            <a:r>
              <a:rPr lang="cs-CZ" altLang="cs-CZ" sz="2000" dirty="0"/>
              <a:t>: vyšší tělesná akumulace v oblasti hýždí a stehen (</a:t>
            </a:r>
            <a:r>
              <a:rPr lang="cs-CZ" altLang="cs-CZ" sz="2000" dirty="0" err="1"/>
              <a:t>gynoidní</a:t>
            </a:r>
            <a:r>
              <a:rPr lang="cs-CZ" altLang="cs-CZ" sz="2000" dirty="0"/>
              <a:t> typ)</a:t>
            </a:r>
          </a:p>
          <a:p>
            <a:pPr lvl="1"/>
            <a:r>
              <a:rPr lang="cs-CZ" altLang="cs-CZ" sz="1800" dirty="0" err="1"/>
              <a:t>gluteální</a:t>
            </a:r>
            <a:r>
              <a:rPr lang="cs-CZ" altLang="cs-CZ" sz="1800" dirty="0"/>
              <a:t> adipocyty jsou větší u žen než u mužů</a:t>
            </a:r>
          </a:p>
          <a:p>
            <a:endParaRPr lang="cs-CZ" altLang="cs-CZ" sz="2000" dirty="0"/>
          </a:p>
          <a:p>
            <a:r>
              <a:rPr lang="cs-CZ" altLang="cs-CZ" sz="2000" b="1" dirty="0"/>
              <a:t>muži</a:t>
            </a:r>
            <a:r>
              <a:rPr lang="cs-CZ" altLang="cs-CZ" sz="2000" dirty="0"/>
              <a:t> mají vyšší tělesnou akumulaci v horní části těla (androidní typ)</a:t>
            </a:r>
          </a:p>
          <a:p>
            <a:pPr lvl="1"/>
            <a:r>
              <a:rPr lang="cs-CZ" altLang="cs-CZ" sz="1800" dirty="0"/>
              <a:t>vyšší riziko metabolických komplikací</a:t>
            </a:r>
          </a:p>
          <a:p>
            <a:pPr lvl="1"/>
            <a:r>
              <a:rPr lang="cs-CZ" altLang="cs-CZ" sz="1800" dirty="0"/>
              <a:t>viscerální adipocyty (</a:t>
            </a:r>
            <a:r>
              <a:rPr lang="cs-CZ" altLang="cs-CZ" sz="1800" dirty="0" err="1"/>
              <a:t>mesenteriální</a:t>
            </a:r>
            <a:r>
              <a:rPr lang="cs-CZ" altLang="cs-CZ" sz="1800" dirty="0"/>
              <a:t> a omentální) jsou větší u mužů</a:t>
            </a:r>
          </a:p>
          <a:p>
            <a:endParaRPr lang="cs-CZ" altLang="cs-CZ" sz="2000" dirty="0"/>
          </a:p>
          <a:p>
            <a:r>
              <a:rPr lang="cs-CZ" altLang="cs-CZ" sz="2000" dirty="0"/>
              <a:t>množství viscerálního tuku má prokazatelnou spojitost s inzulinovou rezistencí</a:t>
            </a:r>
          </a:p>
          <a:p>
            <a:pPr lvl="1"/>
            <a:r>
              <a:rPr lang="cs-CZ" altLang="cs-CZ" sz="1800" dirty="0"/>
              <a:t>pokud se snížilo množství viscerálního tuku (nikoliv podkožního), tak se IR zlepšila </a:t>
            </a:r>
          </a:p>
          <a:p>
            <a:pPr lvl="1"/>
            <a:r>
              <a:rPr lang="cs-CZ" altLang="cs-CZ" sz="1800" dirty="0"/>
              <a:t>nicméně to neznamená, že subkutánní tuková tkáň nepřispívá k metabolickým abnormalitám, když dochází k nárůstu tělesné hmotnosti</a:t>
            </a:r>
          </a:p>
          <a:p>
            <a:endParaRPr lang="cs-CZ" altLang="cs-CZ" sz="2000" dirty="0"/>
          </a:p>
          <a:p>
            <a:endParaRPr lang="cs-CZ" altLang="cs-CZ" sz="20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8DCCFA0-919A-4113-94F3-3DCE57025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860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Zástupný symbol pro obsah 3" descr="wat_distribuce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1376" y="642939"/>
            <a:ext cx="5643563" cy="5775325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187B380-46E9-405E-9E7C-193A960C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DFB1-5E72-443A-B8BE-A6F66807A71C}" type="slidenum">
              <a:rPr lang="cs-CZ" altLang="cs-CZ"/>
              <a:pPr>
                <a:defRPr/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093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Tuková tkáň při obezitě I.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11282" y="1320017"/>
            <a:ext cx="10276510" cy="4806146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altLang="cs-CZ" sz="2000" dirty="0">
                <a:sym typeface="Wingdings" panose="05000000000000000000" pitchFamily="2" charset="2"/>
              </a:rPr>
              <a:t>při obezitě dochází k narušení funkcí adipocytů – významná hypertrofie (???)</a:t>
            </a:r>
            <a:endParaRPr lang="cs-CZ" dirty="0"/>
          </a:p>
          <a:p>
            <a:pPr marL="251460" indent="-179705"/>
            <a:r>
              <a:rPr lang="cs-CZ" sz="2000" dirty="0" err="1">
                <a:sym typeface="Wingdings" panose="05000000000000000000" pitchFamily="2" charset="2"/>
              </a:rPr>
              <a:t>hyperplázie</a:t>
            </a:r>
            <a:r>
              <a:rPr lang="cs-CZ" sz="2000" dirty="0">
                <a:sym typeface="Wingdings" panose="05000000000000000000" pitchFamily="2" charset="2"/>
              </a:rPr>
              <a:t>, nikoli hypertrofie, je hlavním přispěvatelem k expanzi omentálního VWAT v lidské obezitě</a:t>
            </a:r>
            <a:endParaRPr lang="cs-CZ" sz="2000" dirty="0">
              <a:cs typeface="Arial"/>
            </a:endParaRPr>
          </a:p>
          <a:p>
            <a:pPr marL="251460" indent="-179705"/>
            <a:endParaRPr lang="cs-CZ" altLang="cs-CZ" sz="2200" dirty="0"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dirty="0">
                <a:sym typeface="Wingdings" panose="05000000000000000000" pitchFamily="2" charset="2"/>
              </a:rPr>
              <a:t>narušena rovnováha v řízení metabolismu lipidů (lipolýza, </a:t>
            </a:r>
            <a:r>
              <a:rPr lang="cs-CZ" altLang="cs-CZ" dirty="0" err="1">
                <a:sym typeface="Wingdings" panose="05000000000000000000" pitchFamily="2" charset="2"/>
              </a:rPr>
              <a:t>lipogeneze</a:t>
            </a:r>
            <a:r>
              <a:rPr lang="cs-CZ" altLang="cs-CZ" dirty="0">
                <a:sym typeface="Wingdings" panose="05000000000000000000" pitchFamily="2" charset="2"/>
              </a:rPr>
              <a:t>)</a:t>
            </a:r>
            <a:endParaRPr lang="cs-CZ" altLang="cs-CZ" dirty="0"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dirty="0">
                <a:sym typeface="Wingdings" panose="05000000000000000000" pitchFamily="2" charset="2"/>
              </a:rPr>
              <a:t>narušení transkripční regulace klíčových faktorů řídících </a:t>
            </a:r>
            <a:r>
              <a:rPr lang="cs-CZ" altLang="cs-CZ" dirty="0" err="1">
                <a:sym typeface="Wingdings" panose="05000000000000000000" pitchFamily="2" charset="2"/>
              </a:rPr>
              <a:t>adipogenezi</a:t>
            </a:r>
            <a:endParaRPr lang="cs-CZ" altLang="cs-CZ" dirty="0"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dirty="0">
                <a:sym typeface="Wingdings" panose="05000000000000000000" pitchFamily="2" charset="2"/>
              </a:rPr>
              <a:t>nedostatečná citlivost na vnější signály, selhání procesu přenosu signálu</a:t>
            </a:r>
            <a:endParaRPr lang="cs-CZ" altLang="cs-CZ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dirty="0"/>
              <a:t>dysfunkční adipocyty</a:t>
            </a:r>
            <a:r>
              <a:rPr lang="cs-CZ" altLang="cs-CZ" sz="2000" dirty="0">
                <a:sym typeface="Wingdings" panose="05000000000000000000" pitchFamily="2" charset="2"/>
              </a:rPr>
              <a:t> </a:t>
            </a:r>
            <a:endParaRPr lang="cs-CZ" altLang="cs-CZ" sz="2000" dirty="0"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/>
              <a:t>abnormální využití MK  </a:t>
            </a:r>
            <a:endParaRPr lang="cs-CZ" altLang="cs-CZ" sz="1800" dirty="0">
              <a:cs typeface="Arial"/>
            </a:endParaRPr>
          </a:p>
          <a:p>
            <a:pPr marL="609600" lvl="1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cs-CZ" altLang="cs-CZ" sz="1800" dirty="0" err="1"/>
              <a:t>lipotoxicita</a:t>
            </a:r>
            <a:r>
              <a:rPr lang="cs-CZ" altLang="cs-CZ" sz="1800" dirty="0"/>
              <a:t> v </a:t>
            </a:r>
            <a:r>
              <a:rPr lang="cs-CZ" altLang="cs-CZ" sz="1800" dirty="0" err="1"/>
              <a:t>neadipózních</a:t>
            </a:r>
            <a:r>
              <a:rPr lang="cs-CZ" altLang="cs-CZ" sz="1800" dirty="0"/>
              <a:t> tkáních (játra, pankreas a srdce)</a:t>
            </a:r>
            <a:endParaRPr lang="cs-CZ" altLang="cs-CZ" sz="1800" dirty="0">
              <a:cs typeface="Arial"/>
            </a:endParaRPr>
          </a:p>
          <a:p>
            <a:pPr marL="251460" indent="-179705"/>
            <a:endParaRPr lang="cs-CZ" altLang="cs-CZ" dirty="0">
              <a:cs typeface="Arial"/>
            </a:endParaRPr>
          </a:p>
        </p:txBody>
      </p:sp>
      <p:pic>
        <p:nvPicPr>
          <p:cNvPr id="10244" name="Obrázek 3" descr="image1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111" y="4174177"/>
            <a:ext cx="3098889" cy="268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974A19E-8F37-4EA6-B2EA-CC5FF2D61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1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Tuková tkáň při obezitě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639525"/>
          </a:xfrm>
        </p:spPr>
        <p:txBody>
          <a:bodyPr/>
          <a:lstStyle/>
          <a:p>
            <a:r>
              <a:rPr lang="cs-CZ" sz="2000" dirty="0"/>
              <a:t>nárůst tukové tkáně a hromadění v organismu není prosté zmnožení buněk</a:t>
            </a:r>
          </a:p>
          <a:p>
            <a:r>
              <a:rPr lang="cs-CZ" sz="2000" dirty="0"/>
              <a:t>frakce adipocytů či </a:t>
            </a:r>
            <a:r>
              <a:rPr lang="cs-CZ" sz="2000" dirty="0" err="1"/>
              <a:t>preadipocytů</a:t>
            </a:r>
            <a:r>
              <a:rPr lang="cs-CZ" sz="2000" dirty="0"/>
              <a:t> se zmnožuje (hypertrofie i hyperplazie)</a:t>
            </a:r>
          </a:p>
          <a:p>
            <a:endParaRPr lang="cs-CZ" sz="2000" dirty="0"/>
          </a:p>
          <a:p>
            <a:r>
              <a:rPr lang="cs-CZ" sz="2000" dirty="0"/>
              <a:t>pro dobrou funkci je potřeba </a:t>
            </a:r>
            <a:r>
              <a:rPr lang="cs-CZ" sz="2000" dirty="0">
                <a:sym typeface="Wingdings" panose="05000000000000000000" pitchFamily="2" charset="2"/>
              </a:rPr>
              <a:t> bohaté cévní zásobení (</a:t>
            </a:r>
            <a:r>
              <a:rPr lang="cs-CZ" sz="2000" dirty="0" err="1">
                <a:sym typeface="Wingdings" panose="05000000000000000000" pitchFamily="2" charset="2"/>
              </a:rPr>
              <a:t>neoangiogeneze</a:t>
            </a:r>
            <a:r>
              <a:rPr lang="cs-CZ" sz="2000" dirty="0">
                <a:sym typeface="Wingdings" panose="05000000000000000000" pitchFamily="2" charset="2"/>
              </a:rPr>
              <a:t>)  prorůstání cév pro zásobování buněk </a:t>
            </a:r>
          </a:p>
          <a:p>
            <a:endParaRPr lang="cs-CZ" sz="2000" dirty="0">
              <a:sym typeface="Wingdings" panose="05000000000000000000" pitchFamily="2" charset="2"/>
            </a:endParaRPr>
          </a:p>
          <a:p>
            <a:r>
              <a:rPr lang="cs-CZ" sz="2000" dirty="0">
                <a:sym typeface="Wingdings" panose="05000000000000000000" pitchFamily="2" charset="2"/>
              </a:rPr>
              <a:t>narůstající migrace buněk imunitního systému  pokročilá obezita  až 40 % buněčné frakce z tukové tkáně (monocyty, makrofágy, </a:t>
            </a:r>
            <a:r>
              <a:rPr lang="cs-CZ" sz="2000" dirty="0" err="1">
                <a:sym typeface="Wingdings" panose="05000000000000000000" pitchFamily="2" charset="2"/>
              </a:rPr>
              <a:t>neutrofily</a:t>
            </a:r>
            <a:r>
              <a:rPr lang="cs-CZ" sz="2000" dirty="0">
                <a:sym typeface="Wingdings" panose="05000000000000000000" pitchFamily="2" charset="2"/>
              </a:rPr>
              <a:t>,…)  </a:t>
            </a:r>
            <a:r>
              <a:rPr lang="cs-CZ" sz="2000" dirty="0" err="1">
                <a:sym typeface="Wingdings" panose="05000000000000000000" pitchFamily="2" charset="2"/>
              </a:rPr>
              <a:t>chemoatraktivní</a:t>
            </a:r>
            <a:r>
              <a:rPr lang="cs-CZ" sz="2000" dirty="0">
                <a:sym typeface="Wingdings" panose="05000000000000000000" pitchFamily="2" charset="2"/>
              </a:rPr>
              <a:t> </a:t>
            </a:r>
            <a:r>
              <a:rPr lang="cs-CZ" sz="2000" dirty="0" err="1">
                <a:sym typeface="Wingdings" panose="05000000000000000000" pitchFamily="2" charset="2"/>
              </a:rPr>
              <a:t>působky</a:t>
            </a:r>
            <a:r>
              <a:rPr lang="cs-CZ" sz="2000" dirty="0">
                <a:sym typeface="Wingdings" panose="05000000000000000000" pitchFamily="2" charset="2"/>
              </a:rPr>
              <a:t>  přitahování dalších buněk imunitního systému, atd.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cs-CZ" sz="2000" dirty="0">
                <a:sym typeface="Wingdings" panose="05000000000000000000" pitchFamily="2" charset="2"/>
              </a:rPr>
              <a:t>zpětnovazebný okruh – pozitivní zpětná vazba</a:t>
            </a:r>
          </a:p>
          <a:p>
            <a:endParaRPr lang="cs-CZ" sz="2000" dirty="0">
              <a:sym typeface="Wingdings" panose="05000000000000000000" pitchFamily="2" charset="2"/>
            </a:endParaRPr>
          </a:p>
          <a:p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28175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Tuková tkáň při obezitě III.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2413" y="1385455"/>
            <a:ext cx="11579369" cy="5264727"/>
          </a:xfrm>
        </p:spPr>
        <p:txBody>
          <a:bodyPr/>
          <a:lstStyle/>
          <a:p>
            <a:r>
              <a:rPr lang="cs-CZ" sz="2000" dirty="0"/>
              <a:t>během udržení homeostázy – tuková tkáň v klidu; studie probíhají v </a:t>
            </a:r>
            <a:r>
              <a:rPr lang="cs-CZ" sz="2000" dirty="0" err="1"/>
              <a:t>obezigenních</a:t>
            </a:r>
            <a:r>
              <a:rPr lang="cs-CZ" sz="2000" dirty="0"/>
              <a:t> podmínkách</a:t>
            </a:r>
          </a:p>
          <a:p>
            <a:r>
              <a:rPr lang="cs-CZ" sz="2000" dirty="0"/>
              <a:t>obézní jedinci mají více adipocytů než štíhlí jedinci </a:t>
            </a:r>
            <a:r>
              <a:rPr lang="cs-CZ" sz="2000" dirty="0">
                <a:sym typeface="Wingdings" panose="05000000000000000000" pitchFamily="2" charset="2"/>
              </a:rPr>
              <a:t> hyperplazie musí hrát roli v expanzi WAT během obezity</a:t>
            </a:r>
          </a:p>
          <a:p>
            <a:r>
              <a:rPr lang="cs-CZ" sz="2000" dirty="0">
                <a:sym typeface="Wingdings" panose="05000000000000000000" pitchFamily="2" charset="2"/>
              </a:rPr>
              <a:t>experimenty na myších: </a:t>
            </a:r>
          </a:p>
          <a:p>
            <a:pPr lvl="1"/>
            <a:r>
              <a:rPr lang="cs-CZ" sz="1800" dirty="0">
                <a:sym typeface="Wingdings" panose="05000000000000000000" pitchFamily="2" charset="2"/>
              </a:rPr>
              <a:t>vysokotučná strava  výrazný nárůst tvorby nových adipocytů v </a:t>
            </a:r>
            <a:r>
              <a:rPr lang="cs-CZ" sz="1800" dirty="0" err="1">
                <a:sym typeface="Wingdings" panose="05000000000000000000" pitchFamily="2" charset="2"/>
              </a:rPr>
              <a:t>perigonadálním</a:t>
            </a:r>
            <a:r>
              <a:rPr lang="cs-CZ" sz="1800" dirty="0">
                <a:sym typeface="Wingdings" panose="05000000000000000000" pitchFamily="2" charset="2"/>
              </a:rPr>
              <a:t> VWAT, ale ne ve SWAT</a:t>
            </a:r>
          </a:p>
          <a:p>
            <a:pPr lvl="1"/>
            <a:r>
              <a:rPr lang="cs-CZ" sz="1800" dirty="0">
                <a:sym typeface="Wingdings" panose="05000000000000000000" pitchFamily="2" charset="2"/>
              </a:rPr>
              <a:t>viscerální depot expanduje hyperplasií, zatímco subkutánní depot ne</a:t>
            </a:r>
          </a:p>
          <a:p>
            <a:pPr lvl="1"/>
            <a:r>
              <a:rPr lang="cs-CZ" sz="1800" dirty="0">
                <a:sym typeface="Wingdings" panose="05000000000000000000" pitchFamily="2" charset="2"/>
              </a:rPr>
              <a:t>(spojeno s výsledky in </a:t>
            </a:r>
            <a:r>
              <a:rPr lang="cs-CZ" sz="1800" dirty="0" err="1">
                <a:sym typeface="Wingdings" panose="05000000000000000000" pitchFamily="2" charset="2"/>
              </a:rPr>
              <a:t>vivo</a:t>
            </a:r>
            <a:r>
              <a:rPr lang="cs-CZ" sz="1800" dirty="0">
                <a:sym typeface="Wingdings" panose="05000000000000000000" pitchFamily="2" charset="2"/>
              </a:rPr>
              <a:t>, které prokázaly zvýšení proliferace viscerálních </a:t>
            </a:r>
            <a:r>
              <a:rPr lang="cs-CZ" sz="1800" dirty="0" err="1">
                <a:sym typeface="Wingdings" panose="05000000000000000000" pitchFamily="2" charset="2"/>
              </a:rPr>
              <a:t>prekurzorových</a:t>
            </a:r>
            <a:r>
              <a:rPr lang="cs-CZ" sz="1800" dirty="0">
                <a:sym typeface="Wingdings" panose="05000000000000000000" pitchFamily="2" charset="2"/>
              </a:rPr>
              <a:t> buněk adipocytů)</a:t>
            </a:r>
            <a:endParaRPr lang="cs-CZ" sz="2000" dirty="0">
              <a:sym typeface="Wingdings" panose="05000000000000000000" pitchFamily="2" charset="2"/>
            </a:endParaRPr>
          </a:p>
          <a:p>
            <a:endParaRPr lang="cs-CZ" sz="2000" dirty="0">
              <a:sym typeface="Wingdings" panose="05000000000000000000" pitchFamily="2" charset="2"/>
            </a:endParaRPr>
          </a:p>
          <a:p>
            <a:r>
              <a:rPr lang="cs-CZ" sz="2000" b="1" dirty="0">
                <a:sym typeface="Wingdings" panose="05000000000000000000" pitchFamily="2" charset="2"/>
              </a:rPr>
              <a:t>protichůdné studie</a:t>
            </a:r>
            <a:r>
              <a:rPr lang="cs-CZ" sz="2000" dirty="0">
                <a:sym typeface="Wingdings" panose="05000000000000000000" pitchFamily="2" charset="2"/>
              </a:rPr>
              <a:t>: při vysokotučném krmení přispívá </a:t>
            </a:r>
            <a:r>
              <a:rPr lang="cs-CZ" sz="2000" dirty="0" err="1">
                <a:sym typeface="Wingdings" panose="05000000000000000000" pitchFamily="2" charset="2"/>
              </a:rPr>
              <a:t>hyperplázie</a:t>
            </a:r>
            <a:r>
              <a:rPr lang="cs-CZ" sz="2000" dirty="0">
                <a:sym typeface="Wingdings" panose="05000000000000000000" pitchFamily="2" charset="2"/>
              </a:rPr>
              <a:t> k expanzi SWAT více než k expanzi VWAT</a:t>
            </a:r>
          </a:p>
          <a:p>
            <a:endParaRPr lang="cs-CZ" sz="2000" dirty="0">
              <a:sym typeface="Wingdings" panose="05000000000000000000" pitchFamily="2" charset="2"/>
            </a:endParaRPr>
          </a:p>
          <a:p>
            <a:r>
              <a:rPr lang="cs-CZ" sz="2000" dirty="0">
                <a:sym typeface="Wingdings" panose="05000000000000000000" pitchFamily="2" charset="2"/>
              </a:rPr>
              <a:t>faktory ovlivňující expanzi WAT: věk, kmen a pohlaví myší, metody používané k hodnocení </a:t>
            </a:r>
            <a:r>
              <a:rPr lang="cs-CZ" sz="2000" dirty="0" err="1">
                <a:sym typeface="Wingdings" panose="05000000000000000000" pitchFamily="2" charset="2"/>
              </a:rPr>
              <a:t>adipogeneze</a:t>
            </a:r>
            <a:r>
              <a:rPr lang="cs-CZ" sz="2000" dirty="0">
                <a:sym typeface="Wingdings" panose="05000000000000000000" pitchFamily="2" charset="2"/>
              </a:rPr>
              <a:t>, atd..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294967295"/>
          </p:nvPr>
        </p:nvSpPr>
        <p:spPr>
          <a:xfrm>
            <a:off x="407831" y="6259961"/>
            <a:ext cx="252413" cy="252412"/>
          </a:xfrm>
        </p:spPr>
        <p:txBody>
          <a:bodyPr/>
          <a:lstStyle/>
          <a:p>
            <a:pPr>
              <a:defRPr/>
            </a:pPr>
            <a:fld id="{9136DFB1-5E72-443A-B8BE-A6F66807A71C}" type="slidenum">
              <a:rPr lang="cs-CZ" altLang="cs-CZ" smtClean="0"/>
              <a:pPr>
                <a:defRPr/>
              </a:pPr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8024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606" y="720000"/>
            <a:ext cx="10806862" cy="451576"/>
          </a:xfrm>
        </p:spPr>
        <p:txBody>
          <a:bodyPr/>
          <a:lstStyle/>
          <a:p>
            <a:r>
              <a:rPr lang="cs-CZ" altLang="cs-CZ" dirty="0"/>
              <a:t>Tuková tkáň při obezitě IV.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236" y="1692002"/>
            <a:ext cx="11209964" cy="4139998"/>
          </a:xfrm>
        </p:spPr>
        <p:txBody>
          <a:bodyPr/>
          <a:lstStyle/>
          <a:p>
            <a:r>
              <a:rPr lang="cs-CZ" sz="2000" dirty="0"/>
              <a:t>rozdíly v </a:t>
            </a:r>
            <a:r>
              <a:rPr lang="cs-CZ" sz="2000" dirty="0" err="1"/>
              <a:t>adipogenezi</a:t>
            </a:r>
            <a:r>
              <a:rPr lang="cs-CZ" sz="2000" dirty="0"/>
              <a:t> mezi SWAT a VWAT depoty in </a:t>
            </a:r>
            <a:r>
              <a:rPr lang="cs-CZ" sz="2000" dirty="0" err="1"/>
              <a:t>vivo</a:t>
            </a:r>
            <a:r>
              <a:rPr lang="cs-CZ" sz="2000" dirty="0"/>
              <a:t> záleží na pohlaví</a:t>
            </a:r>
          </a:p>
          <a:p>
            <a:r>
              <a:rPr lang="cs-CZ" sz="2000" dirty="0"/>
              <a:t>u samců myší je </a:t>
            </a:r>
            <a:r>
              <a:rPr lang="cs-CZ" sz="2000" dirty="0" err="1"/>
              <a:t>adipogeneze</a:t>
            </a:r>
            <a:r>
              <a:rPr lang="cs-CZ" sz="2000" dirty="0"/>
              <a:t> zvýšena u VWAT (při vysokotučné potravě), ale nikoli u SWAT</a:t>
            </a:r>
          </a:p>
          <a:p>
            <a:r>
              <a:rPr lang="cs-CZ" sz="2000" dirty="0"/>
              <a:t>u samic myší je </a:t>
            </a:r>
            <a:r>
              <a:rPr lang="cs-CZ" sz="2000" dirty="0" err="1"/>
              <a:t>adipogeneze</a:t>
            </a:r>
            <a:r>
              <a:rPr lang="cs-CZ" sz="2000" dirty="0"/>
              <a:t> zvýšena v depotech SWAT a VWAT (při vysokotučné potravě)</a:t>
            </a:r>
          </a:p>
          <a:p>
            <a:endParaRPr lang="cs-CZ" sz="2000" dirty="0"/>
          </a:p>
          <a:p>
            <a:pPr>
              <a:buFont typeface="Wingdings" panose="05000000000000000000" pitchFamily="2" charset="2"/>
              <a:buChar char="à"/>
            </a:pPr>
            <a:r>
              <a:rPr lang="cs-CZ" sz="2000" dirty="0">
                <a:sym typeface="Wingdings" panose="05000000000000000000" pitchFamily="2" charset="2"/>
              </a:rPr>
              <a:t> důsledek vlivu pohlavních hormonů na </a:t>
            </a:r>
            <a:r>
              <a:rPr lang="cs-CZ" sz="2000" dirty="0" err="1">
                <a:sym typeface="Wingdings" panose="05000000000000000000" pitchFamily="2" charset="2"/>
              </a:rPr>
              <a:t>adipogenezi</a:t>
            </a:r>
            <a:r>
              <a:rPr lang="cs-CZ" sz="2000" dirty="0">
                <a:sym typeface="Wingdings" panose="05000000000000000000" pitchFamily="2" charset="2"/>
              </a:rPr>
              <a:t> – muži mají častěji „androidní obezitu“, ženy „gynoidní“ – spíše subkutánní tuk</a:t>
            </a:r>
          </a:p>
          <a:p>
            <a:endParaRPr lang="cs-CZ" sz="2000" dirty="0">
              <a:sym typeface="Wingdings" panose="05000000000000000000" pitchFamily="2" charset="2"/>
            </a:endParaRPr>
          </a:p>
          <a:p>
            <a:r>
              <a:rPr lang="cs-CZ" sz="2000" dirty="0">
                <a:sym typeface="Wingdings" panose="05000000000000000000" pitchFamily="2" charset="2"/>
              </a:rPr>
              <a:t>u žen po menopauze dochází ke změně distribuce tuků ve smyslu spíše androidního typu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95747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>
            <a:extLst>
              <a:ext uri="{FF2B5EF4-FFF2-40B4-BE49-F238E27FC236}">
                <a16:creationId xmlns:a16="http://schemas.microsoft.com/office/drawing/2014/main" id="{D974D264-F130-4048-8B1A-89D5F0370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000" y="818166"/>
            <a:ext cx="10753200" cy="4887818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21B3B3B-461D-46C9-BC78-010B09A35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17498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0844" y="569745"/>
            <a:ext cx="10790891" cy="674073"/>
          </a:xfrm>
        </p:spPr>
        <p:txBody>
          <a:bodyPr/>
          <a:lstStyle/>
          <a:p>
            <a:r>
              <a:rPr lang="cs-CZ" dirty="0"/>
              <a:t>Makrofágy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4762" y="1246909"/>
            <a:ext cx="11513127" cy="5486400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altLang="cs-CZ" sz="2000" dirty="0"/>
              <a:t>intenzivní výzkum – ovlivnění metabolických a endokrinních funkcí</a:t>
            </a:r>
            <a:endParaRPr lang="cs-CZ"/>
          </a:p>
          <a:p>
            <a:pPr marL="251460" indent="-179705"/>
            <a:r>
              <a:rPr lang="cs-CZ" altLang="cs-CZ" sz="2000" dirty="0"/>
              <a:t>klasicky aktivované makrofágy M1 – prozánětlivé a imunitní funkce </a:t>
            </a:r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dirty="0"/>
              <a:t>alternativně aktivované M2 – protizánětlivá odpověď </a:t>
            </a:r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dirty="0"/>
              <a:t>předpoklad trofického vlivu na vývoj tukové tkáně </a:t>
            </a:r>
            <a:r>
              <a:rPr lang="cs-CZ" altLang="cs-CZ" sz="2000" dirty="0">
                <a:sym typeface="Wingdings" panose="05000000000000000000" pitchFamily="2" charset="2"/>
              </a:rPr>
              <a:t> </a:t>
            </a:r>
            <a:r>
              <a:rPr lang="cs-CZ" altLang="cs-CZ" sz="2000" dirty="0"/>
              <a:t>makrofágy jsou hlavním zdrojem faktorů ovlivňujících angiogenezi a mohou nepřímo zprostředkovat expanzi tukové tkáně</a:t>
            </a:r>
            <a:endParaRPr lang="cs-CZ" altLang="cs-CZ" sz="20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dirty="0"/>
              <a:t> </a:t>
            </a:r>
            <a:r>
              <a:rPr lang="cs-CZ" altLang="cs-CZ" sz="2000" b="1" dirty="0"/>
              <a:t>Makrofágy při obezitě: </a:t>
            </a:r>
            <a:endParaRPr lang="cs-CZ" altLang="cs-CZ" sz="2000" b="1" dirty="0"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/>
              <a:t>zánětlivé makrofágy M1 se hromadí v tukové tkáni během obezity a tím podporují inzulínovou rezistenci</a:t>
            </a:r>
            <a:endParaRPr lang="cs-CZ" altLang="cs-CZ" sz="1800" dirty="0"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/>
              <a:t>alternativní aktivací M2 se zachovává citlivost na inzulín prostřednictvím mechanismu závislého na </a:t>
            </a:r>
            <a:r>
              <a:rPr lang="cs-CZ" altLang="cs-CZ" sz="1800"/>
              <a:t>PPAR</a:t>
            </a:r>
            <a:endParaRPr lang="cs-CZ" altLang="cs-CZ" sz="1800">
              <a:cs typeface="Arial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12532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Tuková tkáň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720000" y="1285876"/>
            <a:ext cx="10618560" cy="5357813"/>
          </a:xfrm>
        </p:spPr>
        <p:txBody>
          <a:bodyPr/>
          <a:lstStyle/>
          <a:p>
            <a:endParaRPr lang="cs-CZ" altLang="cs-CZ" sz="2000" dirty="0"/>
          </a:p>
          <a:p>
            <a:r>
              <a:rPr lang="cs-CZ" altLang="cs-CZ" sz="2000" dirty="0"/>
              <a:t>centrální role v regulaci energetické rovnováhy a homeostázy</a:t>
            </a:r>
          </a:p>
          <a:p>
            <a:r>
              <a:rPr lang="cs-CZ" altLang="cs-CZ" sz="2000" dirty="0"/>
              <a:t>metabolické, buněčné a endokrinní funkce </a:t>
            </a:r>
          </a:p>
          <a:p>
            <a:endParaRPr lang="cs-CZ" altLang="cs-CZ" sz="2000" dirty="0"/>
          </a:p>
          <a:p>
            <a:r>
              <a:rPr lang="cs-CZ" altLang="cs-CZ" sz="2000" dirty="0"/>
              <a:t>studium tukové tkáně, zvláště </a:t>
            </a:r>
            <a:r>
              <a:rPr lang="cs-CZ" altLang="cs-CZ" sz="2000" b="1" dirty="0"/>
              <a:t>adipocytů</a:t>
            </a:r>
            <a:r>
              <a:rPr lang="cs-CZ" altLang="cs-CZ" sz="2000" dirty="0"/>
              <a:t>, je základem pro porozumění metabolických abnormalit spojených s vývojem obezity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cs-CZ" altLang="cs-CZ" sz="2000" dirty="0">
                <a:sym typeface="Wingdings" panose="05000000000000000000" pitchFamily="2" charset="2"/>
              </a:rPr>
              <a:t> adipocyty se podílejí na řízení metabolismu lipidů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cs-CZ" altLang="cs-CZ" sz="2000" dirty="0">
                <a:sym typeface="Wingdings" panose="05000000000000000000" pitchFamily="2" charset="2"/>
              </a:rPr>
              <a:t> identifikují, řídí a posílají signály pro udržení energetické rovnováhy</a:t>
            </a:r>
          </a:p>
          <a:p>
            <a:pPr marL="72000" indent="0">
              <a:buNone/>
            </a:pPr>
            <a:endParaRPr lang="cs-CZ" altLang="cs-CZ" sz="2000" dirty="0">
              <a:sym typeface="Wingdings" panose="05000000000000000000" pitchFamily="2" charset="2"/>
            </a:endParaRPr>
          </a:p>
          <a:p>
            <a:r>
              <a:rPr lang="cs-CZ" altLang="cs-CZ" sz="2000" dirty="0"/>
              <a:t>koncepce adipocytu jako endokrinní a funkční buňky není dosud zcela pochopena</a:t>
            </a:r>
          </a:p>
          <a:p>
            <a:endParaRPr lang="cs-CZ" altLang="cs-CZ" sz="2000" dirty="0">
              <a:sym typeface="Wingdings" panose="05000000000000000000" pitchFamily="2" charset="2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5DE878D-2946-4CCD-9BC1-1ED01FCE6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221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338" y="720000"/>
            <a:ext cx="10646214" cy="451576"/>
          </a:xfrm>
        </p:spPr>
        <p:txBody>
          <a:bodyPr/>
          <a:lstStyle/>
          <a:p>
            <a:r>
              <a:rPr lang="cs-CZ" dirty="0"/>
              <a:t>Makrofágy při obezitě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4731" y="1445157"/>
            <a:ext cx="11348509" cy="4787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>
                <a:cs typeface="Arial"/>
              </a:rPr>
              <a:t>hypertrofie tukových buněk vede k postupné fibrotizaci, hypoxii, zánětu a apoptóze adipocytů kritické velikosti, ale i nekrotickým změnám  </a:t>
            </a:r>
            <a:endParaRPr lang="cs-CZ" sz="2000" dirty="0"/>
          </a:p>
          <a:p>
            <a:pPr marL="251460" indent="-179705"/>
            <a:r>
              <a:rPr lang="cs-CZ" sz="2000"/>
              <a:t>odumřelé adipocyty jsou obklopeny a postupně je odstraňovány makrofágy 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/>
              <a:t>struktury odstraňování adipocytů se často nazývají „</a:t>
            </a:r>
            <a:r>
              <a:rPr lang="cs-CZ" sz="2000" err="1"/>
              <a:t>korunkovité</a:t>
            </a:r>
            <a:r>
              <a:rPr lang="cs-CZ" sz="2000" dirty="0"/>
              <a:t> struktury“ (</a:t>
            </a:r>
            <a:r>
              <a:rPr lang="cs-CZ" sz="2000" b="1" err="1"/>
              <a:t>crown-like</a:t>
            </a:r>
            <a:r>
              <a:rPr lang="cs-CZ" sz="2000" b="1" dirty="0"/>
              <a:t> </a:t>
            </a:r>
            <a:r>
              <a:rPr lang="cs-CZ" sz="2000" b="1" err="1"/>
              <a:t>structures</a:t>
            </a:r>
            <a:r>
              <a:rPr lang="cs-CZ" sz="2000" dirty="0"/>
              <a:t>)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/>
              <a:t>tvorba těchto CLS vyvolává lokální zánětlivou odpověď </a:t>
            </a:r>
            <a:r>
              <a:rPr lang="cs-CZ" sz="2000" dirty="0">
                <a:sym typeface="Wingdings" panose="05000000000000000000" pitchFamily="2" charset="2"/>
              </a:rPr>
              <a:t> z</a:t>
            </a:r>
            <a:r>
              <a:rPr lang="cs-CZ" sz="2000"/>
              <a:t>horšuje fungování blízkých adipocytů, infiltrace dalších buněk imunitního systému</a:t>
            </a:r>
            <a:endParaRPr lang="cs-CZ" sz="2000" dirty="0">
              <a:cs typeface="Arial"/>
            </a:endParaRPr>
          </a:p>
          <a:p>
            <a:pPr marL="251460" indent="-179705"/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/>
              <a:t>zánět narušuje rovnováhu mezi skladováním a mobilizací MK a přispívá k produkci lipidových mediátorů, které narušují signalizaci inzulínu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/>
              <a:t>fibróza tukových buněk podporuje zánětlivé reakce a zvyšuje rezistenci na inzulín v tukové tkáni</a:t>
            </a:r>
            <a:endParaRPr lang="cs-CZ" sz="2000" dirty="0">
              <a:cs typeface="Arial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63182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Obrázek 2" descr="Obese-adipose-tissue-expansion-resultant-inflammation-and-metabolic-dysregulation-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9225"/>
            <a:ext cx="9144000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5EBFAD1-8EE7-42EE-BA96-CCFE38983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DFB1-5E72-443A-B8BE-A6F66807A71C}" type="slidenum">
              <a:rPr lang="cs-CZ" altLang="cs-CZ"/>
              <a:pPr>
                <a:defRPr/>
              </a:pPr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907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DFB1-5E72-443A-B8BE-A6F66807A71C}" type="slidenum">
              <a:rPr lang="cs-CZ" altLang="cs-CZ" smtClean="0"/>
              <a:pPr>
                <a:defRPr/>
              </a:pPr>
              <a:t>32</a:t>
            </a:fld>
            <a:endParaRPr lang="cs-CZ" altLang="cs-CZ"/>
          </a:p>
        </p:txBody>
      </p:sp>
      <p:pic>
        <p:nvPicPr>
          <p:cNvPr id="1026" name="Picture 2" descr="https://media.springernature.com/full/springer-static/image/art%3A10.1038%2Fnutd.2012.3/MediaObjects/41387_2012_Article_BFnutd20123_Fig1_HTM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" y="2813057"/>
            <a:ext cx="6095586" cy="404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4">
            <a:extLst>
              <a:ext uri="{FF2B5EF4-FFF2-40B4-BE49-F238E27FC236}">
                <a16:creationId xmlns:a16="http://schemas.microsoft.com/office/drawing/2014/main" id="{8388FD92-95C2-4850-AACF-A143D2EDD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2344" y="57398"/>
            <a:ext cx="6027312" cy="2750753"/>
          </a:xfrm>
          <a:prstGeom prst="rect">
            <a:avLst/>
          </a:prstGeom>
        </p:spPr>
      </p:pic>
      <p:pic>
        <p:nvPicPr>
          <p:cNvPr id="5" name="Obrázek 5" descr="Obsah obrázku mapa, perokresba&#10;&#10;Popis se vygeneroval automaticky.">
            <a:extLst>
              <a:ext uri="{FF2B5EF4-FFF2-40B4-BE49-F238E27FC236}">
                <a16:creationId xmlns:a16="http://schemas.microsoft.com/office/drawing/2014/main" id="{8F827299-0230-4F1F-A940-2C471C1F9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823" y="2816923"/>
            <a:ext cx="5426298" cy="403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141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Imunitní odpověď tukové tkáně</a:t>
            </a:r>
            <a:endParaRPr lang="cs-CZ" altLang="cs-CZ">
              <a:cs typeface="Arial"/>
            </a:endParaRP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4038"/>
            <a:ext cx="9144000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87D0236-5936-4A49-B3B3-002E5565D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7D3D2-CC40-4059-A6CE-A297555D831F}" type="slidenum">
              <a:rPr lang="cs-CZ" altLang="cs-CZ"/>
              <a:pPr>
                <a:defRPr/>
              </a:pPr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4952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Produkce látek ve WAT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>
          <a:xfrm>
            <a:off x="720000" y="1600201"/>
            <a:ext cx="9948000" cy="4525963"/>
          </a:xfrm>
        </p:spPr>
        <p:txBody>
          <a:bodyPr/>
          <a:lstStyle/>
          <a:p>
            <a:r>
              <a:rPr lang="cs-CZ" altLang="cs-CZ" sz="2000" dirty="0"/>
              <a:t>kvantitativně nejdůležitější – </a:t>
            </a:r>
            <a:r>
              <a:rPr lang="cs-CZ" altLang="cs-CZ" sz="2000" b="1" dirty="0"/>
              <a:t>mastné kyseliny</a:t>
            </a:r>
          </a:p>
          <a:p>
            <a:r>
              <a:rPr lang="cs-CZ" altLang="cs-CZ" sz="2000" b="1" dirty="0"/>
              <a:t>další molekuly lipidů </a:t>
            </a:r>
            <a:r>
              <a:rPr lang="cs-CZ" altLang="cs-CZ" sz="2000" dirty="0"/>
              <a:t>včetně </a:t>
            </a:r>
            <a:r>
              <a:rPr lang="cs-CZ" altLang="cs-CZ" sz="2000" dirty="0" err="1"/>
              <a:t>prostanoidů</a:t>
            </a:r>
            <a:r>
              <a:rPr lang="cs-CZ" altLang="cs-CZ" sz="2000" dirty="0"/>
              <a:t>, cholesterolu, retinolu a steroidních hormonů (pohlavní hormony a glukokortikoidy)</a:t>
            </a:r>
          </a:p>
          <a:p>
            <a:endParaRPr lang="cs-CZ" altLang="cs-CZ" sz="2000" dirty="0"/>
          </a:p>
          <a:p>
            <a:r>
              <a:rPr lang="cs-CZ" altLang="cs-CZ" sz="2000" dirty="0"/>
              <a:t>výskyt různých látek ve WAT od neaktivních až po aktivní formy</a:t>
            </a:r>
          </a:p>
          <a:p>
            <a:r>
              <a:rPr lang="cs-CZ" altLang="cs-CZ" sz="2000" dirty="0"/>
              <a:t> mohou mít významné </a:t>
            </a:r>
            <a:r>
              <a:rPr lang="cs-CZ" altLang="cs-CZ" sz="2000" dirty="0" err="1"/>
              <a:t>autokrinní</a:t>
            </a:r>
            <a:r>
              <a:rPr lang="cs-CZ" altLang="cs-CZ" sz="2000" dirty="0"/>
              <a:t> a </a:t>
            </a:r>
            <a:r>
              <a:rPr lang="cs-CZ" altLang="cs-CZ" sz="2000" dirty="0" err="1"/>
              <a:t>parakrinní</a:t>
            </a:r>
            <a:r>
              <a:rPr lang="cs-CZ" altLang="cs-CZ" sz="2000" dirty="0"/>
              <a:t> funkce </a:t>
            </a:r>
          </a:p>
          <a:p>
            <a:endParaRPr lang="cs-CZ" altLang="cs-CZ" sz="2000" dirty="0"/>
          </a:p>
          <a:p>
            <a:r>
              <a:rPr lang="cs-CZ" altLang="cs-CZ" sz="2000" b="1" dirty="0" err="1"/>
              <a:t>adipokiny</a:t>
            </a:r>
            <a:r>
              <a:rPr lang="cs-CZ" altLang="cs-CZ" sz="2000" b="1" dirty="0"/>
              <a:t> </a:t>
            </a:r>
            <a:endParaRPr lang="cs-CZ" altLang="cs-CZ" sz="1800" dirty="0"/>
          </a:p>
          <a:p>
            <a:pPr lvl="1"/>
            <a:r>
              <a:rPr lang="cs-CZ" altLang="cs-CZ" dirty="0" err="1"/>
              <a:t>sekretované</a:t>
            </a:r>
            <a:r>
              <a:rPr lang="cs-CZ" altLang="cs-CZ" dirty="0"/>
              <a:t> adipocyty, ale i jinými buňkami např. infiltrovanými makrofágy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86BDF9E-1E80-4531-A119-BF444A21E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309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Adipokiny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318655" y="1288473"/>
            <a:ext cx="11568545" cy="5569527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  <a:defRPr/>
            </a:pPr>
            <a:r>
              <a:rPr lang="cs-CZ" dirty="0"/>
              <a:t>látky bílkovinné povahy různých chemických struktur (více jak 50 látek)</a:t>
            </a:r>
          </a:p>
          <a:p>
            <a:pPr>
              <a:buFont typeface="Arial" charset="0"/>
              <a:buNone/>
              <a:defRPr/>
            </a:pPr>
            <a:endParaRPr lang="cs-CZ" sz="2000" dirty="0"/>
          </a:p>
          <a:p>
            <a:pPr>
              <a:buFont typeface="Arial" charset="0"/>
              <a:buChar char="•"/>
              <a:defRPr/>
            </a:pPr>
            <a:r>
              <a:rPr lang="cs-CZ" sz="2000" dirty="0"/>
              <a:t>různé </a:t>
            </a:r>
            <a:r>
              <a:rPr lang="cs-CZ" sz="2000" b="1" dirty="0"/>
              <a:t>fyziologické role</a:t>
            </a:r>
            <a:r>
              <a:rPr lang="cs-CZ" sz="2000" dirty="0"/>
              <a:t>: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dirty="0"/>
              <a:t>imunitní systém (včetně klasických </a:t>
            </a:r>
            <a:r>
              <a:rPr lang="cs-CZ" sz="2000" dirty="0" err="1"/>
              <a:t>cytokinů</a:t>
            </a:r>
            <a:r>
              <a:rPr lang="cs-CZ" sz="2000" dirty="0"/>
              <a:t> jako jsou TNF-alfa, IL-1, IL-6, IL-8, IL-10, IL-4, IL-13 a MCP-1) </a:t>
            </a:r>
            <a:endParaRPr lang="cs-CZ" sz="2000" dirty="0">
              <a:sym typeface="Wingdings" pitchFamily="2" charset="2"/>
            </a:endParaRPr>
          </a:p>
          <a:p>
            <a:pPr lvl="1">
              <a:buFont typeface="Arial" charset="0"/>
              <a:buChar char="–"/>
              <a:defRPr/>
            </a:pPr>
            <a:r>
              <a:rPr lang="cs-CZ" sz="1600" b="1" dirty="0">
                <a:sym typeface="Wingdings" pitchFamily="2" charset="2"/>
              </a:rPr>
              <a:t>podporuje vztah mezi chronickým zánětem a obezitou </a:t>
            </a:r>
            <a:r>
              <a:rPr lang="cs-CZ" sz="1600" dirty="0">
                <a:sym typeface="Wingdings" pitchFamily="2" charset="2"/>
              </a:rPr>
              <a:t>(zvýšení </a:t>
            </a:r>
            <a:r>
              <a:rPr lang="cs-CZ" sz="1600" dirty="0" err="1">
                <a:sym typeface="Wingdings" pitchFamily="2" charset="2"/>
              </a:rPr>
              <a:t>prozánětlivých</a:t>
            </a:r>
            <a:r>
              <a:rPr lang="cs-CZ" sz="1600" dirty="0">
                <a:sym typeface="Wingdings" pitchFamily="2" charset="2"/>
              </a:rPr>
              <a:t> </a:t>
            </a:r>
            <a:r>
              <a:rPr lang="cs-CZ" sz="1600" dirty="0" err="1">
                <a:sym typeface="Wingdings" pitchFamily="2" charset="2"/>
              </a:rPr>
              <a:t>adipokinů</a:t>
            </a:r>
            <a:r>
              <a:rPr lang="cs-CZ" sz="1600" dirty="0">
                <a:sym typeface="Wingdings" pitchFamily="2" charset="2"/>
              </a:rPr>
              <a:t>)</a:t>
            </a:r>
          </a:p>
          <a:p>
            <a:pPr lvl="1">
              <a:buFont typeface="Arial" charset="0"/>
              <a:buChar char="–"/>
              <a:defRPr/>
            </a:pPr>
            <a:endParaRPr lang="cs-CZ" sz="1600" dirty="0">
              <a:sym typeface="Wingdings" pitchFamily="2" charset="2"/>
            </a:endParaRPr>
          </a:p>
          <a:p>
            <a:pPr>
              <a:buFont typeface="Arial" charset="0"/>
              <a:buChar char="•"/>
              <a:defRPr/>
            </a:pPr>
            <a:r>
              <a:rPr lang="cs-CZ" sz="2000" dirty="0"/>
              <a:t>regulace </a:t>
            </a:r>
            <a:r>
              <a:rPr lang="cs-CZ" sz="2000" b="1" dirty="0"/>
              <a:t>příjmu energie</a:t>
            </a:r>
            <a:r>
              <a:rPr lang="cs-CZ" sz="2000" dirty="0"/>
              <a:t>: </a:t>
            </a:r>
            <a:r>
              <a:rPr lang="cs-CZ" sz="2000" dirty="0" err="1"/>
              <a:t>leptin</a:t>
            </a:r>
            <a:endParaRPr lang="cs-CZ" sz="2000" dirty="0"/>
          </a:p>
          <a:p>
            <a:pPr>
              <a:buFont typeface="Arial" charset="0"/>
              <a:buChar char="•"/>
              <a:defRPr/>
            </a:pPr>
            <a:r>
              <a:rPr lang="cs-CZ" sz="2000" dirty="0"/>
              <a:t>regulace </a:t>
            </a:r>
            <a:r>
              <a:rPr lang="cs-CZ" sz="2000" b="1" dirty="0"/>
              <a:t>krevního tlaku</a:t>
            </a:r>
            <a:r>
              <a:rPr lang="cs-CZ" sz="2000" dirty="0"/>
              <a:t>: </a:t>
            </a:r>
            <a:r>
              <a:rPr lang="cs-CZ" sz="2000" dirty="0" err="1"/>
              <a:t>angiotensinogen</a:t>
            </a:r>
            <a:endParaRPr lang="cs-CZ" sz="2000" dirty="0"/>
          </a:p>
          <a:p>
            <a:pPr>
              <a:buFont typeface="Arial" charset="0"/>
              <a:buChar char="•"/>
              <a:defRPr/>
            </a:pPr>
            <a:r>
              <a:rPr lang="cs-CZ" sz="2000" dirty="0"/>
              <a:t>regulace </a:t>
            </a:r>
            <a:r>
              <a:rPr lang="cs-CZ" sz="2000" b="1" dirty="0"/>
              <a:t>metabolismu lipidů</a:t>
            </a:r>
            <a:r>
              <a:rPr lang="cs-CZ" sz="2000" dirty="0"/>
              <a:t>: retinol </a:t>
            </a:r>
            <a:r>
              <a:rPr lang="cs-CZ" sz="2000" dirty="0" err="1"/>
              <a:t>binding</a:t>
            </a:r>
            <a:r>
              <a:rPr lang="cs-CZ" sz="2000" dirty="0"/>
              <a:t> protein (RBP-4), cholesterol ester transfer protein (CETP)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dirty="0"/>
              <a:t>regulace </a:t>
            </a:r>
            <a:r>
              <a:rPr lang="cs-CZ" sz="2000" b="1" dirty="0"/>
              <a:t>metabolismu sacharidů</a:t>
            </a:r>
            <a:r>
              <a:rPr lang="cs-CZ" sz="2000" dirty="0"/>
              <a:t>: </a:t>
            </a:r>
            <a:r>
              <a:rPr lang="cs-CZ" sz="2000" dirty="0" err="1"/>
              <a:t>adiponektin</a:t>
            </a:r>
            <a:r>
              <a:rPr lang="cs-CZ" sz="2000" dirty="0"/>
              <a:t>, </a:t>
            </a:r>
            <a:r>
              <a:rPr lang="cs-CZ" sz="2000" dirty="0" err="1"/>
              <a:t>resistin</a:t>
            </a:r>
            <a:r>
              <a:rPr lang="cs-CZ" sz="2000" dirty="0"/>
              <a:t>, </a:t>
            </a:r>
            <a:r>
              <a:rPr lang="cs-CZ" sz="2000" dirty="0" err="1"/>
              <a:t>visfatin</a:t>
            </a:r>
            <a:endParaRPr lang="cs-CZ" sz="2000" dirty="0"/>
          </a:p>
          <a:p>
            <a:pPr>
              <a:buFont typeface="Arial" charset="0"/>
              <a:buChar char="•"/>
              <a:defRPr/>
            </a:pPr>
            <a:r>
              <a:rPr lang="cs-CZ" sz="2000" b="1" dirty="0" err="1"/>
              <a:t>angiogeneze</a:t>
            </a:r>
            <a:r>
              <a:rPr lang="cs-CZ" sz="2000" dirty="0"/>
              <a:t>: </a:t>
            </a:r>
            <a:r>
              <a:rPr lang="cs-CZ" sz="2000" dirty="0" err="1"/>
              <a:t>vaskulárné</a:t>
            </a:r>
            <a:r>
              <a:rPr lang="cs-CZ" sz="2000" dirty="0"/>
              <a:t> </a:t>
            </a:r>
            <a:r>
              <a:rPr lang="cs-CZ" sz="2000" dirty="0" err="1"/>
              <a:t>endoteliální</a:t>
            </a:r>
            <a:r>
              <a:rPr lang="cs-CZ" sz="2000" dirty="0"/>
              <a:t> růstový faktor (VEGF)</a:t>
            </a:r>
          </a:p>
          <a:p>
            <a:pPr>
              <a:buFont typeface="Arial" charset="0"/>
              <a:buChar char="•"/>
              <a:defRPr/>
            </a:pPr>
            <a:endParaRPr lang="cs-CZ" sz="2000" dirty="0"/>
          </a:p>
          <a:p>
            <a:pPr>
              <a:buFont typeface="Arial" charset="0"/>
              <a:buChar char="•"/>
              <a:defRPr/>
            </a:pPr>
            <a:r>
              <a:rPr lang="cs-CZ" sz="2000" dirty="0"/>
              <a:t>mnohé jsou syntetizovány i v BAT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A587906-113B-4B46-8661-F9DBEA948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0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14375"/>
            <a:ext cx="9144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C7FA3D4-8748-49D7-AF18-F8327E9C6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DFB1-5E72-443A-B8BE-A6F66807A71C}" type="slidenum">
              <a:rPr lang="cs-CZ" altLang="cs-CZ"/>
              <a:pPr>
                <a:defRPr/>
              </a:pPr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899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Funkce WAT</a:t>
            </a: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>
          <a:xfrm>
            <a:off x="581891" y="1285876"/>
            <a:ext cx="10891309" cy="5572125"/>
          </a:xfrm>
        </p:spPr>
        <p:txBody>
          <a:bodyPr/>
          <a:lstStyle/>
          <a:p>
            <a:endParaRPr lang="cs-CZ" altLang="cs-CZ" sz="2000" dirty="0"/>
          </a:p>
          <a:p>
            <a:pPr marL="72000" indent="0">
              <a:buNone/>
            </a:pPr>
            <a:r>
              <a:rPr lang="cs-CZ" altLang="cs-CZ" sz="2000" dirty="0"/>
              <a:t>= aktivní endokrinní orgán </a:t>
            </a:r>
            <a:r>
              <a:rPr lang="cs-CZ" altLang="cs-CZ" sz="2000" dirty="0">
                <a:sym typeface="Wingdings" panose="05000000000000000000" pitchFamily="2" charset="2"/>
              </a:rPr>
              <a:t></a:t>
            </a:r>
            <a:r>
              <a:rPr lang="cs-CZ" altLang="cs-CZ" sz="2000" dirty="0"/>
              <a:t> znaky vychází z produkovaných </a:t>
            </a:r>
            <a:r>
              <a:rPr lang="cs-CZ" altLang="cs-CZ" sz="2000" dirty="0" err="1"/>
              <a:t>působků</a:t>
            </a:r>
            <a:r>
              <a:rPr lang="cs-CZ" altLang="cs-CZ" sz="2000" dirty="0"/>
              <a:t>:</a:t>
            </a:r>
          </a:p>
          <a:p>
            <a:endParaRPr lang="cs-CZ" altLang="cs-CZ" sz="2000" dirty="0"/>
          </a:p>
          <a:p>
            <a:r>
              <a:rPr lang="cs-CZ" altLang="cs-CZ" sz="2000" dirty="0"/>
              <a:t>vliv </a:t>
            </a:r>
            <a:r>
              <a:rPr lang="cs-CZ" altLang="cs-CZ" sz="2000" dirty="0" err="1"/>
              <a:t>adipokinů</a:t>
            </a:r>
            <a:r>
              <a:rPr lang="cs-CZ" altLang="cs-CZ" sz="2000" dirty="0"/>
              <a:t> na metabolismus, citlivost na inzulin, vaskulární homeostázu, angiogenezi, zánět a imunitní buňky</a:t>
            </a:r>
          </a:p>
          <a:p>
            <a:endParaRPr lang="cs-CZ" altLang="cs-CZ" sz="2000" dirty="0"/>
          </a:p>
          <a:p>
            <a:r>
              <a:rPr lang="cs-CZ" altLang="cs-CZ" sz="2000" dirty="0"/>
              <a:t>akumulace VWAT je doprovázena hypertrofií adipocytů a nadprodukcí prozánětlivých a </a:t>
            </a:r>
            <a:r>
              <a:rPr lang="cs-CZ" altLang="cs-CZ" sz="2000" dirty="0" err="1"/>
              <a:t>proaterogenních</a:t>
            </a:r>
            <a:r>
              <a:rPr lang="cs-CZ" altLang="cs-CZ" sz="2000" dirty="0"/>
              <a:t> molekul (</a:t>
            </a:r>
            <a:r>
              <a:rPr lang="cs-CZ" altLang="cs-CZ" sz="2000" dirty="0" err="1"/>
              <a:t>resistin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visfatin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vaspin</a:t>
            </a:r>
            <a:r>
              <a:rPr lang="cs-CZ" altLang="cs-CZ" sz="2000" dirty="0"/>
              <a:t>, TNF, ILE-6, atd.)</a:t>
            </a:r>
          </a:p>
          <a:p>
            <a:endParaRPr lang="cs-CZ" altLang="cs-CZ" sz="2000" dirty="0"/>
          </a:p>
          <a:p>
            <a:r>
              <a:rPr lang="cs-CZ" altLang="cs-CZ" sz="2000" dirty="0" err="1"/>
              <a:t>adipokiny</a:t>
            </a:r>
            <a:r>
              <a:rPr lang="cs-CZ" altLang="cs-CZ" sz="2000" dirty="0"/>
              <a:t> tedy představují </a:t>
            </a:r>
            <a:r>
              <a:rPr lang="cs-CZ" altLang="cs-CZ" sz="2000" b="1" dirty="0"/>
              <a:t>skupinu informačních biomarkerů pro diagnostiku metabolických poruch</a:t>
            </a:r>
            <a:r>
              <a:rPr lang="cs-CZ" altLang="cs-CZ" sz="2000" dirty="0"/>
              <a:t> a předpovědi výsledků širokého spektra onemocnění</a:t>
            </a:r>
          </a:p>
          <a:p>
            <a:pPr lvl="1"/>
            <a:r>
              <a:rPr lang="cs-CZ" altLang="cs-CZ" sz="1800" dirty="0"/>
              <a:t>intenzivní výzkum</a:t>
            </a:r>
          </a:p>
          <a:p>
            <a:endParaRPr lang="cs-CZ" altLang="cs-CZ" sz="2000" dirty="0"/>
          </a:p>
          <a:p>
            <a:endParaRPr lang="cs-CZ" altLang="cs-CZ" sz="20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01F0505-7502-4813-BE38-97A024C17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5744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65088"/>
            <a:ext cx="8358187" cy="679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4300B13-BD36-4BEA-A201-508D3014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DFB1-5E72-443A-B8BE-A6F66807A71C}" type="slidenum">
              <a:rPr lang="cs-CZ" altLang="cs-CZ"/>
              <a:pPr>
                <a:defRPr/>
              </a:pPr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7692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73637"/>
            <a:ext cx="10753200" cy="451576"/>
          </a:xfrm>
        </p:spPr>
        <p:txBody>
          <a:bodyPr/>
          <a:lstStyle/>
          <a:p>
            <a:r>
              <a:rPr lang="cs-CZ" dirty="0" err="1"/>
              <a:t>Leptin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74742" y="942109"/>
            <a:ext cx="11212458" cy="5538065"/>
          </a:xfrm>
        </p:spPr>
        <p:txBody>
          <a:bodyPr/>
          <a:lstStyle/>
          <a:p>
            <a:r>
              <a:rPr lang="cs-CZ" sz="2000" dirty="0"/>
              <a:t>produkt bílé tuková tkáně – koreluje s množstvím tukové tkáně</a:t>
            </a:r>
          </a:p>
          <a:p>
            <a:r>
              <a:rPr lang="cs-CZ" sz="2000" dirty="0"/>
              <a:t>dle homeostatické regulace příjmu potravy – vyšší hladiny </a:t>
            </a:r>
            <a:r>
              <a:rPr lang="cs-CZ" sz="2000" dirty="0" err="1"/>
              <a:t>leptinu</a:t>
            </a:r>
            <a:r>
              <a:rPr lang="cs-CZ" sz="2000" dirty="0"/>
              <a:t> – pocit sytosti </a:t>
            </a:r>
          </a:p>
          <a:p>
            <a:r>
              <a:rPr lang="cs-CZ" sz="2000" dirty="0"/>
              <a:t>představuje důležitý rizikový faktor v souvislosti mezi obezitou a KVO</a:t>
            </a:r>
          </a:p>
          <a:p>
            <a:r>
              <a:rPr lang="cs-CZ" sz="2000" dirty="0"/>
              <a:t>u obézních – vyšší hladiny – souvisejí s </a:t>
            </a:r>
            <a:r>
              <a:rPr lang="cs-CZ" sz="2000" dirty="0" err="1"/>
              <a:t>leptinovou</a:t>
            </a:r>
            <a:r>
              <a:rPr lang="cs-CZ" sz="2000" dirty="0"/>
              <a:t> rezistencí (korelace s BMI)</a:t>
            </a:r>
          </a:p>
          <a:p>
            <a:r>
              <a:rPr lang="cs-CZ" sz="2000" dirty="0"/>
              <a:t>IR nepřímo přispívá k </a:t>
            </a:r>
            <a:r>
              <a:rPr lang="cs-CZ" sz="2000" dirty="0" err="1"/>
              <a:t>hyperleptinemii</a:t>
            </a:r>
            <a:r>
              <a:rPr lang="cs-CZ" sz="2000" dirty="0"/>
              <a:t>: </a:t>
            </a:r>
            <a:r>
              <a:rPr lang="cs-CZ" sz="2000" dirty="0" err="1"/>
              <a:t>hyperinzuminémie</a:t>
            </a:r>
            <a:r>
              <a:rPr lang="cs-CZ" sz="2000" dirty="0"/>
              <a:t> </a:t>
            </a:r>
            <a:r>
              <a:rPr lang="cs-CZ" sz="2000" dirty="0">
                <a:sym typeface="Wingdings" panose="05000000000000000000" pitchFamily="2" charset="2"/>
              </a:rPr>
              <a:t> vede pravděpodobně ke zvýšení exprese </a:t>
            </a:r>
            <a:r>
              <a:rPr lang="cs-CZ" sz="2000" dirty="0" err="1">
                <a:sym typeface="Wingdings" panose="05000000000000000000" pitchFamily="2" charset="2"/>
              </a:rPr>
              <a:t>obesogenního</a:t>
            </a:r>
            <a:r>
              <a:rPr lang="cs-CZ" sz="2000" dirty="0">
                <a:sym typeface="Wingdings" panose="05000000000000000000" pitchFamily="2" charset="2"/>
              </a:rPr>
              <a:t> genu a vyšším hladinám </a:t>
            </a:r>
            <a:r>
              <a:rPr lang="cs-CZ" sz="2000" dirty="0" err="1">
                <a:sym typeface="Wingdings" panose="05000000000000000000" pitchFamily="2" charset="2"/>
              </a:rPr>
              <a:t>leptinu</a:t>
            </a:r>
            <a:endParaRPr lang="cs-CZ" sz="2000" dirty="0">
              <a:sym typeface="Wingdings" panose="05000000000000000000" pitchFamily="2" charset="2"/>
            </a:endParaRPr>
          </a:p>
          <a:p>
            <a:endParaRPr lang="cs-CZ" sz="2000" dirty="0">
              <a:sym typeface="Wingdings" panose="05000000000000000000" pitchFamily="2" charset="2"/>
            </a:endParaRPr>
          </a:p>
          <a:p>
            <a:r>
              <a:rPr lang="cs-CZ" sz="2000" dirty="0">
                <a:sym typeface="Wingdings" panose="05000000000000000000" pitchFamily="2" charset="2"/>
              </a:rPr>
              <a:t>vztah inzulinu a </a:t>
            </a:r>
            <a:r>
              <a:rPr lang="cs-CZ" sz="2000" dirty="0" err="1">
                <a:sym typeface="Wingdings" panose="05000000000000000000" pitchFamily="2" charset="2"/>
              </a:rPr>
              <a:t>leptinu</a:t>
            </a:r>
            <a:r>
              <a:rPr lang="cs-CZ" sz="2000" dirty="0">
                <a:sym typeface="Wingdings" panose="05000000000000000000" pitchFamily="2" charset="2"/>
              </a:rPr>
              <a:t> – může odrážet velikost zásob v tukové tkáni</a:t>
            </a:r>
          </a:p>
          <a:p>
            <a:r>
              <a:rPr lang="cs-CZ" sz="2000" dirty="0"/>
              <a:t>chronicky vyšší hladiny </a:t>
            </a:r>
            <a:r>
              <a:rPr lang="cs-CZ" sz="2000" dirty="0" err="1"/>
              <a:t>leptinu</a:t>
            </a:r>
            <a:r>
              <a:rPr lang="cs-CZ" sz="2000" dirty="0"/>
              <a:t> u obézních </a:t>
            </a:r>
            <a:r>
              <a:rPr lang="cs-CZ" sz="2000" dirty="0">
                <a:sym typeface="Wingdings" panose="05000000000000000000" pitchFamily="2" charset="2"/>
              </a:rPr>
              <a:t> </a:t>
            </a:r>
            <a:r>
              <a:rPr lang="cs-CZ" sz="2000" dirty="0"/>
              <a:t>snížená citlivost pankreatických </a:t>
            </a:r>
            <a:r>
              <a:rPr lang="el-GR" sz="2000" dirty="0"/>
              <a:t>β-</a:t>
            </a:r>
            <a:r>
              <a:rPr lang="cs-CZ" sz="2000" dirty="0"/>
              <a:t>buněčných receptorů </a:t>
            </a:r>
            <a:r>
              <a:rPr lang="cs-CZ" sz="2000" dirty="0">
                <a:sym typeface="Wingdings" panose="05000000000000000000" pitchFamily="2" charset="2"/>
              </a:rPr>
              <a:t> </a:t>
            </a:r>
            <a:r>
              <a:rPr lang="cs-CZ" sz="2000" dirty="0"/>
              <a:t>zvýšená sekrece inzulinu </a:t>
            </a:r>
          </a:p>
          <a:p>
            <a:r>
              <a:rPr lang="cs-CZ" sz="2000" dirty="0" err="1"/>
              <a:t>hyperinzulinemie</a:t>
            </a:r>
            <a:r>
              <a:rPr lang="cs-CZ" sz="2000" dirty="0"/>
              <a:t> může zhoršit obezitu a dále zvyšovat hladinu </a:t>
            </a:r>
            <a:r>
              <a:rPr lang="cs-CZ" sz="2000" dirty="0" err="1"/>
              <a:t>leptinu</a:t>
            </a:r>
            <a:r>
              <a:rPr lang="cs-CZ" sz="2000" dirty="0"/>
              <a:t> </a:t>
            </a:r>
            <a:r>
              <a:rPr lang="cs-CZ" sz="2000" dirty="0">
                <a:sym typeface="Wingdings" panose="05000000000000000000" pitchFamily="2" charset="2"/>
              </a:rPr>
              <a:t> </a:t>
            </a:r>
            <a:r>
              <a:rPr lang="cs-CZ" sz="2000" dirty="0" err="1"/>
              <a:t>diabetogenní</a:t>
            </a:r>
            <a:r>
              <a:rPr lang="cs-CZ" sz="2000" dirty="0"/>
              <a:t> smyčka pozitivní zpětné vazby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294967295"/>
          </p:nvPr>
        </p:nvSpPr>
        <p:spPr>
          <a:xfrm>
            <a:off x="422329" y="6227762"/>
            <a:ext cx="252413" cy="252412"/>
          </a:xfrm>
        </p:spPr>
        <p:txBody>
          <a:bodyPr/>
          <a:lstStyle/>
          <a:p>
            <a:pPr>
              <a:defRPr/>
            </a:pPr>
            <a:fld id="{9136DFB1-5E72-443A-B8BE-A6F66807A71C}" type="slidenum">
              <a:rPr lang="cs-CZ" altLang="cs-CZ" smtClean="0"/>
              <a:pPr>
                <a:defRPr/>
              </a:pPr>
              <a:t>39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1808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Funkce tukové tkáně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720000" y="1357314"/>
            <a:ext cx="9948000" cy="521493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endParaRPr lang="cs-CZ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/>
              <a:t>metabolismus lipidů včetně uložení TAG a uvolnění MK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/>
              <a:t>katabolismus TAG za účelem uvolnění glycerolu a MK v rámci metabolismu glukózy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/>
              <a:t>produkce </a:t>
            </a:r>
            <a:r>
              <a:rPr lang="cs-CZ" sz="2000" b="1" dirty="0" err="1"/>
              <a:t>adipokinů</a:t>
            </a:r>
            <a:r>
              <a:rPr lang="cs-CZ" sz="2000" dirty="0"/>
              <a:t>, které zahrnují hormony, </a:t>
            </a:r>
            <a:r>
              <a:rPr lang="cs-CZ" sz="2000" dirty="0" err="1"/>
              <a:t>cytokiny</a:t>
            </a:r>
            <a:r>
              <a:rPr lang="cs-CZ" sz="2000" dirty="0"/>
              <a:t> a další proteiny se specifickými biologickými funkcemi</a:t>
            </a:r>
          </a:p>
          <a:p>
            <a:pPr marL="457200" indent="-457200">
              <a:buNone/>
              <a:defRPr/>
            </a:pPr>
            <a:endParaRPr lang="cs-CZ" sz="2000" dirty="0"/>
          </a:p>
          <a:p>
            <a:pPr eaLnBrk="1" hangingPunct="1">
              <a:buFont typeface="Wingdings" panose="05000000000000000000" pitchFamily="2" charset="2"/>
              <a:buChar char=""/>
              <a:defRPr/>
            </a:pPr>
            <a:r>
              <a:rPr lang="cs-CZ" sz="2000" dirty="0">
                <a:sym typeface="Wingdings" pitchFamily="2" charset="2"/>
              </a:rPr>
              <a:t> v</a:t>
            </a:r>
            <a:r>
              <a:rPr lang="cs-CZ" sz="2000" dirty="0"/>
              <a:t>ýznamný vliv na fyziologické procesy, jako je vývoj a růst adipocytů, a energetickou homeostázu</a:t>
            </a:r>
          </a:p>
          <a:p>
            <a:pPr eaLnBrk="1" hangingPunct="1">
              <a:buFont typeface="Arial" charset="0"/>
              <a:buNone/>
              <a:defRPr/>
            </a:pPr>
            <a:endParaRPr lang="cs-CZ" sz="20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000" u="sng" dirty="0"/>
              <a:t>další funkce</a:t>
            </a:r>
            <a:r>
              <a:rPr lang="cs-CZ" sz="2000" dirty="0"/>
              <a:t>: </a:t>
            </a:r>
            <a:r>
              <a:rPr lang="cs-CZ" sz="2000" dirty="0" err="1"/>
              <a:t>angiogeneze</a:t>
            </a:r>
            <a:r>
              <a:rPr lang="cs-CZ" sz="2000" dirty="0"/>
              <a:t>, </a:t>
            </a:r>
            <a:r>
              <a:rPr lang="cs-CZ" sz="2000" dirty="0" err="1"/>
              <a:t>adipogeneze</a:t>
            </a:r>
            <a:r>
              <a:rPr lang="cs-CZ" sz="2000" dirty="0"/>
              <a:t>, metabolismus steroidů, imunitní odpověď, tepelná izolace, ochrana vnitřních orgánů, atd.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sz="20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C35B220-1EA9-4126-9C36-D127128D8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4492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Leptin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316182"/>
            <a:ext cx="10753200" cy="491181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b="1" dirty="0">
                <a:solidFill>
                  <a:srgbClr val="0000DC"/>
                </a:solidFill>
              </a:rPr>
              <a:t>U pacientů s DM II</a:t>
            </a:r>
            <a:endParaRPr lang="cs-CZ"/>
          </a:p>
          <a:p>
            <a:pPr marL="251460" indent="-179705"/>
            <a:r>
              <a:rPr lang="cs-CZ" sz="2000" dirty="0"/>
              <a:t>pozitivní </a:t>
            </a:r>
            <a:r>
              <a:rPr lang="cs-CZ" sz="2000"/>
              <a:t>korelace</a:t>
            </a:r>
            <a:r>
              <a:rPr lang="cs-CZ" sz="2000" dirty="0"/>
              <a:t> s TAG, lipoproteinem (a) [</a:t>
            </a:r>
            <a:r>
              <a:rPr lang="cs-CZ" sz="2000" err="1"/>
              <a:t>Lp</a:t>
            </a:r>
            <a:r>
              <a:rPr lang="cs-CZ" sz="2000" dirty="0"/>
              <a:t> (a)], Apo-A1, glukózou, systolickým krevním tlakem a diastolickým krevním tlakem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/>
              <a:t>Negativní korelace s hladinami HDL</a:t>
            </a:r>
            <a:endParaRPr lang="cs-CZ" sz="2000" dirty="0">
              <a:cs typeface="Arial"/>
            </a:endParaRPr>
          </a:p>
          <a:p>
            <a:pPr marL="251460" indent="-179705"/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>
                <a:solidFill>
                  <a:srgbClr val="0000DC"/>
                </a:solidFill>
              </a:rPr>
              <a:t>Při obezitě</a:t>
            </a:r>
            <a:endParaRPr lang="cs-CZ" sz="2000" dirty="0">
              <a:solidFill>
                <a:srgbClr val="0000DC"/>
              </a:solidFill>
              <a:cs typeface="Arial"/>
            </a:endParaRPr>
          </a:p>
          <a:p>
            <a:pPr marL="251460" indent="-179705"/>
            <a:r>
              <a:rPr lang="cs-CZ" sz="2000" dirty="0"/>
              <a:t>zvýšené hladiny </a:t>
            </a:r>
            <a:r>
              <a:rPr lang="cs-CZ" sz="2000" err="1"/>
              <a:t>leptinu</a:t>
            </a:r>
            <a:r>
              <a:rPr lang="cs-CZ" sz="2000" dirty="0"/>
              <a:t> pozorované u obezity deregulovaly kontrolu krevního tlaku a vedly k hypertenzi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err="1"/>
              <a:t>leptin</a:t>
            </a:r>
            <a:r>
              <a:rPr lang="cs-CZ" sz="2000" dirty="0"/>
              <a:t> může být také potenciálním promotorem hypertenze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/>
              <a:t>role i při imunitní odpovědi: stimulace proliferace T-lymfocytů, IL-6 a dalších prozánětlivých látek</a:t>
            </a:r>
            <a:endParaRPr lang="cs-CZ" sz="2000" dirty="0">
              <a:cs typeface="Arial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52895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Adiponektin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427018"/>
            <a:ext cx="10753200" cy="4613564"/>
          </a:xfrm>
        </p:spPr>
        <p:txBody>
          <a:bodyPr/>
          <a:lstStyle/>
          <a:p>
            <a:r>
              <a:rPr lang="cs-CZ" sz="2000" dirty="0"/>
              <a:t>hladiny v plazmě jsou negativně korelovány s akumulací viscerálního tuku </a:t>
            </a:r>
            <a:r>
              <a:rPr lang="cs-CZ" sz="2000" dirty="0">
                <a:sym typeface="Wingdings" panose="05000000000000000000" pitchFamily="2" charset="2"/>
              </a:rPr>
              <a:t> nižší při obezitě</a:t>
            </a:r>
          </a:p>
          <a:p>
            <a:r>
              <a:rPr lang="cs-CZ" sz="2000" dirty="0" err="1"/>
              <a:t>antiaterogenní</a:t>
            </a:r>
            <a:r>
              <a:rPr lang="cs-CZ" sz="2000" dirty="0"/>
              <a:t>, </a:t>
            </a:r>
            <a:r>
              <a:rPr lang="cs-CZ" sz="2000" dirty="0" err="1"/>
              <a:t>antidiabetické</a:t>
            </a:r>
            <a:r>
              <a:rPr lang="cs-CZ" sz="2000" dirty="0"/>
              <a:t> a protizánětlivé vlastnosti</a:t>
            </a:r>
          </a:p>
          <a:p>
            <a:r>
              <a:rPr lang="cs-CZ" sz="2000" dirty="0"/>
              <a:t>studie diskutují i </a:t>
            </a:r>
            <a:r>
              <a:rPr lang="cs-CZ" sz="2000" dirty="0" err="1"/>
              <a:t>hypoadiponektinemii</a:t>
            </a:r>
            <a:r>
              <a:rPr lang="cs-CZ" sz="2000" dirty="0"/>
              <a:t> v patogenezi DM2 a hypertenze</a:t>
            </a:r>
          </a:p>
          <a:p>
            <a:r>
              <a:rPr lang="cs-CZ" sz="2000" dirty="0"/>
              <a:t>vysoké hladiny </a:t>
            </a:r>
            <a:r>
              <a:rPr lang="cs-CZ" sz="2000" dirty="0" err="1"/>
              <a:t>adiponektinu</a:t>
            </a:r>
            <a:r>
              <a:rPr lang="cs-CZ" sz="2000" dirty="0"/>
              <a:t> byly spojeny se sníženým rizikem ICHS i IM</a:t>
            </a:r>
          </a:p>
          <a:p>
            <a:r>
              <a:rPr lang="cs-CZ" sz="2000" dirty="0"/>
              <a:t>protizánětlivé působení pomocí tří receptorů (AdipoR1, AdipoR2 a T-</a:t>
            </a:r>
            <a:r>
              <a:rPr lang="cs-CZ" sz="2000" dirty="0" err="1"/>
              <a:t>kadherin</a:t>
            </a:r>
            <a:r>
              <a:rPr lang="cs-CZ" sz="2000" dirty="0"/>
              <a:t>):</a:t>
            </a:r>
          </a:p>
          <a:p>
            <a:r>
              <a:rPr lang="cs-CZ" sz="2000" dirty="0"/>
              <a:t>aktivace AdipoR1 a R2</a:t>
            </a:r>
          </a:p>
          <a:p>
            <a:pPr lvl="1"/>
            <a:r>
              <a:rPr lang="cs-CZ" dirty="0"/>
              <a:t>zvýšená oxidace MK v játrech a svalech</a:t>
            </a:r>
          </a:p>
          <a:p>
            <a:pPr lvl="1"/>
            <a:r>
              <a:rPr lang="cs-CZ" dirty="0"/>
              <a:t>zvýšenou produkci laktátu ve svalech </a:t>
            </a:r>
          </a:p>
          <a:p>
            <a:pPr lvl="1"/>
            <a:r>
              <a:rPr lang="cs-CZ" dirty="0"/>
              <a:t>snížená glukoneogeneze v játrech a zvýšená absorpce glukózy v buňkách</a:t>
            </a:r>
          </a:p>
          <a:p>
            <a:pPr lvl="1"/>
            <a:r>
              <a:rPr lang="cs-CZ" dirty="0"/>
              <a:t>inhibici zánětu a oxidačního stresu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324000" lvl="1" indent="0">
              <a:buNone/>
            </a:pP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755784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Adiponektin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413164"/>
            <a:ext cx="10626873" cy="5066836"/>
          </a:xfrm>
        </p:spPr>
        <p:txBody>
          <a:bodyPr/>
          <a:lstStyle/>
          <a:p>
            <a:r>
              <a:rPr lang="cs-CZ" sz="2000" dirty="0" err="1">
                <a:solidFill>
                  <a:srgbClr val="0000DC"/>
                </a:solidFill>
              </a:rPr>
              <a:t>Aterogeneze</a:t>
            </a:r>
            <a:endParaRPr lang="cs-CZ" sz="2000" dirty="0"/>
          </a:p>
          <a:p>
            <a:r>
              <a:rPr lang="cs-CZ" sz="2000" dirty="0" err="1"/>
              <a:t>adiponektin</a:t>
            </a:r>
            <a:r>
              <a:rPr lang="cs-CZ" sz="2000" dirty="0"/>
              <a:t> inhibuje expresi adhezních molekul v endotelových buňkách a inhibuje proliferaci buněk hladkého svalstva </a:t>
            </a:r>
            <a:r>
              <a:rPr lang="cs-CZ" sz="2000" dirty="0">
                <a:sym typeface="Wingdings" panose="05000000000000000000" pitchFamily="2" charset="2"/>
              </a:rPr>
              <a:t> </a:t>
            </a:r>
            <a:r>
              <a:rPr lang="cs-CZ" sz="2000" dirty="0"/>
              <a:t>Inhibuje přeměnu monocytů na makrofágy a tvorbu pěnových buněk a sekreci TNF-</a:t>
            </a:r>
            <a:r>
              <a:rPr lang="el-GR" sz="2000" dirty="0"/>
              <a:t>α</a:t>
            </a:r>
            <a:endParaRPr lang="cs-CZ" sz="2000" dirty="0"/>
          </a:p>
          <a:p>
            <a:r>
              <a:rPr lang="cs-CZ" sz="2000" dirty="0"/>
              <a:t>zvyšuje sekreci endoteliálního NO</a:t>
            </a:r>
          </a:p>
          <a:p>
            <a:endParaRPr lang="cs-CZ" sz="2000" dirty="0"/>
          </a:p>
          <a:p>
            <a:r>
              <a:rPr lang="cs-CZ" sz="2000" dirty="0"/>
              <a:t>zvýšené hladiny </a:t>
            </a:r>
            <a:r>
              <a:rPr lang="cs-CZ" sz="2000" dirty="0" err="1"/>
              <a:t>adiponektinu</a:t>
            </a:r>
            <a:r>
              <a:rPr lang="cs-CZ" sz="2000" dirty="0"/>
              <a:t> souvisí se zlepšením diferenciace </a:t>
            </a:r>
            <a:r>
              <a:rPr lang="cs-CZ" sz="2000" dirty="0" err="1"/>
              <a:t>preadipocytů</a:t>
            </a:r>
            <a:r>
              <a:rPr lang="cs-CZ" sz="2000" dirty="0"/>
              <a:t> na adipocyty (u obézních jedinců je proces obvykle narušen)</a:t>
            </a:r>
          </a:p>
          <a:p>
            <a:endParaRPr lang="cs-CZ" sz="2000" dirty="0"/>
          </a:p>
          <a:p>
            <a:r>
              <a:rPr lang="cs-CZ" sz="2000" dirty="0"/>
              <a:t>zvýšení </a:t>
            </a:r>
            <a:r>
              <a:rPr lang="cs-CZ" sz="2000" dirty="0" err="1"/>
              <a:t>adiponektinu</a:t>
            </a:r>
            <a:r>
              <a:rPr lang="cs-CZ" sz="2000" dirty="0"/>
              <a:t> podporuje redukce tělesné hmotnosti, popřípadě </a:t>
            </a:r>
            <a:r>
              <a:rPr lang="cs-CZ" sz="2000" dirty="0" err="1"/>
              <a:t>thiazolidindiony</a:t>
            </a:r>
            <a:r>
              <a:rPr lang="cs-CZ" sz="2000" dirty="0"/>
              <a:t> podporují zvýšenou sekreci </a:t>
            </a:r>
            <a:r>
              <a:rPr lang="cs-CZ" sz="2000" dirty="0" err="1"/>
              <a:t>adiponektinu</a:t>
            </a:r>
            <a:r>
              <a:rPr lang="cs-CZ" sz="2000" dirty="0"/>
              <a:t> aktivací PPAR-y v adipocytech</a:t>
            </a:r>
          </a:p>
          <a:p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009407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Poměr </a:t>
            </a:r>
            <a:r>
              <a:rPr lang="cs-CZ" dirty="0" err="1"/>
              <a:t>leptin</a:t>
            </a:r>
            <a:r>
              <a:rPr lang="cs-CZ" dirty="0"/>
              <a:t> vs. </a:t>
            </a:r>
            <a:r>
              <a:rPr lang="cs-CZ" dirty="0" err="1"/>
              <a:t>adiponektin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385455"/>
            <a:ext cx="10753200" cy="5094545"/>
          </a:xfrm>
        </p:spPr>
        <p:txBody>
          <a:bodyPr/>
          <a:lstStyle/>
          <a:p>
            <a:r>
              <a:rPr lang="cs-CZ" sz="2000" dirty="0"/>
              <a:t>protichůdné účinky na subklinický zánět</a:t>
            </a:r>
          </a:p>
          <a:p>
            <a:r>
              <a:rPr lang="cs-CZ" sz="2000" dirty="0" err="1"/>
              <a:t>leptin</a:t>
            </a:r>
            <a:r>
              <a:rPr lang="cs-CZ" sz="2000" dirty="0"/>
              <a:t> – prozánětlivý vs. </a:t>
            </a:r>
            <a:r>
              <a:rPr lang="cs-CZ" sz="2000" dirty="0" err="1"/>
              <a:t>adiponektin</a:t>
            </a:r>
            <a:r>
              <a:rPr lang="cs-CZ" sz="2000" dirty="0"/>
              <a:t> – protizánětlivý </a:t>
            </a:r>
          </a:p>
          <a:p>
            <a:endParaRPr lang="cs-CZ" sz="2000" dirty="0"/>
          </a:p>
          <a:p>
            <a:r>
              <a:rPr lang="cs-CZ" sz="2000" dirty="0"/>
              <a:t>různé studie: </a:t>
            </a:r>
          </a:p>
          <a:p>
            <a:pPr lvl="1"/>
            <a:r>
              <a:rPr lang="cs-CZ" sz="1800" dirty="0"/>
              <a:t>poměr </a:t>
            </a:r>
            <a:r>
              <a:rPr lang="cs-CZ" sz="1800" dirty="0" err="1"/>
              <a:t>leptinu</a:t>
            </a:r>
            <a:r>
              <a:rPr lang="cs-CZ" sz="1800" dirty="0"/>
              <a:t> a </a:t>
            </a:r>
            <a:r>
              <a:rPr lang="cs-CZ" sz="1800" dirty="0" err="1"/>
              <a:t>adiponektinu</a:t>
            </a:r>
            <a:r>
              <a:rPr lang="cs-CZ" sz="1800" dirty="0"/>
              <a:t> interaguje navzájem při modulaci rizika DM2</a:t>
            </a:r>
          </a:p>
          <a:p>
            <a:pPr lvl="1"/>
            <a:r>
              <a:rPr lang="cs-CZ" sz="1800" dirty="0"/>
              <a:t>inverzní vztah mezi </a:t>
            </a:r>
            <a:r>
              <a:rPr lang="cs-CZ" sz="1800" dirty="0" err="1"/>
              <a:t>leptinem</a:t>
            </a:r>
            <a:r>
              <a:rPr lang="cs-CZ" sz="1800" dirty="0"/>
              <a:t> a </a:t>
            </a:r>
            <a:r>
              <a:rPr lang="cs-CZ" sz="1800" dirty="0" err="1"/>
              <a:t>adiponektinem</a:t>
            </a:r>
            <a:r>
              <a:rPr lang="cs-CZ" sz="1800" dirty="0"/>
              <a:t> u pacientů s DM2, obezitou a KVO</a:t>
            </a:r>
          </a:p>
          <a:p>
            <a:pPr lvl="1"/>
            <a:r>
              <a:rPr lang="cs-CZ" sz="1800" dirty="0"/>
              <a:t>souvislost rizika DM 2 s poměrem </a:t>
            </a:r>
            <a:r>
              <a:rPr lang="cs-CZ" sz="1800" dirty="0" err="1"/>
              <a:t>leptin</a:t>
            </a:r>
            <a:r>
              <a:rPr lang="cs-CZ" sz="1800" dirty="0"/>
              <a:t>/</a:t>
            </a:r>
            <a:r>
              <a:rPr lang="cs-CZ" sz="1800" dirty="0" err="1"/>
              <a:t>adiponektin</a:t>
            </a:r>
            <a:r>
              <a:rPr lang="cs-CZ" sz="1800" dirty="0"/>
              <a:t> </a:t>
            </a:r>
            <a:r>
              <a:rPr lang="cs-CZ" sz="1800" dirty="0">
                <a:sym typeface="Wingdings" panose="05000000000000000000" pitchFamily="2" charset="2"/>
              </a:rPr>
              <a:t> </a:t>
            </a:r>
            <a:r>
              <a:rPr lang="cs-CZ" sz="1800" dirty="0"/>
              <a:t>silnější než u samotného </a:t>
            </a:r>
            <a:r>
              <a:rPr lang="cs-CZ" sz="1800" dirty="0" err="1"/>
              <a:t>leptinu</a:t>
            </a:r>
            <a:r>
              <a:rPr lang="cs-CZ" sz="1800" dirty="0"/>
              <a:t> nebo </a:t>
            </a:r>
            <a:r>
              <a:rPr lang="cs-CZ" sz="1800" dirty="0" err="1"/>
              <a:t>adiponektinu</a:t>
            </a:r>
            <a:endParaRPr lang="cs-CZ" sz="1800" dirty="0"/>
          </a:p>
          <a:p>
            <a:endParaRPr lang="cs-CZ" sz="2000" dirty="0"/>
          </a:p>
          <a:p>
            <a:r>
              <a:rPr lang="cs-CZ" sz="2000" dirty="0"/>
              <a:t>poměr L / A může být užitečným indexem pro IR v klinické praxi </a:t>
            </a:r>
          </a:p>
          <a:p>
            <a:r>
              <a:rPr lang="cs-CZ" sz="2000" dirty="0"/>
              <a:t>indikátorem pro hodnocení účinnosti </a:t>
            </a:r>
            <a:r>
              <a:rPr lang="cs-CZ" sz="2000" dirty="0" err="1"/>
              <a:t>antidiabetické</a:t>
            </a:r>
            <a:r>
              <a:rPr lang="cs-CZ" sz="2000" dirty="0"/>
              <a:t> léčby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886960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Funkce WAT </a:t>
            </a:r>
            <a:r>
              <a:rPr lang="cs-CZ" altLang="cs-CZ" u="sng"/>
              <a:t>dle lokalizace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>
          <a:xfrm>
            <a:off x="443345" y="1600200"/>
            <a:ext cx="10224655" cy="4972050"/>
          </a:xfrm>
        </p:spPr>
        <p:txBody>
          <a:bodyPr/>
          <a:lstStyle/>
          <a:p>
            <a:r>
              <a:rPr lang="cs-CZ" altLang="cs-CZ" sz="2000" dirty="0"/>
              <a:t>WAT v prsou a hýždích je vysoce citlivá na estrogeny </a:t>
            </a:r>
          </a:p>
          <a:p>
            <a:r>
              <a:rPr lang="cs-CZ" altLang="cs-CZ" sz="2000" dirty="0"/>
              <a:t>WAT v horní části zad a okolí krku je citlivější na glukokortikoidy</a:t>
            </a:r>
          </a:p>
          <a:p>
            <a:r>
              <a:rPr lang="cs-CZ" altLang="cs-CZ" sz="2000" dirty="0"/>
              <a:t>VWAT (intraabdominální) se podílí na sekreci </a:t>
            </a:r>
            <a:r>
              <a:rPr lang="cs-CZ" altLang="cs-CZ" sz="2000" dirty="0" err="1"/>
              <a:t>adipokinů</a:t>
            </a:r>
            <a:r>
              <a:rPr lang="cs-CZ" altLang="cs-CZ" sz="2000" dirty="0"/>
              <a:t> souvisejících se zánětem a diabetem 2. typu</a:t>
            </a:r>
          </a:p>
          <a:p>
            <a:r>
              <a:rPr lang="cs-CZ" altLang="cs-CZ" sz="2000" dirty="0"/>
              <a:t>SWAT vykazuje menší sekreci prozánětlivých </a:t>
            </a:r>
            <a:r>
              <a:rPr lang="cs-CZ" altLang="cs-CZ" sz="2000" dirty="0" err="1"/>
              <a:t>adipokinů</a:t>
            </a:r>
            <a:endParaRPr lang="cs-CZ" altLang="cs-CZ" sz="2000" dirty="0"/>
          </a:p>
          <a:p>
            <a:pPr>
              <a:buFont typeface="Arial" panose="020B0604020202020204" pitchFamily="34" charset="0"/>
              <a:buNone/>
            </a:pPr>
            <a:endParaRPr lang="cs-CZ" altLang="cs-CZ" sz="2000" dirty="0"/>
          </a:p>
          <a:p>
            <a:r>
              <a:rPr lang="cs-CZ" altLang="cs-CZ" sz="2000" b="1" dirty="0" err="1"/>
              <a:t>perivaskulární</a:t>
            </a:r>
            <a:r>
              <a:rPr lang="cs-CZ" altLang="cs-CZ" sz="2000" b="1" dirty="0"/>
              <a:t> WAT </a:t>
            </a:r>
          </a:p>
          <a:p>
            <a:pPr lvl="1"/>
            <a:r>
              <a:rPr lang="cs-CZ" altLang="cs-CZ" sz="1800" dirty="0"/>
              <a:t>popsán </a:t>
            </a:r>
            <a:r>
              <a:rPr lang="cs-CZ" altLang="cs-CZ" sz="1800" b="1" dirty="0"/>
              <a:t>prozánětlivý</a:t>
            </a:r>
            <a:r>
              <a:rPr lang="cs-CZ" altLang="cs-CZ" sz="1800" dirty="0"/>
              <a:t> sekreční profil podobný profilu VWAT</a:t>
            </a:r>
          </a:p>
          <a:p>
            <a:pPr lvl="1"/>
            <a:r>
              <a:rPr lang="cs-CZ" altLang="cs-CZ" sz="1800" dirty="0" err="1"/>
              <a:t>perivaskulární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periarteriální</a:t>
            </a:r>
            <a:r>
              <a:rPr lang="cs-CZ" altLang="cs-CZ" sz="1800" dirty="0"/>
              <a:t>) WAT může vzniknout jako fyziologický mechanismus pro regulaci distribuce krevního oběhu mezi orgány a uvnitř orgánů</a:t>
            </a:r>
          </a:p>
          <a:p>
            <a:pPr lvl="1"/>
            <a:r>
              <a:rPr lang="cs-CZ" altLang="cs-CZ" sz="1800" dirty="0"/>
              <a:t>vyšší </a:t>
            </a:r>
            <a:r>
              <a:rPr lang="cs-CZ" altLang="cs-CZ" sz="1800" dirty="0" err="1"/>
              <a:t>periarteriální</a:t>
            </a:r>
            <a:r>
              <a:rPr lang="cs-CZ" altLang="cs-CZ" sz="1800" dirty="0"/>
              <a:t> WAT – škodlivý </a:t>
            </a:r>
          </a:p>
          <a:p>
            <a:pPr lvl="1"/>
            <a:r>
              <a:rPr lang="cs-CZ" altLang="cs-CZ" sz="1800" dirty="0"/>
              <a:t>v podmínkách nadbytečné energie – zvýšení usazenin – zvýšená produkce prozánětlivých </a:t>
            </a:r>
            <a:r>
              <a:rPr lang="cs-CZ" altLang="cs-CZ" sz="1800" dirty="0" err="1"/>
              <a:t>adipokinů</a:t>
            </a:r>
            <a:r>
              <a:rPr lang="cs-CZ" altLang="cs-CZ" sz="1800" dirty="0"/>
              <a:t> </a:t>
            </a:r>
            <a:r>
              <a:rPr lang="cs-CZ" altLang="cs-CZ" sz="1800" dirty="0">
                <a:sym typeface="Wingdings" panose="05000000000000000000" pitchFamily="2" charset="2"/>
              </a:rPr>
              <a:t> </a:t>
            </a:r>
            <a:r>
              <a:rPr lang="cs-CZ" altLang="cs-CZ" sz="1800" b="1" dirty="0"/>
              <a:t>podpora vývoje </a:t>
            </a:r>
            <a:r>
              <a:rPr lang="cs-CZ" altLang="cs-CZ" sz="1800" b="1" dirty="0" err="1"/>
              <a:t>atrosklerózy</a:t>
            </a:r>
            <a:endParaRPr lang="cs-CZ" altLang="cs-CZ" sz="1800" b="1" dirty="0"/>
          </a:p>
          <a:p>
            <a:endParaRPr lang="cs-CZ" altLang="cs-CZ" sz="20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43FF39-AEC1-43FF-86F5-756446A467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2303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Hnědá tuková tkáň (BAT)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0188"/>
            <a:ext cx="10210800" cy="5357812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dirty="0">
                <a:ea typeface="+mn-lt"/>
                <a:cs typeface="+mn-lt"/>
              </a:rPr>
              <a:t>Výrazně vyšší </a:t>
            </a:r>
            <a:r>
              <a:rPr lang="cs-CZ" sz="2000" b="1" dirty="0">
                <a:ea typeface="+mn-lt"/>
                <a:cs typeface="+mn-lt"/>
              </a:rPr>
              <a:t>inervace </a:t>
            </a:r>
            <a:r>
              <a:rPr lang="cs-CZ" sz="2000" dirty="0">
                <a:ea typeface="+mn-lt"/>
                <a:cs typeface="+mn-lt"/>
              </a:rPr>
              <a:t>a</a:t>
            </a:r>
            <a:r>
              <a:rPr lang="cs-CZ" sz="2000" b="1" dirty="0">
                <a:ea typeface="+mn-lt"/>
                <a:cs typeface="+mn-lt"/>
              </a:rPr>
              <a:t> vaskularizace</a:t>
            </a:r>
            <a:r>
              <a:rPr lang="cs-CZ" sz="2000" dirty="0">
                <a:ea typeface="+mn-lt"/>
                <a:cs typeface="+mn-lt"/>
              </a:rPr>
              <a:t> oproti WAT</a:t>
            </a:r>
            <a:endParaRPr lang="en-US" sz="2000" dirty="0">
              <a:ea typeface="+mn-lt"/>
              <a:cs typeface="+mn-lt"/>
            </a:endParaRPr>
          </a:p>
          <a:p>
            <a:pPr marL="251460" indent="-179705"/>
            <a:r>
              <a:rPr lang="cs-CZ" sz="2000" dirty="0">
                <a:ea typeface="+mn-lt"/>
                <a:cs typeface="+mn-lt"/>
              </a:rPr>
              <a:t>Hustá kapilární síť:</a:t>
            </a:r>
            <a:endParaRPr lang="cs-CZ" dirty="0">
              <a:ea typeface="+mn-lt"/>
              <a:cs typeface="+mn-lt"/>
            </a:endParaRPr>
          </a:p>
          <a:p>
            <a:pPr marL="503555" lvl="1" indent="-179705"/>
            <a:r>
              <a:rPr lang="cs-CZ" dirty="0">
                <a:ea typeface="+mn-lt"/>
                <a:cs typeface="+mn-lt"/>
              </a:rPr>
              <a:t>zásobuje adipocyty substrátem a kyslíkem pro oxidaci </a:t>
            </a:r>
            <a:endParaRPr lang="en-US" dirty="0">
              <a:ea typeface="+mn-lt"/>
              <a:cs typeface="+mn-lt"/>
            </a:endParaRPr>
          </a:p>
          <a:p>
            <a:pPr marL="503555" lvl="1" indent="-179705"/>
            <a:r>
              <a:rPr lang="cs-CZ" dirty="0">
                <a:ea typeface="+mn-lt"/>
                <a:cs typeface="+mn-lt"/>
              </a:rPr>
              <a:t>efektivní distribuce tepla do zbytku těla</a:t>
            </a:r>
            <a:endParaRPr lang="cs-CZ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endParaRPr lang="cs-CZ" dirty="0">
              <a:cs typeface="Arial"/>
            </a:endParaRPr>
          </a:p>
          <a:p>
            <a:pPr marL="251460" indent="-179705"/>
            <a:r>
              <a:rPr lang="cs-CZ" sz="2000" dirty="0">
                <a:cs typeface="Arial"/>
              </a:rPr>
              <a:t>Funkční rozdíl dán přítomností hnědých adipocytů</a:t>
            </a:r>
            <a:endParaRPr lang="cs-CZ" sz="2000" dirty="0"/>
          </a:p>
          <a:p>
            <a:pPr marL="503555" lvl="1" indent="-179705">
              <a:lnSpc>
                <a:spcPct val="150000"/>
              </a:lnSpc>
            </a:pPr>
            <a:r>
              <a:rPr lang="cs-CZ" altLang="cs-CZ" b="1" dirty="0"/>
              <a:t>zvýšený výdej energie a </a:t>
            </a:r>
            <a:r>
              <a:rPr lang="cs-CZ" altLang="cs-CZ" b="1" u="sng" dirty="0"/>
              <a:t>produkce tepla</a:t>
            </a:r>
            <a:endParaRPr lang="cs-CZ" dirty="0">
              <a:sym typeface="Wingdings" panose="05000000000000000000" pitchFamily="2" charset="2"/>
            </a:endParaRPr>
          </a:p>
          <a:p>
            <a:pPr marL="323850" lvl="1" indent="0">
              <a:lnSpc>
                <a:spcPct val="150000"/>
              </a:lnSpc>
              <a:buNone/>
            </a:pPr>
            <a:r>
              <a:rPr lang="cs-CZ" altLang="cs-CZ" b="1" dirty="0">
                <a:sym typeface="Wingdings" panose="05000000000000000000" pitchFamily="2" charset="2"/>
              </a:rPr>
              <a:t> </a:t>
            </a:r>
            <a:r>
              <a:rPr lang="cs-CZ" altLang="cs-CZ" dirty="0"/>
              <a:t>působením tzv. rozpojovacího proteinu-1 (UCP-1) </a:t>
            </a:r>
            <a:endParaRPr lang="cs-CZ" b="1" dirty="0">
              <a:latin typeface="Wingdings"/>
              <a:cs typeface="Arial"/>
              <a:sym typeface="Wingdings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dirty="0"/>
              <a:t>schopnost přímo </a:t>
            </a:r>
            <a:r>
              <a:rPr lang="cs-CZ" altLang="cs-CZ" dirty="0" err="1"/>
              <a:t>utilizovat</a:t>
            </a:r>
            <a:r>
              <a:rPr lang="cs-CZ" altLang="cs-CZ" dirty="0"/>
              <a:t> glukózu a MK</a:t>
            </a:r>
            <a:endParaRPr lang="cs-CZ" altLang="cs-CZ" dirty="0"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dirty="0"/>
              <a:t>význam v dětském věku X funkce zachovaná a </a:t>
            </a:r>
            <a:r>
              <a:rPr lang="cs-CZ" altLang="cs-CZ" dirty="0" err="1"/>
              <a:t>indukovatelná</a:t>
            </a:r>
            <a:r>
              <a:rPr lang="cs-CZ" altLang="cs-CZ" dirty="0"/>
              <a:t> v dospělosti</a:t>
            </a:r>
            <a:endParaRPr lang="cs-CZ" altLang="cs-CZ" dirty="0">
              <a:latin typeface="Arial"/>
              <a:cs typeface="Arial"/>
            </a:endParaRPr>
          </a:p>
          <a:p>
            <a:pPr marL="323850" lvl="1" indent="0">
              <a:lnSpc>
                <a:spcPct val="150000"/>
              </a:lnSpc>
              <a:buNone/>
            </a:pPr>
            <a:r>
              <a:rPr lang="cs-CZ" b="1" dirty="0">
                <a:latin typeface="Wingdings"/>
                <a:sym typeface="Wingdings"/>
              </a:rPr>
              <a:t></a:t>
            </a:r>
            <a:r>
              <a:rPr lang="cs-CZ" b="1" dirty="0">
                <a:sym typeface="Wingdings"/>
              </a:rPr>
              <a:t> </a:t>
            </a:r>
            <a:r>
              <a:rPr lang="cs-CZ" altLang="cs-CZ" dirty="0"/>
              <a:t>BAT</a:t>
            </a:r>
            <a:r>
              <a:rPr lang="cs-CZ" altLang="cs-CZ" sz="2000" dirty="0"/>
              <a:t> získává pozornost jako možnost terapeutického zásahu pro obezitu a metabolická onemocnění včetně DM II</a:t>
            </a:r>
            <a:endParaRPr lang="cs-CZ" altLang="cs-CZ" sz="20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  <a:p>
            <a:pPr marL="503555" lvl="1" indent="-179705">
              <a:buFont typeface="Arial" panose="020B0604020202020204" pitchFamily="34" charset="0"/>
              <a:buNone/>
            </a:pPr>
            <a:endParaRPr lang="cs-CZ" altLang="cs-CZ" sz="1600" dirty="0">
              <a:cs typeface="Arial"/>
            </a:endParaRPr>
          </a:p>
          <a:p>
            <a:pPr marL="503555" lvl="1" indent="-179705"/>
            <a:endParaRPr lang="cs-CZ" altLang="cs-CZ" sz="16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</p:txBody>
      </p:sp>
      <p:pic>
        <p:nvPicPr>
          <p:cNvPr id="52228" name="Obrázek 3" descr="adipocyt_br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25" y="2107742"/>
            <a:ext cx="397827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9533850-E9FB-4F28-84EF-6F8209447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3131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>
          <a:xfrm>
            <a:off x="720000" y="512182"/>
            <a:ext cx="10753200" cy="451576"/>
          </a:xfrm>
        </p:spPr>
        <p:txBody>
          <a:bodyPr/>
          <a:lstStyle/>
          <a:p>
            <a:r>
              <a:rPr lang="cs-CZ" altLang="cs-CZ" dirty="0"/>
              <a:t>Dýchací řetězec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>
          <a:xfrm>
            <a:off x="720000" y="1066801"/>
            <a:ext cx="11208764" cy="5361708"/>
          </a:xfrm>
        </p:spPr>
        <p:txBody>
          <a:bodyPr/>
          <a:lstStyle/>
          <a:p>
            <a:r>
              <a:rPr lang="cs-CZ" altLang="cs-CZ" sz="2000" dirty="0"/>
              <a:t>vnitřní membrána mitochondrií</a:t>
            </a:r>
          </a:p>
          <a:p>
            <a:r>
              <a:rPr lang="cs-CZ" altLang="cs-CZ" sz="2000" dirty="0"/>
              <a:t>využití redukovaných koenzymů (z CC a </a:t>
            </a:r>
            <a:r>
              <a:rPr lang="el-GR" altLang="cs-CZ" sz="2000" dirty="0"/>
              <a:t>β-</a:t>
            </a:r>
            <a:r>
              <a:rPr lang="cs-CZ" altLang="cs-CZ" sz="2000" dirty="0"/>
              <a:t>oxidace), přenosu elektronů a protonů přes specifické komplexy</a:t>
            </a:r>
          </a:p>
          <a:p>
            <a:r>
              <a:rPr lang="cs-CZ" altLang="cs-CZ" sz="2000" dirty="0"/>
              <a:t>produktem DŘ je </a:t>
            </a:r>
            <a:r>
              <a:rPr lang="cs-CZ" altLang="cs-CZ" sz="2000" b="1" dirty="0"/>
              <a:t>energie ve formě ATP, teplo a voda</a:t>
            </a:r>
          </a:p>
          <a:p>
            <a:endParaRPr lang="cs-CZ" altLang="cs-CZ" sz="2000" dirty="0"/>
          </a:p>
          <a:p>
            <a:r>
              <a:rPr lang="cs-CZ" altLang="cs-CZ" sz="2000" b="1" dirty="0"/>
              <a:t>složky DŘ</a:t>
            </a:r>
            <a:r>
              <a:rPr lang="cs-CZ" altLang="cs-CZ" sz="2000" dirty="0"/>
              <a:t>: NADH+H</a:t>
            </a:r>
            <a:r>
              <a:rPr lang="cs-CZ" altLang="cs-CZ" sz="2000" baseline="30000" dirty="0"/>
              <a:t>+ </a:t>
            </a:r>
            <a:r>
              <a:rPr lang="cs-CZ" altLang="cs-CZ" sz="2000" dirty="0"/>
              <a:t>, FADH</a:t>
            </a:r>
            <a:r>
              <a:rPr lang="cs-CZ" altLang="cs-CZ" sz="2000" baseline="-25000" dirty="0"/>
              <a:t>2 </a:t>
            </a:r>
            <a:r>
              <a:rPr lang="cs-CZ" altLang="cs-CZ" sz="2000" dirty="0"/>
              <a:t>, koenzym Q, </a:t>
            </a:r>
            <a:r>
              <a:rPr lang="cs-CZ" altLang="cs-CZ" sz="2000" dirty="0" err="1"/>
              <a:t>FeS</a:t>
            </a:r>
            <a:r>
              <a:rPr lang="cs-CZ" altLang="cs-CZ" sz="2000" dirty="0"/>
              <a:t>-protein, cytochromy, transmembránové komplexy (I-IV)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 dirty="0"/>
          </a:p>
          <a:p>
            <a:r>
              <a:rPr lang="cs-CZ" altLang="cs-CZ" sz="2000" b="1" dirty="0"/>
              <a:t>výsledek DŘ</a:t>
            </a:r>
          </a:p>
          <a:p>
            <a:pPr lvl="1"/>
            <a:r>
              <a:rPr lang="cs-CZ" altLang="cs-CZ" sz="1800" dirty="0"/>
              <a:t>přenesení 10 H</a:t>
            </a:r>
            <a:r>
              <a:rPr lang="cs-CZ" altLang="cs-CZ" sz="1800" baseline="30000" dirty="0"/>
              <a:t>+</a:t>
            </a:r>
            <a:r>
              <a:rPr lang="cs-CZ" altLang="cs-CZ" sz="1800" dirty="0"/>
              <a:t> do </a:t>
            </a:r>
            <a:r>
              <a:rPr lang="cs-CZ" altLang="cs-CZ" sz="1800" dirty="0" err="1"/>
              <a:t>intermembránového</a:t>
            </a:r>
            <a:r>
              <a:rPr lang="cs-CZ" altLang="cs-CZ" sz="1800" dirty="0"/>
              <a:t> prostoru v případě použití NADH+H</a:t>
            </a:r>
            <a:r>
              <a:rPr lang="cs-CZ" altLang="cs-CZ" sz="1800" baseline="30000" dirty="0"/>
              <a:t>+</a:t>
            </a:r>
          </a:p>
          <a:p>
            <a:pPr lvl="1"/>
            <a:r>
              <a:rPr lang="cs-CZ" altLang="cs-CZ" sz="1800" dirty="0"/>
              <a:t>přenesení 6 H</a:t>
            </a:r>
            <a:r>
              <a:rPr lang="cs-CZ" altLang="cs-CZ" sz="1800" baseline="30000" dirty="0"/>
              <a:t>+</a:t>
            </a:r>
            <a:r>
              <a:rPr lang="cs-CZ" altLang="cs-CZ" sz="1800" dirty="0"/>
              <a:t> v případě použití FADH</a:t>
            </a:r>
            <a:r>
              <a:rPr lang="cs-CZ" altLang="cs-CZ" sz="1800" baseline="-25000" dirty="0"/>
              <a:t>2</a:t>
            </a:r>
            <a:endParaRPr lang="cs-CZ" altLang="cs-CZ" sz="1800" dirty="0"/>
          </a:p>
          <a:p>
            <a:pPr lvl="1"/>
            <a:r>
              <a:rPr lang="cs-CZ" altLang="cs-CZ" sz="1800" dirty="0"/>
              <a:t>aerobní fosforylace, kdy F</a:t>
            </a:r>
            <a:r>
              <a:rPr lang="cs-CZ" altLang="cs-CZ" sz="1800" baseline="-25000" dirty="0"/>
              <a:t>0</a:t>
            </a:r>
            <a:r>
              <a:rPr lang="cs-CZ" altLang="cs-CZ" sz="1800" dirty="0"/>
              <a:t>F</a:t>
            </a:r>
            <a:r>
              <a:rPr lang="cs-CZ" altLang="cs-CZ" sz="1800" baseline="30000" dirty="0"/>
              <a:t>1-</a:t>
            </a:r>
            <a:r>
              <a:rPr lang="cs-CZ" altLang="cs-CZ" sz="1800" dirty="0"/>
              <a:t>ATPasa propouští protony do matrix mitochondrie za tvorby ATP </a:t>
            </a:r>
            <a:r>
              <a:rPr lang="cs-CZ" altLang="cs-CZ" sz="1800" dirty="0">
                <a:sym typeface="Wingdings" panose="05000000000000000000" pitchFamily="2" charset="2"/>
              </a:rPr>
              <a:t> z</a:t>
            </a:r>
            <a:r>
              <a:rPr lang="cs-CZ" altLang="cs-CZ" sz="1800" dirty="0"/>
              <a:t>a každé </a:t>
            </a:r>
            <a:r>
              <a:rPr lang="cs-CZ" altLang="cs-CZ" sz="1800" b="1" dirty="0"/>
              <a:t>4 protony se vytvoří 1 ATP</a:t>
            </a:r>
          </a:p>
          <a:p>
            <a:pPr lvl="1"/>
            <a:endParaRPr lang="cs-CZ" altLang="cs-CZ" sz="1600" dirty="0"/>
          </a:p>
          <a:p>
            <a:endParaRPr lang="cs-CZ" altLang="cs-CZ" sz="2000" dirty="0"/>
          </a:p>
          <a:p>
            <a:endParaRPr lang="cs-CZ" altLang="cs-CZ" sz="20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7E8728B-2B98-4E67-AB8A-8A8A726F7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4297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Uncoupling protein </a:t>
            </a:r>
            <a:r>
              <a:rPr lang="cs-CZ" altLang="cs-CZ" b="1"/>
              <a:t>UCP-1</a:t>
            </a:r>
            <a:r>
              <a:rPr lang="cs-CZ" altLang="cs-CZ"/>
              <a:t>  </a:t>
            </a:r>
          </a:p>
        </p:txBody>
      </p:sp>
      <p:sp>
        <p:nvSpPr>
          <p:cNvPr id="5734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00200"/>
            <a:ext cx="9948000" cy="4879800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altLang="cs-CZ" sz="2000" b="1" dirty="0"/>
              <a:t>= tzv. rozpojovací protein</a:t>
            </a:r>
            <a:endParaRPr lang="cs-CZ" dirty="0"/>
          </a:p>
          <a:p>
            <a:pPr marL="251460" indent="-179705"/>
            <a:r>
              <a:rPr lang="cs-CZ" altLang="cs-CZ" sz="2000" dirty="0"/>
              <a:t>patří do pětičlenné rodiny </a:t>
            </a:r>
            <a:r>
              <a:rPr lang="cs-CZ" altLang="cs-CZ" sz="2000" dirty="0" err="1"/>
              <a:t>UCPs</a:t>
            </a:r>
            <a:r>
              <a:rPr lang="cs-CZ" altLang="cs-CZ" sz="2000" dirty="0"/>
              <a:t> </a:t>
            </a:r>
            <a:endParaRPr lang="cs-CZ" altLang="cs-CZ" sz="2000" dirty="0">
              <a:cs typeface="Arial"/>
            </a:endParaRPr>
          </a:p>
          <a:p>
            <a:pPr marL="503555" lvl="1" indent="-179705"/>
            <a:r>
              <a:rPr lang="cs-CZ" altLang="cs-CZ" sz="1800" dirty="0"/>
              <a:t>dosud identifikováno 5 homologů </a:t>
            </a:r>
            <a:r>
              <a:rPr lang="cs-CZ" altLang="cs-CZ" sz="1800" dirty="0" err="1"/>
              <a:t>UCPs</a:t>
            </a:r>
            <a:r>
              <a:rPr lang="cs-CZ" altLang="cs-CZ" sz="1800" dirty="0"/>
              <a:t> v lidské tukové tkáni</a:t>
            </a:r>
            <a:endParaRPr lang="cs-CZ" altLang="cs-CZ" sz="1800" dirty="0">
              <a:cs typeface="Arial"/>
            </a:endParaRPr>
          </a:p>
          <a:p>
            <a:pPr marL="503555" lvl="1" indent="-179705"/>
            <a:r>
              <a:rPr lang="cs-CZ" altLang="cs-CZ" sz="1800" dirty="0"/>
              <a:t>ostatní členové UCP rodiny dosud ne zcela prozkoumány</a:t>
            </a:r>
            <a:endParaRPr lang="cs-CZ" altLang="cs-CZ" sz="1800" dirty="0">
              <a:cs typeface="Arial"/>
            </a:endParaRPr>
          </a:p>
          <a:p>
            <a:pPr marL="503555" lvl="1" indent="-179705">
              <a:buFont typeface="Arial" panose="020B0604020202020204" pitchFamily="34" charset="0"/>
              <a:buNone/>
            </a:pPr>
            <a:endParaRPr lang="cs-CZ" altLang="cs-CZ" sz="1600" dirty="0">
              <a:cs typeface="Arial"/>
            </a:endParaRPr>
          </a:p>
          <a:p>
            <a:pPr marL="251460" indent="-179705"/>
            <a:r>
              <a:rPr lang="cs-CZ" altLang="cs-CZ" sz="2000" dirty="0"/>
              <a:t>UCP-1 – dobře charakterizovaná </a:t>
            </a:r>
            <a:r>
              <a:rPr lang="cs-CZ" altLang="cs-CZ" sz="2000" b="1" dirty="0" err="1"/>
              <a:t>termogenní</a:t>
            </a:r>
            <a:r>
              <a:rPr lang="cs-CZ" altLang="cs-CZ" sz="2000" b="1" dirty="0"/>
              <a:t> role v BAT</a:t>
            </a:r>
            <a:endParaRPr lang="cs-CZ" altLang="cs-CZ" sz="2000" b="1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dirty="0"/>
              <a:t>po aktivaci rozptyluje protonový gradient generovaný řetězcem pro přenos elektronů </a:t>
            </a:r>
            <a:r>
              <a:rPr lang="cs-CZ" altLang="cs-CZ" sz="2000" dirty="0">
                <a:sym typeface="Wingdings" panose="05000000000000000000" pitchFamily="2" charset="2"/>
              </a:rPr>
              <a:t> snižuje potenciál mitochondriální membrány  vede k vysoké oxidaci substrátu a ke vzniku </a:t>
            </a:r>
            <a:r>
              <a:rPr lang="cs-CZ" altLang="cs-CZ" sz="2000" b="1" dirty="0">
                <a:sym typeface="Wingdings" panose="05000000000000000000" pitchFamily="2" charset="2"/>
              </a:rPr>
              <a:t>tepla </a:t>
            </a:r>
            <a:r>
              <a:rPr lang="cs-CZ" altLang="cs-CZ" sz="2000" dirty="0">
                <a:sym typeface="Wingdings" panose="05000000000000000000" pitchFamily="2" charset="2"/>
              </a:rPr>
              <a:t>(relativně malé množství)</a:t>
            </a:r>
            <a:endParaRPr lang="cs-CZ" altLang="cs-CZ" sz="2000" b="1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4D15055-1869-49B6-90AD-D83908433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7988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Dýchací řetězec - </a:t>
            </a:r>
            <a:r>
              <a:rPr lang="cs-CZ" altLang="cs-CZ" b="1"/>
              <a:t>UCPs</a:t>
            </a:r>
            <a:endParaRPr lang="cs-CZ" altLang="cs-CZ"/>
          </a:p>
        </p:txBody>
      </p:sp>
      <p:pic>
        <p:nvPicPr>
          <p:cNvPr id="55299" name="Zástupný symbol pro obsah 3" descr="dychací řetězec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714500"/>
            <a:ext cx="9144000" cy="4814888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F7AEA95-28BD-470A-B76B-4289D92FA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9154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Hnědé adipocyty I.</a:t>
            </a:r>
          </a:p>
        </p:txBody>
      </p:sp>
      <p:sp>
        <p:nvSpPr>
          <p:cNvPr id="59395" name="Zástupný symbol pro obsah 2"/>
          <p:cNvSpPr>
            <a:spLocks noGrp="1"/>
          </p:cNvSpPr>
          <p:nvPr>
            <p:ph idx="1"/>
          </p:nvPr>
        </p:nvSpPr>
        <p:spPr>
          <a:xfrm>
            <a:off x="539936" y="1171576"/>
            <a:ext cx="10128064" cy="5184537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altLang="cs-CZ" sz="1800" dirty="0"/>
              <a:t>hnědé adipocyty exprimují fyziologicky vysoké množství </a:t>
            </a:r>
            <a:r>
              <a:rPr lang="cs-CZ" altLang="cs-CZ" sz="1800" b="1" dirty="0"/>
              <a:t>UCP-1</a:t>
            </a:r>
            <a:endParaRPr lang="cs-CZ" altLang="cs-CZ" sz="1800" dirty="0">
              <a:cs typeface="Arial"/>
            </a:endParaRPr>
          </a:p>
          <a:p>
            <a:pPr marL="251460" indent="-179705"/>
            <a:r>
              <a:rPr lang="cs-CZ" altLang="cs-CZ" sz="1800" dirty="0"/>
              <a:t>bohatá inervace </a:t>
            </a:r>
            <a:r>
              <a:rPr lang="cs-CZ" altLang="cs-CZ" sz="1800" dirty="0">
                <a:sym typeface="Wingdings" panose="05000000000000000000" pitchFamily="2" charset="2"/>
              </a:rPr>
              <a:t> </a:t>
            </a:r>
            <a:r>
              <a:rPr lang="cs-CZ" altLang="cs-CZ" sz="1800" dirty="0"/>
              <a:t>regulace růstu BAT – sympatikus</a:t>
            </a:r>
            <a:endParaRPr lang="cs-CZ" altLang="cs-CZ" sz="18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endParaRPr lang="cs-CZ" altLang="cs-CZ" sz="1800" b="1" dirty="0">
              <a:cs typeface="Arial"/>
            </a:endParaRPr>
          </a:p>
          <a:p>
            <a:pPr marL="251460" indent="-179705"/>
            <a:r>
              <a:rPr lang="el-GR" altLang="cs-CZ" sz="1800" b="1" dirty="0"/>
              <a:t>β3-</a:t>
            </a:r>
            <a:r>
              <a:rPr lang="cs-CZ" altLang="cs-CZ" sz="1800" b="1" err="1"/>
              <a:t>adrenoceptory</a:t>
            </a:r>
            <a:r>
              <a:rPr lang="cs-CZ" altLang="cs-CZ" sz="1800" b="1" dirty="0"/>
              <a:t> (AR) </a:t>
            </a:r>
          </a:p>
          <a:p>
            <a:r>
              <a:rPr lang="cs-CZ" altLang="cs-CZ" sz="1800" dirty="0"/>
              <a:t>jsou specificky exprimovány hnědými adipocyty </a:t>
            </a:r>
            <a:endParaRPr lang="cs-CZ" altLang="cs-CZ" sz="1800" dirty="0"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/>
              <a:t>pozitivní korelace mezi hustotou hnědých adipocytů a hustotou adrenergních vláken</a:t>
            </a:r>
            <a:endParaRPr lang="cs-CZ" altLang="cs-CZ" sz="1800" dirty="0"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/>
              <a:t>po aktivaci adrenalinem řídí hnědou </a:t>
            </a:r>
            <a:r>
              <a:rPr lang="cs-CZ" altLang="cs-CZ" sz="1800" err="1"/>
              <a:t>termogenní</a:t>
            </a:r>
            <a:r>
              <a:rPr lang="cs-CZ" altLang="cs-CZ" sz="1800" dirty="0"/>
              <a:t> aktivaci adipocytů</a:t>
            </a:r>
            <a:endParaRPr lang="cs-CZ" altLang="cs-CZ" sz="1800" dirty="0"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/>
              <a:t>snižují obezitu u obézních krys</a:t>
            </a:r>
            <a:endParaRPr lang="cs-CZ" altLang="cs-CZ" sz="1800" dirty="0">
              <a:cs typeface="Arial"/>
            </a:endParaRPr>
          </a:p>
          <a:p>
            <a:pPr marL="251460" indent="-179705"/>
            <a:r>
              <a:rPr lang="cs-CZ" altLang="cs-CZ" sz="1800" b="1" dirty="0"/>
              <a:t>expozice chladu </a:t>
            </a:r>
            <a:r>
              <a:rPr lang="cs-CZ" altLang="cs-CZ" sz="1800" dirty="0"/>
              <a:t>stimuluje expanzi BAT prostřednictvím aktivace proliferace a diferenciace hnědých </a:t>
            </a:r>
            <a:r>
              <a:rPr lang="cs-CZ" altLang="cs-CZ" sz="1800" err="1"/>
              <a:t>adipózních</a:t>
            </a:r>
            <a:r>
              <a:rPr lang="cs-CZ" altLang="cs-CZ" sz="1800" dirty="0"/>
              <a:t> </a:t>
            </a:r>
            <a:r>
              <a:rPr lang="cs-CZ" altLang="cs-CZ" sz="1800" err="1"/>
              <a:t>prekurzorových</a:t>
            </a:r>
            <a:r>
              <a:rPr lang="cs-CZ" altLang="cs-CZ" sz="1800" dirty="0"/>
              <a:t> buněk </a:t>
            </a:r>
            <a:endParaRPr lang="cs-CZ" altLang="cs-CZ" sz="18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endParaRPr lang="cs-CZ" sz="1800" dirty="0">
              <a:cs typeface="Arial"/>
            </a:endParaRPr>
          </a:p>
          <a:p>
            <a:pPr marL="251460" indent="-179705"/>
            <a:r>
              <a:rPr lang="cs-CZ" sz="1800" dirty="0"/>
              <a:t>ovlivnění chování bílých adipocytů </a:t>
            </a:r>
            <a:r>
              <a:rPr lang="cs-CZ" sz="1800" dirty="0">
                <a:sym typeface="Wingdings" panose="05000000000000000000" pitchFamily="2" charset="2"/>
              </a:rPr>
              <a:t> jak mají metabolicky fungovat</a:t>
            </a:r>
            <a:endParaRPr lang="cs-CZ" sz="1800" dirty="0">
              <a:cs typeface="Arial"/>
            </a:endParaRPr>
          </a:p>
          <a:p>
            <a:pPr marL="251460" indent="-179705"/>
            <a:r>
              <a:rPr lang="cs-CZ" sz="1800" dirty="0">
                <a:sym typeface="Wingdings" panose="05000000000000000000" pitchFamily="2" charset="2"/>
              </a:rPr>
              <a:t>koordinují funkci mozku prostřednictvím tukové tkáně</a:t>
            </a:r>
            <a:endParaRPr lang="cs-CZ" sz="18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  <a:p>
            <a:pPr marL="251460" indent="-179705">
              <a:buFont typeface="Arial" panose="020B0604020202020204" pitchFamily="34" charset="0"/>
              <a:buNone/>
            </a:pPr>
            <a:endParaRPr lang="cs-CZ" altLang="cs-CZ" sz="2000" b="1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F679764-669D-420A-B318-9B2737937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454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9FADB6-DE88-4684-8B28-FD8B3354ED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C0088A-3F90-45A4-927E-2149F2B32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Druhy tukové tkáně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7290B33-0307-44F4-86F3-599419ABB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endParaRPr lang="cs-CZ" sz="2400" dirty="0">
              <a:ea typeface="+mn-lt"/>
              <a:cs typeface="+mn-lt"/>
            </a:endParaRPr>
          </a:p>
          <a:p>
            <a:pPr marL="251460" indent="-179705"/>
            <a:r>
              <a:rPr lang="cs-CZ" sz="2400" dirty="0">
                <a:ea typeface="+mn-lt"/>
                <a:cs typeface="+mn-lt"/>
              </a:rPr>
              <a:t>dle rozdílů v buněčné struktuře, barvě, lokalizaci, vaskularizaci a funkci:</a:t>
            </a:r>
            <a:endParaRPr lang="cs-CZ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48398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8" y="1484168"/>
            <a:ext cx="10572085" cy="386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62FC07B-349A-4353-9DA4-4E33C57D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DFB1-5E72-443A-B8BE-A6F66807A71C}" type="slidenum">
              <a:rPr lang="cs-CZ" altLang="cs-CZ"/>
              <a:pPr>
                <a:defRPr/>
              </a:pPr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02837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Béžové adipocyty I.</a:t>
            </a:r>
          </a:p>
        </p:txBody>
      </p:sp>
      <p:sp>
        <p:nvSpPr>
          <p:cNvPr id="63491" name="Zástupný symbol pro obsah 2"/>
          <p:cNvSpPr>
            <a:spLocks noGrp="1"/>
          </p:cNvSpPr>
          <p:nvPr>
            <p:ph idx="1"/>
          </p:nvPr>
        </p:nvSpPr>
        <p:spPr>
          <a:xfrm>
            <a:off x="720000" y="1428750"/>
            <a:ext cx="9948000" cy="4528705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altLang="cs-CZ" sz="2000" dirty="0"/>
              <a:t>Nachází se ve WAT, ale morfologicky a funkčně mají blíže k BAT </a:t>
            </a:r>
            <a:r>
              <a:rPr lang="cs-CZ" sz="2000" dirty="0">
                <a:latin typeface="Wingdings"/>
                <a:sym typeface="Wingdings"/>
              </a:rPr>
              <a:t></a:t>
            </a:r>
            <a:r>
              <a:rPr lang="cs-CZ" sz="2000" dirty="0">
                <a:latin typeface="Arial"/>
                <a:cs typeface="Arial"/>
                <a:sym typeface="Wingdings"/>
              </a:rPr>
              <a:t> lze také narazit na označení </a:t>
            </a:r>
            <a:r>
              <a:rPr lang="cs-CZ" sz="2000" b="1" dirty="0" err="1">
                <a:latin typeface="Arial"/>
                <a:cs typeface="Arial"/>
                <a:sym typeface="Wingdings"/>
              </a:rPr>
              <a:t>brite</a:t>
            </a:r>
            <a:r>
              <a:rPr lang="cs-CZ" sz="2000" b="1" dirty="0">
                <a:latin typeface="Arial"/>
                <a:cs typeface="Arial"/>
                <a:sym typeface="Wingdings"/>
              </a:rPr>
              <a:t> </a:t>
            </a:r>
            <a:r>
              <a:rPr lang="cs-CZ" sz="2000" dirty="0">
                <a:latin typeface="Arial"/>
                <a:cs typeface="Arial"/>
                <a:sym typeface="Wingdings"/>
              </a:rPr>
              <a:t>(</a:t>
            </a:r>
            <a:r>
              <a:rPr lang="cs-CZ" sz="2000" dirty="0" err="1">
                <a:latin typeface="Arial"/>
                <a:cs typeface="Arial"/>
                <a:sym typeface="Wingdings"/>
              </a:rPr>
              <a:t>brown</a:t>
            </a:r>
            <a:r>
              <a:rPr lang="cs-CZ" sz="2000" dirty="0">
                <a:latin typeface="Arial"/>
                <a:cs typeface="Arial"/>
                <a:sym typeface="Wingdings"/>
              </a:rPr>
              <a:t> in </a:t>
            </a:r>
            <a:r>
              <a:rPr lang="cs-CZ" sz="2000" dirty="0" err="1">
                <a:latin typeface="Arial"/>
                <a:cs typeface="Arial"/>
                <a:sym typeface="Wingdings"/>
              </a:rPr>
              <a:t>white</a:t>
            </a:r>
            <a:r>
              <a:rPr lang="cs-CZ" sz="2000" dirty="0">
                <a:latin typeface="Arial"/>
                <a:cs typeface="Arial"/>
                <a:sym typeface="Wingdings"/>
              </a:rPr>
              <a:t>)</a:t>
            </a:r>
            <a:endParaRPr lang="cs-CZ" sz="2000" dirty="0">
              <a:latin typeface="Wingdings"/>
              <a:sym typeface="Wingdings"/>
            </a:endParaRPr>
          </a:p>
          <a:p>
            <a:pPr marL="251460" indent="-179705"/>
            <a:endParaRPr lang="cs-CZ" sz="2000" dirty="0"/>
          </a:p>
          <a:p>
            <a:pPr marL="251460" indent="-179705"/>
            <a:r>
              <a:rPr lang="cs-CZ" altLang="cs-CZ" sz="2000" dirty="0"/>
              <a:t>Původ je stále kontroverzní:</a:t>
            </a:r>
            <a:endParaRPr lang="cs-CZ" altLang="cs-CZ" sz="2000" dirty="0"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 err="1">
                <a:cs typeface="Arial"/>
              </a:rPr>
              <a:t>Indukovatelné</a:t>
            </a:r>
            <a:r>
              <a:rPr lang="cs-CZ" altLang="cs-CZ" sz="1800" dirty="0">
                <a:cs typeface="Arial"/>
              </a:rPr>
              <a:t> prakticky ve všech depech WAT, ale s různou účinností</a:t>
            </a:r>
            <a:endParaRPr lang="cs-CZ" altLang="cs-CZ" sz="1800" dirty="0"/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>
                <a:cs typeface="Arial"/>
              </a:rPr>
              <a:t>Původ z přítomné </a:t>
            </a:r>
            <a:r>
              <a:rPr lang="cs-CZ" altLang="cs-CZ" sz="1800" dirty="0" err="1">
                <a:cs typeface="Arial"/>
              </a:rPr>
              <a:t>prekurzorové</a:t>
            </a:r>
            <a:r>
              <a:rPr lang="cs-CZ" altLang="cs-CZ" sz="1800" dirty="0">
                <a:cs typeface="Arial"/>
              </a:rPr>
              <a:t> populace odlišné od typických WAT?</a:t>
            </a:r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 err="1"/>
              <a:t>Transdiferenciace</a:t>
            </a:r>
            <a:r>
              <a:rPr lang="cs-CZ" altLang="cs-CZ" sz="1800" dirty="0"/>
              <a:t> dospělých bílých adipocytů </a:t>
            </a:r>
            <a:r>
              <a:rPr lang="cs-CZ" altLang="cs-CZ" sz="1800" dirty="0">
                <a:sym typeface="Wingdings" panose="05000000000000000000" pitchFamily="2" charset="2"/>
              </a:rPr>
              <a:t> stejné </a:t>
            </a:r>
            <a:r>
              <a:rPr lang="cs-CZ" altLang="cs-CZ" sz="1800" dirty="0" err="1">
                <a:sym typeface="Wingdings" panose="05000000000000000000" pitchFamily="2" charset="2"/>
              </a:rPr>
              <a:t>prekuruzorové</a:t>
            </a:r>
            <a:r>
              <a:rPr lang="cs-CZ" altLang="cs-CZ" sz="1800" dirty="0">
                <a:sym typeface="Wingdings" panose="05000000000000000000" pitchFamily="2" charset="2"/>
              </a:rPr>
              <a:t> buňky, ale odlišný fenotyp odpovídající spíše BAT?</a:t>
            </a:r>
            <a:endParaRPr lang="cs-CZ" altLang="cs-CZ" sz="1800" dirty="0"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/>
              <a:t>P</a:t>
            </a:r>
            <a:r>
              <a:rPr lang="cs-CZ" sz="1800" dirty="0"/>
              <a:t>rakticky veškerá WAT je za extrémních podmínek schopna přeměny (</a:t>
            </a:r>
            <a:r>
              <a:rPr lang="cs-CZ" sz="1800" dirty="0">
                <a:latin typeface="Wingdings"/>
                <a:sym typeface="Wingdings"/>
              </a:rPr>
              <a:t></a:t>
            </a:r>
            <a:r>
              <a:rPr lang="cs-CZ" sz="1800" dirty="0"/>
              <a:t> browning)</a:t>
            </a:r>
          </a:p>
          <a:p>
            <a:pPr marL="503555" lvl="1" indent="-179705">
              <a:lnSpc>
                <a:spcPct val="150000"/>
              </a:lnSpc>
            </a:pPr>
            <a:r>
              <a:rPr lang="cs-CZ" sz="1800" dirty="0">
                <a:cs typeface="Arial"/>
              </a:rPr>
              <a:t>De-novo </a:t>
            </a:r>
            <a:r>
              <a:rPr lang="cs-CZ" sz="1800" dirty="0" err="1">
                <a:cs typeface="Arial"/>
              </a:rPr>
              <a:t>adipogeneze</a:t>
            </a:r>
            <a:r>
              <a:rPr lang="cs-CZ" sz="1800" dirty="0">
                <a:cs typeface="Arial"/>
              </a:rPr>
              <a:t> X </a:t>
            </a:r>
            <a:r>
              <a:rPr lang="cs-CZ" sz="1800" dirty="0" err="1">
                <a:cs typeface="Arial"/>
              </a:rPr>
              <a:t>dormantní</a:t>
            </a:r>
            <a:r>
              <a:rPr lang="cs-CZ" sz="1800" dirty="0">
                <a:cs typeface="Arial"/>
              </a:rPr>
              <a:t> </a:t>
            </a:r>
            <a:r>
              <a:rPr lang="cs-CZ" sz="1800" dirty="0">
                <a:latin typeface="Wingdings"/>
                <a:cs typeface="Arial"/>
                <a:sym typeface="Wingdings"/>
              </a:rPr>
              <a:t></a:t>
            </a:r>
            <a:r>
              <a:rPr lang="cs-CZ" sz="1800" dirty="0">
                <a:cs typeface="Arial"/>
              </a:rPr>
              <a:t> aktivace?</a:t>
            </a:r>
            <a:endParaRPr lang="cs-CZ" sz="1800" dirty="0">
              <a:ea typeface="+mn-lt"/>
              <a:cs typeface="+mn-lt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008B998-6C76-4A59-A8F9-99FBA2BC7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21215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Béžové adipocyty II.</a:t>
            </a:r>
          </a:p>
        </p:txBody>
      </p:sp>
      <p:sp>
        <p:nvSpPr>
          <p:cNvPr id="63491" name="Zástupný symbol pro obsah 2"/>
          <p:cNvSpPr>
            <a:spLocks noGrp="1"/>
          </p:cNvSpPr>
          <p:nvPr>
            <p:ph idx="1"/>
          </p:nvPr>
        </p:nvSpPr>
        <p:spPr>
          <a:xfrm>
            <a:off x="720000" y="1428750"/>
            <a:ext cx="9948000" cy="516947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dirty="0">
                <a:ea typeface="+mn-lt"/>
                <a:cs typeface="+mn-lt"/>
              </a:rPr>
              <a:t>Některé béžové adipocyty: UCP1-negativní, jiné UCP1-pozitivní</a:t>
            </a:r>
          </a:p>
          <a:p>
            <a:pPr marL="71755" indent="0">
              <a:buNone/>
            </a:pPr>
            <a:endParaRPr lang="cs-CZ" sz="2000" dirty="0">
              <a:ea typeface="+mn-lt"/>
              <a:cs typeface="+mn-lt"/>
            </a:endParaRPr>
          </a:p>
          <a:p>
            <a:pPr marL="251460" indent="-179705"/>
            <a:r>
              <a:rPr lang="cs-CZ" sz="2000" dirty="0">
                <a:ea typeface="+mn-lt"/>
                <a:cs typeface="+mn-lt"/>
              </a:rPr>
              <a:t>Mitochondriální morfologie se pohybuje od typického bílého adipocytu až po typický hnědý adipocyt</a:t>
            </a:r>
            <a:endParaRPr lang="cs-CZ" sz="2000" dirty="0">
              <a:ea typeface="+mn-lt"/>
              <a:cs typeface="Arial"/>
            </a:endParaRPr>
          </a:p>
          <a:p>
            <a:pPr marL="71755" indent="0">
              <a:buNone/>
            </a:pPr>
            <a:endParaRPr lang="cs-CZ" sz="2000" dirty="0">
              <a:ea typeface="+mn-lt"/>
              <a:cs typeface="+mn-lt"/>
            </a:endParaRPr>
          </a:p>
          <a:p>
            <a:pPr marL="251460" indent="-179705"/>
            <a:r>
              <a:rPr lang="cs-CZ" sz="2000" dirty="0">
                <a:ea typeface="+mn-lt"/>
                <a:cs typeface="+mn-lt"/>
              </a:rPr>
              <a:t>Exprimují UCP-1 při odpovědi na chlad nebo jiné induktory (např. </a:t>
            </a:r>
            <a:r>
              <a:rPr lang="el-GR" sz="2000" dirty="0">
                <a:ea typeface="+mn-lt"/>
                <a:cs typeface="+mn-lt"/>
              </a:rPr>
              <a:t>β</a:t>
            </a:r>
            <a:r>
              <a:rPr lang="cs-CZ" sz="2000" dirty="0">
                <a:ea typeface="+mn-lt"/>
                <a:cs typeface="+mn-lt"/>
              </a:rPr>
              <a:t>-adrenergní agonisté nebo </a:t>
            </a:r>
            <a:r>
              <a:rPr lang="cs-CZ" sz="2000" dirty="0" err="1">
                <a:ea typeface="+mn-lt"/>
                <a:cs typeface="+mn-lt"/>
              </a:rPr>
              <a:t>PPARy</a:t>
            </a:r>
            <a:r>
              <a:rPr lang="cs-CZ" sz="2000" dirty="0">
                <a:ea typeface="+mn-lt"/>
                <a:cs typeface="+mn-lt"/>
              </a:rPr>
              <a:t> aktivátory)</a:t>
            </a:r>
          </a:p>
          <a:p>
            <a:pPr marL="71755" indent="0">
              <a:buNone/>
            </a:pPr>
            <a:endParaRPr lang="cs-CZ" sz="2000" dirty="0">
              <a:ea typeface="+mn-lt"/>
              <a:cs typeface="+mn-lt"/>
            </a:endParaRPr>
          </a:p>
          <a:p>
            <a:pPr marL="251460" indent="-179705"/>
            <a:r>
              <a:rPr lang="cs-CZ" sz="2000" u="sng" dirty="0">
                <a:ea typeface="+mn-lt"/>
                <a:cs typeface="+mn-lt"/>
              </a:rPr>
              <a:t>Závislost na externích podnětech</a:t>
            </a:r>
            <a:r>
              <a:rPr lang="cs-CZ" sz="2000" dirty="0">
                <a:ea typeface="+mn-lt"/>
                <a:cs typeface="+mn-lt"/>
              </a:rPr>
              <a:t> pro indukci UCP-1 je charakteristickým znakem béžového tuku</a:t>
            </a:r>
          </a:p>
          <a:p>
            <a:pPr marL="251460" indent="-179705"/>
            <a:endParaRPr lang="cs-CZ" sz="2000" dirty="0">
              <a:cs typeface="Arial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008B998-6C76-4A59-A8F9-99FBA2BC7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9590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ázek 3" descr="adipogenez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0"/>
            <a:ext cx="6940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A94C5B1-67B0-4AE1-B330-56EA0C16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DFB1-5E72-443A-B8BE-A6F66807A71C}" type="slidenum">
              <a:rPr lang="cs-CZ" altLang="cs-CZ"/>
              <a:pPr>
                <a:defRPr/>
              </a:pPr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7421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Zástupný symbol pro obsah 3" descr="tukova tka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00" y="1355434"/>
            <a:ext cx="8902788" cy="4146460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51E1B5B-C881-48FD-A5B0-FBA438AB9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6346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Distribuce BAT - kojenci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720000" y="1171576"/>
            <a:ext cx="9144000" cy="4827442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>
              <a:buFont typeface="Arial" charset="0"/>
              <a:buChar char="•"/>
              <a:defRPr/>
            </a:pPr>
            <a:endParaRPr lang="cs-CZ" sz="2000" b="1" dirty="0">
              <a:cs typeface="Arial"/>
            </a:endParaRPr>
          </a:p>
          <a:p>
            <a:pPr marL="251460" indent="-179705">
              <a:buFont typeface="Arial" charset="0"/>
              <a:buChar char="•"/>
              <a:defRPr/>
            </a:pPr>
            <a:endParaRPr lang="cs-CZ" sz="2000" b="1" dirty="0">
              <a:cs typeface="Arial"/>
            </a:endParaRPr>
          </a:p>
          <a:p>
            <a:pPr marL="251460" indent="-179705">
              <a:defRPr/>
            </a:pPr>
            <a:r>
              <a:rPr lang="cs-CZ" sz="2000" dirty="0"/>
              <a:t>tenká vrstva </a:t>
            </a:r>
            <a:r>
              <a:rPr lang="cs-CZ" sz="2000" dirty="0" err="1"/>
              <a:t>interkapsulární</a:t>
            </a:r>
            <a:r>
              <a:rPr lang="cs-CZ" sz="2000" dirty="0"/>
              <a:t> BAT</a:t>
            </a:r>
            <a:endParaRPr lang="cs-CZ" sz="2000" dirty="0">
              <a:cs typeface="Arial"/>
            </a:endParaRPr>
          </a:p>
          <a:p>
            <a:pPr marL="251460" indent="-179705">
              <a:defRPr/>
            </a:pPr>
            <a:r>
              <a:rPr lang="cs-CZ" sz="2000" dirty="0" err="1"/>
              <a:t>perirenální</a:t>
            </a:r>
            <a:r>
              <a:rPr lang="cs-CZ" sz="2000" dirty="0"/>
              <a:t> BAT</a:t>
            </a:r>
            <a:endParaRPr lang="cs-CZ" sz="2000" dirty="0">
              <a:cs typeface="Arial"/>
            </a:endParaRPr>
          </a:p>
          <a:p>
            <a:pPr marL="251460" indent="-179705">
              <a:defRPr/>
            </a:pPr>
            <a:endParaRPr lang="cs-CZ" sz="2000" dirty="0">
              <a:cs typeface="Arial"/>
            </a:endParaRPr>
          </a:p>
          <a:p>
            <a:pPr marL="251460" indent="-179705">
              <a:defRPr/>
            </a:pPr>
            <a:r>
              <a:rPr lang="cs-CZ" sz="2000" dirty="0">
                <a:sym typeface="Wingdings" pitchFamily="2" charset="2"/>
              </a:rPr>
              <a:t> </a:t>
            </a:r>
            <a:r>
              <a:rPr lang="cs-CZ" sz="2000" dirty="0"/>
              <a:t>podobné morfologické a molekulární rysy jako BAT hlodavců</a:t>
            </a:r>
            <a:endParaRPr lang="cs-CZ" sz="2000" dirty="0">
              <a:cs typeface="Arial"/>
            </a:endParaRPr>
          </a:p>
          <a:p>
            <a:pPr marL="503555" lvl="1" indent="-179705">
              <a:defRPr/>
            </a:pPr>
            <a:r>
              <a:rPr lang="cs-CZ" sz="1800" dirty="0"/>
              <a:t>exprimuje geny, které jsou charakteristické pro klasické hnědé adipocyty</a:t>
            </a:r>
            <a:endParaRPr lang="cs-CZ" sz="1800" dirty="0">
              <a:cs typeface="Arial"/>
            </a:endParaRPr>
          </a:p>
          <a:p>
            <a:pPr marL="251460" indent="-179705">
              <a:defRPr/>
            </a:pPr>
            <a:endParaRPr lang="cs-CZ" sz="2000" dirty="0">
              <a:cs typeface="Arial"/>
            </a:endParaRPr>
          </a:p>
          <a:p>
            <a:pPr marL="342900" lvl="1" indent="-342900">
              <a:defRPr/>
            </a:pPr>
            <a:r>
              <a:rPr lang="cs-CZ" dirty="0"/>
              <a:t>po narození se množství BAT snižuje</a:t>
            </a:r>
            <a:endParaRPr lang="cs-CZ" dirty="0">
              <a:cs typeface="Arial"/>
            </a:endParaRPr>
          </a:p>
          <a:p>
            <a:pPr marL="251460" indent="-179705">
              <a:buFont typeface="Arial" charset="0"/>
              <a:buChar char="•"/>
              <a:defRPr/>
            </a:pPr>
            <a:endParaRPr lang="cs-CZ" sz="2000" dirty="0">
              <a:cs typeface="Arial"/>
            </a:endParaRPr>
          </a:p>
          <a:p>
            <a:pPr marL="251460" indent="-179705">
              <a:buFont typeface="Arial" charset="0"/>
              <a:buChar char="•"/>
              <a:defRPr/>
            </a:pPr>
            <a:endParaRPr lang="cs-CZ" sz="2000" dirty="0">
              <a:cs typeface="Arial"/>
            </a:endParaRPr>
          </a:p>
          <a:p>
            <a:pPr marL="503555" lvl="1" indent="-179705">
              <a:buFont typeface="Arial" charset="0"/>
              <a:buChar char="–"/>
              <a:defRPr/>
            </a:pPr>
            <a:endParaRPr lang="cs-CZ" sz="1200" dirty="0">
              <a:cs typeface="Arial"/>
            </a:endParaRPr>
          </a:p>
          <a:p>
            <a:pPr marL="251460" indent="-179705">
              <a:buFont typeface="Arial" charset="0"/>
              <a:buChar char="•"/>
              <a:defRPr/>
            </a:pPr>
            <a:endParaRPr lang="cs-CZ" sz="2000" dirty="0">
              <a:cs typeface="Arial"/>
            </a:endParaRPr>
          </a:p>
          <a:p>
            <a:pPr marL="251460" indent="-179705">
              <a:buFont typeface="Arial" charset="0"/>
              <a:buChar char="•"/>
              <a:defRPr/>
            </a:pPr>
            <a:endParaRPr lang="cs-CZ" sz="2000" dirty="0">
              <a:cs typeface="Arial"/>
            </a:endParaRPr>
          </a:p>
          <a:p>
            <a:pPr marL="251460" indent="-179705">
              <a:buFont typeface="Arial" charset="0"/>
              <a:buChar char="•"/>
              <a:defRPr/>
            </a:pPr>
            <a:endParaRPr lang="cs-CZ" sz="2000" dirty="0">
              <a:cs typeface="Arial"/>
            </a:endParaRPr>
          </a:p>
        </p:txBody>
      </p:sp>
      <p:pic>
        <p:nvPicPr>
          <p:cNvPr id="67588" name="Obrázek 3" descr="dítě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4319588"/>
            <a:ext cx="2627312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D37A9FE-6132-4981-95CA-9D5D657F9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0925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BAT v dospělosti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32509" y="1428751"/>
            <a:ext cx="5865092" cy="5072063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BAT obecně heterogenní a obsahuje více buněčných typů (hnědé X béžové adipocyty?)</a:t>
            </a:r>
            <a:endParaRPr lang="cs-CZ" dirty="0"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cs-CZ" sz="2000" dirty="0"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studie používající PET-CT odhalily vysokou prevalenci metabolicky aktivních oblastí</a:t>
            </a:r>
            <a:endParaRPr lang="cs-CZ" sz="2000" dirty="0">
              <a:cs typeface="Arial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 </a:t>
            </a:r>
            <a:r>
              <a:rPr lang="cs-CZ" sz="1800" b="1" dirty="0"/>
              <a:t>v </a:t>
            </a:r>
            <a:r>
              <a:rPr lang="cs-CZ" sz="1800" b="1" dirty="0" err="1"/>
              <a:t>supraklavikularní</a:t>
            </a:r>
            <a:r>
              <a:rPr lang="cs-CZ" sz="1800" b="1" dirty="0"/>
              <a:t> oblasti </a:t>
            </a:r>
            <a:r>
              <a:rPr lang="cs-CZ" sz="1800" dirty="0"/>
              <a:t>u dospělých lidských subjektů, kolem štítné žlázy</a:t>
            </a:r>
            <a:endParaRPr lang="cs-CZ" sz="1800" dirty="0">
              <a:cs typeface="Arial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cervikální, </a:t>
            </a:r>
            <a:r>
              <a:rPr lang="cs-CZ" sz="1800" dirty="0" err="1"/>
              <a:t>paracervikální</a:t>
            </a:r>
            <a:r>
              <a:rPr lang="cs-CZ" sz="1800" dirty="0"/>
              <a:t>, </a:t>
            </a:r>
            <a:r>
              <a:rPr lang="cs-CZ" sz="1800" dirty="0" err="1"/>
              <a:t>supraklavikulární</a:t>
            </a:r>
            <a:r>
              <a:rPr lang="cs-CZ" sz="1800" dirty="0"/>
              <a:t> a </a:t>
            </a:r>
            <a:r>
              <a:rPr lang="cs-CZ" sz="1800" dirty="0" err="1"/>
              <a:t>paravertebrální</a:t>
            </a:r>
            <a:r>
              <a:rPr lang="cs-CZ" sz="1800" dirty="0"/>
              <a:t>, </a:t>
            </a:r>
            <a:r>
              <a:rPr lang="cs-CZ" sz="1800" dirty="0" err="1"/>
              <a:t>perirenální</a:t>
            </a:r>
            <a:r>
              <a:rPr lang="cs-CZ" sz="1800" dirty="0"/>
              <a:t> atd.</a:t>
            </a:r>
            <a:endParaRPr lang="cs-CZ" sz="1800" dirty="0">
              <a:cs typeface="Arial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cs-CZ" sz="2000" dirty="0">
              <a:cs typeface="Arial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biopsie z těchto oblastí jsou obohaceny o UCP-1-pozitivní buňky</a:t>
            </a:r>
            <a:endParaRPr lang="cs-CZ" sz="200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>
              <a:buFont typeface="Arial" charset="0"/>
              <a:buChar char="•"/>
              <a:defRPr/>
            </a:pPr>
            <a:endParaRPr lang="cs-CZ" sz="1800" dirty="0"/>
          </a:p>
          <a:p>
            <a:pPr marL="342900" lvl="1" indent="-342900">
              <a:buFont typeface="Arial" charset="0"/>
              <a:buChar char="•"/>
              <a:defRPr/>
            </a:pPr>
            <a:endParaRPr lang="cs-CZ" sz="2000" dirty="0"/>
          </a:p>
          <a:p>
            <a:pPr>
              <a:buFont typeface="Arial" charset="0"/>
              <a:buChar char="•"/>
              <a:defRPr/>
            </a:pPr>
            <a:endParaRPr lang="cs-CZ" sz="2000" dirty="0"/>
          </a:p>
        </p:txBody>
      </p:sp>
      <p:sp>
        <p:nvSpPr>
          <p:cNvPr id="69636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altLang="cs-CZ" dirty="0"/>
          </a:p>
        </p:txBody>
      </p:sp>
      <p:pic>
        <p:nvPicPr>
          <p:cNvPr id="69637" name="Obrázek 3" descr="brown-fat-distribution-nedergaard-e13706099103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599" y="1171576"/>
            <a:ext cx="5562600" cy="508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CE2B481-C225-4EA7-B498-7183882C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13AF6-D746-411F-9927-328268359269}" type="slidenum">
              <a:rPr lang="cs-CZ" altLang="cs-CZ"/>
              <a:pPr>
                <a:defRPr/>
              </a:pPr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7708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BAT v dospělosti II.</a:t>
            </a:r>
          </a:p>
        </p:txBody>
      </p:sp>
      <p:sp>
        <p:nvSpPr>
          <p:cNvPr id="71683" name="Zástupný symbol pro obsah 2"/>
          <p:cNvSpPr>
            <a:spLocks noGrp="1"/>
          </p:cNvSpPr>
          <p:nvPr>
            <p:ph idx="1"/>
          </p:nvPr>
        </p:nvSpPr>
        <p:spPr>
          <a:xfrm>
            <a:off x="471055" y="1343891"/>
            <a:ext cx="10626436" cy="5055933"/>
          </a:xfrm>
        </p:spPr>
        <p:txBody>
          <a:bodyPr vert="horz" lIns="0" tIns="0" rIns="0" bIns="0" rtlCol="0" anchor="ctr">
            <a:noAutofit/>
          </a:bodyPr>
          <a:lstStyle/>
          <a:p>
            <a:pPr marL="251460" indent="-179705"/>
            <a:r>
              <a:rPr lang="cs-CZ" altLang="cs-CZ" sz="1800" dirty="0"/>
              <a:t>zjištěná aktivita BAT negativně koreluje s indexem tělesné hmotnosti (BMI) a / nebo tělesným tukem</a:t>
            </a:r>
            <a:endParaRPr lang="cs-CZ"/>
          </a:p>
          <a:p>
            <a:pPr marL="251460" indent="-179705"/>
            <a:r>
              <a:rPr lang="cs-CZ" altLang="cs-CZ" sz="1800" dirty="0"/>
              <a:t>množství </a:t>
            </a:r>
            <a:r>
              <a:rPr lang="nl-NL" altLang="cs-CZ" sz="1800" dirty="0"/>
              <a:t>BAT klesá s věkem</a:t>
            </a:r>
            <a:endParaRPr lang="cs-CZ" altLang="cs-CZ" sz="1800" dirty="0">
              <a:cs typeface="Arial"/>
            </a:endParaRPr>
          </a:p>
          <a:p>
            <a:pPr marL="251460" indent="-179705"/>
            <a:r>
              <a:rPr lang="cs-CZ" altLang="cs-CZ" sz="1800" dirty="0"/>
              <a:t>existují vyšší hodnoty detekovatelných BAT u mladých a štíhlých lidí</a:t>
            </a:r>
            <a:endParaRPr lang="cs-CZ" altLang="cs-CZ" sz="1800" dirty="0">
              <a:cs typeface="Arial"/>
            </a:endParaRPr>
          </a:p>
          <a:p>
            <a:pPr marL="251460" indent="-179705"/>
            <a:r>
              <a:rPr lang="cs-CZ" altLang="cs-CZ" sz="1800" dirty="0"/>
              <a:t>činnost BAT je u mladých lidí s nadváhou nebo obezitou snížena</a:t>
            </a:r>
            <a:endParaRPr lang="cs-CZ" altLang="cs-CZ" sz="1800" dirty="0">
              <a:cs typeface="Arial"/>
            </a:endParaRPr>
          </a:p>
          <a:p>
            <a:pPr marL="251460" indent="-179705"/>
            <a:r>
              <a:rPr lang="cs-CZ" altLang="cs-CZ" sz="1800" dirty="0"/>
              <a:t>místa s funkčními BAT častější u žen než mužů</a:t>
            </a:r>
            <a:endParaRPr lang="cs-CZ" altLang="cs-CZ" sz="1800" dirty="0">
              <a:cs typeface="Arial"/>
            </a:endParaRPr>
          </a:p>
          <a:p>
            <a:pPr marL="251460" indent="-179705">
              <a:buFont typeface="Arial" panose="020B0604020202020204" pitchFamily="34" charset="0"/>
              <a:buNone/>
            </a:pPr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dirty="0"/>
              <a:t>aktivita BAT se zvyšuje </a:t>
            </a:r>
            <a:r>
              <a:rPr lang="cs-CZ" altLang="cs-CZ" sz="2000" b="1" dirty="0"/>
              <a:t>po dlouhodobé expozici chladu</a:t>
            </a:r>
            <a:endParaRPr lang="cs-CZ" altLang="cs-CZ" sz="2000" b="1" dirty="0">
              <a:cs typeface="Arial"/>
            </a:endParaRPr>
          </a:p>
          <a:p>
            <a:pPr marL="503555" lvl="1" indent="-179705">
              <a:spcBef>
                <a:spcPts val="600"/>
              </a:spcBef>
            </a:pPr>
            <a:r>
              <a:rPr lang="cs-CZ" altLang="cs-CZ" sz="1800" dirty="0"/>
              <a:t>(např. 10 dní, teplota prostředí 15 až 16 °C, 6 hodin denně</a:t>
            </a:r>
            <a:endParaRPr lang="cs-CZ" altLang="cs-CZ" sz="1800" dirty="0">
              <a:cs typeface="Arial"/>
            </a:endParaRPr>
          </a:p>
          <a:p>
            <a:pPr marL="503555" lvl="1" indent="-179705">
              <a:spcBef>
                <a:spcPts val="600"/>
              </a:spcBef>
            </a:pPr>
            <a:r>
              <a:rPr lang="cs-CZ" altLang="cs-CZ" sz="1800" dirty="0"/>
              <a:t>hlavní výstupní parametry: aktivace BAT – PET-CT, energetický výdej nepřímou kalorimetrií před a po expozicí chladu </a:t>
            </a:r>
            <a:r>
              <a:rPr lang="cs-CZ" altLang="cs-CZ" sz="1800" dirty="0">
                <a:sym typeface="Wingdings" panose="05000000000000000000" pitchFamily="2" charset="2"/>
              </a:rPr>
              <a:t> výrazné zvýšení BAT, výrazné zvýšení celkového E výdaje</a:t>
            </a:r>
            <a:r>
              <a:rPr lang="cs-CZ" altLang="cs-CZ" sz="1800" dirty="0"/>
              <a:t>)</a:t>
            </a:r>
            <a:endParaRPr lang="cs-CZ" altLang="cs-CZ" sz="1800" dirty="0">
              <a:cs typeface="Arial"/>
            </a:endParaRPr>
          </a:p>
          <a:p>
            <a:pPr marL="251460" indent="-179705"/>
            <a:endParaRPr lang="cs-CZ" altLang="cs-CZ" sz="2000" b="1" dirty="0">
              <a:cs typeface="Arial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CF600F0-33D3-4800-A123-8544CD294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8898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Dlouhodobá expozici chladem</a:t>
            </a:r>
            <a:br>
              <a:rPr lang="cs-CZ" alt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1739" y="1171577"/>
            <a:ext cx="10906335" cy="5478606"/>
          </a:xfrm>
        </p:spPr>
        <p:txBody>
          <a:bodyPr vert="horz" lIns="0" tIns="0" rIns="0" bIns="0" rtlCol="0" anchor="ctr">
            <a:noAutofit/>
          </a:bodyPr>
          <a:lstStyle/>
          <a:p>
            <a:pPr marL="251460" indent="-179705"/>
            <a:r>
              <a:rPr lang="cs-CZ" sz="1800" b="1" dirty="0"/>
              <a:t>u myší</a:t>
            </a:r>
            <a:r>
              <a:rPr lang="cs-CZ" sz="1800" dirty="0"/>
              <a:t>:</a:t>
            </a:r>
            <a:endParaRPr lang="cs-CZ"/>
          </a:p>
          <a:p>
            <a:pPr marL="251460" indent="-179705"/>
            <a:r>
              <a:rPr lang="cs-CZ" sz="1800" dirty="0"/>
              <a:t>umístění do chladného prostředí </a:t>
            </a:r>
            <a:r>
              <a:rPr lang="cs-CZ" sz="1800" dirty="0">
                <a:sym typeface="Wingdings" panose="05000000000000000000" pitchFamily="2" charset="2"/>
              </a:rPr>
              <a:t> </a:t>
            </a:r>
            <a:r>
              <a:rPr lang="cs-CZ" sz="1800" dirty="0"/>
              <a:t>akutně brání svou tělesnou teplotu „třesením“ (tzv. </a:t>
            </a:r>
            <a:r>
              <a:rPr lang="cs-CZ" sz="1800" err="1"/>
              <a:t>shivering</a:t>
            </a:r>
            <a:r>
              <a:rPr lang="cs-CZ" sz="1800" dirty="0"/>
              <a:t> </a:t>
            </a:r>
            <a:r>
              <a:rPr lang="cs-CZ" sz="1800" err="1"/>
              <a:t>thermogenesis</a:t>
            </a:r>
            <a:r>
              <a:rPr lang="cs-CZ" sz="1800" dirty="0"/>
              <a:t>) – svalové kontrakce </a:t>
            </a:r>
            <a:r>
              <a:rPr lang="cs-CZ" sz="1800" dirty="0">
                <a:sym typeface="Wingdings" panose="05000000000000000000" pitchFamily="2" charset="2"/>
              </a:rPr>
              <a:t> </a:t>
            </a:r>
            <a:r>
              <a:rPr lang="cs-CZ" sz="1800" dirty="0"/>
              <a:t>zvýšení produkce tepla </a:t>
            </a:r>
            <a:endParaRPr lang="cs-CZ" sz="1800" dirty="0">
              <a:cs typeface="Arial"/>
            </a:endParaRPr>
          </a:p>
          <a:p>
            <a:pPr marL="251460" indent="-179705"/>
            <a:r>
              <a:rPr lang="cs-CZ" sz="1800" dirty="0"/>
              <a:t>při dlouhodobé expozici chladu se třesení postupně sníží, ale energetické výdaje zůstávají zvýšené </a:t>
            </a:r>
            <a:r>
              <a:rPr lang="cs-CZ" sz="1800" dirty="0">
                <a:sym typeface="Wingdings" panose="05000000000000000000" pitchFamily="2" charset="2"/>
              </a:rPr>
              <a:t> tzv. </a:t>
            </a:r>
            <a:r>
              <a:rPr lang="cs-CZ" sz="1800" err="1"/>
              <a:t>nonshivering</a:t>
            </a:r>
            <a:r>
              <a:rPr lang="cs-CZ" sz="1800" dirty="0"/>
              <a:t> </a:t>
            </a:r>
            <a:r>
              <a:rPr lang="cs-CZ" sz="1800" err="1"/>
              <a:t>thermogenesis</a:t>
            </a:r>
            <a:r>
              <a:rPr lang="cs-CZ" sz="1800" dirty="0"/>
              <a:t> </a:t>
            </a:r>
            <a:r>
              <a:rPr lang="cs-CZ" sz="1800" dirty="0">
                <a:sym typeface="Wingdings" panose="05000000000000000000" pitchFamily="2" charset="2"/>
              </a:rPr>
              <a:t> lze připsat BAT; adaptivní termogeneze</a:t>
            </a:r>
            <a:endParaRPr lang="cs-CZ" sz="1800" dirty="0">
              <a:cs typeface="Arial"/>
            </a:endParaRPr>
          </a:p>
          <a:p>
            <a:pPr marL="251460" indent="-179705"/>
            <a:endParaRPr lang="cs-CZ" sz="2000" dirty="0">
              <a:cs typeface="Arial"/>
            </a:endParaRPr>
          </a:p>
          <a:p>
            <a:pPr marL="251460" indent="-179705"/>
            <a:r>
              <a:rPr lang="cs-CZ" sz="2000" b="1" dirty="0"/>
              <a:t>u člověka</a:t>
            </a:r>
            <a:r>
              <a:rPr lang="cs-CZ" sz="2000" dirty="0"/>
              <a:t>: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1800" dirty="0"/>
              <a:t>1) dlouhodobá expozice chladu: 12 °C, 8h denně, 31 dní u zdravých mužů vedla k postupnému snižování chvění, zatímco produkce tepla zůstala zvýšená; ale neprozkoumána BAT</a:t>
            </a:r>
            <a:endParaRPr lang="cs-CZ" sz="1800" dirty="0">
              <a:cs typeface="Arial"/>
            </a:endParaRPr>
          </a:p>
          <a:p>
            <a:pPr marL="251460" indent="-179705"/>
            <a:r>
              <a:rPr lang="cs-CZ" altLang="cs-CZ" sz="1800" dirty="0"/>
              <a:t>2) dlouhodobá expozice chladu: 15 až 16 °C, 6h denně, 10 dní; hlavní výstupní parametry: aktivace BAT – PET-CT, energetický výdej nepřímou kalorimetrií před a po expozicí chladu </a:t>
            </a:r>
            <a:r>
              <a:rPr lang="cs-CZ" altLang="cs-CZ" sz="1800" dirty="0">
                <a:sym typeface="Wingdings" panose="05000000000000000000" pitchFamily="2" charset="2"/>
              </a:rPr>
              <a:t> výrazné zvýšení BAT, </a:t>
            </a:r>
            <a:r>
              <a:rPr lang="cs-CZ" altLang="cs-CZ" sz="1800">
                <a:sym typeface="Wingdings" panose="05000000000000000000" pitchFamily="2" charset="2"/>
              </a:rPr>
              <a:t>výrazné zvýšení celkového E výdaje</a:t>
            </a:r>
            <a:r>
              <a:rPr lang="cs-CZ" altLang="cs-CZ" sz="1800"/>
              <a:t>)</a:t>
            </a:r>
            <a:endParaRPr lang="cs-CZ" altLang="cs-CZ" sz="1800">
              <a:cs typeface="Arial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464783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706145" y="373636"/>
            <a:ext cx="10753200" cy="451576"/>
          </a:xfrm>
        </p:spPr>
        <p:txBody>
          <a:bodyPr/>
          <a:lstStyle/>
          <a:p>
            <a:r>
              <a:rPr lang="cs-CZ" altLang="cs-CZ" dirty="0"/>
              <a:t>Vliv chladu na BAT</a:t>
            </a: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554182" y="825212"/>
            <a:ext cx="11125200" cy="6032788"/>
          </a:xfrm>
        </p:spPr>
        <p:txBody>
          <a:bodyPr/>
          <a:lstStyle/>
          <a:p>
            <a:r>
              <a:rPr lang="cs-CZ" altLang="cs-CZ" sz="1800" dirty="0"/>
              <a:t>expozice chladem aktivuje BAT působením na sympatická nervová vlákna</a:t>
            </a:r>
          </a:p>
          <a:p>
            <a:r>
              <a:rPr lang="cs-CZ" altLang="cs-CZ" sz="1800" dirty="0"/>
              <a:t>sympatikus inervuje hnědé adipocyty na úrovni parenchymu </a:t>
            </a:r>
          </a:p>
          <a:p>
            <a:endParaRPr lang="cs-CZ" altLang="cs-CZ" sz="1800" dirty="0"/>
          </a:p>
          <a:p>
            <a:r>
              <a:rPr lang="cs-CZ" altLang="cs-CZ" sz="1800" dirty="0"/>
              <a:t>chronická studená expozice vede k větvení </a:t>
            </a:r>
            <a:r>
              <a:rPr lang="cs-CZ" altLang="cs-CZ" sz="1800" dirty="0" err="1"/>
              <a:t>noradrenergních</a:t>
            </a:r>
            <a:r>
              <a:rPr lang="cs-CZ" altLang="cs-CZ" sz="1800" dirty="0"/>
              <a:t> </a:t>
            </a:r>
            <a:r>
              <a:rPr lang="cs-CZ" altLang="cs-CZ" sz="1800" dirty="0" err="1"/>
              <a:t>parenchymálních</a:t>
            </a:r>
            <a:r>
              <a:rPr lang="cs-CZ" altLang="cs-CZ" sz="1800" dirty="0"/>
              <a:t> vláken </a:t>
            </a:r>
            <a:r>
              <a:rPr lang="cs-CZ" altLang="cs-CZ" sz="1800" dirty="0">
                <a:sym typeface="Wingdings" panose="05000000000000000000" pitchFamily="2" charset="2"/>
              </a:rPr>
              <a:t> významně </a:t>
            </a:r>
            <a:r>
              <a:rPr lang="cs-CZ" altLang="cs-CZ" sz="1800" dirty="0"/>
              <a:t>zvyšuje sympatickou inervaci BAT</a:t>
            </a:r>
          </a:p>
          <a:p>
            <a:r>
              <a:rPr lang="cs-CZ" altLang="cs-CZ" sz="1800" dirty="0"/>
              <a:t>M2 makrofágy vylučují katecholaminy, které zvyšují katabolismus a udržují termoregulační funkce během expozice za studena</a:t>
            </a:r>
          </a:p>
          <a:p>
            <a:endParaRPr lang="cs-CZ" altLang="cs-CZ" sz="1800" dirty="0"/>
          </a:p>
        </p:txBody>
      </p:sp>
      <p:pic>
        <p:nvPicPr>
          <p:cNvPr id="73732" name="Zástupný symbol pro obsah 3" descr="cold expos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91" y="3790468"/>
            <a:ext cx="5444836" cy="306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EA58FE2-A5CA-47AB-8A96-DB48A75BF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540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9FADB6-DE88-4684-8B28-FD8B3354ED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C0088A-3F90-45A4-927E-2149F2B32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Druhy tukové tkáně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7290B33-0307-44F4-86F3-599419ABB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ctr">
            <a:noAutofit/>
          </a:bodyPr>
          <a:lstStyle/>
          <a:p>
            <a:pPr marL="251460" indent="-179705">
              <a:lnSpc>
                <a:spcPct val="200000"/>
              </a:lnSpc>
            </a:pPr>
            <a:r>
              <a:rPr lang="cs-CZ" sz="2400" dirty="0">
                <a:ea typeface="+mn-lt"/>
                <a:cs typeface="+mn-lt"/>
              </a:rPr>
              <a:t>dle rozdílů v buněčné struktuře, barvě, lokalizaci, vaskularizaci a funkci:</a:t>
            </a:r>
            <a:endParaRPr lang="cs-CZ" dirty="0"/>
          </a:p>
          <a:p>
            <a:pPr marL="503555" lvl="1" indent="-179705">
              <a:lnSpc>
                <a:spcPct val="200000"/>
              </a:lnSpc>
            </a:pPr>
            <a:r>
              <a:rPr lang="cs-CZ" sz="2200" dirty="0">
                <a:ea typeface="+mn-lt"/>
                <a:cs typeface="+mn-lt"/>
              </a:rPr>
              <a:t>bílá tuková tkáň - WAT (</a:t>
            </a:r>
            <a:r>
              <a:rPr lang="cs-CZ" sz="2200" dirty="0" err="1">
                <a:ea typeface="+mn-lt"/>
                <a:cs typeface="+mn-lt"/>
              </a:rPr>
              <a:t>white</a:t>
            </a:r>
            <a:r>
              <a:rPr lang="cs-CZ" sz="2200" dirty="0">
                <a:ea typeface="+mn-lt"/>
                <a:cs typeface="+mn-lt"/>
              </a:rPr>
              <a:t> </a:t>
            </a:r>
            <a:r>
              <a:rPr lang="cs-CZ" sz="2200" dirty="0" err="1">
                <a:ea typeface="+mn-lt"/>
                <a:cs typeface="+mn-lt"/>
              </a:rPr>
              <a:t>adipose</a:t>
            </a:r>
            <a:r>
              <a:rPr lang="cs-CZ" sz="2200" dirty="0">
                <a:ea typeface="+mn-lt"/>
                <a:cs typeface="+mn-lt"/>
              </a:rPr>
              <a:t> </a:t>
            </a:r>
            <a:r>
              <a:rPr lang="cs-CZ" sz="2200" dirty="0" err="1">
                <a:ea typeface="+mn-lt"/>
                <a:cs typeface="+mn-lt"/>
              </a:rPr>
              <a:t>tissue</a:t>
            </a:r>
            <a:r>
              <a:rPr lang="cs-CZ" sz="2200" dirty="0">
                <a:ea typeface="+mn-lt"/>
                <a:cs typeface="+mn-lt"/>
              </a:rPr>
              <a:t>)</a:t>
            </a:r>
            <a:endParaRPr lang="cs-CZ" sz="2200" dirty="0">
              <a:cs typeface="Arial"/>
            </a:endParaRPr>
          </a:p>
          <a:p>
            <a:pPr marL="503555" lvl="1" indent="-179705">
              <a:lnSpc>
                <a:spcPct val="200000"/>
              </a:lnSpc>
            </a:pPr>
            <a:r>
              <a:rPr lang="cs-CZ" sz="2200" dirty="0">
                <a:ea typeface="+mn-lt"/>
                <a:cs typeface="+mn-lt"/>
              </a:rPr>
              <a:t>hnědá tuková tkáň - BAT (</a:t>
            </a:r>
            <a:r>
              <a:rPr lang="cs-CZ" sz="2200" dirty="0" err="1">
                <a:ea typeface="+mn-lt"/>
                <a:cs typeface="+mn-lt"/>
              </a:rPr>
              <a:t>brown</a:t>
            </a:r>
            <a:r>
              <a:rPr lang="cs-CZ" sz="2200" dirty="0">
                <a:ea typeface="+mn-lt"/>
                <a:cs typeface="+mn-lt"/>
              </a:rPr>
              <a:t> </a:t>
            </a:r>
            <a:r>
              <a:rPr lang="cs-CZ" sz="2200" dirty="0" err="1">
                <a:ea typeface="+mn-lt"/>
                <a:cs typeface="+mn-lt"/>
              </a:rPr>
              <a:t>adipose</a:t>
            </a:r>
            <a:r>
              <a:rPr lang="cs-CZ" sz="2200" dirty="0">
                <a:ea typeface="+mn-lt"/>
                <a:cs typeface="+mn-lt"/>
              </a:rPr>
              <a:t> </a:t>
            </a:r>
            <a:r>
              <a:rPr lang="cs-CZ" sz="2200" dirty="0" err="1">
                <a:ea typeface="+mn-lt"/>
                <a:cs typeface="+mn-lt"/>
              </a:rPr>
              <a:t>tissue</a:t>
            </a:r>
            <a:r>
              <a:rPr lang="cs-CZ" sz="2200" dirty="0">
                <a:ea typeface="+mn-lt"/>
                <a:cs typeface="+mn-lt"/>
              </a:rPr>
              <a:t>)</a:t>
            </a:r>
            <a:endParaRPr lang="cs-CZ" sz="2200" dirty="0">
              <a:cs typeface="Arial"/>
            </a:endParaRPr>
          </a:p>
          <a:p>
            <a:pPr marL="503555" lvl="1" indent="-179705">
              <a:lnSpc>
                <a:spcPct val="200000"/>
              </a:lnSpc>
            </a:pPr>
            <a:r>
              <a:rPr lang="cs-CZ" sz="2200" dirty="0">
                <a:ea typeface="+mn-lt"/>
                <a:cs typeface="+mn-lt"/>
              </a:rPr>
              <a:t>(béžová tuková tkáň)</a:t>
            </a:r>
            <a:endParaRPr lang="cs-CZ" sz="2200" dirty="0">
              <a:cs typeface="Arial"/>
            </a:endParaRPr>
          </a:p>
          <a:p>
            <a:pPr marL="503555" lvl="1" indent="-179705">
              <a:lnSpc>
                <a:spcPct val="200000"/>
              </a:lnSpc>
            </a:pPr>
            <a:r>
              <a:rPr lang="cs-CZ" sz="2200" dirty="0">
                <a:ea typeface="+mn-lt"/>
                <a:cs typeface="+mn-lt"/>
              </a:rPr>
              <a:t>růžová tuková tkáň</a:t>
            </a:r>
            <a:endParaRPr lang="cs-CZ" sz="2200" dirty="0"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69691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Browning I.</a:t>
            </a:r>
          </a:p>
        </p:txBody>
      </p:sp>
      <p:sp>
        <p:nvSpPr>
          <p:cNvPr id="74755" name="Zástupný symbol pro obsah 2"/>
          <p:cNvSpPr>
            <a:spLocks noGrp="1"/>
          </p:cNvSpPr>
          <p:nvPr>
            <p:ph idx="1"/>
          </p:nvPr>
        </p:nvSpPr>
        <p:spPr>
          <a:xfrm>
            <a:off x="411678" y="1399186"/>
            <a:ext cx="11061522" cy="4471027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altLang="cs-CZ" sz="2000" dirty="0"/>
              <a:t>nadbytečná WAT – nepříznivé účinky na metabolické zdraví</a:t>
            </a:r>
            <a:endParaRPr lang="cs-CZ"/>
          </a:p>
          <a:p>
            <a:pPr marL="251460" indent="-179705"/>
            <a:r>
              <a:rPr lang="cs-CZ" altLang="cs-CZ" sz="2000" dirty="0"/>
              <a:t>expozice teplem, stárnutí a obezita </a:t>
            </a:r>
            <a:r>
              <a:rPr lang="cs-CZ" altLang="cs-CZ" sz="2000" dirty="0">
                <a:sym typeface="Wingdings" panose="05000000000000000000" pitchFamily="2" charset="2"/>
              </a:rPr>
              <a:t> „</a:t>
            </a:r>
            <a:r>
              <a:rPr lang="cs-CZ" altLang="cs-CZ" sz="2000" dirty="0" err="1">
                <a:sym typeface="Wingdings" panose="05000000000000000000" pitchFamily="2" charset="2"/>
              </a:rPr>
              <a:t>whitening</a:t>
            </a:r>
            <a:r>
              <a:rPr lang="cs-CZ" altLang="cs-CZ" sz="2000" dirty="0">
                <a:sym typeface="Wingdings" panose="05000000000000000000" pitchFamily="2" charset="2"/>
              </a:rPr>
              <a:t>“</a:t>
            </a:r>
            <a:endParaRPr lang="cs-CZ" altLang="cs-CZ" sz="2000" dirty="0">
              <a:cs typeface="Arial"/>
            </a:endParaRPr>
          </a:p>
          <a:p>
            <a:pPr marL="503555" lvl="1" indent="-179705"/>
            <a:endParaRPr lang="cs-CZ" altLang="cs-CZ" sz="1600" b="1" dirty="0">
              <a:cs typeface="Arial"/>
            </a:endParaRPr>
          </a:p>
          <a:p>
            <a:pPr marL="251460" indent="-179705"/>
            <a:r>
              <a:rPr lang="cs-CZ" altLang="cs-CZ" sz="2000" dirty="0"/>
              <a:t>stimulace vývoje béžových adipocytů ve WAT (tzv. „</a:t>
            </a:r>
            <a:r>
              <a:rPr lang="cs-CZ" altLang="cs-CZ" sz="2000" b="1" dirty="0"/>
              <a:t>browning</a:t>
            </a:r>
            <a:r>
              <a:rPr lang="cs-CZ" altLang="cs-CZ" sz="2000" dirty="0"/>
              <a:t>") má potenciál naklonit energetickou rovnováhu od skladování k výdeji</a:t>
            </a:r>
            <a:r>
              <a:rPr lang="cs-CZ" altLang="cs-CZ" sz="2000" dirty="0">
                <a:sym typeface="Wingdings" panose="05000000000000000000" pitchFamily="2" charset="2"/>
              </a:rPr>
              <a:t> </a:t>
            </a:r>
            <a:endParaRPr lang="cs-CZ" altLang="cs-CZ" sz="2000" dirty="0">
              <a:cs typeface="Arial"/>
            </a:endParaRPr>
          </a:p>
          <a:p>
            <a:pPr marL="503555" lvl="1" indent="-179705"/>
            <a:r>
              <a:rPr lang="cs-CZ" altLang="cs-CZ" sz="1800" dirty="0"/>
              <a:t>strategie, která slibuje boj proti rostoucí epidemii obezity a metabolickému syndromu</a:t>
            </a:r>
            <a:endParaRPr lang="cs-CZ" altLang="cs-CZ" sz="1800" dirty="0">
              <a:cs typeface="Arial"/>
            </a:endParaRPr>
          </a:p>
          <a:p>
            <a:pPr marL="503555" lvl="1" indent="-179705"/>
            <a:r>
              <a:rPr lang="cs-CZ" altLang="cs-CZ" sz="1800" dirty="0"/>
              <a:t>intenzivní výzkum</a:t>
            </a:r>
            <a:endParaRPr lang="cs-CZ" altLang="cs-CZ" sz="1800" dirty="0">
              <a:cs typeface="Arial"/>
            </a:endParaRPr>
          </a:p>
          <a:p>
            <a:pPr marL="503555" lvl="1" indent="-179705"/>
            <a:r>
              <a:rPr lang="cs-CZ" altLang="cs-CZ" sz="1800" dirty="0">
                <a:cs typeface="Arial"/>
              </a:rPr>
              <a:t>řada perspektivních možností ovlivnění X zatím nízká úspěšnost</a:t>
            </a:r>
          </a:p>
          <a:p>
            <a:pPr marL="251460" indent="-179705">
              <a:buNone/>
            </a:pPr>
            <a:endParaRPr lang="cs-CZ" altLang="cs-CZ" sz="2000" dirty="0"/>
          </a:p>
          <a:p>
            <a:pPr marL="251460" indent="-179705"/>
            <a:r>
              <a:rPr lang="cs-CZ" altLang="cs-CZ" sz="2000" dirty="0"/>
              <a:t>dle výzkumů na myších: aktivace BAT má příznivé účinky na:</a:t>
            </a:r>
            <a:endParaRPr lang="cs-CZ" altLang="cs-CZ" sz="2000" dirty="0">
              <a:cs typeface="Arial"/>
            </a:endParaRPr>
          </a:p>
          <a:p>
            <a:pPr marL="503555" lvl="1" indent="-179705"/>
            <a:r>
              <a:rPr lang="cs-CZ" altLang="cs-CZ" sz="1800" dirty="0"/>
              <a:t>adipozitu, inzulinovou rezistenci a </a:t>
            </a:r>
            <a:r>
              <a:rPr lang="cs-CZ" altLang="cs-CZ" sz="1800" dirty="0" err="1"/>
              <a:t>hyperlipidemii</a:t>
            </a:r>
            <a:endParaRPr lang="cs-CZ" altLang="cs-CZ" sz="18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4B914AF-CE43-4C67-9E22-72040840C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0222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researchgate.net/profile/Alexandra_Paul3/publication/324476714/figure/fig6/AS:614524717629448@1523525518638/Browning-Whitening-of-WAT-A-The-number-of-beige-adipocytes-in-WAT-can-be-increased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0473" y="706721"/>
            <a:ext cx="7667636" cy="577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243544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Hlavní regulátory hnědnutí</a:t>
            </a:r>
          </a:p>
        </p:txBody>
      </p:sp>
      <p:sp>
        <p:nvSpPr>
          <p:cNvPr id="76803" name="Zástupný symbol pro obsah 2"/>
          <p:cNvSpPr>
            <a:spLocks noGrp="1"/>
          </p:cNvSpPr>
          <p:nvPr>
            <p:ph idx="1"/>
          </p:nvPr>
        </p:nvSpPr>
        <p:spPr>
          <a:xfrm>
            <a:off x="507739" y="1428750"/>
            <a:ext cx="10160261" cy="5429250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altLang="cs-CZ" sz="2000" dirty="0"/>
              <a:t>chronická expozice chladu</a:t>
            </a:r>
            <a:endParaRPr lang="cs-CZ" dirty="0"/>
          </a:p>
          <a:p>
            <a:pPr marL="251460" indent="-179705"/>
            <a:r>
              <a:rPr lang="cs-CZ" altLang="cs-CZ" sz="2000" dirty="0"/>
              <a:t>fyzická aktivita zvyšuje hnědnutí WAT a výdej energie</a:t>
            </a:r>
            <a:endParaRPr lang="cs-CZ" sz="20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b="1" dirty="0"/>
              <a:t>agonista PPAR</a:t>
            </a:r>
            <a:r>
              <a:rPr lang="el-GR" altLang="cs-CZ" sz="2000" b="1" dirty="0"/>
              <a:t>γ </a:t>
            </a:r>
            <a:r>
              <a:rPr lang="el-GR" altLang="cs-CZ" sz="2000" dirty="0"/>
              <a:t>(</a:t>
            </a:r>
            <a:r>
              <a:rPr lang="cs-CZ" altLang="cs-CZ" sz="2000" dirty="0"/>
              <a:t>agonista </a:t>
            </a:r>
            <a:r>
              <a:rPr lang="cs-CZ" altLang="cs-CZ" sz="2000" dirty="0" err="1"/>
              <a:t>peroxizomálně</a:t>
            </a:r>
            <a:r>
              <a:rPr lang="cs-CZ" altLang="cs-CZ" sz="2000" dirty="0"/>
              <a:t> aktivovaného receptoru </a:t>
            </a:r>
            <a:r>
              <a:rPr lang="el-GR" altLang="cs-CZ" sz="2000" dirty="0"/>
              <a:t>γ) </a:t>
            </a:r>
            <a:endParaRPr lang="cs-CZ" altLang="cs-CZ" sz="2000" dirty="0"/>
          </a:p>
          <a:p>
            <a:r>
              <a:rPr lang="cs-CZ" altLang="cs-CZ" sz="2000" b="1" dirty="0"/>
              <a:t>PGC-1alfa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koaktivátor</a:t>
            </a:r>
            <a:r>
              <a:rPr lang="cs-CZ" altLang="cs-CZ" sz="2000" dirty="0"/>
              <a:t> PPAR</a:t>
            </a:r>
            <a:r>
              <a:rPr lang="el-GR" altLang="cs-CZ" sz="2000" dirty="0"/>
              <a:t>γ </a:t>
            </a:r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b="1" dirty="0"/>
              <a:t>PRDM16 (PR </a:t>
            </a:r>
            <a:r>
              <a:rPr lang="cs-CZ" altLang="cs-CZ" sz="2000" b="1" dirty="0" err="1"/>
              <a:t>domain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containing</a:t>
            </a:r>
            <a:r>
              <a:rPr lang="cs-CZ" altLang="cs-CZ" sz="2000" b="1" dirty="0"/>
              <a:t> 16)</a:t>
            </a:r>
            <a:r>
              <a:rPr lang="cs-CZ" altLang="cs-CZ" sz="2000" dirty="0"/>
              <a:t> – determinující faktor hnědnutí</a:t>
            </a:r>
            <a:endParaRPr lang="cs-CZ" altLang="cs-CZ" sz="2000" dirty="0">
              <a:cs typeface="Arial"/>
            </a:endParaRPr>
          </a:p>
          <a:p>
            <a:pPr marL="71755" indent="0">
              <a:lnSpc>
                <a:spcPct val="100000"/>
              </a:lnSpc>
              <a:buNone/>
            </a:pPr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b="1" dirty="0" err="1"/>
              <a:t>irisin</a:t>
            </a:r>
            <a:r>
              <a:rPr lang="cs-CZ" altLang="cs-CZ" sz="2000" dirty="0"/>
              <a:t> (hormonální stimul)</a:t>
            </a:r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b="1" dirty="0"/>
              <a:t>FGF21</a:t>
            </a:r>
            <a:r>
              <a:rPr lang="cs-CZ" altLang="cs-CZ" sz="2000" dirty="0"/>
              <a:t> (fibroblastový růstový faktor 21 ) - působí </a:t>
            </a:r>
            <a:r>
              <a:rPr lang="cs-CZ" altLang="cs-CZ" sz="2000" dirty="0" err="1"/>
              <a:t>autokrinním</a:t>
            </a:r>
            <a:r>
              <a:rPr lang="cs-CZ" altLang="cs-CZ" sz="2000" dirty="0"/>
              <a:t> a </a:t>
            </a:r>
            <a:r>
              <a:rPr lang="cs-CZ" altLang="cs-CZ" sz="2000" dirty="0" err="1"/>
              <a:t>parakrinním</a:t>
            </a:r>
            <a:r>
              <a:rPr lang="cs-CZ" altLang="cs-CZ" sz="2000" dirty="0"/>
              <a:t> způsobem </a:t>
            </a:r>
            <a:r>
              <a:rPr lang="cs-CZ" altLang="cs-CZ" sz="2000" dirty="0">
                <a:sym typeface="Wingdings" panose="05000000000000000000" pitchFamily="2" charset="2"/>
              </a:rPr>
              <a:t> </a:t>
            </a:r>
            <a:r>
              <a:rPr lang="cs-CZ" altLang="cs-CZ" sz="2000" dirty="0"/>
              <a:t>zvýšení hnědnutí WAT</a:t>
            </a:r>
            <a:endParaRPr lang="cs-CZ" altLang="cs-CZ" sz="2000" dirty="0">
              <a:cs typeface="Arial"/>
            </a:endParaRPr>
          </a:p>
          <a:p>
            <a:pPr marL="251460" indent="-179705"/>
            <a:r>
              <a:rPr lang="el-GR" altLang="cs-CZ" sz="2000" b="1" dirty="0"/>
              <a:t>β-</a:t>
            </a:r>
            <a:r>
              <a:rPr lang="cs-CZ" altLang="cs-CZ" sz="2000" b="1" dirty="0"/>
              <a:t>adrenergní stimulace </a:t>
            </a:r>
            <a:r>
              <a:rPr lang="cs-CZ" altLang="cs-CZ" sz="2000" dirty="0"/>
              <a:t>(farmakologická léčba)</a:t>
            </a:r>
            <a:endParaRPr lang="cs-CZ" altLang="cs-CZ" sz="2000" dirty="0">
              <a:cs typeface="Arial"/>
            </a:endParaRPr>
          </a:p>
          <a:p>
            <a:pPr marL="251460" indent="-179705">
              <a:buFont typeface="Arial" panose="020B0604020202020204" pitchFamily="34" charset="0"/>
              <a:buNone/>
            </a:pPr>
            <a:endParaRPr lang="cs-CZ" altLang="cs-CZ" sz="2000" dirty="0">
              <a:cs typeface="Arial"/>
            </a:endParaRPr>
          </a:p>
          <a:p>
            <a:pPr marL="251460" indent="-179705"/>
            <a:endParaRPr lang="cs-CZ" altLang="cs-CZ" sz="16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CE8A111-E30F-4333-B303-BA4253425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1746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Browning II.</a:t>
            </a:r>
          </a:p>
        </p:txBody>
      </p:sp>
      <p:sp>
        <p:nvSpPr>
          <p:cNvPr id="78851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cs-CZ" altLang="cs-CZ" sz="2000" dirty="0"/>
              <a:t>WAT  </a:t>
            </a:r>
            <a:r>
              <a:rPr lang="cs-CZ" altLang="cs-CZ" sz="2000" dirty="0">
                <a:sym typeface="Wingdings" panose="05000000000000000000" pitchFamily="2" charset="2"/>
              </a:rPr>
              <a:t> </a:t>
            </a:r>
            <a:r>
              <a:rPr lang="cs-CZ" altLang="cs-CZ" sz="2000" dirty="0"/>
              <a:t>vystavení určitému podnětu </a:t>
            </a:r>
            <a:r>
              <a:rPr lang="cs-CZ" altLang="cs-CZ" sz="2000" dirty="0">
                <a:sym typeface="Wingdings" panose="05000000000000000000" pitchFamily="2" charset="2"/>
              </a:rPr>
              <a:t></a:t>
            </a:r>
            <a:r>
              <a:rPr lang="cs-CZ" altLang="cs-CZ" sz="2000" dirty="0"/>
              <a:t> tendence převzít fenotyp BAT</a:t>
            </a:r>
          </a:p>
          <a:p>
            <a:endParaRPr lang="cs-CZ" altLang="cs-CZ" sz="2000" dirty="0"/>
          </a:p>
        </p:txBody>
      </p:sp>
      <p:pic>
        <p:nvPicPr>
          <p:cNvPr id="78852" name="Obrázek 6" descr="trio_of_f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9" y="2786063"/>
            <a:ext cx="6357937" cy="35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96804F5-E02D-4AB6-B390-403191B95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0278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Browning III.</a:t>
            </a:r>
          </a:p>
        </p:txBody>
      </p:sp>
      <p:sp>
        <p:nvSpPr>
          <p:cNvPr id="80899" name="Zástupný symbol pro obsah 2"/>
          <p:cNvSpPr>
            <a:spLocks noGrp="1"/>
          </p:cNvSpPr>
          <p:nvPr>
            <p:ph idx="1"/>
          </p:nvPr>
        </p:nvSpPr>
        <p:spPr>
          <a:xfrm>
            <a:off x="1524000" y="1411515"/>
            <a:ext cx="9144000" cy="5257800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altLang="cs-CZ" sz="2000" b="1" dirty="0"/>
              <a:t>v bazálním stavu  </a:t>
            </a:r>
            <a:r>
              <a:rPr lang="cs-CZ" altLang="cs-CZ" sz="2000" dirty="0"/>
              <a:t>mají béžové adipocyty nízkou termogenetickou aktivitu a malé množství mitochondrií</a:t>
            </a:r>
            <a:endParaRPr lang="cs-CZ" dirty="0"/>
          </a:p>
          <a:p>
            <a:pPr marL="251460" indent="-179705"/>
            <a:r>
              <a:rPr lang="cs-CZ" altLang="cs-CZ" sz="2000" b="1" dirty="0"/>
              <a:t>po aktivaci </a:t>
            </a:r>
            <a:r>
              <a:rPr lang="cs-CZ" altLang="cs-CZ" sz="2000" dirty="0"/>
              <a:t>mají mnoho biochemických a morfologických vlastností BAT:</a:t>
            </a:r>
            <a:endParaRPr lang="cs-CZ" altLang="cs-CZ" sz="2000" dirty="0"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/>
              <a:t> přítomnost </a:t>
            </a:r>
            <a:r>
              <a:rPr lang="cs-CZ" altLang="cs-CZ" sz="1800" dirty="0" err="1"/>
              <a:t>multilokulárních</a:t>
            </a:r>
            <a:r>
              <a:rPr lang="cs-CZ" altLang="cs-CZ" sz="1800" dirty="0"/>
              <a:t> lipidových kapiček a mnohočetných mitochondrií </a:t>
            </a:r>
            <a:endParaRPr lang="cs-CZ" altLang="cs-CZ" sz="1800" dirty="0">
              <a:cs typeface="Arial"/>
            </a:endParaRPr>
          </a:p>
          <a:p>
            <a:pPr marL="414655" indent="-342900">
              <a:buFont typeface="Wingdings" panose="05000000000000000000" pitchFamily="2" charset="2"/>
              <a:buChar char="à"/>
            </a:pPr>
            <a:r>
              <a:rPr lang="cs-CZ" altLang="cs-CZ" sz="2000" dirty="0"/>
              <a:t>při plné stimulaci vyjadřují podobné hladiny UCP-1 jako hnědé adipocyty</a:t>
            </a:r>
            <a:endParaRPr lang="cs-CZ" altLang="cs-CZ" sz="20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  <a:p>
            <a:pPr marL="251460" indent="-179705">
              <a:buNone/>
            </a:pPr>
            <a:r>
              <a:rPr lang="cs-CZ" altLang="cs-CZ" sz="2000" b="1" dirty="0"/>
              <a:t>reverzibilní </a:t>
            </a:r>
            <a:r>
              <a:rPr lang="cs-CZ" altLang="cs-CZ" sz="2000" b="1" dirty="0" err="1"/>
              <a:t>transdiferenciace</a:t>
            </a:r>
            <a:r>
              <a:rPr lang="cs-CZ" altLang="cs-CZ" sz="2000" b="1" dirty="0"/>
              <a:t> </a:t>
            </a:r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dirty="0">
                <a:sym typeface="Wingdings" panose="05000000000000000000" pitchFamily="2" charset="2"/>
              </a:rPr>
              <a:t>expozice teplem – změna opět na adipocyty </a:t>
            </a:r>
            <a:r>
              <a:rPr lang="cs-CZ" altLang="cs-CZ" sz="2000" dirty="0" err="1">
                <a:sym typeface="Wingdings" panose="05000000000000000000" pitchFamily="2" charset="2"/>
              </a:rPr>
              <a:t>fenotypicky</a:t>
            </a:r>
            <a:r>
              <a:rPr lang="cs-CZ" altLang="cs-CZ" sz="2000" dirty="0">
                <a:sym typeface="Wingdings" panose="05000000000000000000" pitchFamily="2" charset="2"/>
              </a:rPr>
              <a:t> podobné WAT</a:t>
            </a:r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dirty="0">
                <a:sym typeface="Wingdings" panose="05000000000000000000" pitchFamily="2" charset="2"/>
              </a:rPr>
              <a:t>opětovné vystavení chladu zahrnovalo návrat k fenotypu BAT s UCP-1</a:t>
            </a:r>
            <a:endParaRPr lang="cs-CZ" altLang="cs-CZ" sz="2000" dirty="0">
              <a:cs typeface="Arial"/>
              <a:sym typeface="Wingdings" panose="05000000000000000000" pitchFamily="2" charset="2"/>
            </a:endParaRPr>
          </a:p>
          <a:p>
            <a:pPr marL="251460" indent="-179705"/>
            <a:r>
              <a:rPr lang="cs-CZ" altLang="cs-CZ" sz="2000" dirty="0">
                <a:cs typeface="Arial"/>
              </a:rPr>
              <a:t>opakovaná aktivace po předchozím vystavení chladu velice účinná (epigenetické změny?)</a:t>
            </a:r>
          </a:p>
          <a:p>
            <a:pPr marL="251460" indent="-179705"/>
            <a:r>
              <a:rPr lang="cs-CZ" altLang="cs-CZ" sz="2000" dirty="0">
                <a:cs typeface="Arial"/>
              </a:rPr>
              <a:t>zachování fenotypu a metabolické aktivity i po ztrátě UCP-1 ?</a:t>
            </a:r>
          </a:p>
          <a:p>
            <a:pPr marL="71755" indent="0">
              <a:buNone/>
            </a:pPr>
            <a:endParaRPr lang="cs-CZ" altLang="cs-CZ" sz="2000" dirty="0">
              <a:cs typeface="Arial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4EEF9C9-F3CB-4C42-BAC2-286D52261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5552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Nadpis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algn="ctr"/>
            <a:r>
              <a:rPr lang="cs-CZ" altLang="cs-CZ" sz="2800"/>
              <a:t>Zvýšení clearance a využití živin hnědými a béžovými adipocyty by mohlo snížit přebytek TAG a glukózy</a:t>
            </a:r>
            <a:endParaRPr lang="cs-CZ"/>
          </a:p>
        </p:txBody>
      </p:sp>
      <p:pic>
        <p:nvPicPr>
          <p:cNvPr id="82947" name="Zástupný symbol pro obsah 3" descr="bezova_TT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957388"/>
            <a:ext cx="9144000" cy="4900612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2C28E99-0A2A-4302-8A9A-6A2CF8490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825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EC3C3A5-BB9E-5F76-B0D6-D4F76E46C5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02" y="68263"/>
            <a:ext cx="10261795" cy="6721475"/>
          </a:xfrm>
          <a:noFill/>
        </p:spPr>
      </p:pic>
      <p:sp>
        <p:nvSpPr>
          <p:cNvPr id="4" name="Zástupný symbol pro číslo snímku 3" hidden="1">
            <a:extLst>
              <a:ext uri="{FF2B5EF4-FFF2-40B4-BE49-F238E27FC236}">
                <a16:creationId xmlns:a16="http://schemas.microsoft.com/office/drawing/2014/main" id="{C1052435-4549-7FF9-972C-913C4FC7772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66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52928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Růžová tuková tkáň</a:t>
            </a:r>
          </a:p>
        </p:txBody>
      </p:sp>
      <p:sp>
        <p:nvSpPr>
          <p:cNvPr id="84995" name="Zástupný symbol pro obsah 2"/>
          <p:cNvSpPr>
            <a:spLocks noGrp="1"/>
          </p:cNvSpPr>
          <p:nvPr>
            <p:ph idx="1"/>
          </p:nvPr>
        </p:nvSpPr>
        <p:spPr>
          <a:xfrm>
            <a:off x="429491" y="1302327"/>
            <a:ext cx="11582400" cy="5269923"/>
          </a:xfrm>
        </p:spPr>
        <p:txBody>
          <a:bodyPr/>
          <a:lstStyle/>
          <a:p>
            <a:r>
              <a:rPr lang="cs-CZ" altLang="cs-CZ" sz="2000" dirty="0"/>
              <a:t>alveolární epiteliální buňky mléčné žlázy</a:t>
            </a:r>
          </a:p>
          <a:p>
            <a:r>
              <a:rPr lang="cs-CZ" altLang="cs-CZ" sz="2000" dirty="0"/>
              <a:t>pravděpodobně vycházejí z </a:t>
            </a:r>
            <a:r>
              <a:rPr lang="cs-CZ" altLang="cs-CZ" sz="2000" dirty="0" err="1"/>
              <a:t>transdiferenciace</a:t>
            </a:r>
            <a:r>
              <a:rPr lang="cs-CZ" altLang="cs-CZ" sz="2000" dirty="0"/>
              <a:t> subkutánních bílých adipocytů</a:t>
            </a:r>
          </a:p>
          <a:p>
            <a:endParaRPr lang="cs-CZ" altLang="cs-CZ" sz="2000" dirty="0"/>
          </a:p>
          <a:p>
            <a:r>
              <a:rPr lang="cs-CZ" altLang="cs-CZ" sz="2000" dirty="0"/>
              <a:t>úkolem je </a:t>
            </a:r>
            <a:r>
              <a:rPr lang="cs-CZ" altLang="cs-CZ" sz="2000" b="1" dirty="0"/>
              <a:t>produkovat a vylučovat mléko</a:t>
            </a:r>
          </a:p>
          <a:p>
            <a:r>
              <a:rPr lang="cs-CZ" altLang="cs-CZ" sz="2000" dirty="0"/>
              <a:t>identifikována v myších podkožních tukových depech během těhotenství a laktace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 dirty="0"/>
          </a:p>
          <a:p>
            <a:r>
              <a:rPr lang="cs-CZ" altLang="cs-CZ" sz="2000" b="1" dirty="0"/>
              <a:t>růžové adipocyty</a:t>
            </a:r>
            <a:r>
              <a:rPr lang="cs-CZ" altLang="cs-CZ" sz="2000" dirty="0"/>
              <a:t>: </a:t>
            </a:r>
          </a:p>
          <a:p>
            <a:pPr lvl="1"/>
            <a:r>
              <a:rPr lang="cs-CZ" altLang="cs-CZ" sz="1800" dirty="0"/>
              <a:t>vznikají výhradně v ženských podkožních depech během těhotenství a laktace - </a:t>
            </a:r>
            <a:r>
              <a:rPr lang="cs-CZ" altLang="cs-CZ" sz="1800" b="1" dirty="0" err="1"/>
              <a:t>alveologeneze</a:t>
            </a:r>
            <a:endParaRPr lang="cs-CZ" altLang="cs-CZ" sz="1800" b="1" dirty="0"/>
          </a:p>
          <a:p>
            <a:pPr lvl="1"/>
            <a:r>
              <a:rPr lang="cs-CZ" altLang="cs-CZ" sz="1800" dirty="0"/>
              <a:t>splňují definici adipocytu (schopnost uchovat velké množství lipidů)</a:t>
            </a:r>
          </a:p>
          <a:p>
            <a:pPr lvl="1"/>
            <a:r>
              <a:rPr lang="cs-CZ" altLang="cs-CZ" sz="1800" dirty="0"/>
              <a:t>mléčná žláza je v těhotenství a laktaci zbarvená do růžova (i na makroskopické úrovni)</a:t>
            </a:r>
          </a:p>
          <a:p>
            <a:endParaRPr lang="cs-CZ" altLang="cs-CZ" sz="2000" dirty="0"/>
          </a:p>
          <a:p>
            <a:r>
              <a:rPr lang="cs-CZ" altLang="cs-CZ" sz="2000" dirty="0"/>
              <a:t>růžové adipocyty, kromě mléčných složek, vylučují </a:t>
            </a:r>
            <a:r>
              <a:rPr lang="cs-CZ" altLang="cs-CZ" sz="2000" b="1" dirty="0" err="1"/>
              <a:t>leptin</a:t>
            </a:r>
            <a:endParaRPr lang="cs-CZ" altLang="cs-CZ" sz="2000" b="1" dirty="0"/>
          </a:p>
          <a:p>
            <a:pPr lvl="1"/>
            <a:r>
              <a:rPr lang="cs-CZ" altLang="cs-CZ" sz="1800" dirty="0"/>
              <a:t>zřejmě hraje důležitou roli při prevenci obezity u mláďat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9088F76-8281-466C-8888-511C88C2B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2293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Vývoj alveolů mléčné žlázy</a:t>
            </a:r>
          </a:p>
        </p:txBody>
      </p:sp>
      <p:sp>
        <p:nvSpPr>
          <p:cNvPr id="87043" name="Zástupný symbol pro obsah 2"/>
          <p:cNvSpPr>
            <a:spLocks noGrp="1"/>
          </p:cNvSpPr>
          <p:nvPr>
            <p:ph idx="1"/>
          </p:nvPr>
        </p:nvSpPr>
        <p:spPr>
          <a:xfrm>
            <a:off x="719999" y="1343459"/>
            <a:ext cx="10626873" cy="5098905"/>
          </a:xfrm>
        </p:spPr>
        <p:txBody>
          <a:bodyPr/>
          <a:lstStyle/>
          <a:p>
            <a:r>
              <a:rPr lang="cs-CZ" altLang="cs-CZ" sz="2000" dirty="0"/>
              <a:t>během těhotenství alveoly postupně nahrazují tukovou tkáň</a:t>
            </a:r>
          </a:p>
          <a:p>
            <a:r>
              <a:rPr lang="cs-CZ" altLang="cs-CZ" sz="2000" dirty="0"/>
              <a:t>alveoly mléčné žlázy se vyvíjejí ve dvou fázích dvěma různými mechanismy:</a:t>
            </a:r>
          </a:p>
          <a:p>
            <a:endParaRPr lang="cs-CZ" altLang="cs-CZ" sz="2000" dirty="0"/>
          </a:p>
          <a:p>
            <a:r>
              <a:rPr lang="cs-CZ" altLang="cs-CZ" sz="2000" b="1" dirty="0"/>
              <a:t>první fáze těhotenství</a:t>
            </a:r>
            <a:r>
              <a:rPr lang="cs-CZ" altLang="cs-CZ" sz="2000" dirty="0"/>
              <a:t> 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/>
              <a:t>alveoly tvořeny epiteliálními buňkami, které by mohly pocházet z proliferace kmenových buněk 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/>
              <a:t>postrádají cytoplazmatické kapénky lipidů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/>
              <a:t>subkutánní tuk se zmenšuje postupně</a:t>
            </a:r>
          </a:p>
          <a:p>
            <a:endParaRPr lang="cs-CZ" altLang="cs-CZ" sz="2000" dirty="0"/>
          </a:p>
          <a:p>
            <a:r>
              <a:rPr lang="cs-CZ" altLang="cs-CZ" sz="2000" b="1" dirty="0"/>
              <a:t>druhé stadium těhotenství 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/>
              <a:t>alveoly složeny z epiteliálních buněk s tukem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/>
              <a:t>podkožní adipocyty postupně získají epiteliální vlastnosti, pravděpodobně pod hormonálními stimuly </a:t>
            </a:r>
            <a:endParaRPr lang="cs-CZ" altLang="cs-CZ" sz="1800" dirty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cs-CZ" altLang="cs-CZ" sz="1800" dirty="0"/>
              <a:t>agregují s růžovými adipocyty a s </a:t>
            </a:r>
            <a:r>
              <a:rPr lang="cs-CZ" altLang="cs-CZ" sz="1800" dirty="0" err="1"/>
              <a:t>myoepiteliálními</a:t>
            </a:r>
            <a:r>
              <a:rPr lang="cs-CZ" altLang="cs-CZ" sz="1800" dirty="0"/>
              <a:t> buňkami za vzniku alveolů </a:t>
            </a:r>
            <a:r>
              <a:rPr lang="cs-CZ" altLang="cs-CZ" sz="1800" dirty="0" err="1"/>
              <a:t>sekretujících</a:t>
            </a:r>
            <a:r>
              <a:rPr lang="cs-CZ" altLang="cs-CZ" sz="1800" dirty="0"/>
              <a:t> mléko </a:t>
            </a:r>
          </a:p>
          <a:p>
            <a:pPr>
              <a:buFont typeface="Wingdings" panose="05000000000000000000" pitchFamily="2" charset="2"/>
              <a:buChar char="à"/>
            </a:pPr>
            <a:endParaRPr lang="cs-CZ" altLang="cs-CZ" sz="2000" dirty="0"/>
          </a:p>
          <a:p>
            <a:pPr>
              <a:buFont typeface="Wingdings" panose="05000000000000000000" pitchFamily="2" charset="2"/>
              <a:buChar char="à"/>
            </a:pPr>
            <a:endParaRPr lang="cs-CZ" altLang="cs-CZ" sz="2000" dirty="0"/>
          </a:p>
          <a:p>
            <a:endParaRPr lang="cs-CZ" altLang="cs-CZ" sz="20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CA73BD6-747B-45A6-A95C-A409A6B98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1627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69759CE-3001-83B1-5312-1304DAAA3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20" y="333829"/>
            <a:ext cx="9389539" cy="5733142"/>
          </a:xfrm>
          <a:noFill/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73C91E-81CB-1303-FED4-2415902BA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69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4088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Adipocyt</a:t>
            </a:r>
          </a:p>
        </p:txBody>
      </p:sp>
      <p:sp>
        <p:nvSpPr>
          <p:cNvPr id="15363" name="Zástupný symbol pro text 4"/>
          <p:cNvSpPr>
            <a:spLocks noGrp="1"/>
          </p:cNvSpPr>
          <p:nvPr>
            <p:ph type="body" idx="1"/>
          </p:nvPr>
        </p:nvSpPr>
        <p:spPr>
          <a:xfrm>
            <a:off x="609600" y="1353344"/>
            <a:ext cx="5386917" cy="639762"/>
          </a:xfrm>
        </p:spPr>
        <p:txBody>
          <a:bodyPr/>
          <a:lstStyle/>
          <a:p>
            <a:pPr algn="ctr"/>
            <a:r>
              <a:rPr lang="cs-CZ" altLang="cs-CZ" dirty="0"/>
              <a:t>WAT</a:t>
            </a:r>
          </a:p>
        </p:txBody>
      </p:sp>
      <p:sp>
        <p:nvSpPr>
          <p:cNvPr id="15364" name="Zástupný symbol pro obsah 5"/>
          <p:cNvSpPr>
            <a:spLocks noGrp="1"/>
          </p:cNvSpPr>
          <p:nvPr>
            <p:ph sz="half" idx="2"/>
          </p:nvPr>
        </p:nvSpPr>
        <p:spPr>
          <a:xfrm>
            <a:off x="609600" y="1993106"/>
            <a:ext cx="5386917" cy="4668951"/>
          </a:xfrm>
        </p:spPr>
        <p:txBody>
          <a:bodyPr/>
          <a:lstStyle/>
          <a:p>
            <a:endParaRPr lang="cs-CZ" altLang="cs-CZ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jedna lipidová kapka, která zabírá 90 % objemu buňky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jádro stlačeno na okraj buněk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cytoplazma tvoří tenký okraj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mitochondrie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malé, protáhlé 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krátké, náhodně uspořádané </a:t>
            </a:r>
            <a:r>
              <a:rPr lang="cs-CZ" altLang="cs-CZ" sz="1600" dirty="0" err="1"/>
              <a:t>kristy</a:t>
            </a:r>
            <a:endParaRPr lang="cs-CZ" altLang="cs-CZ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altLang="cs-CZ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 err="1"/>
              <a:t>unilokulární</a:t>
            </a:r>
            <a:r>
              <a:rPr lang="cs-CZ" altLang="cs-CZ" sz="2000" dirty="0"/>
              <a:t> adipocyty</a:t>
            </a:r>
          </a:p>
        </p:txBody>
      </p:sp>
      <p:sp>
        <p:nvSpPr>
          <p:cNvPr id="15365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6096600" y="1353344"/>
            <a:ext cx="5389033" cy="639762"/>
          </a:xfrm>
        </p:spPr>
        <p:txBody>
          <a:bodyPr/>
          <a:lstStyle/>
          <a:p>
            <a:pPr algn="ctr"/>
            <a:r>
              <a:rPr lang="cs-CZ" altLang="cs-CZ" dirty="0"/>
              <a:t>BAT</a:t>
            </a:r>
          </a:p>
        </p:txBody>
      </p:sp>
      <p:sp>
        <p:nvSpPr>
          <p:cNvPr id="15366" name="Zástupný symbol pro obsah 7"/>
          <p:cNvSpPr>
            <a:spLocks noGrp="1"/>
          </p:cNvSpPr>
          <p:nvPr>
            <p:ph sz="quarter" idx="4"/>
          </p:nvPr>
        </p:nvSpPr>
        <p:spPr>
          <a:xfrm>
            <a:off x="6193368" y="1993107"/>
            <a:ext cx="5680769" cy="4668950"/>
          </a:xfrm>
        </p:spPr>
        <p:txBody>
          <a:bodyPr/>
          <a:lstStyle/>
          <a:p>
            <a:endParaRPr lang="cs-CZ" altLang="cs-CZ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menší buňky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cytoplazma obsahuje několik lipidových kapek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kruhovité jádro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altLang="cs-CZ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mitochondrie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četné, velké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laminární </a:t>
            </a:r>
            <a:r>
              <a:rPr lang="cs-CZ" altLang="cs-CZ" sz="1600" dirty="0" err="1"/>
              <a:t>kristy</a:t>
            </a:r>
            <a:endParaRPr lang="cs-CZ" altLang="cs-CZ" sz="1600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obsahují  UCP-1</a:t>
            </a:r>
            <a:endParaRPr lang="cs-CZ" altLang="cs-CZ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 err="1"/>
              <a:t>multilokulární</a:t>
            </a:r>
            <a:r>
              <a:rPr lang="cs-CZ" altLang="cs-CZ" sz="2000" dirty="0"/>
              <a:t> adipocyty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42C3378-B9E8-4C45-9F60-409D030D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BA2EC-9A4F-47B0-BFB0-8ECE4DCA9B4B}" type="slidenum">
              <a:rPr lang="cs-CZ" altLang="cs-CZ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3512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Růžová tuková tkáň II.</a:t>
            </a:r>
          </a:p>
        </p:txBody>
      </p:sp>
      <p:sp>
        <p:nvSpPr>
          <p:cNvPr id="89091" name="Zástupný symbol pro obsah 2"/>
          <p:cNvSpPr>
            <a:spLocks noGrp="1"/>
          </p:cNvSpPr>
          <p:nvPr>
            <p:ph idx="1"/>
          </p:nvPr>
        </p:nvSpPr>
        <p:spPr>
          <a:xfrm>
            <a:off x="720000" y="1600201"/>
            <a:ext cx="9948000" cy="4525963"/>
          </a:xfrm>
        </p:spPr>
        <p:txBody>
          <a:bodyPr/>
          <a:lstStyle/>
          <a:p>
            <a:endParaRPr lang="cs-CZ" altLang="cs-CZ" sz="2000" dirty="0"/>
          </a:p>
          <a:p>
            <a:r>
              <a:rPr lang="cs-CZ" altLang="cs-CZ" sz="2000" b="1" dirty="0"/>
              <a:t>výzkum karcinomu prsu: </a:t>
            </a:r>
          </a:p>
          <a:p>
            <a:endParaRPr lang="cs-CZ" altLang="cs-CZ" sz="2000" dirty="0"/>
          </a:p>
          <a:p>
            <a:r>
              <a:rPr lang="cs-CZ" altLang="cs-CZ" sz="2000" dirty="0"/>
              <a:t>reverzibilní </a:t>
            </a:r>
            <a:r>
              <a:rPr lang="cs-CZ" altLang="cs-CZ" sz="2000" dirty="0" err="1"/>
              <a:t>transdiferenciace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white</a:t>
            </a:r>
            <a:r>
              <a:rPr lang="cs-CZ" altLang="cs-CZ" sz="2000" dirty="0"/>
              <a:t>-to-pink by mohla osvětlit biologii karcinomu prsu</a:t>
            </a:r>
          </a:p>
          <a:p>
            <a:endParaRPr lang="cs-CZ" altLang="cs-CZ" sz="2000" dirty="0"/>
          </a:p>
          <a:p>
            <a:r>
              <a:rPr lang="cs-CZ" altLang="cs-CZ" sz="2000" dirty="0"/>
              <a:t>dle studií ztráta exprese PPAR</a:t>
            </a:r>
            <a:r>
              <a:rPr lang="el-GR" altLang="cs-CZ" sz="2000" dirty="0"/>
              <a:t>γ </a:t>
            </a:r>
            <a:r>
              <a:rPr lang="cs-CZ" altLang="cs-CZ" sz="2000" dirty="0"/>
              <a:t>buňkami sekrečních epiteliálních mléčných žláz vytváří vhodné prostředí pro vývoj karcinomu prsu</a:t>
            </a:r>
          </a:p>
          <a:p>
            <a:endParaRPr lang="cs-CZ" altLang="cs-CZ" sz="2000" dirty="0"/>
          </a:p>
          <a:p>
            <a:r>
              <a:rPr lang="cs-CZ" altLang="cs-CZ" sz="2000" dirty="0"/>
              <a:t>PPAR</a:t>
            </a:r>
            <a:r>
              <a:rPr lang="el-GR" altLang="cs-CZ" sz="2000" dirty="0"/>
              <a:t>γ </a:t>
            </a:r>
            <a:r>
              <a:rPr lang="cs-CZ" altLang="cs-CZ" sz="2000" dirty="0"/>
              <a:t>je klíčovým faktorem pink-to-</a:t>
            </a:r>
            <a:r>
              <a:rPr lang="cs-CZ" altLang="cs-CZ" sz="2000" dirty="0" err="1"/>
              <a:t>white</a:t>
            </a:r>
            <a:r>
              <a:rPr lang="cs-CZ" altLang="cs-CZ" sz="2000" dirty="0"/>
              <a:t> diferenciaci in vitro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5ACD35C-9490-4101-9E9C-B457DA2C8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6229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Plasticita tukové tkáně I.</a:t>
            </a:r>
          </a:p>
        </p:txBody>
      </p:sp>
      <p:sp>
        <p:nvSpPr>
          <p:cNvPr id="91139" name="Zástupný symbol pro obsah 2"/>
          <p:cNvSpPr>
            <a:spLocks noGrp="1"/>
          </p:cNvSpPr>
          <p:nvPr>
            <p:ph idx="1"/>
          </p:nvPr>
        </p:nvSpPr>
        <p:spPr>
          <a:xfrm>
            <a:off x="595745" y="1171576"/>
            <a:ext cx="10072255" cy="5298497"/>
          </a:xfrm>
        </p:spPr>
        <p:txBody>
          <a:bodyPr/>
          <a:lstStyle/>
          <a:p>
            <a:r>
              <a:rPr lang="cs-CZ" altLang="cs-CZ" sz="2000" dirty="0"/>
              <a:t>tuková tkáň = </a:t>
            </a:r>
            <a:r>
              <a:rPr lang="cs-CZ" altLang="cs-CZ" sz="2000" b="1" dirty="0"/>
              <a:t>spousta metabolických, buněčných a endokrinních funkcí</a:t>
            </a:r>
          </a:p>
          <a:p>
            <a:endParaRPr lang="cs-CZ" altLang="cs-CZ" sz="2000" dirty="0"/>
          </a:p>
          <a:p>
            <a:r>
              <a:rPr lang="cs-CZ" altLang="cs-CZ" sz="2000" dirty="0"/>
              <a:t>více buněčných typů přispívá k </a:t>
            </a:r>
            <a:r>
              <a:rPr lang="cs-CZ" altLang="cs-CZ" sz="2000" dirty="0" err="1"/>
              <a:t>adipogenezi</a:t>
            </a:r>
            <a:r>
              <a:rPr lang="cs-CZ" altLang="cs-CZ" sz="2000" dirty="0"/>
              <a:t> ve vývoji a </a:t>
            </a:r>
            <a:r>
              <a:rPr lang="cs-CZ" altLang="cs-CZ" sz="2000" dirty="0" err="1"/>
              <a:t>remodelaci</a:t>
            </a:r>
            <a:r>
              <a:rPr lang="cs-CZ" altLang="cs-CZ" sz="2000" dirty="0"/>
              <a:t> tukové tkáně</a:t>
            </a:r>
          </a:p>
          <a:p>
            <a:pPr lvl="1"/>
            <a:r>
              <a:rPr lang="cs-CZ" altLang="cs-CZ" sz="1800" dirty="0"/>
              <a:t>WAT, BAT, béžové adipocyty, růžové adipocyty </a:t>
            </a:r>
            <a:endParaRPr lang="cs-CZ" altLang="cs-CZ" sz="1800" dirty="0">
              <a:sym typeface="Wingdings" panose="05000000000000000000" pitchFamily="2" charset="2"/>
            </a:endParaRPr>
          </a:p>
          <a:p>
            <a:pPr lvl="1"/>
            <a:r>
              <a:rPr lang="cs-CZ" altLang="cs-CZ" sz="1800" dirty="0"/>
              <a:t>různý původ (dosud neobjasněný)</a:t>
            </a:r>
          </a:p>
          <a:p>
            <a:endParaRPr lang="cs-CZ" altLang="cs-CZ" sz="2000" dirty="0"/>
          </a:p>
          <a:p>
            <a:r>
              <a:rPr lang="cs-CZ" altLang="cs-CZ" sz="2000" dirty="0"/>
              <a:t>lokalizace tukové tkáně jsou heterogenní a obsahují dynamickou směs buněčných typů a mají různé funkce</a:t>
            </a:r>
          </a:p>
          <a:p>
            <a:pPr lvl="1">
              <a:spcBef>
                <a:spcPts val="600"/>
              </a:spcBef>
            </a:pPr>
            <a:r>
              <a:rPr lang="cs-CZ" altLang="cs-CZ" sz="1800" b="1" dirty="0"/>
              <a:t>WAT</a:t>
            </a:r>
            <a:r>
              <a:rPr lang="cs-CZ" altLang="cs-CZ" sz="1800" dirty="0"/>
              <a:t>: </a:t>
            </a:r>
            <a:r>
              <a:rPr lang="cs-CZ" altLang="cs-CZ" sz="1800" dirty="0" err="1"/>
              <a:t>adipokiny</a:t>
            </a:r>
            <a:r>
              <a:rPr lang="cs-CZ" altLang="cs-CZ" sz="1800" dirty="0"/>
              <a:t>, které ovlivňují stravovací chování a metabolismus (</a:t>
            </a:r>
            <a:r>
              <a:rPr lang="cs-CZ" altLang="cs-CZ" sz="1800" dirty="0" err="1"/>
              <a:t>leptin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adiponektin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resistin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adipsin</a:t>
            </a:r>
            <a:r>
              <a:rPr lang="cs-CZ" altLang="cs-CZ" sz="1800" dirty="0"/>
              <a:t>), zánět, imunitu atd. </a:t>
            </a:r>
          </a:p>
          <a:p>
            <a:pPr lvl="1">
              <a:spcBef>
                <a:spcPts val="600"/>
              </a:spcBef>
            </a:pPr>
            <a:r>
              <a:rPr lang="cs-CZ" altLang="cs-CZ" sz="1800" b="1" dirty="0"/>
              <a:t>BAT</a:t>
            </a:r>
            <a:r>
              <a:rPr lang="cs-CZ" altLang="cs-CZ" sz="1800" dirty="0"/>
              <a:t>: hormony a růstové faktory (</a:t>
            </a:r>
            <a:r>
              <a:rPr lang="cs-CZ" altLang="cs-CZ" sz="1800" dirty="0" err="1"/>
              <a:t>betatrofin</a:t>
            </a:r>
            <a:r>
              <a:rPr lang="cs-CZ" altLang="cs-CZ" sz="1800" dirty="0"/>
              <a:t> a FGF21)</a:t>
            </a:r>
          </a:p>
          <a:p>
            <a:pPr lvl="1">
              <a:spcBef>
                <a:spcPts val="600"/>
              </a:spcBef>
            </a:pPr>
            <a:r>
              <a:rPr lang="cs-CZ" altLang="cs-CZ" sz="1800" b="1" dirty="0"/>
              <a:t>růžové adipocyty</a:t>
            </a:r>
            <a:r>
              <a:rPr lang="cs-CZ" altLang="cs-CZ" sz="1800" dirty="0"/>
              <a:t>: mléčná složka, </a:t>
            </a:r>
            <a:r>
              <a:rPr lang="cs-CZ" altLang="cs-CZ" sz="1800" dirty="0" err="1"/>
              <a:t>leptin</a:t>
            </a:r>
            <a:endParaRPr lang="cs-CZ" altLang="cs-CZ" sz="1800" dirty="0"/>
          </a:p>
          <a:p>
            <a:pPr>
              <a:buFont typeface="Arial" panose="020B0604020202020204" pitchFamily="34" charset="0"/>
              <a:buNone/>
            </a:pPr>
            <a:endParaRPr lang="cs-CZ" altLang="cs-CZ" sz="2000" dirty="0"/>
          </a:p>
          <a:p>
            <a:r>
              <a:rPr lang="cs-CZ" altLang="cs-CZ" sz="2000" dirty="0"/>
              <a:t>schopnost hypertrofie a hyperplazie adipocytů</a:t>
            </a:r>
          </a:p>
          <a:p>
            <a:endParaRPr lang="cs-CZ" altLang="cs-CZ" sz="20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C96EA6A-11D6-4E25-B4BC-3B442464B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63264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Plasticita tukové tkáně II.</a:t>
            </a:r>
          </a:p>
        </p:txBody>
      </p:sp>
      <p:sp>
        <p:nvSpPr>
          <p:cNvPr id="93187" name="Zástupný symbol pro obsah 2"/>
          <p:cNvSpPr>
            <a:spLocks noGrp="1"/>
          </p:cNvSpPr>
          <p:nvPr>
            <p:ph idx="1"/>
          </p:nvPr>
        </p:nvSpPr>
        <p:spPr>
          <a:xfrm>
            <a:off x="387927" y="1385456"/>
            <a:ext cx="10280073" cy="5084618"/>
          </a:xfrm>
        </p:spPr>
        <p:txBody>
          <a:bodyPr/>
          <a:lstStyle/>
          <a:p>
            <a:r>
              <a:rPr lang="cs-CZ" altLang="cs-CZ" sz="2000" dirty="0"/>
              <a:t>adipocyty se obměňují po celý život a jsou dynamicky regulovány z hlediska počtu, velikosti a metabolických vlastností</a:t>
            </a:r>
          </a:p>
          <a:p>
            <a:endParaRPr lang="cs-CZ" altLang="cs-CZ" sz="2000" dirty="0"/>
          </a:p>
          <a:p>
            <a:r>
              <a:rPr lang="cs-CZ" altLang="cs-CZ" sz="2000" dirty="0" err="1"/>
              <a:t>progenitory</a:t>
            </a:r>
            <a:r>
              <a:rPr lang="cs-CZ" altLang="cs-CZ" sz="2000" dirty="0"/>
              <a:t> adipocytů</a:t>
            </a:r>
          </a:p>
          <a:p>
            <a:pPr lvl="1"/>
            <a:r>
              <a:rPr lang="cs-CZ" altLang="cs-CZ" dirty="0"/>
              <a:t>aktivují se během homeostatického obratu a hyperplastické expanze </a:t>
            </a:r>
          </a:p>
          <a:p>
            <a:pPr lvl="1"/>
            <a:r>
              <a:rPr lang="cs-CZ" altLang="cs-CZ" dirty="0"/>
              <a:t>podílejí se na browningu (fenotypový přechod mezi anabolickými a katabolickými stavy)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 dirty="0"/>
          </a:p>
          <a:p>
            <a:r>
              <a:rPr lang="cs-CZ" altLang="cs-CZ" sz="2000" dirty="0"/>
              <a:t>vlastní metabolická plasticita zralých buněk</a:t>
            </a:r>
          </a:p>
          <a:p>
            <a:pPr lvl="1"/>
            <a:r>
              <a:rPr lang="cs-CZ" altLang="cs-CZ" sz="1800" dirty="0"/>
              <a:t>browning, přeměna </a:t>
            </a:r>
            <a:r>
              <a:rPr lang="cs-CZ" altLang="cs-CZ" sz="1800" dirty="0" err="1"/>
              <a:t>white</a:t>
            </a:r>
            <a:r>
              <a:rPr lang="cs-CZ" altLang="cs-CZ" sz="1800" dirty="0"/>
              <a:t>-to-pink 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 dirty="0"/>
          </a:p>
          <a:p>
            <a:r>
              <a:rPr lang="cs-CZ" altLang="cs-CZ" sz="2000" dirty="0"/>
              <a:t>mobilita a metabolická plasticita tukové tkáně může být zaměřena na terapeutický přínos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B81C51E-8D2F-4768-882A-3627CA345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66836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Děkuji za pozornost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0549E2A-8299-4821-84AD-F3BB74C68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D1B43-15AF-46C3-AB31-3CA8EAE89967}" type="slidenum">
              <a:rPr lang="cs-CZ" altLang="cs-CZ"/>
              <a:pPr>
                <a:defRPr/>
              </a:pPr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951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1E1032-89D0-4E21-A182-8BA3E80AE6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6C788C-83A9-4233-80EB-43FB52A46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ea typeface="+mj-lt"/>
                <a:cs typeface="+mj-lt"/>
              </a:rPr>
              <a:t>Bílý a hnědý adipocyt</a:t>
            </a:r>
            <a:endParaRPr lang="cs-CZ" dirty="0"/>
          </a:p>
        </p:txBody>
      </p:sp>
      <p:pic>
        <p:nvPicPr>
          <p:cNvPr id="6" name="Obrázek 7">
            <a:extLst>
              <a:ext uri="{FF2B5EF4-FFF2-40B4-BE49-F238E27FC236}">
                <a16:creationId xmlns:a16="http://schemas.microsoft.com/office/drawing/2014/main" id="{98E50172-3D6E-4BDD-87CC-E68DEBA23F9E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720000" y="2034275"/>
            <a:ext cx="5219998" cy="3474457"/>
          </a:xfrm>
        </p:spPr>
      </p:pic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BA13E686-4B61-0C4C-531B-5F63E90AAE12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75" y="1837093"/>
            <a:ext cx="5219700" cy="3869613"/>
          </a:xfrm>
        </p:spPr>
      </p:pic>
    </p:spTree>
    <p:extLst>
      <p:ext uri="{BB962C8B-B14F-4D97-AF65-F5344CB8AC3E}">
        <p14:creationId xmlns:p14="http://schemas.microsoft.com/office/powerpoint/2010/main" val="2625653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sah 2"/>
          <p:cNvSpPr>
            <a:spLocks noGrp="1"/>
          </p:cNvSpPr>
          <p:nvPr>
            <p:ph sz="half" idx="4294967295"/>
          </p:nvPr>
        </p:nvSpPr>
        <p:spPr>
          <a:xfrm>
            <a:off x="1524000" y="1428751"/>
            <a:ext cx="9144000" cy="4697413"/>
          </a:xfrm>
        </p:spPr>
        <p:txBody>
          <a:bodyPr/>
          <a:lstStyle/>
          <a:p>
            <a:endParaRPr lang="cs-CZ" altLang="cs-CZ" sz="2000"/>
          </a:p>
          <a:p>
            <a:endParaRPr lang="cs-CZ" altLang="cs-CZ" sz="2000"/>
          </a:p>
          <a:p>
            <a:endParaRPr lang="cs-CZ" altLang="cs-CZ" sz="2000"/>
          </a:p>
          <a:p>
            <a:endParaRPr lang="cs-CZ" altLang="cs-CZ" sz="2000"/>
          </a:p>
          <a:p>
            <a:endParaRPr lang="cs-CZ" altLang="cs-CZ" sz="2000"/>
          </a:p>
          <a:p>
            <a:endParaRPr lang="cs-CZ" altLang="cs-CZ" sz="2000"/>
          </a:p>
          <a:p>
            <a:endParaRPr lang="cs-CZ" altLang="cs-CZ" sz="2000"/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3250" y="1357313"/>
            <a:ext cx="8794750" cy="4075112"/>
          </a:xfrm>
          <a:noFill/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DA54B5D-6931-4216-98A9-C143D608B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DFB1-5E72-443A-B8BE-A6F66807A71C}" type="slidenum">
              <a:rPr lang="cs-CZ" altLang="cs-CZ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64077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94EEA1FC-F0E7-4E0A-B47F-AE2894ABED08}" vid="{7A9D376A-24CE-43C6-8B04-4EECE7865B79}"/>
    </a:ext>
  </a:extLst>
</a:theme>
</file>

<file path=ppt/theme/theme2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3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38DCBE3C9349047A90B9CE5FC923C7E" ma:contentTypeVersion="5" ma:contentTypeDescription="Vytvoří nový dokument" ma:contentTypeScope="" ma:versionID="d1536d17b9e703a4a546efadafe105e5">
  <xsd:schema xmlns:xsd="http://www.w3.org/2001/XMLSchema" xmlns:xs="http://www.w3.org/2001/XMLSchema" xmlns:p="http://schemas.microsoft.com/office/2006/metadata/properties" xmlns:ns2="f23ba95e-8878-45fb-883c-6db8fa44b0f4" targetNamespace="http://schemas.microsoft.com/office/2006/metadata/properties" ma:root="true" ma:fieldsID="ea818a74aa4440f958db38b66ace6d45" ns2:_="">
    <xsd:import namespace="f23ba95e-8878-45fb-883c-6db8fa44b0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3ba95e-8878-45fb-883c-6db8fa44b0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CB5875-88F5-40E1-9E82-53CB8376896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6A031C6-82D5-4963-BD3F-A7E384909D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3ba95e-8878-45fb-883c-6db8fa44b0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A49DB1-D64F-4AA8-B709-4AC1B65C5B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prezentace-med-cz-v9</Template>
  <TotalTime>2159</TotalTime>
  <Words>5445</Words>
  <Application>Microsoft Office PowerPoint</Application>
  <PresentationFormat>Širokoúhlá obrazovka</PresentationFormat>
  <Paragraphs>742</Paragraphs>
  <Slides>73</Slides>
  <Notes>50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73</vt:i4>
      </vt:variant>
    </vt:vector>
  </HeadingPairs>
  <TitlesOfParts>
    <vt:vector size="79" baseType="lpstr">
      <vt:lpstr>Arial</vt:lpstr>
      <vt:lpstr>Tahoma</vt:lpstr>
      <vt:lpstr>Wingdings</vt:lpstr>
      <vt:lpstr>Prezentace_MU_CZ</vt:lpstr>
      <vt:lpstr>Prezentace_MU_CZ</vt:lpstr>
      <vt:lpstr>Prezentace_MU_CZ</vt:lpstr>
      <vt:lpstr>Tuková tkáň</vt:lpstr>
      <vt:lpstr>Osnova</vt:lpstr>
      <vt:lpstr>Tuková tkáň</vt:lpstr>
      <vt:lpstr>Funkce tukové tkáně</vt:lpstr>
      <vt:lpstr>Druhy tukové tkáně</vt:lpstr>
      <vt:lpstr>Druhy tukové tkáně</vt:lpstr>
      <vt:lpstr>Adipocyt</vt:lpstr>
      <vt:lpstr>Bílý a hnědý adipocyt</vt:lpstr>
      <vt:lpstr>Prezentace aplikace PowerPoint</vt:lpstr>
      <vt:lpstr>Původ adipocytů</vt:lpstr>
      <vt:lpstr>Tukové kmenové buňky (Adipose stem cells - ASCs)</vt:lpstr>
      <vt:lpstr>Tukové kmenové buňky</vt:lpstr>
      <vt:lpstr>Adipogeneze</vt:lpstr>
      <vt:lpstr>Adipogeneze II.</vt:lpstr>
      <vt:lpstr>Prezentace aplikace PowerPoint</vt:lpstr>
      <vt:lpstr>Vývojové načasování adipogeneze</vt:lpstr>
      <vt:lpstr>Počet adipocytů</vt:lpstr>
      <vt:lpstr>Bílá tuková tkáň (WAT)</vt:lpstr>
      <vt:lpstr>Druhy WAT I.</vt:lpstr>
      <vt:lpstr>Druhy WAT II.</vt:lpstr>
      <vt:lpstr>Prezentace aplikace PowerPoint</vt:lpstr>
      <vt:lpstr>Distribuce WAT</vt:lpstr>
      <vt:lpstr>Prezentace aplikace PowerPoint</vt:lpstr>
      <vt:lpstr>Tuková tkáň při obezitě I.</vt:lpstr>
      <vt:lpstr>Tuková tkáň při obezitě II.</vt:lpstr>
      <vt:lpstr>Tuková tkáň při obezitě III.</vt:lpstr>
      <vt:lpstr>Tuková tkáň při obezitě IV.</vt:lpstr>
      <vt:lpstr>Prezentace aplikace PowerPoint</vt:lpstr>
      <vt:lpstr>Makrofágy</vt:lpstr>
      <vt:lpstr>Makrofágy při obezitě</vt:lpstr>
      <vt:lpstr>Prezentace aplikace PowerPoint</vt:lpstr>
      <vt:lpstr>Prezentace aplikace PowerPoint</vt:lpstr>
      <vt:lpstr>Imunitní odpověď tukové tkáně</vt:lpstr>
      <vt:lpstr>Produkce látek ve WAT</vt:lpstr>
      <vt:lpstr>Adipokiny</vt:lpstr>
      <vt:lpstr>Prezentace aplikace PowerPoint</vt:lpstr>
      <vt:lpstr>Funkce WAT</vt:lpstr>
      <vt:lpstr>Prezentace aplikace PowerPoint</vt:lpstr>
      <vt:lpstr>Leptin</vt:lpstr>
      <vt:lpstr>Leptin</vt:lpstr>
      <vt:lpstr>Adiponektin</vt:lpstr>
      <vt:lpstr>Adiponektin</vt:lpstr>
      <vt:lpstr>Poměr leptin vs. adiponektin</vt:lpstr>
      <vt:lpstr>Funkce WAT dle lokalizace</vt:lpstr>
      <vt:lpstr>Hnědá tuková tkáň (BAT)</vt:lpstr>
      <vt:lpstr>Dýchací řetězec</vt:lpstr>
      <vt:lpstr>Uncoupling protein UCP-1  </vt:lpstr>
      <vt:lpstr>Dýchací řetězec - UCPs</vt:lpstr>
      <vt:lpstr>Hnědé adipocyty I.</vt:lpstr>
      <vt:lpstr>Prezentace aplikace PowerPoint</vt:lpstr>
      <vt:lpstr>Béžové adipocyty I.</vt:lpstr>
      <vt:lpstr>Béžové adipocyty II.</vt:lpstr>
      <vt:lpstr>Prezentace aplikace PowerPoint</vt:lpstr>
      <vt:lpstr>Prezentace aplikace PowerPoint</vt:lpstr>
      <vt:lpstr>Distribuce BAT - kojenci</vt:lpstr>
      <vt:lpstr>BAT v dospělosti I.</vt:lpstr>
      <vt:lpstr>BAT v dospělosti II.</vt:lpstr>
      <vt:lpstr>Dlouhodobá expozici chladem </vt:lpstr>
      <vt:lpstr>Vliv chladu na BAT</vt:lpstr>
      <vt:lpstr>Browning I.</vt:lpstr>
      <vt:lpstr>Prezentace aplikace PowerPoint</vt:lpstr>
      <vt:lpstr>Hlavní regulátory hnědnutí</vt:lpstr>
      <vt:lpstr>Browning II.</vt:lpstr>
      <vt:lpstr>Browning III.</vt:lpstr>
      <vt:lpstr>Zvýšení clearance a využití živin hnědými a béžovými adipocyty by mohlo snížit přebytek TAG a glukózy</vt:lpstr>
      <vt:lpstr>Prezentace aplikace PowerPoint</vt:lpstr>
      <vt:lpstr>Růžová tuková tkáň</vt:lpstr>
      <vt:lpstr>Vývoj alveolů mléčné žlázy</vt:lpstr>
      <vt:lpstr>Prezentace aplikace PowerPoint</vt:lpstr>
      <vt:lpstr>Růžová tuková tkáň II.</vt:lpstr>
      <vt:lpstr>Plasticita tukové tkáně I.</vt:lpstr>
      <vt:lpstr>Plasticita tukové tkáně II.</vt:lpstr>
      <vt:lpstr>Děkuji za pozornost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Tuková tkáň</dc:title>
  <dc:creator>Markéta Grulichová</dc:creator>
  <cp:lastModifiedBy>Tomáš Nekula</cp:lastModifiedBy>
  <cp:revision>726</cp:revision>
  <cp:lastPrinted>1601-01-01T00:00:00Z</cp:lastPrinted>
  <dcterms:created xsi:type="dcterms:W3CDTF">2019-10-18T13:09:11Z</dcterms:created>
  <dcterms:modified xsi:type="dcterms:W3CDTF">2022-12-09T02:10:47Z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0x010100738DCBE3C9349047A90B9CE5FC923C7E</vt:lpwstr>
  </property>
</Properties>
</file>