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handoutMasterIdLst>
    <p:handoutMasterId r:id="rId143"/>
  </p:handoutMasterIdLst>
  <p:sldIdLst>
    <p:sldId id="396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1" r:id="rId27"/>
    <p:sldId id="422" r:id="rId28"/>
    <p:sldId id="423" r:id="rId29"/>
    <p:sldId id="424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62" r:id="rId48"/>
    <p:sldId id="443" r:id="rId49"/>
    <p:sldId id="444" r:id="rId50"/>
    <p:sldId id="445" r:id="rId51"/>
    <p:sldId id="446" r:id="rId52"/>
    <p:sldId id="447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365" r:id="rId68"/>
    <p:sldId id="366" r:id="rId69"/>
    <p:sldId id="367" r:id="rId70"/>
    <p:sldId id="368" r:id="rId71"/>
    <p:sldId id="369" r:id="rId72"/>
    <p:sldId id="370" r:id="rId73"/>
    <p:sldId id="371" r:id="rId74"/>
    <p:sldId id="372" r:id="rId75"/>
    <p:sldId id="373" r:id="rId76"/>
    <p:sldId id="374" r:id="rId77"/>
    <p:sldId id="463" r:id="rId78"/>
    <p:sldId id="464" r:id="rId79"/>
    <p:sldId id="465" r:id="rId80"/>
    <p:sldId id="316" r:id="rId81"/>
    <p:sldId id="317" r:id="rId82"/>
    <p:sldId id="318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78" r:id="rId96"/>
    <p:sldId id="379" r:id="rId97"/>
    <p:sldId id="333" r:id="rId98"/>
    <p:sldId id="334" r:id="rId99"/>
    <p:sldId id="335" r:id="rId100"/>
    <p:sldId id="336" r:id="rId101"/>
    <p:sldId id="337" r:id="rId102"/>
    <p:sldId id="338" r:id="rId103"/>
    <p:sldId id="339" r:id="rId104"/>
    <p:sldId id="340" r:id="rId105"/>
    <p:sldId id="341" r:id="rId106"/>
    <p:sldId id="342" r:id="rId107"/>
    <p:sldId id="343" r:id="rId108"/>
    <p:sldId id="344" r:id="rId109"/>
    <p:sldId id="345" r:id="rId110"/>
    <p:sldId id="346" r:id="rId111"/>
    <p:sldId id="347" r:id="rId112"/>
    <p:sldId id="386" r:id="rId113"/>
    <p:sldId id="387" r:id="rId114"/>
    <p:sldId id="388" r:id="rId115"/>
    <p:sldId id="389" r:id="rId116"/>
    <p:sldId id="390" r:id="rId117"/>
    <p:sldId id="380" r:id="rId118"/>
    <p:sldId id="381" r:id="rId119"/>
    <p:sldId id="383" r:id="rId120"/>
    <p:sldId id="384" r:id="rId121"/>
    <p:sldId id="385" r:id="rId122"/>
    <p:sldId id="391" r:id="rId123"/>
    <p:sldId id="348" r:id="rId124"/>
    <p:sldId id="349" r:id="rId125"/>
    <p:sldId id="350" r:id="rId126"/>
    <p:sldId id="351" r:id="rId127"/>
    <p:sldId id="352" r:id="rId128"/>
    <p:sldId id="353" r:id="rId129"/>
    <p:sldId id="354" r:id="rId130"/>
    <p:sldId id="355" r:id="rId131"/>
    <p:sldId id="356" r:id="rId132"/>
    <p:sldId id="357" r:id="rId133"/>
    <p:sldId id="393" r:id="rId134"/>
    <p:sldId id="394" r:id="rId135"/>
    <p:sldId id="358" r:id="rId136"/>
    <p:sldId id="359" r:id="rId137"/>
    <p:sldId id="360" r:id="rId138"/>
    <p:sldId id="395" r:id="rId139"/>
    <p:sldId id="361" r:id="rId140"/>
    <p:sldId id="362" r:id="rId141"/>
  </p:sldIdLst>
  <p:sldSz cx="9144000" cy="6858000" type="screen4x3"/>
  <p:notesSz cx="6781800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FFFF"/>
    <a:srgbClr val="777777"/>
    <a:srgbClr val="FFCC00"/>
    <a:srgbClr val="000099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3" autoAdjust="0"/>
  </p:normalViewPr>
  <p:slideViewPr>
    <p:cSldViewPr>
      <p:cViewPr varScale="1">
        <p:scale>
          <a:sx n="85" d="100"/>
          <a:sy n="85" d="100"/>
        </p:scale>
        <p:origin x="7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image" Target="../media/image1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611C864-2CDF-4856-992B-F711E4B7B982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58CA3D3-862C-422E-8672-01891F485A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316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65E9F59-3071-4A22-BB1B-A2BBED8CEA25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60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9B8148-4CD5-4731-B60C-18879F282EA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73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A40D0E-64D8-46D1-8132-6072F8A71703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cs-CZ">
              <a:cs typeface="Arial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24405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2D202-F3E5-498C-838B-53BB9CA22567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85F63-45EC-4D98-A22D-639FB1889C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9215C-F761-44D8-9FF5-57685F5225EF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D512A-1280-4C08-9E1A-8142EE37B4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2483E-3289-4DF6-BF1A-420E59DF9FC1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A72D4-5F06-4C4F-804F-C931F94462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8DD2B-7AA7-403B-80EC-AAC91E5A02A8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21BBC-1ACB-47CC-BD78-4E8195765C1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DC257-8AC8-4D54-89FE-35C029C02550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F1FB-2C26-4BD0-A197-1EBC0A96E6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2CC24-832B-41F8-9C5C-8312BA302940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186B-7BF7-4395-9B82-ABCD0F05F7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68A91-F0C7-4271-89AC-AA9496E5A92A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3BCD2-BD0C-458C-9C27-12B184D568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F0606-9B37-4C7D-947F-81A3B80924E4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1825-783D-454B-A9A7-19511BFAC1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7CAD-CADE-478C-9F2B-43AE621D724D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E1437-058E-4B20-B778-777AE17D16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2E0D-CCC0-4E4C-886D-53BECAF1525B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8B7BC-391D-4689-863C-A3894C5EA0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4A190-21AF-4CD8-A4D5-88EFC33EA9D6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1721D-A328-4F4B-86A3-EA04D16A8E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6F3B2F-46B7-4A3D-944F-169E0A6839B2}" type="datetimeFigureOut">
              <a:rPr lang="cs-CZ"/>
              <a:pPr>
                <a:defRPr/>
              </a:pPr>
              <a:t>15.1.2019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4DA427-562E-4600-9A91-B13AB7310A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6.emf"/><Relationship Id="rId4" Type="http://schemas.openxmlformats.org/officeDocument/2006/relationships/oleObject" Target="../embeddings/Dokument_aplikace_Microsoft_Word_97_20031.doc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0438" y="2071688"/>
            <a:ext cx="7283450" cy="3444875"/>
          </a:xfrm>
        </p:spPr>
        <p:txBody>
          <a:bodyPr rtlCol="0">
            <a:normAutofit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chemeClr val="bg1"/>
                </a:solidFill>
                <a:latin typeface="+mj-lt"/>
              </a:rPr>
              <a:t>Atopický ekzém je chronické či recidivující zánětlivé onemocnění vyznačující se výrazným svěděním, měnící se ve své morfologii                    v průběhu života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00013"/>
            <a:ext cx="9144000" cy="990601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Extrinsická forma – smíšený typ přecitlivělosti</a:t>
            </a:r>
            <a:endParaRPr lang="cs-CZ" sz="3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14388"/>
            <a:ext cx="8610600" cy="5943600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rgbClr val="00FFFF"/>
                </a:solidFill>
              </a:rPr>
              <a:t>Alergen – zpracován buňkami prezentujícími alergen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/>
              <a:t>		      </a:t>
            </a:r>
            <a:r>
              <a:rPr lang="cs-CZ" sz="2500" dirty="0" smtClean="0">
                <a:solidFill>
                  <a:schemeClr val="bg1"/>
                </a:solidFill>
              </a:rPr>
              <a:t>(makrofágy, dendritické buňky)</a:t>
            </a:r>
            <a:r>
              <a:rPr lang="cs-CZ" sz="2500" b="1" dirty="0" smtClean="0">
                <a:solidFill>
                  <a:schemeClr val="bg1"/>
                </a:solidFill>
              </a:rPr>
              <a:t>	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                                             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senzibilizace   Th</a:t>
            </a:r>
            <a:r>
              <a:rPr lang="cs-CZ" sz="2500" b="1" baseline="-25000" dirty="0" smtClean="0">
                <a:solidFill>
                  <a:schemeClr val="bg1"/>
                </a:solidFill>
              </a:rPr>
              <a:t>2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						   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	  IL</a:t>
            </a:r>
            <a:r>
              <a:rPr lang="cs-CZ" sz="2500" b="1" baseline="-25000" dirty="0" smtClean="0">
                <a:solidFill>
                  <a:schemeClr val="bg1"/>
                </a:solidFill>
              </a:rPr>
              <a:t>4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						   </a:t>
            </a:r>
            <a:r>
              <a:rPr lang="cs-CZ" sz="2500" b="1" dirty="0" smtClean="0">
                <a:solidFill>
                  <a:schemeClr val="bg1"/>
                </a:solidFill>
              </a:rPr>
              <a:t> 								      B-lymfocyty</a:t>
            </a: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 			   </a:t>
            </a: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        tvorba </a:t>
            </a:r>
            <a:r>
              <a:rPr lang="cs-CZ" sz="2500" b="1" dirty="0" err="1" smtClean="0">
                <a:solidFill>
                  <a:schemeClr val="bg1"/>
                </a:solidFill>
              </a:rPr>
              <a:t>IgE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	   </a:t>
            </a:r>
            <a:r>
              <a:rPr lang="cs-CZ" sz="2500" b="1" dirty="0" smtClean="0">
                <a:solidFill>
                  <a:schemeClr val="bg1"/>
                </a:solidFill>
                <a:sym typeface="Symbol" pitchFamily="18" charset="2"/>
              </a:rPr>
              <a:t></a:t>
            </a: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	receptory žírných buněk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500" b="1" dirty="0" smtClean="0"/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/>
              <a:t>			    	</a:t>
            </a:r>
            <a:r>
              <a:rPr lang="cs-CZ" sz="2500" b="1" dirty="0" smtClean="0">
                <a:solidFill>
                  <a:schemeClr val="bg1"/>
                </a:solidFill>
              </a:rPr>
              <a:t>        vazba na 2 molekuly </a:t>
            </a:r>
            <a:r>
              <a:rPr lang="cs-CZ" sz="2500" b="1" dirty="0" err="1" smtClean="0">
                <a:solidFill>
                  <a:schemeClr val="bg1"/>
                </a:solidFill>
              </a:rPr>
              <a:t>IgE</a:t>
            </a:r>
            <a:r>
              <a:rPr lang="cs-CZ" sz="2500" b="1" dirty="0" smtClean="0">
                <a:solidFill>
                  <a:schemeClr val="bg1"/>
                </a:solidFill>
              </a:rPr>
              <a:t>	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5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             alergická reakce </a:t>
            </a:r>
            <a:r>
              <a:rPr lang="cs-CZ" sz="2500" dirty="0" smtClean="0">
                <a:solidFill>
                  <a:schemeClr val="bg1"/>
                </a:solidFill>
              </a:rPr>
              <a:t>(</a:t>
            </a:r>
            <a:r>
              <a:rPr lang="cs-CZ" sz="2500" dirty="0" smtClean="0">
                <a:solidFill>
                  <a:srgbClr val="FF66FF"/>
                </a:solidFill>
              </a:rPr>
              <a:t>I.typ př.</a:t>
            </a:r>
            <a:r>
              <a:rPr lang="cs-CZ" sz="2500" dirty="0" smtClean="0">
                <a:solidFill>
                  <a:schemeClr val="bg1"/>
                </a:solidFill>
              </a:rPr>
              <a:t>)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500" dirty="0" smtClean="0"/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dirty="0" smtClean="0"/>
              <a:t>				   </a:t>
            </a:r>
          </a:p>
          <a:p>
            <a:pPr fontAlgn="auto">
              <a:lnSpc>
                <a:spcPct val="6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				   časná fáze                   pozdní fáze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90550" y="2109788"/>
            <a:ext cx="358140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3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receptor L.b. 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+ alergen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cs-CZ" sz="25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</a:t>
            </a:r>
            <a:endParaRPr kumimoji="1" lang="cs-CZ" sz="2500" b="1">
              <a:solidFill>
                <a:schemeClr val="bg1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kumimoji="1" lang="cs-CZ" sz="2500" b="1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 lymfocyty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lang="cs-CZ" sz="2500" b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</a:t>
            </a:r>
            <a:endParaRPr kumimoji="1" lang="cs-CZ" sz="2500" b="1">
              <a:solidFill>
                <a:schemeClr val="bg1"/>
              </a:solidFill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uvolnění cytokinů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kumimoji="1" lang="cs-CZ" sz="2500" b="1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 obrazu </a:t>
            </a:r>
            <a:r>
              <a:rPr kumimoji="1" lang="cs-CZ" sz="250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kumimoji="1" lang="cs-CZ" sz="2500">
                <a:solidFill>
                  <a:srgbClr val="FF66FF"/>
                </a:solidFill>
                <a:latin typeface="Calibri" pitchFamily="34" charset="0"/>
              </a:rPr>
              <a:t>IV.typ př.</a:t>
            </a:r>
            <a:r>
              <a:rPr kumimoji="1" lang="cs-CZ" sz="250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eaLnBrk="0" hangingPunct="0">
              <a:lnSpc>
                <a:spcPct val="3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611188" y="5081588"/>
            <a:ext cx="330993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endParaRPr kumimoji="1" lang="cs-CZ" sz="2500" b="1">
              <a:latin typeface="Calibri" pitchFamily="34" charset="0"/>
            </a:endParaRP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opakovaný kontakt</a:t>
            </a:r>
          </a:p>
          <a:p>
            <a:pPr algn="ctr" eaLnBrk="0" hangingPunct="0">
              <a:lnSpc>
                <a:spcPct val="40000"/>
              </a:lnSpc>
              <a:spcBef>
                <a:spcPct val="50000"/>
              </a:spcBef>
            </a:pPr>
            <a:r>
              <a:rPr kumimoji="1" lang="cs-CZ" sz="2500" b="1">
                <a:solidFill>
                  <a:schemeClr val="bg1"/>
                </a:solidFill>
                <a:latin typeface="Calibri" pitchFamily="34" charset="0"/>
              </a:rPr>
              <a:t>s alergenem</a:t>
            </a:r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85800" y="2185988"/>
            <a:ext cx="3429000" cy="266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827088" y="5181600"/>
            <a:ext cx="2819400" cy="91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cs-CZ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 flipH="1">
            <a:off x="4576763" y="5981700"/>
            <a:ext cx="12192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>
            <a:off x="5927725" y="5981700"/>
            <a:ext cx="15240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24585" name="Line 11"/>
          <p:cNvSpPr>
            <a:spLocks noChangeShapeType="1"/>
          </p:cNvSpPr>
          <p:nvPr/>
        </p:nvSpPr>
        <p:spPr bwMode="auto">
          <a:xfrm flipH="1" flipV="1">
            <a:off x="3276600" y="2490788"/>
            <a:ext cx="19812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24586" name="Line 12"/>
          <p:cNvSpPr>
            <a:spLocks noChangeShapeType="1"/>
          </p:cNvSpPr>
          <p:nvPr/>
        </p:nvSpPr>
        <p:spPr bwMode="auto">
          <a:xfrm flipH="1">
            <a:off x="3708400" y="4783138"/>
            <a:ext cx="7620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501773" name="Text Box 13"/>
          <p:cNvSpPr txBox="1">
            <a:spLocks noChangeArrowheads="1"/>
          </p:cNvSpPr>
          <p:nvPr/>
        </p:nvSpPr>
        <p:spPr bwMode="auto">
          <a:xfrm>
            <a:off x="900113" y="1617663"/>
            <a:ext cx="12239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IV. typ</a:t>
            </a:r>
          </a:p>
        </p:txBody>
      </p:sp>
      <p:sp>
        <p:nvSpPr>
          <p:cNvPr id="501774" name="Text Box 14"/>
          <p:cNvSpPr txBox="1">
            <a:spLocks noChangeArrowheads="1"/>
          </p:cNvSpPr>
          <p:nvPr/>
        </p:nvSpPr>
        <p:spPr bwMode="auto">
          <a:xfrm>
            <a:off x="7091363" y="1644650"/>
            <a:ext cx="1081087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I. typ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2" descr="nik_00021"/>
          <p:cNvPicPr>
            <a:picLocks noChangeAspect="1" noChangeArrowheads="1"/>
          </p:cNvPicPr>
          <p:nvPr/>
        </p:nvPicPr>
        <p:blipFill>
          <a:blip r:embed="rId2"/>
          <a:srcRect t="5669" b="4253"/>
          <a:stretch>
            <a:fillRect/>
          </a:stretch>
        </p:blipFill>
        <p:spPr bwMode="auto">
          <a:xfrm>
            <a:off x="0" y="0"/>
            <a:ext cx="9144000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TextovéPole 2"/>
          <p:cNvSpPr txBox="1">
            <a:spLocks noChangeArrowheads="1"/>
          </p:cNvSpPr>
          <p:nvPr/>
        </p:nvSpPr>
        <p:spPr bwMode="auto">
          <a:xfrm>
            <a:off x="0" y="64087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chrom (cement – zedník)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nik_00022"/>
          <p:cNvPicPr>
            <a:picLocks noChangeAspect="1" noChangeArrowheads="1"/>
          </p:cNvPicPr>
          <p:nvPr/>
        </p:nvPicPr>
        <p:blipFill>
          <a:blip r:embed="rId2"/>
          <a:srcRect t="4253" b="4253"/>
          <a:stretch>
            <a:fillRect/>
          </a:stretch>
        </p:blipFill>
        <p:spPr bwMode="auto">
          <a:xfrm>
            <a:off x="0" y="0"/>
            <a:ext cx="9144000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6" name="TextovéPole 2"/>
          <p:cNvSpPr txBox="1">
            <a:spLocks noChangeArrowheads="1"/>
          </p:cNvSpPr>
          <p:nvPr/>
        </p:nvSpPr>
        <p:spPr bwMode="auto">
          <a:xfrm>
            <a:off x="0" y="63865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epoxidy (lepidlo Leifamet – dělník)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nik_00023"/>
          <p:cNvPicPr>
            <a:picLocks noChangeAspect="1" noChangeArrowheads="1"/>
          </p:cNvPicPr>
          <p:nvPr/>
        </p:nvPicPr>
        <p:blipFill>
          <a:blip r:embed="rId2"/>
          <a:srcRect t="4253" b="2835"/>
          <a:stretch>
            <a:fillRect/>
          </a:stretch>
        </p:blipFill>
        <p:spPr bwMode="auto">
          <a:xfrm>
            <a:off x="0" y="0"/>
            <a:ext cx="9144000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železo</a:t>
            </a:r>
            <a:r>
              <a:rPr lang="cs-CZ" sz="2000" baseline="30000">
                <a:solidFill>
                  <a:schemeClr val="bg1"/>
                </a:solidFill>
                <a:latin typeface="Calibri" pitchFamily="34" charset="0"/>
              </a:rPr>
              <a:t>3+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,</a:t>
            </a:r>
            <a:r>
              <a:rPr lang="cs-CZ" sz="2000" baseline="300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měď</a:t>
            </a:r>
            <a:r>
              <a:rPr lang="cs-CZ" sz="2000" baseline="30000">
                <a:solidFill>
                  <a:schemeClr val="bg1"/>
                </a:solidFill>
                <a:latin typeface="Calibri" pitchFamily="34" charset="0"/>
              </a:rPr>
              <a:t>++ 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(obráběč kovů)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nik_0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4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chloracetamid (kosmetický krém)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2" descr="nik_00025"/>
          <p:cNvPicPr>
            <a:picLocks noChangeAspect="1" noChangeArrowheads="1"/>
          </p:cNvPicPr>
          <p:nvPr/>
        </p:nvPicPr>
        <p:blipFill>
          <a:blip r:embed="rId2"/>
          <a:srcRect b="5811"/>
          <a:stretch>
            <a:fillRect/>
          </a:stretch>
        </p:blipFill>
        <p:spPr bwMode="auto">
          <a:xfrm>
            <a:off x="0" y="0"/>
            <a:ext cx="9144000" cy="64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8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propolis (tinktura)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nik_00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2" name="TextovéPole 2"/>
          <p:cNvSpPr txBox="1">
            <a:spLocks noChangeArrowheads="1"/>
          </p:cNvSpPr>
          <p:nvPr/>
        </p:nvSpPr>
        <p:spPr bwMode="auto">
          <a:xfrm>
            <a:off x="5148263" y="1012825"/>
            <a:ext cx="399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chrom (obuv)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 descr="nik_00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TextovéPole 2"/>
          <p:cNvSpPr txBox="1">
            <a:spLocks noChangeArrowheads="1"/>
          </p:cNvSpPr>
          <p:nvPr/>
        </p:nvSpPr>
        <p:spPr bwMode="auto">
          <a:xfrm>
            <a:off x="5148263" y="1012825"/>
            <a:ext cx="3995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IPPD (holínky)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nik_00028"/>
          <p:cNvPicPr>
            <a:picLocks noChangeAspect="1" noChangeArrowheads="1"/>
          </p:cNvPicPr>
          <p:nvPr/>
        </p:nvPicPr>
        <p:blipFill>
          <a:blip r:embed="rId2"/>
          <a:srcRect b="6586"/>
          <a:stretch>
            <a:fillRect/>
          </a:stretch>
        </p:blipFill>
        <p:spPr bwMode="auto">
          <a:xfrm>
            <a:off x="0" y="0"/>
            <a:ext cx="91440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0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PPD (skupinová přecitlivělost s IPPD)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 descr="nik_00029"/>
          <p:cNvPicPr>
            <a:picLocks noChangeAspect="1" noChangeArrowheads="1"/>
          </p:cNvPicPr>
          <p:nvPr/>
        </p:nvPicPr>
        <p:blipFill>
          <a:blip r:embed="rId2"/>
          <a:srcRect b="6378"/>
          <a:stretch>
            <a:fillRect/>
          </a:stretch>
        </p:blipFill>
        <p:spPr bwMode="auto">
          <a:xfrm>
            <a:off x="0" y="0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4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kebuzon (Ketazon unq)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nik_00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6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Rectangle 3"/>
          <p:cNvSpPr>
            <a:spLocks noChangeArrowheads="1"/>
          </p:cNvSpPr>
          <p:nvPr/>
        </p:nvSpPr>
        <p:spPr bwMode="auto">
          <a:xfrm>
            <a:off x="1908175" y="1901825"/>
            <a:ext cx="287338" cy="1444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26979" name="Rectangle 4"/>
          <p:cNvSpPr>
            <a:spLocks noChangeArrowheads="1"/>
          </p:cNvSpPr>
          <p:nvPr/>
        </p:nvSpPr>
        <p:spPr bwMode="auto">
          <a:xfrm>
            <a:off x="2762250" y="1989138"/>
            <a:ext cx="287338" cy="1444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26980" name="TextovéPole 4"/>
          <p:cNvSpPr txBox="1">
            <a:spLocks noChangeArrowheads="1"/>
          </p:cNvSpPr>
          <p:nvPr/>
        </p:nvSpPr>
        <p:spPr bwMode="auto">
          <a:xfrm>
            <a:off x="5076825" y="1012825"/>
            <a:ext cx="4067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et dermatitis irritativa (voda, tenzidy, guma rukavic – TMTD – myčka skla)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alergenů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821612" cy="506888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proteiny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glykoproteiny</a:t>
            </a:r>
          </a:p>
          <a:p>
            <a:pPr>
              <a:lnSpc>
                <a:spcPct val="50000"/>
              </a:lnSpc>
              <a:buClr>
                <a:schemeClr val="tx1"/>
              </a:buClr>
              <a:buFont typeface="Symbol" pitchFamily="18" charset="2"/>
              <a:buNone/>
            </a:pPr>
            <a:endParaRPr lang="cs-CZ" sz="3000" smtClean="0">
              <a:solidFill>
                <a:srgbClr val="FF66FF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roztoči, plísně, mikrobiální alergeny,                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potravinové – mléko kravské, vaječný bílek,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                      celer, petržel, oříšky, sója,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pyly – trávy jarní (psárka, bojínek, lipnice, srha), 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podzimní, stromy (bříza, líska),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srst zvířat – kočka, 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nik_00031"/>
          <p:cNvPicPr>
            <a:picLocks noChangeAspect="1" noChangeArrowheads="1"/>
          </p:cNvPicPr>
          <p:nvPr/>
        </p:nvPicPr>
        <p:blipFill>
          <a:blip r:embed="rId2"/>
          <a:srcRect t="6378"/>
          <a:stretch>
            <a:fillRect/>
          </a:stretch>
        </p:blipFill>
        <p:spPr bwMode="auto">
          <a:xfrm>
            <a:off x="0" y="0"/>
            <a:ext cx="914400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2" name="Obdélník 2"/>
          <p:cNvSpPr>
            <a:spLocks noChangeArrowheads="1"/>
          </p:cNvSpPr>
          <p:nvPr/>
        </p:nvSpPr>
        <p:spPr bwMode="auto">
          <a:xfrm>
            <a:off x="0" y="64500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solidFill>
                  <a:schemeClr val="bg1"/>
                </a:solidFill>
                <a:latin typeface="Calibri" pitchFamily="34" charset="0"/>
              </a:rPr>
              <a:t>Eczema contactum – ubrus z voskovaného plátna (stabilizátor „Austrostab“ – </a:t>
            </a:r>
            <a:r>
              <a:rPr lang="el-GR">
                <a:solidFill>
                  <a:schemeClr val="bg1"/>
                </a:solidFill>
                <a:latin typeface="Calibri" pitchFamily="34" charset="0"/>
              </a:rPr>
              <a:t>α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-fenylindol)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nik_000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Možné nežádoucí reakce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Ketoprofenu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09825"/>
            <a:ext cx="8686800" cy="4114800"/>
          </a:xfrm>
        </p:spPr>
        <p:txBody>
          <a:bodyPr rtlCol="0">
            <a:normAutofit/>
          </a:bodyPr>
          <a:lstStyle/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err="1">
                <a:solidFill>
                  <a:srgbClr val="00FFFF"/>
                </a:solidFill>
                <a:latin typeface="+mj-lt"/>
              </a:rPr>
              <a:t>Fotoalergické</a:t>
            </a:r>
            <a:endParaRPr lang="cs-CZ" sz="3500" b="1" dirty="0">
              <a:solidFill>
                <a:srgbClr val="00FFFF"/>
              </a:solidFill>
              <a:latin typeface="+mj-lt"/>
            </a:endParaRP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>
                <a:solidFill>
                  <a:srgbClr val="00FFFF"/>
                </a:solidFill>
                <a:latin typeface="+mj-lt"/>
              </a:rPr>
              <a:t>Kontaktně alergické </a:t>
            </a: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err="1">
                <a:solidFill>
                  <a:srgbClr val="00FFFF"/>
                </a:solidFill>
                <a:latin typeface="+mj-lt"/>
              </a:rPr>
              <a:t>Fototoxické</a:t>
            </a:r>
            <a:endParaRPr lang="cs-CZ" sz="3500" b="1" dirty="0">
              <a:solidFill>
                <a:srgbClr val="00FFFF"/>
              </a:solidFill>
              <a:latin typeface="+mj-lt"/>
            </a:endParaRP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>
                <a:solidFill>
                  <a:srgbClr val="00FFFF"/>
                </a:solidFill>
                <a:latin typeface="+mj-lt"/>
              </a:rPr>
              <a:t>Iritační</a:t>
            </a: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   </a:t>
            </a:r>
          </a:p>
          <a:p>
            <a:pPr marL="381000" lvl="2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200" dirty="0">
                <a:solidFill>
                  <a:srgbClr val="FFFFFF"/>
                </a:solidFill>
                <a:latin typeface="+mj-lt"/>
              </a:rPr>
              <a:t>Při resorpci možnost hematogenního rozsevu</a:t>
            </a:r>
            <a:endParaRPr lang="en-US" sz="320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9144000" cy="1981200"/>
          </a:xfrm>
        </p:spPr>
        <p:txBody>
          <a:bodyPr rtlCol="0">
            <a:normAutofit fontScale="9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</a:rPr>
              <a:t>Možnosti skupinové přecitlivělosti Ketoprofenu s NSA – deriváty arylpropionové kyseliny</a:t>
            </a:r>
            <a:endParaRPr lang="en-US" sz="4500" b="1">
              <a:solidFill>
                <a:srgbClr val="FFFF00"/>
              </a:solidFill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2438400"/>
            <a:ext cx="9144000" cy="4038600"/>
          </a:xfrm>
        </p:spPr>
        <p:txBody>
          <a:bodyPr rtlCol="0">
            <a:normAutofit lnSpcReduction="10000"/>
          </a:bodyPr>
          <a:lstStyle/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latin typeface="+mj-lt"/>
                <a:sym typeface="Symbol" pitchFamily="18" charset="2"/>
              </a:rPr>
              <a:t>				</a:t>
            </a:r>
            <a:r>
              <a:rPr lang="cs-CZ" sz="3200" b="1" dirty="0">
                <a:solidFill>
                  <a:srgbClr val="FF66FF"/>
                </a:solidFill>
                <a:latin typeface="+mj-lt"/>
              </a:rPr>
              <a:t>Ibuprofen</a:t>
            </a: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 </a:t>
            </a:r>
            <a:r>
              <a:rPr lang="cs-CZ" sz="3200" b="1" dirty="0">
                <a:solidFill>
                  <a:srgbClr val="FF66FF"/>
                </a:solidFill>
                <a:latin typeface="+mj-lt"/>
                <a:sym typeface="Symbol" pitchFamily="18" charset="2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Naproxen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Alminoprofen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Fenoprofen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Flurbiprofen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				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Tiaprofenová</a:t>
            </a:r>
            <a:r>
              <a:rPr lang="cs-CZ" sz="3200" b="1" dirty="0">
                <a:solidFill>
                  <a:srgbClr val="FF66FF"/>
                </a:solidFill>
                <a:latin typeface="+mj-lt"/>
              </a:rPr>
              <a:t> kyselina</a:t>
            </a:r>
          </a:p>
          <a:p>
            <a:pPr marL="381000" lvl="2" indent="0" fontAlgn="auto">
              <a:lnSpc>
                <a:spcPct val="20000"/>
              </a:lnSpc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endParaRPr lang="cs-CZ" sz="3200" b="1" dirty="0">
              <a:solidFill>
                <a:srgbClr val="00FF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Font typeface="Wingdings" pitchFamily="2" charset="2"/>
              <a:buNone/>
              <a:tabLst>
                <a:tab pos="100013" algn="l"/>
              </a:tabLst>
              <a:defRPr/>
            </a:pPr>
            <a:r>
              <a:rPr lang="cs-CZ" sz="3200" dirty="0">
                <a:solidFill>
                  <a:srgbClr val="FFFFFF"/>
                </a:solidFill>
                <a:latin typeface="+mj-lt"/>
              </a:rPr>
              <a:t>       </a:t>
            </a:r>
            <a:r>
              <a:rPr lang="cs-CZ" sz="3000" dirty="0">
                <a:solidFill>
                  <a:srgbClr val="FFFFFF"/>
                </a:solidFill>
                <a:latin typeface="+mj-lt"/>
              </a:rPr>
              <a:t>Mezi ostatními NSA přecitlivělost </a:t>
            </a:r>
            <a:r>
              <a:rPr lang="cs-CZ" sz="3000" dirty="0" smtClean="0">
                <a:solidFill>
                  <a:srgbClr val="FFFFFF"/>
                </a:solidFill>
                <a:latin typeface="+mj-lt"/>
              </a:rPr>
              <a:t>nepozorována.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226852"/>
              </p:ext>
            </p:extLst>
          </p:nvPr>
        </p:nvGraphicFramePr>
        <p:xfrm>
          <a:off x="319088" y="404813"/>
          <a:ext cx="10355262" cy="635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cument" r:id="rId4" imgW="6062329" imgH="3730356" progId="Word.Document.8">
                  <p:embed/>
                </p:oleObj>
              </mc:Choice>
              <mc:Fallback>
                <p:oleObj name="Document" r:id="rId4" imgW="6062329" imgH="3730356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404813"/>
                        <a:ext cx="10355262" cy="635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012825" y="368300"/>
            <a:ext cx="16002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Ketoprofen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019675" y="433388"/>
            <a:ext cx="1752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Fenoprofen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90600" y="2746375"/>
            <a:ext cx="1277938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Ibuprofen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029200" y="2209800"/>
            <a:ext cx="19050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Flurbiprofen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029200" y="4500563"/>
            <a:ext cx="32004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Acidum thiaprofenicum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42988" y="4687888"/>
            <a:ext cx="1584325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Calibri" pitchFamily="34" charset="0"/>
              </a:rPr>
              <a:t>Naproxen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473200" y="660400"/>
            <a:ext cx="4572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225800" y="1219200"/>
            <a:ext cx="9144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816600" y="762000"/>
            <a:ext cx="3302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5753100" y="1079500"/>
            <a:ext cx="152400" cy="762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645400" y="1104900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7366000" y="2743200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581900" y="5502275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6210300" y="3657600"/>
            <a:ext cx="3810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F</a:t>
            </a: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5851525" y="4802188"/>
            <a:ext cx="3048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562725" y="5157788"/>
            <a:ext cx="228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S</a:t>
            </a: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3238500" y="5287963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723900" y="5870575"/>
            <a:ext cx="3429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6165" name="Text Box 22"/>
          <p:cNvSpPr txBox="1">
            <a:spLocks noChangeArrowheads="1"/>
          </p:cNvSpPr>
          <p:nvPr/>
        </p:nvSpPr>
        <p:spPr bwMode="auto">
          <a:xfrm>
            <a:off x="2857500" y="3200400"/>
            <a:ext cx="990600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COOH</a:t>
            </a:r>
          </a:p>
        </p:txBody>
      </p:sp>
      <p:sp>
        <p:nvSpPr>
          <p:cNvPr id="6166" name="Line 24"/>
          <p:cNvSpPr>
            <a:spLocks noChangeShapeType="1"/>
          </p:cNvSpPr>
          <p:nvPr/>
        </p:nvSpPr>
        <p:spPr bwMode="auto">
          <a:xfrm flipH="1" flipV="1">
            <a:off x="6083300" y="1028700"/>
            <a:ext cx="228600" cy="152400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28600"/>
            <a:ext cx="7772400" cy="2819400"/>
          </a:xfrm>
        </p:spPr>
        <p:txBody>
          <a:bodyPr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možnosti skupinové přecitlivělosti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Ketoprofenu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se 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sloučeninami obsahujícími molekulu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Benzophenonu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03625"/>
            <a:ext cx="8229600" cy="2849563"/>
          </a:xfrm>
        </p:spPr>
        <p:txBody>
          <a:bodyPr rtlCol="0">
            <a:normAutofit/>
          </a:bodyPr>
          <a:lstStyle/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latin typeface="+mj-lt"/>
                <a:sym typeface="Symbol" pitchFamily="18" charset="2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Benzophenon</a:t>
            </a:r>
            <a:r>
              <a:rPr lang="cs-CZ" sz="3200" b="1" dirty="0">
                <a:solidFill>
                  <a:srgbClr val="FFCCFF"/>
                </a:solidFill>
                <a:latin typeface="+mj-lt"/>
              </a:rPr>
              <a:t>	  </a:t>
            </a:r>
            <a:r>
              <a:rPr lang="cs-CZ" sz="3200" dirty="0">
                <a:solidFill>
                  <a:srgbClr val="FFFFFF"/>
                </a:solidFill>
                <a:latin typeface="+mj-lt"/>
              </a:rPr>
              <a:t>(absorbují UV záření</a:t>
            </a:r>
            <a:endParaRPr lang="cs-CZ" sz="3200" b="1" dirty="0">
              <a:solidFill>
                <a:srgbClr val="FFFF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Oxybenzon</a:t>
            </a:r>
            <a:r>
              <a:rPr lang="cs-CZ" sz="3200" b="1" dirty="0">
                <a:solidFill>
                  <a:srgbClr val="FFFFFF"/>
                </a:solidFill>
                <a:latin typeface="+mj-lt"/>
              </a:rPr>
              <a:t>	   	    </a:t>
            </a:r>
            <a:r>
              <a:rPr lang="cs-CZ" sz="3200" dirty="0">
                <a:solidFill>
                  <a:srgbClr val="FFFFFF"/>
                </a:solidFill>
                <a:latin typeface="+mj-lt"/>
              </a:rPr>
              <a:t>v rozsahu 250-360nm)</a:t>
            </a:r>
          </a:p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Sulisobenzon</a:t>
            </a:r>
            <a:endParaRPr lang="cs-CZ" sz="3200" b="1" dirty="0">
              <a:solidFill>
                <a:srgbClr val="FF66FF"/>
              </a:solidFill>
              <a:latin typeface="+mj-lt"/>
            </a:endParaRPr>
          </a:p>
          <a:p>
            <a:pPr marL="381000" lvl="2" indent="0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200" b="1" dirty="0">
                <a:solidFill>
                  <a:srgbClr val="FF66FF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FF66FF"/>
                </a:solidFill>
                <a:latin typeface="+mj-lt"/>
              </a:rPr>
              <a:t>Fenofibrát</a:t>
            </a:r>
            <a:endParaRPr lang="en-US" sz="3200" b="1" dirty="0">
              <a:solidFill>
                <a:srgbClr val="FF66FF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04813"/>
            <a:ext cx="9067800" cy="6816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7315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Photo Editor Photo" r:id="rId3" imgW="8942857" imgH="4858428" progId="">
                  <p:embed/>
                </p:oleObj>
              </mc:Choice>
              <mc:Fallback>
                <p:oleObj name="Photo Editor Photo" r:id="rId3" imgW="8942857" imgH="48584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315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85800" y="3429000"/>
          <a:ext cx="46482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Photo Editor Photo" r:id="rId5" imgW="4447619" imgH="4858428" progId="">
                  <p:embed/>
                </p:oleObj>
              </mc:Choice>
              <mc:Fallback>
                <p:oleObj name="Photo Editor Photo" r:id="rId5" imgW="4447619" imgH="485842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429000"/>
                        <a:ext cx="4648200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334000" y="4191000"/>
            <a:ext cx="381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contactum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– přípravky obsahující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ketoprofen</a:t>
            </a:r>
            <a:endParaRPr lang="cs-CZ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684213" y="6410325"/>
            <a:ext cx="4649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Generalizace – hematogenní rozsev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Obr_Stránka_07_Obraz_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6" name="Text Box 3"/>
          <p:cNvSpPr txBox="1">
            <a:spLocks noChangeArrowheads="1"/>
          </p:cNvSpPr>
          <p:nvPr/>
        </p:nvSpPr>
        <p:spPr bwMode="auto">
          <a:xfrm>
            <a:off x="0" y="6142038"/>
            <a:ext cx="4191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photocontactum – ketoprofen – generalizace (Fastum gel)</a:t>
            </a:r>
            <a:endParaRPr lang="cs-CZ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39267" name="Picture 4" descr="Nik_0003_1208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5" descr="Obr_Stránka_07_Obraz_0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990975"/>
            <a:ext cx="2209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9" name="Picture 6" descr="Obr_Stránka_07_Obraz_00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58140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0" name="Rectangle 7"/>
          <p:cNvSpPr>
            <a:spLocks noChangeArrowheads="1"/>
          </p:cNvSpPr>
          <p:nvPr/>
        </p:nvSpPr>
        <p:spPr bwMode="auto">
          <a:xfrm>
            <a:off x="4291013" y="3157538"/>
            <a:ext cx="485298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photocontactum – ketoprofen (Fastum gel)</a:t>
            </a:r>
          </a:p>
        </p:txBody>
      </p:sp>
      <p:sp>
        <p:nvSpPr>
          <p:cNvPr id="139271" name="Rectangle 8"/>
          <p:cNvSpPr>
            <a:spLocks noChangeArrowheads="1"/>
          </p:cNvSpPr>
          <p:nvPr/>
        </p:nvSpPr>
        <p:spPr bwMode="auto">
          <a:xfrm>
            <a:off x="4343400" y="5937250"/>
            <a:ext cx="2209800" cy="8366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Epikutání test – alergická reakce       na Fastum gel</a:t>
            </a:r>
          </a:p>
        </p:txBody>
      </p:sp>
      <p:sp>
        <p:nvSpPr>
          <p:cNvPr id="139272" name="Rectangle 9"/>
          <p:cNvSpPr>
            <a:spLocks noChangeArrowheads="1"/>
          </p:cNvSpPr>
          <p:nvPr/>
        </p:nvSpPr>
        <p:spPr bwMode="auto">
          <a:xfrm>
            <a:off x="6696075" y="5481638"/>
            <a:ext cx="2362200" cy="1330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Epikutání test – alergická reakce na ketoprofen (účinná látka přípravku Fastum gel)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-381000" y="5789613"/>
            <a:ext cx="6629400" cy="592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81000" lvl="2" algn="ctr" eaLnBrk="0" hangingPunct="0">
              <a:lnSpc>
                <a:spcPct val="80000"/>
              </a:lnSpc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Budesonidum – apulein ung, crm, liq, Pulmicort aer inh, Pulmicort, Turbuhaler plv inh, Rhinocort spr nas</a:t>
            </a:r>
          </a:p>
        </p:txBody>
      </p:sp>
      <p:pic>
        <p:nvPicPr>
          <p:cNvPr id="140290" name="Picture 3" descr="Nik_0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6781800" y="4508500"/>
            <a:ext cx="2133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Epikutánní test         – alergická reakce       na Budesonid</a:t>
            </a:r>
          </a:p>
        </p:txBody>
      </p:sp>
      <p:pic>
        <p:nvPicPr>
          <p:cNvPr id="140292" name="Picture 5" descr="Nik_00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09600"/>
            <a:ext cx="2743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Diagnostika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75" y="2071688"/>
            <a:ext cx="8229600" cy="4525962"/>
          </a:xfrm>
        </p:spPr>
        <p:txBody>
          <a:bodyPr/>
          <a:lstStyle/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I. časný typ </a:t>
            </a:r>
            <a:r>
              <a:rPr lang="cs-CZ" sz="3000" b="1" dirty="0" smtClean="0"/>
              <a:t>	</a:t>
            </a:r>
            <a:r>
              <a:rPr lang="cs-CZ" sz="3000" b="1" dirty="0" smtClean="0">
                <a:solidFill>
                  <a:schemeClr val="bg1"/>
                </a:solidFill>
              </a:rPr>
              <a:t>- </a:t>
            </a:r>
            <a:r>
              <a:rPr lang="cs-CZ" sz="3000" b="1" dirty="0" err="1" smtClean="0">
                <a:solidFill>
                  <a:schemeClr val="bg1"/>
                </a:solidFill>
              </a:rPr>
              <a:t>prick</a:t>
            </a:r>
            <a:r>
              <a:rPr lang="cs-CZ" sz="3000" b="1" dirty="0" smtClean="0">
                <a:solidFill>
                  <a:schemeClr val="bg1"/>
                </a:solidFill>
              </a:rPr>
              <a:t> testy </a:t>
            </a:r>
            <a:r>
              <a:rPr lang="cs-CZ" sz="3000" dirty="0" smtClean="0">
                <a:solidFill>
                  <a:schemeClr val="bg1"/>
                </a:solidFill>
              </a:rPr>
              <a:t>(skarifikační, </a:t>
            </a:r>
            <a:r>
              <a:rPr lang="cs-CZ" sz="3000" dirty="0" err="1" smtClean="0">
                <a:solidFill>
                  <a:schemeClr val="bg1"/>
                </a:solidFill>
              </a:rPr>
              <a:t>i.d</a:t>
            </a:r>
            <a:r>
              <a:rPr lang="cs-CZ" sz="3000" dirty="0" smtClean="0">
                <a:solidFill>
                  <a:schemeClr val="bg1"/>
                </a:solidFill>
              </a:rPr>
              <a:t>.)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r>
              <a:rPr lang="cs-CZ" sz="3000" b="1" dirty="0" smtClean="0">
                <a:solidFill>
                  <a:schemeClr val="bg1"/>
                </a:solidFill>
              </a:rPr>
              <a:t>		- specifické </a:t>
            </a:r>
            <a:r>
              <a:rPr lang="cs-CZ" sz="3000" b="1" dirty="0" err="1" smtClean="0">
                <a:solidFill>
                  <a:schemeClr val="bg1"/>
                </a:solidFill>
              </a:rPr>
              <a:t>IgE</a:t>
            </a:r>
            <a:endParaRPr lang="cs-CZ" sz="3000" b="1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endParaRPr lang="cs-CZ" sz="3000" b="1" dirty="0" smtClean="0"/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1979613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II. opožděný typ </a:t>
            </a:r>
            <a:r>
              <a:rPr lang="cs-CZ" sz="3000" b="1" dirty="0" smtClean="0">
                <a:solidFill>
                  <a:schemeClr val="bg1"/>
                </a:solidFill>
              </a:rPr>
              <a:t>- atopické </a:t>
            </a:r>
            <a:r>
              <a:rPr lang="cs-CZ" sz="3000" b="1" dirty="0" err="1" smtClean="0">
                <a:solidFill>
                  <a:schemeClr val="bg1"/>
                </a:solidFill>
              </a:rPr>
              <a:t>epikutánní</a:t>
            </a:r>
            <a:r>
              <a:rPr lang="cs-CZ" sz="3000" b="1" dirty="0" smtClean="0">
                <a:solidFill>
                  <a:schemeClr val="bg1"/>
                </a:solidFill>
              </a:rPr>
              <a:t> testy APT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Nik_00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Nik_20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8927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3" descr="Nik_202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0"/>
            <a:ext cx="27717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9" name="Picture 4" descr="Nik_20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0875" y="2636838"/>
            <a:ext cx="30765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5" descr="Nik_20203"/>
          <p:cNvPicPr>
            <a:picLocks noChangeAspect="1" noChangeArrowheads="1"/>
          </p:cNvPicPr>
          <p:nvPr/>
        </p:nvPicPr>
        <p:blipFill>
          <a:blip r:embed="rId5"/>
          <a:srcRect r="4253"/>
          <a:stretch>
            <a:fillRect/>
          </a:stretch>
        </p:blipFill>
        <p:spPr bwMode="auto">
          <a:xfrm>
            <a:off x="6372225" y="2424113"/>
            <a:ext cx="2771775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 Box 6"/>
          <p:cNvSpPr txBox="1">
            <a:spLocks noChangeArrowheads="1"/>
          </p:cNvSpPr>
          <p:nvPr/>
        </p:nvSpPr>
        <p:spPr bwMode="auto">
          <a:xfrm>
            <a:off x="3260725" y="406400"/>
            <a:ext cx="2895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Exantém makulopapulózní – edém obličeje – Prednison tbl</a:t>
            </a:r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908050" y="2205038"/>
            <a:ext cx="431800" cy="2159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42343" name="Rectangle 8"/>
          <p:cNvSpPr>
            <a:spLocks noChangeArrowheads="1"/>
          </p:cNvSpPr>
          <p:nvPr/>
        </p:nvSpPr>
        <p:spPr bwMode="auto">
          <a:xfrm>
            <a:off x="1920875" y="2217738"/>
            <a:ext cx="431800" cy="2159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0"/>
            <a:ext cx="7772400" cy="137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Mikrobiální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</a:t>
            </a:r>
            <a:endParaRPr lang="cs-CZ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554163"/>
            <a:ext cx="7772400" cy="5303837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b="1" dirty="0">
                <a:solidFill>
                  <a:schemeClr val="bg1"/>
                </a:solidFill>
                <a:latin typeface="+mj-lt"/>
              </a:rPr>
              <a:t>Vzniká sekundárně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	-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ekzémové onemocnění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-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pyodermie			</a:t>
            </a:r>
            <a:endParaRPr lang="cs-CZ" sz="3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- píštěle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- chronické záněty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   (rhinitis, otitis)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Staphylococcus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aureus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enterotoxiny</a:t>
            </a:r>
          </a:p>
          <a:p>
            <a:pPr fontAlgn="auto">
              <a:lnSpc>
                <a:spcPct val="2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endParaRPr lang="cs-CZ" sz="3000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Mikrobidy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	lokalizovaný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tabLst>
                <a:tab pos="3316288" algn="l"/>
              </a:tabLst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		generalizovaný						</a:t>
            </a:r>
          </a:p>
        </p:txBody>
      </p:sp>
      <p:sp>
        <p:nvSpPr>
          <p:cNvPr id="287748" name="Line 4"/>
          <p:cNvSpPr>
            <a:spLocks noChangeShapeType="1"/>
          </p:cNvSpPr>
          <p:nvPr/>
        </p:nvSpPr>
        <p:spPr bwMode="auto">
          <a:xfrm>
            <a:off x="2724150" y="5013325"/>
            <a:ext cx="1223963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  <p:sp>
        <p:nvSpPr>
          <p:cNvPr id="287749" name="Line 5"/>
          <p:cNvSpPr>
            <a:spLocks noChangeShapeType="1"/>
          </p:cNvSpPr>
          <p:nvPr/>
        </p:nvSpPr>
        <p:spPr bwMode="auto">
          <a:xfrm>
            <a:off x="2724150" y="5022850"/>
            <a:ext cx="1271588" cy="4937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nik_000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525621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nik_000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nik_000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 descr="nik_00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9588" y="0"/>
            <a:ext cx="5543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nik_00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nik_000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nik_00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Nik_0028 Jochman AD-stud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4263" y="3141663"/>
            <a:ext cx="38893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495800" y="1295400"/>
            <a:ext cx="46482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– pylové alergeny (pozitivní APT) </a:t>
            </a:r>
          </a:p>
        </p:txBody>
      </p:sp>
      <p:pic>
        <p:nvPicPr>
          <p:cNvPr id="27651" name="Picture 4" descr="Nik_0029Jochman AD-stud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957263" y="30480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2552700" y="3090863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 descr="nik_000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 descr="nik_000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25" y="0"/>
            <a:ext cx="4932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nik_00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188" y="260350"/>
            <a:ext cx="8229600" cy="6334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seborrhoica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675" y="1270000"/>
            <a:ext cx="8229600" cy="532765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lokalizace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místa seborrhoické predilekce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			    seborrhoea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			    </a:t>
            </a:r>
            <a:r>
              <a:rPr lang="cs-CZ" dirty="0" err="1" smtClean="0">
                <a:solidFill>
                  <a:schemeClr val="bg1"/>
                </a:solidFill>
                <a:latin typeface="+mj-lt"/>
              </a:rPr>
              <a:t>dysseborrhoea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2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cs-CZ" dirty="0"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příčiny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hormonální – androgeny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 		       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kvasinka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–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pityrosporon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ovale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2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b="1" dirty="0">
                <a:solidFill>
                  <a:schemeClr val="bg1"/>
                </a:solidFill>
                <a:latin typeface="+mj-lt"/>
              </a:rPr>
              <a:t>poruchy metabolismu zinku </a:t>
            </a:r>
            <a:r>
              <a:rPr lang="cs-CZ" b="1" dirty="0" smtClean="0">
                <a:solidFill>
                  <a:schemeClr val="bg1"/>
                </a:solidFill>
                <a:latin typeface="+mj-lt"/>
                <a:sym typeface="Wingdings 3"/>
              </a:rPr>
              <a:t></a:t>
            </a:r>
            <a:endParaRPr lang="cs-CZ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klinický obraz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erythematosquamózní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terče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				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defluvium</a:t>
            </a: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subjektivně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pálení, svědění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19100"/>
            <a:ext cx="8229600" cy="63341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Dermatitis seborrhoica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631" y="1773709"/>
            <a:ext cx="7220793" cy="4319587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dirty="0">
                <a:solidFill>
                  <a:srgbClr val="FF66FF"/>
                </a:solidFill>
                <a:latin typeface="+mj-lt"/>
              </a:rPr>
              <a:t>terapie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: 	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azolová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antimykotika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				(+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steroid –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akutní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fáze)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			preparáty zinku	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			vitaminy skupiny B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endParaRPr lang="cs-CZ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r>
              <a:rPr lang="cs-CZ" dirty="0">
                <a:solidFill>
                  <a:schemeClr val="bg1"/>
                </a:solidFill>
                <a:latin typeface="+mj-lt"/>
              </a:rPr>
              <a:t>(síra, dehet, resorcin)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Clr>
                <a:srgbClr val="FFFF00"/>
              </a:buClr>
              <a:buFont typeface="Symbol" pitchFamily="18" charset="2"/>
              <a:buNone/>
              <a:defRPr/>
            </a:pPr>
            <a:endParaRPr lang="cs-CZ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2" descr="nik_000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0"/>
            <a:ext cx="7307262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4" name="Rectangle 3"/>
          <p:cNvSpPr>
            <a:spLocks noChangeArrowheads="1"/>
          </p:cNvSpPr>
          <p:nvPr/>
        </p:nvSpPr>
        <p:spPr bwMode="auto">
          <a:xfrm>
            <a:off x="3357563" y="2747963"/>
            <a:ext cx="936625" cy="36036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6675" name="Rectangle 5"/>
          <p:cNvSpPr>
            <a:spLocks noChangeArrowheads="1"/>
          </p:cNvSpPr>
          <p:nvPr/>
        </p:nvSpPr>
        <p:spPr bwMode="auto">
          <a:xfrm>
            <a:off x="5435600" y="2997200"/>
            <a:ext cx="936625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2" descr="nik_000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8213" y="0"/>
            <a:ext cx="4687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nik_000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5081588" y="2895600"/>
            <a:ext cx="503237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3713163" y="2852738"/>
            <a:ext cx="50482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8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6" name="Text Box 3"/>
          <p:cNvSpPr txBox="1">
            <a:spLocks noChangeArrowheads="1"/>
          </p:cNvSpPr>
          <p:nvPr/>
        </p:nvSpPr>
        <p:spPr bwMode="auto">
          <a:xfrm>
            <a:off x="4284663" y="4495800"/>
            <a:ext cx="4859337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seborrhoica – eczema contactum – Tea tree oil</a:t>
            </a:r>
          </a:p>
        </p:txBody>
      </p:sp>
      <p:pic>
        <p:nvPicPr>
          <p:cNvPr id="159747" name="Picture 4" descr="Nik_00001_0401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0"/>
            <a:ext cx="478790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8" name="Rectangle 5"/>
          <p:cNvSpPr>
            <a:spLocks noChangeArrowheads="1"/>
          </p:cNvSpPr>
          <p:nvPr/>
        </p:nvSpPr>
        <p:spPr bwMode="auto">
          <a:xfrm>
            <a:off x="971550" y="2881313"/>
            <a:ext cx="835025" cy="279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3021013" y="2551113"/>
            <a:ext cx="835025" cy="277812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nik_000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Nik_0023 Zbožínková 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4419600" y="51816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      – aerogenní alergeny (pozitivita APT)</a:t>
            </a:r>
          </a:p>
        </p:txBody>
      </p:sp>
      <p:pic>
        <p:nvPicPr>
          <p:cNvPr id="28675" name="Picture 4" descr="Nik_0027 Zbožínková 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Nik_0026 Zbožínková 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 descr="Nik_0024 Zbožínková A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286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 descr="Nik_0025 Zbožínková A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22860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881063" y="32004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2590800" y="3290888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 descr="nik_000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0388" y="0"/>
            <a:ext cx="543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Nik_0030 Veselý 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505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419600" y="11430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         – aerogenní alergeny (pozitivita APT) </a:t>
            </a:r>
          </a:p>
        </p:txBody>
      </p:sp>
      <p:pic>
        <p:nvPicPr>
          <p:cNvPr id="29699" name="Picture 4" descr="Nik_0031 Veselý  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05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Nik_0032 Veselý 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 rot="-521691">
            <a:off x="1066800" y="2319338"/>
            <a:ext cx="6858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29702" name="Rectangle 7"/>
          <p:cNvSpPr>
            <a:spLocks noChangeArrowheads="1"/>
          </p:cNvSpPr>
          <p:nvPr/>
        </p:nvSpPr>
        <p:spPr bwMode="auto">
          <a:xfrm rot="544282">
            <a:off x="2743200" y="2438400"/>
            <a:ext cx="6858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– kožní bariéra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16113"/>
            <a:ext cx="7239000" cy="4114800"/>
          </a:xfrm>
        </p:spPr>
        <p:txBody>
          <a:bodyPr lIns="92075" tIns="46038" rIns="92075" bIns="46038"/>
          <a:lstStyle/>
          <a:p>
            <a:pPr algn="ctr"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Defektní struktura a funkce bariéry</a:t>
            </a:r>
            <a:endParaRPr lang="cs-CZ" sz="3000" smtClean="0">
              <a:solidFill>
                <a:srgbClr val="00FFFF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(změny biofyzikálních vlastností rohové </a:t>
            </a: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vrstvy) </a:t>
            </a:r>
            <a:r>
              <a:rPr lang="cs-CZ" sz="3000" b="1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olidFill>
                  <a:schemeClr val="bg1"/>
                </a:solidFill>
              </a:rPr>
              <a:t> </a:t>
            </a:r>
            <a:r>
              <a:rPr lang="cs-CZ" sz="3000" b="1" smtClean="0">
                <a:solidFill>
                  <a:schemeClr val="bg1"/>
                </a:solidFill>
              </a:rPr>
              <a:t>porucha hydratace </a:t>
            </a:r>
            <a:r>
              <a:rPr lang="cs-CZ" sz="3000" smtClean="0">
                <a:solidFill>
                  <a:schemeClr val="bg1"/>
                </a:solidFill>
              </a:rPr>
              <a:t>(TEWL </a:t>
            </a:r>
            <a:r>
              <a:rPr lang="cs-CZ" sz="3000" smtClean="0">
                <a:solidFill>
                  <a:schemeClr val="bg1"/>
                </a:solidFill>
                <a:sym typeface="Symbol" pitchFamily="18" charset="2"/>
              </a:rPr>
              <a:t></a:t>
            </a:r>
            <a:r>
              <a:rPr lang="cs-CZ" sz="3000" smtClean="0">
                <a:solidFill>
                  <a:schemeClr val="bg1"/>
                </a:solidFill>
              </a:rPr>
              <a:t>)</a:t>
            </a:r>
            <a:endParaRPr lang="cs-CZ" sz="3000" b="1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  <a:sym typeface="Symbol" pitchFamily="18" charset="2"/>
              </a:rPr>
              <a:t>				      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               suchost – xeróza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  <a:sym typeface="Symbol" pitchFamily="18" charset="2"/>
              </a:rPr>
              <a:t>				      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           zvýšená tendence k iritaci</a:t>
            </a:r>
          </a:p>
        </p:txBody>
      </p:sp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4500563" y="3644900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4500563" y="4724400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57175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Porucha kožní bariéry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80400" cy="47529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1. </a:t>
            </a:r>
            <a:r>
              <a:rPr lang="cs-CZ" sz="3000" b="1" smtClean="0">
                <a:solidFill>
                  <a:srgbClr val="00FFFF"/>
                </a:solidFill>
              </a:rPr>
              <a:t>povrchový kožní film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 maz </a:t>
            </a:r>
            <a:r>
              <a:rPr lang="cs-CZ" sz="3000" smtClean="0">
                <a:solidFill>
                  <a:schemeClr val="bg1"/>
                </a:solidFill>
                <a:sym typeface="Symbol" pitchFamily="18" charset="2"/>
              </a:rPr>
              <a:t></a:t>
            </a:r>
            <a:r>
              <a:rPr lang="cs-CZ" sz="3000" smtClean="0">
                <a:solidFill>
                  <a:schemeClr val="bg1"/>
                </a:solidFill>
              </a:rPr>
              <a:t> (glandulární lipidy), pot, detritus buněk stratum corneum</a:t>
            </a:r>
          </a:p>
          <a:p>
            <a:pPr>
              <a:buFont typeface="Wingdings" pitchFamily="2" charset="2"/>
              <a:buNone/>
            </a:pPr>
            <a:endParaRPr lang="cs-CZ" sz="300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cs-CZ" sz="3000" smtClean="0">
                <a:solidFill>
                  <a:schemeClr val="bg1"/>
                </a:solidFill>
              </a:rPr>
              <a:t>2.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00FFFF"/>
                </a:solidFill>
              </a:rPr>
              <a:t>NMF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 přirozené hydrofilní látky </a:t>
            </a:r>
            <a:r>
              <a:rPr lang="cs-CZ" sz="3000" smtClean="0">
                <a:solidFill>
                  <a:schemeClr val="bg1"/>
                </a:solidFill>
                <a:sym typeface="Symbol" pitchFamily="18" charset="2"/>
              </a:rPr>
              <a:t></a:t>
            </a:r>
            <a:r>
              <a:rPr lang="cs-CZ" sz="3000" smtClean="0">
                <a:solidFill>
                  <a:schemeClr val="bg1"/>
                </a:solidFill>
              </a:rPr>
              <a:t> –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urea, kyselina mléčná, kyselina </a:t>
            </a:r>
            <a:r>
              <a:rPr lang="el-GR" sz="3000" smtClean="0">
                <a:solidFill>
                  <a:schemeClr val="bg1"/>
                </a:solidFill>
                <a:sym typeface="Wingdings 3" pitchFamily="18" charset="2"/>
              </a:rPr>
              <a:t>α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-pyrrolidinkarbonová  – uvolňují se při procesu keratinizace (vznikají transformací z filaggrinu) </a:t>
            </a:r>
            <a:r>
              <a:rPr lang="cs-CZ" sz="3000" smtClean="0">
                <a:solidFill>
                  <a:schemeClr val="bg1"/>
                </a:solidFill>
              </a:rPr>
              <a:t>– význam pro možnost vázat vodu –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mezibuněčné prostory stratum corneum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17488"/>
            <a:ext cx="8229600" cy="8683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Porucha kožní bariéry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557338"/>
            <a:ext cx="7993063" cy="46799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3. </a:t>
            </a:r>
            <a:r>
              <a:rPr lang="cs-CZ" sz="3000" b="1" smtClean="0">
                <a:solidFill>
                  <a:srgbClr val="00FFFF"/>
                </a:solidFill>
                <a:sym typeface="Wingdings 3" pitchFamily="18" charset="2"/>
              </a:rPr>
              <a:t>lipoidní dvojvrstvy nedokonalé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 vznikají            v procesu keratinizace v horní části stratum granulosum z lamelárních tělísek</a:t>
            </a:r>
            <a:r>
              <a:rPr lang="cs-CZ" sz="3000" smtClean="0">
                <a:solidFill>
                  <a:schemeClr val="bg1"/>
                </a:solidFill>
              </a:rPr>
              <a:t> – důsledek zpomaleného rohovatění –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obsahují ceramidy, cholesterol, volné mastné kyseliny (schopnost vázat vodu snížená)</a:t>
            </a:r>
          </a:p>
          <a:p>
            <a:pPr>
              <a:buFont typeface="Wingdings" pitchFamily="2" charset="2"/>
              <a:buNone/>
            </a:pPr>
            <a:endParaRPr lang="cs-CZ" sz="3000" smtClean="0">
              <a:solidFill>
                <a:schemeClr val="bg1"/>
              </a:solidFill>
              <a:sym typeface="Wingdings 3" pitchFamily="18" charset="2"/>
            </a:endParaRP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4.</a:t>
            </a:r>
            <a:r>
              <a:rPr lang="cs-CZ" sz="3000" smtClean="0">
                <a:sym typeface="Wingdings 3" pitchFamily="18" charset="2"/>
              </a:rPr>
              <a:t> </a:t>
            </a:r>
            <a:r>
              <a:rPr lang="cs-CZ" sz="3000" b="1" smtClean="0">
                <a:solidFill>
                  <a:srgbClr val="00FFFF"/>
                </a:solidFill>
                <a:sym typeface="Wingdings 3" pitchFamily="18" charset="2"/>
              </a:rPr>
              <a:t>hyaluronan sodný</a:t>
            </a:r>
            <a:r>
              <a:rPr lang="cs-CZ" sz="3000" smtClean="0">
                <a:solidFill>
                  <a:srgbClr val="00FFFF"/>
                </a:solidFill>
                <a:sym typeface="Wingdings 3" pitchFamily="18" charset="2"/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– stratum corneum – význam pro hydrataci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2088" y="1457325"/>
            <a:ext cx="8866187" cy="540067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2500" smtClean="0"/>
              <a:t>         </a:t>
            </a:r>
            <a:r>
              <a:rPr lang="cs-CZ" sz="2500" smtClean="0">
                <a:solidFill>
                  <a:schemeClr val="bg1"/>
                </a:solidFill>
              </a:rPr>
              <a:t>(porucha tvorby profilaggrinu, ze kterého filaggrin vzniká)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bílkovina stratum corneum</a:t>
            </a:r>
            <a:r>
              <a:rPr lang="cs-CZ" sz="3000" smtClean="0">
                <a:solidFill>
                  <a:srgbClr val="FF66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 klíčová součást stratum  	corneum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- význam pro spojování keratinových vláken do větších 	svazků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b="1" smtClean="0">
                <a:solidFill>
                  <a:srgbClr val="00FFFF"/>
                </a:solidFill>
              </a:rPr>
              <a:t>Nedostatek filaggrinu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nedokonalé rohovatění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b="1" smtClean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cs-CZ" sz="3000" b="1" smtClean="0">
                <a:solidFill>
                  <a:srgbClr val="FF66FF"/>
                </a:solidFill>
              </a:rPr>
              <a:t>nedostatek NMF</a:t>
            </a:r>
            <a:r>
              <a:rPr lang="cs-CZ" sz="3000" smtClean="0">
                <a:solidFill>
                  <a:srgbClr val="FF66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– vznikají z filaggrinu enzymaticky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b="1" smtClean="0">
                <a:solidFill>
                  <a:srgbClr val="00FFFF"/>
                </a:solidFill>
              </a:rPr>
              <a:t>Důsledek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ym typeface="Wingdings 3" pitchFamily="18" charset="2"/>
              </a:rPr>
              <a:t> </a:t>
            </a:r>
            <a:r>
              <a:rPr lang="cs-CZ" sz="3000" b="1" smtClean="0">
                <a:solidFill>
                  <a:srgbClr val="FF66FF"/>
                </a:solidFill>
                <a:sym typeface="Wingdings 3" pitchFamily="18" charset="2"/>
              </a:rPr>
              <a:t>anatomická, resp. funkční nedokonalost kožní bariéry</a:t>
            </a:r>
            <a:r>
              <a:rPr lang="cs-CZ" sz="3000" smtClean="0">
                <a:solidFill>
                  <a:srgbClr val="FF66FF"/>
                </a:solidFill>
                <a:sym typeface="Wingdings 3" pitchFamily="18" charset="2"/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 snazší průnik iritantů, alergenů</a:t>
            </a:r>
          </a:p>
          <a:p>
            <a:pPr marL="0" indent="0">
              <a:lnSpc>
                <a:spcPct val="30000"/>
              </a:lnSpc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	</a:t>
            </a:r>
          </a:p>
          <a:p>
            <a:pPr marL="0" indent="0">
              <a:buFont typeface="Wingdings" pitchFamily="2" charset="2"/>
              <a:buNone/>
              <a:tabLst>
                <a:tab pos="177800" algn="l"/>
              </a:tabLst>
            </a:pP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Defektní rohovina – </a:t>
            </a:r>
            <a:r>
              <a:rPr lang="cs-CZ" sz="3000" smtClean="0">
                <a:solidFill>
                  <a:srgbClr val="FFCC00"/>
                </a:solidFill>
                <a:sym typeface="Wingdings 3" pitchFamily="18" charset="2"/>
              </a:rPr>
              <a:t>20-30 %</a:t>
            </a:r>
            <a:r>
              <a:rPr lang="cs-CZ" sz="3000" smtClean="0">
                <a:sym typeface="Wingdings 3" pitchFamily="18" charset="2"/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pacientů s AE</a:t>
            </a: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146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2000"/>
              </a:spcBef>
              <a:spcAft>
                <a:spcPts val="0"/>
              </a:spcAft>
              <a:defRPr/>
            </a:pP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Filaggrin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– AE – mutace genu pro </a:t>
            </a:r>
            <a:r>
              <a:rPr lang="cs-CZ" sz="4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filaggrin</a:t>
            </a: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na chromozomu 1q21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824" y="2338388"/>
            <a:ext cx="8350250" cy="4835525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</a:rPr>
              <a:t>genetická predispozice                  spouštěcí faktory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dirty="0" smtClean="0">
                <a:solidFill>
                  <a:schemeClr val="bg1"/>
                </a:solidFill>
              </a:rPr>
              <a:t>(geny na </a:t>
            </a:r>
            <a:r>
              <a:rPr lang="cs-CZ" sz="2500" dirty="0" err="1" smtClean="0">
                <a:solidFill>
                  <a:schemeClr val="bg1"/>
                </a:solidFill>
              </a:rPr>
              <a:t>chromosonech</a:t>
            </a:r>
            <a:endParaRPr lang="cs-CZ" sz="2500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500" b="1" dirty="0" smtClean="0">
                <a:solidFill>
                  <a:schemeClr val="bg1"/>
                </a:solidFill>
              </a:rPr>
              <a:t>  </a:t>
            </a:r>
            <a:r>
              <a:rPr lang="cs-CZ" sz="2500" dirty="0" smtClean="0">
                <a:solidFill>
                  <a:schemeClr val="bg1"/>
                </a:solidFill>
              </a:rPr>
              <a:t>I,III,V,VII,XI)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</a:endParaRP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porucha 	          	     		vývoj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kožní bariéry 	     		senzibilizace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- důsledek 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</a:rPr>
              <a:t>   zpomalené keratinizace	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00FFFF"/>
                </a:solidFill>
              </a:rPr>
              <a:t>					</a:t>
            </a:r>
          </a:p>
        </p:txBody>
      </p:sp>
      <p:sp>
        <p:nvSpPr>
          <p:cNvPr id="521219" name="Text Box 3"/>
          <p:cNvSpPr txBox="1">
            <a:spLocks noChangeArrowheads="1"/>
          </p:cNvSpPr>
          <p:nvPr/>
        </p:nvSpPr>
        <p:spPr bwMode="auto">
          <a:xfrm>
            <a:off x="-364" y="395288"/>
            <a:ext cx="91440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Atopický ekzém</a:t>
            </a: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 flipH="1">
            <a:off x="2952874" y="1330325"/>
            <a:ext cx="1655762" cy="9350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4824536" y="1330325"/>
            <a:ext cx="1728788" cy="863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1368549" y="3635375"/>
            <a:ext cx="863600" cy="93503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2232149" y="3633788"/>
            <a:ext cx="3529012" cy="9366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1275"/>
            <a:ext cx="8207375" cy="1371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Porucha bariérové funkce u AE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1684338"/>
            <a:ext cx="8458200" cy="54165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Důsledek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 pokožka suchá, olupování  			            		propustná pro zevně působící látky</a:t>
            </a:r>
          </a:p>
          <a:p>
            <a:pPr marL="0" indent="0">
              <a:buFont typeface="Wingdings" pitchFamily="2" charset="2"/>
              <a:buNone/>
            </a:pPr>
            <a:endParaRPr lang="cs-CZ" sz="3000" smtClean="0"/>
          </a:p>
          <a:p>
            <a:pPr marL="0" indent="0">
              <a:buFont typeface="Wingdings" pitchFamily="2" charset="2"/>
              <a:buNone/>
            </a:pPr>
            <a:r>
              <a:rPr lang="cs-CZ" sz="3000" smtClean="0"/>
              <a:t>		  </a:t>
            </a:r>
            <a:r>
              <a:rPr lang="cs-CZ" sz="3000" b="1" smtClean="0">
                <a:solidFill>
                  <a:srgbClr val="FF66FF"/>
                </a:solidFill>
              </a:rPr>
              <a:t>zvýšená			možnost</a:t>
            </a:r>
          </a:p>
          <a:p>
            <a:pPr marL="0" indent="0">
              <a:buFont typeface="Wingdings" pitchFamily="2" charset="2"/>
              <a:buNone/>
            </a:pPr>
            <a:r>
              <a:rPr lang="cs-CZ" sz="3000" b="1" smtClean="0">
                <a:solidFill>
                  <a:srgbClr val="FF66FF"/>
                </a:solidFill>
              </a:rPr>
              <a:t>		  iritabilita			senzibilizace</a:t>
            </a:r>
          </a:p>
          <a:p>
            <a:pPr marL="0" indent="0">
              <a:buFont typeface="Wingdings" pitchFamily="2" charset="2"/>
              <a:buNone/>
            </a:pPr>
            <a:endParaRPr lang="cs-CZ" sz="3000" b="1" smtClean="0"/>
          </a:p>
          <a:p>
            <a:pPr marL="0" indent="0"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Funkční schopnosti rohové vrstvy</a:t>
            </a:r>
            <a:r>
              <a:rPr lang="cs-CZ" sz="3000" smtClean="0">
                <a:solidFill>
                  <a:schemeClr val="bg1"/>
                </a:solidFill>
              </a:rPr>
              <a:t> – bariéry  jsou závislé na udržování optimálního množství zde  vázané vody (prof. Záhejský)</a:t>
            </a:r>
            <a:endParaRPr lang="cs-CZ" sz="3000" b="1" smtClean="0">
              <a:solidFill>
                <a:schemeClr val="bg1"/>
              </a:solidFill>
            </a:endParaRPr>
          </a:p>
        </p:txBody>
      </p:sp>
      <p:sp>
        <p:nvSpPr>
          <p:cNvPr id="34819" name="Line 6"/>
          <p:cNvSpPr>
            <a:spLocks noChangeShapeType="1"/>
          </p:cNvSpPr>
          <p:nvPr/>
        </p:nvSpPr>
        <p:spPr bwMode="auto">
          <a:xfrm flipH="1">
            <a:off x="3059113" y="2708275"/>
            <a:ext cx="1871662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4820" name="Line 7"/>
          <p:cNvSpPr>
            <a:spLocks noChangeShapeType="1"/>
          </p:cNvSpPr>
          <p:nvPr/>
        </p:nvSpPr>
        <p:spPr bwMode="auto">
          <a:xfrm>
            <a:off x="5003800" y="2708275"/>
            <a:ext cx="1800225" cy="6191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106363"/>
            <a:ext cx="9144000" cy="20986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               nebo vedoucí k provokaci           atopického ekzému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4575" y="2349500"/>
            <a:ext cx="7415213" cy="43275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Přítomnost spec. alergenu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(roztoči, plísně, 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				        pyly, srst zvířat, 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				        potraviny)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Faktory psychogenní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Iritace zevními vlivy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(fyzikálně-chemické) 	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klimatické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(vysoká teplota, chlad, vítr, nízká </a:t>
            </a:r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vlhkost, UV záření)</a:t>
            </a:r>
          </a:p>
          <a:p>
            <a:pPr>
              <a:buFont typeface="Wingdings" pitchFamily="2" charset="2"/>
              <a:buNone/>
            </a:pPr>
            <a:endParaRPr lang="cs-CZ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Nik_0018 Schwabová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Nik_0001 Schwabová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33375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4343400" y="4648200"/>
            <a:ext cx="4800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                           </a:t>
            </a:r>
            <a:r>
              <a:rPr lang="cs-CZ">
                <a:solidFill>
                  <a:schemeClr val="bg1"/>
                </a:solidFill>
                <a:latin typeface="Calibri" pitchFamily="34" charset="0"/>
              </a:rPr>
              <a:t>–</a:t>
            </a: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 vlivy klimatické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371600" y="895350"/>
            <a:ext cx="5334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681288" y="971550"/>
            <a:ext cx="5334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Nik_0102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0" y="6450013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exacerbace – vlivy klimatické</a:t>
            </a:r>
          </a:p>
        </p:txBody>
      </p:sp>
      <p:pic>
        <p:nvPicPr>
          <p:cNvPr id="37891" name="Picture 4" descr="Nik_0022 Fritscherová 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1328738" y="1462088"/>
            <a:ext cx="3810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2347913" y="1462088"/>
            <a:ext cx="3810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5257800" y="20574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7086600" y="2133600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42875"/>
            <a:ext cx="7772400" cy="2133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nebo vedoucí k provokaci atopického ekzému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681288"/>
            <a:ext cx="8208963" cy="4419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pracovní činnost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</a:p>
          <a:p>
            <a:pPr marL="182563" indent="-182563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rgbClr val="FF66FF"/>
                </a:solidFill>
              </a:rPr>
              <a:t>  domácí prostředí </a:t>
            </a:r>
            <a:r>
              <a:rPr lang="cs-CZ" sz="3000" dirty="0" smtClean="0">
                <a:solidFill>
                  <a:schemeClr val="bg1"/>
                </a:solidFill>
              </a:rPr>
              <a:t>(</a:t>
            </a:r>
            <a:r>
              <a:rPr lang="cs-CZ" sz="3000" dirty="0" err="1" smtClean="0">
                <a:solidFill>
                  <a:schemeClr val="bg1"/>
                </a:solidFill>
              </a:rPr>
              <a:t>tenzidy</a:t>
            </a:r>
            <a:r>
              <a:rPr lang="cs-CZ" sz="3000" dirty="0" smtClean="0">
                <a:solidFill>
                  <a:schemeClr val="bg1"/>
                </a:solidFill>
              </a:rPr>
              <a:t>, nevhodné vybavení 			                                         interiérů)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  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/>
              <a:t>  </a:t>
            </a:r>
            <a:r>
              <a:rPr lang="cs-CZ" sz="3000" dirty="0" smtClean="0">
                <a:solidFill>
                  <a:srgbClr val="FF66FF"/>
                </a:solidFill>
              </a:rPr>
              <a:t>pracovní prostředí </a:t>
            </a:r>
            <a:r>
              <a:rPr lang="cs-CZ" sz="3000" dirty="0" smtClean="0">
                <a:solidFill>
                  <a:schemeClr val="bg1"/>
                </a:solidFill>
              </a:rPr>
              <a:t>(široká škála např. – deriváty 			     ropy, </a:t>
            </a:r>
            <a:r>
              <a:rPr lang="cs-CZ" sz="3000" dirty="0" err="1" smtClean="0">
                <a:solidFill>
                  <a:schemeClr val="bg1"/>
                </a:solidFill>
              </a:rPr>
              <a:t>tenzidy</a:t>
            </a:r>
            <a:r>
              <a:rPr lang="cs-CZ" sz="3000" dirty="0" smtClean="0">
                <a:solidFill>
                  <a:schemeClr val="bg1"/>
                </a:solidFill>
              </a:rPr>
              <a:t>, dezinfekční 				     prostředky, cement, rostliny)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62000" y="115888"/>
            <a:ext cx="7772400" cy="2209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Faktory udržující chronicitu nebo vedoucí k provokaci atopického ekzému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565400"/>
            <a:ext cx="8496300" cy="41036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oděv</a:t>
            </a:r>
            <a:r>
              <a:rPr lang="cs-CZ" sz="3000" dirty="0" smtClean="0">
                <a:solidFill>
                  <a:srgbClr val="00FF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mechanické tření</a:t>
            </a:r>
          </a:p>
          <a:p>
            <a:pPr marL="182563" indent="-182563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b="1" dirty="0" smtClean="0">
                <a:solidFill>
                  <a:srgbClr val="00FFFF"/>
                </a:solidFill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kosmetické přípravky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s nevhodnou recepturou vzhledem k fázi onemocnění</a:t>
            </a:r>
            <a:r>
              <a:rPr lang="cs-CZ" sz="3000" b="1" dirty="0" smtClean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(emulgátory, </a:t>
            </a:r>
            <a:r>
              <a:rPr lang="cs-CZ" sz="3000" dirty="0" err="1" smtClean="0">
                <a:solidFill>
                  <a:schemeClr val="bg1"/>
                </a:solidFill>
              </a:rPr>
              <a:t>parfemace</a:t>
            </a:r>
            <a:r>
              <a:rPr lang="cs-CZ" sz="3000" dirty="0" smtClean="0">
                <a:solidFill>
                  <a:schemeClr val="bg1"/>
                </a:solidFill>
              </a:rPr>
              <a:t>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b="1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zevní terapie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nevhodná receptura vzhledem  </a:t>
            </a:r>
          </a:p>
          <a:p>
            <a:pPr marL="182563" indent="-182563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  	ke klinickému obrazu nebo fázi onemocnění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solidFill>
                <a:schemeClr val="bg1"/>
              </a:solidFill>
            </a:endParaRP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</a:rPr>
              <a:t>(možnost kontaktní senzibilizace)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04800"/>
            <a:ext cx="7772400" cy="1371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– závislost na věku</a:t>
            </a:r>
            <a:r>
              <a:rPr lang="cs-CZ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2173288"/>
            <a:ext cx="7561262" cy="44958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r>
              <a:rPr lang="cs-CZ" sz="3500" b="1" smtClean="0">
                <a:solidFill>
                  <a:srgbClr val="00FFFF"/>
                </a:solidFill>
              </a:rPr>
              <a:t>Fáze kojenecká</a:t>
            </a:r>
            <a:r>
              <a:rPr lang="cs-CZ" sz="3000" b="1" smtClean="0">
                <a:solidFill>
                  <a:srgbClr val="00FFFF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endParaRPr lang="cs-CZ" sz="3000" b="1" smtClean="0">
              <a:solidFill>
                <a:srgbClr val="00FFFF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formy exsudativní –</a:t>
            </a:r>
            <a:r>
              <a:rPr lang="cs-CZ" sz="3000" b="1" smtClean="0">
                <a:solidFill>
                  <a:srgbClr val="FF66FF"/>
                </a:solidFill>
                <a:sym typeface="Symbol" pitchFamily="18" charset="2"/>
              </a:rPr>
              <a:t> </a:t>
            </a:r>
            <a:r>
              <a:rPr lang="cs-CZ" sz="3000" b="1" smtClean="0">
                <a:solidFill>
                  <a:srgbClr val="FF66FF"/>
                </a:solidFill>
              </a:rPr>
              <a:t>obraz akutního ekzému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                 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lokalizace </a:t>
            </a:r>
            <a:r>
              <a:rPr lang="cs-CZ" sz="3000" b="1" smtClean="0">
                <a:solidFill>
                  <a:srgbClr val="00FFFF"/>
                </a:solidFill>
              </a:rPr>
              <a:t>	</a:t>
            </a:r>
            <a:r>
              <a:rPr lang="cs-CZ" sz="3000" b="1" smtClean="0">
                <a:solidFill>
                  <a:schemeClr val="bg1"/>
                </a:solidFill>
              </a:rPr>
              <a:t>- periorálně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Arial" charset="0"/>
              <a:buNone/>
              <a:tabLst>
                <a:tab pos="2000250" algn="l"/>
              </a:tabLst>
            </a:pPr>
            <a:r>
              <a:rPr lang="cs-CZ" sz="3000" b="1" smtClean="0">
                <a:solidFill>
                  <a:schemeClr val="bg1"/>
                </a:solidFill>
              </a:rPr>
              <a:t>		- periorbitálně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</a:pPr>
            <a:endParaRPr lang="cs-CZ" sz="3000" b="1" smtClean="0"/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  <a:tabLst>
                <a:tab pos="2000250" algn="l"/>
              </a:tabLst>
            </a:pPr>
            <a:r>
              <a:rPr lang="cs-CZ" sz="3000" b="1" smtClean="0">
                <a:solidFill>
                  <a:srgbClr val="FF66FF"/>
                </a:solidFill>
              </a:rPr>
              <a:t>možnost generalizace </a:t>
            </a:r>
            <a:r>
              <a:rPr lang="cs-CZ" sz="3000" b="1" smtClean="0">
                <a:solidFill>
                  <a:schemeClr val="bg1"/>
                </a:solidFill>
              </a:rPr>
              <a:t>- erytrodermie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Nik_0004"/>
          <p:cNvPicPr>
            <a:picLocks noChangeAspect="1" noChangeArrowheads="1"/>
          </p:cNvPicPr>
          <p:nvPr/>
        </p:nvPicPr>
        <p:blipFill>
          <a:blip r:embed="rId2"/>
          <a:srcRect t="13551"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5486400" y="1295400"/>
            <a:ext cx="3657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                          – fáze kojenecká</a:t>
            </a: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 rot="-843472">
            <a:off x="1219200" y="2286000"/>
            <a:ext cx="4572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 rot="-843472">
            <a:off x="2667000" y="2057400"/>
            <a:ext cx="457200" cy="1524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Nik_0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3" descr="Nik_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4495800" y="5638800"/>
            <a:ext cx="4648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Eczema atopicum 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1266825" y="1276350"/>
            <a:ext cx="4572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2481263" y="1447800"/>
            <a:ext cx="4572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Morfologie – lokalizace                       – závislost na věku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133600"/>
            <a:ext cx="7739063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500" b="1" dirty="0" smtClean="0">
                <a:solidFill>
                  <a:srgbClr val="FF66FF"/>
                </a:solidFill>
                <a:latin typeface="+mj-lt"/>
              </a:rPr>
              <a:t>             </a:t>
            </a:r>
            <a:r>
              <a:rPr lang="cs-CZ" sz="3500" b="1" dirty="0" smtClean="0">
                <a:solidFill>
                  <a:srgbClr val="00FFFF"/>
                </a:solidFill>
                <a:latin typeface="+mj-lt"/>
              </a:rPr>
              <a:t>Fáze dětská a dospívajících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solidFill>
                <a:srgbClr val="00FFFF"/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rgbClr val="FF66FF"/>
                </a:solidFill>
                <a:latin typeface="+mj-lt"/>
              </a:rPr>
              <a:t>úbytek exsudace – </a:t>
            </a:r>
            <a:r>
              <a:rPr lang="cs-CZ" sz="3000" b="1" dirty="0" smtClean="0">
                <a:solidFill>
                  <a:srgbClr val="FF66FF"/>
                </a:solidFill>
                <a:latin typeface="+mj-lt"/>
                <a:sym typeface="Symbol" pitchFamily="18" charset="2"/>
              </a:rPr>
              <a:t>obraz chronického ekzému</a:t>
            </a:r>
          </a:p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latin typeface="+mj-lt"/>
              <a:sym typeface="Symbol" pitchFamily="18" charset="2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nejčastěji forma – </a:t>
            </a:r>
            <a:r>
              <a:rPr lang="cs-CZ" sz="3000" b="1" dirty="0" err="1" smtClean="0">
                <a:solidFill>
                  <a:schemeClr val="bg1"/>
                </a:solidFill>
                <a:latin typeface="+mj-lt"/>
              </a:rPr>
              <a:t>eczema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 err="1" smtClean="0">
                <a:solidFill>
                  <a:schemeClr val="bg1"/>
                </a:solidFill>
                <a:latin typeface="+mj-lt"/>
              </a:rPr>
              <a:t>flexurarum</a:t>
            </a:r>
            <a:endParaRPr lang="cs-CZ" sz="30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tě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  <a:sym typeface="Symbol" pitchFamily="18" charset="2"/>
              </a:rPr>
              <a:t>žké formy – </a:t>
            </a:r>
            <a:r>
              <a:rPr lang="cs-CZ" sz="3000" b="1" dirty="0" err="1" smtClean="0">
                <a:solidFill>
                  <a:schemeClr val="bg1"/>
                </a:solidFill>
                <a:latin typeface="+mj-lt"/>
                <a:sym typeface="Symbol" pitchFamily="18" charset="2"/>
              </a:rPr>
              <a:t>erythrodermické</a:t>
            </a:r>
            <a:endParaRPr lang="cs-CZ" sz="30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latin typeface="+mj-lt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– epidemiologické údaje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28850"/>
            <a:ext cx="7772400" cy="48006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3000" b="1" smtClean="0">
                <a:solidFill>
                  <a:srgbClr val="00FFFF"/>
                </a:solidFill>
              </a:rPr>
              <a:t>Incidence v populaci </a:t>
            </a:r>
            <a:r>
              <a:rPr lang="cs-CZ" sz="3000" b="1" smtClean="0">
                <a:solidFill>
                  <a:srgbClr val="FFCC00"/>
                </a:solidFill>
              </a:rPr>
              <a:t>0,5 – 1 %</a:t>
            </a: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(vyšší údaje o incidenci – skandinávské země)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>
                <a:solidFill>
                  <a:schemeClr val="accent2"/>
                </a:solidFill>
              </a:rPr>
              <a:t>	</a:t>
            </a:r>
            <a:r>
              <a:rPr lang="cs-CZ" sz="3000" b="1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kojenci</a:t>
            </a:r>
            <a:r>
              <a:rPr lang="cs-CZ" sz="3000" b="1" smtClean="0"/>
              <a:t>		</a:t>
            </a:r>
            <a:r>
              <a:rPr lang="cs-CZ" sz="3000" b="1" smtClean="0">
                <a:solidFill>
                  <a:srgbClr val="FFCC00"/>
                </a:solidFill>
              </a:rPr>
              <a:t>9 %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děti do 2 let</a:t>
            </a:r>
            <a:r>
              <a:rPr lang="cs-CZ" sz="3000" b="1" smtClean="0"/>
              <a:t>	</a:t>
            </a:r>
            <a:r>
              <a:rPr lang="cs-CZ" sz="3000" b="1" smtClean="0">
                <a:solidFill>
                  <a:srgbClr val="FFCC00"/>
                </a:solidFill>
              </a:rPr>
              <a:t>7 %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děti do 7 let </a:t>
            </a:r>
            <a:r>
              <a:rPr lang="cs-CZ" sz="3000" b="1" smtClean="0"/>
              <a:t>	</a:t>
            </a:r>
            <a:r>
              <a:rPr lang="cs-CZ" sz="3000" b="1" smtClean="0">
                <a:solidFill>
                  <a:srgbClr val="FFCC00"/>
                </a:solidFill>
              </a:rPr>
              <a:t>4 %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	</a:t>
            </a:r>
            <a:r>
              <a:rPr lang="cs-CZ" sz="3000" b="1" smtClean="0">
                <a:solidFill>
                  <a:schemeClr val="bg1"/>
                </a:solidFill>
              </a:rPr>
              <a:t>dospělí</a:t>
            </a:r>
            <a:r>
              <a:rPr lang="cs-CZ" sz="3000" b="1" smtClean="0"/>
              <a:t>		</a:t>
            </a:r>
            <a:r>
              <a:rPr lang="cs-CZ" sz="3000" b="1" smtClean="0">
                <a:solidFill>
                  <a:srgbClr val="FFCC00"/>
                </a:solidFill>
              </a:rPr>
              <a:t>0,09 %</a:t>
            </a:r>
          </a:p>
          <a:p>
            <a:pPr>
              <a:buFont typeface="Wingdings" pitchFamily="2" charset="2"/>
              <a:buNone/>
            </a:pPr>
            <a:r>
              <a:rPr lang="cs-CZ" sz="3000" b="1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Nik_86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Nik_8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572000" y="4876800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atopicum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– forma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flexurální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             – fáze dospívajících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0" y="4976813"/>
            <a:ext cx="42116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forma flexurální</a:t>
            </a:r>
          </a:p>
        </p:txBody>
      </p:sp>
      <p:pic>
        <p:nvPicPr>
          <p:cNvPr id="46082" name="Picture 5" descr="Humplíková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16688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Humplíková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3575050"/>
            <a:ext cx="4932362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Kotulánová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0"/>
            <a:ext cx="4557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Kotulánov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1116013" y="2708275"/>
            <a:ext cx="863600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3016250" y="2752725"/>
            <a:ext cx="863600" cy="3603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0" y="6462713"/>
            <a:ext cx="9144000" cy="396875"/>
          </a:xfrm>
          <a:prstGeom prst="rect">
            <a:avLst/>
          </a:prstGeom>
          <a:solidFill>
            <a:srgbClr val="003399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erytrodermická – fáze dospívajících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7983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6048375"/>
            <a:ext cx="4191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erytrodermická – fáze dospívajících</a:t>
            </a:r>
          </a:p>
        </p:txBody>
      </p:sp>
      <p:pic>
        <p:nvPicPr>
          <p:cNvPr id="48131" name="Picture 4" descr="Nik_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0"/>
            <a:ext cx="4953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Nik_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766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 descr="Nik_0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3276600"/>
            <a:ext cx="2438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7"/>
          <p:cNvSpPr>
            <a:spLocks noChangeArrowheads="1"/>
          </p:cNvSpPr>
          <p:nvPr/>
        </p:nvSpPr>
        <p:spPr bwMode="auto">
          <a:xfrm>
            <a:off x="2411413" y="2420938"/>
            <a:ext cx="647700" cy="2159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827088" y="2439988"/>
            <a:ext cx="649287" cy="2159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       – závislost na věku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133600"/>
            <a:ext cx="8077200" cy="4953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cs-CZ" sz="3500" b="1" smtClean="0">
                <a:solidFill>
                  <a:srgbClr val="00FFFF"/>
                </a:solidFill>
              </a:rPr>
              <a:t>Fáze dospělých</a:t>
            </a:r>
          </a:p>
          <a:p>
            <a:pPr algn="ctr"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(po pubertě se manifestuje asi </a:t>
            </a:r>
            <a:r>
              <a:rPr lang="cs-CZ" sz="3000" smtClean="0">
                <a:solidFill>
                  <a:srgbClr val="FFCC00"/>
                </a:solidFill>
              </a:rPr>
              <a:t>15 %</a:t>
            </a:r>
            <a:r>
              <a:rPr lang="cs-CZ" sz="3000" smtClean="0">
                <a:solidFill>
                  <a:schemeClr val="bg1"/>
                </a:solidFill>
              </a:rPr>
              <a:t>)</a:t>
            </a:r>
          </a:p>
          <a:p>
            <a:pPr>
              <a:buFont typeface="Wingdings" pitchFamily="2" charset="2"/>
              <a:buNone/>
            </a:pPr>
            <a:endParaRPr lang="cs-CZ" sz="3000" b="1" smtClean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flexurální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pruriginózní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neurodermitická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  <a:sym typeface="Symbol" pitchFamily="18" charset="2"/>
              </a:rPr>
              <a:t>erythrodermická</a:t>
            </a:r>
            <a:endParaRPr lang="cs-CZ" sz="3000" b="1" smtClean="0">
              <a:solidFill>
                <a:srgbClr val="FF66FF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3000" b="1" smtClean="0"/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4443413" y="4481513"/>
            <a:ext cx="1971675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chronický charakter</a:t>
            </a:r>
            <a:endParaRPr lang="cs-CZ" sz="2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6553200" y="4479925"/>
            <a:ext cx="17526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možnost akuizace</a:t>
            </a:r>
            <a:endParaRPr lang="cs-CZ" sz="30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157" name="AutoShape 6"/>
          <p:cNvSpPr>
            <a:spLocks/>
          </p:cNvSpPr>
          <p:nvPr/>
        </p:nvSpPr>
        <p:spPr bwMode="auto">
          <a:xfrm>
            <a:off x="4114800" y="3933825"/>
            <a:ext cx="238125" cy="2057400"/>
          </a:xfrm>
          <a:prstGeom prst="rightBrace">
            <a:avLst>
              <a:gd name="adj1" fmla="val 72000"/>
              <a:gd name="adj2" fmla="val 50000"/>
            </a:avLst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49158" name="AutoShape 7"/>
          <p:cNvSpPr>
            <a:spLocks/>
          </p:cNvSpPr>
          <p:nvPr/>
        </p:nvSpPr>
        <p:spPr bwMode="auto">
          <a:xfrm>
            <a:off x="6172200" y="3933825"/>
            <a:ext cx="266700" cy="2057400"/>
          </a:xfrm>
          <a:prstGeom prst="rightBrace">
            <a:avLst>
              <a:gd name="adj1" fmla="val 64286"/>
              <a:gd name="adj2" fmla="val 50000"/>
            </a:avLst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Nik_0016 Machovcová AD gen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4643438" y="5995988"/>
            <a:ext cx="4500562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atopicum – forma pruriginózní                              – fáze dospělých</a:t>
            </a:r>
          </a:p>
        </p:txBody>
      </p:sp>
      <p:pic>
        <p:nvPicPr>
          <p:cNvPr id="50179" name="Picture 4" descr="Nik_86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997200"/>
            <a:ext cx="4427537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 descr="Nik_86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Nik_868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76600"/>
            <a:ext cx="21955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 descr="Šrankova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8538" y="3284538"/>
            <a:ext cx="23749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8" descr="Nik_0015 Neurodermatitis 1263-97"/>
          <p:cNvPicPr>
            <a:picLocks noChangeAspect="1" noChangeArrowheads="1"/>
          </p:cNvPicPr>
          <p:nvPr/>
        </p:nvPicPr>
        <p:blipFill>
          <a:blip r:embed="rId2"/>
          <a:srcRect l="17690" t="14612" r="22112"/>
          <a:stretch>
            <a:fillRect/>
          </a:stretch>
        </p:blipFill>
        <p:spPr bwMode="auto">
          <a:xfrm>
            <a:off x="0" y="15875"/>
            <a:ext cx="4710113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11" descr="Nik_7559_3004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275013"/>
            <a:ext cx="4716462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2" descr="Koudelk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0"/>
            <a:ext cx="4716462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13"/>
          <p:cNvSpPr txBox="1">
            <a:spLocks noChangeArrowheads="1"/>
          </p:cNvSpPr>
          <p:nvPr/>
        </p:nvSpPr>
        <p:spPr bwMode="auto">
          <a:xfrm>
            <a:off x="28575" y="6142038"/>
            <a:ext cx="43561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neurodermitická – fáze dospělých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Nik_101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573463"/>
            <a:ext cx="45720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4581525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neurodermitická – fáze dospělých</a:t>
            </a:r>
          </a:p>
        </p:txBody>
      </p:sp>
      <p:pic>
        <p:nvPicPr>
          <p:cNvPr id="52227" name="Picture 4" descr="Nik_7560_3004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 descr="Čermák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Nik_86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Nik_868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57200"/>
            <a:ext cx="4495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0" y="4419600"/>
            <a:ext cx="4572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erytrodermická – fáze dospělých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Morfologie – lokalizace                             – závislost na věku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2492375"/>
            <a:ext cx="7942262" cy="41148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formy atypické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numulární, dysidrotické, </a:t>
            </a:r>
          </a:p>
          <a:p>
            <a:pPr>
              <a:buClr>
                <a:srgbClr val="FFFF00"/>
              </a:buClr>
              <a:buFont typeface="Arial" charset="0"/>
              <a:buNone/>
            </a:pPr>
            <a:r>
              <a:rPr lang="cs-CZ" sz="3000" smtClean="0">
                <a:solidFill>
                  <a:schemeClr val="bg1"/>
                </a:solidFill>
              </a:rPr>
              <a:t>				    hyperkeratotické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/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formy frustní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cheilitis sicca, stomatitis 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         angularis, pulpitis sicca, 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         intertrigo retroauricularis, aj.</a:t>
            </a:r>
          </a:p>
          <a:p>
            <a:pPr>
              <a:buClr>
                <a:schemeClr val="bg1"/>
              </a:buClr>
              <a:buFont typeface="Wingdings" pitchFamily="2" charset="2"/>
              <a:buNone/>
            </a:pPr>
            <a:endParaRPr lang="cs-CZ" sz="3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2350" y="2800350"/>
            <a:ext cx="7018338" cy="29337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3000" b="1" dirty="0" smtClean="0">
                <a:solidFill>
                  <a:srgbClr val="00FFFF"/>
                </a:solidFill>
              </a:rPr>
              <a:t>V ČR</a:t>
            </a:r>
            <a:r>
              <a:rPr lang="cs-CZ" sz="3000" b="1" dirty="0" smtClean="0">
                <a:solidFill>
                  <a:schemeClr val="accent2"/>
                </a:solidFill>
              </a:rPr>
              <a:t>	</a:t>
            </a:r>
            <a:r>
              <a:rPr lang="cs-CZ" sz="3000" b="1" dirty="0" smtClean="0">
                <a:solidFill>
                  <a:schemeClr val="bg1"/>
                </a:solidFill>
              </a:rPr>
              <a:t>- atopický ekzém </a:t>
            </a: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rgbClr val="FFCC00"/>
                </a:solidFill>
              </a:rPr>
              <a:t>0,8 mil.</a:t>
            </a:r>
          </a:p>
          <a:p>
            <a:pPr>
              <a:buFont typeface="Wingdings" pitchFamily="2" charset="2"/>
              <a:buNone/>
            </a:pP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chemeClr val="bg1"/>
                </a:solidFill>
              </a:rPr>
              <a:t>- alergická rýma</a:t>
            </a: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rgbClr val="FFCC00"/>
                </a:solidFill>
              </a:rPr>
              <a:t>1 - 1,2 mil.</a:t>
            </a:r>
          </a:p>
          <a:p>
            <a:pPr>
              <a:buFont typeface="Wingdings" pitchFamily="2" charset="2"/>
              <a:buNone/>
            </a:pPr>
            <a:r>
              <a:rPr lang="cs-CZ" sz="3000" b="1" dirty="0" smtClean="0"/>
              <a:t>		</a:t>
            </a:r>
            <a:r>
              <a:rPr lang="cs-CZ" sz="3000" b="1" dirty="0" smtClean="0">
                <a:solidFill>
                  <a:schemeClr val="bg1"/>
                </a:solidFill>
              </a:rPr>
              <a:t>- astma </a:t>
            </a:r>
            <a:r>
              <a:rPr lang="cs-CZ" sz="3000" b="1" dirty="0" err="1" smtClean="0">
                <a:solidFill>
                  <a:schemeClr val="bg1"/>
                </a:solidFill>
              </a:rPr>
              <a:t>bronchiale</a:t>
            </a:r>
            <a:r>
              <a:rPr lang="cs-CZ" sz="3000" b="1" dirty="0" smtClean="0"/>
              <a:t>	</a:t>
            </a:r>
            <a:r>
              <a:rPr lang="cs-CZ" sz="3000" b="1" dirty="0" smtClean="0">
                <a:solidFill>
                  <a:srgbClr val="FFCC00"/>
                </a:solidFill>
              </a:rPr>
              <a:t>0,6 mil.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33400" y="341313"/>
            <a:ext cx="78486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Eczema atopicum                            – epidemiologické údaje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Nik_0013 Hartlová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631983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dysidrotická</a:t>
            </a:r>
            <a:endParaRPr kumimoji="1" lang="cs-CZ" sz="2000" b="1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Nik_0004_160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776538"/>
            <a:ext cx="7164387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4572000" y="1143000"/>
            <a:ext cx="457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forma dysidrotická</a:t>
            </a:r>
          </a:p>
        </p:txBody>
      </p:sp>
      <p:pic>
        <p:nvPicPr>
          <p:cNvPr id="56323" name="Picture 5" descr="Nik_0002_1606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Nik_0010 Vašíček-General A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4667250" y="6127750"/>
            <a:ext cx="447675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Eczema atopicum </a:t>
            </a: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hyperkeratoticum</a:t>
            </a:r>
            <a:endParaRPr lang="en-US" sz="2000">
              <a:solidFill>
                <a:schemeClr val="bg1"/>
              </a:solidFill>
              <a:latin typeface="+mj-lt"/>
              <a:cs typeface="+mn-cs"/>
            </a:endParaRPr>
          </a:p>
        </p:txBody>
      </p:sp>
      <p:pic>
        <p:nvPicPr>
          <p:cNvPr id="57347" name="Picture 6" descr="Halíř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25775"/>
            <a:ext cx="4500562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7" descr="Krbálk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Nik_0107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 descr="Nik_8696"/>
          <p:cNvPicPr>
            <a:picLocks noChangeAspect="1" noChangeArrowheads="1"/>
          </p:cNvPicPr>
          <p:nvPr/>
        </p:nvPicPr>
        <p:blipFill>
          <a:blip r:embed="rId3"/>
          <a:srcRect t="49646" b="2921"/>
          <a:stretch>
            <a:fillRect/>
          </a:stretch>
        </p:blipFill>
        <p:spPr bwMode="auto">
          <a:xfrm>
            <a:off x="0" y="-6350"/>
            <a:ext cx="4572000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-20638" y="3505200"/>
            <a:ext cx="41036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Eczema atopicum – formy frustní</a:t>
            </a:r>
          </a:p>
        </p:txBody>
      </p:sp>
      <p:pic>
        <p:nvPicPr>
          <p:cNvPr id="58372" name="Picture 7" descr="Nik_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330575"/>
            <a:ext cx="5076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8" descr="Kalousková"/>
          <p:cNvPicPr>
            <a:picLocks noChangeAspect="1" noChangeArrowheads="1"/>
          </p:cNvPicPr>
          <p:nvPr/>
        </p:nvPicPr>
        <p:blipFill>
          <a:blip r:embed="rId5"/>
          <a:srcRect l="7393"/>
          <a:stretch>
            <a:fillRect/>
          </a:stretch>
        </p:blipFill>
        <p:spPr bwMode="auto">
          <a:xfrm>
            <a:off x="-7938" y="4144963"/>
            <a:ext cx="4235451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Nik_86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Nik_86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495800" y="4267200"/>
            <a:ext cx="46482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formy frustní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07950" y="5480050"/>
            <a:ext cx="442753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Atopický habitus</a:t>
            </a:r>
          </a:p>
        </p:txBody>
      </p:sp>
      <p:pic>
        <p:nvPicPr>
          <p:cNvPr id="60418" name="Picture 7" descr="Nik_8705"/>
          <p:cNvPicPr>
            <a:picLocks noChangeAspect="1" noChangeArrowheads="1"/>
          </p:cNvPicPr>
          <p:nvPr/>
        </p:nvPicPr>
        <p:blipFill>
          <a:blip r:embed="rId2"/>
          <a:srcRect l="10706" r="4282"/>
          <a:stretch>
            <a:fillRect/>
          </a:stretch>
        </p:blipFill>
        <p:spPr bwMode="auto">
          <a:xfrm>
            <a:off x="-36513" y="0"/>
            <a:ext cx="55451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8"/>
          <p:cNvSpPr>
            <a:spLocks noChangeArrowheads="1"/>
          </p:cNvSpPr>
          <p:nvPr/>
        </p:nvSpPr>
        <p:spPr bwMode="auto">
          <a:xfrm>
            <a:off x="1647825" y="2276475"/>
            <a:ext cx="503238" cy="2587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60420" name="Rectangle 10"/>
          <p:cNvSpPr>
            <a:spLocks noChangeArrowheads="1"/>
          </p:cNvSpPr>
          <p:nvPr/>
        </p:nvSpPr>
        <p:spPr bwMode="auto">
          <a:xfrm>
            <a:off x="3132138" y="2349500"/>
            <a:ext cx="503237" cy="2587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pic>
        <p:nvPicPr>
          <p:cNvPr id="60421" name="Picture 11" descr="Nik_0022 Chmelař At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236913"/>
            <a:ext cx="4643437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938" y="115888"/>
            <a:ext cx="9144000" cy="137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Komplikace atopického ekzému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642350" cy="46482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bakteriální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impetiginizace </a:t>
            </a:r>
            <a:r>
              <a:rPr lang="cs-CZ" sz="3000" smtClean="0">
                <a:solidFill>
                  <a:schemeClr val="bg1"/>
                </a:solidFill>
              </a:rPr>
              <a:t>(St. aureus)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virové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–</a:t>
            </a:r>
            <a:r>
              <a:rPr lang="cs-CZ" sz="3000" b="1" smtClean="0">
                <a:solidFill>
                  <a:schemeClr val="bg1"/>
                </a:solidFill>
              </a:rPr>
              <a:t> herpetikace, verrucae, mollusca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mykotické </a:t>
            </a:r>
            <a:r>
              <a:rPr lang="cs-CZ" sz="3000" smtClean="0">
                <a:solidFill>
                  <a:schemeClr val="bg1"/>
                </a:solidFill>
              </a:rPr>
              <a:t>(Tr. rubrum, Pityrosporum ovale)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kontaktní senzibilizace</a:t>
            </a:r>
          </a:p>
          <a:p>
            <a:pPr>
              <a:lnSpc>
                <a:spcPct val="20000"/>
              </a:lnSpc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>
              <a:solidFill>
                <a:srgbClr val="00FFFF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oční</a:t>
            </a:r>
            <a:r>
              <a:rPr lang="cs-CZ" sz="3000" b="1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(glaukom, keratokonus, odchlípení sítnice)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>
              <a:sym typeface="Symbol" pitchFamily="18" charset="2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alopecia areata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ichtyosis vulgaris</a:t>
            </a: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>
            <a:off x="393700" y="5000625"/>
            <a:ext cx="8305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444" name="Line 5"/>
          <p:cNvSpPr>
            <a:spLocks noChangeShapeType="1"/>
          </p:cNvSpPr>
          <p:nvPr/>
        </p:nvSpPr>
        <p:spPr bwMode="auto">
          <a:xfrm>
            <a:off x="360363" y="4048125"/>
            <a:ext cx="83518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Nik_0105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43434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Nik_0112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4" descr="Nik_87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5200"/>
            <a:ext cx="472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87900" y="6056313"/>
            <a:ext cx="43561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cs typeface="+mn-cs"/>
              </a:rPr>
              <a:t>Eczema </a:t>
            </a:r>
            <a:r>
              <a:rPr lang="en-US" sz="2000" dirty="0" err="1">
                <a:solidFill>
                  <a:schemeClr val="bg1"/>
                </a:solidFill>
                <a:latin typeface="+mj-lt"/>
                <a:cs typeface="+mn-cs"/>
              </a:rPr>
              <a:t>atopicum</a:t>
            </a:r>
            <a:r>
              <a:rPr lang="en-US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impetiginisatum</a:t>
            </a:r>
            <a:endParaRPr lang="en-US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Foldy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5" descr="Koudelková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862388"/>
            <a:ext cx="450056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6" descr="Polick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4643438" y="3270250"/>
            <a:ext cx="4500562" cy="396875"/>
          </a:xfrm>
          <a:prstGeom prst="rect">
            <a:avLst/>
          </a:prstGeom>
          <a:solidFill>
            <a:srgbClr val="0000CC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j-lt"/>
                <a:cs typeface="+mn-cs"/>
              </a:rPr>
              <a:t>Eczema atopicum </a:t>
            </a: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impetiginisatum</a:t>
            </a:r>
            <a:endParaRPr lang="en-US" sz="200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Láznová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6" descr="Láznová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7" descr="Láznová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7050" y="0"/>
            <a:ext cx="30448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8" descr="Rozprimová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6950" y="3429000"/>
            <a:ext cx="2279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3276600" y="5330825"/>
            <a:ext cx="586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herpeticatum</a:t>
            </a:r>
            <a:endParaRPr lang="cs-CZ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257175"/>
            <a:ext cx="77724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Eczema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5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atopicum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– epidemiologické údaje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09788"/>
            <a:ext cx="8286750" cy="4343400"/>
          </a:xfrm>
        </p:spPr>
        <p:txBody>
          <a:bodyPr/>
          <a:lstStyle/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Dle pohlaví </a:t>
            </a:r>
            <a:r>
              <a:rPr lang="cs-CZ" sz="3000" dirty="0" smtClean="0">
                <a:solidFill>
                  <a:schemeClr val="bg1"/>
                </a:solidFill>
              </a:rPr>
              <a:t>- převládají </a:t>
            </a:r>
            <a:r>
              <a:rPr lang="cs-CZ" sz="3000" b="1" dirty="0" smtClean="0">
                <a:solidFill>
                  <a:srgbClr val="FF66FF"/>
                </a:solidFill>
              </a:rPr>
              <a:t>ženy</a:t>
            </a:r>
            <a:endParaRPr lang="cs-CZ" sz="3000" dirty="0" smtClean="0">
              <a:solidFill>
                <a:srgbClr val="FF66FF"/>
              </a:solidFill>
            </a:endParaRP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dirty="0" smtClean="0"/>
              <a:t>                        </a:t>
            </a:r>
            <a:r>
              <a:rPr lang="cs-CZ" sz="3000" dirty="0" smtClean="0">
                <a:solidFill>
                  <a:schemeClr val="bg1"/>
                </a:solidFill>
              </a:rPr>
              <a:t>v dětství – mužské pohlaví</a:t>
            </a:r>
            <a:endParaRPr lang="cs-CZ" sz="3000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b="1" dirty="0" smtClean="0"/>
              <a:t>			  </a:t>
            </a: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b="1" dirty="0" smtClean="0">
                <a:solidFill>
                  <a:srgbClr val="00FFFF"/>
                </a:solidFill>
              </a:rPr>
              <a:t>Věk manifestace </a:t>
            </a:r>
            <a:r>
              <a:rPr lang="cs-CZ" sz="3000" b="1" dirty="0" err="1" smtClean="0">
                <a:solidFill>
                  <a:srgbClr val="00FFFF"/>
                </a:solidFill>
              </a:rPr>
              <a:t>a.e</a:t>
            </a:r>
            <a:r>
              <a:rPr lang="cs-CZ" sz="3000" b="1" dirty="0" smtClean="0">
                <a:solidFill>
                  <a:srgbClr val="00FFFF"/>
                </a:solidFill>
              </a:rPr>
              <a:t>. </a:t>
            </a: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b="1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nejčastěji</a:t>
            </a:r>
            <a:r>
              <a:rPr lang="cs-CZ" sz="3000" b="1" dirty="0" smtClean="0">
                <a:solidFill>
                  <a:srgbClr val="00FF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kojenecký věk, </a:t>
            </a: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dirty="0" smtClean="0">
                <a:solidFill>
                  <a:schemeClr val="bg1"/>
                </a:solidFill>
              </a:rPr>
              <a:t>		  časný dětský věk, mládí</a:t>
            </a:r>
          </a:p>
          <a:p>
            <a:pPr>
              <a:buFont typeface="Wingdings" pitchFamily="2" charset="2"/>
              <a:buNone/>
              <a:tabLst>
                <a:tab pos="3411538" algn="l"/>
              </a:tabLst>
            </a:pPr>
            <a:r>
              <a:rPr lang="cs-CZ" sz="3000" dirty="0" smtClean="0"/>
              <a:t>		</a:t>
            </a:r>
            <a:r>
              <a:rPr lang="cs-CZ" sz="3000" dirty="0" smtClean="0">
                <a:solidFill>
                  <a:schemeClr val="bg1"/>
                </a:solidFill>
              </a:rPr>
              <a:t>-</a:t>
            </a:r>
            <a:r>
              <a:rPr lang="cs-CZ" sz="3000" dirty="0" smtClean="0"/>
              <a:t> </a:t>
            </a:r>
            <a:r>
              <a:rPr lang="cs-CZ" sz="3000" b="1" dirty="0" smtClean="0">
                <a:solidFill>
                  <a:srgbClr val="FF66FF"/>
                </a:solidFill>
              </a:rPr>
              <a:t>po pubertě</a:t>
            </a:r>
            <a:r>
              <a:rPr lang="cs-CZ" sz="3000" dirty="0" smtClean="0">
                <a:solidFill>
                  <a:srgbClr val="FF66FF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– ještě asi 	</a:t>
            </a:r>
            <a:r>
              <a:rPr lang="cs-CZ" sz="3000" dirty="0" smtClean="0"/>
              <a:t>	  </a:t>
            </a:r>
            <a:r>
              <a:rPr lang="cs-CZ" sz="3000" b="1" dirty="0" smtClean="0">
                <a:solidFill>
                  <a:srgbClr val="FFCC00"/>
                </a:solidFill>
              </a:rPr>
              <a:t>15 %</a:t>
            </a:r>
            <a:r>
              <a:rPr lang="cs-CZ" sz="3000" dirty="0" smtClean="0"/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onemocnění</a:t>
            </a:r>
            <a:r>
              <a:rPr lang="cs-CZ" sz="3000" dirty="0" smtClean="0"/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Nik_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77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445250" y="1143000"/>
            <a:ext cx="2590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        – verrucae vulgares     – obráběč kovů</a:t>
            </a:r>
          </a:p>
        </p:txBody>
      </p:sp>
      <p:pic>
        <p:nvPicPr>
          <p:cNvPr id="65539" name="Picture 4" descr="Nik_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581400"/>
            <a:ext cx="6324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9080" y="71438"/>
            <a:ext cx="9144000" cy="1371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                                            – kontaktní přecitlivělost </a:t>
            </a:r>
            <a:endParaRPr lang="cs-CZ" sz="45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432370" y="3786188"/>
            <a:ext cx="2952750" cy="29400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látky účinné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(antibiotika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antimykotika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kortikosteroidy)</a:t>
            </a:r>
            <a:endParaRPr lang="cs-CZ" sz="3000" b="1">
              <a:solidFill>
                <a:schemeClr val="bg1"/>
              </a:solidFill>
              <a:latin typeface="Calibri" pitchFamily="34" charset="0"/>
            </a:endParaRP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látky přírodní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povahy</a:t>
            </a: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3713733" y="3752850"/>
            <a:ext cx="2743200" cy="1925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látky pomocné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(konzervační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antioxidační</a:t>
            </a:r>
          </a:p>
          <a:p>
            <a:pPr eaLnBrk="0" hangingPunct="0">
              <a:lnSpc>
                <a:spcPct val="60000"/>
              </a:lnSpc>
              <a:spcBef>
                <a:spcPct val="50000"/>
              </a:spcBef>
            </a:pPr>
            <a:r>
              <a:rPr lang="cs-CZ" sz="3000">
                <a:solidFill>
                  <a:schemeClr val="bg1"/>
                </a:solidFill>
                <a:latin typeface="Calibri" pitchFamily="34" charset="0"/>
              </a:rPr>
              <a:t>emulgační)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6890320" y="3571875"/>
            <a:ext cx="1614488" cy="5492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parfémy</a:t>
            </a: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359345" y="1395413"/>
            <a:ext cx="8740775" cy="1920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355600" indent="-355600" eaLnBrk="0" hangingPunct="0">
              <a:buClr>
                <a:schemeClr val="tx1"/>
              </a:buClr>
              <a:buSzPct val="70000"/>
              <a:buFont typeface="Symbol" pitchFamily="18" charset="2"/>
              <a:buNone/>
            </a:pPr>
            <a:r>
              <a:rPr lang="cs-CZ" sz="3000" b="1">
                <a:solidFill>
                  <a:srgbClr val="00FFFF"/>
                </a:solidFill>
                <a:latin typeface="Calibri" pitchFamily="34" charset="0"/>
              </a:rPr>
              <a:t>alergeny</a:t>
            </a:r>
            <a:r>
              <a:rPr lang="cs-CZ" sz="3000" b="1">
                <a:solidFill>
                  <a:srgbClr val="FF66FF"/>
                </a:solidFill>
                <a:latin typeface="Calibri" pitchFamily="34" charset="0"/>
              </a:rPr>
              <a:t>   </a:t>
            </a:r>
          </a:p>
          <a:p>
            <a:pPr marL="355600" indent="-355600" eaLnBrk="0" hangingPunct="0">
              <a:buClr>
                <a:srgbClr val="FFFF00"/>
              </a:buClr>
              <a:buSzPct val="100000"/>
              <a:buFont typeface="Wingdings" pitchFamily="2" charset="2"/>
              <a:buChar char="§"/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domácího prostředí				          </a:t>
            </a:r>
          </a:p>
          <a:p>
            <a:pPr marL="355600" indent="-355600" eaLnBrk="0" hangingPunct="0">
              <a:buClr>
                <a:srgbClr val="FFFF00"/>
              </a:buClr>
              <a:buSzPct val="100000"/>
              <a:buFont typeface="Wingdings" pitchFamily="2" charset="2"/>
              <a:buChar char="§"/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pracovního prostředí           </a:t>
            </a:r>
          </a:p>
          <a:p>
            <a:pPr marL="355600" indent="-355600" eaLnBrk="0" hangingPunct="0">
              <a:buClr>
                <a:srgbClr val="FFFF00"/>
              </a:buClr>
              <a:buSzPct val="100000"/>
              <a:buFont typeface="Wingdings" pitchFamily="2" charset="2"/>
              <a:buChar char="§"/>
            </a:pPr>
            <a:r>
              <a:rPr lang="cs-CZ" sz="3000" b="1">
                <a:solidFill>
                  <a:schemeClr val="bg1"/>
                </a:solidFill>
                <a:latin typeface="Calibri" pitchFamily="34" charset="0"/>
              </a:rPr>
              <a:t>obsahové součásti dermat. extern a kosmet.přípr.</a:t>
            </a:r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 flipH="1">
            <a:off x="1937320" y="3271838"/>
            <a:ext cx="2590800" cy="4572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>
            <a:off x="4528120" y="3271838"/>
            <a:ext cx="3048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6568" name="Line 9"/>
          <p:cNvSpPr>
            <a:spLocks noChangeShapeType="1"/>
          </p:cNvSpPr>
          <p:nvPr/>
        </p:nvSpPr>
        <p:spPr bwMode="auto">
          <a:xfrm flipV="1">
            <a:off x="4528120" y="3271838"/>
            <a:ext cx="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Dvořáková 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4825" y="0"/>
            <a:ext cx="3140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6" descr="Slezáková 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4062413"/>
            <a:ext cx="4211637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9" descr="Slezáková M"/>
          <p:cNvPicPr>
            <a:picLocks noChangeAspect="1" noChangeArrowheads="1"/>
          </p:cNvPicPr>
          <p:nvPr/>
        </p:nvPicPr>
        <p:blipFill>
          <a:blip r:embed="rId4"/>
          <a:srcRect l="20300" t="13895" r="18456" b="13895"/>
          <a:stretch>
            <a:fillRect/>
          </a:stretch>
        </p:blipFill>
        <p:spPr bwMode="auto">
          <a:xfrm>
            <a:off x="6257925" y="260350"/>
            <a:ext cx="282098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0" descr="Lapčíková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0083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0" y="5373688"/>
            <a:ext cx="4932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et contactum                             – propylgalát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300788" y="2473325"/>
            <a:ext cx="2735262" cy="1016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Epikutánní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test                   – alergická reakce               na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propylgalát</a:t>
            </a:r>
            <a:endParaRPr lang="cs-CZ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0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659563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 descr="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2113" y="3230563"/>
            <a:ext cx="2303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5181600"/>
            <a:ext cx="6588125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Eczema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atopicum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et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contactum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–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parabeny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-mix 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783388" y="5516563"/>
            <a:ext cx="22098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Epikutánní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 test       – alergická reakce na </a:t>
            </a:r>
            <a:r>
              <a:rPr lang="cs-CZ" sz="2000" dirty="0" err="1">
                <a:solidFill>
                  <a:schemeClr val="bg1"/>
                </a:solidFill>
                <a:latin typeface="+mj-lt"/>
                <a:cs typeface="+mn-cs"/>
              </a:rPr>
              <a:t>parabeny</a:t>
            </a:r>
            <a:r>
              <a:rPr lang="cs-CZ" sz="2000" dirty="0">
                <a:solidFill>
                  <a:schemeClr val="bg1"/>
                </a:solidFill>
                <a:latin typeface="+mj-lt"/>
                <a:cs typeface="+mn-cs"/>
              </a:rPr>
              <a:t>-mix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 rot="429363">
            <a:off x="1225550" y="2038350"/>
            <a:ext cx="1155700" cy="601663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rot="429363">
            <a:off x="4408488" y="2332038"/>
            <a:ext cx="1155700" cy="600075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Nik_0013 Vojáček IPPD atop"/>
          <p:cNvPicPr>
            <a:picLocks noChangeAspect="1" noChangeArrowheads="1"/>
          </p:cNvPicPr>
          <p:nvPr/>
        </p:nvPicPr>
        <p:blipFill>
          <a:blip r:embed="rId2"/>
          <a:srcRect l="5890"/>
          <a:stretch>
            <a:fillRect/>
          </a:stretch>
        </p:blipFill>
        <p:spPr bwMode="auto">
          <a:xfrm>
            <a:off x="20638" y="0"/>
            <a:ext cx="741997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4" descr="062 _simko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175" y="3487738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0" y="5848350"/>
            <a:ext cx="6084888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et contactum profesionale                       – černá pryž – dělník v kovoprůmyslu                                                            – guma hadice, IPPD</a:t>
            </a: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6416675" y="6122988"/>
            <a:ext cx="280828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Epikutánní test                    – alergická reakce IPPD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0550" y="2392363"/>
            <a:ext cx="8229600" cy="3557587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AE – deficit filaggrinu </a:t>
            </a:r>
            <a:r>
              <a:rPr lang="cs-CZ" sz="3000" b="1" smtClean="0">
                <a:solidFill>
                  <a:schemeClr val="bg1"/>
                </a:solidFill>
                <a:sym typeface="Wingdings 3" pitchFamily="18" charset="2"/>
              </a:rPr>
              <a:t> vyšší absorbce niklu  pro nedostatek niklchelátujících polypeptidů bohatých na histidin, z nichž je filaggrin složen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cs-CZ" sz="3000" b="1" smtClean="0">
              <a:solidFill>
                <a:schemeClr val="bg1"/>
              </a:solidFill>
              <a:sym typeface="Wingdings 3" pitchFamily="18" charset="2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  <a:sym typeface="Wingdings 3" pitchFamily="18" charset="2"/>
              </a:rPr>
              <a:t>souvislost mezi kontaktní alergií a flg mutací není prokázána</a:t>
            </a:r>
          </a:p>
        </p:txBody>
      </p:sp>
      <p:sp>
        <p:nvSpPr>
          <p:cNvPr id="592899" name="Text Box 3"/>
          <p:cNvSpPr txBox="1">
            <a:spLocks noChangeArrowheads="1"/>
          </p:cNvSpPr>
          <p:nvPr/>
        </p:nvSpPr>
        <p:spPr bwMode="auto">
          <a:xfrm>
            <a:off x="0" y="236538"/>
            <a:ext cx="9144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Atopický ekzém – kontaktní senzibilizace na nikl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 descr="nik140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0913" y="0"/>
            <a:ext cx="5653087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5" descr="48bcd806ee072"/>
          <p:cNvPicPr>
            <a:picLocks noChangeAspect="1" noChangeArrowheads="1"/>
          </p:cNvPicPr>
          <p:nvPr/>
        </p:nvPicPr>
        <p:blipFill>
          <a:blip r:embed="rId3"/>
          <a:srcRect l="18454" t="13863"/>
          <a:stretch>
            <a:fillRect/>
          </a:stretch>
        </p:blipFill>
        <p:spPr bwMode="auto">
          <a:xfrm>
            <a:off x="5473700" y="3803650"/>
            <a:ext cx="367030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7" descr="Obr_Stránka_01_Obraz_0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33363"/>
            <a:ext cx="30241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8"/>
          <p:cNvSpPr txBox="1">
            <a:spLocks noChangeArrowheads="1"/>
          </p:cNvSpPr>
          <p:nvPr/>
        </p:nvSpPr>
        <p:spPr bwMode="auto">
          <a:xfrm>
            <a:off x="0" y="6430963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rgbClr val="FFFFFF"/>
                </a:solidFill>
                <a:latin typeface="+mj-lt"/>
                <a:cs typeface="+mn-cs"/>
              </a:rPr>
              <a:t>Eczema atopicum et contactum – nikl – pruriginózní forma</a:t>
            </a:r>
          </a:p>
        </p:txBody>
      </p:sp>
      <p:pic>
        <p:nvPicPr>
          <p:cNvPr id="71685" name="Picture 9" descr="nik14094"/>
          <p:cNvPicPr>
            <a:picLocks noChangeAspect="1" noChangeArrowheads="1"/>
          </p:cNvPicPr>
          <p:nvPr/>
        </p:nvPicPr>
        <p:blipFill>
          <a:blip r:embed="rId5"/>
          <a:srcRect t="5374"/>
          <a:stretch>
            <a:fillRect/>
          </a:stretch>
        </p:blipFill>
        <p:spPr bwMode="auto">
          <a:xfrm>
            <a:off x="0" y="3060700"/>
            <a:ext cx="5364163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4cd900ef9d77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3" descr="4cd900d518e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32131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et contactum – nikl – pruriginózní forma („niklový svrab“)</a:t>
            </a:r>
          </a:p>
        </p:txBody>
      </p:sp>
      <p:pic>
        <p:nvPicPr>
          <p:cNvPr id="72708" name="Picture 5" descr="4acc3a7b13fe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70325"/>
            <a:ext cx="4500563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6" descr="4acc3a87e9c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860800"/>
            <a:ext cx="45005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Atopický ekzém                                    – diferenciální diagnostika </a:t>
            </a:r>
            <a:endParaRPr lang="cs-CZ" sz="4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2409825"/>
            <a:ext cx="6891337" cy="4114800"/>
          </a:xfrm>
        </p:spPr>
        <p:txBody>
          <a:bodyPr/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iritační dermatitida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  <a:sym typeface="Symbol" pitchFamily="18" charset="2"/>
              </a:rPr>
              <a:t>k</a:t>
            </a:r>
            <a:r>
              <a:rPr lang="cs-CZ" sz="3000" b="1" smtClean="0">
                <a:solidFill>
                  <a:schemeClr val="bg1"/>
                </a:solidFill>
              </a:rPr>
              <a:t>ontaktní ekzém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mikrobiální ekzém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dermatitis seborrhoica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T-buněčný lymfom – ekzémová fáze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chemeClr val="bg1"/>
                </a:solidFill>
              </a:rPr>
              <a:t>imunodefekty</a:t>
            </a:r>
            <a:endParaRPr lang="cs-CZ" sz="3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Volba povolání – obecné zásady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209800"/>
            <a:ext cx="53340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čistá práce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bezprašné prostředí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 iritancií a alergenů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 nutnosti častého mytí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smtClean="0">
                <a:solidFill>
                  <a:schemeClr val="bg1"/>
                </a:solidFill>
                <a:latin typeface="+mj-lt"/>
              </a:rPr>
              <a:t>bez stresových situací</a:t>
            </a:r>
            <a:endParaRPr lang="cs-CZ" sz="300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23637" y="280988"/>
            <a:ext cx="83058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3500" b="1">
                <a:solidFill>
                  <a:srgbClr val="00FFFF"/>
                </a:solidFill>
                <a:latin typeface="Calibri" pitchFamily="34" charset="0"/>
              </a:rPr>
              <a:t>Etiologie AE není zcela objasněna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cs-CZ" sz="3000" b="1">
              <a:solidFill>
                <a:srgbClr val="FF66FF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3000" b="1">
                <a:solidFill>
                  <a:srgbClr val="00FFFF"/>
                </a:solidFill>
                <a:latin typeface="Calibri" pitchFamily="34" charset="0"/>
              </a:rPr>
              <a:t>Základ</a:t>
            </a:r>
            <a:r>
              <a:rPr lang="cs-CZ" sz="2800" b="1">
                <a:latin typeface="Calibri" pitchFamily="34" charset="0"/>
              </a:rPr>
              <a:t> </a:t>
            </a: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-</a:t>
            </a:r>
            <a:r>
              <a:rPr lang="cs-CZ" sz="2800" b="1">
                <a:latin typeface="Calibri" pitchFamily="34" charset="0"/>
              </a:rPr>
              <a:t> </a:t>
            </a:r>
            <a:r>
              <a:rPr lang="cs-CZ" sz="2800" b="1">
                <a:solidFill>
                  <a:srgbClr val="FF66FF"/>
                </a:solidFill>
                <a:latin typeface="Calibri" pitchFamily="34" charset="0"/>
              </a:rPr>
              <a:t>abnormita cyklických nukleotidů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                          </a:t>
            </a:r>
            <a:endParaRPr lang="cs-CZ" sz="2800" b="1">
              <a:latin typeface="Calibri" pitchFamily="34" charset="0"/>
              <a:sym typeface="Symbol" pitchFamily="18" charset="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   </a:t>
            </a: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- hyperreaktivita imunologických                 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                 a zánětlivých buněk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změněná funkce monocytů – makrofágů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zvýšená stimulace Langerhansových buněk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změněná aktivace T-lymfocytů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dysbalance Th</a:t>
            </a:r>
            <a:r>
              <a:rPr lang="cs-CZ" sz="2800" b="1" baseline="-25000">
                <a:solidFill>
                  <a:schemeClr val="bg1"/>
                </a:solidFill>
                <a:latin typeface="Calibri" pitchFamily="34" charset="0"/>
              </a:rPr>
              <a:t>1</a:t>
            </a: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/Th</a:t>
            </a:r>
            <a:r>
              <a:rPr lang="cs-CZ" sz="2800" b="1" baseline="-25000">
                <a:solidFill>
                  <a:schemeClr val="bg1"/>
                </a:solidFill>
                <a:latin typeface="Calibri" pitchFamily="34" charset="0"/>
              </a:rPr>
              <a:t>2</a:t>
            </a:r>
            <a:endParaRPr lang="cs-CZ" sz="2800" b="1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zvýšená produkce IgE – B-lymfocyty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solidFill>
                  <a:schemeClr val="bg1"/>
                </a:solidFill>
                <a:latin typeface="Calibri" pitchFamily="34" charset="0"/>
              </a:rPr>
              <a:t>		   - eosinofilní infiltrát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		</a:t>
            </a:r>
            <a:r>
              <a:rPr lang="cs-CZ" sz="2800" b="1">
                <a:solidFill>
                  <a:srgbClr val="FF66FF"/>
                </a:solidFill>
                <a:latin typeface="Calibri" pitchFamily="34" charset="0"/>
              </a:rPr>
              <a:t>zánět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3000" b="1">
                <a:solidFill>
                  <a:srgbClr val="00FFFF"/>
                </a:solidFill>
                <a:latin typeface="Calibri" pitchFamily="34" charset="0"/>
              </a:rPr>
              <a:t>Klinicky</a:t>
            </a:r>
            <a:r>
              <a:rPr lang="cs-CZ" sz="2800" b="1">
                <a:latin typeface="Calibri" pitchFamily="34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cs-CZ" sz="2800" b="1">
                <a:latin typeface="Calibri" pitchFamily="34" charset="0"/>
              </a:rPr>
              <a:t>				</a:t>
            </a:r>
            <a:r>
              <a:rPr lang="cs-CZ" sz="2800" b="1">
                <a:solidFill>
                  <a:srgbClr val="FF66FF"/>
                </a:solidFill>
                <a:latin typeface="Calibri" pitchFamily="34" charset="0"/>
              </a:rPr>
              <a:t>svědění</a:t>
            </a:r>
          </a:p>
        </p:txBody>
      </p:sp>
      <p:sp>
        <p:nvSpPr>
          <p:cNvPr id="20482" name="Line 3"/>
          <p:cNvSpPr>
            <a:spLocks noChangeShapeType="1"/>
          </p:cNvSpPr>
          <p:nvPr/>
        </p:nvSpPr>
        <p:spPr bwMode="auto">
          <a:xfrm flipV="1">
            <a:off x="2034937" y="5608638"/>
            <a:ext cx="1143000" cy="4159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2034937" y="6067425"/>
            <a:ext cx="1147762" cy="415925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4" name="Line 7"/>
          <p:cNvSpPr>
            <a:spLocks noChangeShapeType="1"/>
          </p:cNvSpPr>
          <p:nvPr/>
        </p:nvSpPr>
        <p:spPr bwMode="auto">
          <a:xfrm>
            <a:off x="3906599" y="1495425"/>
            <a:ext cx="0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lIns="92075" tIns="46038" rIns="92075" bIns="46038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6113" y="-30163"/>
            <a:ext cx="7772400" cy="1371601"/>
          </a:xfrm>
        </p:spPr>
        <p:txBody>
          <a:bodyPr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pracovní zařazení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39800" y="1371600"/>
            <a:ext cx="3276600" cy="480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pekař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kuchař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zahradník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kožešník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zedník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malíř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kadeřník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zdravotní sestra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ošetřovatel dobytka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371600"/>
            <a:ext cx="3810000" cy="51054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zámečník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krejčí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uklízečka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veterinář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338263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stolař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Průmysl gumárenský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dřevařský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textilní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kožedělný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tabLst>
                <a:tab pos="1250950" algn="l"/>
              </a:tabLst>
              <a:defRPr/>
            </a:pPr>
            <a:r>
              <a:rPr lang="cs-CZ" b="1" dirty="0" smtClean="0">
                <a:solidFill>
                  <a:schemeClr val="bg1"/>
                </a:solidFill>
                <a:latin typeface="+mj-lt"/>
              </a:rPr>
              <a:t>               	kovoobráběcí</a:t>
            </a:r>
          </a:p>
        </p:txBody>
      </p:sp>
      <p:sp>
        <p:nvSpPr>
          <p:cNvPr id="108549" name="Line 5"/>
          <p:cNvSpPr>
            <a:spLocks noChangeShapeType="1"/>
          </p:cNvSpPr>
          <p:nvPr/>
        </p:nvSpPr>
        <p:spPr bwMode="auto">
          <a:xfrm>
            <a:off x="4462463" y="1371600"/>
            <a:ext cx="0" cy="51054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333375"/>
            <a:ext cx="7772400" cy="1371600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Nevhodné pracovní zařazení</a:t>
            </a:r>
            <a:endParaRPr lang="en-US" sz="4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514600"/>
            <a:ext cx="68580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Celkem	433</a:t>
            </a:r>
            <a:r>
              <a:rPr lang="cs-CZ" sz="3000" b="1" dirty="0" smtClean="0"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30,9 %</a:t>
            </a:r>
            <a:r>
              <a:rPr lang="cs-CZ" sz="3000" b="1" dirty="0" smtClean="0">
                <a:latin typeface="+mj-lt"/>
              </a:rPr>
              <a:t>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(n 1403)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b="1" dirty="0" smtClean="0">
              <a:latin typeface="+mj-lt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Muži		159</a:t>
            </a:r>
            <a:r>
              <a:rPr lang="cs-CZ" sz="3000" b="1" dirty="0" smtClean="0"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33,4 %</a:t>
            </a:r>
            <a:r>
              <a:rPr lang="cs-CZ" sz="3000" b="1" dirty="0" smtClean="0">
                <a:latin typeface="+mj-lt"/>
              </a:rPr>
              <a:t>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(n 476)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Ženy		274</a:t>
            </a:r>
            <a:r>
              <a:rPr lang="cs-CZ" sz="3000" b="1" dirty="0" smtClean="0">
                <a:latin typeface="+mj-lt"/>
              </a:rPr>
              <a:t>	  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29,6 %</a:t>
            </a:r>
            <a:r>
              <a:rPr lang="cs-CZ" sz="3000" b="1" dirty="0" smtClean="0">
                <a:latin typeface="+mj-lt"/>
              </a:rPr>
              <a:t>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(n 927)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Nik_87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3" descr="Nik_0026 Rod pekař 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6415088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nevhodný učební obor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0" y="5943600"/>
            <a:ext cx="4572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stolař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648200" y="5943600"/>
            <a:ext cx="44958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pekař</a:t>
            </a:r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5638800" y="28194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7010400" y="2819400"/>
            <a:ext cx="685800" cy="2286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Nik_86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3" descr="Nik_86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-66675" y="6461125"/>
            <a:ext cx="92964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dělník v kovoprůmyslu (aceton) </a:t>
            </a: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5734050" y="3167063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78853" name="Rectangle 6"/>
          <p:cNvSpPr>
            <a:spLocks noChangeArrowheads="1"/>
          </p:cNvSpPr>
          <p:nvPr/>
        </p:nvSpPr>
        <p:spPr bwMode="auto">
          <a:xfrm>
            <a:off x="7648575" y="3214688"/>
            <a:ext cx="685800" cy="304800"/>
          </a:xfrm>
          <a:prstGeom prst="rect">
            <a:avLst/>
          </a:prstGeom>
          <a:solidFill>
            <a:srgbClr val="777777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Nik_0012Kupčík EC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4572000" y="4648200"/>
            <a:ext cx="45720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nevhodné pracovní zařazení – zedník</a:t>
            </a:r>
          </a:p>
        </p:txBody>
      </p:sp>
      <p:pic>
        <p:nvPicPr>
          <p:cNvPr id="79875" name="Picture 4" descr="Nik_0008 Kupčík E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8100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Nik_0009 Vašíček-Gene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Nik_0011 Vašíček-General At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dělník v kovoprůmyslu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Nik_0013 Hartlová 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3132138"/>
            <a:ext cx="49323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Nik_0014Hartlová-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8263" cy="382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4527550"/>
            <a:ext cx="4211638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2000">
                <a:solidFill>
                  <a:schemeClr val="bg1"/>
                </a:solidFill>
                <a:latin typeface="+mj-lt"/>
                <a:cs typeface="+mn-cs"/>
              </a:rPr>
              <a:t>Eczema atopicum – exacerbace pracovními vlivy – kadeřnice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229600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500" b="1" dirty="0" smtClean="0">
                <a:solidFill>
                  <a:srgbClr val="FFCC00"/>
                </a:solidFill>
                <a:latin typeface="+mj-lt"/>
              </a:rPr>
              <a:t>                 5 </a:t>
            </a:r>
            <a:r>
              <a:rPr lang="cs-CZ" sz="3500" b="1" dirty="0">
                <a:solidFill>
                  <a:srgbClr val="FFCC00"/>
                </a:solidFill>
                <a:latin typeface="+mj-lt"/>
              </a:rPr>
              <a:t>– </a:t>
            </a:r>
            <a:r>
              <a:rPr lang="cs-CZ" sz="3500" b="1" dirty="0" smtClean="0">
                <a:solidFill>
                  <a:srgbClr val="FFCC00"/>
                </a:solidFill>
                <a:latin typeface="+mj-lt"/>
              </a:rPr>
              <a:t>15 % </a:t>
            </a:r>
            <a:r>
              <a:rPr lang="cs-CZ" sz="3500" b="1" dirty="0">
                <a:solidFill>
                  <a:srgbClr val="FF66FF"/>
                </a:solidFill>
                <a:latin typeface="+mj-lt"/>
              </a:rPr>
              <a:t>všech dermatóz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sz="3000" b="1" dirty="0">
              <a:solidFill>
                <a:schemeClr val="hlink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  <a:sym typeface="Symbol" pitchFamily="18" charset="2"/>
              </a:rPr>
              <a:t>p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revalence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</a:t>
            </a:r>
            <a:r>
              <a:rPr lang="cs-CZ" sz="3000" b="1" dirty="0">
                <a:latin typeface="+mj-lt"/>
              </a:rPr>
              <a:t>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1,5-3 %</a:t>
            </a:r>
            <a:endParaRPr lang="cs-CZ" sz="3000" b="1" dirty="0">
              <a:solidFill>
                <a:srgbClr val="FFCC00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incidence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</a:t>
            </a:r>
            <a:r>
              <a:rPr lang="cs-CZ" sz="3000" dirty="0"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latin typeface="+mj-lt"/>
              </a:rPr>
              <a:t>5-10</a:t>
            </a:r>
            <a:r>
              <a:rPr lang="cs-CZ" sz="3000" dirty="0"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případů na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1000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osob ročně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ekzémová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onemocnění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rukou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</a:t>
            </a:r>
            <a:r>
              <a:rPr lang="cs-CZ" sz="3000" dirty="0">
                <a:latin typeface="+mj-lt"/>
              </a:rPr>
              <a:t> </a:t>
            </a:r>
            <a:r>
              <a:rPr lang="cs-CZ" sz="3000" b="1" dirty="0" smtClean="0">
                <a:solidFill>
                  <a:srgbClr val="FFCC00"/>
                </a:solidFill>
                <a:latin typeface="+mj-lt"/>
              </a:rPr>
              <a:t>25 %</a:t>
            </a:r>
            <a:r>
              <a:rPr lang="cs-CZ" sz="3000" dirty="0" smtClean="0">
                <a:solidFill>
                  <a:srgbClr val="FF0000"/>
                </a:solidFill>
                <a:latin typeface="+mj-lt"/>
              </a:rPr>
              <a:t> </a:t>
            </a:r>
            <a:endParaRPr lang="cs-CZ" sz="3000" dirty="0">
              <a:solidFill>
                <a:srgbClr val="FF0000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kožní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choroby z povolání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</a:t>
            </a:r>
            <a:r>
              <a:rPr lang="cs-CZ" sz="3000" dirty="0"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latin typeface="+mj-lt"/>
              </a:rPr>
              <a:t>80 i</a:t>
            </a:r>
            <a:r>
              <a:rPr lang="cs-CZ" sz="3000" dirty="0">
                <a:solidFill>
                  <a:srgbClr val="FFCC00"/>
                </a:solidFill>
                <a:latin typeface="+mj-lt"/>
              </a:rPr>
              <a:t> </a:t>
            </a:r>
            <a:r>
              <a:rPr lang="cs-CZ" sz="3000" b="1" dirty="0">
                <a:solidFill>
                  <a:srgbClr val="FFCC00"/>
                </a:solidFill>
                <a:latin typeface="+mj-lt"/>
              </a:rPr>
              <a:t>více % </a:t>
            </a:r>
          </a:p>
          <a:p>
            <a:pPr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cs-CZ" sz="3000" b="1" dirty="0">
                <a:latin typeface="+mj-lt"/>
              </a:rPr>
              <a:t>   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všech hlášených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profesionálních dermatóz</a:t>
            </a:r>
            <a:endParaRPr lang="en-US" sz="30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</a:t>
            </a: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2025" y="1816100"/>
            <a:ext cx="6923088" cy="4205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zánětlivá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dermatóza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 přecitlivělost       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tabLst>
                <a:tab pos="355600" algn="l"/>
              </a:tabLst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 	IV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. typu dle </a:t>
            </a: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Coombse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a </a:t>
            </a: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Gella</a:t>
            </a:r>
            <a:endParaRPr lang="cs-CZ" sz="3000" b="1" dirty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dirty="0" smtClean="0">
                <a:solidFill>
                  <a:srgbClr val="00FFFF"/>
                </a:solidFill>
                <a:latin typeface="+mj-lt"/>
              </a:rPr>
              <a:t>kontaktní 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alergen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iniciace „spuštění“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	alergické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reakce </a:t>
            </a:r>
            <a:r>
              <a:rPr lang="cs-CZ" sz="3000" dirty="0" smtClean="0">
                <a:solidFill>
                  <a:schemeClr val="bg1"/>
                </a:solidFill>
                <a:latin typeface="+mj-lt"/>
                <a:sym typeface="Wingdings 3"/>
              </a:rPr>
              <a:t>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aktivace zánětu  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	imunologickými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mechanismy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úspěch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terapie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odhalení kontaktního 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b="1" dirty="0">
                <a:solidFill>
                  <a:schemeClr val="bg1"/>
                </a:solidFill>
                <a:latin typeface="+mj-lt"/>
              </a:rPr>
              <a:t>    alergenu</a:t>
            </a: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8640763" cy="50403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kontaktní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alergeny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molekuly menší než </a:t>
            </a:r>
            <a:r>
              <a:rPr lang="cs-CZ" sz="3000" b="1" dirty="0" smtClean="0">
                <a:solidFill>
                  <a:srgbClr val="FF66FF"/>
                </a:solidFill>
                <a:latin typeface="+mj-lt"/>
              </a:rPr>
              <a:t>500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D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      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penetrace přes kožní bariéru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vazba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molekuly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haptenu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s autologními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proteiny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v kůži za vzniku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antigenu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molekulová hmotnost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     –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nejméně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5000 D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–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ke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konjugaci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dochází zejména s bílkovinami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buněčné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membrány </a:t>
            </a:r>
            <a:r>
              <a:rPr lang="cs-CZ" sz="3000" b="1" dirty="0">
                <a:solidFill>
                  <a:srgbClr val="FF66FF"/>
                </a:solidFill>
                <a:latin typeface="+mj-lt"/>
              </a:rPr>
              <a:t>antigen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b="1" dirty="0" smtClean="0">
                <a:solidFill>
                  <a:srgbClr val="FF66FF"/>
                </a:solidFill>
                <a:latin typeface="+mj-lt"/>
              </a:rPr>
              <a:t>prezentujícími LB</a:t>
            </a:r>
            <a:r>
              <a:rPr lang="cs-CZ" sz="3000" dirty="0" smtClean="0">
                <a:solidFill>
                  <a:srgbClr val="FF66FF"/>
                </a:solidFill>
                <a:latin typeface="+mj-lt"/>
              </a:rPr>
              <a:t>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(případně dochází k vazbě s fibrózními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bílkovinami </a:t>
            </a:r>
            <a:r>
              <a:rPr lang="cs-CZ" sz="3000" dirty="0" err="1">
                <a:solidFill>
                  <a:schemeClr val="bg1"/>
                </a:solidFill>
                <a:latin typeface="+mj-lt"/>
              </a:rPr>
              <a:t>prokeratinu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, keratinů, </a:t>
            </a:r>
            <a:r>
              <a:rPr lang="cs-CZ" sz="3000" dirty="0" err="1">
                <a:solidFill>
                  <a:schemeClr val="bg1"/>
                </a:solidFill>
                <a:latin typeface="+mj-lt"/>
              </a:rPr>
              <a:t>prokolagenů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a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kolagenů membrán epidermálních buněk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nebo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sérových bílkovin)</a:t>
            </a:r>
            <a:endParaRPr lang="en-US" sz="3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6725" y="-26988"/>
            <a:ext cx="7772400" cy="13716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Atopický ekzém</a:t>
            </a:r>
            <a:endParaRPr lang="cs-CZ" sz="45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39913"/>
            <a:ext cx="8672513" cy="54102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smtClean="0"/>
              <a:t>		        </a:t>
            </a:r>
            <a:r>
              <a:rPr lang="cs-CZ" sz="3000" b="1" smtClean="0">
                <a:solidFill>
                  <a:srgbClr val="FF66FF"/>
                </a:solidFill>
              </a:rPr>
              <a:t>extrinsická</a:t>
            </a:r>
            <a:r>
              <a:rPr lang="cs-CZ" sz="3000" b="1" smtClean="0"/>
              <a:t> </a:t>
            </a:r>
            <a:r>
              <a:rPr lang="cs-CZ" sz="3000" b="1" smtClean="0">
                <a:solidFill>
                  <a:schemeClr val="bg1"/>
                </a:solidFill>
              </a:rPr>
              <a:t>- asociace se </a:t>
            </a:r>
            <a:r>
              <a:rPr lang="cs-CZ" sz="3000" b="1" smtClean="0">
                <a:solidFill>
                  <a:srgbClr val="FF66FF"/>
                </a:solidFill>
              </a:rPr>
              <a:t>specifickým IgE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		          </a:t>
            </a:r>
            <a:r>
              <a:rPr lang="cs-CZ" sz="3000" b="1" smtClean="0">
                <a:solidFill>
                  <a:schemeClr val="bg1"/>
                </a:solidFill>
              </a:rPr>
              <a:t>proti alergenům </a:t>
            </a:r>
            <a:r>
              <a:rPr lang="cs-CZ" sz="3000" smtClean="0">
                <a:solidFill>
                  <a:schemeClr val="bg1"/>
                </a:solidFill>
              </a:rPr>
              <a:t>(</a:t>
            </a:r>
            <a:r>
              <a:rPr lang="cs-CZ" sz="3000" smtClean="0">
                <a:solidFill>
                  <a:srgbClr val="FFCC00"/>
                </a:solidFill>
              </a:rPr>
              <a:t>50-80 %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		          </a:t>
            </a:r>
            <a:r>
              <a:rPr lang="cs-CZ" sz="3000" smtClean="0">
                <a:solidFill>
                  <a:schemeClr val="bg1"/>
                </a:solidFill>
              </a:rPr>
              <a:t>senzibilizace na aerogenní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				          a/nebo potravinové alergeny)</a:t>
            </a:r>
            <a:endParaRPr lang="cs-CZ" sz="3000" b="1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		        </a:t>
            </a:r>
            <a:r>
              <a:rPr lang="cs-CZ" sz="3000" b="1" smtClean="0">
                <a:solidFill>
                  <a:schemeClr val="bg1"/>
                </a:solidFill>
              </a:rPr>
              <a:t>- z části asociace s alergickou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		          rinokonjuktivitidou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		        - alergickým astmatem</a:t>
            </a:r>
            <a:r>
              <a:rPr lang="cs-CZ" sz="3000" b="1" smtClean="0"/>
              <a:t>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/>
              <a:t>		       </a:t>
            </a:r>
            <a:r>
              <a:rPr lang="cs-CZ" sz="3000" b="1" smtClean="0">
                <a:solidFill>
                  <a:srgbClr val="FF66FF"/>
                </a:solidFill>
              </a:rPr>
              <a:t>intrinsická</a:t>
            </a:r>
            <a:r>
              <a:rPr lang="cs-CZ" sz="3000" b="1" smtClean="0">
                <a:solidFill>
                  <a:srgbClr val="00FFFF"/>
                </a:solidFill>
              </a:rPr>
              <a:t>   </a:t>
            </a:r>
            <a:r>
              <a:rPr lang="cs-CZ" sz="3000" b="1" smtClean="0">
                <a:solidFill>
                  <a:schemeClr val="bg1"/>
                </a:solidFill>
              </a:rPr>
              <a:t>- není nalezen odpovídající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b="1" smtClean="0">
                <a:solidFill>
                  <a:schemeClr val="bg1"/>
                </a:solidFill>
              </a:rPr>
              <a:t>				          alergen </a:t>
            </a:r>
            <a:r>
              <a:rPr lang="cs-CZ" sz="3000" smtClean="0">
                <a:solidFill>
                  <a:schemeClr val="bg1"/>
                </a:solidFill>
              </a:rPr>
              <a:t>(klinický obraz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                                                                            identický)</a:t>
            </a:r>
          </a:p>
        </p:txBody>
      </p:sp>
      <p:sp>
        <p:nvSpPr>
          <p:cNvPr id="21507" name="Line 4"/>
          <p:cNvSpPr>
            <a:spLocks noChangeShapeType="1"/>
          </p:cNvSpPr>
          <p:nvPr/>
        </p:nvSpPr>
        <p:spPr bwMode="auto">
          <a:xfrm flipV="1">
            <a:off x="1089025" y="2144713"/>
            <a:ext cx="762000" cy="1371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8" name="Line 5"/>
          <p:cNvSpPr>
            <a:spLocks noChangeShapeType="1"/>
          </p:cNvSpPr>
          <p:nvPr/>
        </p:nvSpPr>
        <p:spPr bwMode="auto">
          <a:xfrm>
            <a:off x="1089025" y="3973513"/>
            <a:ext cx="685800" cy="1143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250825" y="3454400"/>
            <a:ext cx="16764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kumimoji="1" lang="cs-CZ" sz="3500" b="1">
                <a:solidFill>
                  <a:srgbClr val="00FFFF"/>
                </a:solidFill>
                <a:latin typeface="Calibri" pitchFamily="34" charset="0"/>
              </a:rPr>
              <a:t>Formy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989138"/>
            <a:ext cx="7772400" cy="4114800"/>
          </a:xfrm>
        </p:spPr>
        <p:txBody>
          <a:bodyPr rtlCol="0">
            <a:normAutofit/>
          </a:bodyPr>
          <a:lstStyle/>
          <a:p>
            <a:pPr marL="452438" indent="-452438"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modulace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kontaktní alergické reakce</a:t>
            </a:r>
            <a:r>
              <a:rPr lang="cs-CZ" sz="3000" dirty="0">
                <a:solidFill>
                  <a:srgbClr val="00FFFF"/>
                </a:solidFill>
                <a:latin typeface="+mj-lt"/>
              </a:rPr>
              <a:t> </a:t>
            </a:r>
            <a:r>
              <a:rPr lang="cs-CZ" sz="3000" dirty="0" smtClean="0">
                <a:solidFill>
                  <a:srgbClr val="00FFFF"/>
                </a:solidFill>
                <a:latin typeface="+mj-lt"/>
              </a:rPr>
              <a:t>                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– na </a:t>
            </a:r>
            <a:r>
              <a:rPr lang="cs-CZ" sz="3000" b="1" dirty="0" err="1">
                <a:solidFill>
                  <a:schemeClr val="bg1"/>
                </a:solidFill>
                <a:latin typeface="+mj-lt"/>
              </a:rPr>
              <a:t>cytokinové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 úrovni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(IL-10)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cs-CZ" sz="3000" b="1" dirty="0">
              <a:solidFill>
                <a:schemeClr val="bg1"/>
              </a:solidFill>
              <a:latin typeface="+mj-lt"/>
              <a:sym typeface="Symbol" pitchFamily="18" charset="2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nejkratší </a:t>
            </a:r>
            <a:r>
              <a:rPr lang="cs-CZ" sz="3000" b="1" dirty="0">
                <a:solidFill>
                  <a:srgbClr val="00FFFF"/>
                </a:solidFill>
                <a:latin typeface="+mj-lt"/>
              </a:rPr>
              <a:t>doba senzibilizace 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– 5-14 dnů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b="1" dirty="0">
                <a:solidFill>
                  <a:schemeClr val="bg1"/>
                </a:solidFill>
                <a:latin typeface="+mj-lt"/>
              </a:rPr>
              <a:t>    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(migrace LB do uzliny – 5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24 hodin 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Arial" pitchFamily="34" charset="0"/>
              <a:buNone/>
              <a:defRPr/>
            </a:pPr>
            <a:r>
              <a:rPr lang="cs-CZ" sz="3000" dirty="0">
                <a:solidFill>
                  <a:schemeClr val="bg1"/>
                </a:solidFill>
                <a:latin typeface="+mj-lt"/>
              </a:rPr>
              <a:t>     proliferace T-lymfocytů – 5</a:t>
            </a:r>
            <a:r>
              <a:rPr lang="cs-CZ" sz="30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cs-CZ" sz="3000" dirty="0">
                <a:solidFill>
                  <a:schemeClr val="bg1"/>
                </a:solidFill>
                <a:latin typeface="+mj-lt"/>
              </a:rPr>
              <a:t>10 dnů)</a:t>
            </a: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endParaRPr lang="en-US" sz="3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8205788" cy="4114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500" b="1" dirty="0" smtClean="0">
                <a:solidFill>
                  <a:srgbClr val="00FFFF"/>
                </a:solidFill>
                <a:latin typeface="+mj-lt"/>
              </a:rPr>
              <a:t>Faktory ovlivňující kontaktní přecitlivělost:</a:t>
            </a:r>
          </a:p>
          <a:p>
            <a:pPr fontAlgn="auto">
              <a:lnSpc>
                <a:spcPts val="100"/>
              </a:lnSpc>
              <a:spcAft>
                <a:spcPts val="0"/>
              </a:spcAft>
              <a:buFontTx/>
              <a:buNone/>
              <a:defRPr/>
            </a:pPr>
            <a:endParaRPr lang="cs-CZ" sz="3500" b="1" dirty="0" smtClean="0">
              <a:solidFill>
                <a:srgbClr val="00FFFF"/>
              </a:solidFill>
              <a:latin typeface="+mj-lt"/>
            </a:endParaRPr>
          </a:p>
          <a:p>
            <a:pPr fontAlgn="auto"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cs-CZ" sz="3000" b="1" dirty="0" smtClean="0">
                <a:solidFill>
                  <a:srgbClr val="00FFFF"/>
                </a:solidFill>
                <a:latin typeface="+mj-lt"/>
              </a:rPr>
              <a:t>věk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 – </a:t>
            </a:r>
            <a:r>
              <a:rPr lang="cs-CZ" sz="3000" dirty="0" smtClean="0">
                <a:solidFill>
                  <a:schemeClr val="bg1"/>
                </a:solidFill>
                <a:latin typeface="+mj-lt"/>
              </a:rPr>
              <a:t>střední věk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sz="3000" b="1" dirty="0" smtClean="0">
              <a:solidFill>
                <a:schemeClr val="bg1"/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		  -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  <a:sym typeface="Monotype Sorts" pitchFamily="2" charset="2"/>
              </a:rPr>
              <a:t> </a:t>
            </a: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trvání přecitlivělosti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		  - přežívání paměťových T-lymfocytů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sz="3000" b="1" dirty="0" smtClean="0">
                <a:solidFill>
                  <a:schemeClr val="bg1"/>
                </a:solidFill>
                <a:latin typeface="+mj-lt"/>
              </a:rPr>
              <a:t>		  - charakter alergenů</a:t>
            </a:r>
            <a:endParaRPr lang="cs-CZ" sz="30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20813"/>
            <a:ext cx="7772400" cy="53213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00FFFF"/>
                </a:solidFill>
              </a:rPr>
              <a:t>lokalizace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	</a:t>
            </a:r>
            <a:r>
              <a:rPr lang="cs-CZ" sz="3000" b="1" smtClean="0">
                <a:solidFill>
                  <a:schemeClr val="bg1"/>
                </a:solidFill>
                <a:cs typeface="Times New Roman" pitchFamily="18" charset="0"/>
                <a:sym typeface="Monotype Sorts"/>
              </a:rPr>
              <a:t>- </a:t>
            </a:r>
            <a:r>
              <a:rPr lang="cs-CZ" sz="3000" b="1" smtClean="0">
                <a:solidFill>
                  <a:schemeClr val="bg1"/>
                </a:solidFill>
              </a:rPr>
              <a:t>sekrece potu a síla rohové vrstvy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  	</a:t>
            </a:r>
            <a:r>
              <a:rPr lang="cs-CZ" sz="3000" b="1" smtClean="0">
                <a:solidFill>
                  <a:schemeClr val="bg1"/>
                </a:solidFill>
                <a:cs typeface="Times New Roman" pitchFamily="18" charset="0"/>
                <a:sym typeface="Monotype Sorts"/>
              </a:rPr>
              <a:t>- </a:t>
            </a:r>
            <a:r>
              <a:rPr lang="cs-CZ" sz="3000" b="1" smtClean="0">
                <a:solidFill>
                  <a:schemeClr val="bg1"/>
                </a:solidFill>
              </a:rPr>
              <a:t>méně vnímavá – </a:t>
            </a:r>
            <a:r>
              <a:rPr lang="cs-CZ" sz="3000" b="1" smtClean="0">
                <a:solidFill>
                  <a:srgbClr val="FF66FF"/>
                </a:solidFill>
              </a:rPr>
              <a:t>kůže hlavy, plosek, dlaní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	</a:t>
            </a:r>
            <a:r>
              <a:rPr lang="cs-CZ" sz="3000" b="1" smtClean="0">
                <a:solidFill>
                  <a:schemeClr val="bg1"/>
                </a:solidFill>
                <a:cs typeface="Times New Roman" pitchFamily="18" charset="0"/>
                <a:sym typeface="Monotype Sorts"/>
              </a:rPr>
              <a:t>- </a:t>
            </a:r>
            <a:r>
              <a:rPr lang="cs-CZ" sz="3000" b="1" smtClean="0">
                <a:solidFill>
                  <a:schemeClr val="bg1"/>
                </a:solidFill>
              </a:rPr>
              <a:t>snadněji </a:t>
            </a:r>
            <a:r>
              <a:rPr lang="cs-CZ" sz="3000" smtClean="0">
                <a:solidFill>
                  <a:schemeClr val="bg1"/>
                </a:solidFill>
              </a:rPr>
              <a:t>se vyvíjí v oblasti </a:t>
            </a:r>
            <a:r>
              <a:rPr lang="cs-CZ" sz="3000" b="1" smtClean="0">
                <a:solidFill>
                  <a:schemeClr val="bg1"/>
                </a:solidFill>
              </a:rPr>
              <a:t>obličeje</a:t>
            </a:r>
            <a:r>
              <a:rPr lang="cs-CZ" sz="3000" smtClean="0">
                <a:solidFill>
                  <a:schemeClr val="bg1"/>
                </a:solidFill>
              </a:rPr>
              <a:t> zvláště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chemeClr val="bg1"/>
                </a:solidFill>
              </a:rPr>
              <a:t>      </a:t>
            </a:r>
            <a:r>
              <a:rPr lang="cs-CZ" sz="3000" smtClean="0">
                <a:solidFill>
                  <a:schemeClr val="bg1"/>
                </a:solidFill>
              </a:rPr>
              <a:t>na</a:t>
            </a:r>
            <a:r>
              <a:rPr lang="cs-CZ" sz="3000" b="1" smtClean="0">
                <a:solidFill>
                  <a:schemeClr val="bg1"/>
                </a:solidFill>
              </a:rPr>
              <a:t> </a:t>
            </a:r>
            <a:r>
              <a:rPr lang="cs-CZ" sz="3000" b="1" smtClean="0">
                <a:solidFill>
                  <a:srgbClr val="FF66FF"/>
                </a:solidFill>
              </a:rPr>
              <a:t>očních víčkách, na krku, dorsech rukou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b="1" smtClean="0">
                <a:solidFill>
                  <a:srgbClr val="FF66FF"/>
                </a:solidFill>
              </a:rPr>
              <a:t>      a volárních stranách předloktí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(intenzivnější ekzémové reakce bývají v místě  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 původního kontaktu)</a:t>
            </a:r>
            <a:endParaRPr lang="en-US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diagnostika</a:t>
            </a:r>
            <a:endParaRPr lang="cs-CZ" sz="4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35100"/>
            <a:ext cx="8077200" cy="494665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cs-CZ" sz="3500" b="1" smtClean="0">
                <a:solidFill>
                  <a:srgbClr val="00FFFF"/>
                </a:solidFill>
              </a:rPr>
              <a:t>Anamnéza</a:t>
            </a:r>
          </a:p>
          <a:p>
            <a:pPr>
              <a:buFontTx/>
              <a:buNone/>
            </a:pPr>
            <a:r>
              <a:rPr lang="cs-CZ" sz="3500" b="1" smtClean="0">
                <a:solidFill>
                  <a:srgbClr val="00FFFF"/>
                </a:solidFill>
              </a:rPr>
              <a:t>Klinický obraz, průběh</a:t>
            </a:r>
          </a:p>
          <a:p>
            <a:pPr>
              <a:buFontTx/>
              <a:buNone/>
            </a:pPr>
            <a:r>
              <a:rPr lang="cs-CZ" sz="3500" b="1" smtClean="0">
                <a:solidFill>
                  <a:srgbClr val="00FFFF"/>
                </a:solidFill>
              </a:rPr>
              <a:t>Epikutánní testy: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rutinní </a:t>
            </a:r>
            <a:r>
              <a:rPr lang="cs-CZ" sz="3000" smtClean="0">
                <a:solidFill>
                  <a:schemeClr val="bg1"/>
                </a:solidFill>
              </a:rPr>
              <a:t>- standardní evropská sada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cs-CZ" sz="3000" b="1" smtClean="0">
                <a:solidFill>
                  <a:srgbClr val="FF66FF"/>
                </a:solidFill>
              </a:rPr>
              <a:t>speciální	</a:t>
            </a:r>
            <a:r>
              <a:rPr lang="cs-CZ" sz="3000" smtClean="0">
                <a:solidFill>
                  <a:schemeClr val="bg1"/>
                </a:solidFill>
              </a:rPr>
              <a:t>- alergeny prostředí domácího, 	            					     pracovního</a:t>
            </a:r>
          </a:p>
          <a:p>
            <a:pPr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		           - obsahové součásti přípravků </a:t>
            </a:r>
          </a:p>
          <a:p>
            <a:pPr>
              <a:buFontTx/>
              <a:buNone/>
            </a:pPr>
            <a:r>
              <a:rPr lang="cs-CZ" sz="3000" smtClean="0">
                <a:solidFill>
                  <a:schemeClr val="bg1"/>
                </a:solidFill>
              </a:rPr>
              <a:t>			   kosmetických (event. léčebných)</a:t>
            </a:r>
            <a:endParaRPr lang="cs-CZ" sz="3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600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Kontaktní ekzém – klinický obraz</a:t>
            </a:r>
            <a:endParaRPr lang="cs-CZ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2636838"/>
            <a:ext cx="5943600" cy="3429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b="1" dirty="0" smtClean="0">
                <a:solidFill>
                  <a:srgbClr val="66CCFF"/>
                </a:solidFill>
                <a:latin typeface="+mj-lt"/>
              </a:rPr>
              <a:t>	  </a:t>
            </a:r>
            <a:r>
              <a:rPr lang="cs-CZ" sz="3500" b="1" dirty="0" smtClean="0">
                <a:solidFill>
                  <a:srgbClr val="00FFFF"/>
                </a:solidFill>
                <a:latin typeface="+mj-lt"/>
              </a:rPr>
              <a:t>Forma</a:t>
            </a:r>
            <a:r>
              <a:rPr lang="cs-CZ" dirty="0" smtClean="0">
                <a:latin typeface="+mj-lt"/>
              </a:rPr>
              <a:t> 	   	   </a:t>
            </a:r>
            <a:r>
              <a:rPr lang="cs-CZ" dirty="0" smtClean="0">
                <a:solidFill>
                  <a:srgbClr val="FF66FF"/>
                </a:solidFill>
                <a:latin typeface="+mj-lt"/>
              </a:rPr>
              <a:t>akutní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dirty="0" smtClean="0">
                <a:solidFill>
                  <a:srgbClr val="FF66FF"/>
                </a:solidFill>
                <a:latin typeface="+mj-lt"/>
              </a:rPr>
              <a:t>  	              		   subakutní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r>
              <a:rPr lang="cs-CZ" dirty="0" smtClean="0">
                <a:solidFill>
                  <a:srgbClr val="FF66FF"/>
                </a:solidFill>
                <a:latin typeface="+mj-lt"/>
              </a:rPr>
              <a:t>				   chronická</a:t>
            </a: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dirty="0" smtClean="0">
              <a:latin typeface="+mj-lt"/>
            </a:endParaRPr>
          </a:p>
          <a:p>
            <a:pPr fontAlgn="auto">
              <a:spcAft>
                <a:spcPts val="0"/>
              </a:spcAft>
              <a:buFontTx/>
              <a:buNone/>
              <a:defRPr/>
            </a:pPr>
            <a:endParaRPr lang="cs-CZ" dirty="0">
              <a:latin typeface="+mj-lt"/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>
            <a:off x="3328988" y="3048000"/>
            <a:ext cx="838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3343275" y="3048000"/>
            <a:ext cx="8382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338513" y="3048000"/>
            <a:ext cx="8382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8" descr="Nik_0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9" descr="Nik_00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10" descr="0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3581400"/>
            <a:ext cx="23764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11" descr="0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Rectangle 12"/>
          <p:cNvSpPr>
            <a:spLocks noChangeArrowheads="1"/>
          </p:cNvSpPr>
          <p:nvPr/>
        </p:nvSpPr>
        <p:spPr bwMode="auto">
          <a:xfrm>
            <a:off x="1528763" y="5181600"/>
            <a:ext cx="381000" cy="152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000">
              <a:latin typeface="Calibri" pitchFamily="34" charset="0"/>
            </a:endParaRPr>
          </a:p>
        </p:txBody>
      </p:sp>
      <p:sp>
        <p:nvSpPr>
          <p:cNvPr id="91142" name="Rectangle 13"/>
          <p:cNvSpPr>
            <a:spLocks noChangeArrowheads="1"/>
          </p:cNvSpPr>
          <p:nvPr/>
        </p:nvSpPr>
        <p:spPr bwMode="auto">
          <a:xfrm>
            <a:off x="2379663" y="5181600"/>
            <a:ext cx="381000" cy="152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 sz="2000">
              <a:latin typeface="Calibri" pitchFamily="34" charset="0"/>
            </a:endParaRPr>
          </a:p>
        </p:txBody>
      </p:sp>
      <p:sp>
        <p:nvSpPr>
          <p:cNvPr id="91143" name="Rectangle 14"/>
          <p:cNvSpPr>
            <a:spLocks noChangeArrowheads="1"/>
          </p:cNvSpPr>
          <p:nvPr/>
        </p:nvSpPr>
        <p:spPr bwMode="auto">
          <a:xfrm>
            <a:off x="0" y="3048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Kontaktní ekzém – forma akutní </a:t>
            </a:r>
          </a:p>
        </p:txBody>
      </p:sp>
      <p:sp>
        <p:nvSpPr>
          <p:cNvPr id="91144" name="Rectangle 15"/>
          <p:cNvSpPr>
            <a:spLocks noChangeArrowheads="1"/>
          </p:cNvSpPr>
          <p:nvPr/>
        </p:nvSpPr>
        <p:spPr bwMode="auto">
          <a:xfrm>
            <a:off x="1042988" y="6477000"/>
            <a:ext cx="23764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latin typeface="Calibri" pitchFamily="34" charset="0"/>
              </a:rPr>
              <a:t>Barva na vlasy – PPD</a:t>
            </a:r>
            <a:endParaRPr lang="cs-CZ" sz="2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1145" name="Rectangle 16"/>
          <p:cNvSpPr>
            <a:spLocks noChangeArrowheads="1"/>
          </p:cNvSpPr>
          <p:nvPr/>
        </p:nvSpPr>
        <p:spPr bwMode="auto">
          <a:xfrm>
            <a:off x="4648200" y="6477000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latin typeface="Calibri" pitchFamily="34" charset="0"/>
              </a:rPr>
              <a:t>Lepidlo – epoxidy</a:t>
            </a:r>
          </a:p>
        </p:txBody>
      </p:sp>
      <p:sp>
        <p:nvSpPr>
          <p:cNvPr id="91146" name="Rectangle 17"/>
          <p:cNvSpPr>
            <a:spLocks noChangeArrowheads="1"/>
          </p:cNvSpPr>
          <p:nvPr/>
        </p:nvSpPr>
        <p:spPr bwMode="auto">
          <a:xfrm>
            <a:off x="4648200" y="2590800"/>
            <a:ext cx="449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000">
                <a:latin typeface="Calibri" pitchFamily="34" charset="0"/>
              </a:rPr>
              <a:t>Fenolformaldehydová pryskyřice</a:t>
            </a:r>
          </a:p>
          <a:p>
            <a:pPr algn="ctr"/>
            <a:r>
              <a:rPr lang="cs-CZ" sz="2000">
                <a:latin typeface="Calibri" pitchFamily="34" charset="0"/>
              </a:rPr>
              <a:t>– lepidlo formaldehyd</a:t>
            </a:r>
          </a:p>
        </p:txBody>
      </p:sp>
      <p:sp>
        <p:nvSpPr>
          <p:cNvPr id="91147" name="Text Box 18"/>
          <p:cNvSpPr txBox="1">
            <a:spLocks noChangeArrowheads="1"/>
          </p:cNvSpPr>
          <p:nvPr/>
        </p:nvSpPr>
        <p:spPr bwMode="auto">
          <a:xfrm>
            <a:off x="0" y="2819400"/>
            <a:ext cx="449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Calibri" pitchFamily="34" charset="0"/>
              </a:rPr>
              <a:t>Compositae – cynie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Nik_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 descr="Nik_0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4" descr="Nik_000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5"/>
          <p:cNvSpPr txBox="1">
            <a:spLocks noChangeArrowheads="1"/>
          </p:cNvSpPr>
          <p:nvPr/>
        </p:nvSpPr>
        <p:spPr bwMode="auto">
          <a:xfrm>
            <a:off x="4572000" y="454183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Kontaktní ekzém – forma chronická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3429000" y="29718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Calibri" pitchFamily="34" charset="0"/>
              </a:rPr>
              <a:t>Cement – chrom</a:t>
            </a:r>
          </a:p>
        </p:txBody>
      </p:sp>
      <p:sp>
        <p:nvSpPr>
          <p:cNvPr id="92166" name="Text Box 8"/>
          <p:cNvSpPr txBox="1">
            <a:spLocks noChangeArrowheads="1"/>
          </p:cNvSpPr>
          <p:nvPr/>
        </p:nvSpPr>
        <p:spPr bwMode="auto">
          <a:xfrm>
            <a:off x="0" y="6491288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Calibri" pitchFamily="34" charset="0"/>
              </a:rPr>
              <a:t>Guma – hadice – IPPD (atopická baze)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7384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Evropská standardní sada</a:t>
            </a:r>
            <a:endParaRPr lang="en-US" sz="4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741156"/>
              </p:ext>
            </p:extLst>
          </p:nvPr>
        </p:nvGraphicFramePr>
        <p:xfrm>
          <a:off x="395536" y="980728"/>
          <a:ext cx="8280920" cy="559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4032448"/>
                <a:gridCol w="1836204"/>
                <a:gridCol w="1836204"/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Poř</a:t>
                      </a:r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v %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Kaliumdichromát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Neomycinsulfát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3.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Thiuram</a:t>
                      </a:r>
                      <a:r>
                        <a:rPr lang="cs-CZ" dirty="0" smtClean="0"/>
                        <a:t>-mix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4.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Parafenylendiamin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5.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Kobaltchlorid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6.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Caine</a:t>
                      </a:r>
                      <a:r>
                        <a:rPr lang="cs-CZ" dirty="0" smtClean="0"/>
                        <a:t> mix III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7.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Formaldehyd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aqua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8.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Kalafuna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9.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2-hydroxyetylmetakrylát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10.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Peru balzám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N-</a:t>
                      </a:r>
                      <a:r>
                        <a:rPr lang="cs-CZ" sz="1800" b="1" kern="1200" dirty="0" err="1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izopropyl</a:t>
                      </a: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</a:rPr>
                        <a:t>-N</a:t>
                      </a: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-</a:t>
                      </a:r>
                      <a:r>
                        <a:rPr lang="cs-CZ" sz="1800" b="1" kern="1200" dirty="0" err="1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fenylpa-rafenylendiamin</a:t>
                      </a:r>
                      <a:r>
                        <a:rPr lang="cs-CZ" sz="1800" b="1" kern="1200" dirty="0" smtClean="0">
                          <a:solidFill>
                            <a:srgbClr val="FF66FF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(IPPD)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5255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073452"/>
              </p:ext>
            </p:extLst>
          </p:nvPr>
        </p:nvGraphicFramePr>
        <p:xfrm>
          <a:off x="395536" y="404664"/>
          <a:ext cx="8424935" cy="60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253"/>
                <a:gridCol w="4089267"/>
                <a:gridCol w="1872208"/>
                <a:gridCol w="1872207"/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Poř</a:t>
                      </a:r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v %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12.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Alcoholes</a:t>
                      </a:r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adipic</a:t>
                      </a:r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 </a:t>
                      </a:r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lanae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13.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Mercapto</a:t>
                      </a:r>
                      <a:r>
                        <a:rPr lang="cs-CZ" dirty="0" smtClean="0"/>
                        <a:t>-mix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14.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Epoxidová pryskyřice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15.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Parabeny-mix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16.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Paratertiarybutyl-fenolformaldehydová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17.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Fragrance</a:t>
                      </a:r>
                      <a:r>
                        <a:rPr lang="cs-CZ" b="1" dirty="0" smtClean="0">
                          <a:solidFill>
                            <a:srgbClr val="FF66FF"/>
                          </a:solidFill>
                        </a:rPr>
                        <a:t>-mix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8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18.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Quaternium-15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19.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66FF"/>
                          </a:solidFill>
                        </a:rPr>
                        <a:t>Niklsulfát</a:t>
                      </a:r>
                      <a:endParaRPr lang="cs-CZ" b="1" dirty="0">
                        <a:solidFill>
                          <a:srgbClr val="FF66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20.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5-chloro-2-metyl-4-izothiazolin-3-on+2-metyl-4-izothiazolin-3-on (3:1)          (</a:t>
                      </a:r>
                      <a:r>
                        <a:rPr lang="cs-CZ" sz="180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Kathon</a:t>
                      </a:r>
                      <a:r>
                        <a:rPr lang="cs-CZ" sz="18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CG)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0,02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aqua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Merkaptobenzotiazol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22.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Sesquiterpenolaktony</a:t>
                      </a:r>
                      <a:r>
                        <a:rPr lang="cs-CZ" dirty="0" smtClean="0"/>
                        <a:t>-mix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1418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865502"/>
              </p:ext>
            </p:extLst>
          </p:nvPr>
        </p:nvGraphicFramePr>
        <p:xfrm>
          <a:off x="395536" y="404664"/>
          <a:ext cx="8352928" cy="45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916"/>
                <a:gridCol w="3967107"/>
                <a:gridCol w="1897697"/>
                <a:gridCol w="1872208"/>
              </a:tblGrid>
              <a:tr h="450000"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Poř</a:t>
                      </a:r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.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Alergen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Koncentrace v %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Vehikulum</a:t>
                      </a:r>
                      <a:endParaRPr lang="cs-CZ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23.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Propolis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24.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Budesonid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0,01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25.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Tixocortol-21-pivalát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0,1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26.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1,2-dibromo-2,4-dicyanobutan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27.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Lyral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28.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Fragrance</a:t>
                      </a:r>
                      <a:r>
                        <a:rPr lang="cs-CZ" dirty="0" smtClean="0"/>
                        <a:t>-mix II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14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29.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Metylizotiazolinon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0,2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aqua</a:t>
                      </a:r>
                      <a:r>
                        <a:rPr lang="cs-CZ" dirty="0" smtClean="0"/>
                        <a:t> 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30.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Textille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dye</a:t>
                      </a:r>
                      <a:r>
                        <a:rPr lang="cs-CZ" dirty="0" smtClean="0"/>
                        <a:t> mix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6,6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vaz.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000">
                <a:tc>
                  <a:txBody>
                    <a:bodyPr/>
                    <a:lstStyle/>
                    <a:p>
                      <a:pPr algn="r"/>
                      <a:r>
                        <a:rPr lang="cs-CZ" dirty="0" smtClean="0"/>
                        <a:t>31.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>
                          <a:solidFill>
                            <a:schemeClr val="tx1"/>
                          </a:solidFill>
                        </a:rPr>
                        <a:t>Petrolatum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92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6725" y="1343025"/>
            <a:ext cx="8281988" cy="5038725"/>
          </a:xfrm>
        </p:spPr>
        <p:txBody>
          <a:bodyPr/>
          <a:lstStyle/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1. </a:t>
            </a:r>
            <a:r>
              <a:rPr lang="cs-CZ" sz="3000" b="1" smtClean="0">
                <a:solidFill>
                  <a:srgbClr val="00FFFF"/>
                </a:solidFill>
              </a:rPr>
              <a:t>porucha kožní bariéry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/>
              <a:t>	</a:t>
            </a: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chybí dosud senzibilizace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/>
              <a:t>	</a:t>
            </a:r>
            <a:r>
              <a:rPr lang="cs-CZ" sz="3000" smtClean="0">
                <a:solidFill>
                  <a:schemeClr val="bg1"/>
                </a:solidFill>
              </a:rPr>
              <a:t>- nejsou zvýšené IgE protilátky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/>
              <a:t>	</a:t>
            </a:r>
            <a:r>
              <a:rPr lang="cs-CZ" sz="3000" smtClean="0">
                <a:solidFill>
                  <a:schemeClr val="bg1"/>
                </a:solidFill>
              </a:rPr>
              <a:t>- </a:t>
            </a:r>
            <a:r>
              <a:rPr lang="cs-CZ" sz="3000" b="1" smtClean="0">
                <a:solidFill>
                  <a:srgbClr val="FF66FF"/>
                </a:solidFill>
              </a:rPr>
              <a:t>odpovídá intrinsické formě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endParaRPr lang="cs-CZ" sz="3000" b="1" smtClean="0">
              <a:solidFill>
                <a:srgbClr val="00FFFF"/>
              </a:solidFill>
            </a:endParaRP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2. </a:t>
            </a:r>
            <a:r>
              <a:rPr lang="cs-CZ" sz="3000" b="1" smtClean="0">
                <a:solidFill>
                  <a:srgbClr val="00FFFF"/>
                </a:solidFill>
              </a:rPr>
              <a:t>porucha kožní bariéry + senzibilizace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olidFill>
                  <a:schemeClr val="bg1"/>
                </a:solidFill>
              </a:rPr>
              <a:t> tvoří se specifické IgE proti alergenům	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b="1" smtClean="0">
                <a:solidFill>
                  <a:schemeClr val="bg1"/>
                </a:solidFill>
              </a:rPr>
              <a:t>	 			          - potravinové</a:t>
            </a:r>
            <a:r>
              <a:rPr lang="cs-CZ" sz="3000" smtClean="0">
                <a:solidFill>
                  <a:schemeClr val="bg1"/>
                </a:solidFill>
              </a:rPr>
              <a:t> (spíše v dětství)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  <a:tabLst>
                <a:tab pos="723900" algn="l"/>
              </a:tabLst>
            </a:pPr>
            <a:r>
              <a:rPr lang="cs-CZ" sz="3000" smtClean="0">
                <a:solidFill>
                  <a:schemeClr val="bg1"/>
                </a:solidFill>
              </a:rPr>
              <a:t>				          - </a:t>
            </a:r>
            <a:r>
              <a:rPr lang="cs-CZ" sz="3000" b="1" smtClean="0">
                <a:solidFill>
                  <a:schemeClr val="bg1"/>
                </a:solidFill>
              </a:rPr>
              <a:t>inhalační</a:t>
            </a:r>
            <a:r>
              <a:rPr lang="cs-CZ" sz="3000" smtClean="0">
                <a:solidFill>
                  <a:schemeClr val="bg1"/>
                </a:solidFill>
              </a:rPr>
              <a:t> (spíše v dalších letech)</a:t>
            </a:r>
          </a:p>
        </p:txBody>
      </p:sp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22225" y="376238"/>
            <a:ext cx="907415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cs-CZ" sz="45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+mn-cs"/>
              </a:rPr>
              <a:t>Atopický ekzém – 3 vývojové stupně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6" descr="nik_0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8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irritativa – voda, čistící přípravky (tenzidy)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 descr="nik_00002"/>
          <p:cNvPicPr>
            <a:picLocks noChangeAspect="1" noChangeArrowheads="1"/>
          </p:cNvPicPr>
          <p:nvPr/>
        </p:nvPicPr>
        <p:blipFill>
          <a:blip r:embed="rId2"/>
          <a:srcRect b="5669"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TextovéPole 2"/>
          <p:cNvSpPr txBox="1">
            <a:spLocks noChangeArrowheads="1"/>
          </p:cNvSpPr>
          <p:nvPr/>
        </p:nvSpPr>
        <p:spPr bwMode="auto">
          <a:xfrm>
            <a:off x="0" y="645795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irritativa – voda, mýdlo, čistící přípravky, dezinfekční přípravky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nik_00003"/>
          <p:cNvPicPr>
            <a:picLocks noChangeAspect="1" noChangeArrowheads="1"/>
          </p:cNvPicPr>
          <p:nvPr/>
        </p:nvPicPr>
        <p:blipFill>
          <a:blip r:embed="rId2"/>
          <a:srcRect b="7088"/>
          <a:stretch>
            <a:fillRect/>
          </a:stretch>
        </p:blipFill>
        <p:spPr bwMode="auto">
          <a:xfrm>
            <a:off x="4763" y="0"/>
            <a:ext cx="9139237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6" name="TextovéPole 2"/>
          <p:cNvSpPr txBox="1">
            <a:spLocks noChangeArrowheads="1"/>
          </p:cNvSpPr>
          <p:nvPr/>
        </p:nvSpPr>
        <p:spPr bwMode="auto">
          <a:xfrm>
            <a:off x="0" y="641032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Dermatitis irritativa – chladící emulze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nik_00006"/>
          <p:cNvPicPr>
            <a:picLocks noChangeAspect="1" noChangeArrowheads="1"/>
          </p:cNvPicPr>
          <p:nvPr/>
        </p:nvPicPr>
        <p:blipFill>
          <a:blip r:embed="rId2">
            <a:lum bright="-8000"/>
          </a:blip>
          <a:srcRect t="6296"/>
          <a:stretch>
            <a:fillRect/>
          </a:stretch>
        </p:blipFill>
        <p:spPr bwMode="auto">
          <a:xfrm>
            <a:off x="0" y="0"/>
            <a:ext cx="91440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(náhrdelník z bižuterie)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nik_00007"/>
          <p:cNvPicPr>
            <a:picLocks noChangeAspect="1" noChangeArrowheads="1"/>
          </p:cNvPicPr>
          <p:nvPr/>
        </p:nvPicPr>
        <p:blipFill>
          <a:blip r:embed="rId2"/>
          <a:srcRect t="6589"/>
          <a:stretch>
            <a:fillRect/>
          </a:stretch>
        </p:blipFill>
        <p:spPr bwMode="auto">
          <a:xfrm>
            <a:off x="0" y="0"/>
            <a:ext cx="9144000" cy="640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(zip, přezka)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nik_00008"/>
          <p:cNvPicPr>
            <a:picLocks noChangeAspect="1" noChangeArrowheads="1"/>
          </p:cNvPicPr>
          <p:nvPr/>
        </p:nvPicPr>
        <p:blipFill>
          <a:blip r:embed="rId2"/>
          <a:srcRect t="5669"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(mince – pokladní)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nik_00009"/>
          <p:cNvPicPr>
            <a:picLocks noChangeAspect="1" noChangeArrowheads="1"/>
          </p:cNvPicPr>
          <p:nvPr/>
        </p:nvPicPr>
        <p:blipFill>
          <a:blip r:embed="rId2"/>
          <a:srcRect b="5669"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(obruby brýlí z nikelinu)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nik_00010"/>
          <p:cNvPicPr>
            <a:picLocks noChangeAspect="1" noChangeArrowheads="1"/>
          </p:cNvPicPr>
          <p:nvPr/>
        </p:nvPicPr>
        <p:blipFill>
          <a:blip r:embed="rId2"/>
          <a:srcRect t="6824"/>
          <a:stretch>
            <a:fillRect/>
          </a:stretch>
        </p:blipFill>
        <p:spPr bwMode="auto">
          <a:xfrm>
            <a:off x="0" y="0"/>
            <a:ext cx="9144000" cy="638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6" name="TextovéPole 2"/>
          <p:cNvSpPr txBox="1">
            <a:spLocks noChangeArrowheads="1"/>
          </p:cNvSpPr>
          <p:nvPr/>
        </p:nvSpPr>
        <p:spPr bwMode="auto">
          <a:xfrm>
            <a:off x="0" y="6429375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sdružená přecitlivělost – nikl – kobalt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nik_00011"/>
          <p:cNvPicPr>
            <a:picLocks noChangeAspect="1" noChangeArrowheads="1"/>
          </p:cNvPicPr>
          <p:nvPr/>
        </p:nvPicPr>
        <p:blipFill>
          <a:blip r:embed="rId2"/>
          <a:srcRect t="7088" b="4253"/>
          <a:stretch>
            <a:fillRect/>
          </a:stretch>
        </p:blipFill>
        <p:spPr bwMode="auto">
          <a:xfrm>
            <a:off x="0" y="0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5148263" y="2636838"/>
            <a:ext cx="1223962" cy="504825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4451" name="TextovéPole 4"/>
          <p:cNvSpPr txBox="1">
            <a:spLocks noChangeArrowheads="1"/>
          </p:cNvSpPr>
          <p:nvPr/>
        </p:nvSpPr>
        <p:spPr bwMode="auto">
          <a:xfrm>
            <a:off x="0" y="6110288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nikl (obruby brýlí z nikelinu) </a:t>
            </a:r>
          </a:p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et dermatitis periorbitalis (lokální kortikosteroidy)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1835150" y="2349500"/>
            <a:ext cx="1152525" cy="50323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nik_000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4" name="Rectangle 3"/>
          <p:cNvSpPr>
            <a:spLocks noChangeArrowheads="1"/>
          </p:cNvSpPr>
          <p:nvPr/>
        </p:nvSpPr>
        <p:spPr bwMode="auto">
          <a:xfrm>
            <a:off x="1384300" y="2819400"/>
            <a:ext cx="576263" cy="1920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2873375" y="2968625"/>
            <a:ext cx="576263" cy="1920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5476" name="TextovéPole 6"/>
          <p:cNvSpPr txBox="1">
            <a:spLocks noChangeArrowheads="1"/>
          </p:cNvSpPr>
          <p:nvPr/>
        </p:nvSpPr>
        <p:spPr bwMode="auto">
          <a:xfrm>
            <a:off x="4643438" y="1052513"/>
            <a:ext cx="4500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chloramfenikol,  extr. Chamommilae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6638" y="1135063"/>
            <a:ext cx="6991350" cy="4525962"/>
          </a:xfrm>
        </p:spPr>
        <p:txBody>
          <a:bodyPr/>
          <a:lstStyle/>
          <a:p>
            <a:pPr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b="1" smtClean="0">
                <a:solidFill>
                  <a:srgbClr val="FF66FF"/>
                </a:solidFill>
              </a:rPr>
              <a:t>odpovídá extrinsické formě</a:t>
            </a:r>
            <a:r>
              <a:rPr lang="cs-CZ" sz="3000" smtClean="0">
                <a:solidFill>
                  <a:srgbClr val="FF66FF"/>
                </a:solidFill>
              </a:rPr>
              <a:t> </a:t>
            </a:r>
          </a:p>
          <a:p>
            <a:pPr>
              <a:buClr>
                <a:schemeClr val="tx1"/>
              </a:buClr>
              <a:buFont typeface="Symbol" pitchFamily="18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-</a:t>
            </a:r>
            <a:r>
              <a:rPr lang="cs-CZ" sz="3000" smtClean="0"/>
              <a:t> </a:t>
            </a:r>
            <a:r>
              <a:rPr lang="cs-CZ" sz="3000" smtClean="0">
                <a:solidFill>
                  <a:srgbClr val="FFCC00"/>
                </a:solidFill>
              </a:rPr>
              <a:t>60-80 %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pacientů s AE</a:t>
            </a:r>
          </a:p>
          <a:p>
            <a:pPr>
              <a:buFont typeface="Wingdings" pitchFamily="2" charset="2"/>
              <a:buNone/>
            </a:pPr>
            <a:endParaRPr lang="cs-CZ" sz="3000" smtClean="0"/>
          </a:p>
          <a:p>
            <a:pPr>
              <a:buFont typeface="Wingdings" pitchFamily="2" charset="2"/>
              <a:buNone/>
            </a:pPr>
            <a:r>
              <a:rPr lang="cs-CZ" sz="3000" smtClean="0">
                <a:solidFill>
                  <a:schemeClr val="bg1"/>
                </a:solidFill>
              </a:rPr>
              <a:t>3. </a:t>
            </a:r>
            <a:r>
              <a:rPr lang="cs-CZ" sz="3000" b="1" smtClean="0">
                <a:solidFill>
                  <a:srgbClr val="00FFFF"/>
                </a:solidFill>
              </a:rPr>
              <a:t>navíc tvorba IgE protilátek proti        autoantigenům</a:t>
            </a:r>
            <a:r>
              <a:rPr lang="cs-CZ" sz="3000" smtClean="0">
                <a:solidFill>
                  <a:srgbClr val="00FFFF"/>
                </a:solidFill>
              </a:rPr>
              <a:t> </a:t>
            </a:r>
            <a:r>
              <a:rPr lang="cs-CZ" sz="3000" smtClean="0">
                <a:solidFill>
                  <a:schemeClr val="bg1"/>
                </a:solidFill>
              </a:rPr>
              <a:t>(proteiny keratinocytů)                    </a:t>
            </a:r>
            <a:r>
              <a:rPr lang="cs-CZ" sz="3000" smtClean="0">
                <a:solidFill>
                  <a:schemeClr val="bg1"/>
                </a:solidFill>
                <a:sym typeface="Wingdings 3" pitchFamily="18" charset="2"/>
              </a:rPr>
              <a:t></a:t>
            </a:r>
            <a:r>
              <a:rPr lang="cs-CZ" sz="3000" smtClean="0">
                <a:solidFill>
                  <a:schemeClr val="bg1"/>
                </a:solidFill>
              </a:rPr>
              <a:t> uvolňování </a:t>
            </a:r>
            <a:r>
              <a:rPr lang="cs-CZ" sz="3000" b="1" smtClean="0">
                <a:solidFill>
                  <a:srgbClr val="FF66FF"/>
                </a:solidFill>
              </a:rPr>
              <a:t>autoantigenů</a:t>
            </a:r>
            <a:r>
              <a:rPr lang="cs-CZ" sz="3000" smtClean="0"/>
              <a:t> </a:t>
            </a:r>
            <a:r>
              <a:rPr lang="cs-CZ" sz="3000" smtClean="0">
                <a:solidFill>
                  <a:schemeClr val="bg1"/>
                </a:solidFill>
              </a:rPr>
              <a:t> vyvolává škrábání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nik_0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ovéPole 4"/>
          <p:cNvSpPr txBox="1">
            <a:spLocks noChangeArrowheads="1"/>
          </p:cNvSpPr>
          <p:nvPr/>
        </p:nvSpPr>
        <p:spPr bwMode="auto">
          <a:xfrm>
            <a:off x="5003800" y="1125538"/>
            <a:ext cx="414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prof. – epoxidy 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489325" y="2800350"/>
            <a:ext cx="719138" cy="2682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1701800" y="2728913"/>
            <a:ext cx="719138" cy="268287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nik_0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874713" y="2565400"/>
            <a:ext cx="673100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7523" name="TextovéPole 4"/>
          <p:cNvSpPr txBox="1">
            <a:spLocks noChangeArrowheads="1"/>
          </p:cNvSpPr>
          <p:nvPr/>
        </p:nvSpPr>
        <p:spPr bwMode="auto">
          <a:xfrm>
            <a:off x="4500563" y="1125538"/>
            <a:ext cx="464343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oční kapky (Neomycin)</a:t>
            </a:r>
          </a:p>
        </p:txBody>
      </p:sp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2646363" y="2482850"/>
            <a:ext cx="673100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nik_00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1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6" name="Rectangle 3"/>
          <p:cNvSpPr>
            <a:spLocks noChangeArrowheads="1"/>
          </p:cNvSpPr>
          <p:nvPr/>
        </p:nvSpPr>
        <p:spPr bwMode="auto">
          <a:xfrm rot="-859452">
            <a:off x="1189038" y="3000375"/>
            <a:ext cx="577850" cy="131763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08547" name="TextovéPole 5"/>
          <p:cNvSpPr txBox="1">
            <a:spLocks noChangeArrowheads="1"/>
          </p:cNvSpPr>
          <p:nvPr/>
        </p:nvSpPr>
        <p:spPr bwMode="auto">
          <a:xfrm>
            <a:off x="4211638" y="1125538"/>
            <a:ext cx="49323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formaldehyd (lepidla), Bronopol (kosmetické přípravky)</a:t>
            </a:r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 rot="-497712">
            <a:off x="2870200" y="2686050"/>
            <a:ext cx="577850" cy="1333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nik_0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nik_00017"/>
          <p:cNvPicPr>
            <a:picLocks noChangeAspect="1" noChangeArrowheads="1"/>
          </p:cNvPicPr>
          <p:nvPr/>
        </p:nvPicPr>
        <p:blipFill>
          <a:blip r:embed="rId2"/>
          <a:srcRect t="4253"/>
          <a:stretch>
            <a:fillRect/>
          </a:stretch>
        </p:blipFill>
        <p:spPr bwMode="auto">
          <a:xfrm>
            <a:off x="0" y="-7938"/>
            <a:ext cx="914400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TextovéPole 3"/>
          <p:cNvSpPr txBox="1">
            <a:spLocks noChangeArrowheads="1"/>
          </p:cNvSpPr>
          <p:nvPr/>
        </p:nvSpPr>
        <p:spPr bwMode="auto">
          <a:xfrm>
            <a:off x="0" y="6389688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propylgalát, extr. Chamommilae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Nik_0001_2002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14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Text Box 3"/>
          <p:cNvSpPr txBox="1">
            <a:spLocks noChangeArrowheads="1"/>
          </p:cNvSpPr>
          <p:nvPr/>
        </p:nvSpPr>
        <p:spPr bwMode="auto">
          <a:xfrm>
            <a:off x="0" y="6080125"/>
            <a:ext cx="41148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fragrance-mix (antiperspirant) </a:t>
            </a:r>
          </a:p>
        </p:txBody>
      </p:sp>
      <p:pic>
        <p:nvPicPr>
          <p:cNvPr id="111619" name="Picture 4" descr="Obr_Stránka_06_Obraz_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876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 Box 5"/>
          <p:cNvSpPr txBox="1">
            <a:spLocks noChangeArrowheads="1"/>
          </p:cNvSpPr>
          <p:nvPr/>
        </p:nvSpPr>
        <p:spPr bwMode="auto">
          <a:xfrm>
            <a:off x="4343400" y="3490913"/>
            <a:ext cx="48006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fragrance-mix        (voda po holení)</a:t>
            </a:r>
          </a:p>
        </p:txBody>
      </p:sp>
      <p:pic>
        <p:nvPicPr>
          <p:cNvPr id="111621" name="Picture 6" descr="Obr_Stránka_06_Obraz_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075" y="4473575"/>
            <a:ext cx="2538413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2" name="Text Box 7"/>
          <p:cNvSpPr txBox="1">
            <a:spLocks noChangeArrowheads="1"/>
          </p:cNvSpPr>
          <p:nvPr/>
        </p:nvSpPr>
        <p:spPr bwMode="auto">
          <a:xfrm>
            <a:off x="6858000" y="5653088"/>
            <a:ext cx="2057400" cy="1006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Epikutánní test     – alergická reakce            na fragrance-mix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59436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Photo Editor Photo" r:id="rId3" imgW="4990476" imgH="4858428" progId="">
                  <p:embed/>
                </p:oleObj>
              </mc:Choice>
              <mc:Fallback>
                <p:oleObj name="Photo Editor Photo" r:id="rId3" imgW="4990476" imgH="485842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436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0" y="4572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hoto Editor Photo" r:id="rId5" imgW="7542857" imgH="4858428" progId="">
                  <p:embed/>
                </p:oleObj>
              </mc:Choice>
              <mc:Fallback>
                <p:oleObj name="Photo Editor Photo" r:id="rId5" imgW="7542857" imgH="4858428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3352800" y="4572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Photo Editor Photo" r:id="rId7" imgW="7647619" imgH="4858428" progId="">
                  <p:embed/>
                </p:oleObj>
              </mc:Choice>
              <mc:Fallback>
                <p:oleObj name="Photo Editor Photo" r:id="rId7" imgW="7647619" imgH="4858428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572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943600" y="898525"/>
            <a:ext cx="3200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fragrance (kosmetický krém)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77000" y="5089525"/>
            <a:ext cx="2133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Epikutánní testy   – alergická reakce na fragrance a skořicový alkohol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nik_00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Rectangle 3"/>
          <p:cNvSpPr>
            <a:spLocks noChangeArrowheads="1"/>
          </p:cNvSpPr>
          <p:nvPr/>
        </p:nvSpPr>
        <p:spPr bwMode="auto">
          <a:xfrm rot="-587702">
            <a:off x="808038" y="2520950"/>
            <a:ext cx="585787" cy="166688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4691" name="TextovéPole 4"/>
          <p:cNvSpPr txBox="1">
            <a:spLocks noChangeArrowheads="1"/>
          </p:cNvSpPr>
          <p:nvPr/>
        </p:nvSpPr>
        <p:spPr bwMode="auto">
          <a:xfrm>
            <a:off x="4427538" y="1125538"/>
            <a:ext cx="46450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rostliny čeledi Compositae (astra, řebříček, arnika, měsíček)</a:t>
            </a:r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 rot="-587702">
            <a:off x="2617788" y="2128838"/>
            <a:ext cx="585787" cy="166687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nik_00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1514475" y="3933825"/>
            <a:ext cx="57467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5715" name="Rectangle 4"/>
          <p:cNvSpPr>
            <a:spLocks noChangeArrowheads="1"/>
          </p:cNvSpPr>
          <p:nvPr/>
        </p:nvSpPr>
        <p:spPr bwMode="auto">
          <a:xfrm>
            <a:off x="3132138" y="3841750"/>
            <a:ext cx="574675" cy="2159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5716" name="TextovéPole 4"/>
          <p:cNvSpPr txBox="1">
            <a:spLocks noChangeArrowheads="1"/>
          </p:cNvSpPr>
          <p:nvPr/>
        </p:nvSpPr>
        <p:spPr bwMode="auto">
          <a:xfrm>
            <a:off x="5219700" y="1125538"/>
            <a:ext cx="39243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rostliny složnokvěté (astra, chryzantéma), heřmánek, arnika, slunečnice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nik_0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2584450" y="2900363"/>
            <a:ext cx="504825" cy="217487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>
              <a:latin typeface="Calibri" pitchFamily="34" charset="0"/>
            </a:endParaRPr>
          </a:p>
        </p:txBody>
      </p:sp>
      <p:sp>
        <p:nvSpPr>
          <p:cNvPr id="116739" name="TextovéPole 3"/>
          <p:cNvSpPr txBox="1">
            <a:spLocks noChangeArrowheads="1"/>
          </p:cNvSpPr>
          <p:nvPr/>
        </p:nvSpPr>
        <p:spPr bwMode="auto">
          <a:xfrm>
            <a:off x="4787900" y="1125538"/>
            <a:ext cx="43561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chemeClr val="bg1"/>
                </a:solidFill>
                <a:latin typeface="Calibri" pitchFamily="34" charset="0"/>
              </a:rPr>
              <a:t>Eczema contactum – Tea tree (kosmetické přípravky)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1877</Words>
  <Application>Microsoft Office PowerPoint</Application>
  <PresentationFormat>Předvádění na obrazovce (4:3)</PresentationFormat>
  <Paragraphs>625</Paragraphs>
  <Slides>140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140</vt:i4>
      </vt:variant>
    </vt:vector>
  </HeadingPairs>
  <TitlesOfParts>
    <vt:vector size="150" baseType="lpstr">
      <vt:lpstr>Arial</vt:lpstr>
      <vt:lpstr>Calibri</vt:lpstr>
      <vt:lpstr>Monotype Sorts</vt:lpstr>
      <vt:lpstr>Symbol</vt:lpstr>
      <vt:lpstr>Times New Roman</vt:lpstr>
      <vt:lpstr>Wingdings</vt:lpstr>
      <vt:lpstr>Wingdings 3</vt:lpstr>
      <vt:lpstr>Motiv sady Office</vt:lpstr>
      <vt:lpstr>Photo Editor Photo</vt:lpstr>
      <vt:lpstr>Document</vt:lpstr>
      <vt:lpstr>Atopický ekzém</vt:lpstr>
      <vt:lpstr>Prezentace aplikace PowerPoint</vt:lpstr>
      <vt:lpstr>Eczema atopicum                                      – epidemiologické údaje</vt:lpstr>
      <vt:lpstr>Prezentace aplikace PowerPoint</vt:lpstr>
      <vt:lpstr>Eczema atopicum                                – epidemiologické údaje</vt:lpstr>
      <vt:lpstr>Prezentace aplikace PowerPoint</vt:lpstr>
      <vt:lpstr>Atopický ekzém</vt:lpstr>
      <vt:lpstr>Prezentace aplikace PowerPoint</vt:lpstr>
      <vt:lpstr>Prezentace aplikace PowerPoint</vt:lpstr>
      <vt:lpstr>Extrinsická forma – smíšený typ přecitlivělosti</vt:lpstr>
      <vt:lpstr>Charakteristika alergenů</vt:lpstr>
      <vt:lpstr>Diagnostika</vt:lpstr>
      <vt:lpstr>Prezentace aplikace PowerPoint</vt:lpstr>
      <vt:lpstr>Prezentace aplikace PowerPoint</vt:lpstr>
      <vt:lpstr>Prezentace aplikace PowerPoint</vt:lpstr>
      <vt:lpstr>Atopický ekzém – kožní bariéra</vt:lpstr>
      <vt:lpstr>Porucha kožní bariéry</vt:lpstr>
      <vt:lpstr>Porucha kožní bariéry</vt:lpstr>
      <vt:lpstr>Prezentace aplikace PowerPoint</vt:lpstr>
      <vt:lpstr>Porucha bariérové funkce u AE</vt:lpstr>
      <vt:lpstr>Faktory udržující chronicitu                nebo vedoucí k provokaci           atopického ekzému</vt:lpstr>
      <vt:lpstr>Prezentace aplikace PowerPoint</vt:lpstr>
      <vt:lpstr>Prezentace aplikace PowerPoint</vt:lpstr>
      <vt:lpstr>Faktory udržující chronicitu nebo vedoucí k provokaci atopického ekzému</vt:lpstr>
      <vt:lpstr>Faktory udržující chronicitu nebo vedoucí k provokaci atopického ekzému</vt:lpstr>
      <vt:lpstr>Morfologie – lokalizace                    – závislost na věku </vt:lpstr>
      <vt:lpstr>Prezentace aplikace PowerPoint</vt:lpstr>
      <vt:lpstr>Prezentace aplikace PowerPoint</vt:lpstr>
      <vt:lpstr>Morfologie – lokalizace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Morfologie – lokalizace    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Morfologie – lokalizace                             – závislost na 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Komplikace atopického ekzému</vt:lpstr>
      <vt:lpstr>Prezentace aplikace PowerPoint</vt:lpstr>
      <vt:lpstr>Prezentace aplikace PowerPoint</vt:lpstr>
      <vt:lpstr>Prezentace aplikace PowerPoint</vt:lpstr>
      <vt:lpstr>Prezentace aplikace PowerPoint</vt:lpstr>
      <vt:lpstr>Atopický ekzém                                             – kontaktní přecitlivělost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Atopický ekzém                                    – diferenciální diagnostika </vt:lpstr>
      <vt:lpstr>Volba povolání – obecné zásady</vt:lpstr>
      <vt:lpstr>Nevhodné pracovní zařazení</vt:lpstr>
      <vt:lpstr>Nevhodné pracovní zařazení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Kontaktní ekzém</vt:lpstr>
      <vt:lpstr>Kontaktní ekzém</vt:lpstr>
      <vt:lpstr>Kontaktní ekzém</vt:lpstr>
      <vt:lpstr>Kontaktní ekzém</vt:lpstr>
      <vt:lpstr>Kontaktní ekzém</vt:lpstr>
      <vt:lpstr>Kontaktní ekzém</vt:lpstr>
      <vt:lpstr>Kontaktní ekzém – diagnostika</vt:lpstr>
      <vt:lpstr>Kontaktní ekzém – klinický obraz</vt:lpstr>
      <vt:lpstr>Prezentace aplikace PowerPoint</vt:lpstr>
      <vt:lpstr>Prezentace aplikace PowerPoint</vt:lpstr>
      <vt:lpstr>Evropská standardní sada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Možné nežádoucí reakce Ketoprofenu</vt:lpstr>
      <vt:lpstr>Možnosti skupinové přecitlivělosti Ketoprofenu s NSA – deriváty arylpropionové kyseliny</vt:lpstr>
      <vt:lpstr>Prezentace aplikace PowerPoint</vt:lpstr>
      <vt:lpstr>Další možnosti skupinové přecitlivělosti Ketoprofenu      se sloučeninami obsahujícími molekulu Benzophenonu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Mikrobiální ekzém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Dermatitis seborrhoica</vt:lpstr>
      <vt:lpstr>Dermatitis seborrhoica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Fakultní nemocnice u Sv. Anny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Atopický ekzém</dc:title>
  <dc:creator>svobodova</dc:creator>
  <cp:lastModifiedBy>FNUSA</cp:lastModifiedBy>
  <cp:revision>104</cp:revision>
  <dcterms:created xsi:type="dcterms:W3CDTF">2011-05-20T08:55:15Z</dcterms:created>
  <dcterms:modified xsi:type="dcterms:W3CDTF">2019-01-15T07:14:31Z</dcterms:modified>
</cp:coreProperties>
</file>