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sldIdLst>
    <p:sldId id="256" r:id="rId2"/>
    <p:sldId id="374" r:id="rId3"/>
    <p:sldId id="257" r:id="rId4"/>
    <p:sldId id="258" r:id="rId5"/>
    <p:sldId id="259" r:id="rId6"/>
    <p:sldId id="260" r:id="rId7"/>
    <p:sldId id="261" r:id="rId8"/>
    <p:sldId id="262" r:id="rId9"/>
    <p:sldId id="263" r:id="rId10"/>
    <p:sldId id="266" r:id="rId11"/>
    <p:sldId id="267" r:id="rId12"/>
    <p:sldId id="268" r:id="rId13"/>
    <p:sldId id="269" r:id="rId14"/>
    <p:sldId id="270" r:id="rId15"/>
    <p:sldId id="271" r:id="rId16"/>
    <p:sldId id="272" r:id="rId17"/>
    <p:sldId id="265" r:id="rId18"/>
    <p:sldId id="273" r:id="rId19"/>
    <p:sldId id="274" r:id="rId20"/>
    <p:sldId id="275" r:id="rId21"/>
    <p:sldId id="276" r:id="rId22"/>
    <p:sldId id="277" r:id="rId23"/>
    <p:sldId id="314" r:id="rId24"/>
    <p:sldId id="279" r:id="rId25"/>
    <p:sldId id="280" r:id="rId26"/>
    <p:sldId id="308" r:id="rId27"/>
    <p:sldId id="282" r:id="rId28"/>
    <p:sldId id="283" r:id="rId29"/>
    <p:sldId id="284" r:id="rId30"/>
    <p:sldId id="285" r:id="rId31"/>
    <p:sldId id="315" r:id="rId32"/>
    <p:sldId id="302" r:id="rId33"/>
    <p:sldId id="303" r:id="rId34"/>
    <p:sldId id="312" r:id="rId35"/>
    <p:sldId id="311" r:id="rId36"/>
    <p:sldId id="309" r:id="rId37"/>
    <p:sldId id="313" r:id="rId38"/>
    <p:sldId id="316" r:id="rId39"/>
    <p:sldId id="317" r:id="rId40"/>
    <p:sldId id="287" r:id="rId41"/>
    <p:sldId id="289" r:id="rId42"/>
    <p:sldId id="290" r:id="rId43"/>
    <p:sldId id="291" r:id="rId44"/>
    <p:sldId id="292" r:id="rId45"/>
    <p:sldId id="293" r:id="rId46"/>
    <p:sldId id="294" r:id="rId47"/>
    <p:sldId id="295" r:id="rId48"/>
    <p:sldId id="296" r:id="rId49"/>
    <p:sldId id="297" r:id="rId50"/>
    <p:sldId id="298" r:id="rId51"/>
    <p:sldId id="300" r:id="rId52"/>
    <p:sldId id="301" r:id="rId53"/>
    <p:sldId id="299" r:id="rId54"/>
    <p:sldId id="304" r:id="rId55"/>
    <p:sldId id="305" r:id="rId56"/>
    <p:sldId id="306" r:id="rId57"/>
    <p:sldId id="318" r:id="rId58"/>
    <p:sldId id="319" r:id="rId59"/>
    <p:sldId id="320" r:id="rId60"/>
    <p:sldId id="321" r:id="rId61"/>
    <p:sldId id="322" r:id="rId62"/>
    <p:sldId id="323" r:id="rId63"/>
    <p:sldId id="324" r:id="rId64"/>
    <p:sldId id="325" r:id="rId65"/>
    <p:sldId id="326" r:id="rId66"/>
    <p:sldId id="264" r:id="rId67"/>
    <p:sldId id="327" r:id="rId68"/>
    <p:sldId id="328" r:id="rId69"/>
    <p:sldId id="329" r:id="rId70"/>
    <p:sldId id="330" r:id="rId71"/>
    <p:sldId id="331" r:id="rId72"/>
    <p:sldId id="332" r:id="rId73"/>
    <p:sldId id="333" r:id="rId74"/>
    <p:sldId id="334" r:id="rId75"/>
    <p:sldId id="335" r:id="rId76"/>
    <p:sldId id="336" r:id="rId77"/>
    <p:sldId id="337" r:id="rId78"/>
    <p:sldId id="278" r:id="rId79"/>
    <p:sldId id="369" r:id="rId80"/>
    <p:sldId id="370" r:id="rId81"/>
    <p:sldId id="371" r:id="rId82"/>
    <p:sldId id="372" r:id="rId83"/>
    <p:sldId id="310" r:id="rId84"/>
    <p:sldId id="373" r:id="rId8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6" d="100"/>
          <a:sy n="86" d="100"/>
        </p:scale>
        <p:origin x="56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cs-CZ"/>
              <a:t>Kliknutím lze upravit styl.</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US" dirty="0"/>
          </a:p>
        </p:txBody>
      </p:sp>
      <p:sp>
        <p:nvSpPr>
          <p:cNvPr id="4" name="Date Placeholder 3"/>
          <p:cNvSpPr>
            <a:spLocks noGrp="1"/>
          </p:cNvSpPr>
          <p:nvPr>
            <p:ph type="dt" sz="half" idx="10"/>
          </p:nvPr>
        </p:nvSpPr>
        <p:spPr/>
        <p:txBody>
          <a:bodyPr/>
          <a:lstStyle/>
          <a:p>
            <a:fld id="{C8F0D7F9-F3AE-4E30-94C1-23FAC9214E74}" type="datetimeFigureOut">
              <a:rPr lang="cs-CZ" smtClean="0"/>
              <a:t>14.03.2021</a:t>
            </a:fld>
            <a:endParaRPr lang="cs-CZ"/>
          </a:p>
        </p:txBody>
      </p:sp>
      <p:sp>
        <p:nvSpPr>
          <p:cNvPr id="5" name="Footer Placeholder 4"/>
          <p:cNvSpPr>
            <a:spLocks noGrp="1"/>
          </p:cNvSpPr>
          <p:nvPr>
            <p:ph type="ftr" sz="quarter" idx="11"/>
          </p:nvPr>
        </p:nvSpPr>
        <p:spPr/>
        <p:txBody>
          <a:bodyPr/>
          <a:lstStyle/>
          <a:p>
            <a:endParaRPr lang="cs-CZ"/>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7C285B4-6CD7-4A81-8C5B-038702559D65}" type="slidenum">
              <a:rPr lang="cs-CZ" smtClean="0"/>
              <a:t>‹#›</a:t>
            </a:fld>
            <a:endParaRPr lang="cs-CZ"/>
          </a:p>
        </p:txBody>
      </p:sp>
    </p:spTree>
    <p:extLst>
      <p:ext uri="{BB962C8B-B14F-4D97-AF65-F5344CB8AC3E}">
        <p14:creationId xmlns:p14="http://schemas.microsoft.com/office/powerpoint/2010/main" val="497251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cs-CZ"/>
              <a:t>Kliknutím lze upravit styl.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C8F0D7F9-F3AE-4E30-94C1-23FAC9214E74}" type="datetimeFigureOut">
              <a:rPr lang="cs-CZ" smtClean="0"/>
              <a:t>14.03.2021</a:t>
            </a:fld>
            <a:endParaRPr lang="cs-CZ"/>
          </a:p>
        </p:txBody>
      </p:sp>
      <p:sp>
        <p:nvSpPr>
          <p:cNvPr id="5" name="Footer Placeholder 4"/>
          <p:cNvSpPr>
            <a:spLocks noGrp="1"/>
          </p:cNvSpPr>
          <p:nvPr>
            <p:ph type="ftr" sz="quarter" idx="11"/>
          </p:nvPr>
        </p:nvSpPr>
        <p:spPr/>
        <p:txBody>
          <a:bodyPr/>
          <a:lstStyle/>
          <a:p>
            <a:endParaRPr lang="cs-CZ"/>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7C285B4-6CD7-4A81-8C5B-038702559D65}" type="slidenum">
              <a:rPr lang="cs-CZ" smtClean="0"/>
              <a:t>‹#›</a:t>
            </a:fld>
            <a:endParaRPr lang="cs-CZ"/>
          </a:p>
        </p:txBody>
      </p:sp>
    </p:spTree>
    <p:extLst>
      <p:ext uri="{BB962C8B-B14F-4D97-AF65-F5344CB8AC3E}">
        <p14:creationId xmlns:p14="http://schemas.microsoft.com/office/powerpoint/2010/main" val="1166409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Kliknutím lze upravit styly předlohy textu.</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C8F0D7F9-F3AE-4E30-94C1-23FAC9214E74}" type="datetimeFigureOut">
              <a:rPr lang="cs-CZ" smtClean="0"/>
              <a:t>14.03.2021</a:t>
            </a:fld>
            <a:endParaRPr lang="cs-CZ"/>
          </a:p>
        </p:txBody>
      </p:sp>
      <p:sp>
        <p:nvSpPr>
          <p:cNvPr id="5" name="Footer Placeholder 4"/>
          <p:cNvSpPr>
            <a:spLocks noGrp="1"/>
          </p:cNvSpPr>
          <p:nvPr>
            <p:ph type="ftr" sz="quarter" idx="11"/>
          </p:nvPr>
        </p:nvSpPr>
        <p:spPr/>
        <p:txBody>
          <a:bodyPr/>
          <a:lstStyle/>
          <a:p>
            <a:endParaRPr lang="cs-CZ"/>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7C285B4-6CD7-4A81-8C5B-038702559D65}" type="slidenum">
              <a:rPr lang="cs-CZ" smtClean="0"/>
              <a:t>‹#›</a:t>
            </a:fld>
            <a:endParaRPr lang="cs-CZ"/>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53072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cs-CZ"/>
              <a:t>Kliknutím lze upravit styl.</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Kliknutím lze upravit styly předlohy textu.</a:t>
            </a:r>
          </a:p>
        </p:txBody>
      </p:sp>
      <p:sp>
        <p:nvSpPr>
          <p:cNvPr id="5" name="Date Placeholder 4"/>
          <p:cNvSpPr>
            <a:spLocks noGrp="1"/>
          </p:cNvSpPr>
          <p:nvPr>
            <p:ph type="dt" sz="half" idx="10"/>
          </p:nvPr>
        </p:nvSpPr>
        <p:spPr/>
        <p:txBody>
          <a:bodyPr/>
          <a:lstStyle/>
          <a:p>
            <a:fld id="{C8F0D7F9-F3AE-4E30-94C1-23FAC9214E74}" type="datetimeFigureOut">
              <a:rPr lang="cs-CZ" smtClean="0"/>
              <a:t>14.03.2021</a:t>
            </a:fld>
            <a:endParaRPr lang="cs-CZ"/>
          </a:p>
        </p:txBody>
      </p:sp>
      <p:sp>
        <p:nvSpPr>
          <p:cNvPr id="6" name="Footer Placeholder 5"/>
          <p:cNvSpPr>
            <a:spLocks noGrp="1"/>
          </p:cNvSpPr>
          <p:nvPr>
            <p:ph type="ftr" sz="quarter" idx="11"/>
          </p:nvPr>
        </p:nvSpPr>
        <p:spPr/>
        <p:txBody>
          <a:bodyPr/>
          <a:lstStyle/>
          <a:p>
            <a:endParaRPr lang="cs-CZ"/>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7C285B4-6CD7-4A81-8C5B-038702559D65}" type="slidenum">
              <a:rPr lang="cs-CZ" smtClean="0"/>
              <a:t>‹#›</a:t>
            </a:fld>
            <a:endParaRPr lang="cs-CZ"/>
          </a:p>
        </p:txBody>
      </p:sp>
    </p:spTree>
    <p:extLst>
      <p:ext uri="{BB962C8B-B14F-4D97-AF65-F5344CB8AC3E}">
        <p14:creationId xmlns:p14="http://schemas.microsoft.com/office/powerpoint/2010/main" val="2242335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Kliknutím lze upravit styly předlohy textu.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Kliknutím lze upravit styly předlohy textu.</a:t>
            </a:r>
          </a:p>
        </p:txBody>
      </p:sp>
      <p:sp>
        <p:nvSpPr>
          <p:cNvPr id="5" name="Date Placeholder 4"/>
          <p:cNvSpPr>
            <a:spLocks noGrp="1"/>
          </p:cNvSpPr>
          <p:nvPr>
            <p:ph type="dt" sz="half" idx="10"/>
          </p:nvPr>
        </p:nvSpPr>
        <p:spPr/>
        <p:txBody>
          <a:bodyPr/>
          <a:lstStyle/>
          <a:p>
            <a:fld id="{C8F0D7F9-F3AE-4E30-94C1-23FAC9214E74}" type="datetimeFigureOut">
              <a:rPr lang="cs-CZ" smtClean="0"/>
              <a:t>14.03.2021</a:t>
            </a:fld>
            <a:endParaRPr lang="cs-CZ"/>
          </a:p>
        </p:txBody>
      </p:sp>
      <p:sp>
        <p:nvSpPr>
          <p:cNvPr id="6" name="Footer Placeholder 5"/>
          <p:cNvSpPr>
            <a:spLocks noGrp="1"/>
          </p:cNvSpPr>
          <p:nvPr>
            <p:ph type="ftr" sz="quarter" idx="11"/>
          </p:nvPr>
        </p:nvSpPr>
        <p:spPr/>
        <p:txBody>
          <a:bodyPr/>
          <a:lstStyle/>
          <a:p>
            <a:endParaRPr lang="cs-CZ"/>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7C285B4-6CD7-4A81-8C5B-038702559D65}" type="slidenum">
              <a:rPr lang="cs-CZ" smtClean="0"/>
              <a:t>‹#›</a:t>
            </a:fld>
            <a:endParaRPr lang="cs-CZ"/>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08145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cs-CZ"/>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Kliknutím lze upravit styly předlohy textu.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Kliknutím lze upravit styly předlohy textu.</a:t>
            </a:r>
          </a:p>
        </p:txBody>
      </p:sp>
      <p:sp>
        <p:nvSpPr>
          <p:cNvPr id="5" name="Date Placeholder 4"/>
          <p:cNvSpPr>
            <a:spLocks noGrp="1"/>
          </p:cNvSpPr>
          <p:nvPr>
            <p:ph type="dt" sz="half" idx="10"/>
          </p:nvPr>
        </p:nvSpPr>
        <p:spPr/>
        <p:txBody>
          <a:bodyPr/>
          <a:lstStyle/>
          <a:p>
            <a:fld id="{C8F0D7F9-F3AE-4E30-94C1-23FAC9214E74}" type="datetimeFigureOut">
              <a:rPr lang="cs-CZ" smtClean="0"/>
              <a:t>14.03.2021</a:t>
            </a:fld>
            <a:endParaRPr lang="cs-CZ"/>
          </a:p>
        </p:txBody>
      </p:sp>
      <p:sp>
        <p:nvSpPr>
          <p:cNvPr id="6" name="Footer Placeholder 5"/>
          <p:cNvSpPr>
            <a:spLocks noGrp="1"/>
          </p:cNvSpPr>
          <p:nvPr>
            <p:ph type="ftr" sz="quarter" idx="11"/>
          </p:nvPr>
        </p:nvSpPr>
        <p:spPr/>
        <p:txBody>
          <a:bodyPr/>
          <a:lstStyle/>
          <a:p>
            <a:endParaRPr lang="cs-CZ"/>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7C285B4-6CD7-4A81-8C5B-038702559D65}" type="slidenum">
              <a:rPr lang="cs-CZ" smtClean="0"/>
              <a:t>‹#›</a:t>
            </a:fld>
            <a:endParaRPr lang="cs-CZ"/>
          </a:p>
        </p:txBody>
      </p:sp>
    </p:spTree>
    <p:extLst>
      <p:ext uri="{BB962C8B-B14F-4D97-AF65-F5344CB8AC3E}">
        <p14:creationId xmlns:p14="http://schemas.microsoft.com/office/powerpoint/2010/main" val="711536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8F0D7F9-F3AE-4E30-94C1-23FAC9214E74}" type="datetimeFigureOut">
              <a:rPr lang="cs-CZ" smtClean="0"/>
              <a:t>14.03.2021</a:t>
            </a:fld>
            <a:endParaRPr lang="cs-CZ"/>
          </a:p>
        </p:txBody>
      </p:sp>
      <p:sp>
        <p:nvSpPr>
          <p:cNvPr id="5" name="Footer Placeholder 4"/>
          <p:cNvSpPr>
            <a:spLocks noGrp="1"/>
          </p:cNvSpPr>
          <p:nvPr>
            <p:ph type="ftr" sz="quarter" idx="11"/>
          </p:nvPr>
        </p:nvSpPr>
        <p:spPr/>
        <p:txBody>
          <a:bodyPr/>
          <a:lstStyle/>
          <a:p>
            <a:endParaRPr lang="cs-CZ"/>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7C285B4-6CD7-4A81-8C5B-038702559D65}" type="slidenum">
              <a:rPr lang="cs-CZ" smtClean="0"/>
              <a:t>‹#›</a:t>
            </a:fld>
            <a:endParaRPr lang="cs-CZ"/>
          </a:p>
        </p:txBody>
      </p:sp>
    </p:spTree>
    <p:extLst>
      <p:ext uri="{BB962C8B-B14F-4D97-AF65-F5344CB8AC3E}">
        <p14:creationId xmlns:p14="http://schemas.microsoft.com/office/powerpoint/2010/main" val="1396000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8F0D7F9-F3AE-4E30-94C1-23FAC9214E74}" type="datetimeFigureOut">
              <a:rPr lang="cs-CZ" smtClean="0"/>
              <a:t>14.03.2021</a:t>
            </a:fld>
            <a:endParaRPr lang="cs-CZ"/>
          </a:p>
        </p:txBody>
      </p:sp>
      <p:sp>
        <p:nvSpPr>
          <p:cNvPr id="5" name="Footer Placeholder 4"/>
          <p:cNvSpPr>
            <a:spLocks noGrp="1"/>
          </p:cNvSpPr>
          <p:nvPr>
            <p:ph type="ftr" sz="quarter" idx="11"/>
          </p:nvPr>
        </p:nvSpPr>
        <p:spPr/>
        <p:txBody>
          <a:bodyPr/>
          <a:lstStyle/>
          <a:p>
            <a:endParaRPr lang="cs-CZ"/>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7C285B4-6CD7-4A81-8C5B-038702559D65}" type="slidenum">
              <a:rPr lang="cs-CZ" smtClean="0"/>
              <a:t>‹#›</a:t>
            </a:fld>
            <a:endParaRPr lang="cs-CZ"/>
          </a:p>
        </p:txBody>
      </p:sp>
    </p:spTree>
    <p:extLst>
      <p:ext uri="{BB962C8B-B14F-4D97-AF65-F5344CB8AC3E}">
        <p14:creationId xmlns:p14="http://schemas.microsoft.com/office/powerpoint/2010/main" val="3016306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cs-CZ"/>
              <a:t>Kliknutím lze upravit styl.</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8F0D7F9-F3AE-4E30-94C1-23FAC9214E74}" type="datetimeFigureOut">
              <a:rPr lang="cs-CZ" smtClean="0"/>
              <a:t>14.03.2021</a:t>
            </a:fld>
            <a:endParaRPr lang="cs-CZ"/>
          </a:p>
        </p:txBody>
      </p:sp>
      <p:sp>
        <p:nvSpPr>
          <p:cNvPr id="5" name="Footer Placeholder 4"/>
          <p:cNvSpPr>
            <a:spLocks noGrp="1"/>
          </p:cNvSpPr>
          <p:nvPr>
            <p:ph type="ftr" sz="quarter" idx="11"/>
          </p:nvPr>
        </p:nvSpPr>
        <p:spPr/>
        <p:txBody>
          <a:bodyPr/>
          <a:lstStyle/>
          <a:p>
            <a:endParaRPr lang="cs-CZ"/>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7C285B4-6CD7-4A81-8C5B-038702559D65}" type="slidenum">
              <a:rPr lang="cs-CZ" smtClean="0"/>
              <a:t>‹#›</a:t>
            </a:fld>
            <a:endParaRPr lang="cs-CZ"/>
          </a:p>
        </p:txBody>
      </p:sp>
    </p:spTree>
    <p:extLst>
      <p:ext uri="{BB962C8B-B14F-4D97-AF65-F5344CB8AC3E}">
        <p14:creationId xmlns:p14="http://schemas.microsoft.com/office/powerpoint/2010/main" val="203083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C8F0D7F9-F3AE-4E30-94C1-23FAC9214E74}" type="datetimeFigureOut">
              <a:rPr lang="cs-CZ" smtClean="0"/>
              <a:t>14.03.2021</a:t>
            </a:fld>
            <a:endParaRPr lang="cs-CZ"/>
          </a:p>
        </p:txBody>
      </p:sp>
      <p:sp>
        <p:nvSpPr>
          <p:cNvPr id="5" name="Footer Placeholder 4"/>
          <p:cNvSpPr>
            <a:spLocks noGrp="1"/>
          </p:cNvSpPr>
          <p:nvPr>
            <p:ph type="ftr" sz="quarter" idx="11"/>
          </p:nvPr>
        </p:nvSpPr>
        <p:spPr/>
        <p:txBody>
          <a:bodyPr/>
          <a:lstStyle/>
          <a:p>
            <a:endParaRPr lang="cs-CZ"/>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7C285B4-6CD7-4A81-8C5B-038702559D65}" type="slidenum">
              <a:rPr lang="cs-CZ" smtClean="0"/>
              <a:t>‹#›</a:t>
            </a:fld>
            <a:endParaRPr lang="cs-CZ"/>
          </a:p>
        </p:txBody>
      </p:sp>
    </p:spTree>
    <p:extLst>
      <p:ext uri="{BB962C8B-B14F-4D97-AF65-F5344CB8AC3E}">
        <p14:creationId xmlns:p14="http://schemas.microsoft.com/office/powerpoint/2010/main" val="2502931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C8F0D7F9-F3AE-4E30-94C1-23FAC9214E74}" type="datetimeFigureOut">
              <a:rPr lang="cs-CZ" smtClean="0"/>
              <a:t>14.03.2021</a:t>
            </a:fld>
            <a:endParaRPr lang="cs-CZ"/>
          </a:p>
        </p:txBody>
      </p:sp>
      <p:sp>
        <p:nvSpPr>
          <p:cNvPr id="6" name="Footer Placeholder 5"/>
          <p:cNvSpPr>
            <a:spLocks noGrp="1"/>
          </p:cNvSpPr>
          <p:nvPr>
            <p:ph type="ftr" sz="quarter" idx="11"/>
          </p:nvPr>
        </p:nvSpPr>
        <p:spPr/>
        <p:txBody>
          <a:bodyPr/>
          <a:lstStyle/>
          <a:p>
            <a:endParaRPr lang="cs-CZ"/>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7C285B4-6CD7-4A81-8C5B-038702559D65}" type="slidenum">
              <a:rPr lang="cs-CZ" smtClean="0"/>
              <a:t>‹#›</a:t>
            </a:fld>
            <a:endParaRPr lang="cs-CZ"/>
          </a:p>
        </p:txBody>
      </p:sp>
    </p:spTree>
    <p:extLst>
      <p:ext uri="{BB962C8B-B14F-4D97-AF65-F5344CB8AC3E}">
        <p14:creationId xmlns:p14="http://schemas.microsoft.com/office/powerpoint/2010/main" val="3150090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C8F0D7F9-F3AE-4E30-94C1-23FAC9214E74}" type="datetimeFigureOut">
              <a:rPr lang="cs-CZ" smtClean="0"/>
              <a:t>14.03.2021</a:t>
            </a:fld>
            <a:endParaRPr lang="cs-CZ"/>
          </a:p>
        </p:txBody>
      </p:sp>
      <p:sp>
        <p:nvSpPr>
          <p:cNvPr id="8" name="Footer Placeholder 7"/>
          <p:cNvSpPr>
            <a:spLocks noGrp="1"/>
          </p:cNvSpPr>
          <p:nvPr>
            <p:ph type="ftr" sz="quarter" idx="11"/>
          </p:nvPr>
        </p:nvSpPr>
        <p:spPr/>
        <p:txBody>
          <a:bodyPr/>
          <a:lstStyle/>
          <a:p>
            <a:endParaRPr lang="cs-CZ"/>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7C285B4-6CD7-4A81-8C5B-038702559D65}" type="slidenum">
              <a:rPr lang="cs-CZ" smtClean="0"/>
              <a:t>‹#›</a:t>
            </a:fld>
            <a:endParaRPr lang="cs-CZ"/>
          </a:p>
        </p:txBody>
      </p:sp>
    </p:spTree>
    <p:extLst>
      <p:ext uri="{BB962C8B-B14F-4D97-AF65-F5344CB8AC3E}">
        <p14:creationId xmlns:p14="http://schemas.microsoft.com/office/powerpoint/2010/main" val="1799987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C8F0D7F9-F3AE-4E30-94C1-23FAC9214E74}" type="datetimeFigureOut">
              <a:rPr lang="cs-CZ" smtClean="0"/>
              <a:t>14.03.2021</a:t>
            </a:fld>
            <a:endParaRPr lang="cs-CZ"/>
          </a:p>
        </p:txBody>
      </p:sp>
      <p:sp>
        <p:nvSpPr>
          <p:cNvPr id="4" name="Footer Placeholder 3"/>
          <p:cNvSpPr>
            <a:spLocks noGrp="1"/>
          </p:cNvSpPr>
          <p:nvPr>
            <p:ph type="ftr" sz="quarter" idx="11"/>
          </p:nvPr>
        </p:nvSpPr>
        <p:spPr/>
        <p:txBody>
          <a:bodyPr/>
          <a:lstStyle/>
          <a:p>
            <a:endParaRPr lang="cs-CZ"/>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7C285B4-6CD7-4A81-8C5B-038702559D65}" type="slidenum">
              <a:rPr lang="cs-CZ" smtClean="0"/>
              <a:t>‹#›</a:t>
            </a:fld>
            <a:endParaRPr lang="cs-CZ"/>
          </a:p>
        </p:txBody>
      </p:sp>
    </p:spTree>
    <p:extLst>
      <p:ext uri="{BB962C8B-B14F-4D97-AF65-F5344CB8AC3E}">
        <p14:creationId xmlns:p14="http://schemas.microsoft.com/office/powerpoint/2010/main" val="3045261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F0D7F9-F3AE-4E30-94C1-23FAC9214E74}" type="datetimeFigureOut">
              <a:rPr lang="cs-CZ" smtClean="0"/>
              <a:t>14.03.2021</a:t>
            </a:fld>
            <a:endParaRPr lang="cs-CZ"/>
          </a:p>
        </p:txBody>
      </p:sp>
      <p:sp>
        <p:nvSpPr>
          <p:cNvPr id="3" name="Footer Placeholder 2"/>
          <p:cNvSpPr>
            <a:spLocks noGrp="1"/>
          </p:cNvSpPr>
          <p:nvPr>
            <p:ph type="ftr" sz="quarter" idx="11"/>
          </p:nvPr>
        </p:nvSpPr>
        <p:spPr/>
        <p:txBody>
          <a:bodyPr/>
          <a:lstStyle/>
          <a:p>
            <a:endParaRPr lang="cs-CZ"/>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7C285B4-6CD7-4A81-8C5B-038702559D65}" type="slidenum">
              <a:rPr lang="cs-CZ" smtClean="0"/>
              <a:t>‹#›</a:t>
            </a:fld>
            <a:endParaRPr lang="cs-CZ"/>
          </a:p>
        </p:txBody>
      </p:sp>
    </p:spTree>
    <p:extLst>
      <p:ext uri="{BB962C8B-B14F-4D97-AF65-F5344CB8AC3E}">
        <p14:creationId xmlns:p14="http://schemas.microsoft.com/office/powerpoint/2010/main" val="2442637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cs-CZ"/>
              <a:t>Kliknutím lze upravit styl.</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C8F0D7F9-F3AE-4E30-94C1-23FAC9214E74}" type="datetimeFigureOut">
              <a:rPr lang="cs-CZ" smtClean="0"/>
              <a:t>14.03.2021</a:t>
            </a:fld>
            <a:endParaRPr lang="cs-CZ"/>
          </a:p>
        </p:txBody>
      </p:sp>
      <p:sp>
        <p:nvSpPr>
          <p:cNvPr id="6" name="Footer Placeholder 5"/>
          <p:cNvSpPr>
            <a:spLocks noGrp="1"/>
          </p:cNvSpPr>
          <p:nvPr>
            <p:ph type="ftr" sz="quarter" idx="11"/>
          </p:nvPr>
        </p:nvSpPr>
        <p:spPr/>
        <p:txBody>
          <a:bodyPr/>
          <a:lstStyle/>
          <a:p>
            <a:endParaRPr lang="cs-CZ"/>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7C285B4-6CD7-4A81-8C5B-038702559D65}" type="slidenum">
              <a:rPr lang="cs-CZ" smtClean="0"/>
              <a:t>‹#›</a:t>
            </a:fld>
            <a:endParaRPr lang="cs-CZ"/>
          </a:p>
        </p:txBody>
      </p:sp>
    </p:spTree>
    <p:extLst>
      <p:ext uri="{BB962C8B-B14F-4D97-AF65-F5344CB8AC3E}">
        <p14:creationId xmlns:p14="http://schemas.microsoft.com/office/powerpoint/2010/main" val="294471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C8F0D7F9-F3AE-4E30-94C1-23FAC9214E74}" type="datetimeFigureOut">
              <a:rPr lang="cs-CZ" smtClean="0"/>
              <a:t>14.03.2021</a:t>
            </a:fld>
            <a:endParaRPr lang="cs-CZ"/>
          </a:p>
        </p:txBody>
      </p:sp>
      <p:sp>
        <p:nvSpPr>
          <p:cNvPr id="6" name="Footer Placeholder 5"/>
          <p:cNvSpPr>
            <a:spLocks noGrp="1"/>
          </p:cNvSpPr>
          <p:nvPr>
            <p:ph type="ftr" sz="quarter" idx="11"/>
          </p:nvPr>
        </p:nvSpPr>
        <p:spPr/>
        <p:txBody>
          <a:bodyPr/>
          <a:lstStyle/>
          <a:p>
            <a:endParaRPr lang="cs-CZ"/>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7C285B4-6CD7-4A81-8C5B-038702559D65}" type="slidenum">
              <a:rPr lang="cs-CZ" smtClean="0"/>
              <a:t>‹#›</a:t>
            </a:fld>
            <a:endParaRPr lang="cs-CZ"/>
          </a:p>
        </p:txBody>
      </p:sp>
    </p:spTree>
    <p:extLst>
      <p:ext uri="{BB962C8B-B14F-4D97-AF65-F5344CB8AC3E}">
        <p14:creationId xmlns:p14="http://schemas.microsoft.com/office/powerpoint/2010/main" val="402089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8F0D7F9-F3AE-4E30-94C1-23FAC9214E74}" type="datetimeFigureOut">
              <a:rPr lang="cs-CZ" smtClean="0"/>
              <a:t>14.03.2021</a:t>
            </a:fld>
            <a:endParaRPr lang="cs-CZ"/>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7C285B4-6CD7-4A81-8C5B-038702559D65}" type="slidenum">
              <a:rPr lang="cs-CZ" smtClean="0"/>
              <a:t>‹#›</a:t>
            </a:fld>
            <a:endParaRPr lang="cs-CZ"/>
          </a:p>
        </p:txBody>
      </p:sp>
    </p:spTree>
    <p:extLst>
      <p:ext uri="{BB962C8B-B14F-4D97-AF65-F5344CB8AC3E}">
        <p14:creationId xmlns:p14="http://schemas.microsoft.com/office/powerpoint/2010/main" val="190211276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Maligní kožní nádory</a:t>
            </a:r>
          </a:p>
        </p:txBody>
      </p:sp>
      <p:sp>
        <p:nvSpPr>
          <p:cNvPr id="3" name="Podnadpis 2"/>
          <p:cNvSpPr>
            <a:spLocks noGrp="1"/>
          </p:cNvSpPr>
          <p:nvPr>
            <p:ph type="subTitle" idx="1"/>
          </p:nvPr>
        </p:nvSpPr>
        <p:spPr>
          <a:xfrm>
            <a:off x="2100941" y="5460960"/>
            <a:ext cx="8915399" cy="1126283"/>
          </a:xfrm>
        </p:spPr>
        <p:txBody>
          <a:bodyPr>
            <a:normAutofit fontScale="70000" lnSpcReduction="20000"/>
          </a:bodyPr>
          <a:lstStyle/>
          <a:p>
            <a:r>
              <a:rPr lang="cs-CZ" dirty="0"/>
              <a:t>MUDr. Anna Žáková</a:t>
            </a:r>
          </a:p>
          <a:p>
            <a:r>
              <a:rPr lang="cs-CZ" dirty="0"/>
              <a:t>Přepracovaná prezentace MUDr. Petry Fialové</a:t>
            </a:r>
          </a:p>
          <a:p>
            <a:pPr marL="514350" indent="-514350">
              <a:buAutoNum type="romanUcPeriod"/>
            </a:pPr>
            <a:r>
              <a:rPr lang="cs-CZ" dirty="0"/>
              <a:t>dermatovenerologická klinika FN u sv. Anny v Brně</a:t>
            </a:r>
          </a:p>
          <a:p>
            <a:pPr marL="514350" indent="-514350">
              <a:buAutoNum type="romanUcPeriod"/>
            </a:pPr>
            <a:r>
              <a:rPr lang="cs-CZ" dirty="0"/>
              <a:t>kožní ambulance Masarykův onkologický ústav Brno</a:t>
            </a:r>
          </a:p>
        </p:txBody>
      </p:sp>
    </p:spTree>
    <p:extLst>
      <p:ext uri="{BB962C8B-B14F-4D97-AF65-F5344CB8AC3E}">
        <p14:creationId xmlns:p14="http://schemas.microsoft.com/office/powerpoint/2010/main" val="2281018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err="1"/>
              <a:t>Bazaliom</a:t>
            </a:r>
            <a:r>
              <a:rPr lang="cs-CZ" dirty="0"/>
              <a:t> – klinický obraz</a:t>
            </a:r>
          </a:p>
        </p:txBody>
      </p:sp>
      <p:sp>
        <p:nvSpPr>
          <p:cNvPr id="5" name="Zástupný symbol pro obsah 4"/>
          <p:cNvSpPr>
            <a:spLocks noGrp="1"/>
          </p:cNvSpPr>
          <p:nvPr>
            <p:ph sz="half" idx="1"/>
          </p:nvPr>
        </p:nvSpPr>
        <p:spPr/>
        <p:txBody>
          <a:bodyPr/>
          <a:lstStyle/>
          <a:p>
            <a:r>
              <a:rPr lang="cs-CZ" b="1" dirty="0" err="1"/>
              <a:t>Nodulární</a:t>
            </a:r>
            <a:r>
              <a:rPr lang="cs-CZ" b="1" dirty="0"/>
              <a:t> </a:t>
            </a:r>
            <a:r>
              <a:rPr lang="cs-CZ" dirty="0"/>
              <a:t>– nejčastější (60%)</a:t>
            </a:r>
          </a:p>
          <a:p>
            <a:pPr>
              <a:buFontTx/>
              <a:buChar char="-"/>
            </a:pPr>
            <a:r>
              <a:rPr lang="cs-CZ" dirty="0"/>
              <a:t>lokalizace: krk, hlava</a:t>
            </a:r>
          </a:p>
          <a:p>
            <a:pPr>
              <a:buFontTx/>
              <a:buChar char="-"/>
            </a:pPr>
            <a:r>
              <a:rPr lang="cs-CZ" dirty="0"/>
              <a:t>lesklá, tuhá, narůžovělá papula, s </a:t>
            </a:r>
            <a:r>
              <a:rPr lang="cs-CZ" dirty="0" err="1"/>
              <a:t>telengiectaziemi</a:t>
            </a:r>
            <a:r>
              <a:rPr lang="cs-CZ" dirty="0"/>
              <a:t> zasahujícími do periferie, postupně v centru </a:t>
            </a:r>
            <a:r>
              <a:rPr lang="cs-CZ" dirty="0" err="1"/>
              <a:t>vkleslina</a:t>
            </a:r>
            <a:r>
              <a:rPr lang="cs-CZ" dirty="0"/>
              <a:t> či rozpad do </a:t>
            </a:r>
            <a:r>
              <a:rPr lang="cs-CZ" dirty="0" err="1"/>
              <a:t>nedolestivého</a:t>
            </a:r>
            <a:r>
              <a:rPr lang="cs-CZ" dirty="0"/>
              <a:t> vředu (</a:t>
            </a:r>
            <a:r>
              <a:rPr lang="cs-CZ" dirty="0" err="1"/>
              <a:t>ulcus</a:t>
            </a:r>
            <a:r>
              <a:rPr lang="cs-CZ" dirty="0"/>
              <a:t> </a:t>
            </a:r>
            <a:r>
              <a:rPr lang="cs-CZ" dirty="0" err="1"/>
              <a:t>rodens</a:t>
            </a:r>
            <a:r>
              <a:rPr lang="cs-CZ" dirty="0"/>
              <a:t>) s </a:t>
            </a:r>
            <a:r>
              <a:rPr lang="cs-CZ" dirty="0" err="1"/>
              <a:t>navalitými</a:t>
            </a:r>
            <a:r>
              <a:rPr lang="cs-CZ" dirty="0"/>
              <a:t> lesklými okraji – perličkovitý vzhled</a:t>
            </a:r>
          </a:p>
          <a:p>
            <a:endParaRPr lang="cs-CZ" dirty="0"/>
          </a:p>
        </p:txBody>
      </p:sp>
      <p:pic>
        <p:nvPicPr>
          <p:cNvPr id="2" name="Zástupný symbol pro obsah 1"/>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35959" r="29030"/>
          <a:stretch/>
        </p:blipFill>
        <p:spPr>
          <a:xfrm rot="5400000">
            <a:off x="8068380" y="16917"/>
            <a:ext cx="2781300" cy="5111908"/>
          </a:xfrm>
        </p:spPr>
      </p:pic>
      <p:pic>
        <p:nvPicPr>
          <p:cNvPr id="3" name="Obrázek 2"/>
          <p:cNvPicPr>
            <a:picLocks noChangeAspect="1"/>
          </p:cNvPicPr>
          <p:nvPr/>
        </p:nvPicPr>
        <p:blipFill rotWithShape="1">
          <a:blip r:embed="rId3" cstate="print">
            <a:extLst>
              <a:ext uri="{28A0092B-C50C-407E-A947-70E740481C1C}">
                <a14:useLocalDpi xmlns:a14="http://schemas.microsoft.com/office/drawing/2010/main" val="0"/>
              </a:ext>
            </a:extLst>
          </a:blip>
          <a:srcRect l="13750" t="7407" r="28472" b="25185"/>
          <a:stretch/>
        </p:blipFill>
        <p:spPr>
          <a:xfrm>
            <a:off x="7276941" y="3968610"/>
            <a:ext cx="3302160" cy="2889390"/>
          </a:xfrm>
          <a:prstGeom prst="rect">
            <a:avLst/>
          </a:prstGeom>
        </p:spPr>
      </p:pic>
    </p:spTree>
    <p:extLst>
      <p:ext uri="{BB962C8B-B14F-4D97-AF65-F5344CB8AC3E}">
        <p14:creationId xmlns:p14="http://schemas.microsoft.com/office/powerpoint/2010/main" val="1208918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Bazaliom</a:t>
            </a:r>
            <a:r>
              <a:rPr lang="cs-CZ" dirty="0"/>
              <a:t> – klinický obraz</a:t>
            </a:r>
          </a:p>
        </p:txBody>
      </p:sp>
      <p:sp>
        <p:nvSpPr>
          <p:cNvPr id="3" name="Zástupný symbol pro obsah 2"/>
          <p:cNvSpPr>
            <a:spLocks noGrp="1"/>
          </p:cNvSpPr>
          <p:nvPr>
            <p:ph sz="half" idx="1"/>
          </p:nvPr>
        </p:nvSpPr>
        <p:spPr/>
        <p:txBody>
          <a:bodyPr/>
          <a:lstStyle/>
          <a:p>
            <a:r>
              <a:rPr lang="cs-CZ" b="1" dirty="0"/>
              <a:t>Superficiální</a:t>
            </a:r>
            <a:r>
              <a:rPr lang="cs-CZ" dirty="0"/>
              <a:t> (15-30%)</a:t>
            </a:r>
          </a:p>
          <a:p>
            <a:pPr>
              <a:buFontTx/>
              <a:buChar char="-"/>
            </a:pPr>
            <a:r>
              <a:rPr lang="cs-CZ" dirty="0"/>
              <a:t>lokalizace: trup, končetiny</a:t>
            </a:r>
          </a:p>
          <a:p>
            <a:pPr>
              <a:buFontTx/>
              <a:buChar char="-"/>
            </a:pPr>
            <a:r>
              <a:rPr lang="cs-CZ" dirty="0"/>
              <a:t>růžové až červenohnědé, lehce infiltrované ostře ohraničené ložisko se </a:t>
            </a:r>
            <a:r>
              <a:rPr lang="cs-CZ" dirty="0" err="1"/>
              <a:t>šupícím</a:t>
            </a:r>
            <a:r>
              <a:rPr lang="cs-CZ" dirty="0"/>
              <a:t> povrchem</a:t>
            </a:r>
          </a:p>
        </p:txBody>
      </p:sp>
      <p:pic>
        <p:nvPicPr>
          <p:cNvPr id="5"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400644" y="2557912"/>
            <a:ext cx="3894700" cy="2913751"/>
          </a:xfrm>
        </p:spPr>
      </p:pic>
    </p:spTree>
    <p:extLst>
      <p:ext uri="{BB962C8B-B14F-4D97-AF65-F5344CB8AC3E}">
        <p14:creationId xmlns:p14="http://schemas.microsoft.com/office/powerpoint/2010/main" val="2980549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Bazaliom</a:t>
            </a:r>
            <a:r>
              <a:rPr lang="cs-CZ" dirty="0"/>
              <a:t> – klinický obraz</a:t>
            </a:r>
          </a:p>
        </p:txBody>
      </p:sp>
      <p:sp>
        <p:nvSpPr>
          <p:cNvPr id="3" name="Zástupný symbol pro obsah 2"/>
          <p:cNvSpPr>
            <a:spLocks noGrp="1"/>
          </p:cNvSpPr>
          <p:nvPr>
            <p:ph sz="half" idx="1"/>
          </p:nvPr>
        </p:nvSpPr>
        <p:spPr/>
        <p:txBody>
          <a:bodyPr/>
          <a:lstStyle/>
          <a:p>
            <a:r>
              <a:rPr lang="cs-CZ" b="1" dirty="0" err="1"/>
              <a:t>Morfeiformní</a:t>
            </a:r>
            <a:r>
              <a:rPr lang="cs-CZ" b="1" dirty="0"/>
              <a:t> (</a:t>
            </a:r>
            <a:r>
              <a:rPr lang="cs-CZ" b="1" dirty="0" err="1"/>
              <a:t>sklerodermiformní</a:t>
            </a:r>
            <a:r>
              <a:rPr lang="cs-CZ" b="1" dirty="0"/>
              <a:t>, jizvící)</a:t>
            </a:r>
            <a:r>
              <a:rPr lang="cs-CZ" dirty="0"/>
              <a:t> 3%</a:t>
            </a:r>
          </a:p>
          <a:p>
            <a:pPr>
              <a:buFontTx/>
              <a:buChar char="-"/>
            </a:pPr>
            <a:r>
              <a:rPr lang="cs-CZ" dirty="0"/>
              <a:t>Lokalizace : hlava a krk</a:t>
            </a:r>
          </a:p>
          <a:p>
            <a:pPr>
              <a:buFontTx/>
              <a:buChar char="-"/>
            </a:pPr>
            <a:r>
              <a:rPr lang="cs-CZ" dirty="0"/>
              <a:t>Hladké, lehce vyvýšené, neostře ohraničené ložisko žluté nebo bělavé barvy, někdy krustami na povrchu</a:t>
            </a:r>
          </a:p>
        </p:txBody>
      </p:sp>
      <p:pic>
        <p:nvPicPr>
          <p:cNvPr id="5" name="Zástupný symbol pro obsah 2"/>
          <p:cNvPicPr>
            <a:picLocks noGrp="1" noChangeAspect="1"/>
          </p:cNvPicPr>
          <p:nvPr>
            <p:ph sz="half" idx="2"/>
          </p:nvPr>
        </p:nvPicPr>
        <p:blipFill rotWithShape="1">
          <a:blip r:embed="rId2" cstate="print"/>
          <a:srcRect l="15236" t="10133" r="17042" b="6598"/>
          <a:stretch/>
        </p:blipFill>
        <p:spPr>
          <a:xfrm>
            <a:off x="6672851" y="2133600"/>
            <a:ext cx="5317518" cy="3873500"/>
          </a:xfrm>
          <a:prstGeom prst="rect">
            <a:avLst/>
          </a:prstGeom>
        </p:spPr>
      </p:pic>
    </p:spTree>
    <p:extLst>
      <p:ext uri="{BB962C8B-B14F-4D97-AF65-F5344CB8AC3E}">
        <p14:creationId xmlns:p14="http://schemas.microsoft.com/office/powerpoint/2010/main" val="1630145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Bazaliom</a:t>
            </a:r>
            <a:r>
              <a:rPr lang="cs-CZ" dirty="0"/>
              <a:t> – klinický obraz</a:t>
            </a:r>
          </a:p>
        </p:txBody>
      </p:sp>
      <p:sp>
        <p:nvSpPr>
          <p:cNvPr id="3" name="Zástupný symbol pro obsah 2"/>
          <p:cNvSpPr>
            <a:spLocks noGrp="1"/>
          </p:cNvSpPr>
          <p:nvPr>
            <p:ph sz="half" idx="1"/>
          </p:nvPr>
        </p:nvSpPr>
        <p:spPr/>
        <p:txBody>
          <a:bodyPr/>
          <a:lstStyle/>
          <a:p>
            <a:r>
              <a:rPr lang="cs-CZ" b="1" dirty="0" err="1"/>
              <a:t>Bazaliom</a:t>
            </a:r>
            <a:r>
              <a:rPr lang="cs-CZ" b="1" dirty="0"/>
              <a:t> s pigmentem</a:t>
            </a:r>
          </a:p>
          <a:p>
            <a:pPr marL="0" indent="0">
              <a:buNone/>
            </a:pPr>
            <a:r>
              <a:rPr lang="cs-CZ" dirty="0"/>
              <a:t> - snadná záměna za melanom</a:t>
            </a:r>
          </a:p>
          <a:p>
            <a:pPr marL="0" indent="0">
              <a:buNone/>
            </a:pPr>
            <a:endParaRPr lang="cs-CZ" b="1" dirty="0"/>
          </a:p>
        </p:txBody>
      </p:sp>
      <p:pic>
        <p:nvPicPr>
          <p:cNvPr id="7" name="Zástupný symbol pro obsah 6"/>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48559" r="54453"/>
          <a:stretch/>
        </p:blipFill>
        <p:spPr>
          <a:xfrm>
            <a:off x="8166102" y="4235782"/>
            <a:ext cx="2673349" cy="2430687"/>
          </a:xfrm>
        </p:spPr>
      </p:pic>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6351" y="1905000"/>
            <a:ext cx="3213100" cy="2265236"/>
          </a:xfrm>
          <a:prstGeom prst="rect">
            <a:avLst/>
          </a:prstGeom>
        </p:spPr>
      </p:pic>
    </p:spTree>
    <p:extLst>
      <p:ext uri="{BB962C8B-B14F-4D97-AF65-F5344CB8AC3E}">
        <p14:creationId xmlns:p14="http://schemas.microsoft.com/office/powerpoint/2010/main" val="2904226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Bazaliom</a:t>
            </a:r>
            <a:r>
              <a:rPr lang="cs-CZ" dirty="0"/>
              <a:t> – klinický obraz</a:t>
            </a:r>
          </a:p>
        </p:txBody>
      </p:sp>
      <p:sp>
        <p:nvSpPr>
          <p:cNvPr id="3" name="Zástupný symbol pro obsah 2"/>
          <p:cNvSpPr>
            <a:spLocks noGrp="1"/>
          </p:cNvSpPr>
          <p:nvPr>
            <p:ph sz="half" idx="1"/>
          </p:nvPr>
        </p:nvSpPr>
        <p:spPr/>
        <p:txBody>
          <a:bodyPr/>
          <a:lstStyle/>
          <a:p>
            <a:r>
              <a:rPr lang="cs-CZ" dirty="0" err="1"/>
              <a:t>Ulcus</a:t>
            </a:r>
            <a:r>
              <a:rPr lang="cs-CZ" dirty="0"/>
              <a:t> </a:t>
            </a:r>
            <a:r>
              <a:rPr lang="cs-CZ" dirty="0" err="1"/>
              <a:t>terebrans</a:t>
            </a:r>
            <a:endParaRPr lang="cs-CZ" dirty="0"/>
          </a:p>
          <a:p>
            <a:pPr marL="0" indent="0">
              <a:buNone/>
            </a:pPr>
            <a:r>
              <a:rPr lang="cs-CZ" dirty="0"/>
              <a:t> - při dlouholetém růstu mohou </a:t>
            </a:r>
            <a:r>
              <a:rPr lang="cs-CZ" dirty="0" err="1"/>
              <a:t>bazaliomy</a:t>
            </a:r>
            <a:r>
              <a:rPr lang="cs-CZ" dirty="0"/>
              <a:t> </a:t>
            </a:r>
            <a:r>
              <a:rPr lang="cs-CZ" dirty="0" err="1"/>
              <a:t>exulcerovat</a:t>
            </a:r>
            <a:r>
              <a:rPr lang="cs-CZ" dirty="0"/>
              <a:t>, prorůstat až přes chrupavku či kost za vzniku devastujícího granulujícího ložiska</a:t>
            </a:r>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91375" y="2560050"/>
            <a:ext cx="4313238" cy="2909475"/>
          </a:xfrm>
        </p:spPr>
      </p:pic>
    </p:spTree>
    <p:extLst>
      <p:ext uri="{BB962C8B-B14F-4D97-AF65-F5344CB8AC3E}">
        <p14:creationId xmlns:p14="http://schemas.microsoft.com/office/powerpoint/2010/main" val="215532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Bazaliom</a:t>
            </a:r>
            <a:r>
              <a:rPr lang="cs-CZ" dirty="0"/>
              <a:t> – klinický obraz</a:t>
            </a:r>
          </a:p>
        </p:txBody>
      </p:sp>
      <p:sp>
        <p:nvSpPr>
          <p:cNvPr id="3" name="Zástupný symbol pro obsah 2"/>
          <p:cNvSpPr>
            <a:spLocks noGrp="1"/>
          </p:cNvSpPr>
          <p:nvPr>
            <p:ph sz="half" idx="1"/>
          </p:nvPr>
        </p:nvSpPr>
        <p:spPr/>
        <p:txBody>
          <a:bodyPr/>
          <a:lstStyle/>
          <a:p>
            <a:r>
              <a:rPr lang="cs-CZ" dirty="0" err="1"/>
              <a:t>Fibroepitelový</a:t>
            </a:r>
            <a:r>
              <a:rPr lang="cs-CZ" dirty="0"/>
              <a:t> (</a:t>
            </a:r>
            <a:r>
              <a:rPr lang="cs-CZ" dirty="0" err="1"/>
              <a:t>Pinkusův</a:t>
            </a:r>
            <a:r>
              <a:rPr lang="cs-CZ" dirty="0"/>
              <a:t>) nádor</a:t>
            </a:r>
          </a:p>
          <a:p>
            <a:pPr marL="0" indent="0">
              <a:buNone/>
            </a:pPr>
            <a:r>
              <a:rPr lang="cs-CZ" dirty="0"/>
              <a:t> - lokalizace: trup (bederní oblast), končetiny, třísla, genitál</a:t>
            </a:r>
          </a:p>
          <a:p>
            <a:pPr marL="0" indent="0">
              <a:buNone/>
            </a:pPr>
            <a:r>
              <a:rPr lang="cs-CZ" dirty="0"/>
              <a:t> - přisedlá či </a:t>
            </a:r>
            <a:r>
              <a:rPr lang="cs-CZ" dirty="0" err="1"/>
              <a:t>pendulující</a:t>
            </a:r>
            <a:r>
              <a:rPr lang="cs-CZ" dirty="0"/>
              <a:t> hladká kulovitá papula</a:t>
            </a:r>
          </a:p>
        </p:txBody>
      </p:sp>
      <p:pic>
        <p:nvPicPr>
          <p:cNvPr id="5" name="Zástupný symbol pro obsah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903076" y="2384845"/>
            <a:ext cx="4576138" cy="3050755"/>
          </a:xfrm>
        </p:spPr>
      </p:pic>
    </p:spTree>
    <p:extLst>
      <p:ext uri="{BB962C8B-B14F-4D97-AF65-F5344CB8AC3E}">
        <p14:creationId xmlns:p14="http://schemas.microsoft.com/office/powerpoint/2010/main" val="2820008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Bazaliom</a:t>
            </a:r>
            <a:r>
              <a:rPr lang="cs-CZ" dirty="0"/>
              <a:t> – klinický obraz</a:t>
            </a:r>
          </a:p>
        </p:txBody>
      </p:sp>
      <p:sp>
        <p:nvSpPr>
          <p:cNvPr id="3" name="Zástupný symbol pro obsah 2"/>
          <p:cNvSpPr>
            <a:spLocks noGrp="1"/>
          </p:cNvSpPr>
          <p:nvPr>
            <p:ph sz="half" idx="1"/>
          </p:nvPr>
        </p:nvSpPr>
        <p:spPr/>
        <p:txBody>
          <a:bodyPr/>
          <a:lstStyle/>
          <a:p>
            <a:r>
              <a:rPr lang="cs-CZ" dirty="0" err="1"/>
              <a:t>Bazoskvamozní</a:t>
            </a:r>
            <a:r>
              <a:rPr lang="cs-CZ" dirty="0"/>
              <a:t> </a:t>
            </a:r>
            <a:r>
              <a:rPr lang="cs-CZ" dirty="0" err="1"/>
              <a:t>bazaliom</a:t>
            </a:r>
            <a:r>
              <a:rPr lang="cs-CZ" dirty="0"/>
              <a:t> (</a:t>
            </a:r>
            <a:r>
              <a:rPr lang="cs-CZ" dirty="0" err="1"/>
              <a:t>metatypický</a:t>
            </a:r>
            <a:r>
              <a:rPr lang="cs-CZ" dirty="0"/>
              <a:t> </a:t>
            </a:r>
            <a:r>
              <a:rPr lang="cs-CZ" dirty="0" err="1"/>
              <a:t>bazocelulární</a:t>
            </a:r>
            <a:r>
              <a:rPr lang="cs-CZ" dirty="0"/>
              <a:t> karcinom)</a:t>
            </a:r>
          </a:p>
          <a:p>
            <a:pPr>
              <a:buFontTx/>
              <a:buChar char="-"/>
            </a:pPr>
            <a:r>
              <a:rPr lang="cs-CZ" dirty="0"/>
              <a:t>lokalizace: hlava, krk</a:t>
            </a:r>
          </a:p>
          <a:p>
            <a:pPr>
              <a:buFontTx/>
              <a:buChar char="-"/>
            </a:pPr>
            <a:r>
              <a:rPr lang="cs-CZ" dirty="0"/>
              <a:t>histologicky struktury </a:t>
            </a:r>
            <a:r>
              <a:rPr lang="cs-CZ" dirty="0" err="1"/>
              <a:t>bazaliomu</a:t>
            </a:r>
            <a:r>
              <a:rPr lang="cs-CZ" dirty="0"/>
              <a:t> i </a:t>
            </a:r>
            <a:r>
              <a:rPr lang="cs-CZ" dirty="0" err="1"/>
              <a:t>spinaliomu</a:t>
            </a:r>
            <a:endParaRPr lang="cs-CZ" dirty="0"/>
          </a:p>
          <a:p>
            <a:pPr>
              <a:buFontTx/>
              <a:buChar char="-"/>
            </a:pPr>
            <a:r>
              <a:rPr lang="cs-CZ" dirty="0"/>
              <a:t>rychlejší a agresivnější růst </a:t>
            </a:r>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91375" y="2607104"/>
            <a:ext cx="4313238" cy="2815368"/>
          </a:xfrm>
        </p:spPr>
      </p:pic>
    </p:spTree>
    <p:extLst>
      <p:ext uri="{BB962C8B-B14F-4D97-AF65-F5344CB8AC3E}">
        <p14:creationId xmlns:p14="http://schemas.microsoft.com/office/powerpoint/2010/main" val="225340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Bazaliom</a:t>
            </a:r>
            <a:r>
              <a:rPr lang="cs-CZ" dirty="0"/>
              <a:t> - léčba</a:t>
            </a:r>
          </a:p>
        </p:txBody>
      </p:sp>
      <p:sp>
        <p:nvSpPr>
          <p:cNvPr id="3" name="Zástupný symbol pro obsah 2"/>
          <p:cNvSpPr>
            <a:spLocks noGrp="1"/>
          </p:cNvSpPr>
          <p:nvPr>
            <p:ph idx="1"/>
          </p:nvPr>
        </p:nvSpPr>
        <p:spPr/>
        <p:txBody>
          <a:bodyPr>
            <a:normAutofit/>
          </a:bodyPr>
          <a:lstStyle/>
          <a:p>
            <a:r>
              <a:rPr lang="cs-CZ" dirty="0"/>
              <a:t>terapie : metody invazivní x neinvazivní (pro určité typy)</a:t>
            </a:r>
          </a:p>
          <a:p>
            <a:r>
              <a:rPr lang="cs-CZ" dirty="0"/>
              <a:t>možnosti léčby invazivní: chirurgická excize AI</a:t>
            </a:r>
          </a:p>
          <a:p>
            <a:pPr marL="0" indent="0">
              <a:buNone/>
            </a:pPr>
            <a:r>
              <a:rPr lang="cs-CZ" dirty="0"/>
              <a:t>                                                 kryoterapie AII</a:t>
            </a:r>
          </a:p>
          <a:p>
            <a:pPr marL="0" indent="0">
              <a:buNone/>
            </a:pPr>
            <a:r>
              <a:rPr lang="cs-CZ" dirty="0"/>
              <a:t>                                                 CO2 laser CIII</a:t>
            </a:r>
          </a:p>
          <a:p>
            <a:r>
              <a:rPr lang="cs-CZ" dirty="0"/>
              <a:t>možnosti léčby neinvazivní: 5% </a:t>
            </a:r>
            <a:r>
              <a:rPr lang="cs-CZ" dirty="0" err="1"/>
              <a:t>imiquimod</a:t>
            </a:r>
            <a:r>
              <a:rPr lang="cs-CZ" dirty="0"/>
              <a:t> AI superficiální , CI </a:t>
            </a:r>
            <a:r>
              <a:rPr lang="cs-CZ" dirty="0" err="1"/>
              <a:t>nodulární</a:t>
            </a:r>
            <a:endParaRPr lang="cs-CZ" dirty="0"/>
          </a:p>
          <a:p>
            <a:pPr marL="0" indent="0">
              <a:buNone/>
            </a:pPr>
            <a:r>
              <a:rPr lang="cs-CZ" dirty="0"/>
              <a:t>                                                      MAL-PDT AI superficiální, BI </a:t>
            </a:r>
            <a:r>
              <a:rPr lang="cs-CZ" dirty="0" err="1"/>
              <a:t>nodulární</a:t>
            </a:r>
            <a:endParaRPr lang="cs-CZ" dirty="0"/>
          </a:p>
          <a:p>
            <a:pPr marL="0" indent="0">
              <a:buNone/>
            </a:pPr>
            <a:r>
              <a:rPr lang="cs-CZ" dirty="0"/>
              <a:t>                                                      ozařování AI</a:t>
            </a:r>
          </a:p>
          <a:p>
            <a:pPr marL="0" indent="0">
              <a:buNone/>
            </a:pPr>
            <a:r>
              <a:rPr lang="cs-CZ" dirty="0"/>
              <a:t>                                                      celková    </a:t>
            </a:r>
          </a:p>
          <a:p>
            <a:endParaRPr lang="cs-CZ" dirty="0"/>
          </a:p>
        </p:txBody>
      </p:sp>
    </p:spTree>
    <p:extLst>
      <p:ext uri="{BB962C8B-B14F-4D97-AF65-F5344CB8AC3E}">
        <p14:creationId xmlns:p14="http://schemas.microsoft.com/office/powerpoint/2010/main" val="2866347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Bazaliom</a:t>
            </a:r>
            <a:r>
              <a:rPr lang="cs-CZ" dirty="0"/>
              <a:t> – prognostické faktory</a:t>
            </a:r>
          </a:p>
        </p:txBody>
      </p:sp>
      <p:sp>
        <p:nvSpPr>
          <p:cNvPr id="3" name="Zástupný symbol pro obsah 2"/>
          <p:cNvSpPr>
            <a:spLocks noGrp="1"/>
          </p:cNvSpPr>
          <p:nvPr>
            <p:ph sz="half" idx="1"/>
          </p:nvPr>
        </p:nvSpPr>
        <p:spPr/>
        <p:txBody>
          <a:bodyPr>
            <a:normAutofit fontScale="92500" lnSpcReduction="20000"/>
          </a:bodyPr>
          <a:lstStyle/>
          <a:p>
            <a:r>
              <a:rPr lang="cs-CZ" dirty="0"/>
              <a:t>volba vhodné terapie - dle klinicky rizikových faktorů ( agresivní růst, recidivy, metastazování)</a:t>
            </a:r>
          </a:p>
          <a:p>
            <a:pPr marL="0" indent="0">
              <a:buNone/>
            </a:pPr>
            <a:r>
              <a:rPr lang="cs-CZ" b="1" dirty="0"/>
              <a:t> Lokalizace </a:t>
            </a:r>
            <a:r>
              <a:rPr lang="cs-CZ" dirty="0"/>
              <a:t>: vysoce riziková k </a:t>
            </a:r>
            <a:r>
              <a:rPr lang="cs-CZ" dirty="0" err="1"/>
              <a:t>rekurencím</a:t>
            </a:r>
            <a:r>
              <a:rPr lang="cs-CZ" dirty="0"/>
              <a:t> - centrální část obličeje </a:t>
            </a:r>
          </a:p>
          <a:p>
            <a:pPr marL="0" indent="0">
              <a:buNone/>
            </a:pPr>
            <a:r>
              <a:rPr lang="cs-CZ" dirty="0"/>
              <a:t>( </a:t>
            </a:r>
            <a:r>
              <a:rPr lang="cs-CZ" dirty="0" err="1"/>
              <a:t>periokulárně</a:t>
            </a:r>
            <a:r>
              <a:rPr lang="cs-CZ" dirty="0"/>
              <a:t>, oční víčka, obočí, nos, </a:t>
            </a:r>
            <a:r>
              <a:rPr lang="cs-CZ" dirty="0" err="1"/>
              <a:t>periorálně</a:t>
            </a:r>
            <a:r>
              <a:rPr lang="cs-CZ" dirty="0"/>
              <a:t>, rty, brada, uši, </a:t>
            </a:r>
            <a:r>
              <a:rPr lang="cs-CZ" dirty="0" err="1"/>
              <a:t>pre</a:t>
            </a:r>
            <a:r>
              <a:rPr lang="cs-CZ" dirty="0"/>
              <a:t>- a </a:t>
            </a:r>
            <a:r>
              <a:rPr lang="cs-CZ" dirty="0" err="1"/>
              <a:t>postaurikulárně</a:t>
            </a:r>
            <a:r>
              <a:rPr lang="cs-CZ" dirty="0"/>
              <a:t>, spánky, hřbety rukou, nárty, genitál)</a:t>
            </a:r>
          </a:p>
          <a:p>
            <a:pPr marL="0" indent="0">
              <a:buNone/>
            </a:pPr>
            <a:r>
              <a:rPr lang="cs-CZ" dirty="0"/>
              <a:t>                      středně riziková – tváře, čelo, temeno, krk</a:t>
            </a:r>
          </a:p>
          <a:p>
            <a:pPr marL="0" indent="0">
              <a:buNone/>
            </a:pPr>
            <a:r>
              <a:rPr lang="cs-CZ" dirty="0"/>
              <a:t>                      nízce riziková – trup, končetiny</a:t>
            </a:r>
          </a:p>
          <a:p>
            <a:pPr marL="0" indent="0">
              <a:buNone/>
            </a:pPr>
            <a:r>
              <a:rPr lang="cs-CZ" dirty="0"/>
              <a:t>                      </a:t>
            </a:r>
          </a:p>
          <a:p>
            <a:endParaRPr lang="cs-CZ" dirty="0"/>
          </a:p>
        </p:txBody>
      </p:sp>
      <p:pic>
        <p:nvPicPr>
          <p:cNvPr id="5" name="Zástupný symbol pro obsah 6"/>
          <p:cNvPicPr>
            <a:picLocks noGrp="1" noChangeAspect="1"/>
          </p:cNvPicPr>
          <p:nvPr>
            <p:ph sz="half" idx="2"/>
          </p:nvPr>
        </p:nvPicPr>
        <p:blipFill rotWithShape="1">
          <a:blip r:embed="rId2" cstate="print"/>
          <a:srcRect l="37910" t="51506" r="41774" b="12358"/>
          <a:stretch/>
        </p:blipFill>
        <p:spPr>
          <a:xfrm>
            <a:off x="6908800" y="2133600"/>
            <a:ext cx="3777622" cy="3777622"/>
          </a:xfrm>
          <a:prstGeom prst="rect">
            <a:avLst/>
          </a:prstGeom>
        </p:spPr>
      </p:pic>
    </p:spTree>
    <p:extLst>
      <p:ext uri="{BB962C8B-B14F-4D97-AF65-F5344CB8AC3E}">
        <p14:creationId xmlns:p14="http://schemas.microsoft.com/office/powerpoint/2010/main" val="4125623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Bazaliom</a:t>
            </a:r>
            <a:r>
              <a:rPr lang="cs-CZ" dirty="0"/>
              <a:t> – prognostické faktory</a:t>
            </a:r>
          </a:p>
        </p:txBody>
      </p:sp>
      <p:sp>
        <p:nvSpPr>
          <p:cNvPr id="3" name="Zástupný symbol pro obsah 2"/>
          <p:cNvSpPr>
            <a:spLocks noGrp="1"/>
          </p:cNvSpPr>
          <p:nvPr>
            <p:ph idx="1"/>
          </p:nvPr>
        </p:nvSpPr>
        <p:spPr/>
        <p:txBody>
          <a:bodyPr>
            <a:normAutofit lnSpcReduction="10000"/>
          </a:bodyPr>
          <a:lstStyle/>
          <a:p>
            <a:pPr marL="0" indent="0">
              <a:buNone/>
            </a:pPr>
            <a:r>
              <a:rPr lang="cs-CZ" b="1" dirty="0"/>
              <a:t>Velikost</a:t>
            </a:r>
            <a:r>
              <a:rPr lang="cs-CZ" dirty="0"/>
              <a:t> – čím větší tumor, tím vyšší riziko recidiv</a:t>
            </a:r>
          </a:p>
          <a:p>
            <a:pPr marL="0" indent="0">
              <a:buNone/>
            </a:pPr>
            <a:r>
              <a:rPr lang="cs-CZ" dirty="0"/>
              <a:t>                  Vysoce rizikové  - vysoce riziková lokalizace více než 6mm</a:t>
            </a:r>
          </a:p>
          <a:p>
            <a:pPr marL="0" indent="0">
              <a:buNone/>
            </a:pPr>
            <a:r>
              <a:rPr lang="cs-CZ" dirty="0"/>
              <a:t>                                                  středně riziková oblast více než 10mm</a:t>
            </a:r>
          </a:p>
          <a:p>
            <a:pPr marL="0" indent="0">
              <a:buNone/>
            </a:pPr>
            <a:r>
              <a:rPr lang="cs-CZ" dirty="0"/>
              <a:t>                                                  nízce riziková oblast více než 20mm</a:t>
            </a:r>
          </a:p>
          <a:p>
            <a:pPr marL="0" indent="0">
              <a:buNone/>
            </a:pPr>
            <a:r>
              <a:rPr lang="cs-CZ" b="1" dirty="0"/>
              <a:t>Hranice</a:t>
            </a:r>
            <a:r>
              <a:rPr lang="cs-CZ" dirty="0"/>
              <a:t> – léze s hůře definovanými hranicemi je rizikovější</a:t>
            </a:r>
          </a:p>
          <a:p>
            <a:pPr marL="0" indent="0">
              <a:buNone/>
            </a:pPr>
            <a:r>
              <a:rPr lang="cs-CZ" b="1" dirty="0"/>
              <a:t>Histologický subtyp </a:t>
            </a:r>
            <a:r>
              <a:rPr lang="cs-CZ" dirty="0"/>
              <a:t>– nízce rizikové – </a:t>
            </a:r>
            <a:r>
              <a:rPr lang="cs-CZ" dirty="0" err="1"/>
              <a:t>nodulární</a:t>
            </a:r>
            <a:r>
              <a:rPr lang="cs-CZ" dirty="0"/>
              <a:t>, superficiální, </a:t>
            </a:r>
            <a:r>
              <a:rPr lang="cs-CZ" dirty="0" err="1"/>
              <a:t>infundibulocystický</a:t>
            </a:r>
            <a:r>
              <a:rPr lang="cs-CZ" dirty="0"/>
              <a:t>, </a:t>
            </a:r>
            <a:r>
              <a:rPr lang="cs-CZ" dirty="0" err="1"/>
              <a:t>fibroepitelový</a:t>
            </a:r>
            <a:r>
              <a:rPr lang="cs-CZ" dirty="0"/>
              <a:t> (</a:t>
            </a:r>
            <a:r>
              <a:rPr lang="cs-CZ" dirty="0" err="1"/>
              <a:t>Pinkus</a:t>
            </a:r>
            <a:r>
              <a:rPr lang="cs-CZ" dirty="0"/>
              <a:t>)</a:t>
            </a:r>
          </a:p>
          <a:p>
            <a:pPr marL="0" indent="0">
              <a:buNone/>
            </a:pPr>
            <a:r>
              <a:rPr lang="cs-CZ" dirty="0"/>
              <a:t>			vysoce rizikové – </a:t>
            </a:r>
            <a:r>
              <a:rPr lang="cs-CZ" dirty="0" err="1"/>
              <a:t>morfeaformní</a:t>
            </a:r>
            <a:r>
              <a:rPr lang="cs-CZ" dirty="0"/>
              <a:t>, infiltrující, </a:t>
            </a:r>
            <a:r>
              <a:rPr lang="cs-CZ" dirty="0" err="1"/>
              <a:t>metatypický</a:t>
            </a:r>
            <a:endParaRPr lang="cs-CZ" dirty="0"/>
          </a:p>
          <a:p>
            <a:pPr marL="0" indent="0">
              <a:buNone/>
            </a:pPr>
            <a:r>
              <a:rPr lang="cs-CZ" b="1" dirty="0" err="1"/>
              <a:t>Perineurální</a:t>
            </a:r>
            <a:r>
              <a:rPr lang="cs-CZ" b="1" dirty="0"/>
              <a:t> šíření </a:t>
            </a:r>
            <a:r>
              <a:rPr lang="cs-CZ" dirty="0"/>
              <a:t>– málo časté, ale vysoce rizikové, diagnostika dle PET/CT</a:t>
            </a:r>
          </a:p>
          <a:p>
            <a:pPr marL="0" indent="0">
              <a:buNone/>
            </a:pPr>
            <a:r>
              <a:rPr lang="cs-CZ" b="1" dirty="0"/>
              <a:t>Recidivující </a:t>
            </a:r>
            <a:r>
              <a:rPr lang="cs-CZ" b="1" dirty="0" err="1"/>
              <a:t>bazaliom</a:t>
            </a:r>
            <a:endParaRPr lang="cs-CZ" b="1" dirty="0"/>
          </a:p>
          <a:p>
            <a:pPr marL="0" indent="0">
              <a:buNone/>
            </a:pPr>
            <a:endParaRPr lang="cs-CZ" dirty="0"/>
          </a:p>
        </p:txBody>
      </p:sp>
    </p:spTree>
    <p:extLst>
      <p:ext uri="{BB962C8B-B14F-4D97-AF65-F5344CB8AC3E}">
        <p14:creationId xmlns:p14="http://schemas.microsoft.com/office/powerpoint/2010/main" val="2644974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Dělení</a:t>
            </a:r>
          </a:p>
        </p:txBody>
      </p:sp>
      <p:sp>
        <p:nvSpPr>
          <p:cNvPr id="3" name="Zástupný symbol pro obsah 2"/>
          <p:cNvSpPr>
            <a:spLocks noGrp="1"/>
          </p:cNvSpPr>
          <p:nvPr>
            <p:ph idx="1"/>
          </p:nvPr>
        </p:nvSpPr>
        <p:spPr/>
        <p:txBody>
          <a:bodyPr>
            <a:normAutofit/>
          </a:bodyPr>
          <a:lstStyle/>
          <a:p>
            <a:r>
              <a:rPr lang="cs-CZ" dirty="0" err="1"/>
              <a:t>nemelanomové</a:t>
            </a:r>
            <a:r>
              <a:rPr lang="cs-CZ" dirty="0"/>
              <a:t> kožní </a:t>
            </a:r>
          </a:p>
          <a:p>
            <a:r>
              <a:rPr lang="cs-CZ" dirty="0"/>
              <a:t>melanom</a:t>
            </a:r>
          </a:p>
        </p:txBody>
      </p:sp>
    </p:spTree>
    <p:extLst>
      <p:ext uri="{BB962C8B-B14F-4D97-AF65-F5344CB8AC3E}">
        <p14:creationId xmlns:p14="http://schemas.microsoft.com/office/powerpoint/2010/main" val="23802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Bazaliom</a:t>
            </a:r>
            <a:r>
              <a:rPr lang="cs-CZ" dirty="0"/>
              <a:t> – prognostické faktory</a:t>
            </a:r>
          </a:p>
        </p:txBody>
      </p:sp>
      <p:sp>
        <p:nvSpPr>
          <p:cNvPr id="3" name="Zástupný symbol pro obsah 2"/>
          <p:cNvSpPr>
            <a:spLocks noGrp="1"/>
          </p:cNvSpPr>
          <p:nvPr>
            <p:ph idx="1"/>
          </p:nvPr>
        </p:nvSpPr>
        <p:spPr/>
        <p:txBody>
          <a:bodyPr>
            <a:normAutofit/>
          </a:bodyPr>
          <a:lstStyle/>
          <a:p>
            <a:pPr marL="0" indent="0">
              <a:buNone/>
            </a:pPr>
            <a:r>
              <a:rPr lang="cs-CZ" b="1" dirty="0"/>
              <a:t>Předchozí ozařování </a:t>
            </a:r>
            <a:r>
              <a:rPr lang="cs-CZ" dirty="0"/>
              <a:t>– v oblastech, kde předcházela radiace – vyšší riziko recidiv, metastazování</a:t>
            </a:r>
          </a:p>
          <a:p>
            <a:pPr marL="0" indent="0">
              <a:buNone/>
            </a:pPr>
            <a:r>
              <a:rPr lang="cs-CZ" b="1" dirty="0"/>
              <a:t>Věk</a:t>
            </a:r>
            <a:r>
              <a:rPr lang="cs-CZ" dirty="0"/>
              <a:t> – méně než 35 let – vyšší riziko histologicky agresivnějších forem</a:t>
            </a:r>
          </a:p>
          <a:p>
            <a:pPr marL="0" indent="0">
              <a:buNone/>
            </a:pPr>
            <a:r>
              <a:rPr lang="cs-CZ" b="1" dirty="0"/>
              <a:t>Imunosuprese</a:t>
            </a:r>
            <a:r>
              <a:rPr lang="cs-CZ" dirty="0"/>
              <a:t> – vyšší riziko agresivnějšího chování a metastazování prokázáno u SCC, u </a:t>
            </a:r>
            <a:r>
              <a:rPr lang="cs-CZ" dirty="0" err="1"/>
              <a:t>bazaliomu</a:t>
            </a:r>
            <a:r>
              <a:rPr lang="cs-CZ" dirty="0"/>
              <a:t> není tak zřejmé</a:t>
            </a:r>
          </a:p>
          <a:p>
            <a:pPr marL="0" indent="0">
              <a:buNone/>
            </a:pPr>
            <a:r>
              <a:rPr lang="cs-CZ" b="1" dirty="0"/>
              <a:t>Genetické syndromy </a:t>
            </a:r>
            <a:r>
              <a:rPr lang="cs-CZ" dirty="0"/>
              <a:t>– vyšší riziko</a:t>
            </a:r>
          </a:p>
          <a:p>
            <a:pPr marL="0" indent="0">
              <a:buNone/>
            </a:pPr>
            <a:r>
              <a:rPr lang="cs-CZ" dirty="0" err="1"/>
              <a:t>Bazaliomy</a:t>
            </a:r>
            <a:r>
              <a:rPr lang="cs-CZ" dirty="0"/>
              <a:t> – v jizvách, ulceracích</a:t>
            </a:r>
          </a:p>
          <a:p>
            <a:pPr marL="0" indent="0">
              <a:buNone/>
            </a:pPr>
            <a:endParaRPr lang="cs-CZ" dirty="0"/>
          </a:p>
        </p:txBody>
      </p:sp>
    </p:spTree>
    <p:extLst>
      <p:ext uri="{BB962C8B-B14F-4D97-AF65-F5344CB8AC3E}">
        <p14:creationId xmlns:p14="http://schemas.microsoft.com/office/powerpoint/2010/main" val="2900773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8" name="Zástupný symbol pro obsah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81681" y="624110"/>
            <a:ext cx="6934173" cy="6233890"/>
          </a:xfrm>
        </p:spPr>
      </p:pic>
    </p:spTree>
    <p:extLst>
      <p:ext uri="{BB962C8B-B14F-4D97-AF65-F5344CB8AC3E}">
        <p14:creationId xmlns:p14="http://schemas.microsoft.com/office/powerpoint/2010/main" val="2898315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Bazaliom</a:t>
            </a:r>
            <a:r>
              <a:rPr lang="cs-CZ" dirty="0"/>
              <a:t> – léčba invazivní</a:t>
            </a:r>
          </a:p>
        </p:txBody>
      </p:sp>
      <p:sp>
        <p:nvSpPr>
          <p:cNvPr id="3" name="Zástupný symbol pro obsah 2"/>
          <p:cNvSpPr>
            <a:spLocks noGrp="1"/>
          </p:cNvSpPr>
          <p:nvPr>
            <p:ph sz="half" idx="1"/>
          </p:nvPr>
        </p:nvSpPr>
        <p:spPr/>
        <p:txBody>
          <a:bodyPr>
            <a:normAutofit/>
          </a:bodyPr>
          <a:lstStyle/>
          <a:p>
            <a:r>
              <a:rPr lang="cs-CZ" dirty="0"/>
              <a:t>metodou 1. volby pro všechny typy BCC – </a:t>
            </a:r>
            <a:r>
              <a:rPr lang="cs-CZ" b="1" dirty="0"/>
              <a:t>chirurgická excize AI </a:t>
            </a:r>
            <a:r>
              <a:rPr lang="cs-CZ" dirty="0"/>
              <a:t>(+ </a:t>
            </a:r>
            <a:r>
              <a:rPr lang="cs-CZ" dirty="0" err="1"/>
              <a:t>Mohs</a:t>
            </a:r>
            <a:r>
              <a:rPr lang="cs-CZ" dirty="0"/>
              <a:t> mikrochirurgie)</a:t>
            </a:r>
          </a:p>
          <a:p>
            <a:pPr marL="0" indent="0">
              <a:buNone/>
            </a:pPr>
            <a:r>
              <a:rPr lang="cs-CZ" dirty="0"/>
              <a:t>Výhody: histologická verifikace, vysoká úspěšnost – recidivy 2-8% po 5 letech od zákroku</a:t>
            </a:r>
          </a:p>
          <a:p>
            <a:pPr marL="0" indent="0">
              <a:buNone/>
            </a:pPr>
            <a:r>
              <a:rPr lang="cs-CZ" dirty="0"/>
              <a:t>Nevýhody: invazivní, jizvy, problematické u starých </a:t>
            </a:r>
            <a:r>
              <a:rPr lang="cs-CZ" dirty="0" err="1"/>
              <a:t>polymorbidních</a:t>
            </a:r>
            <a:r>
              <a:rPr lang="cs-CZ" dirty="0"/>
              <a:t> pacientů, inkompletní excize</a:t>
            </a:r>
          </a:p>
        </p:txBody>
      </p:sp>
      <p:pic>
        <p:nvPicPr>
          <p:cNvPr id="5" name="Zástupný symbol pro obsah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174462" y="2133600"/>
            <a:ext cx="4928637" cy="3696477"/>
          </a:xfrm>
        </p:spPr>
      </p:pic>
    </p:spTree>
    <p:extLst>
      <p:ext uri="{BB962C8B-B14F-4D97-AF65-F5344CB8AC3E}">
        <p14:creationId xmlns:p14="http://schemas.microsoft.com/office/powerpoint/2010/main" val="2612448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err="1"/>
              <a:t>Bazaliom</a:t>
            </a:r>
            <a:r>
              <a:rPr lang="cs-CZ" dirty="0"/>
              <a:t> – léčba invazivní</a:t>
            </a:r>
          </a:p>
        </p:txBody>
      </p:sp>
      <p:sp>
        <p:nvSpPr>
          <p:cNvPr id="5" name="Zástupný symbol pro obsah 4"/>
          <p:cNvSpPr>
            <a:spLocks noGrp="1"/>
          </p:cNvSpPr>
          <p:nvPr>
            <p:ph sz="half" idx="1"/>
          </p:nvPr>
        </p:nvSpPr>
        <p:spPr/>
        <p:txBody>
          <a:bodyPr>
            <a:normAutofit fontScale="85000" lnSpcReduction="10000"/>
          </a:bodyPr>
          <a:lstStyle/>
          <a:p>
            <a:r>
              <a:rPr lang="cs-CZ" b="1" dirty="0" err="1"/>
              <a:t>Kryodestrukce</a:t>
            </a:r>
            <a:r>
              <a:rPr lang="cs-CZ" b="1" dirty="0"/>
              <a:t> </a:t>
            </a:r>
            <a:r>
              <a:rPr lang="cs-CZ" dirty="0"/>
              <a:t>– vhodná pro nízce rizikové </a:t>
            </a:r>
            <a:r>
              <a:rPr lang="cs-CZ" dirty="0" err="1"/>
              <a:t>bazaliomy</a:t>
            </a:r>
            <a:r>
              <a:rPr lang="cs-CZ" dirty="0"/>
              <a:t>, AII</a:t>
            </a:r>
          </a:p>
          <a:p>
            <a:pPr>
              <a:buNone/>
            </a:pPr>
            <a:r>
              <a:rPr lang="cs-CZ" dirty="0"/>
              <a:t>Doporučovaná doba expozice  - 2-3 opakování po dobu 10s, 2 cykly po dobu 25-30s</a:t>
            </a:r>
          </a:p>
          <a:p>
            <a:pPr marL="0" indent="0">
              <a:buNone/>
            </a:pPr>
            <a:r>
              <a:rPr lang="cs-CZ" dirty="0"/>
              <a:t>Výhoda: rychlá, levná metoda, opakované provedení, vysoká úspěšnost  97%</a:t>
            </a:r>
          </a:p>
          <a:p>
            <a:pPr marL="0" indent="0">
              <a:buNone/>
            </a:pPr>
            <a:r>
              <a:rPr lang="cs-CZ" dirty="0"/>
              <a:t>Nevýhody: neexistuje </a:t>
            </a:r>
            <a:r>
              <a:rPr lang="cs-CZ" dirty="0" err="1"/>
              <a:t>standartizovaná</a:t>
            </a:r>
            <a:r>
              <a:rPr lang="cs-CZ" dirty="0"/>
              <a:t> metoda, </a:t>
            </a:r>
            <a:r>
              <a:rPr lang="cs-CZ" dirty="0" err="1"/>
              <a:t>hypopigmentace</a:t>
            </a:r>
            <a:r>
              <a:rPr lang="cs-CZ" dirty="0"/>
              <a:t>, dle zkušeností lékaře </a:t>
            </a:r>
            <a:r>
              <a:rPr lang="cs-CZ" dirty="0" err="1"/>
              <a:t>rekurence</a:t>
            </a:r>
            <a:r>
              <a:rPr lang="cs-CZ" dirty="0"/>
              <a:t> – 8-40%</a:t>
            </a:r>
          </a:p>
          <a:p>
            <a:pPr marL="0" indent="0">
              <a:buNone/>
            </a:pPr>
            <a:endParaRPr lang="cs-CZ" dirty="0"/>
          </a:p>
          <a:p>
            <a:r>
              <a:rPr lang="cs-CZ" b="1" dirty="0"/>
              <a:t>CO2 laser </a:t>
            </a:r>
            <a:r>
              <a:rPr lang="cs-CZ" dirty="0"/>
              <a:t>– nízce rizikové </a:t>
            </a:r>
            <a:r>
              <a:rPr lang="cs-CZ" dirty="0" err="1"/>
              <a:t>bazaliomy</a:t>
            </a:r>
            <a:r>
              <a:rPr lang="cs-CZ" dirty="0"/>
              <a:t>, CIII</a:t>
            </a:r>
          </a:p>
          <a:p>
            <a:pPr marL="0" indent="0">
              <a:buNone/>
            </a:pPr>
            <a:r>
              <a:rPr lang="cs-CZ" dirty="0"/>
              <a:t>Doporučuje se spíše v kombinaci s PDT ( </a:t>
            </a:r>
            <a:r>
              <a:rPr lang="cs-CZ" dirty="0" err="1"/>
              <a:t>nodulární</a:t>
            </a:r>
            <a:r>
              <a:rPr lang="cs-CZ" dirty="0"/>
              <a:t> </a:t>
            </a:r>
            <a:r>
              <a:rPr lang="cs-CZ" dirty="0" err="1"/>
              <a:t>bazaliomy</a:t>
            </a:r>
            <a:r>
              <a:rPr lang="cs-CZ" dirty="0"/>
              <a:t>)</a:t>
            </a:r>
          </a:p>
          <a:p>
            <a:endParaRPr lang="cs-CZ" dirty="0"/>
          </a:p>
        </p:txBody>
      </p:sp>
      <p:pic>
        <p:nvPicPr>
          <p:cNvPr id="7" name="Zástupný symbol pro obsah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7238769" y="2717834"/>
            <a:ext cx="4673863" cy="3505397"/>
          </a:xfrm>
        </p:spPr>
      </p:pic>
    </p:spTree>
    <p:extLst>
      <p:ext uri="{BB962C8B-B14F-4D97-AF65-F5344CB8AC3E}">
        <p14:creationId xmlns:p14="http://schemas.microsoft.com/office/powerpoint/2010/main" val="423404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Bazaliom</a:t>
            </a:r>
            <a:r>
              <a:rPr lang="cs-CZ" dirty="0"/>
              <a:t> – léčba neinvazivní</a:t>
            </a:r>
          </a:p>
        </p:txBody>
      </p:sp>
      <p:sp>
        <p:nvSpPr>
          <p:cNvPr id="3" name="Zástupný symbol pro obsah 2"/>
          <p:cNvSpPr>
            <a:spLocks noGrp="1"/>
          </p:cNvSpPr>
          <p:nvPr>
            <p:ph idx="1"/>
          </p:nvPr>
        </p:nvSpPr>
        <p:spPr/>
        <p:txBody>
          <a:bodyPr/>
          <a:lstStyle/>
          <a:p>
            <a:r>
              <a:rPr lang="cs-CZ" dirty="0"/>
              <a:t>metody neinvazivní  - nízce rizikové </a:t>
            </a:r>
            <a:r>
              <a:rPr lang="cs-CZ" dirty="0" err="1"/>
              <a:t>bazaliomy</a:t>
            </a:r>
            <a:endParaRPr lang="cs-CZ" dirty="0"/>
          </a:p>
          <a:p>
            <a:pPr marL="0" indent="0">
              <a:buNone/>
            </a:pPr>
            <a:r>
              <a:rPr lang="cs-CZ" dirty="0"/>
              <a:t>                                          dobrý kosmetický efekt</a:t>
            </a:r>
          </a:p>
          <a:p>
            <a:pPr marL="0" indent="0">
              <a:buNone/>
            </a:pPr>
            <a:r>
              <a:rPr lang="cs-CZ" dirty="0"/>
              <a:t>                                           cílená terapie ( šetří okolní tkáň)</a:t>
            </a:r>
          </a:p>
          <a:p>
            <a:pPr marL="0" indent="0">
              <a:buNone/>
            </a:pPr>
            <a:r>
              <a:rPr lang="cs-CZ" dirty="0"/>
              <a:t>                                           lze použít i k </a:t>
            </a:r>
            <a:r>
              <a:rPr lang="cs-CZ" dirty="0" err="1"/>
              <a:t>samoaplikaci</a:t>
            </a:r>
            <a:endParaRPr lang="cs-CZ" dirty="0"/>
          </a:p>
        </p:txBody>
      </p:sp>
    </p:spTree>
    <p:extLst>
      <p:ext uri="{BB962C8B-B14F-4D97-AF65-F5344CB8AC3E}">
        <p14:creationId xmlns:p14="http://schemas.microsoft.com/office/powerpoint/2010/main" val="1691777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Bazaliom</a:t>
            </a:r>
            <a:r>
              <a:rPr lang="cs-CZ" dirty="0"/>
              <a:t> – léčba neinvazivní</a:t>
            </a:r>
          </a:p>
        </p:txBody>
      </p:sp>
      <p:sp>
        <p:nvSpPr>
          <p:cNvPr id="3" name="Zástupný symbol pro obsah 2"/>
          <p:cNvSpPr>
            <a:spLocks noGrp="1"/>
          </p:cNvSpPr>
          <p:nvPr>
            <p:ph idx="1"/>
          </p:nvPr>
        </p:nvSpPr>
        <p:spPr/>
        <p:txBody>
          <a:bodyPr>
            <a:normAutofit/>
          </a:bodyPr>
          <a:lstStyle/>
          <a:p>
            <a:r>
              <a:rPr lang="cs-CZ" b="1" dirty="0" err="1"/>
              <a:t>Imiquimod</a:t>
            </a:r>
            <a:r>
              <a:rPr lang="cs-CZ" b="1" dirty="0"/>
              <a:t> 5%  </a:t>
            </a:r>
            <a:r>
              <a:rPr lang="cs-CZ" dirty="0"/>
              <a:t>AI nízce rizikové primární </a:t>
            </a:r>
            <a:r>
              <a:rPr lang="cs-CZ" dirty="0" err="1"/>
              <a:t>sBCC</a:t>
            </a:r>
            <a:r>
              <a:rPr lang="cs-CZ" dirty="0"/>
              <a:t> menší než 2cm v průměru, lze využít i u </a:t>
            </a:r>
            <a:r>
              <a:rPr lang="cs-CZ" dirty="0" err="1"/>
              <a:t>imunosuprimovaných</a:t>
            </a:r>
            <a:r>
              <a:rPr lang="cs-CZ" dirty="0"/>
              <a:t> pacientů </a:t>
            </a:r>
          </a:p>
          <a:p>
            <a:r>
              <a:rPr lang="cs-CZ" dirty="0"/>
              <a:t>Mechanismus účinku: </a:t>
            </a:r>
            <a:r>
              <a:rPr lang="cs-CZ" dirty="0" err="1"/>
              <a:t>antitumorózní</a:t>
            </a:r>
            <a:r>
              <a:rPr lang="cs-CZ" dirty="0"/>
              <a:t> účinky jsou dány stimulací vrozeného i získaného imunitního systému, po vazbě na </a:t>
            </a:r>
            <a:r>
              <a:rPr lang="cs-CZ" dirty="0" err="1"/>
              <a:t>toll</a:t>
            </a:r>
            <a:r>
              <a:rPr lang="cs-CZ" dirty="0"/>
              <a:t>- </a:t>
            </a:r>
            <a:r>
              <a:rPr lang="cs-CZ" dirty="0" err="1"/>
              <a:t>like</a:t>
            </a:r>
            <a:r>
              <a:rPr lang="cs-CZ" dirty="0"/>
              <a:t> receptor 7 dokáže aktivovat tvorbu interferonu alfa a gama a TNF alfa </a:t>
            </a:r>
          </a:p>
          <a:p>
            <a:r>
              <a:rPr lang="cs-CZ" dirty="0"/>
              <a:t>Aplikace: 5x týdně, po dobu 6 týdnů</a:t>
            </a:r>
          </a:p>
          <a:p>
            <a:r>
              <a:rPr lang="cs-CZ" dirty="0"/>
              <a:t>Nevýhody: lokálně iritační reakce – erytém, eroze, krusty, edém, svědění, pálení, „</a:t>
            </a:r>
            <a:r>
              <a:rPr lang="cs-CZ" dirty="0" err="1"/>
              <a:t>flu</a:t>
            </a:r>
            <a:r>
              <a:rPr lang="cs-CZ" dirty="0"/>
              <a:t> </a:t>
            </a:r>
            <a:r>
              <a:rPr lang="cs-CZ" dirty="0" err="1"/>
              <a:t>like</a:t>
            </a:r>
            <a:r>
              <a:rPr lang="cs-CZ" dirty="0"/>
              <a:t> </a:t>
            </a:r>
            <a:r>
              <a:rPr lang="cs-CZ" dirty="0" err="1"/>
              <a:t>sy</a:t>
            </a:r>
            <a:r>
              <a:rPr lang="cs-CZ" dirty="0"/>
              <a:t>“ – </a:t>
            </a:r>
            <a:r>
              <a:rPr lang="cs-CZ" dirty="0" err="1"/>
              <a:t>atralgie</a:t>
            </a:r>
            <a:r>
              <a:rPr lang="cs-CZ" dirty="0"/>
              <a:t>, myalgie, únava, </a:t>
            </a:r>
            <a:r>
              <a:rPr lang="cs-CZ" dirty="0" err="1"/>
              <a:t>lymfadenopathie</a:t>
            </a:r>
            <a:r>
              <a:rPr lang="cs-CZ" dirty="0"/>
              <a:t>, nutnost dobré spolupráce pacienta</a:t>
            </a:r>
          </a:p>
          <a:p>
            <a:r>
              <a:rPr lang="cs-CZ" dirty="0"/>
              <a:t>ALE čím výraznější lokální reakce, tím lepší klinická odpověď</a:t>
            </a:r>
          </a:p>
          <a:p>
            <a:r>
              <a:rPr lang="cs-CZ" dirty="0"/>
              <a:t>Výhoda: vysoká úspěšnost asi 80%, lze kombinovat s PDT</a:t>
            </a:r>
          </a:p>
        </p:txBody>
      </p:sp>
    </p:spTree>
    <p:extLst>
      <p:ext uri="{BB962C8B-B14F-4D97-AF65-F5344CB8AC3E}">
        <p14:creationId xmlns:p14="http://schemas.microsoft.com/office/powerpoint/2010/main" val="1358083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err="1"/>
              <a:t>Bazaliom</a:t>
            </a:r>
            <a:r>
              <a:rPr lang="cs-CZ" dirty="0"/>
              <a:t> – léčba neinvazivní</a:t>
            </a:r>
          </a:p>
        </p:txBody>
      </p:sp>
      <p:sp>
        <p:nvSpPr>
          <p:cNvPr id="5" name="Zástupný symbol pro obsah 4"/>
          <p:cNvSpPr>
            <a:spLocks noGrp="1"/>
          </p:cNvSpPr>
          <p:nvPr>
            <p:ph sz="half" idx="1"/>
          </p:nvPr>
        </p:nvSpPr>
        <p:spPr/>
        <p:txBody>
          <a:bodyPr>
            <a:normAutofit fontScale="92500" lnSpcReduction="10000"/>
          </a:bodyPr>
          <a:lstStyle/>
          <a:p>
            <a:r>
              <a:rPr lang="cs-CZ" b="1" dirty="0"/>
              <a:t>PDT ( fotodynamická terapie) </a:t>
            </a:r>
            <a:r>
              <a:rPr lang="cs-CZ" dirty="0"/>
              <a:t>– cílená léčba s využitím </a:t>
            </a:r>
            <a:r>
              <a:rPr lang="cs-CZ" dirty="0" err="1"/>
              <a:t>fotosenzibilizátoru</a:t>
            </a:r>
            <a:r>
              <a:rPr lang="cs-CZ" dirty="0"/>
              <a:t> – </a:t>
            </a:r>
            <a:r>
              <a:rPr lang="cs-CZ" dirty="0" err="1"/>
              <a:t>methyl</a:t>
            </a:r>
            <a:r>
              <a:rPr lang="cs-CZ" dirty="0"/>
              <a:t>-ester delta </a:t>
            </a:r>
            <a:r>
              <a:rPr lang="cs-CZ" dirty="0" err="1"/>
              <a:t>aminolevulové</a:t>
            </a:r>
            <a:r>
              <a:rPr lang="cs-CZ" dirty="0"/>
              <a:t> kyseliny</a:t>
            </a:r>
          </a:p>
          <a:p>
            <a:r>
              <a:rPr lang="cs-CZ" dirty="0">
                <a:ea typeface="Tahoma" pitchFamily="34" charset="0"/>
                <a:cs typeface="Tahoma" pitchFamily="34" charset="0"/>
              </a:rPr>
              <a:t>spočívá v lokální aplikaci </a:t>
            </a:r>
            <a:r>
              <a:rPr lang="cs-CZ" dirty="0" err="1">
                <a:ea typeface="Tahoma" pitchFamily="34" charset="0"/>
                <a:cs typeface="Tahoma" pitchFamily="34" charset="0"/>
              </a:rPr>
              <a:t>fotosenzibilizátoru</a:t>
            </a:r>
            <a:r>
              <a:rPr lang="cs-CZ" dirty="0">
                <a:ea typeface="Tahoma" pitchFamily="34" charset="0"/>
                <a:cs typeface="Tahoma" pitchFamily="34" charset="0"/>
              </a:rPr>
              <a:t> na ošetřovanou lézi (vychytáván je přednostně buňkami s vyšší metabolickou aktivitou) s následným ozářením viditelným světlem za přítomnosti kyslíku</a:t>
            </a:r>
          </a:p>
          <a:p>
            <a:r>
              <a:rPr lang="cs-CZ" dirty="0"/>
              <a:t>Indikace: superficiální AI  a tenké </a:t>
            </a:r>
            <a:r>
              <a:rPr lang="cs-CZ" dirty="0" err="1"/>
              <a:t>nodulární</a:t>
            </a:r>
            <a:r>
              <a:rPr lang="cs-CZ" dirty="0"/>
              <a:t> </a:t>
            </a:r>
            <a:r>
              <a:rPr lang="cs-CZ" dirty="0" err="1"/>
              <a:t>bazaliomy</a:t>
            </a:r>
            <a:r>
              <a:rPr lang="cs-CZ" dirty="0"/>
              <a:t> BI, zejména pro rozsáhlé či vícečetné léze</a:t>
            </a:r>
          </a:p>
          <a:p>
            <a:endParaRPr lang="cs-CZ" dirty="0"/>
          </a:p>
        </p:txBody>
      </p:sp>
      <p:pic>
        <p:nvPicPr>
          <p:cNvPr id="7" name="Zástupný symbol pro obsah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191375" y="2398619"/>
            <a:ext cx="4313238" cy="3232338"/>
          </a:xfrm>
        </p:spPr>
      </p:pic>
    </p:spTree>
    <p:extLst>
      <p:ext uri="{BB962C8B-B14F-4D97-AF65-F5344CB8AC3E}">
        <p14:creationId xmlns:p14="http://schemas.microsoft.com/office/powerpoint/2010/main" val="1738651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Bazaliom</a:t>
            </a:r>
            <a:r>
              <a:rPr lang="cs-CZ" dirty="0"/>
              <a:t> – léčba</a:t>
            </a:r>
            <a:br>
              <a:rPr lang="cs-CZ" dirty="0"/>
            </a:br>
            <a:endParaRPr lang="cs-CZ" dirty="0"/>
          </a:p>
        </p:txBody>
      </p:sp>
      <p:sp>
        <p:nvSpPr>
          <p:cNvPr id="3" name="Zástupný symbol pro obsah 2"/>
          <p:cNvSpPr>
            <a:spLocks noGrp="1"/>
          </p:cNvSpPr>
          <p:nvPr>
            <p:ph idx="1"/>
          </p:nvPr>
        </p:nvSpPr>
        <p:spPr/>
        <p:txBody>
          <a:bodyPr>
            <a:normAutofit/>
          </a:bodyPr>
          <a:lstStyle/>
          <a:p>
            <a:r>
              <a:rPr lang="cs-CZ" b="1" dirty="0"/>
              <a:t>Ozařování (radioterapie) AI</a:t>
            </a:r>
          </a:p>
          <a:p>
            <a:r>
              <a:rPr lang="cs-CZ" dirty="0"/>
              <a:t>Nutná před zahájením histologická verifikace</a:t>
            </a:r>
          </a:p>
          <a:p>
            <a:r>
              <a:rPr lang="cs-CZ" dirty="0"/>
              <a:t>Indikována pro středně a vysoce rizikové </a:t>
            </a:r>
            <a:r>
              <a:rPr lang="cs-CZ" dirty="0" err="1"/>
              <a:t>bazaliomy</a:t>
            </a:r>
            <a:r>
              <a:rPr lang="cs-CZ" dirty="0"/>
              <a:t> jako primární, častěji adjuvantní terapie, pokud je možná excize – vždy upřednostnit </a:t>
            </a:r>
            <a:r>
              <a:rPr lang="cs-CZ" dirty="0" err="1"/>
              <a:t>chir</a:t>
            </a:r>
            <a:r>
              <a:rPr lang="cs-CZ" dirty="0"/>
              <a:t>. řešení</a:t>
            </a:r>
          </a:p>
          <a:p>
            <a:r>
              <a:rPr lang="cs-CZ" dirty="0"/>
              <a:t>Indikace: </a:t>
            </a:r>
            <a:r>
              <a:rPr lang="cs-CZ" dirty="0" err="1"/>
              <a:t>st.p</a:t>
            </a:r>
            <a:r>
              <a:rPr lang="cs-CZ" dirty="0"/>
              <a:t>. inkompletní excizi, recidiva BCC kromě recidivy po RT, BCC šířící se do kosti či chrupavky, </a:t>
            </a:r>
            <a:r>
              <a:rPr lang="cs-CZ" dirty="0" err="1"/>
              <a:t>perineurální</a:t>
            </a:r>
            <a:r>
              <a:rPr lang="cs-CZ" dirty="0"/>
              <a:t> šíření BCC</a:t>
            </a:r>
          </a:p>
          <a:p>
            <a:r>
              <a:rPr lang="cs-CZ" dirty="0"/>
              <a:t>výhody: lze použít při KI chirurgické excize, zejména u pac. vyššího věku, účinnost asi 90% v 5 letém sledování</a:t>
            </a:r>
          </a:p>
          <a:p>
            <a:r>
              <a:rPr lang="cs-CZ" dirty="0"/>
              <a:t>Nevýhody: docházení do centra, mnoho návštěv, </a:t>
            </a:r>
            <a:r>
              <a:rPr lang="cs-CZ" dirty="0" err="1"/>
              <a:t>postradiační</a:t>
            </a:r>
            <a:r>
              <a:rPr lang="cs-CZ" dirty="0"/>
              <a:t> dermatitis, alopecie</a:t>
            </a:r>
          </a:p>
        </p:txBody>
      </p:sp>
    </p:spTree>
    <p:extLst>
      <p:ext uri="{BB962C8B-B14F-4D97-AF65-F5344CB8AC3E}">
        <p14:creationId xmlns:p14="http://schemas.microsoft.com/office/powerpoint/2010/main" val="722314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Bazaliom</a:t>
            </a:r>
            <a:r>
              <a:rPr lang="cs-CZ" dirty="0"/>
              <a:t> – celková léčba</a:t>
            </a:r>
          </a:p>
        </p:txBody>
      </p:sp>
      <p:sp>
        <p:nvSpPr>
          <p:cNvPr id="3" name="Zástupný symbol pro obsah 2"/>
          <p:cNvSpPr>
            <a:spLocks noGrp="1"/>
          </p:cNvSpPr>
          <p:nvPr>
            <p:ph idx="1"/>
          </p:nvPr>
        </p:nvSpPr>
        <p:spPr/>
        <p:txBody>
          <a:bodyPr>
            <a:normAutofit/>
          </a:bodyPr>
          <a:lstStyle/>
          <a:p>
            <a:r>
              <a:rPr lang="cs-CZ" b="1" dirty="0" err="1"/>
              <a:t>vismodegib</a:t>
            </a:r>
            <a:r>
              <a:rPr lang="cs-CZ" b="1" dirty="0"/>
              <a:t> ( </a:t>
            </a:r>
            <a:r>
              <a:rPr lang="cs-CZ" b="1" dirty="0" err="1"/>
              <a:t>Erivedge</a:t>
            </a:r>
            <a:r>
              <a:rPr lang="cs-CZ" b="1" dirty="0"/>
              <a:t>) </a:t>
            </a:r>
            <a:r>
              <a:rPr lang="cs-CZ" dirty="0"/>
              <a:t>– určen k léčbě pacientů s metastatickým či lokálně pokročilým </a:t>
            </a:r>
            <a:r>
              <a:rPr lang="cs-CZ" dirty="0" err="1"/>
              <a:t>basocelulárním</a:t>
            </a:r>
            <a:r>
              <a:rPr lang="cs-CZ" dirty="0"/>
              <a:t> karcinomem, jeho registrace byla schválena na základě klinické studie fáze II, léčba tímto preparátem je pojišťovnou hrazená od 1.6.2015 v Centrech komplexní onkologické péče po schválení RL</a:t>
            </a:r>
          </a:p>
          <a:p>
            <a:r>
              <a:rPr lang="cs-CZ" dirty="0"/>
              <a:t>první inhibitor signální dráhy </a:t>
            </a:r>
            <a:r>
              <a:rPr lang="cs-CZ" dirty="0" err="1"/>
              <a:t>Hedgehog</a:t>
            </a:r>
            <a:r>
              <a:rPr lang="cs-CZ" dirty="0"/>
              <a:t> v tabletové formě, zablokování signální dráhy HH zpomaluje proliferaci a růst buněk, tlumí aktivitu onkogenů a tím umožňuje potlačení růstu nádoru</a:t>
            </a:r>
          </a:p>
          <a:p>
            <a:r>
              <a:rPr lang="cs-CZ" dirty="0"/>
              <a:t>dávkování 1x denně 150mg, délka individuální, medián  10 měsíců</a:t>
            </a:r>
          </a:p>
          <a:p>
            <a:r>
              <a:rPr lang="cs-CZ" dirty="0"/>
              <a:t>NÚ časté: svalové křeče (68%), alopecie (61%), kovová pachuť, ztráta hmotnosti, únava</a:t>
            </a:r>
          </a:p>
        </p:txBody>
      </p:sp>
    </p:spTree>
    <p:extLst>
      <p:ext uri="{BB962C8B-B14F-4D97-AF65-F5344CB8AC3E}">
        <p14:creationId xmlns:p14="http://schemas.microsoft.com/office/powerpoint/2010/main" val="4106555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Spinaliom</a:t>
            </a:r>
            <a:r>
              <a:rPr lang="cs-CZ" dirty="0"/>
              <a:t> – </a:t>
            </a:r>
            <a:r>
              <a:rPr lang="cs-CZ" dirty="0" err="1"/>
              <a:t>spinocelulární</a:t>
            </a:r>
            <a:r>
              <a:rPr lang="cs-CZ" dirty="0"/>
              <a:t> karcinom</a:t>
            </a:r>
          </a:p>
        </p:txBody>
      </p:sp>
      <p:sp>
        <p:nvSpPr>
          <p:cNvPr id="3" name="Zástupný symbol pro obsah 2"/>
          <p:cNvSpPr>
            <a:spLocks noGrp="1"/>
          </p:cNvSpPr>
          <p:nvPr>
            <p:ph idx="1"/>
          </p:nvPr>
        </p:nvSpPr>
        <p:spPr/>
        <p:txBody>
          <a:bodyPr/>
          <a:lstStyle/>
          <a:p>
            <a:r>
              <a:rPr lang="cs-CZ" dirty="0"/>
              <a:t>druhý nejčastější typ kožních karcinomů, tvoří 20% všech kožních malignit</a:t>
            </a:r>
          </a:p>
          <a:p>
            <a:r>
              <a:rPr lang="cs-CZ" dirty="0"/>
              <a:t>epitelový nádor s </a:t>
            </a:r>
            <a:r>
              <a:rPr lang="cs-CZ" dirty="0" err="1"/>
              <a:t>intraepiteliálním</a:t>
            </a:r>
            <a:r>
              <a:rPr lang="cs-CZ" dirty="0"/>
              <a:t> růstem, časem přechází v destruktivně rostoucí tumor, lokalizován na místech vystavených slunečnímu záření, současně na kůži přítomny známky solárního postižení</a:t>
            </a:r>
          </a:p>
          <a:p>
            <a:r>
              <a:rPr lang="cs-CZ" dirty="0"/>
              <a:t>70% </a:t>
            </a:r>
            <a:r>
              <a:rPr lang="cs-CZ" dirty="0" err="1"/>
              <a:t>spinaliomů</a:t>
            </a:r>
            <a:r>
              <a:rPr lang="cs-CZ" dirty="0"/>
              <a:t> – hlava, krk, 15% na horních končetinách</a:t>
            </a:r>
          </a:p>
          <a:p>
            <a:r>
              <a:rPr lang="cs-CZ" dirty="0"/>
              <a:t>metastazuje převážně lymfatickou cestou</a:t>
            </a:r>
          </a:p>
          <a:p>
            <a:r>
              <a:rPr lang="cs-CZ" dirty="0"/>
              <a:t>výskyt v naší populaci 11/100 000</a:t>
            </a:r>
          </a:p>
          <a:p>
            <a:pPr marL="0" indent="0">
              <a:buNone/>
            </a:pPr>
            <a:endParaRPr lang="cs-CZ" dirty="0"/>
          </a:p>
        </p:txBody>
      </p:sp>
    </p:spTree>
    <p:extLst>
      <p:ext uri="{BB962C8B-B14F-4D97-AF65-F5344CB8AC3E}">
        <p14:creationId xmlns:p14="http://schemas.microsoft.com/office/powerpoint/2010/main" val="832476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Nemelanomové</a:t>
            </a:r>
            <a:r>
              <a:rPr lang="cs-CZ" dirty="0"/>
              <a:t> kožní nádory (NMSC)</a:t>
            </a:r>
          </a:p>
        </p:txBody>
      </p:sp>
      <p:sp>
        <p:nvSpPr>
          <p:cNvPr id="3" name="Zástupný symbol pro obsah 2"/>
          <p:cNvSpPr>
            <a:spLocks noGrp="1"/>
          </p:cNvSpPr>
          <p:nvPr>
            <p:ph idx="1"/>
          </p:nvPr>
        </p:nvSpPr>
        <p:spPr/>
        <p:txBody>
          <a:bodyPr>
            <a:normAutofit fontScale="92500" lnSpcReduction="20000"/>
          </a:bodyPr>
          <a:lstStyle/>
          <a:p>
            <a:r>
              <a:rPr lang="cs-CZ" dirty="0" err="1"/>
              <a:t>nemelanomové</a:t>
            </a:r>
            <a:r>
              <a:rPr lang="cs-CZ" dirty="0"/>
              <a:t> kožní nádory představují velkou skupinu </a:t>
            </a:r>
            <a:r>
              <a:rPr lang="cs-CZ" dirty="0" err="1"/>
              <a:t>neoplazií</a:t>
            </a:r>
            <a:r>
              <a:rPr lang="cs-CZ" dirty="0"/>
              <a:t>, které nacházíme na kůži s </a:t>
            </a:r>
            <a:r>
              <a:rPr lang="cs-CZ" dirty="0" err="1"/>
              <a:t>vyjímkou</a:t>
            </a:r>
            <a:r>
              <a:rPr lang="cs-CZ" dirty="0"/>
              <a:t> melanomu</a:t>
            </a:r>
          </a:p>
          <a:p>
            <a:r>
              <a:rPr lang="cs-CZ" dirty="0"/>
              <a:t>tvoří je: </a:t>
            </a:r>
            <a:r>
              <a:rPr lang="cs-CZ" dirty="0" err="1"/>
              <a:t>bazaliom</a:t>
            </a:r>
            <a:endParaRPr lang="cs-CZ" dirty="0"/>
          </a:p>
          <a:p>
            <a:pPr marL="0" indent="0">
              <a:buNone/>
            </a:pPr>
            <a:r>
              <a:rPr lang="cs-CZ" dirty="0"/>
              <a:t>                  </a:t>
            </a:r>
            <a:r>
              <a:rPr lang="cs-CZ" dirty="0" err="1"/>
              <a:t>spinaliom</a:t>
            </a:r>
            <a:endParaRPr lang="cs-CZ" dirty="0"/>
          </a:p>
          <a:p>
            <a:pPr marL="0" indent="0">
              <a:buNone/>
            </a:pPr>
            <a:r>
              <a:rPr lang="cs-CZ" dirty="0"/>
              <a:t>                  </a:t>
            </a:r>
            <a:r>
              <a:rPr lang="cs-CZ" dirty="0" err="1"/>
              <a:t>angiosarkom</a:t>
            </a:r>
            <a:endParaRPr lang="cs-CZ" dirty="0"/>
          </a:p>
          <a:p>
            <a:pPr marL="0" indent="0">
              <a:buNone/>
            </a:pPr>
            <a:r>
              <a:rPr lang="cs-CZ" dirty="0"/>
              <a:t>                  kožní B lymfom</a:t>
            </a:r>
          </a:p>
          <a:p>
            <a:pPr marL="0" indent="0">
              <a:buNone/>
            </a:pPr>
            <a:r>
              <a:rPr lang="cs-CZ" dirty="0"/>
              <a:t>                  kožní T lymfom</a:t>
            </a:r>
          </a:p>
          <a:p>
            <a:pPr marL="0" indent="0">
              <a:buNone/>
            </a:pPr>
            <a:r>
              <a:rPr lang="cs-CZ" dirty="0"/>
              <a:t>                  </a:t>
            </a:r>
            <a:r>
              <a:rPr lang="cs-CZ" dirty="0" err="1"/>
              <a:t>dermatofibrosarkoma</a:t>
            </a:r>
            <a:r>
              <a:rPr lang="cs-CZ" dirty="0"/>
              <a:t> </a:t>
            </a:r>
            <a:r>
              <a:rPr lang="cs-CZ" dirty="0" err="1"/>
              <a:t>protuberans</a:t>
            </a:r>
            <a:endParaRPr lang="cs-CZ" dirty="0"/>
          </a:p>
          <a:p>
            <a:pPr marL="0" indent="0">
              <a:buNone/>
            </a:pPr>
            <a:r>
              <a:rPr lang="cs-CZ" dirty="0"/>
              <a:t>                   karcinom z Merkelových buněk</a:t>
            </a:r>
          </a:p>
          <a:p>
            <a:pPr marL="0" indent="0">
              <a:buNone/>
            </a:pPr>
            <a:r>
              <a:rPr lang="cs-CZ" dirty="0"/>
              <a:t>                   karcinom  </a:t>
            </a:r>
            <a:r>
              <a:rPr lang="cs-CZ" dirty="0" err="1"/>
              <a:t>sebaceozních</a:t>
            </a:r>
            <a:r>
              <a:rPr lang="cs-CZ" dirty="0"/>
              <a:t> žláz</a:t>
            </a:r>
          </a:p>
          <a:p>
            <a:pPr marL="0" indent="0">
              <a:buNone/>
            </a:pPr>
            <a:r>
              <a:rPr lang="cs-CZ" dirty="0"/>
              <a:t>                   kožní metastázy </a:t>
            </a:r>
          </a:p>
        </p:txBody>
      </p:sp>
    </p:spTree>
    <p:extLst>
      <p:ext uri="{BB962C8B-B14F-4D97-AF65-F5344CB8AC3E}">
        <p14:creationId xmlns:p14="http://schemas.microsoft.com/office/powerpoint/2010/main" val="36573221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Spinaliom</a:t>
            </a:r>
            <a:r>
              <a:rPr lang="cs-CZ" dirty="0"/>
              <a:t> – rizikové faktory</a:t>
            </a:r>
          </a:p>
        </p:txBody>
      </p:sp>
      <p:sp>
        <p:nvSpPr>
          <p:cNvPr id="3" name="Zástupný symbol pro obsah 2"/>
          <p:cNvSpPr>
            <a:spLocks noGrp="1"/>
          </p:cNvSpPr>
          <p:nvPr>
            <p:ph idx="1"/>
          </p:nvPr>
        </p:nvSpPr>
        <p:spPr/>
        <p:txBody>
          <a:bodyPr>
            <a:normAutofit/>
          </a:bodyPr>
          <a:lstStyle/>
          <a:p>
            <a:r>
              <a:rPr lang="cs-CZ" dirty="0"/>
              <a:t>Věk nad 50 let</a:t>
            </a:r>
          </a:p>
          <a:p>
            <a:r>
              <a:rPr lang="cs-CZ" dirty="0"/>
              <a:t>Mužské pohlaví</a:t>
            </a:r>
          </a:p>
          <a:p>
            <a:r>
              <a:rPr lang="cs-CZ" dirty="0"/>
              <a:t>Světlá kůže, vlasy, nízký fototyp</a:t>
            </a:r>
          </a:p>
          <a:p>
            <a:r>
              <a:rPr lang="cs-CZ" dirty="0"/>
              <a:t>Expozice UV záření</a:t>
            </a:r>
          </a:p>
          <a:p>
            <a:r>
              <a:rPr lang="cs-CZ" dirty="0"/>
              <a:t>Chronické kožní změny (jizvy , píštěle)</a:t>
            </a:r>
          </a:p>
          <a:p>
            <a:r>
              <a:rPr lang="cs-CZ" dirty="0"/>
              <a:t>Imunosuprese</a:t>
            </a:r>
          </a:p>
          <a:p>
            <a:r>
              <a:rPr lang="cs-CZ" dirty="0"/>
              <a:t>Infekce lidským </a:t>
            </a:r>
            <a:r>
              <a:rPr lang="cs-CZ" dirty="0" err="1"/>
              <a:t>papilomavirem</a:t>
            </a:r>
            <a:r>
              <a:rPr lang="cs-CZ" dirty="0"/>
              <a:t> – HPV</a:t>
            </a:r>
          </a:p>
          <a:p>
            <a:r>
              <a:rPr lang="cs-CZ" dirty="0"/>
              <a:t>Chemické karcinogeny ( arzen, asfalt)</a:t>
            </a:r>
          </a:p>
          <a:p>
            <a:r>
              <a:rPr lang="cs-CZ" dirty="0"/>
              <a:t>Ionizující záření (léčebné, při práci)</a:t>
            </a:r>
          </a:p>
        </p:txBody>
      </p:sp>
    </p:spTree>
    <p:extLst>
      <p:ext uri="{BB962C8B-B14F-4D97-AF65-F5344CB8AC3E}">
        <p14:creationId xmlns:p14="http://schemas.microsoft.com/office/powerpoint/2010/main" val="910189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Spinaliom</a:t>
            </a:r>
            <a:r>
              <a:rPr lang="cs-CZ" dirty="0"/>
              <a:t> – klinický obraz</a:t>
            </a:r>
          </a:p>
        </p:txBody>
      </p:sp>
      <p:sp>
        <p:nvSpPr>
          <p:cNvPr id="3" name="Zástupný symbol pro obsah 2"/>
          <p:cNvSpPr>
            <a:spLocks noGrp="1"/>
          </p:cNvSpPr>
          <p:nvPr>
            <p:ph sz="half" idx="1"/>
          </p:nvPr>
        </p:nvSpPr>
        <p:spPr/>
        <p:txBody>
          <a:bodyPr/>
          <a:lstStyle/>
          <a:p>
            <a:r>
              <a:rPr lang="cs-CZ" dirty="0"/>
              <a:t>mnoho klinických podob</a:t>
            </a:r>
          </a:p>
          <a:p>
            <a:r>
              <a:rPr lang="cs-CZ" dirty="0"/>
              <a:t>In </a:t>
            </a:r>
            <a:r>
              <a:rPr lang="cs-CZ" dirty="0" err="1"/>
              <a:t>situ</a:t>
            </a:r>
            <a:r>
              <a:rPr lang="cs-CZ" dirty="0"/>
              <a:t> formy – </a:t>
            </a:r>
            <a:r>
              <a:rPr lang="cs-CZ" dirty="0" err="1"/>
              <a:t>carcinoma</a:t>
            </a:r>
            <a:r>
              <a:rPr lang="cs-CZ" dirty="0"/>
              <a:t> in </a:t>
            </a:r>
            <a:r>
              <a:rPr lang="cs-CZ" dirty="0" err="1"/>
              <a:t>situ</a:t>
            </a:r>
            <a:r>
              <a:rPr lang="cs-CZ" dirty="0"/>
              <a:t> : dysplastické buňky zahrnují celou tloušťku epidermis, ale bez prorůstání do dermis</a:t>
            </a:r>
          </a:p>
          <a:p>
            <a:endParaRPr lang="cs-CZ" dirty="0"/>
          </a:p>
        </p:txBody>
      </p:sp>
      <p:pic>
        <p:nvPicPr>
          <p:cNvPr id="5" name="Zástupný symbol pro obsah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191375" y="2397324"/>
            <a:ext cx="4313238" cy="3234928"/>
          </a:xfrm>
        </p:spPr>
      </p:pic>
    </p:spTree>
    <p:extLst>
      <p:ext uri="{BB962C8B-B14F-4D97-AF65-F5344CB8AC3E}">
        <p14:creationId xmlns:p14="http://schemas.microsoft.com/office/powerpoint/2010/main" val="4229318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Morbus</a:t>
            </a:r>
            <a:r>
              <a:rPr lang="cs-CZ" dirty="0"/>
              <a:t> </a:t>
            </a:r>
            <a:r>
              <a:rPr lang="cs-CZ" dirty="0" err="1"/>
              <a:t>Bowen</a:t>
            </a:r>
            <a:r>
              <a:rPr lang="cs-CZ" dirty="0"/>
              <a:t> </a:t>
            </a:r>
          </a:p>
        </p:txBody>
      </p:sp>
      <p:sp>
        <p:nvSpPr>
          <p:cNvPr id="3" name="Zástupný symbol pro obsah 2"/>
          <p:cNvSpPr>
            <a:spLocks noGrp="1"/>
          </p:cNvSpPr>
          <p:nvPr>
            <p:ph sz="half" idx="1"/>
          </p:nvPr>
        </p:nvSpPr>
        <p:spPr/>
        <p:txBody>
          <a:bodyPr/>
          <a:lstStyle/>
          <a:p>
            <a:r>
              <a:rPr lang="cs-CZ" dirty="0" err="1"/>
              <a:t>Intraepiteliální</a:t>
            </a:r>
            <a:r>
              <a:rPr lang="cs-CZ" dirty="0"/>
              <a:t> karcinom (</a:t>
            </a:r>
            <a:r>
              <a:rPr lang="cs-CZ" dirty="0" err="1"/>
              <a:t>carcinoma</a:t>
            </a:r>
            <a:r>
              <a:rPr lang="cs-CZ" dirty="0"/>
              <a:t> in </a:t>
            </a:r>
            <a:r>
              <a:rPr lang="cs-CZ" dirty="0" err="1"/>
              <a:t>situ</a:t>
            </a:r>
            <a:r>
              <a:rPr lang="cs-CZ" dirty="0"/>
              <a:t>)</a:t>
            </a:r>
          </a:p>
          <a:p>
            <a:r>
              <a:rPr lang="cs-CZ" dirty="0"/>
              <a:t>častá přeměna ve </a:t>
            </a:r>
            <a:r>
              <a:rPr lang="cs-CZ" dirty="0" err="1"/>
              <a:t>spinaliom</a:t>
            </a:r>
            <a:endParaRPr lang="cs-CZ" dirty="0"/>
          </a:p>
          <a:p>
            <a:r>
              <a:rPr lang="cs-CZ" dirty="0"/>
              <a:t>lokalizace: trup, DKK starších lidí</a:t>
            </a:r>
          </a:p>
          <a:p>
            <a:r>
              <a:rPr lang="cs-CZ" dirty="0"/>
              <a:t>pomalu </a:t>
            </a:r>
            <a:r>
              <a:rPr lang="cs-CZ" dirty="0" err="1"/>
              <a:t>progredující</a:t>
            </a:r>
            <a:r>
              <a:rPr lang="cs-CZ" dirty="0"/>
              <a:t>, ostře ohraničené, lehce vyvýšené ložisko, červené barvy, se šupinkami nebo stroupky na povrchu</a:t>
            </a:r>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91375" y="2685526"/>
            <a:ext cx="4313238" cy="2658523"/>
          </a:xfrm>
        </p:spPr>
      </p:pic>
    </p:spTree>
    <p:extLst>
      <p:ext uri="{BB962C8B-B14F-4D97-AF65-F5344CB8AC3E}">
        <p14:creationId xmlns:p14="http://schemas.microsoft.com/office/powerpoint/2010/main" val="1607089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Erytroplazia</a:t>
            </a:r>
            <a:r>
              <a:rPr lang="cs-CZ" dirty="0"/>
              <a:t> </a:t>
            </a:r>
            <a:r>
              <a:rPr lang="cs-CZ" dirty="0" err="1"/>
              <a:t>Queyrat</a:t>
            </a:r>
            <a:endParaRPr lang="cs-CZ" dirty="0"/>
          </a:p>
        </p:txBody>
      </p:sp>
      <p:sp>
        <p:nvSpPr>
          <p:cNvPr id="3" name="Zástupný symbol pro obsah 2"/>
          <p:cNvSpPr>
            <a:spLocks noGrp="1"/>
          </p:cNvSpPr>
          <p:nvPr>
            <p:ph sz="half" idx="1"/>
          </p:nvPr>
        </p:nvSpPr>
        <p:spPr/>
        <p:txBody>
          <a:bodyPr/>
          <a:lstStyle/>
          <a:p>
            <a:r>
              <a:rPr lang="cs-CZ" dirty="0" err="1"/>
              <a:t>Carcinoma</a:t>
            </a:r>
            <a:r>
              <a:rPr lang="cs-CZ" dirty="0"/>
              <a:t> in </a:t>
            </a:r>
            <a:r>
              <a:rPr lang="cs-CZ" dirty="0" err="1"/>
              <a:t>situ</a:t>
            </a:r>
            <a:r>
              <a:rPr lang="cs-CZ" dirty="0"/>
              <a:t> v oblasti genitálu – </a:t>
            </a:r>
            <a:r>
              <a:rPr lang="cs-CZ" dirty="0" err="1"/>
              <a:t>glans</a:t>
            </a:r>
            <a:r>
              <a:rPr lang="cs-CZ" dirty="0"/>
              <a:t> penis</a:t>
            </a:r>
          </a:p>
          <a:p>
            <a:r>
              <a:rPr lang="cs-CZ" dirty="0"/>
              <a:t>ostře ohraničené, sytě červené ložisko matného povrchu s tendencí k </a:t>
            </a:r>
            <a:r>
              <a:rPr lang="cs-CZ" dirty="0" err="1"/>
              <a:t>exudaci</a:t>
            </a:r>
            <a:r>
              <a:rPr lang="cs-CZ" dirty="0"/>
              <a:t> a erozím</a:t>
            </a:r>
          </a:p>
        </p:txBody>
      </p:sp>
      <p:pic>
        <p:nvPicPr>
          <p:cNvPr id="5" name="Picture 2"/>
          <p:cNvPicPr>
            <a:picLocks noGrp="1" noChangeAspect="1" noChangeArrowheads="1"/>
          </p:cNvPicPr>
          <p:nvPr>
            <p:ph sz="half" idx="2"/>
          </p:nvPr>
        </p:nvPicPr>
        <p:blipFill>
          <a:blip r:embed="rId2" cstate="print"/>
          <a:stretch>
            <a:fillRect/>
          </a:stretch>
        </p:blipFill>
        <p:spPr bwMode="auto">
          <a:xfrm>
            <a:off x="7632700" y="1701621"/>
            <a:ext cx="3098562" cy="4659492"/>
          </a:xfrm>
          <a:prstGeom prst="rect">
            <a:avLst/>
          </a:prstGeom>
          <a:noFill/>
          <a:ln w="9525">
            <a:noFill/>
            <a:miter lim="800000"/>
            <a:headEnd/>
            <a:tailEnd/>
          </a:ln>
        </p:spPr>
      </p:pic>
    </p:spTree>
    <p:extLst>
      <p:ext uri="{BB962C8B-B14F-4D97-AF65-F5344CB8AC3E}">
        <p14:creationId xmlns:p14="http://schemas.microsoft.com/office/powerpoint/2010/main" val="1163013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Spinaliom</a:t>
            </a:r>
            <a:r>
              <a:rPr lang="cs-CZ" dirty="0"/>
              <a:t> – klinický obraz</a:t>
            </a:r>
          </a:p>
        </p:txBody>
      </p:sp>
      <p:sp>
        <p:nvSpPr>
          <p:cNvPr id="3" name="Zástupný symbol pro obsah 2"/>
          <p:cNvSpPr>
            <a:spLocks noGrp="1"/>
          </p:cNvSpPr>
          <p:nvPr>
            <p:ph sz="half" idx="1"/>
          </p:nvPr>
        </p:nvSpPr>
        <p:spPr/>
        <p:txBody>
          <a:bodyPr/>
          <a:lstStyle/>
          <a:p>
            <a:r>
              <a:rPr lang="cs-CZ" dirty="0"/>
              <a:t>difúzně infiltrující – vyvýšená hyperkeratóza nebo tuhé infiltrované ložisko s hrbolatým povrchem</a:t>
            </a:r>
          </a:p>
          <a:p>
            <a:endParaRPr lang="cs-CZ" dirty="0"/>
          </a:p>
          <a:p>
            <a:endParaRPr lang="cs-CZ" dirty="0"/>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91375" y="2549337"/>
            <a:ext cx="4313238" cy="2930902"/>
          </a:xfrm>
        </p:spPr>
      </p:pic>
    </p:spTree>
    <p:extLst>
      <p:ext uri="{BB962C8B-B14F-4D97-AF65-F5344CB8AC3E}">
        <p14:creationId xmlns:p14="http://schemas.microsoft.com/office/powerpoint/2010/main" val="2317904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Spinaliom</a:t>
            </a:r>
            <a:r>
              <a:rPr lang="cs-CZ" dirty="0"/>
              <a:t> – klinický obraz</a:t>
            </a:r>
          </a:p>
        </p:txBody>
      </p:sp>
      <p:sp>
        <p:nvSpPr>
          <p:cNvPr id="3" name="Zástupný symbol pro obsah 2"/>
          <p:cNvSpPr>
            <a:spLocks noGrp="1"/>
          </p:cNvSpPr>
          <p:nvPr>
            <p:ph sz="half" idx="1"/>
          </p:nvPr>
        </p:nvSpPr>
        <p:spPr/>
        <p:txBody>
          <a:bodyPr/>
          <a:lstStyle/>
          <a:p>
            <a:r>
              <a:rPr lang="cs-CZ" dirty="0" err="1"/>
              <a:t>Spinaliom</a:t>
            </a:r>
            <a:r>
              <a:rPr lang="cs-CZ" dirty="0"/>
              <a:t> </a:t>
            </a:r>
            <a:r>
              <a:rPr lang="cs-CZ" dirty="0" err="1"/>
              <a:t>ulcerozní</a:t>
            </a:r>
            <a:r>
              <a:rPr lang="cs-CZ" dirty="0"/>
              <a:t> - chronický vřed s tuhými okraji</a:t>
            </a:r>
          </a:p>
          <a:p>
            <a:endParaRPr lang="cs-CZ" dirty="0"/>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03075" y="2181098"/>
            <a:ext cx="4610267" cy="3457701"/>
          </a:xfrm>
        </p:spPr>
      </p:pic>
    </p:spTree>
    <p:extLst>
      <p:ext uri="{BB962C8B-B14F-4D97-AF65-F5344CB8AC3E}">
        <p14:creationId xmlns:p14="http://schemas.microsoft.com/office/powerpoint/2010/main" val="29870079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err="1"/>
              <a:t>Spinaliom</a:t>
            </a:r>
            <a:r>
              <a:rPr lang="cs-CZ" dirty="0"/>
              <a:t> – klinický obraz</a:t>
            </a:r>
          </a:p>
        </p:txBody>
      </p:sp>
      <p:sp>
        <p:nvSpPr>
          <p:cNvPr id="5" name="Zástupný symbol pro obsah 4"/>
          <p:cNvSpPr>
            <a:spLocks noGrp="1"/>
          </p:cNvSpPr>
          <p:nvPr>
            <p:ph sz="half" idx="1"/>
          </p:nvPr>
        </p:nvSpPr>
        <p:spPr/>
        <p:txBody>
          <a:bodyPr/>
          <a:lstStyle/>
          <a:p>
            <a:r>
              <a:rPr lang="cs-CZ" dirty="0" err="1"/>
              <a:t>exofytická</a:t>
            </a:r>
            <a:r>
              <a:rPr lang="cs-CZ" dirty="0"/>
              <a:t> - agresivní, rychle metastazující forma – rychle rostoucí, měkký, </a:t>
            </a:r>
            <a:r>
              <a:rPr lang="cs-CZ" dirty="0" err="1"/>
              <a:t>exofytický</a:t>
            </a:r>
            <a:r>
              <a:rPr lang="cs-CZ" dirty="0"/>
              <a:t>, krvácející a rozpadající se hrbol</a:t>
            </a:r>
          </a:p>
          <a:p>
            <a:endParaRPr lang="cs-CZ" dirty="0"/>
          </a:p>
        </p:txBody>
      </p:sp>
      <p:pic>
        <p:nvPicPr>
          <p:cNvPr id="7" name="Picture 5" descr="nik13703"/>
          <p:cNvPicPr>
            <a:picLocks noGrp="1" noChangeAspect="1" noChangeArrowheads="1"/>
          </p:cNvPicPr>
          <p:nvPr>
            <p:ph sz="half" idx="2"/>
          </p:nvPr>
        </p:nvPicPr>
        <p:blipFill>
          <a:blip r:embed="rId2" cstate="print"/>
          <a:stretch>
            <a:fillRect/>
          </a:stretch>
        </p:blipFill>
        <p:spPr bwMode="auto">
          <a:xfrm>
            <a:off x="7191375" y="2442656"/>
            <a:ext cx="4313238" cy="3144264"/>
          </a:xfrm>
          <a:prstGeom prst="rect">
            <a:avLst/>
          </a:prstGeom>
          <a:noFill/>
          <a:ln w="9525">
            <a:noFill/>
            <a:miter lim="800000"/>
            <a:headEnd/>
            <a:tailEnd/>
          </a:ln>
        </p:spPr>
      </p:pic>
    </p:spTree>
    <p:extLst>
      <p:ext uri="{BB962C8B-B14F-4D97-AF65-F5344CB8AC3E}">
        <p14:creationId xmlns:p14="http://schemas.microsoft.com/office/powerpoint/2010/main" val="6613461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Spinaliom</a:t>
            </a:r>
            <a:r>
              <a:rPr lang="cs-CZ" dirty="0"/>
              <a:t> – klinický obraz</a:t>
            </a:r>
          </a:p>
        </p:txBody>
      </p:sp>
      <p:sp>
        <p:nvSpPr>
          <p:cNvPr id="3" name="Zástupný symbol pro obsah 2"/>
          <p:cNvSpPr>
            <a:spLocks noGrp="1"/>
          </p:cNvSpPr>
          <p:nvPr>
            <p:ph sz="half" idx="1"/>
          </p:nvPr>
        </p:nvSpPr>
        <p:spPr/>
        <p:txBody>
          <a:bodyPr/>
          <a:lstStyle/>
          <a:p>
            <a:r>
              <a:rPr lang="cs-CZ" dirty="0" err="1"/>
              <a:t>Spinaliom</a:t>
            </a:r>
            <a:r>
              <a:rPr lang="cs-CZ" dirty="0"/>
              <a:t> rtu</a:t>
            </a:r>
          </a:p>
          <a:p>
            <a:r>
              <a:rPr lang="cs-CZ" dirty="0" err="1"/>
              <a:t>Periunquální</a:t>
            </a:r>
            <a:r>
              <a:rPr lang="cs-CZ" dirty="0"/>
              <a:t> </a:t>
            </a:r>
            <a:r>
              <a:rPr lang="cs-CZ" dirty="0" err="1"/>
              <a:t>spinaliom</a:t>
            </a:r>
            <a:r>
              <a:rPr lang="cs-CZ" dirty="0"/>
              <a:t> – podobný bradavici</a:t>
            </a:r>
          </a:p>
          <a:p>
            <a:r>
              <a:rPr lang="cs-CZ" dirty="0" err="1"/>
              <a:t>Marjolinův</a:t>
            </a:r>
            <a:r>
              <a:rPr lang="cs-CZ" dirty="0"/>
              <a:t> vřed – v jizvě či vředu</a:t>
            </a:r>
          </a:p>
          <a:p>
            <a:r>
              <a:rPr lang="cs-CZ" dirty="0" err="1"/>
              <a:t>Anogenitální</a:t>
            </a:r>
            <a:r>
              <a:rPr lang="cs-CZ" dirty="0"/>
              <a:t> </a:t>
            </a:r>
            <a:r>
              <a:rPr lang="cs-CZ" dirty="0" err="1"/>
              <a:t>spinaliom</a:t>
            </a:r>
            <a:r>
              <a:rPr lang="cs-CZ" dirty="0"/>
              <a:t> – červené plaky či vředy</a:t>
            </a:r>
          </a:p>
          <a:p>
            <a:r>
              <a:rPr lang="cs-CZ" dirty="0" err="1"/>
              <a:t>Verukózní</a:t>
            </a:r>
            <a:r>
              <a:rPr lang="cs-CZ" dirty="0"/>
              <a:t> </a:t>
            </a:r>
            <a:r>
              <a:rPr lang="cs-CZ" dirty="0" err="1"/>
              <a:t>spinaliom</a:t>
            </a:r>
            <a:r>
              <a:rPr lang="cs-CZ" dirty="0"/>
              <a:t> (květákovité) – </a:t>
            </a:r>
            <a:r>
              <a:rPr lang="cs-CZ" dirty="0" err="1"/>
              <a:t>anogenitální</a:t>
            </a:r>
            <a:endParaRPr lang="cs-CZ" dirty="0"/>
          </a:p>
          <a:p>
            <a:pPr marL="0" indent="0">
              <a:buNone/>
            </a:pPr>
            <a:r>
              <a:rPr lang="cs-CZ" dirty="0"/>
              <a:t>     - v ústní dutině</a:t>
            </a:r>
          </a:p>
          <a:p>
            <a:pPr marL="0" indent="0">
              <a:buNone/>
            </a:pPr>
            <a:r>
              <a:rPr lang="cs-CZ" dirty="0"/>
              <a:t>     - na chodidle</a:t>
            </a:r>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91375" y="2638473"/>
            <a:ext cx="4313238" cy="2752630"/>
          </a:xfrm>
        </p:spPr>
      </p:pic>
    </p:spTree>
    <p:extLst>
      <p:ext uri="{BB962C8B-B14F-4D97-AF65-F5344CB8AC3E}">
        <p14:creationId xmlns:p14="http://schemas.microsoft.com/office/powerpoint/2010/main" val="1023030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err="1"/>
              <a:t>Spinaliom</a:t>
            </a:r>
            <a:r>
              <a:rPr lang="cs-CZ" dirty="0"/>
              <a:t> – klinické formy</a:t>
            </a:r>
          </a:p>
        </p:txBody>
      </p:sp>
      <p:pic>
        <p:nvPicPr>
          <p:cNvPr id="7" name="Zástupný symbol pro obsah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2925" y="2209800"/>
            <a:ext cx="2198254" cy="3778250"/>
          </a:xfrm>
        </p:spPr>
      </p:pic>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2209800"/>
            <a:ext cx="2982912" cy="4494799"/>
          </a:xfrm>
          <a:prstGeom prst="rect">
            <a:avLst/>
          </a:prstGeom>
        </p:spPr>
      </p:pic>
      <p:pic>
        <p:nvPicPr>
          <p:cNvPr id="9" name="Obráze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6406" y="2209800"/>
            <a:ext cx="3515899" cy="2787149"/>
          </a:xfrm>
          <a:prstGeom prst="rect">
            <a:avLst/>
          </a:prstGeom>
        </p:spPr>
      </p:pic>
    </p:spTree>
    <p:extLst>
      <p:ext uri="{BB962C8B-B14F-4D97-AF65-F5344CB8AC3E}">
        <p14:creationId xmlns:p14="http://schemas.microsoft.com/office/powerpoint/2010/main" val="343347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Spinaliom</a:t>
            </a:r>
            <a:r>
              <a:rPr lang="cs-CZ" dirty="0"/>
              <a:t> - vyšetření</a:t>
            </a:r>
          </a:p>
        </p:txBody>
      </p:sp>
      <p:sp>
        <p:nvSpPr>
          <p:cNvPr id="3" name="Zástupný symbol pro obsah 2"/>
          <p:cNvSpPr>
            <a:spLocks noGrp="1"/>
          </p:cNvSpPr>
          <p:nvPr>
            <p:ph idx="1"/>
          </p:nvPr>
        </p:nvSpPr>
        <p:spPr/>
        <p:txBody>
          <a:bodyPr/>
          <a:lstStyle/>
          <a:p>
            <a:r>
              <a:rPr lang="cs-CZ" dirty="0"/>
              <a:t>histologická verifikace nutná</a:t>
            </a:r>
          </a:p>
          <a:p>
            <a:r>
              <a:rPr lang="cs-CZ" dirty="0"/>
              <a:t>invazivní formy – vyšetření spádových LU (UZV, CT, MRI), u </a:t>
            </a:r>
            <a:r>
              <a:rPr lang="cs-CZ" dirty="0" err="1"/>
              <a:t>lymfadenopathie</a:t>
            </a:r>
            <a:r>
              <a:rPr lang="cs-CZ" dirty="0"/>
              <a:t> – aspirace tenkou jehlou nebo biopsie</a:t>
            </a:r>
          </a:p>
        </p:txBody>
      </p:sp>
    </p:spTree>
    <p:extLst>
      <p:ext uri="{BB962C8B-B14F-4D97-AF65-F5344CB8AC3E}">
        <p14:creationId xmlns:p14="http://schemas.microsoft.com/office/powerpoint/2010/main" val="31787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Nemelanomové</a:t>
            </a:r>
            <a:r>
              <a:rPr lang="cs-CZ" dirty="0"/>
              <a:t> kožní nádory (NMSC)</a:t>
            </a:r>
          </a:p>
        </p:txBody>
      </p:sp>
      <p:sp>
        <p:nvSpPr>
          <p:cNvPr id="3" name="Zástupný symbol pro obsah 2"/>
          <p:cNvSpPr>
            <a:spLocks noGrp="1"/>
          </p:cNvSpPr>
          <p:nvPr>
            <p:ph idx="1"/>
          </p:nvPr>
        </p:nvSpPr>
        <p:spPr/>
        <p:txBody>
          <a:bodyPr>
            <a:normAutofit/>
          </a:bodyPr>
          <a:lstStyle/>
          <a:p>
            <a:r>
              <a:rPr lang="cs-CZ" dirty="0"/>
              <a:t>dle dostupných dat, dochází v posledních letech k výraznému nárůstu incidence těchto tumorů</a:t>
            </a:r>
          </a:p>
          <a:p>
            <a:r>
              <a:rPr lang="cs-CZ" dirty="0"/>
              <a:t>každý rok je zaznamenán </a:t>
            </a:r>
            <a:r>
              <a:rPr lang="cs-CZ" dirty="0" err="1"/>
              <a:t>nemelanomový</a:t>
            </a:r>
            <a:r>
              <a:rPr lang="cs-CZ" dirty="0"/>
              <a:t> kožní nádor u 3,5 milionu obyvatel USA, z toho 80% tvoří </a:t>
            </a:r>
            <a:r>
              <a:rPr lang="cs-CZ" dirty="0" err="1"/>
              <a:t>bazaliomy</a:t>
            </a:r>
            <a:endParaRPr lang="cs-CZ" dirty="0"/>
          </a:p>
          <a:p>
            <a:r>
              <a:rPr lang="cs-CZ" dirty="0"/>
              <a:t>výskyt </a:t>
            </a:r>
            <a:r>
              <a:rPr lang="cs-CZ" dirty="0" err="1"/>
              <a:t>bazaliomů</a:t>
            </a:r>
            <a:r>
              <a:rPr lang="cs-CZ" dirty="0"/>
              <a:t> se neustále zvyšuje, odhaduje se zdvojnásobení výskytu každých 25 let</a:t>
            </a:r>
          </a:p>
          <a:p>
            <a:pPr marL="0" indent="0">
              <a:buNone/>
            </a:pPr>
            <a:r>
              <a:rPr lang="cs-CZ" sz="1000" dirty="0" err="1"/>
              <a:t>Arielle</a:t>
            </a:r>
            <a:r>
              <a:rPr lang="cs-CZ" sz="1000" dirty="0"/>
              <a:t> </a:t>
            </a:r>
            <a:r>
              <a:rPr lang="cs-CZ" sz="1000" dirty="0" err="1"/>
              <a:t>N.B.Kauvar,MD</a:t>
            </a:r>
            <a:r>
              <a:rPr lang="cs-CZ" sz="1000" dirty="0"/>
              <a:t>, </a:t>
            </a:r>
            <a:r>
              <a:rPr lang="cs-CZ" sz="1000" dirty="0" err="1"/>
              <a:t>Terrence</a:t>
            </a:r>
            <a:r>
              <a:rPr lang="cs-CZ" sz="1000" dirty="0"/>
              <a:t> </a:t>
            </a:r>
            <a:r>
              <a:rPr lang="cs-CZ" sz="1000" dirty="0" err="1"/>
              <a:t>Cronin,Jr</a:t>
            </a:r>
            <a:r>
              <a:rPr lang="cs-CZ" sz="1000" dirty="0"/>
              <a:t>, MD, </a:t>
            </a:r>
            <a:r>
              <a:rPr lang="cs-CZ" sz="1000" dirty="0" err="1"/>
              <a:t>Randall</a:t>
            </a:r>
            <a:r>
              <a:rPr lang="cs-CZ" sz="1000" dirty="0"/>
              <a:t> </a:t>
            </a:r>
            <a:r>
              <a:rPr lang="cs-CZ" sz="1000" dirty="0" err="1"/>
              <a:t>Roenigk</a:t>
            </a:r>
            <a:r>
              <a:rPr lang="cs-CZ" sz="1000" dirty="0"/>
              <a:t>, MD, George </a:t>
            </a:r>
            <a:r>
              <a:rPr lang="cs-CZ" sz="1000" dirty="0" err="1"/>
              <a:t>Hruza</a:t>
            </a:r>
            <a:r>
              <a:rPr lang="cs-CZ" sz="1000" dirty="0"/>
              <a:t>, MD, Richard </a:t>
            </a:r>
            <a:r>
              <a:rPr lang="cs-CZ" sz="1000" dirty="0" err="1"/>
              <a:t>Bennet,MD</a:t>
            </a:r>
            <a:r>
              <a:rPr lang="cs-CZ" sz="1000" dirty="0"/>
              <a:t> </a:t>
            </a:r>
            <a:r>
              <a:rPr lang="cs-CZ" sz="1000" dirty="0" err="1"/>
              <a:t>Consensus</a:t>
            </a:r>
            <a:r>
              <a:rPr lang="cs-CZ" sz="1000" dirty="0"/>
              <a:t> </a:t>
            </a:r>
            <a:r>
              <a:rPr lang="cs-CZ" sz="1000" dirty="0" err="1"/>
              <a:t>for</a:t>
            </a:r>
            <a:r>
              <a:rPr lang="cs-CZ" sz="1000" dirty="0"/>
              <a:t> </a:t>
            </a:r>
            <a:r>
              <a:rPr lang="cs-CZ" sz="1000" dirty="0" err="1"/>
              <a:t>nonmelanoma</a:t>
            </a:r>
            <a:r>
              <a:rPr lang="cs-CZ" sz="1000" dirty="0"/>
              <a:t> skin </a:t>
            </a:r>
            <a:r>
              <a:rPr lang="cs-CZ" sz="1000" dirty="0" err="1"/>
              <a:t>cancer</a:t>
            </a:r>
            <a:r>
              <a:rPr lang="cs-CZ" sz="1000" dirty="0"/>
              <a:t> </a:t>
            </a:r>
            <a:r>
              <a:rPr lang="cs-CZ" sz="1000" dirty="0" err="1"/>
              <a:t>treatment</a:t>
            </a:r>
            <a:r>
              <a:rPr lang="cs-CZ" sz="1000" dirty="0"/>
              <a:t>: </a:t>
            </a:r>
            <a:r>
              <a:rPr lang="cs-CZ" sz="1000" dirty="0" err="1"/>
              <a:t>basal</a:t>
            </a:r>
            <a:r>
              <a:rPr lang="cs-CZ" sz="1000" dirty="0"/>
              <a:t> cell </a:t>
            </a:r>
            <a:r>
              <a:rPr lang="cs-CZ" sz="1000" dirty="0" err="1"/>
              <a:t>carcinoma</a:t>
            </a:r>
            <a:r>
              <a:rPr lang="cs-CZ" sz="1000" dirty="0"/>
              <a:t>, </a:t>
            </a:r>
            <a:r>
              <a:rPr lang="cs-CZ" sz="1000" dirty="0" err="1"/>
              <a:t>including</a:t>
            </a:r>
            <a:r>
              <a:rPr lang="cs-CZ" sz="1000" dirty="0"/>
              <a:t> a </a:t>
            </a:r>
            <a:r>
              <a:rPr lang="cs-CZ" sz="1000" dirty="0" err="1"/>
              <a:t>cost</a:t>
            </a:r>
            <a:r>
              <a:rPr lang="cs-CZ" sz="1000" dirty="0"/>
              <a:t> </a:t>
            </a:r>
            <a:r>
              <a:rPr lang="cs-CZ" sz="1000" dirty="0" err="1"/>
              <a:t>analysis</a:t>
            </a:r>
            <a:r>
              <a:rPr lang="cs-CZ" sz="1000" dirty="0"/>
              <a:t> </a:t>
            </a:r>
            <a:r>
              <a:rPr lang="cs-CZ" sz="1000" dirty="0" err="1"/>
              <a:t>of</a:t>
            </a:r>
            <a:r>
              <a:rPr lang="cs-CZ" sz="1000" dirty="0"/>
              <a:t> </a:t>
            </a:r>
            <a:r>
              <a:rPr lang="cs-CZ" sz="1000" dirty="0" err="1"/>
              <a:t>treatment</a:t>
            </a:r>
            <a:r>
              <a:rPr lang="cs-CZ" sz="1000" dirty="0"/>
              <a:t> </a:t>
            </a:r>
            <a:r>
              <a:rPr lang="cs-CZ" sz="1000" dirty="0" err="1"/>
              <a:t>methods</a:t>
            </a:r>
            <a:r>
              <a:rPr lang="cs-CZ" sz="1000" dirty="0"/>
              <a:t>, </a:t>
            </a:r>
            <a:r>
              <a:rPr lang="cs-CZ" sz="1000" dirty="0" err="1"/>
              <a:t>Dermatol</a:t>
            </a:r>
            <a:r>
              <a:rPr lang="cs-CZ" sz="1000" dirty="0"/>
              <a:t> </a:t>
            </a:r>
            <a:r>
              <a:rPr lang="cs-CZ" sz="1000" dirty="0" err="1"/>
              <a:t>Surg</a:t>
            </a:r>
            <a:r>
              <a:rPr lang="cs-CZ" sz="1000" dirty="0"/>
              <a:t> 2015, 0:1-22</a:t>
            </a:r>
          </a:p>
          <a:p>
            <a:pPr marL="0" indent="0">
              <a:buNone/>
            </a:pPr>
            <a:endParaRPr lang="cs-CZ"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24120001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Spinaliom</a:t>
            </a:r>
            <a:r>
              <a:rPr lang="cs-CZ" dirty="0"/>
              <a:t> - terapie</a:t>
            </a:r>
          </a:p>
        </p:txBody>
      </p:sp>
      <p:sp>
        <p:nvSpPr>
          <p:cNvPr id="3" name="Zástupný symbol pro obsah 2"/>
          <p:cNvSpPr>
            <a:spLocks noGrp="1"/>
          </p:cNvSpPr>
          <p:nvPr>
            <p:ph idx="1"/>
          </p:nvPr>
        </p:nvSpPr>
        <p:spPr/>
        <p:txBody>
          <a:bodyPr/>
          <a:lstStyle/>
          <a:p>
            <a:r>
              <a:rPr lang="cs-CZ" dirty="0"/>
              <a:t>Radikální chirurgická excize</a:t>
            </a:r>
          </a:p>
          <a:p>
            <a:r>
              <a:rPr lang="cs-CZ" dirty="0"/>
              <a:t>Radioterapie – zejména u starých lidí</a:t>
            </a:r>
          </a:p>
          <a:p>
            <a:r>
              <a:rPr lang="cs-CZ" dirty="0"/>
              <a:t>Chemoterapie – orální forma 5-fluorouracilu – u inoperabilních či metastazujících forem</a:t>
            </a:r>
          </a:p>
          <a:p>
            <a:pPr marL="0" indent="0">
              <a:buNone/>
            </a:pPr>
            <a:endParaRPr lang="cs-CZ" dirty="0"/>
          </a:p>
        </p:txBody>
      </p:sp>
    </p:spTree>
    <p:extLst>
      <p:ext uri="{BB962C8B-B14F-4D97-AF65-F5344CB8AC3E}">
        <p14:creationId xmlns:p14="http://schemas.microsoft.com/office/powerpoint/2010/main" val="15884035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867400" y="365125"/>
            <a:ext cx="5486400" cy="1325563"/>
          </a:xfrm>
        </p:spPr>
        <p:txBody>
          <a:bodyPr/>
          <a:lstStyle/>
          <a:p>
            <a:r>
              <a:rPr lang="cs-CZ" dirty="0"/>
              <a:t>Aktinická keratóza</a:t>
            </a:r>
          </a:p>
        </p:txBody>
      </p:sp>
      <p:pic>
        <p:nvPicPr>
          <p:cNvPr id="5" name="Zástupný symbol pro obsah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25838" y="764373"/>
            <a:ext cx="4413170" cy="2980808"/>
          </a:xfrm>
          <a:prstGeom prst="rect">
            <a:avLst/>
          </a:prstGeom>
        </p:spPr>
      </p:pic>
      <p:sp>
        <p:nvSpPr>
          <p:cNvPr id="4" name="Zástupný symbol pro obsah 3"/>
          <p:cNvSpPr>
            <a:spLocks noGrp="1"/>
          </p:cNvSpPr>
          <p:nvPr>
            <p:ph sz="half" idx="2"/>
          </p:nvPr>
        </p:nvSpPr>
        <p:spPr/>
        <p:txBody>
          <a:bodyPr>
            <a:normAutofit fontScale="85000" lnSpcReduction="10000"/>
          </a:bodyPr>
          <a:lstStyle/>
          <a:p>
            <a:r>
              <a:rPr lang="cs-CZ" dirty="0"/>
              <a:t>často se vyskytující dysplazie epidermis vznikající na místech chronicky vystavených slunečnímu záření (prevalence 15 až 34% u mužů a 6 až 18% u žen ve věku 40 – 70 let)</a:t>
            </a:r>
          </a:p>
          <a:p>
            <a:r>
              <a:rPr lang="cs-CZ" dirty="0"/>
              <a:t>častěji u lidí s fototypem I a II</a:t>
            </a:r>
          </a:p>
          <a:p>
            <a:r>
              <a:rPr lang="cs-CZ" dirty="0"/>
              <a:t> na jejím podkladě může vzniknout </a:t>
            </a:r>
            <a:r>
              <a:rPr lang="cs-CZ" dirty="0" err="1"/>
              <a:t>spinocelulární</a:t>
            </a:r>
            <a:r>
              <a:rPr lang="cs-CZ" dirty="0"/>
              <a:t> karcinom – prekanceróza ( u 5-20% pacientů)</a:t>
            </a:r>
          </a:p>
          <a:p>
            <a:r>
              <a:rPr lang="cs-CZ" dirty="0"/>
              <a:t>prevalence – stoupá s věkem, záleží na fototypu, povolání či pobytu na slunci, zvyšuje ji výrazně imunosuprese</a:t>
            </a:r>
          </a:p>
          <a:p>
            <a:pPr marL="0" indent="0">
              <a:buNone/>
            </a:pPr>
            <a:r>
              <a:rPr lang="cs-CZ" sz="1000" dirty="0" err="1"/>
              <a:t>B.Dréno</a:t>
            </a:r>
            <a:r>
              <a:rPr lang="cs-CZ" sz="1000" dirty="0"/>
              <a:t>, J.M. </a:t>
            </a:r>
            <a:r>
              <a:rPr lang="cs-CZ" sz="1000" dirty="0" err="1"/>
              <a:t>Amici</a:t>
            </a:r>
            <a:r>
              <a:rPr lang="cs-CZ" sz="1000" dirty="0"/>
              <a:t>, N. </a:t>
            </a:r>
            <a:r>
              <a:rPr lang="cs-CZ" sz="1000" dirty="0" err="1"/>
              <a:t>Basset-Seguin</a:t>
            </a:r>
            <a:r>
              <a:rPr lang="cs-CZ" sz="1000" dirty="0"/>
              <a:t>, </a:t>
            </a:r>
            <a:r>
              <a:rPr lang="cs-CZ" sz="1000" dirty="0" err="1"/>
              <a:t>B.Cribier</a:t>
            </a:r>
            <a:r>
              <a:rPr lang="cs-CZ" sz="1000" dirty="0"/>
              <a:t>, J.P: </a:t>
            </a:r>
            <a:r>
              <a:rPr lang="cs-CZ" sz="1000" dirty="0" err="1"/>
              <a:t>Claudel</a:t>
            </a:r>
            <a:r>
              <a:rPr lang="cs-CZ" sz="1000" dirty="0"/>
              <a:t>, </a:t>
            </a:r>
            <a:r>
              <a:rPr lang="cs-CZ" sz="1000" dirty="0" err="1"/>
              <a:t>M.A.Richard</a:t>
            </a:r>
            <a:r>
              <a:rPr lang="cs-CZ" sz="1000" dirty="0"/>
              <a:t>. Management </a:t>
            </a:r>
            <a:r>
              <a:rPr lang="cs-CZ" sz="1000" dirty="0" err="1"/>
              <a:t>of</a:t>
            </a:r>
            <a:r>
              <a:rPr lang="cs-CZ" sz="1000" dirty="0"/>
              <a:t> </a:t>
            </a:r>
            <a:r>
              <a:rPr lang="cs-CZ" sz="1000" dirty="0" err="1"/>
              <a:t>actinic</a:t>
            </a:r>
            <a:r>
              <a:rPr lang="cs-CZ" sz="1000" dirty="0"/>
              <a:t> </a:t>
            </a:r>
            <a:r>
              <a:rPr lang="cs-CZ" sz="1000" dirty="0" err="1"/>
              <a:t>keratosis</a:t>
            </a:r>
            <a:r>
              <a:rPr lang="cs-CZ" sz="1000" dirty="0"/>
              <a:t>: a </a:t>
            </a:r>
            <a:r>
              <a:rPr lang="cs-CZ" sz="1000" dirty="0" err="1"/>
              <a:t>practical</a:t>
            </a:r>
            <a:r>
              <a:rPr lang="cs-CZ" sz="1000" dirty="0"/>
              <a:t> report and </a:t>
            </a:r>
            <a:r>
              <a:rPr lang="cs-CZ" sz="1000" dirty="0" err="1"/>
              <a:t>treatment</a:t>
            </a:r>
            <a:r>
              <a:rPr lang="cs-CZ" sz="1000" dirty="0"/>
              <a:t> </a:t>
            </a:r>
            <a:r>
              <a:rPr lang="cs-CZ" sz="1000" dirty="0" err="1"/>
              <a:t>algorithm</a:t>
            </a:r>
            <a:r>
              <a:rPr lang="cs-CZ" sz="1000" dirty="0"/>
              <a:t> </a:t>
            </a:r>
            <a:r>
              <a:rPr lang="cs-CZ" sz="1000" dirty="0" err="1"/>
              <a:t>from</a:t>
            </a:r>
            <a:r>
              <a:rPr lang="cs-CZ" sz="1000" dirty="0"/>
              <a:t> </a:t>
            </a:r>
            <a:r>
              <a:rPr lang="cs-CZ" sz="1000" dirty="0" err="1"/>
              <a:t>AKTeam</a:t>
            </a:r>
            <a:r>
              <a:rPr lang="cs-CZ" sz="1000" dirty="0"/>
              <a:t> expert </a:t>
            </a:r>
            <a:r>
              <a:rPr lang="cs-CZ" sz="1000" dirty="0" err="1"/>
              <a:t>clinicians</a:t>
            </a:r>
            <a:r>
              <a:rPr lang="cs-CZ" sz="1000" dirty="0"/>
              <a:t>, JEADV 2014,28,1141-1149</a:t>
            </a:r>
            <a:endParaRPr lang="cs-CZ" sz="1200" dirty="0"/>
          </a:p>
        </p:txBody>
      </p:sp>
      <p:pic>
        <p:nvPicPr>
          <p:cNvPr id="6" name="Zástupný symbol pro obsah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3636" y="3745181"/>
            <a:ext cx="4310149" cy="3112819"/>
          </a:xfrm>
          <a:prstGeom prst="rect">
            <a:avLst/>
          </a:prstGeom>
        </p:spPr>
      </p:pic>
    </p:spTree>
    <p:extLst>
      <p:ext uri="{BB962C8B-B14F-4D97-AF65-F5344CB8AC3E}">
        <p14:creationId xmlns:p14="http://schemas.microsoft.com/office/powerpoint/2010/main" val="26002560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Aktinická keratóza – rizikové faktory</a:t>
            </a:r>
          </a:p>
        </p:txBody>
      </p:sp>
      <p:sp>
        <p:nvSpPr>
          <p:cNvPr id="6" name="Zástupný symbol pro obsah 5"/>
          <p:cNvSpPr>
            <a:spLocks noGrp="1"/>
          </p:cNvSpPr>
          <p:nvPr>
            <p:ph idx="1"/>
          </p:nvPr>
        </p:nvSpPr>
        <p:spPr/>
        <p:txBody>
          <a:bodyPr>
            <a:normAutofit/>
          </a:bodyPr>
          <a:lstStyle/>
          <a:p>
            <a:r>
              <a:rPr lang="cs-CZ" dirty="0"/>
              <a:t>chronická expozice UV záření (UVB přímo poškozuje DNA, potlačení funkce tumor supresorového proteinu p53 způsobí mutace DNA, což vede k nekontrolované proliferaci buněk, UVA záření je absorbováno kožními chromofory, tvoří se kyslíkové radikály, poškozují DNA)</a:t>
            </a:r>
          </a:p>
          <a:p>
            <a:r>
              <a:rPr lang="cs-CZ" dirty="0"/>
              <a:t>věk</a:t>
            </a:r>
          </a:p>
          <a:p>
            <a:pPr marL="0" indent="0"/>
            <a:r>
              <a:rPr lang="cs-CZ" dirty="0"/>
              <a:t>   mužské pohlaví</a:t>
            </a:r>
          </a:p>
          <a:p>
            <a:pPr marL="0" indent="0"/>
            <a:r>
              <a:rPr lang="cs-CZ" dirty="0"/>
              <a:t>   nízký fototyp</a:t>
            </a:r>
          </a:p>
          <a:p>
            <a:pPr marL="0" indent="0"/>
            <a:r>
              <a:rPr lang="cs-CZ" dirty="0"/>
              <a:t>   imunosuprese</a:t>
            </a:r>
          </a:p>
          <a:p>
            <a:pPr marL="0" indent="0"/>
            <a:r>
              <a:rPr lang="cs-CZ" dirty="0"/>
              <a:t>   vrozené syndromy </a:t>
            </a:r>
          </a:p>
          <a:p>
            <a:pPr marL="0" indent="0"/>
            <a:r>
              <a:rPr lang="cs-CZ" dirty="0"/>
              <a:t>   zeměpisná poloha	</a:t>
            </a:r>
          </a:p>
        </p:txBody>
      </p:sp>
    </p:spTree>
    <p:extLst>
      <p:ext uri="{BB962C8B-B14F-4D97-AF65-F5344CB8AC3E}">
        <p14:creationId xmlns:p14="http://schemas.microsoft.com/office/powerpoint/2010/main" val="799607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Aktinická keratóza</a:t>
            </a:r>
          </a:p>
        </p:txBody>
      </p:sp>
      <p:sp>
        <p:nvSpPr>
          <p:cNvPr id="6" name="Zástupný symbol pro obsah 5"/>
          <p:cNvSpPr>
            <a:spLocks noGrp="1"/>
          </p:cNvSpPr>
          <p:nvPr>
            <p:ph idx="1"/>
          </p:nvPr>
        </p:nvSpPr>
        <p:spPr/>
        <p:txBody>
          <a:bodyPr>
            <a:normAutofit/>
          </a:bodyPr>
          <a:lstStyle/>
          <a:p>
            <a:r>
              <a:rPr lang="cs-CZ" dirty="0"/>
              <a:t>recentně je AK považována za Ca in </a:t>
            </a:r>
            <a:r>
              <a:rPr lang="cs-CZ" dirty="0" err="1"/>
              <a:t>situ</a:t>
            </a:r>
            <a:r>
              <a:rPr lang="cs-CZ" dirty="0"/>
              <a:t>, dle některých autorů se jedná o lézi kontinuálně přecházející v Ca</a:t>
            </a:r>
          </a:p>
          <a:p>
            <a:r>
              <a:rPr lang="cs-CZ" dirty="0"/>
              <a:t>podle míry invaze atypických buněk do epidermis lze AK rozdělit do 3 stupňů  : I. stupeň je charakterizovaný </a:t>
            </a:r>
            <a:r>
              <a:rPr lang="cs-CZ" dirty="0" err="1"/>
              <a:t>ložiskovitými</a:t>
            </a:r>
            <a:r>
              <a:rPr lang="cs-CZ" dirty="0"/>
              <a:t> atypiemi v dolní třetině </a:t>
            </a:r>
            <a:r>
              <a:rPr lang="cs-CZ" dirty="0" err="1"/>
              <a:t>epidemis</a:t>
            </a:r>
            <a:r>
              <a:rPr lang="cs-CZ" dirty="0"/>
              <a:t>, u II. stupně atypické buňky nacházíme v dolních dvou třetinách epidermis a pokud atypické </a:t>
            </a:r>
            <a:r>
              <a:rPr lang="cs-CZ" dirty="0" err="1"/>
              <a:t>keratinocyty</a:t>
            </a:r>
            <a:r>
              <a:rPr lang="cs-CZ" dirty="0"/>
              <a:t> prostupují celou tloušťku epidermis mluvíme o AK III. stupně.</a:t>
            </a:r>
          </a:p>
          <a:p>
            <a:pPr marL="0" indent="0">
              <a:buNone/>
            </a:pPr>
            <a:endParaRPr lang="cs-CZ" dirty="0"/>
          </a:p>
          <a:p>
            <a:pPr marL="0" indent="0">
              <a:buNone/>
            </a:pPr>
            <a:endParaRPr lang="cs-CZ" dirty="0"/>
          </a:p>
          <a:p>
            <a:endParaRPr lang="cs-CZ" dirty="0"/>
          </a:p>
          <a:p>
            <a:endParaRPr lang="cs-CZ" dirty="0"/>
          </a:p>
        </p:txBody>
      </p:sp>
    </p:spTree>
    <p:extLst>
      <p:ext uri="{BB962C8B-B14F-4D97-AF65-F5344CB8AC3E}">
        <p14:creationId xmlns:p14="http://schemas.microsoft.com/office/powerpoint/2010/main" val="2080101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Aktinická keratóza</a:t>
            </a:r>
          </a:p>
        </p:txBody>
      </p:sp>
      <p:pic>
        <p:nvPicPr>
          <p:cNvPr id="4" name="Zástupný symbol pro obsah 3"/>
          <p:cNvPicPr>
            <a:picLocks noGrp="1" noChangeAspect="1"/>
          </p:cNvPicPr>
          <p:nvPr>
            <p:ph idx="1"/>
          </p:nvPr>
        </p:nvPicPr>
        <p:blipFill rotWithShape="1">
          <a:blip r:embed="rId2" cstate="print"/>
          <a:srcRect l="22054" t="11429" r="18416" b="7899"/>
          <a:stretch/>
        </p:blipFill>
        <p:spPr>
          <a:xfrm>
            <a:off x="3798361" y="1905000"/>
            <a:ext cx="6500813" cy="4953000"/>
          </a:xfrm>
          <a:prstGeom prst="rect">
            <a:avLst/>
          </a:prstGeom>
        </p:spPr>
      </p:pic>
    </p:spTree>
    <p:extLst>
      <p:ext uri="{BB962C8B-B14F-4D97-AF65-F5344CB8AC3E}">
        <p14:creationId xmlns:p14="http://schemas.microsoft.com/office/powerpoint/2010/main" val="9448692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Klasifikace aktinických keratóz</a:t>
            </a:r>
          </a:p>
        </p:txBody>
      </p:sp>
      <p:pic>
        <p:nvPicPr>
          <p:cNvPr id="6" name="Zástupný symbol pro obsah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280" t="4818" r="4403" b="6248"/>
          <a:stretch/>
        </p:blipFill>
        <p:spPr>
          <a:xfrm>
            <a:off x="838200" y="1690688"/>
            <a:ext cx="3251200" cy="2362200"/>
          </a:xfrm>
        </p:spPr>
      </p:pic>
      <p:pic>
        <p:nvPicPr>
          <p:cNvPr id="7" name="Obrázek 6"/>
          <p:cNvPicPr>
            <a:picLocks noChangeAspect="1"/>
          </p:cNvPicPr>
          <p:nvPr/>
        </p:nvPicPr>
        <p:blipFill rotWithShape="1">
          <a:blip r:embed="rId3" cstate="print">
            <a:extLst>
              <a:ext uri="{28A0092B-C50C-407E-A947-70E740481C1C}">
                <a14:useLocalDpi xmlns:a14="http://schemas.microsoft.com/office/drawing/2010/main" val="0"/>
              </a:ext>
            </a:extLst>
          </a:blip>
          <a:srcRect l="1847" t="8980" r="3171" b="9481"/>
          <a:stretch/>
        </p:blipFill>
        <p:spPr>
          <a:xfrm>
            <a:off x="4226748" y="1690688"/>
            <a:ext cx="3263900" cy="2184400"/>
          </a:xfrm>
          <a:prstGeom prst="rect">
            <a:avLst/>
          </a:prstGeom>
        </p:spPr>
      </p:pic>
      <p:pic>
        <p:nvPicPr>
          <p:cNvPr id="8" name="Obrázek 7"/>
          <p:cNvPicPr>
            <a:picLocks noChangeAspect="1"/>
          </p:cNvPicPr>
          <p:nvPr/>
        </p:nvPicPr>
        <p:blipFill rotWithShape="1">
          <a:blip r:embed="rId4" cstate="print">
            <a:extLst>
              <a:ext uri="{28A0092B-C50C-407E-A947-70E740481C1C}">
                <a14:useLocalDpi xmlns:a14="http://schemas.microsoft.com/office/drawing/2010/main" val="0"/>
              </a:ext>
            </a:extLst>
          </a:blip>
          <a:srcRect l="3524" t="10343" r="4957" b="8621"/>
          <a:stretch/>
        </p:blipFill>
        <p:spPr>
          <a:xfrm>
            <a:off x="7627996" y="1690688"/>
            <a:ext cx="3535304" cy="2386330"/>
          </a:xfrm>
          <a:prstGeom prst="rect">
            <a:avLst/>
          </a:prstGeom>
        </p:spPr>
      </p:pic>
      <p:pic>
        <p:nvPicPr>
          <p:cNvPr id="9" name="Zástupný symbol pro obsah 3"/>
          <p:cNvPicPr>
            <a:picLocks noChangeAspect="1"/>
          </p:cNvPicPr>
          <p:nvPr/>
        </p:nvPicPr>
        <p:blipFill rotWithShape="1">
          <a:blip r:embed="rId5" cstate="print"/>
          <a:srcRect l="26412" t="24006" r="17932" b="26483"/>
          <a:stretch/>
        </p:blipFill>
        <p:spPr>
          <a:xfrm>
            <a:off x="4146550" y="4494530"/>
            <a:ext cx="3424296" cy="2033270"/>
          </a:xfrm>
          <a:prstGeom prst="rect">
            <a:avLst/>
          </a:prstGeom>
        </p:spPr>
      </p:pic>
    </p:spTree>
    <p:extLst>
      <p:ext uri="{BB962C8B-B14F-4D97-AF65-F5344CB8AC3E}">
        <p14:creationId xmlns:p14="http://schemas.microsoft.com/office/powerpoint/2010/main" val="11309050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rotWithShape="1">
          <a:blip r:embed="rId2" cstate="print"/>
          <a:srcRect l="9004" t="16145" r="31456" b="3820"/>
          <a:stretch/>
        </p:blipFill>
        <p:spPr>
          <a:xfrm>
            <a:off x="1530350" y="-42868"/>
            <a:ext cx="9131300" cy="6900868"/>
          </a:xfrm>
          <a:prstGeom prst="rect">
            <a:avLst/>
          </a:prstGeom>
        </p:spPr>
      </p:pic>
    </p:spTree>
    <p:extLst>
      <p:ext uri="{BB962C8B-B14F-4D97-AF65-F5344CB8AC3E}">
        <p14:creationId xmlns:p14="http://schemas.microsoft.com/office/powerpoint/2010/main" val="424803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t>
            </a:r>
            <a:r>
              <a:rPr lang="cs-CZ" dirty="0" err="1"/>
              <a:t>Field</a:t>
            </a:r>
            <a:r>
              <a:rPr lang="cs-CZ" dirty="0"/>
              <a:t> </a:t>
            </a:r>
            <a:r>
              <a:rPr lang="cs-CZ" dirty="0" err="1"/>
              <a:t>cancerisation</a:t>
            </a:r>
            <a:r>
              <a:rPr lang="cs-CZ" dirty="0"/>
              <a:t>“</a:t>
            </a:r>
          </a:p>
        </p:txBody>
      </p:sp>
      <p:sp>
        <p:nvSpPr>
          <p:cNvPr id="3" name="Zástupný symbol pro obsah 2"/>
          <p:cNvSpPr>
            <a:spLocks noGrp="1"/>
          </p:cNvSpPr>
          <p:nvPr>
            <p:ph sz="half" idx="1"/>
          </p:nvPr>
        </p:nvSpPr>
        <p:spPr/>
        <p:txBody>
          <a:bodyPr>
            <a:normAutofit/>
          </a:bodyPr>
          <a:lstStyle/>
          <a:p>
            <a:r>
              <a:rPr lang="cs-CZ" dirty="0"/>
              <a:t>„</a:t>
            </a:r>
            <a:r>
              <a:rPr lang="cs-CZ" dirty="0" err="1"/>
              <a:t>field</a:t>
            </a:r>
            <a:r>
              <a:rPr lang="cs-CZ" dirty="0"/>
              <a:t> </a:t>
            </a:r>
            <a:r>
              <a:rPr lang="cs-CZ" dirty="0" err="1"/>
              <a:t>cancerisation</a:t>
            </a:r>
            <a:r>
              <a:rPr lang="cs-CZ" dirty="0"/>
              <a:t>“ – termín používaný k označení přítomnosti mnohočetných  (6 a více) NMSC nebo jejich prekursorů (AK) na slunci exponovaných částech lidského těla, postižení jsou především lidé s nízkým fototypem, </a:t>
            </a:r>
            <a:r>
              <a:rPr lang="cs-CZ" dirty="0" err="1"/>
              <a:t>imunosuprimovaní</a:t>
            </a:r>
            <a:r>
              <a:rPr lang="cs-CZ" dirty="0"/>
              <a:t> pac., pac. po transplantacích, pac. s </a:t>
            </a:r>
            <a:r>
              <a:rPr lang="cs-CZ" dirty="0" err="1"/>
              <a:t>Gorlinovým</a:t>
            </a:r>
            <a:r>
              <a:rPr lang="cs-CZ" dirty="0"/>
              <a:t> syndromem</a:t>
            </a:r>
          </a:p>
          <a:p>
            <a:endParaRPr lang="cs-CZ" dirty="0"/>
          </a:p>
        </p:txBody>
      </p:sp>
      <p:pic>
        <p:nvPicPr>
          <p:cNvPr id="7" name="Zástupný symbol pro obsah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839744" y="2133600"/>
            <a:ext cx="5036828" cy="3777622"/>
          </a:xfrm>
        </p:spPr>
      </p:pic>
    </p:spTree>
    <p:extLst>
      <p:ext uri="{BB962C8B-B14F-4D97-AF65-F5344CB8AC3E}">
        <p14:creationId xmlns:p14="http://schemas.microsoft.com/office/powerpoint/2010/main" val="23980420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Léčba AK</a:t>
            </a:r>
          </a:p>
        </p:txBody>
      </p:sp>
      <p:sp>
        <p:nvSpPr>
          <p:cNvPr id="3" name="Zástupný symbol pro obsah 2"/>
          <p:cNvSpPr>
            <a:spLocks noGrp="1"/>
          </p:cNvSpPr>
          <p:nvPr>
            <p:ph idx="1"/>
          </p:nvPr>
        </p:nvSpPr>
        <p:spPr/>
        <p:txBody>
          <a:bodyPr>
            <a:normAutofit/>
          </a:bodyPr>
          <a:lstStyle/>
          <a:p>
            <a:r>
              <a:rPr lang="cs-CZ" dirty="0"/>
              <a:t>Vývoj AK nelze nikdy jednoznačně určit</a:t>
            </a:r>
          </a:p>
          <a:p>
            <a:r>
              <a:rPr lang="cs-CZ" dirty="0"/>
              <a:t>AK může – přetrvávat</a:t>
            </a:r>
          </a:p>
          <a:p>
            <a:pPr marL="0" indent="0">
              <a:buNone/>
            </a:pPr>
            <a:r>
              <a:rPr lang="cs-CZ" dirty="0"/>
              <a:t>                       spontánně regredovat</a:t>
            </a:r>
          </a:p>
          <a:p>
            <a:pPr marL="0" indent="0">
              <a:buNone/>
            </a:pPr>
            <a:r>
              <a:rPr lang="cs-CZ" dirty="0"/>
              <a:t>                       progredovat do invazivního SCC ( s rizikem metastáz)</a:t>
            </a:r>
          </a:p>
          <a:p>
            <a:r>
              <a:rPr lang="cs-CZ" dirty="0"/>
              <a:t>Smysl a cíl léčby AK – léčit všechny AK (klinické i subklinické formy)</a:t>
            </a:r>
          </a:p>
          <a:p>
            <a:pPr marL="0" indent="0">
              <a:buNone/>
            </a:pPr>
            <a:r>
              <a:rPr lang="cs-CZ" dirty="0"/>
              <a:t>                                         snížit pravděpodobnost vzniku nových projevů</a:t>
            </a:r>
          </a:p>
          <a:p>
            <a:pPr marL="0" indent="0">
              <a:buNone/>
            </a:pPr>
            <a:r>
              <a:rPr lang="cs-CZ" dirty="0"/>
              <a:t>                                         snížit </a:t>
            </a:r>
            <a:r>
              <a:rPr lang="cs-CZ" dirty="0" err="1"/>
              <a:t>rekurenci</a:t>
            </a:r>
            <a:r>
              <a:rPr lang="cs-CZ" dirty="0"/>
              <a:t> onemocnění s prevencí přechodu do SCC  </a:t>
            </a:r>
          </a:p>
        </p:txBody>
      </p:sp>
    </p:spTree>
    <p:extLst>
      <p:ext uri="{BB962C8B-B14F-4D97-AF65-F5344CB8AC3E}">
        <p14:creationId xmlns:p14="http://schemas.microsoft.com/office/powerpoint/2010/main" val="15387308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Aktinická keratóza – terapie dostupná v ČR</a:t>
            </a:r>
          </a:p>
        </p:txBody>
      </p:sp>
      <p:sp>
        <p:nvSpPr>
          <p:cNvPr id="3" name="Zástupný symbol pro obsah 2"/>
          <p:cNvSpPr>
            <a:spLocks noGrp="1"/>
          </p:cNvSpPr>
          <p:nvPr>
            <p:ph idx="1"/>
          </p:nvPr>
        </p:nvSpPr>
        <p:spPr/>
        <p:txBody>
          <a:bodyPr>
            <a:normAutofit/>
          </a:bodyPr>
          <a:lstStyle/>
          <a:p>
            <a:r>
              <a:rPr lang="cs-CZ" dirty="0"/>
              <a:t>Kyretáž</a:t>
            </a:r>
          </a:p>
          <a:p>
            <a:r>
              <a:rPr lang="cs-CZ" dirty="0"/>
              <a:t>Chirurgická excize</a:t>
            </a:r>
          </a:p>
          <a:p>
            <a:r>
              <a:rPr lang="cs-CZ" dirty="0"/>
              <a:t>Kryoterapie</a:t>
            </a:r>
          </a:p>
          <a:p>
            <a:r>
              <a:rPr lang="cs-CZ" dirty="0"/>
              <a:t>CO2 laser nebo </a:t>
            </a:r>
            <a:r>
              <a:rPr lang="cs-CZ" dirty="0" err="1"/>
              <a:t>Er:YAG</a:t>
            </a:r>
            <a:r>
              <a:rPr lang="cs-CZ" dirty="0"/>
              <a:t> laser</a:t>
            </a:r>
          </a:p>
          <a:p>
            <a:r>
              <a:rPr lang="cs-CZ" dirty="0"/>
              <a:t>5% </a:t>
            </a:r>
            <a:r>
              <a:rPr lang="cs-CZ" dirty="0" err="1"/>
              <a:t>imiquimod</a:t>
            </a:r>
            <a:endParaRPr lang="cs-CZ" dirty="0"/>
          </a:p>
          <a:p>
            <a:r>
              <a:rPr lang="cs-CZ" dirty="0" err="1"/>
              <a:t>Ingenol</a:t>
            </a:r>
            <a:r>
              <a:rPr lang="cs-CZ" dirty="0"/>
              <a:t> </a:t>
            </a:r>
            <a:r>
              <a:rPr lang="cs-CZ" dirty="0" err="1"/>
              <a:t>mebutate</a:t>
            </a:r>
            <a:endParaRPr lang="cs-CZ" dirty="0"/>
          </a:p>
          <a:p>
            <a:r>
              <a:rPr lang="cs-CZ" dirty="0"/>
              <a:t>MAL-PDT</a:t>
            </a:r>
          </a:p>
          <a:p>
            <a:r>
              <a:rPr lang="cs-CZ" dirty="0" err="1"/>
              <a:t>Fotoprotekce</a:t>
            </a:r>
            <a:r>
              <a:rPr lang="cs-CZ" dirty="0"/>
              <a:t> (prokázán příznivý vliv na redukci AK při pravidelném používání)</a:t>
            </a:r>
          </a:p>
        </p:txBody>
      </p:sp>
    </p:spTree>
    <p:extLst>
      <p:ext uri="{BB962C8B-B14F-4D97-AF65-F5344CB8AC3E}">
        <p14:creationId xmlns:p14="http://schemas.microsoft.com/office/powerpoint/2010/main" val="1177255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Nemelanomové</a:t>
            </a:r>
            <a:r>
              <a:rPr lang="cs-CZ" dirty="0"/>
              <a:t> kožní nádory (NMSC)</a:t>
            </a:r>
          </a:p>
        </p:txBody>
      </p:sp>
      <p:pic>
        <p:nvPicPr>
          <p:cNvPr id="4" name="Zástupný symbol pro obsah 3"/>
          <p:cNvPicPr>
            <a:picLocks noGrp="1" noChangeAspect="1"/>
          </p:cNvPicPr>
          <p:nvPr>
            <p:ph idx="1"/>
          </p:nvPr>
        </p:nvPicPr>
        <p:blipFill rotWithShape="1">
          <a:blip r:embed="rId2" cstate="print"/>
          <a:srcRect l="13550" t="21177" r="33157" b="3530"/>
          <a:stretch/>
        </p:blipFill>
        <p:spPr>
          <a:xfrm>
            <a:off x="3931031" y="1905000"/>
            <a:ext cx="6235473" cy="4953000"/>
          </a:xfrm>
          <a:prstGeom prst="rect">
            <a:avLst/>
          </a:prstGeom>
        </p:spPr>
      </p:pic>
    </p:spTree>
    <p:extLst>
      <p:ext uri="{BB962C8B-B14F-4D97-AF65-F5344CB8AC3E}">
        <p14:creationId xmlns:p14="http://schemas.microsoft.com/office/powerpoint/2010/main" val="26002601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Aktinická keratóza - léčba</a:t>
            </a:r>
          </a:p>
        </p:txBody>
      </p:sp>
      <p:pic>
        <p:nvPicPr>
          <p:cNvPr id="4" name="Zástupný symbol pro obsah 3"/>
          <p:cNvPicPr>
            <a:picLocks noGrp="1" noChangeAspect="1"/>
          </p:cNvPicPr>
          <p:nvPr>
            <p:ph idx="1"/>
          </p:nvPr>
        </p:nvPicPr>
        <p:blipFill rotWithShape="1">
          <a:blip r:embed="rId2" cstate="print"/>
          <a:srcRect l="9014" t="16807" r="31267" b="3865"/>
          <a:stretch/>
        </p:blipFill>
        <p:spPr>
          <a:xfrm>
            <a:off x="2592925" y="1130300"/>
            <a:ext cx="7550258" cy="5638800"/>
          </a:xfrm>
          <a:prstGeom prst="rect">
            <a:avLst/>
          </a:prstGeom>
        </p:spPr>
      </p:pic>
    </p:spTree>
    <p:extLst>
      <p:ext uri="{BB962C8B-B14F-4D97-AF65-F5344CB8AC3E}">
        <p14:creationId xmlns:p14="http://schemas.microsoft.com/office/powerpoint/2010/main" val="10210088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Terapie -  </a:t>
            </a:r>
            <a:r>
              <a:rPr lang="cs-CZ" dirty="0" err="1"/>
              <a:t>ingenol</a:t>
            </a:r>
            <a:r>
              <a:rPr lang="cs-CZ" dirty="0"/>
              <a:t> </a:t>
            </a:r>
            <a:r>
              <a:rPr lang="cs-CZ" dirty="0" err="1"/>
              <a:t>mebutat</a:t>
            </a:r>
            <a:r>
              <a:rPr lang="cs-CZ" dirty="0"/>
              <a:t> po 1 týdnu</a:t>
            </a:r>
          </a:p>
        </p:txBody>
      </p:sp>
      <p:pic>
        <p:nvPicPr>
          <p:cNvPr id="7" name="Zástupný symbol pro obsah 6"/>
          <p:cNvPicPr>
            <a:picLocks noGrp="1" noChangeAspect="1"/>
          </p:cNvPicPr>
          <p:nvPr>
            <p:ph sz="half" idx="1"/>
          </p:nvPr>
        </p:nvPicPr>
        <p:blipFill rotWithShape="1">
          <a:blip r:embed="rId2" cstate="print"/>
          <a:srcRect l="15348" t="11376" r="16342" b="3259"/>
          <a:stretch/>
        </p:blipFill>
        <p:spPr>
          <a:xfrm>
            <a:off x="1151025" y="1949450"/>
            <a:ext cx="5115529" cy="3594100"/>
          </a:xfrm>
          <a:prstGeom prst="rect">
            <a:avLst/>
          </a:prstGeom>
        </p:spPr>
      </p:pic>
      <p:pic>
        <p:nvPicPr>
          <p:cNvPr id="8" name="Zástupný symbol pro obsah 7"/>
          <p:cNvPicPr>
            <a:picLocks noGrp="1" noChangeAspect="1"/>
          </p:cNvPicPr>
          <p:nvPr>
            <p:ph sz="half" idx="2"/>
          </p:nvPr>
        </p:nvPicPr>
        <p:blipFill rotWithShape="1">
          <a:blip r:embed="rId3" cstate="print"/>
          <a:srcRect l="16121" t="10133" r="15863" b="3456"/>
          <a:stretch/>
        </p:blipFill>
        <p:spPr>
          <a:xfrm>
            <a:off x="7048767" y="1949450"/>
            <a:ext cx="5085080" cy="3632200"/>
          </a:xfrm>
          <a:prstGeom prst="rect">
            <a:avLst/>
          </a:prstGeom>
        </p:spPr>
      </p:pic>
    </p:spTree>
    <p:extLst>
      <p:ext uri="{BB962C8B-B14F-4D97-AF65-F5344CB8AC3E}">
        <p14:creationId xmlns:p14="http://schemas.microsoft.com/office/powerpoint/2010/main" val="27816103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Před léčbou a 1 měsíc po léčbě</a:t>
            </a:r>
          </a:p>
        </p:txBody>
      </p:sp>
      <p:pic>
        <p:nvPicPr>
          <p:cNvPr id="6" name="Zástupný symbol pro obsah 6"/>
          <p:cNvPicPr>
            <a:picLocks noGrp="1" noChangeAspect="1"/>
          </p:cNvPicPr>
          <p:nvPr>
            <p:ph sz="half" idx="1"/>
          </p:nvPr>
        </p:nvPicPr>
        <p:blipFill rotWithShape="1">
          <a:blip r:embed="rId2" cstate="print"/>
          <a:srcRect l="16820" t="10329" r="17519" b="4831"/>
          <a:stretch/>
        </p:blipFill>
        <p:spPr>
          <a:xfrm>
            <a:off x="1723829" y="1905000"/>
            <a:ext cx="4685202" cy="3403600"/>
          </a:xfrm>
          <a:prstGeom prst="rect">
            <a:avLst/>
          </a:prstGeom>
        </p:spPr>
      </p:pic>
      <p:pic>
        <p:nvPicPr>
          <p:cNvPr id="5" name="Zástupný symbol pro obsah 4"/>
          <p:cNvPicPr>
            <a:picLocks noGrp="1" noChangeAspect="1"/>
          </p:cNvPicPr>
          <p:nvPr>
            <p:ph sz="half" idx="2"/>
          </p:nvPr>
        </p:nvPicPr>
        <p:blipFill rotWithShape="1">
          <a:blip r:embed="rId3" cstate="print"/>
          <a:srcRect l="16121" t="10657" r="16158" b="4502"/>
          <a:stretch/>
        </p:blipFill>
        <p:spPr>
          <a:xfrm>
            <a:off x="6662148" y="1897822"/>
            <a:ext cx="4842463" cy="3410778"/>
          </a:xfrm>
          <a:prstGeom prst="rect">
            <a:avLst/>
          </a:prstGeom>
        </p:spPr>
      </p:pic>
    </p:spTree>
    <p:extLst>
      <p:ext uri="{BB962C8B-B14F-4D97-AF65-F5344CB8AC3E}">
        <p14:creationId xmlns:p14="http://schemas.microsoft.com/office/powerpoint/2010/main" val="1270969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před PDT				po PDT</a:t>
            </a:r>
          </a:p>
        </p:txBody>
      </p:sp>
      <p:pic>
        <p:nvPicPr>
          <p:cNvPr id="5" name="Zástupný symbol pro obsah 6"/>
          <p:cNvPicPr>
            <a:picLocks noGrp="1" noChangeAspect="1"/>
          </p:cNvPicPr>
          <p:nvPr>
            <p:ph sz="half" idx="1"/>
          </p:nvPr>
        </p:nvPicPr>
        <p:blipFill rotWithShape="1">
          <a:blip r:embed="rId2" cstate="print"/>
          <a:srcRect l="15642" t="11376" r="16636" b="3259"/>
          <a:stretch/>
        </p:blipFill>
        <p:spPr>
          <a:xfrm>
            <a:off x="1597317" y="1905000"/>
            <a:ext cx="4587583" cy="3251200"/>
          </a:xfrm>
          <a:prstGeom prst="rect">
            <a:avLst/>
          </a:prstGeom>
        </p:spPr>
      </p:pic>
      <p:pic>
        <p:nvPicPr>
          <p:cNvPr id="6" name="Zástupný symbol pro obsah 5"/>
          <p:cNvPicPr>
            <a:picLocks noGrp="1" noChangeAspect="1"/>
          </p:cNvPicPr>
          <p:nvPr>
            <p:ph sz="half" idx="2"/>
          </p:nvPr>
        </p:nvPicPr>
        <p:blipFill rotWithShape="1">
          <a:blip r:embed="rId3" cstate="print"/>
          <a:srcRect l="16121" t="9608" r="16452" b="2932"/>
          <a:stretch/>
        </p:blipFill>
        <p:spPr>
          <a:xfrm>
            <a:off x="6336768" y="1905000"/>
            <a:ext cx="4458232" cy="3251200"/>
          </a:xfrm>
          <a:prstGeom prst="rect">
            <a:avLst/>
          </a:prstGeom>
        </p:spPr>
      </p:pic>
    </p:spTree>
    <p:extLst>
      <p:ext uri="{BB962C8B-B14F-4D97-AF65-F5344CB8AC3E}">
        <p14:creationId xmlns:p14="http://schemas.microsoft.com/office/powerpoint/2010/main" val="12707760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Maligní mezenchymální nádory</a:t>
            </a:r>
          </a:p>
        </p:txBody>
      </p:sp>
      <p:sp>
        <p:nvSpPr>
          <p:cNvPr id="3" name="Zástupný symbol pro obsah 2"/>
          <p:cNvSpPr>
            <a:spLocks noGrp="1"/>
          </p:cNvSpPr>
          <p:nvPr>
            <p:ph sz="half" idx="1"/>
          </p:nvPr>
        </p:nvSpPr>
        <p:spPr/>
        <p:txBody>
          <a:bodyPr>
            <a:normAutofit/>
          </a:bodyPr>
          <a:lstStyle/>
          <a:p>
            <a:r>
              <a:rPr lang="cs-CZ" b="1" dirty="0" err="1"/>
              <a:t>Dermatofibrosarcoma</a:t>
            </a:r>
            <a:r>
              <a:rPr lang="cs-CZ" b="1" dirty="0"/>
              <a:t> </a:t>
            </a:r>
            <a:r>
              <a:rPr lang="cs-CZ" b="1" dirty="0" err="1"/>
              <a:t>protuberans</a:t>
            </a:r>
            <a:endParaRPr lang="cs-CZ" b="1" dirty="0"/>
          </a:p>
          <a:p>
            <a:pPr marL="0" indent="0">
              <a:buNone/>
            </a:pPr>
            <a:r>
              <a:rPr lang="cs-CZ" dirty="0"/>
              <a:t> - recidivující vazivový nádor s lokálně invazivním růstem</a:t>
            </a:r>
          </a:p>
          <a:p>
            <a:pPr marL="0" indent="0">
              <a:buNone/>
            </a:pPr>
            <a:r>
              <a:rPr lang="cs-CZ" dirty="0"/>
              <a:t> - malá tendence k metastazování</a:t>
            </a:r>
          </a:p>
          <a:p>
            <a:pPr marL="0" indent="0">
              <a:buNone/>
            </a:pPr>
            <a:r>
              <a:rPr lang="cs-CZ" dirty="0"/>
              <a:t> - časté lokální recidivy po chirurgickém odstranění</a:t>
            </a:r>
          </a:p>
          <a:p>
            <a:pPr marL="0" indent="0">
              <a:buNone/>
            </a:pPr>
            <a:r>
              <a:rPr lang="cs-CZ" dirty="0"/>
              <a:t> - keloidům podobné nebolestivé hnědočervené až namodralé hrboly</a:t>
            </a:r>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91375" y="2316941"/>
            <a:ext cx="4313238" cy="3395694"/>
          </a:xfrm>
        </p:spPr>
      </p:pic>
    </p:spTree>
    <p:extLst>
      <p:ext uri="{BB962C8B-B14F-4D97-AF65-F5344CB8AC3E}">
        <p14:creationId xmlns:p14="http://schemas.microsoft.com/office/powerpoint/2010/main" val="12857420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Maligní mezenchymální nádory</a:t>
            </a:r>
          </a:p>
        </p:txBody>
      </p:sp>
      <p:sp>
        <p:nvSpPr>
          <p:cNvPr id="3" name="Zástupný symbol pro obsah 2"/>
          <p:cNvSpPr>
            <a:spLocks noGrp="1"/>
          </p:cNvSpPr>
          <p:nvPr>
            <p:ph sz="half" idx="1"/>
          </p:nvPr>
        </p:nvSpPr>
        <p:spPr/>
        <p:txBody>
          <a:bodyPr/>
          <a:lstStyle/>
          <a:p>
            <a:r>
              <a:rPr lang="cs-CZ" b="1" dirty="0" err="1"/>
              <a:t>Kaposiho</a:t>
            </a:r>
            <a:r>
              <a:rPr lang="cs-CZ" b="1" dirty="0"/>
              <a:t> sarkom</a:t>
            </a:r>
          </a:p>
          <a:p>
            <a:pPr marL="0" indent="0">
              <a:buNone/>
            </a:pPr>
            <a:r>
              <a:rPr lang="cs-CZ" dirty="0"/>
              <a:t> - relativně vzácný maligní vaskulární nádor</a:t>
            </a:r>
          </a:p>
          <a:p>
            <a:pPr marL="0" indent="0">
              <a:buNone/>
            </a:pPr>
            <a:r>
              <a:rPr lang="cs-CZ" dirty="0"/>
              <a:t> - 4 formy: klasická, endemická v Africe, </a:t>
            </a:r>
            <a:r>
              <a:rPr lang="cs-CZ" dirty="0" err="1"/>
              <a:t>iatrogenní</a:t>
            </a:r>
            <a:r>
              <a:rPr lang="cs-CZ" dirty="0"/>
              <a:t> u </a:t>
            </a:r>
            <a:r>
              <a:rPr lang="cs-CZ" dirty="0" err="1"/>
              <a:t>imunosuprimovaných</a:t>
            </a:r>
            <a:r>
              <a:rPr lang="cs-CZ" dirty="0"/>
              <a:t> pacientů, u HIV </a:t>
            </a:r>
            <a:r>
              <a:rPr lang="cs-CZ" dirty="0" err="1"/>
              <a:t>pozit</a:t>
            </a:r>
            <a:r>
              <a:rPr lang="cs-CZ" dirty="0"/>
              <a:t>. </a:t>
            </a:r>
          </a:p>
          <a:p>
            <a:pPr marL="0" indent="0">
              <a:buNone/>
            </a:pPr>
            <a:r>
              <a:rPr lang="cs-CZ" dirty="0"/>
              <a:t> - červenofialové splývající hladké </a:t>
            </a:r>
            <a:r>
              <a:rPr lang="cs-CZ" dirty="0" err="1"/>
              <a:t>noduly</a:t>
            </a:r>
            <a:endParaRPr lang="cs-CZ" dirty="0"/>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967215" y="2125663"/>
            <a:ext cx="2761557" cy="3778250"/>
          </a:xfrm>
        </p:spPr>
      </p:pic>
    </p:spTree>
    <p:extLst>
      <p:ext uri="{BB962C8B-B14F-4D97-AF65-F5344CB8AC3E}">
        <p14:creationId xmlns:p14="http://schemas.microsoft.com/office/powerpoint/2010/main" val="19672192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Kožní lymfomy</a:t>
            </a:r>
          </a:p>
        </p:txBody>
      </p:sp>
      <p:sp>
        <p:nvSpPr>
          <p:cNvPr id="3" name="Zástupný symbol pro obsah 2"/>
          <p:cNvSpPr>
            <a:spLocks noGrp="1"/>
          </p:cNvSpPr>
          <p:nvPr>
            <p:ph sz="half" idx="1"/>
          </p:nvPr>
        </p:nvSpPr>
        <p:spPr/>
        <p:txBody>
          <a:bodyPr>
            <a:normAutofit/>
          </a:bodyPr>
          <a:lstStyle/>
          <a:p>
            <a:r>
              <a:rPr lang="cs-CZ" b="1" dirty="0" err="1"/>
              <a:t>Mycosis</a:t>
            </a:r>
            <a:r>
              <a:rPr lang="cs-CZ" b="1" dirty="0"/>
              <a:t> Fungoides</a:t>
            </a:r>
          </a:p>
          <a:p>
            <a:pPr marL="0" indent="0">
              <a:buNone/>
            </a:pPr>
            <a:r>
              <a:rPr lang="cs-CZ" dirty="0"/>
              <a:t> - primární kožní T-lymfom</a:t>
            </a:r>
          </a:p>
          <a:p>
            <a:pPr marL="0" indent="0">
              <a:buNone/>
            </a:pPr>
            <a:r>
              <a:rPr lang="cs-CZ" dirty="0"/>
              <a:t>- nejčastější forma kožního lymfomu</a:t>
            </a:r>
          </a:p>
          <a:p>
            <a:pPr marL="0" indent="0">
              <a:buNone/>
            </a:pPr>
            <a:r>
              <a:rPr lang="cs-CZ" dirty="0"/>
              <a:t> - proliferace T-lymfocytů s </a:t>
            </a:r>
            <a:r>
              <a:rPr lang="cs-CZ" dirty="0" err="1"/>
              <a:t>cerebriformními</a:t>
            </a:r>
            <a:r>
              <a:rPr lang="cs-CZ" dirty="0"/>
              <a:t> jádry</a:t>
            </a:r>
          </a:p>
          <a:p>
            <a:pPr marL="0" indent="0">
              <a:buNone/>
            </a:pPr>
            <a:r>
              <a:rPr lang="cs-CZ" dirty="0"/>
              <a:t> - stadium </a:t>
            </a:r>
            <a:r>
              <a:rPr lang="cs-CZ" dirty="0" err="1"/>
              <a:t>premykotické</a:t>
            </a:r>
            <a:r>
              <a:rPr lang="cs-CZ" dirty="0"/>
              <a:t> – infiltrační – tumorózní</a:t>
            </a:r>
          </a:p>
          <a:p>
            <a:pPr marL="0" indent="0">
              <a:buNone/>
            </a:pPr>
            <a:r>
              <a:rPr lang="cs-CZ" dirty="0"/>
              <a:t> - leukemická varianta – </a:t>
            </a:r>
            <a:r>
              <a:rPr lang="cs-CZ" dirty="0" err="1"/>
              <a:t>Sézaryho</a:t>
            </a:r>
            <a:r>
              <a:rPr lang="cs-CZ" dirty="0"/>
              <a:t> syndrom</a:t>
            </a:r>
          </a:p>
        </p:txBody>
      </p:sp>
      <p:pic>
        <p:nvPicPr>
          <p:cNvPr id="5" name="Picture 2" descr="E:\Dermatologie pro praxi\fotky\Pacient č. 16 před léčbou.JPG"/>
          <p:cNvPicPr>
            <a:picLocks noGrp="1" noChangeAspect="1" noChangeArrowheads="1"/>
          </p:cNvPicPr>
          <p:nvPr>
            <p:ph sz="half" idx="2"/>
          </p:nvPr>
        </p:nvPicPr>
        <p:blipFill>
          <a:blip r:embed="rId2" cstate="print"/>
          <a:stretch>
            <a:fillRect/>
          </a:stretch>
        </p:blipFill>
        <p:spPr bwMode="auto">
          <a:xfrm>
            <a:off x="7328001" y="2470699"/>
            <a:ext cx="4039985" cy="3088178"/>
          </a:xfrm>
          <a:prstGeom prst="rect">
            <a:avLst/>
          </a:prstGeom>
          <a:noFill/>
        </p:spPr>
      </p:pic>
    </p:spTree>
    <p:extLst>
      <p:ext uri="{BB962C8B-B14F-4D97-AF65-F5344CB8AC3E}">
        <p14:creationId xmlns:p14="http://schemas.microsoft.com/office/powerpoint/2010/main" val="16208807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err="1"/>
              <a:t>Melanoma</a:t>
            </a:r>
            <a:r>
              <a:rPr lang="cs-CZ" dirty="0"/>
              <a:t> </a:t>
            </a:r>
            <a:r>
              <a:rPr lang="cs-CZ" dirty="0" err="1"/>
              <a:t>malignum</a:t>
            </a:r>
            <a:endParaRPr lang="cs-CZ" dirty="0"/>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7245309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Epidemiologie</a:t>
            </a:r>
          </a:p>
        </p:txBody>
      </p:sp>
      <p:sp>
        <p:nvSpPr>
          <p:cNvPr id="3" name="Zástupný symbol pro obsah 2"/>
          <p:cNvSpPr>
            <a:spLocks noGrp="1"/>
          </p:cNvSpPr>
          <p:nvPr>
            <p:ph idx="1"/>
          </p:nvPr>
        </p:nvSpPr>
        <p:spPr>
          <a:xfrm>
            <a:off x="838199" y="1825625"/>
            <a:ext cx="10960223" cy="4351338"/>
          </a:xfrm>
        </p:spPr>
        <p:txBody>
          <a:bodyPr/>
          <a:lstStyle/>
          <a:p>
            <a:r>
              <a:rPr lang="cs-CZ" dirty="0"/>
              <a:t>MM jeden z nejzhoubnějších nádorů vůbec, začíná relativně rychle metastazovat do vnitřních orgánů</a:t>
            </a:r>
          </a:p>
          <a:p>
            <a:r>
              <a:rPr lang="cs-CZ" dirty="0"/>
              <a:t>Vzniká invazivní </a:t>
            </a:r>
            <a:r>
              <a:rPr lang="cs-CZ" dirty="0" err="1"/>
              <a:t>neoplastickou</a:t>
            </a:r>
            <a:r>
              <a:rPr lang="cs-CZ" dirty="0"/>
              <a:t> proliferací melanocytů v kůži, v oku nebo konjunktivách (normálně výskyt hodně melanocytů)</a:t>
            </a:r>
          </a:p>
          <a:p>
            <a:r>
              <a:rPr lang="cs-CZ" dirty="0"/>
              <a:t>Výskyt melanocytů : kůže včetně nehtů, </a:t>
            </a:r>
            <a:r>
              <a:rPr lang="cs-CZ" dirty="0" err="1"/>
              <a:t>plosek</a:t>
            </a:r>
            <a:r>
              <a:rPr lang="cs-CZ" dirty="0"/>
              <a:t>, oko, močový měchýř, trávicí ústrojí, plíce, </a:t>
            </a:r>
            <a:r>
              <a:rPr lang="cs-CZ" dirty="0" err="1"/>
              <a:t>ovária</a:t>
            </a:r>
            <a:r>
              <a:rPr lang="cs-CZ" dirty="0"/>
              <a:t>, žlučník</a:t>
            </a:r>
          </a:p>
          <a:p>
            <a:r>
              <a:rPr lang="cs-CZ" dirty="0"/>
              <a:t>Incidence stoupá t.č. počet nově hlášených případů  - 15 na 100 000 obyvatel</a:t>
            </a:r>
          </a:p>
          <a:p>
            <a:r>
              <a:rPr lang="cs-CZ" dirty="0"/>
              <a:t>Postižení typicky středního věku, obě pohlaví stejně</a:t>
            </a:r>
          </a:p>
        </p:txBody>
      </p:sp>
    </p:spTree>
    <p:extLst>
      <p:ext uri="{BB962C8B-B14F-4D97-AF65-F5344CB8AC3E}">
        <p14:creationId xmlns:p14="http://schemas.microsoft.com/office/powerpoint/2010/main" val="13450532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Etiologie</a:t>
            </a:r>
          </a:p>
        </p:txBody>
      </p:sp>
      <p:sp>
        <p:nvSpPr>
          <p:cNvPr id="3" name="Zástupný symbol pro obsah 2"/>
          <p:cNvSpPr>
            <a:spLocks noGrp="1"/>
          </p:cNvSpPr>
          <p:nvPr>
            <p:ph idx="1"/>
          </p:nvPr>
        </p:nvSpPr>
        <p:spPr/>
        <p:txBody>
          <a:bodyPr>
            <a:normAutofit/>
          </a:bodyPr>
          <a:lstStyle/>
          <a:p>
            <a:r>
              <a:rPr lang="cs-CZ" dirty="0"/>
              <a:t>Neznámá</a:t>
            </a:r>
          </a:p>
          <a:p>
            <a:r>
              <a:rPr lang="cs-CZ" dirty="0"/>
              <a:t>Nádor vzniká na – normální kůži</a:t>
            </a:r>
          </a:p>
          <a:p>
            <a:pPr marL="0" indent="0">
              <a:buNone/>
            </a:pPr>
            <a:r>
              <a:rPr lang="cs-CZ" dirty="0"/>
              <a:t>                                 -  kongenitální či získané névy (hlavně dysplastické)</a:t>
            </a:r>
          </a:p>
          <a:p>
            <a:r>
              <a:rPr lang="cs-CZ" dirty="0"/>
              <a:t>Podpůrné faktory: sluneční záření ( kumulativní expozice, opakované spálení v dětském věku  ), zvýšený počet névů vzniklých v dětském věku po oslunění koreluje s rizikem MM</a:t>
            </a:r>
          </a:p>
          <a:p>
            <a:pPr marL="0" indent="0">
              <a:buNone/>
            </a:pPr>
            <a:r>
              <a:rPr lang="cs-CZ" dirty="0"/>
              <a:t>                                    nízký fototyp I,II ( typ Sněhurka, rusovlasí), nejvíce postižených – </a:t>
            </a:r>
            <a:r>
              <a:rPr lang="cs-CZ" dirty="0" err="1"/>
              <a:t>Australie</a:t>
            </a:r>
            <a:r>
              <a:rPr lang="cs-CZ" dirty="0"/>
              <a:t>, Nový Zéland</a:t>
            </a:r>
          </a:p>
          <a:p>
            <a:pPr marL="0" indent="0">
              <a:buNone/>
            </a:pPr>
            <a:r>
              <a:rPr lang="cs-CZ" dirty="0"/>
              <a:t>                                     genetika </a:t>
            </a:r>
          </a:p>
          <a:p>
            <a:pPr marL="0" indent="0">
              <a:buNone/>
            </a:pPr>
            <a:r>
              <a:rPr lang="cs-CZ" dirty="0"/>
              <a:t>                                     imunosuprese</a:t>
            </a:r>
          </a:p>
        </p:txBody>
      </p:sp>
    </p:spTree>
    <p:extLst>
      <p:ext uri="{BB962C8B-B14F-4D97-AF65-F5344CB8AC3E}">
        <p14:creationId xmlns:p14="http://schemas.microsoft.com/office/powerpoint/2010/main" val="2069572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err="1"/>
              <a:t>Bazaliom</a:t>
            </a:r>
            <a:endParaRPr lang="cs-CZ" dirty="0"/>
          </a:p>
        </p:txBody>
      </p:sp>
      <p:sp>
        <p:nvSpPr>
          <p:cNvPr id="10" name="Zástupný symbol pro obsah 9"/>
          <p:cNvSpPr>
            <a:spLocks noGrp="1"/>
          </p:cNvSpPr>
          <p:nvPr>
            <p:ph sz="half" idx="1"/>
          </p:nvPr>
        </p:nvSpPr>
        <p:spPr/>
        <p:txBody>
          <a:bodyPr>
            <a:normAutofit fontScale="77500" lnSpcReduction="20000"/>
          </a:bodyPr>
          <a:lstStyle/>
          <a:p>
            <a:r>
              <a:rPr lang="cs-CZ" dirty="0"/>
              <a:t>poprvé popsán irským lékařem Jacobem v roce 1824</a:t>
            </a:r>
          </a:p>
          <a:p>
            <a:r>
              <a:rPr lang="cs-CZ" dirty="0"/>
              <a:t>převažuje v „bílé“ populaci, u lidí s tmavou pletí se vyskytuje 19x méně</a:t>
            </a:r>
          </a:p>
          <a:p>
            <a:r>
              <a:rPr lang="cs-CZ" dirty="0"/>
              <a:t>vychází z  </a:t>
            </a:r>
            <a:r>
              <a:rPr lang="cs-CZ" dirty="0" err="1"/>
              <a:t>pluripotentních</a:t>
            </a:r>
            <a:r>
              <a:rPr lang="cs-CZ" dirty="0"/>
              <a:t> buněk bazální vrstvy epidermis a terminálního folikulu</a:t>
            </a:r>
          </a:p>
          <a:p>
            <a:r>
              <a:rPr lang="cs-CZ" dirty="0"/>
              <a:t>pomalu rostoucí tumor, s velmi nízkou tendencí k metastazování</a:t>
            </a:r>
          </a:p>
          <a:p>
            <a:r>
              <a:rPr lang="cs-CZ" dirty="0"/>
              <a:t>lokálně destruktivní</a:t>
            </a:r>
          </a:p>
          <a:p>
            <a:r>
              <a:rPr lang="cs-CZ" dirty="0"/>
              <a:t>vznik nejčastěji na místech vystavených slunci (solární lokalizace)</a:t>
            </a:r>
          </a:p>
          <a:p>
            <a:r>
              <a:rPr lang="cs-CZ" dirty="0"/>
              <a:t>více klinických forem – </a:t>
            </a:r>
            <a:r>
              <a:rPr lang="cs-CZ" dirty="0" err="1"/>
              <a:t>nodulární</a:t>
            </a:r>
            <a:r>
              <a:rPr lang="cs-CZ" dirty="0"/>
              <a:t>, superficiální, s pigmentem, </a:t>
            </a:r>
            <a:r>
              <a:rPr lang="cs-CZ" dirty="0" err="1"/>
              <a:t>sklerodermiformní</a:t>
            </a:r>
            <a:r>
              <a:rPr lang="cs-CZ" dirty="0"/>
              <a:t>,  </a:t>
            </a:r>
            <a:r>
              <a:rPr lang="cs-CZ" dirty="0" err="1"/>
              <a:t>infiltrativní</a:t>
            </a:r>
            <a:r>
              <a:rPr lang="cs-CZ" dirty="0"/>
              <a:t>,</a:t>
            </a:r>
            <a:r>
              <a:rPr lang="cs-CZ" dirty="0" err="1"/>
              <a:t>fibroepitelový</a:t>
            </a:r>
            <a:r>
              <a:rPr lang="cs-CZ" dirty="0"/>
              <a:t> (</a:t>
            </a:r>
            <a:r>
              <a:rPr lang="cs-CZ" dirty="0" err="1"/>
              <a:t>Pinkus</a:t>
            </a:r>
            <a:r>
              <a:rPr lang="cs-CZ" dirty="0"/>
              <a:t>), </a:t>
            </a:r>
            <a:r>
              <a:rPr lang="cs-CZ" dirty="0" err="1"/>
              <a:t>metatypický</a:t>
            </a:r>
            <a:endParaRPr lang="cs-CZ" dirty="0"/>
          </a:p>
          <a:p>
            <a:endParaRPr lang="cs-CZ" dirty="0"/>
          </a:p>
        </p:txBody>
      </p:sp>
      <p:pic>
        <p:nvPicPr>
          <p:cNvPr id="11" name="Zástupný symbol pro obsah 10"/>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191375" y="2279750"/>
            <a:ext cx="4313238" cy="3470076"/>
          </a:xfrm>
        </p:spPr>
      </p:pic>
    </p:spTree>
    <p:extLst>
      <p:ext uri="{BB962C8B-B14F-4D97-AF65-F5344CB8AC3E}">
        <p14:creationId xmlns:p14="http://schemas.microsoft.com/office/powerpoint/2010/main" val="11050457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Růst nádoru ve 2 fázích:</a:t>
            </a:r>
          </a:p>
        </p:txBody>
      </p:sp>
      <p:sp>
        <p:nvSpPr>
          <p:cNvPr id="3" name="Zástupný symbol pro obsah 2"/>
          <p:cNvSpPr>
            <a:spLocks noGrp="1"/>
          </p:cNvSpPr>
          <p:nvPr>
            <p:ph idx="1"/>
          </p:nvPr>
        </p:nvSpPr>
        <p:spPr/>
        <p:txBody>
          <a:bodyPr/>
          <a:lstStyle/>
          <a:p>
            <a:r>
              <a:rPr lang="cs-CZ" b="1" dirty="0"/>
              <a:t>Horizontálně- radiální </a:t>
            </a:r>
            <a:r>
              <a:rPr lang="cs-CZ" dirty="0"/>
              <a:t>: </a:t>
            </a:r>
            <a:r>
              <a:rPr lang="cs-CZ" dirty="0" err="1"/>
              <a:t>atyp.melanocyty</a:t>
            </a:r>
            <a:r>
              <a:rPr lang="cs-CZ" dirty="0"/>
              <a:t> pronikají do vyšších vrstev epidermis a epidermálních oblastí vzdálených od místa primární proliferace melanocytů, vznikají klony s různou rychlostí růstu a tvorby melaninu</a:t>
            </a:r>
          </a:p>
          <a:p>
            <a:r>
              <a:rPr lang="cs-CZ" b="1" dirty="0"/>
              <a:t>Vertikální </a:t>
            </a:r>
            <a:r>
              <a:rPr lang="cs-CZ" dirty="0"/>
              <a:t>: buňky jednoho z těchto klonů pronikají do koria a dále se zde množí</a:t>
            </a:r>
          </a:p>
          <a:p>
            <a:pPr marL="0" indent="0">
              <a:buNone/>
            </a:pPr>
            <a:endParaRPr lang="cs-CZ" dirty="0"/>
          </a:p>
          <a:p>
            <a:r>
              <a:rPr lang="cs-CZ" dirty="0"/>
              <a:t>Histologicky se měří hloubka invaze od </a:t>
            </a:r>
            <a:r>
              <a:rPr lang="cs-CZ" dirty="0" err="1"/>
              <a:t>stratum</a:t>
            </a:r>
            <a:r>
              <a:rPr lang="cs-CZ" dirty="0"/>
              <a:t> </a:t>
            </a:r>
            <a:r>
              <a:rPr lang="cs-CZ" dirty="0" err="1"/>
              <a:t>granulosum</a:t>
            </a:r>
            <a:r>
              <a:rPr lang="cs-CZ" dirty="0"/>
              <a:t> po nejhlouběji uloženou nádorovou buňku ( hodnocení dle </a:t>
            </a:r>
            <a:r>
              <a:rPr lang="cs-CZ" dirty="0" err="1"/>
              <a:t>Breslowa</a:t>
            </a:r>
            <a:r>
              <a:rPr lang="cs-CZ" dirty="0"/>
              <a:t>)</a:t>
            </a:r>
          </a:p>
        </p:txBody>
      </p:sp>
    </p:spTree>
    <p:extLst>
      <p:ext uri="{BB962C8B-B14F-4D97-AF65-F5344CB8AC3E}">
        <p14:creationId xmlns:p14="http://schemas.microsoft.com/office/powerpoint/2010/main" val="11389681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Růst nádoru</a:t>
            </a:r>
          </a:p>
        </p:txBody>
      </p:sp>
      <p:pic>
        <p:nvPicPr>
          <p:cNvPr id="4" name="Zástupný symbol pro obsah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9088" y="2638876"/>
            <a:ext cx="6280477" cy="3517067"/>
          </a:xfrm>
        </p:spPr>
      </p:pic>
      <p:pic>
        <p:nvPicPr>
          <p:cNvPr id="7" name="Zástupný symbol pro obsah 6"/>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2340" r="12979" b="5988"/>
          <a:stretch/>
        </p:blipFill>
        <p:spPr>
          <a:xfrm>
            <a:off x="6639337" y="1690688"/>
            <a:ext cx="5473013" cy="5167312"/>
          </a:xfrm>
        </p:spPr>
      </p:pic>
    </p:spTree>
    <p:extLst>
      <p:ext uri="{BB962C8B-B14F-4D97-AF65-F5344CB8AC3E}">
        <p14:creationId xmlns:p14="http://schemas.microsoft.com/office/powerpoint/2010/main" val="4401080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F36225-0028-4E41-BA54-53F4EA481841}"/>
              </a:ext>
            </a:extLst>
          </p:cNvPr>
          <p:cNvSpPr>
            <a:spLocks noGrp="1"/>
          </p:cNvSpPr>
          <p:nvPr>
            <p:ph type="title"/>
          </p:nvPr>
        </p:nvSpPr>
        <p:spPr/>
        <p:txBody>
          <a:bodyPr/>
          <a:lstStyle/>
          <a:p>
            <a:r>
              <a:rPr lang="cs-CZ" dirty="0"/>
              <a:t>Klinické formy MM</a:t>
            </a:r>
          </a:p>
        </p:txBody>
      </p:sp>
      <p:sp>
        <p:nvSpPr>
          <p:cNvPr id="3" name="Zástupný obsah 2">
            <a:extLst>
              <a:ext uri="{FF2B5EF4-FFF2-40B4-BE49-F238E27FC236}">
                <a16:creationId xmlns:a16="http://schemas.microsoft.com/office/drawing/2014/main" id="{18815437-D759-48D1-A803-D17D68E4FCF6}"/>
              </a:ext>
            </a:extLst>
          </p:cNvPr>
          <p:cNvSpPr>
            <a:spLocks noGrp="1"/>
          </p:cNvSpPr>
          <p:nvPr>
            <p:ph sz="half" idx="1"/>
          </p:nvPr>
        </p:nvSpPr>
        <p:spPr>
          <a:xfrm>
            <a:off x="838199" y="1825625"/>
            <a:ext cx="6192915" cy="4351338"/>
          </a:xfrm>
        </p:spPr>
        <p:txBody>
          <a:bodyPr/>
          <a:lstStyle/>
          <a:p>
            <a:pPr marL="0" indent="0">
              <a:buNone/>
            </a:pPr>
            <a:r>
              <a:rPr lang="cs-CZ" dirty="0"/>
              <a:t>- 4, a to:</a:t>
            </a:r>
          </a:p>
          <a:p>
            <a:pPr marL="0" indent="0">
              <a:buNone/>
            </a:pPr>
            <a:r>
              <a:rPr lang="cs-CZ" dirty="0" err="1"/>
              <a:t>Lentigo</a:t>
            </a:r>
            <a:r>
              <a:rPr lang="cs-CZ" dirty="0"/>
              <a:t> </a:t>
            </a:r>
            <a:r>
              <a:rPr lang="cs-CZ" dirty="0" err="1"/>
              <a:t>maligna</a:t>
            </a:r>
            <a:r>
              <a:rPr lang="cs-CZ" dirty="0"/>
              <a:t> melanom (LMM)</a:t>
            </a:r>
          </a:p>
          <a:p>
            <a:pPr marL="0" indent="0">
              <a:buNone/>
            </a:pPr>
            <a:r>
              <a:rPr lang="cs-CZ" dirty="0"/>
              <a:t>Superficiálně se šířící melanom (SSM)</a:t>
            </a:r>
          </a:p>
          <a:p>
            <a:pPr marL="0" indent="0">
              <a:buNone/>
            </a:pPr>
            <a:r>
              <a:rPr lang="cs-CZ" dirty="0" err="1"/>
              <a:t>Nodulární</a:t>
            </a:r>
            <a:r>
              <a:rPr lang="cs-CZ" dirty="0"/>
              <a:t> melanom (NM)</a:t>
            </a:r>
          </a:p>
          <a:p>
            <a:pPr marL="0" indent="0">
              <a:buNone/>
            </a:pPr>
            <a:r>
              <a:rPr lang="cs-CZ" dirty="0" err="1"/>
              <a:t>Akrolentiginózní</a:t>
            </a:r>
            <a:r>
              <a:rPr lang="cs-CZ" dirty="0"/>
              <a:t> melanom (ALM)</a:t>
            </a:r>
          </a:p>
          <a:p>
            <a:pPr marL="0" indent="0">
              <a:buNone/>
            </a:pPr>
            <a:endParaRPr lang="cs-CZ" dirty="0"/>
          </a:p>
          <a:p>
            <a:pPr marL="0" indent="0">
              <a:buNone/>
            </a:pPr>
            <a:endParaRPr lang="cs-CZ" dirty="0"/>
          </a:p>
        </p:txBody>
      </p:sp>
    </p:spTree>
    <p:extLst>
      <p:ext uri="{BB962C8B-B14F-4D97-AF65-F5344CB8AC3E}">
        <p14:creationId xmlns:p14="http://schemas.microsoft.com/office/powerpoint/2010/main" val="842406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1. </a:t>
            </a:r>
            <a:r>
              <a:rPr lang="cs-CZ" b="1" dirty="0" err="1"/>
              <a:t>Lentigo</a:t>
            </a:r>
            <a:r>
              <a:rPr lang="cs-CZ" b="1" dirty="0"/>
              <a:t> </a:t>
            </a:r>
            <a:r>
              <a:rPr lang="cs-CZ" b="1" dirty="0" err="1"/>
              <a:t>maligna</a:t>
            </a:r>
            <a:r>
              <a:rPr lang="cs-CZ" b="1" dirty="0"/>
              <a:t> melanom (LMM)</a:t>
            </a:r>
            <a:endParaRPr lang="cs-CZ" dirty="0"/>
          </a:p>
        </p:txBody>
      </p:sp>
      <p:sp>
        <p:nvSpPr>
          <p:cNvPr id="3" name="Zástupný symbol pro obsah 2"/>
          <p:cNvSpPr>
            <a:spLocks noGrp="1"/>
          </p:cNvSpPr>
          <p:nvPr>
            <p:ph idx="1"/>
          </p:nvPr>
        </p:nvSpPr>
        <p:spPr/>
        <p:txBody>
          <a:bodyPr/>
          <a:lstStyle/>
          <a:p>
            <a:pPr marL="0" indent="0">
              <a:buNone/>
            </a:pPr>
            <a:r>
              <a:rPr lang="cs-CZ" dirty="0"/>
              <a:t>- Výskyt: obličej a krk u starších osob v terénu předchozího </a:t>
            </a:r>
            <a:r>
              <a:rPr lang="cs-CZ" dirty="0" err="1"/>
              <a:t>lentigo</a:t>
            </a:r>
            <a:r>
              <a:rPr lang="cs-CZ" dirty="0"/>
              <a:t> </a:t>
            </a:r>
            <a:r>
              <a:rPr lang="cs-CZ" dirty="0" err="1"/>
              <a:t>maligna</a:t>
            </a:r>
            <a:endParaRPr lang="cs-CZ" dirty="0"/>
          </a:p>
          <a:p>
            <a:pPr marL="0" indent="0">
              <a:buNone/>
            </a:pPr>
            <a:r>
              <a:rPr lang="cs-CZ" dirty="0"/>
              <a:t>- KO:</a:t>
            </a:r>
          </a:p>
          <a:p>
            <a:pPr marL="0" indent="0">
              <a:buNone/>
            </a:pPr>
            <a:r>
              <a:rPr lang="cs-CZ" dirty="0"/>
              <a:t>Neostře ohraničené nestejnoměrně pigmentované ložisko, trvale se zvětšující (</a:t>
            </a:r>
            <a:r>
              <a:rPr lang="cs-CZ" dirty="0" err="1"/>
              <a:t>lentigo</a:t>
            </a:r>
            <a:r>
              <a:rPr lang="cs-CZ" dirty="0"/>
              <a:t> </a:t>
            </a:r>
            <a:r>
              <a:rPr lang="cs-CZ" dirty="0" err="1"/>
              <a:t>maligna</a:t>
            </a:r>
            <a:r>
              <a:rPr lang="cs-CZ" dirty="0"/>
              <a:t>), velikost až několik cm, po letech plošného šíření vertikální růst a vznik pigmentovaného nebo </a:t>
            </a:r>
            <a:r>
              <a:rPr lang="cs-CZ" dirty="0" err="1"/>
              <a:t>amelanotického</a:t>
            </a:r>
            <a:r>
              <a:rPr lang="cs-CZ" dirty="0"/>
              <a:t> uzlu v jeho části (přechod v LMM)</a:t>
            </a:r>
          </a:p>
        </p:txBody>
      </p:sp>
    </p:spTree>
    <p:extLst>
      <p:ext uri="{BB962C8B-B14F-4D97-AF65-F5344CB8AC3E}">
        <p14:creationId xmlns:p14="http://schemas.microsoft.com/office/powerpoint/2010/main" val="37073290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LMM</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 y="3173211"/>
            <a:ext cx="3684789" cy="3684789"/>
          </a:xfr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4788" y="1781175"/>
            <a:ext cx="4822423" cy="3209925"/>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4000" y="3619500"/>
            <a:ext cx="4318000" cy="3238500"/>
          </a:xfrm>
          <a:prstGeom prst="rect">
            <a:avLst/>
          </a:prstGeom>
        </p:spPr>
      </p:pic>
      <p:cxnSp>
        <p:nvCxnSpPr>
          <p:cNvPr id="9" name="Přímá spojnice se šipkou 8">
            <a:extLst>
              <a:ext uri="{FF2B5EF4-FFF2-40B4-BE49-F238E27FC236}">
                <a16:creationId xmlns:a16="http://schemas.microsoft.com/office/drawing/2014/main" id="{BBD180DF-5499-4978-A346-772B0ABF9CA4}"/>
              </a:ext>
            </a:extLst>
          </p:cNvPr>
          <p:cNvCxnSpPr/>
          <p:nvPr/>
        </p:nvCxnSpPr>
        <p:spPr>
          <a:xfrm flipH="1">
            <a:off x="6095999" y="1731816"/>
            <a:ext cx="446843" cy="923278"/>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0" name="TextovéPole 9">
            <a:extLst>
              <a:ext uri="{FF2B5EF4-FFF2-40B4-BE49-F238E27FC236}">
                <a16:creationId xmlns:a16="http://schemas.microsoft.com/office/drawing/2014/main" id="{BCDBCF2E-788E-48A4-82C1-C83415A4FF9D}"/>
              </a:ext>
            </a:extLst>
          </p:cNvPr>
          <p:cNvSpPr txBox="1"/>
          <p:nvPr/>
        </p:nvSpPr>
        <p:spPr>
          <a:xfrm>
            <a:off x="5965795" y="671414"/>
            <a:ext cx="2166151" cy="923330"/>
          </a:xfrm>
          <a:prstGeom prst="rect">
            <a:avLst/>
          </a:prstGeom>
          <a:noFill/>
          <a:ln w="19050">
            <a:solidFill>
              <a:srgbClr val="FF0000"/>
            </a:solidFill>
          </a:ln>
        </p:spPr>
        <p:txBody>
          <a:bodyPr wrap="square" rtlCol="0">
            <a:spAutoFit/>
          </a:bodyPr>
          <a:lstStyle/>
          <a:p>
            <a:r>
              <a:rPr lang="cs-CZ" dirty="0"/>
              <a:t>nepřesné ohraničení, nestejnoměrně hnědá pigmentace</a:t>
            </a:r>
          </a:p>
        </p:txBody>
      </p:sp>
      <p:sp>
        <p:nvSpPr>
          <p:cNvPr id="12" name="TextovéPole 11">
            <a:extLst>
              <a:ext uri="{FF2B5EF4-FFF2-40B4-BE49-F238E27FC236}">
                <a16:creationId xmlns:a16="http://schemas.microsoft.com/office/drawing/2014/main" id="{BDE10E67-2D57-4127-B64F-591B4A91E0AB}"/>
              </a:ext>
            </a:extLst>
          </p:cNvPr>
          <p:cNvSpPr txBox="1"/>
          <p:nvPr/>
        </p:nvSpPr>
        <p:spPr>
          <a:xfrm>
            <a:off x="982737" y="2357170"/>
            <a:ext cx="2166151" cy="646331"/>
          </a:xfrm>
          <a:prstGeom prst="rect">
            <a:avLst/>
          </a:prstGeom>
          <a:noFill/>
          <a:ln w="19050">
            <a:solidFill>
              <a:srgbClr val="FF0000"/>
            </a:solidFill>
          </a:ln>
        </p:spPr>
        <p:txBody>
          <a:bodyPr wrap="square" rtlCol="0">
            <a:spAutoFit/>
          </a:bodyPr>
          <a:lstStyle/>
          <a:p>
            <a:r>
              <a:rPr lang="cs-CZ" dirty="0"/>
              <a:t>vyvýšení až s tvorbou </a:t>
            </a:r>
            <a:r>
              <a:rPr lang="cs-CZ" dirty="0" err="1"/>
              <a:t>nodulů</a:t>
            </a:r>
            <a:endParaRPr lang="cs-CZ" dirty="0"/>
          </a:p>
        </p:txBody>
      </p:sp>
      <p:cxnSp>
        <p:nvCxnSpPr>
          <p:cNvPr id="13" name="Přímá spojnice se šipkou 12">
            <a:extLst>
              <a:ext uri="{FF2B5EF4-FFF2-40B4-BE49-F238E27FC236}">
                <a16:creationId xmlns:a16="http://schemas.microsoft.com/office/drawing/2014/main" id="{AFD8FA15-963D-4336-A955-3E3906B3E30E}"/>
              </a:ext>
            </a:extLst>
          </p:cNvPr>
          <p:cNvCxnSpPr/>
          <p:nvPr/>
        </p:nvCxnSpPr>
        <p:spPr>
          <a:xfrm flipH="1">
            <a:off x="1618970" y="3839693"/>
            <a:ext cx="446843" cy="923278"/>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393783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2. Superficiálně se šířící melanom (SSM)</a:t>
            </a:r>
          </a:p>
        </p:txBody>
      </p:sp>
      <p:sp>
        <p:nvSpPr>
          <p:cNvPr id="3" name="Zástupný symbol pro obsah 2"/>
          <p:cNvSpPr>
            <a:spLocks noGrp="1"/>
          </p:cNvSpPr>
          <p:nvPr>
            <p:ph idx="1"/>
          </p:nvPr>
        </p:nvSpPr>
        <p:spPr/>
        <p:txBody>
          <a:bodyPr>
            <a:normAutofit fontScale="92500" lnSpcReduction="10000"/>
          </a:bodyPr>
          <a:lstStyle/>
          <a:p>
            <a:r>
              <a:rPr lang="cs-CZ" dirty="0"/>
              <a:t>Nejčastější typ maligního melanomu (60-70%), u mužů nejčastěji horní polovina trupu, u žen na DKK</a:t>
            </a:r>
          </a:p>
          <a:p>
            <a:r>
              <a:rPr lang="cs-CZ" dirty="0" err="1"/>
              <a:t>Vývoj:horizontální</a:t>
            </a:r>
            <a:r>
              <a:rPr lang="cs-CZ" dirty="0"/>
              <a:t> růst- pomalé zvětšování zpočátku stejnoměrně, později nerovnoměrně světle nebo tmavě pigmentovaného, dosti ostře ohraničeného ložiska, často většího než 7mm, ložisko se postupně lehce vyvyšuje nad okolí, tvar se stává nepravidelný, po obvodě se tvoří výběžky, či zářezy, v déle rostoucím nádoru se objevují výraznější barevné rozdíly jeho jednotlivých částí, od světle hnědých po tmavě hnědé až černé (podle množství a hloubky uloženého melaninu), některá místa mohou být </a:t>
            </a:r>
            <a:r>
              <a:rPr lang="cs-CZ" dirty="0" err="1"/>
              <a:t>depigmentovaná</a:t>
            </a:r>
            <a:r>
              <a:rPr lang="cs-CZ" dirty="0"/>
              <a:t> (spontánní regrese nádoru) nebo zarudlá (dilatace cév)</a:t>
            </a:r>
          </a:p>
          <a:p>
            <a:r>
              <a:rPr lang="cs-CZ" b="1" dirty="0"/>
              <a:t>Sekundárně </a:t>
            </a:r>
            <a:r>
              <a:rPr lang="cs-CZ" b="1" dirty="0" err="1"/>
              <a:t>nodulární</a:t>
            </a:r>
            <a:r>
              <a:rPr lang="cs-CZ" b="1" dirty="0"/>
              <a:t> melanom </a:t>
            </a:r>
            <a:r>
              <a:rPr lang="cs-CZ" dirty="0"/>
              <a:t>– vznik tmavě pigment. nebo </a:t>
            </a:r>
            <a:r>
              <a:rPr lang="cs-CZ" dirty="0" err="1"/>
              <a:t>amelanotického</a:t>
            </a:r>
            <a:r>
              <a:rPr lang="cs-CZ" dirty="0"/>
              <a:t> </a:t>
            </a:r>
            <a:r>
              <a:rPr lang="cs-CZ" dirty="0" err="1"/>
              <a:t>nodulu</a:t>
            </a:r>
            <a:r>
              <a:rPr lang="cs-CZ" dirty="0"/>
              <a:t> = </a:t>
            </a:r>
            <a:r>
              <a:rPr lang="cs-CZ" dirty="0" err="1"/>
              <a:t>verikální</a:t>
            </a:r>
            <a:r>
              <a:rPr lang="cs-CZ" dirty="0"/>
              <a:t> růst = zhoršení </a:t>
            </a:r>
            <a:r>
              <a:rPr lang="cs-CZ" dirty="0" err="1"/>
              <a:t>prognozy</a:t>
            </a:r>
            <a:endParaRPr lang="cs-CZ" dirty="0"/>
          </a:p>
          <a:p>
            <a:pPr marL="0" indent="0">
              <a:buNone/>
            </a:pPr>
            <a:r>
              <a:rPr lang="cs-CZ" dirty="0"/>
              <a:t>- Po různě dlouhé době</a:t>
            </a:r>
          </a:p>
        </p:txBody>
      </p:sp>
    </p:spTree>
    <p:extLst>
      <p:ext uri="{BB962C8B-B14F-4D97-AF65-F5344CB8AC3E}">
        <p14:creationId xmlns:p14="http://schemas.microsoft.com/office/powerpoint/2010/main" val="17155203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SSM</a:t>
            </a:r>
          </a:p>
        </p:txBody>
      </p:sp>
      <p:pic>
        <p:nvPicPr>
          <p:cNvPr id="4" name="Zástupný symbol pro obsah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7347"/>
            <a:ext cx="5181600" cy="3887893"/>
          </a:xfrm>
        </p:spPr>
      </p:pic>
      <p:pic>
        <p:nvPicPr>
          <p:cNvPr id="6" name="Zástupný symbol pro obsah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28379" y="2057347"/>
            <a:ext cx="5580704" cy="3887893"/>
          </a:xfrm>
        </p:spPr>
      </p:pic>
    </p:spTree>
    <p:extLst>
      <p:ext uri="{BB962C8B-B14F-4D97-AF65-F5344CB8AC3E}">
        <p14:creationId xmlns:p14="http://schemas.microsoft.com/office/powerpoint/2010/main" val="24559327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SSM</a:t>
            </a:r>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3721" y="2275033"/>
            <a:ext cx="5856079" cy="3901930"/>
          </a:xfrm>
        </p:spPr>
      </p:pic>
      <p:pic>
        <p:nvPicPr>
          <p:cNvPr id="6" name="Zástupný symbol pro obsah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275033"/>
            <a:ext cx="5181600" cy="3886200"/>
          </a:xfrm>
        </p:spPr>
      </p:pic>
      <p:cxnSp>
        <p:nvCxnSpPr>
          <p:cNvPr id="10" name="Přímá spojnice se šipkou 9">
            <a:extLst>
              <a:ext uri="{FF2B5EF4-FFF2-40B4-BE49-F238E27FC236}">
                <a16:creationId xmlns:a16="http://schemas.microsoft.com/office/drawing/2014/main" id="{A373BFA6-86EE-4522-B1F6-B8A5CA62087C}"/>
              </a:ext>
            </a:extLst>
          </p:cNvPr>
          <p:cNvCxnSpPr>
            <a:cxnSpLocks/>
          </p:cNvCxnSpPr>
          <p:nvPr/>
        </p:nvCxnSpPr>
        <p:spPr>
          <a:xfrm flipH="1">
            <a:off x="8984203" y="2361460"/>
            <a:ext cx="319595" cy="204186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TextovéPole 11">
            <a:extLst>
              <a:ext uri="{FF2B5EF4-FFF2-40B4-BE49-F238E27FC236}">
                <a16:creationId xmlns:a16="http://schemas.microsoft.com/office/drawing/2014/main" id="{24461E43-B4A5-45A7-9243-B7EA9ED08849}"/>
              </a:ext>
            </a:extLst>
          </p:cNvPr>
          <p:cNvSpPr txBox="1"/>
          <p:nvPr/>
        </p:nvSpPr>
        <p:spPr>
          <a:xfrm>
            <a:off x="7519387" y="1585488"/>
            <a:ext cx="3568822" cy="646331"/>
          </a:xfrm>
          <a:prstGeom prst="rect">
            <a:avLst/>
          </a:prstGeom>
          <a:noFill/>
          <a:ln>
            <a:solidFill>
              <a:srgbClr val="FF0000"/>
            </a:solidFill>
          </a:ln>
        </p:spPr>
        <p:txBody>
          <a:bodyPr wrap="square" rtlCol="0">
            <a:spAutoFit/>
          </a:bodyPr>
          <a:lstStyle/>
          <a:p>
            <a:r>
              <a:rPr lang="cs-CZ" dirty="0"/>
              <a:t>nestejnoměrná pigmentace se sekundární regresí (</a:t>
            </a:r>
            <a:r>
              <a:rPr lang="cs-CZ" dirty="0" err="1"/>
              <a:t>depigm</a:t>
            </a:r>
            <a:r>
              <a:rPr lang="cs-CZ" dirty="0"/>
              <a:t>.)</a:t>
            </a:r>
          </a:p>
        </p:txBody>
      </p:sp>
    </p:spTree>
    <p:extLst>
      <p:ext uri="{BB962C8B-B14F-4D97-AF65-F5344CB8AC3E}">
        <p14:creationId xmlns:p14="http://schemas.microsoft.com/office/powerpoint/2010/main" val="12066505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3. </a:t>
            </a:r>
            <a:r>
              <a:rPr lang="cs-CZ" b="1" dirty="0" err="1"/>
              <a:t>Nodulární</a:t>
            </a:r>
            <a:r>
              <a:rPr lang="cs-CZ" b="1" dirty="0"/>
              <a:t> melanom (NM)</a:t>
            </a:r>
          </a:p>
        </p:txBody>
      </p:sp>
      <p:sp>
        <p:nvSpPr>
          <p:cNvPr id="3" name="Zástupný symbol pro obsah 2"/>
          <p:cNvSpPr>
            <a:spLocks noGrp="1"/>
          </p:cNvSpPr>
          <p:nvPr>
            <p:ph idx="1"/>
          </p:nvPr>
        </p:nvSpPr>
        <p:spPr/>
        <p:txBody>
          <a:bodyPr>
            <a:normAutofit/>
          </a:bodyPr>
          <a:lstStyle/>
          <a:p>
            <a:r>
              <a:rPr lang="cs-CZ" dirty="0"/>
              <a:t>druhý nejčastější typ MM (15-30%)</a:t>
            </a:r>
          </a:p>
          <a:p>
            <a:r>
              <a:rPr lang="cs-CZ" dirty="0"/>
              <a:t>vyrůstá velmi rychle (několik měsíců) na klinicky nezměněné kůži nebo v získaném nebo kongenitálním </a:t>
            </a:r>
            <a:r>
              <a:rPr lang="cs-CZ" dirty="0" err="1"/>
              <a:t>melanocytárním</a:t>
            </a:r>
            <a:r>
              <a:rPr lang="cs-CZ" dirty="0"/>
              <a:t> névu</a:t>
            </a:r>
          </a:p>
          <a:p>
            <a:r>
              <a:rPr lang="cs-CZ" dirty="0"/>
              <a:t>klinicky:</a:t>
            </a:r>
          </a:p>
          <a:p>
            <a:pPr marL="0" indent="0">
              <a:buNone/>
            </a:pPr>
            <a:r>
              <a:rPr lang="cs-CZ" dirty="0"/>
              <a:t>různě velký, </a:t>
            </a:r>
            <a:r>
              <a:rPr lang="cs-CZ" dirty="0" err="1"/>
              <a:t>nepravidleně</a:t>
            </a:r>
            <a:r>
              <a:rPr lang="cs-CZ" dirty="0"/>
              <a:t> pigmentovaný polokulovitý hrbol, široce přisedlý, snadno krvácí a kryje se </a:t>
            </a:r>
            <a:r>
              <a:rPr lang="cs-CZ" dirty="0" err="1"/>
              <a:t>hemorag</a:t>
            </a:r>
            <a:r>
              <a:rPr lang="cs-CZ" dirty="0"/>
              <a:t>. krustou</a:t>
            </a:r>
          </a:p>
          <a:p>
            <a:r>
              <a:rPr lang="cs-CZ" dirty="0" err="1"/>
              <a:t>amelanotická</a:t>
            </a:r>
            <a:r>
              <a:rPr lang="cs-CZ" dirty="0"/>
              <a:t> forma – vzácně chybění pigmentu, červený mokvající široce stopkatý hrbol</a:t>
            </a:r>
          </a:p>
          <a:p>
            <a:r>
              <a:rPr lang="cs-CZ" dirty="0"/>
              <a:t>rychle metastazuje – </a:t>
            </a:r>
            <a:r>
              <a:rPr lang="cs-CZ" dirty="0" err="1"/>
              <a:t>lokoregionální</a:t>
            </a:r>
            <a:r>
              <a:rPr lang="cs-CZ" dirty="0"/>
              <a:t> LU, plíce, mozek, játra, kosti</a:t>
            </a:r>
          </a:p>
          <a:p>
            <a:r>
              <a:rPr lang="cs-CZ" dirty="0"/>
              <a:t>nepříznivá prognóza</a:t>
            </a:r>
          </a:p>
        </p:txBody>
      </p:sp>
    </p:spTree>
    <p:extLst>
      <p:ext uri="{BB962C8B-B14F-4D97-AF65-F5344CB8AC3E}">
        <p14:creationId xmlns:p14="http://schemas.microsoft.com/office/powerpoint/2010/main" val="5293496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NM</a:t>
            </a:r>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6443" t="35108" r="33351" b="31360"/>
          <a:stretch/>
        </p:blipFill>
        <p:spPr>
          <a:xfrm rot="5400000">
            <a:off x="-146967" y="1921793"/>
            <a:ext cx="5094533" cy="4241800"/>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1900" y="1495426"/>
            <a:ext cx="7150100" cy="5362575"/>
          </a:xfrm>
          <a:prstGeom prst="rect">
            <a:avLst/>
          </a:prstGeom>
        </p:spPr>
      </p:pic>
    </p:spTree>
    <p:extLst>
      <p:ext uri="{BB962C8B-B14F-4D97-AF65-F5344CB8AC3E}">
        <p14:creationId xmlns:p14="http://schemas.microsoft.com/office/powerpoint/2010/main" val="3964178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err="1"/>
              <a:t>Bazaliom</a:t>
            </a:r>
            <a:r>
              <a:rPr lang="cs-CZ" dirty="0"/>
              <a:t> - epidemiologie</a:t>
            </a:r>
          </a:p>
        </p:txBody>
      </p:sp>
      <p:sp>
        <p:nvSpPr>
          <p:cNvPr id="6" name="Zástupný symbol pro obsah 5"/>
          <p:cNvSpPr>
            <a:spLocks noGrp="1"/>
          </p:cNvSpPr>
          <p:nvPr>
            <p:ph idx="1"/>
          </p:nvPr>
        </p:nvSpPr>
        <p:spPr/>
        <p:txBody>
          <a:bodyPr>
            <a:normAutofit/>
          </a:bodyPr>
          <a:lstStyle/>
          <a:p>
            <a:r>
              <a:rPr lang="cs-CZ" dirty="0"/>
              <a:t> nejčastější typ maligního nádoru v Evropě, USA a </a:t>
            </a:r>
            <a:r>
              <a:rPr lang="cs-CZ" dirty="0" err="1"/>
              <a:t>Australii</a:t>
            </a:r>
            <a:endParaRPr lang="cs-CZ" dirty="0"/>
          </a:p>
          <a:p>
            <a:r>
              <a:rPr lang="cs-CZ" dirty="0"/>
              <a:t>převyšuje incidenci </a:t>
            </a:r>
            <a:r>
              <a:rPr lang="cs-CZ" dirty="0" err="1"/>
              <a:t>spinocelulárního</a:t>
            </a:r>
            <a:r>
              <a:rPr lang="cs-CZ" dirty="0"/>
              <a:t> karcinomu přibližně v poměru 5:1</a:t>
            </a:r>
          </a:p>
          <a:p>
            <a:r>
              <a:rPr lang="cs-CZ" dirty="0"/>
              <a:t>incidence souvisí s geografickými podmínkami  a </a:t>
            </a:r>
            <a:r>
              <a:rPr lang="cs-CZ" dirty="0" err="1"/>
              <a:t>fototypem</a:t>
            </a:r>
            <a:r>
              <a:rPr lang="cs-CZ" dirty="0"/>
              <a:t> obyvatel – nejvyšší v Jižní Africe a </a:t>
            </a:r>
            <a:r>
              <a:rPr lang="cs-CZ" dirty="0" err="1"/>
              <a:t>Australii</a:t>
            </a:r>
            <a:r>
              <a:rPr lang="cs-CZ" dirty="0"/>
              <a:t> </a:t>
            </a:r>
          </a:p>
          <a:p>
            <a:r>
              <a:rPr lang="cs-CZ" dirty="0"/>
              <a:t>i v České  republice má incidence NMSC rostoucí trend – v roce 2010 dosahovala incidence 195,4/100 000 , což je více než dvojnásobek oproti roku 1993</a:t>
            </a:r>
          </a:p>
          <a:p>
            <a:r>
              <a:rPr lang="cs-CZ" dirty="0"/>
              <a:t>dvakrát častěji se vyskytuje u mužů</a:t>
            </a:r>
          </a:p>
          <a:p>
            <a:r>
              <a:rPr lang="cs-CZ" dirty="0"/>
              <a:t>pravděpodobnost vzniku nádoru se zvyšuje s rostoucím věkem, kulminace incidence je mezi  70. a 80. rokem</a:t>
            </a:r>
          </a:p>
          <a:p>
            <a:endParaRPr lang="cs-CZ" dirty="0"/>
          </a:p>
        </p:txBody>
      </p:sp>
    </p:spTree>
    <p:extLst>
      <p:ext uri="{BB962C8B-B14F-4D97-AF65-F5344CB8AC3E}">
        <p14:creationId xmlns:p14="http://schemas.microsoft.com/office/powerpoint/2010/main" val="38788886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NM - </a:t>
            </a:r>
            <a:r>
              <a:rPr lang="cs-CZ" dirty="0" err="1"/>
              <a:t>amelanotický</a:t>
            </a:r>
            <a:endParaRPr lang="cs-CZ"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8388" y="2296180"/>
            <a:ext cx="6377403" cy="4251602"/>
          </a:xfrm>
        </p:spPr>
      </p:pic>
    </p:spTree>
    <p:extLst>
      <p:ext uri="{BB962C8B-B14F-4D97-AF65-F5344CB8AC3E}">
        <p14:creationId xmlns:p14="http://schemas.microsoft.com/office/powerpoint/2010/main" val="37730717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4. </a:t>
            </a:r>
            <a:r>
              <a:rPr lang="cs-CZ" b="1" dirty="0" err="1"/>
              <a:t>Akrolentiginozní</a:t>
            </a:r>
            <a:r>
              <a:rPr lang="cs-CZ" b="1" dirty="0"/>
              <a:t> melanom (ALM)</a:t>
            </a:r>
            <a:endParaRPr lang="cs-CZ" dirty="0"/>
          </a:p>
        </p:txBody>
      </p:sp>
      <p:sp>
        <p:nvSpPr>
          <p:cNvPr id="3" name="Zástupný symbol pro obsah 2"/>
          <p:cNvSpPr>
            <a:spLocks noGrp="1"/>
          </p:cNvSpPr>
          <p:nvPr>
            <p:ph idx="1"/>
          </p:nvPr>
        </p:nvSpPr>
        <p:spPr/>
        <p:txBody>
          <a:bodyPr>
            <a:normAutofit/>
          </a:bodyPr>
          <a:lstStyle/>
          <a:p>
            <a:r>
              <a:rPr lang="cs-CZ" dirty="0"/>
              <a:t>nejčastější typ melanomu u černochů, u bílé rasy vzácná varianta (2-10%)</a:t>
            </a:r>
          </a:p>
          <a:p>
            <a:r>
              <a:rPr lang="cs-CZ" dirty="0"/>
              <a:t>Postihuje </a:t>
            </a:r>
            <a:r>
              <a:rPr lang="cs-CZ" dirty="0" err="1"/>
              <a:t>plosky</a:t>
            </a:r>
            <a:r>
              <a:rPr lang="cs-CZ" dirty="0"/>
              <a:t>, dlaně, </a:t>
            </a:r>
            <a:r>
              <a:rPr lang="cs-CZ" dirty="0" err="1"/>
              <a:t>subungvální</a:t>
            </a:r>
            <a:r>
              <a:rPr lang="cs-CZ" dirty="0"/>
              <a:t> partie - většina na </a:t>
            </a:r>
            <a:r>
              <a:rPr lang="cs-CZ" dirty="0" err="1"/>
              <a:t>ploskách</a:t>
            </a:r>
            <a:r>
              <a:rPr lang="cs-CZ" dirty="0"/>
              <a:t>, pod nehtovými ploténkami palců nohou, dlaně a ostatní nehty vzácně</a:t>
            </a:r>
          </a:p>
          <a:p>
            <a:r>
              <a:rPr lang="cs-CZ" dirty="0"/>
              <a:t>Začíná jako plošné, skvrnitě pigmentované ložisko, které roste invazivně do hlubších kožních struktur. Může být skryto pod otlakovými hyperkeratózami, pod nehtem imituje posttraumatické hemoragie</a:t>
            </a:r>
          </a:p>
          <a:p>
            <a:r>
              <a:rPr lang="cs-CZ" dirty="0"/>
              <a:t>Diagnóza často stanovena pozdě</a:t>
            </a:r>
          </a:p>
          <a:p>
            <a:endParaRPr lang="cs-CZ" dirty="0"/>
          </a:p>
        </p:txBody>
      </p:sp>
    </p:spTree>
    <p:extLst>
      <p:ext uri="{BB962C8B-B14F-4D97-AF65-F5344CB8AC3E}">
        <p14:creationId xmlns:p14="http://schemas.microsoft.com/office/powerpoint/2010/main" val="2522889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AKL</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3900" y="2390776"/>
            <a:ext cx="5029200" cy="3771900"/>
          </a:xfr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2390775"/>
            <a:ext cx="5029200" cy="3771900"/>
          </a:xfrm>
          <a:prstGeom prst="rect">
            <a:avLst/>
          </a:prstGeom>
        </p:spPr>
      </p:pic>
      <p:sp>
        <p:nvSpPr>
          <p:cNvPr id="3" name="TextovéPole 2">
            <a:extLst>
              <a:ext uri="{FF2B5EF4-FFF2-40B4-BE49-F238E27FC236}">
                <a16:creationId xmlns:a16="http://schemas.microsoft.com/office/drawing/2014/main" id="{A5E6B3C3-C5FF-4F91-B763-1CB47F62FFAF}"/>
              </a:ext>
            </a:extLst>
          </p:cNvPr>
          <p:cNvSpPr txBox="1"/>
          <p:nvPr/>
        </p:nvSpPr>
        <p:spPr>
          <a:xfrm>
            <a:off x="1580226" y="1506022"/>
            <a:ext cx="5193436" cy="646331"/>
          </a:xfrm>
          <a:prstGeom prst="rect">
            <a:avLst/>
          </a:prstGeom>
          <a:noFill/>
          <a:ln>
            <a:solidFill>
              <a:srgbClr val="FF0000"/>
            </a:solidFill>
          </a:ln>
        </p:spPr>
        <p:txBody>
          <a:bodyPr wrap="square" rtlCol="0">
            <a:spAutoFit/>
          </a:bodyPr>
          <a:lstStyle/>
          <a:p>
            <a:r>
              <a:rPr lang="cs-CZ" dirty="0"/>
              <a:t>nestejnoměrně mokvající hrbol nahrazující nehet, na periferii zbytky hnědočerné pigmentace</a:t>
            </a:r>
          </a:p>
        </p:txBody>
      </p:sp>
    </p:spTree>
    <p:extLst>
      <p:ext uri="{BB962C8B-B14F-4D97-AF65-F5344CB8AC3E}">
        <p14:creationId xmlns:p14="http://schemas.microsoft.com/office/powerpoint/2010/main" val="687120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AKL</a:t>
            </a:r>
          </a:p>
        </p:txBody>
      </p:sp>
      <p:pic>
        <p:nvPicPr>
          <p:cNvPr id="4" name="Zástupný symbol pro obsah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9378" y="1825625"/>
            <a:ext cx="5891634" cy="4351338"/>
          </a:xfrm>
        </p:spPr>
      </p:pic>
      <p:pic>
        <p:nvPicPr>
          <p:cNvPr id="7" name="Zástupný symbol pro obsah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12394" y="1941474"/>
            <a:ext cx="4941405" cy="4235490"/>
          </a:xfrm>
        </p:spPr>
      </p:pic>
    </p:spTree>
    <p:extLst>
      <p:ext uri="{BB962C8B-B14F-4D97-AF65-F5344CB8AC3E}">
        <p14:creationId xmlns:p14="http://schemas.microsoft.com/office/powerpoint/2010/main" val="16694994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Diagnostika</a:t>
            </a:r>
          </a:p>
        </p:txBody>
      </p:sp>
      <p:graphicFrame>
        <p:nvGraphicFramePr>
          <p:cNvPr id="4" name="Zástupný symbol pro obsah 3"/>
          <p:cNvGraphicFramePr>
            <a:graphicFrameLocks noGrp="1"/>
          </p:cNvGraphicFramePr>
          <p:nvPr>
            <p:ph sz="half" idx="1"/>
          </p:nvPr>
        </p:nvGraphicFramePr>
        <p:xfrm>
          <a:off x="776056" y="2615738"/>
          <a:ext cx="5181600" cy="2743200"/>
        </p:xfrm>
        <a:graphic>
          <a:graphicData uri="http://schemas.openxmlformats.org/drawingml/2006/table">
            <a:tbl>
              <a:tblPr/>
              <a:tblGrid>
                <a:gridCol w="1727200">
                  <a:extLst>
                    <a:ext uri="{9D8B030D-6E8A-4147-A177-3AD203B41FA5}">
                      <a16:colId xmlns:a16="http://schemas.microsoft.com/office/drawing/2014/main" val="20000"/>
                    </a:ext>
                  </a:extLst>
                </a:gridCol>
                <a:gridCol w="1727200">
                  <a:extLst>
                    <a:ext uri="{9D8B030D-6E8A-4147-A177-3AD203B41FA5}">
                      <a16:colId xmlns:a16="http://schemas.microsoft.com/office/drawing/2014/main" val="20001"/>
                    </a:ext>
                  </a:extLst>
                </a:gridCol>
                <a:gridCol w="1727200">
                  <a:extLst>
                    <a:ext uri="{9D8B030D-6E8A-4147-A177-3AD203B41FA5}">
                      <a16:colId xmlns:a16="http://schemas.microsoft.com/office/drawing/2014/main" val="20002"/>
                    </a:ext>
                  </a:extLst>
                </a:gridCol>
              </a:tblGrid>
              <a:tr h="0">
                <a:tc>
                  <a:txBody>
                    <a:bodyPr/>
                    <a:lstStyle/>
                    <a:p>
                      <a:r>
                        <a:rPr lang="cs-CZ" b="1" dirty="0">
                          <a:solidFill>
                            <a:srgbClr val="444444"/>
                          </a:solidFill>
                          <a:effectLst/>
                        </a:rPr>
                        <a:t>A</a:t>
                      </a:r>
                      <a:r>
                        <a:rPr lang="cs-CZ" dirty="0">
                          <a:solidFill>
                            <a:srgbClr val="444444"/>
                          </a:solidFill>
                          <a:effectLst/>
                        </a:rPr>
                        <a:t> (</a:t>
                      </a:r>
                      <a:r>
                        <a:rPr lang="cs-CZ" dirty="0" err="1">
                          <a:solidFill>
                            <a:srgbClr val="444444"/>
                          </a:solidFill>
                          <a:effectLst/>
                        </a:rPr>
                        <a:t>asymmetry</a:t>
                      </a:r>
                      <a:r>
                        <a:rPr lang="cs-CZ" dirty="0">
                          <a:solidFill>
                            <a:srgbClr val="444444"/>
                          </a:solidFill>
                          <a:effectLst/>
                        </a:rPr>
                        <a:t>)</a:t>
                      </a:r>
                    </a:p>
                  </a:txBody>
                  <a:tcPr marL="45057" marR="45057" anchor="ctr">
                    <a:lnL>
                      <a:noFill/>
                    </a:lnL>
                    <a:lnR>
                      <a:noFill/>
                    </a:lnR>
                    <a:lnT>
                      <a:noFill/>
                    </a:lnT>
                    <a:lnB>
                      <a:noFill/>
                    </a:lnB>
                  </a:tcPr>
                </a:tc>
                <a:tc>
                  <a:txBody>
                    <a:bodyPr/>
                    <a:lstStyle/>
                    <a:p>
                      <a:r>
                        <a:rPr lang="cs-CZ" dirty="0">
                          <a:solidFill>
                            <a:srgbClr val="444444"/>
                          </a:solidFill>
                          <a:effectLst/>
                        </a:rPr>
                        <a:t>asymetrie</a:t>
                      </a:r>
                    </a:p>
                  </a:txBody>
                  <a:tcPr marL="45057" marR="45057" anchor="ctr">
                    <a:lnL>
                      <a:noFill/>
                    </a:lnL>
                    <a:lnR>
                      <a:noFill/>
                    </a:lnR>
                    <a:lnT>
                      <a:noFill/>
                    </a:lnT>
                    <a:lnB>
                      <a:noFill/>
                    </a:lnB>
                  </a:tcPr>
                </a:tc>
                <a:tc>
                  <a:txBody>
                    <a:bodyPr/>
                    <a:lstStyle/>
                    <a:p>
                      <a:r>
                        <a:rPr lang="cs-CZ" dirty="0">
                          <a:solidFill>
                            <a:srgbClr val="444444"/>
                          </a:solidFill>
                          <a:effectLst/>
                        </a:rPr>
                        <a:t>Přítomna (výběžky, zářezy)</a:t>
                      </a:r>
                    </a:p>
                  </a:txBody>
                  <a:tcPr marL="45057" marR="45057" anchor="ctr">
                    <a:lnL>
                      <a:noFill/>
                    </a:lnL>
                    <a:lnR>
                      <a:noFill/>
                    </a:lnR>
                    <a:lnT>
                      <a:noFill/>
                    </a:lnT>
                    <a:lnB>
                      <a:noFill/>
                    </a:lnB>
                  </a:tcPr>
                </a:tc>
                <a:extLst>
                  <a:ext uri="{0D108BD9-81ED-4DB2-BD59-A6C34878D82A}">
                    <a16:rowId xmlns:a16="http://schemas.microsoft.com/office/drawing/2014/main" val="10000"/>
                  </a:ext>
                </a:extLst>
              </a:tr>
              <a:tr h="0">
                <a:tc>
                  <a:txBody>
                    <a:bodyPr/>
                    <a:lstStyle/>
                    <a:p>
                      <a:r>
                        <a:rPr lang="cs-CZ" b="1">
                          <a:solidFill>
                            <a:srgbClr val="444444"/>
                          </a:solidFill>
                          <a:effectLst/>
                        </a:rPr>
                        <a:t>B</a:t>
                      </a:r>
                      <a:r>
                        <a:rPr lang="cs-CZ">
                          <a:solidFill>
                            <a:srgbClr val="444444"/>
                          </a:solidFill>
                          <a:effectLst/>
                        </a:rPr>
                        <a:t> (border)</a:t>
                      </a:r>
                    </a:p>
                  </a:txBody>
                  <a:tcPr marL="45057" marR="45057" anchor="ctr">
                    <a:lnL>
                      <a:noFill/>
                    </a:lnL>
                    <a:lnR>
                      <a:noFill/>
                    </a:lnR>
                    <a:lnT>
                      <a:noFill/>
                    </a:lnT>
                    <a:lnB>
                      <a:noFill/>
                    </a:lnB>
                  </a:tcPr>
                </a:tc>
                <a:tc>
                  <a:txBody>
                    <a:bodyPr/>
                    <a:lstStyle/>
                    <a:p>
                      <a:r>
                        <a:rPr lang="cs-CZ">
                          <a:solidFill>
                            <a:srgbClr val="444444"/>
                          </a:solidFill>
                          <a:effectLst/>
                        </a:rPr>
                        <a:t>ohraničení</a:t>
                      </a:r>
                    </a:p>
                  </a:txBody>
                  <a:tcPr marL="45057" marR="45057" anchor="ctr">
                    <a:lnL>
                      <a:noFill/>
                    </a:lnL>
                    <a:lnR>
                      <a:noFill/>
                    </a:lnR>
                    <a:lnT>
                      <a:noFill/>
                    </a:lnT>
                    <a:lnB>
                      <a:noFill/>
                    </a:lnB>
                  </a:tcPr>
                </a:tc>
                <a:tc>
                  <a:txBody>
                    <a:bodyPr/>
                    <a:lstStyle/>
                    <a:p>
                      <a:r>
                        <a:rPr lang="cs-CZ">
                          <a:solidFill>
                            <a:srgbClr val="444444"/>
                          </a:solidFill>
                          <a:effectLst/>
                        </a:rPr>
                        <a:t>neostré</a:t>
                      </a:r>
                    </a:p>
                  </a:txBody>
                  <a:tcPr marL="45057" marR="45057" anchor="ctr">
                    <a:lnL>
                      <a:noFill/>
                    </a:lnL>
                    <a:lnR>
                      <a:noFill/>
                    </a:lnR>
                    <a:lnT>
                      <a:noFill/>
                    </a:lnT>
                    <a:lnB>
                      <a:noFill/>
                    </a:lnB>
                  </a:tcPr>
                </a:tc>
                <a:extLst>
                  <a:ext uri="{0D108BD9-81ED-4DB2-BD59-A6C34878D82A}">
                    <a16:rowId xmlns:a16="http://schemas.microsoft.com/office/drawing/2014/main" val="10001"/>
                  </a:ext>
                </a:extLst>
              </a:tr>
              <a:tr h="0">
                <a:tc>
                  <a:txBody>
                    <a:bodyPr/>
                    <a:lstStyle/>
                    <a:p>
                      <a:r>
                        <a:rPr lang="cs-CZ" b="1">
                          <a:solidFill>
                            <a:srgbClr val="444444"/>
                          </a:solidFill>
                          <a:effectLst/>
                        </a:rPr>
                        <a:t>C</a:t>
                      </a:r>
                      <a:r>
                        <a:rPr lang="cs-CZ">
                          <a:solidFill>
                            <a:srgbClr val="444444"/>
                          </a:solidFill>
                          <a:effectLst/>
                        </a:rPr>
                        <a:t> (colour)</a:t>
                      </a:r>
                    </a:p>
                  </a:txBody>
                  <a:tcPr marL="45057" marR="45057" anchor="ctr">
                    <a:lnL>
                      <a:noFill/>
                    </a:lnL>
                    <a:lnR>
                      <a:noFill/>
                    </a:lnR>
                    <a:lnT>
                      <a:noFill/>
                    </a:lnT>
                    <a:lnB>
                      <a:noFill/>
                    </a:lnB>
                  </a:tcPr>
                </a:tc>
                <a:tc>
                  <a:txBody>
                    <a:bodyPr/>
                    <a:lstStyle/>
                    <a:p>
                      <a:r>
                        <a:rPr lang="cs-CZ" dirty="0">
                          <a:solidFill>
                            <a:srgbClr val="444444"/>
                          </a:solidFill>
                          <a:effectLst/>
                        </a:rPr>
                        <a:t>barva</a:t>
                      </a:r>
                    </a:p>
                  </a:txBody>
                  <a:tcPr marL="45057" marR="45057" anchor="ctr">
                    <a:lnL>
                      <a:noFill/>
                    </a:lnL>
                    <a:lnR>
                      <a:noFill/>
                    </a:lnR>
                    <a:lnT>
                      <a:noFill/>
                    </a:lnT>
                    <a:lnB>
                      <a:noFill/>
                    </a:lnB>
                  </a:tcPr>
                </a:tc>
                <a:tc>
                  <a:txBody>
                    <a:bodyPr/>
                    <a:lstStyle/>
                    <a:p>
                      <a:r>
                        <a:rPr lang="cs-CZ">
                          <a:solidFill>
                            <a:srgbClr val="444444"/>
                          </a:solidFill>
                          <a:effectLst/>
                        </a:rPr>
                        <a:t>nehomogenní</a:t>
                      </a:r>
                    </a:p>
                  </a:txBody>
                  <a:tcPr marL="45057" marR="45057" anchor="ctr">
                    <a:lnL>
                      <a:noFill/>
                    </a:lnL>
                    <a:lnR>
                      <a:noFill/>
                    </a:lnR>
                    <a:lnT>
                      <a:noFill/>
                    </a:lnT>
                    <a:lnB>
                      <a:noFill/>
                    </a:lnB>
                  </a:tcPr>
                </a:tc>
                <a:extLst>
                  <a:ext uri="{0D108BD9-81ED-4DB2-BD59-A6C34878D82A}">
                    <a16:rowId xmlns:a16="http://schemas.microsoft.com/office/drawing/2014/main" val="10002"/>
                  </a:ext>
                </a:extLst>
              </a:tr>
              <a:tr h="0">
                <a:tc>
                  <a:txBody>
                    <a:bodyPr/>
                    <a:lstStyle/>
                    <a:p>
                      <a:r>
                        <a:rPr lang="cs-CZ" b="1">
                          <a:solidFill>
                            <a:srgbClr val="444444"/>
                          </a:solidFill>
                          <a:effectLst/>
                        </a:rPr>
                        <a:t>D</a:t>
                      </a:r>
                      <a:r>
                        <a:rPr lang="cs-CZ">
                          <a:solidFill>
                            <a:srgbClr val="444444"/>
                          </a:solidFill>
                          <a:effectLst/>
                        </a:rPr>
                        <a:t> (diameter)</a:t>
                      </a:r>
                    </a:p>
                  </a:txBody>
                  <a:tcPr marL="45057" marR="45057" anchor="ctr">
                    <a:lnL>
                      <a:noFill/>
                    </a:lnL>
                    <a:lnR>
                      <a:noFill/>
                    </a:lnR>
                    <a:lnT>
                      <a:noFill/>
                    </a:lnT>
                    <a:lnB>
                      <a:noFill/>
                    </a:lnB>
                  </a:tcPr>
                </a:tc>
                <a:tc>
                  <a:txBody>
                    <a:bodyPr/>
                    <a:lstStyle/>
                    <a:p>
                      <a:r>
                        <a:rPr lang="cs-CZ">
                          <a:solidFill>
                            <a:srgbClr val="444444"/>
                          </a:solidFill>
                          <a:effectLst/>
                        </a:rPr>
                        <a:t>průměr</a:t>
                      </a:r>
                    </a:p>
                  </a:txBody>
                  <a:tcPr marL="45057" marR="45057" anchor="ctr">
                    <a:lnL>
                      <a:noFill/>
                    </a:lnL>
                    <a:lnR>
                      <a:noFill/>
                    </a:lnR>
                    <a:lnT>
                      <a:noFill/>
                    </a:lnT>
                    <a:lnB>
                      <a:noFill/>
                    </a:lnB>
                  </a:tcPr>
                </a:tc>
                <a:tc>
                  <a:txBody>
                    <a:bodyPr/>
                    <a:lstStyle/>
                    <a:p>
                      <a:r>
                        <a:rPr lang="cs-CZ">
                          <a:solidFill>
                            <a:srgbClr val="444444"/>
                          </a:solidFill>
                          <a:effectLst/>
                        </a:rPr>
                        <a:t>5 mm</a:t>
                      </a:r>
                    </a:p>
                  </a:txBody>
                  <a:tcPr marL="45057" marR="45057" anchor="ctr">
                    <a:lnL>
                      <a:noFill/>
                    </a:lnL>
                    <a:lnR>
                      <a:noFill/>
                    </a:lnR>
                    <a:lnT>
                      <a:noFill/>
                    </a:lnT>
                    <a:lnB>
                      <a:noFill/>
                    </a:lnB>
                  </a:tcPr>
                </a:tc>
                <a:extLst>
                  <a:ext uri="{0D108BD9-81ED-4DB2-BD59-A6C34878D82A}">
                    <a16:rowId xmlns:a16="http://schemas.microsoft.com/office/drawing/2014/main" val="10003"/>
                  </a:ext>
                </a:extLst>
              </a:tr>
              <a:tr h="0">
                <a:tc>
                  <a:txBody>
                    <a:bodyPr/>
                    <a:lstStyle/>
                    <a:p>
                      <a:r>
                        <a:rPr lang="cs-CZ" b="1">
                          <a:solidFill>
                            <a:srgbClr val="444444"/>
                          </a:solidFill>
                          <a:effectLst/>
                        </a:rPr>
                        <a:t>E</a:t>
                      </a:r>
                      <a:r>
                        <a:rPr lang="cs-CZ">
                          <a:solidFill>
                            <a:srgbClr val="444444"/>
                          </a:solidFill>
                          <a:effectLst/>
                        </a:rPr>
                        <a:t> (elevation)</a:t>
                      </a:r>
                    </a:p>
                  </a:txBody>
                  <a:tcPr marL="45057" marR="45057" anchor="ctr">
                    <a:lnL>
                      <a:noFill/>
                    </a:lnL>
                    <a:lnR>
                      <a:noFill/>
                    </a:lnR>
                    <a:lnT>
                      <a:noFill/>
                    </a:lnT>
                    <a:lnB>
                      <a:noFill/>
                    </a:lnB>
                  </a:tcPr>
                </a:tc>
                <a:tc>
                  <a:txBody>
                    <a:bodyPr/>
                    <a:lstStyle/>
                    <a:p>
                      <a:r>
                        <a:rPr lang="cs-CZ">
                          <a:solidFill>
                            <a:srgbClr val="444444"/>
                          </a:solidFill>
                          <a:effectLst/>
                        </a:rPr>
                        <a:t>elevace</a:t>
                      </a:r>
                    </a:p>
                  </a:txBody>
                  <a:tcPr marL="45057" marR="45057" anchor="ctr">
                    <a:lnL>
                      <a:noFill/>
                    </a:lnL>
                    <a:lnR>
                      <a:noFill/>
                    </a:lnR>
                    <a:lnT>
                      <a:noFill/>
                    </a:lnT>
                    <a:lnB>
                      <a:noFill/>
                    </a:lnB>
                  </a:tcPr>
                </a:tc>
                <a:tc>
                  <a:txBody>
                    <a:bodyPr/>
                    <a:lstStyle/>
                    <a:p>
                      <a:r>
                        <a:rPr lang="cs-CZ">
                          <a:solidFill>
                            <a:srgbClr val="444444"/>
                          </a:solidFill>
                          <a:effectLst/>
                        </a:rPr>
                        <a:t>přítomna</a:t>
                      </a:r>
                    </a:p>
                  </a:txBody>
                  <a:tcPr marL="45057" marR="45057" anchor="ctr">
                    <a:lnL>
                      <a:noFill/>
                    </a:lnL>
                    <a:lnR>
                      <a:noFill/>
                    </a:lnR>
                    <a:lnT>
                      <a:noFill/>
                    </a:lnT>
                    <a:lnB>
                      <a:noFill/>
                    </a:lnB>
                  </a:tcPr>
                </a:tc>
                <a:extLst>
                  <a:ext uri="{0D108BD9-81ED-4DB2-BD59-A6C34878D82A}">
                    <a16:rowId xmlns:a16="http://schemas.microsoft.com/office/drawing/2014/main" val="10004"/>
                  </a:ext>
                </a:extLst>
              </a:tr>
              <a:tr h="0">
                <a:tc gridSpan="3">
                  <a:txBody>
                    <a:bodyPr/>
                    <a:lstStyle/>
                    <a:p>
                      <a:r>
                        <a:rPr lang="cs-CZ" dirty="0">
                          <a:solidFill>
                            <a:srgbClr val="444444"/>
                          </a:solidFill>
                          <a:effectLst/>
                        </a:rPr>
                        <a:t> </a:t>
                      </a:r>
                    </a:p>
                  </a:txBody>
                  <a:tcPr marL="45057" marR="45057" anchor="ctr">
                    <a:lnL>
                      <a:noFill/>
                    </a:lnL>
                    <a:lnR>
                      <a:noFill/>
                    </a:lnR>
                    <a:lnT>
                      <a:noFill/>
                    </a:lnT>
                    <a:lnB>
                      <a:noFill/>
                    </a:lnB>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5"/>
                  </a:ext>
                </a:extLst>
              </a:tr>
            </a:tbl>
          </a:graphicData>
        </a:graphic>
      </p:graphicFrame>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70755" y="1406787"/>
            <a:ext cx="3412932" cy="5451213"/>
          </a:xfrm>
        </p:spPr>
      </p:pic>
      <p:sp>
        <p:nvSpPr>
          <p:cNvPr id="3" name="TextovéPole 2">
            <a:extLst>
              <a:ext uri="{FF2B5EF4-FFF2-40B4-BE49-F238E27FC236}">
                <a16:creationId xmlns:a16="http://schemas.microsoft.com/office/drawing/2014/main" id="{16FA8AE8-F1C3-40D4-ACAE-D60A317959CC}"/>
              </a:ext>
            </a:extLst>
          </p:cNvPr>
          <p:cNvSpPr txBox="1"/>
          <p:nvPr/>
        </p:nvSpPr>
        <p:spPr>
          <a:xfrm>
            <a:off x="932155" y="1509204"/>
            <a:ext cx="4705165" cy="923330"/>
          </a:xfrm>
          <a:prstGeom prst="rect">
            <a:avLst/>
          </a:prstGeom>
          <a:noFill/>
        </p:spPr>
        <p:txBody>
          <a:bodyPr wrap="square" rtlCol="0">
            <a:spAutoFit/>
          </a:bodyPr>
          <a:lstStyle/>
          <a:p>
            <a:pPr marL="285750" indent="-285750">
              <a:buFontTx/>
              <a:buChar char="-"/>
            </a:pPr>
            <a:r>
              <a:rPr lang="cs-CZ" dirty="0"/>
              <a:t>anamnéza – změna existující pigmentové léze</a:t>
            </a:r>
          </a:p>
          <a:p>
            <a:r>
              <a:rPr lang="cs-CZ" dirty="0"/>
              <a:t> </a:t>
            </a:r>
          </a:p>
          <a:p>
            <a:r>
              <a:rPr lang="cs-CZ" dirty="0"/>
              <a:t>-  typické znaky maligní léze – pravidlo ABCDE</a:t>
            </a:r>
          </a:p>
        </p:txBody>
      </p:sp>
    </p:spTree>
    <p:extLst>
      <p:ext uri="{BB962C8B-B14F-4D97-AF65-F5344CB8AC3E}">
        <p14:creationId xmlns:p14="http://schemas.microsoft.com/office/powerpoint/2010/main" val="1499331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Diagnostika</a:t>
            </a:r>
          </a:p>
        </p:txBody>
      </p:sp>
      <p:sp>
        <p:nvSpPr>
          <p:cNvPr id="3" name="Zástupný symbol pro obsah 2"/>
          <p:cNvSpPr>
            <a:spLocks noGrp="1"/>
          </p:cNvSpPr>
          <p:nvPr>
            <p:ph idx="1"/>
          </p:nvPr>
        </p:nvSpPr>
        <p:spPr/>
        <p:txBody>
          <a:bodyPr/>
          <a:lstStyle/>
          <a:p>
            <a:r>
              <a:rPr lang="cs-CZ" dirty="0" err="1"/>
              <a:t>Dermatoskopické</a:t>
            </a:r>
            <a:r>
              <a:rPr lang="cs-CZ" dirty="0"/>
              <a:t> vyšetření</a:t>
            </a:r>
          </a:p>
          <a:p>
            <a:r>
              <a:rPr lang="cs-CZ" dirty="0"/>
              <a:t>Histologické vyšetření – hnízdovité uspořádání atypických, silně pigmentovaných melanocytů</a:t>
            </a:r>
          </a:p>
          <a:p>
            <a:r>
              <a:rPr lang="cs-CZ" dirty="0"/>
              <a:t>Vyšetření </a:t>
            </a:r>
            <a:r>
              <a:rPr lang="cs-CZ" dirty="0" err="1"/>
              <a:t>sentinelové</a:t>
            </a:r>
            <a:r>
              <a:rPr lang="cs-CZ" dirty="0"/>
              <a:t> uzliny</a:t>
            </a:r>
          </a:p>
          <a:p>
            <a:r>
              <a:rPr lang="cs-CZ" dirty="0" err="1"/>
              <a:t>Staging</a:t>
            </a:r>
            <a:r>
              <a:rPr lang="cs-CZ" dirty="0"/>
              <a:t> – zobrazovací metody</a:t>
            </a:r>
          </a:p>
        </p:txBody>
      </p:sp>
    </p:spTree>
    <p:extLst>
      <p:ext uri="{BB962C8B-B14F-4D97-AF65-F5344CB8AC3E}">
        <p14:creationId xmlns:p14="http://schemas.microsoft.com/office/powerpoint/2010/main" val="22559634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err="1"/>
              <a:t>Dermatoskopie</a:t>
            </a:r>
            <a:r>
              <a:rPr lang="cs-CZ" dirty="0"/>
              <a:t>: MM x névus</a:t>
            </a:r>
          </a:p>
        </p:txBody>
      </p:sp>
      <p:pic>
        <p:nvPicPr>
          <p:cNvPr id="7" name="Zástupný symbol pro obsah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80571" y="1961322"/>
            <a:ext cx="5615429" cy="4215641"/>
          </a:xfrm>
        </p:spPr>
      </p:pic>
      <p:pic>
        <p:nvPicPr>
          <p:cNvPr id="8" name="Zástupný symbol pro obsah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35103" y="2058193"/>
            <a:ext cx="5491693" cy="4118770"/>
          </a:xfrm>
        </p:spPr>
      </p:pic>
    </p:spTree>
    <p:extLst>
      <p:ext uri="{BB962C8B-B14F-4D97-AF65-F5344CB8AC3E}">
        <p14:creationId xmlns:p14="http://schemas.microsoft.com/office/powerpoint/2010/main" val="35807529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Terapie</a:t>
            </a:r>
          </a:p>
        </p:txBody>
      </p:sp>
      <p:sp>
        <p:nvSpPr>
          <p:cNvPr id="3" name="Zástupný symbol pro obsah 2"/>
          <p:cNvSpPr>
            <a:spLocks noGrp="1"/>
          </p:cNvSpPr>
          <p:nvPr>
            <p:ph idx="1"/>
          </p:nvPr>
        </p:nvSpPr>
        <p:spPr/>
        <p:txBody>
          <a:bodyPr/>
          <a:lstStyle/>
          <a:p>
            <a:r>
              <a:rPr lang="cs-CZ" dirty="0"/>
              <a:t>Chirurgická excize s dostatečně širokým lemem zdravé tkáně ( lem dle </a:t>
            </a:r>
            <a:r>
              <a:rPr lang="cs-CZ" dirty="0" err="1"/>
              <a:t>Breslow</a:t>
            </a:r>
            <a:r>
              <a:rPr lang="cs-CZ" dirty="0"/>
              <a:t>) + vyšetření </a:t>
            </a:r>
            <a:r>
              <a:rPr lang="cs-CZ" dirty="0" err="1"/>
              <a:t>sentinelové</a:t>
            </a:r>
            <a:r>
              <a:rPr lang="cs-CZ" dirty="0"/>
              <a:t> LU (první spádová)</a:t>
            </a:r>
          </a:p>
          <a:p>
            <a:r>
              <a:rPr lang="cs-CZ" dirty="0"/>
              <a:t>Adjuvantní terapie – IFN alfa (pokročilé melanomy s </a:t>
            </a:r>
            <a:r>
              <a:rPr lang="cs-CZ" dirty="0" err="1"/>
              <a:t>vys</a:t>
            </a:r>
            <a:r>
              <a:rPr lang="cs-CZ" dirty="0"/>
              <a:t>. </a:t>
            </a:r>
            <a:r>
              <a:rPr lang="cs-CZ" dirty="0" err="1"/>
              <a:t>riz</a:t>
            </a:r>
            <a:r>
              <a:rPr lang="cs-CZ" dirty="0"/>
              <a:t>. </a:t>
            </a:r>
            <a:r>
              <a:rPr lang="cs-CZ" dirty="0" err="1"/>
              <a:t>metast</a:t>
            </a:r>
            <a:r>
              <a:rPr lang="cs-CZ" dirty="0"/>
              <a:t>.)</a:t>
            </a:r>
          </a:p>
          <a:p>
            <a:r>
              <a:rPr lang="cs-CZ" dirty="0"/>
              <a:t>Inoperabilní meta v LU – RT</a:t>
            </a:r>
          </a:p>
          <a:p>
            <a:r>
              <a:rPr lang="cs-CZ" dirty="0"/>
              <a:t>Orgánové meta – chemoterapie, imunoterapie (biologická </a:t>
            </a:r>
            <a:r>
              <a:rPr lang="cs-CZ" dirty="0" err="1"/>
              <a:t>th</a:t>
            </a:r>
            <a:r>
              <a:rPr lang="cs-CZ" dirty="0"/>
              <a:t>.)</a:t>
            </a:r>
          </a:p>
          <a:p>
            <a:pPr marL="0" indent="0">
              <a:buNone/>
            </a:pPr>
            <a:r>
              <a:rPr lang="cs-CZ" dirty="0"/>
              <a:t>Účinnost léčby metastazujícího melanomu je omezená, průměrná doba přežití 6-9 měsíců!!!!!!!!!</a:t>
            </a:r>
          </a:p>
          <a:p>
            <a:pPr marL="0" indent="0">
              <a:buNone/>
            </a:pPr>
            <a:r>
              <a:rPr lang="cs-CZ" dirty="0" err="1"/>
              <a:t>Jedinná</a:t>
            </a:r>
            <a:r>
              <a:rPr lang="cs-CZ" dirty="0"/>
              <a:t> spolehlivá terapie MM je včasná klinická dg. a včasné chirurgické odstranění.</a:t>
            </a:r>
          </a:p>
          <a:p>
            <a:endParaRPr lang="cs-CZ" dirty="0"/>
          </a:p>
        </p:txBody>
      </p:sp>
    </p:spTree>
    <p:extLst>
      <p:ext uri="{BB962C8B-B14F-4D97-AF65-F5344CB8AC3E}">
        <p14:creationId xmlns:p14="http://schemas.microsoft.com/office/powerpoint/2010/main" val="7653997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264A6D-5CCC-48C5-9CD5-F46900889507}"/>
              </a:ext>
            </a:extLst>
          </p:cNvPr>
          <p:cNvSpPr>
            <a:spLocks noGrp="1"/>
          </p:cNvSpPr>
          <p:nvPr>
            <p:ph type="title"/>
          </p:nvPr>
        </p:nvSpPr>
        <p:spPr/>
        <p:txBody>
          <a:bodyPr/>
          <a:lstStyle/>
          <a:p>
            <a:r>
              <a:rPr lang="cs-CZ" dirty="0"/>
              <a:t>Prevence</a:t>
            </a:r>
          </a:p>
        </p:txBody>
      </p:sp>
      <p:sp>
        <p:nvSpPr>
          <p:cNvPr id="3" name="Zástupný obsah 2">
            <a:extLst>
              <a:ext uri="{FF2B5EF4-FFF2-40B4-BE49-F238E27FC236}">
                <a16:creationId xmlns:a16="http://schemas.microsoft.com/office/drawing/2014/main" id="{1B60BDAD-E584-4B02-AA30-D35C6C11AC20}"/>
              </a:ext>
            </a:extLst>
          </p:cNvPr>
          <p:cNvSpPr>
            <a:spLocks noGrp="1"/>
          </p:cNvSpPr>
          <p:nvPr>
            <p:ph idx="1"/>
          </p:nvPr>
        </p:nvSpPr>
        <p:spPr/>
        <p:txBody>
          <a:bodyPr/>
          <a:lstStyle/>
          <a:p>
            <a:r>
              <a:rPr lang="cs-CZ" dirty="0"/>
              <a:t>Omezit nadměrné a intenzivní slunění a spálení kůže v dětství a dospělosti</a:t>
            </a:r>
          </a:p>
          <a:p>
            <a:r>
              <a:rPr lang="cs-CZ" dirty="0"/>
              <a:t>Vyhledávání rizikových pac. – s vysokým počtem pigmentových névů a nositelů dysplastických névů</a:t>
            </a:r>
          </a:p>
          <a:p>
            <a:r>
              <a:rPr lang="cs-CZ" dirty="0"/>
              <a:t>Informovanost veřejnosti – včasný záchyt MM- včasná excize - vyléčení</a:t>
            </a:r>
          </a:p>
        </p:txBody>
      </p:sp>
    </p:spTree>
    <p:extLst>
      <p:ext uri="{BB962C8B-B14F-4D97-AF65-F5344CB8AC3E}">
        <p14:creationId xmlns:p14="http://schemas.microsoft.com/office/powerpoint/2010/main" val="17614631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4F693B30-A883-475E-8187-3977A2385442}"/>
              </a:ext>
            </a:extLst>
          </p:cNvPr>
          <p:cNvSpPr>
            <a:spLocks noGrp="1" noChangeArrowheads="1"/>
          </p:cNvSpPr>
          <p:nvPr>
            <p:ph type="title"/>
          </p:nvPr>
        </p:nvSpPr>
        <p:spPr/>
        <p:txBody>
          <a:bodyPr/>
          <a:lstStyle/>
          <a:p>
            <a:pPr eaLnBrk="1" hangingPunct="1"/>
            <a:r>
              <a:rPr lang="cs-CZ" altLang="cs-CZ"/>
              <a:t>Metastázy do kůže</a:t>
            </a:r>
          </a:p>
        </p:txBody>
      </p:sp>
      <p:sp>
        <p:nvSpPr>
          <p:cNvPr id="88067" name="Rectangle 3">
            <a:extLst>
              <a:ext uri="{FF2B5EF4-FFF2-40B4-BE49-F238E27FC236}">
                <a16:creationId xmlns:a16="http://schemas.microsoft.com/office/drawing/2014/main" id="{38719464-C53C-475B-96A5-E5C93AF92610}"/>
              </a:ext>
            </a:extLst>
          </p:cNvPr>
          <p:cNvSpPr>
            <a:spLocks noGrp="1" noChangeArrowheads="1"/>
          </p:cNvSpPr>
          <p:nvPr>
            <p:ph type="body" idx="1"/>
          </p:nvPr>
        </p:nvSpPr>
        <p:spPr/>
        <p:txBody>
          <a:bodyPr/>
          <a:lstStyle/>
          <a:p>
            <a:pPr eaLnBrk="1" hangingPunct="1"/>
            <a:r>
              <a:rPr lang="cs-CZ" altLang="cs-CZ"/>
              <a:t>Maligní melanom</a:t>
            </a:r>
          </a:p>
          <a:p>
            <a:pPr eaLnBrk="1" hangingPunct="1"/>
            <a:r>
              <a:rPr lang="cs-CZ" altLang="cs-CZ"/>
              <a:t>Spinocelulární karcinom</a:t>
            </a:r>
          </a:p>
          <a:p>
            <a:pPr eaLnBrk="1" hangingPunct="1"/>
            <a:r>
              <a:rPr lang="cs-CZ" altLang="cs-CZ"/>
              <a:t>Nádory plic -hrudník</a:t>
            </a:r>
          </a:p>
          <a:p>
            <a:pPr eaLnBrk="1" hangingPunct="1"/>
            <a:r>
              <a:rPr lang="cs-CZ" altLang="cs-CZ"/>
              <a:t>Nádory prsu – hrudník, paže</a:t>
            </a:r>
          </a:p>
          <a:p>
            <a:pPr eaLnBrk="1" hangingPunct="1"/>
            <a:r>
              <a:rPr lang="cs-CZ" altLang="cs-CZ"/>
              <a:t>Nádory ledvin - kštice</a:t>
            </a:r>
          </a:p>
          <a:p>
            <a:pPr eaLnBrk="1" hangingPunct="1"/>
            <a:r>
              <a:rPr lang="cs-CZ" altLang="cs-CZ"/>
              <a:t>Nádory GIT - pupek</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Bazaliom</a:t>
            </a:r>
            <a:r>
              <a:rPr lang="cs-CZ" dirty="0"/>
              <a:t> – rizikové faktory</a:t>
            </a:r>
          </a:p>
        </p:txBody>
      </p:sp>
      <p:sp>
        <p:nvSpPr>
          <p:cNvPr id="3" name="Zástupný symbol pro obsah 2"/>
          <p:cNvSpPr>
            <a:spLocks noGrp="1"/>
          </p:cNvSpPr>
          <p:nvPr>
            <p:ph idx="1"/>
          </p:nvPr>
        </p:nvSpPr>
        <p:spPr/>
        <p:txBody>
          <a:bodyPr>
            <a:normAutofit/>
          </a:bodyPr>
          <a:lstStyle/>
          <a:p>
            <a:r>
              <a:rPr lang="cs-CZ" dirty="0"/>
              <a:t>1. </a:t>
            </a:r>
            <a:r>
              <a:rPr lang="cs-CZ" b="1" dirty="0"/>
              <a:t>UV záření – chronická expozice</a:t>
            </a:r>
            <a:r>
              <a:rPr lang="cs-CZ" dirty="0"/>
              <a:t>, zejména UVB záření ( 280-320nm)</a:t>
            </a:r>
          </a:p>
          <a:p>
            <a:pPr>
              <a:buNone/>
            </a:pPr>
            <a:r>
              <a:rPr lang="cs-CZ" dirty="0"/>
              <a:t>Ale jistý podíl na kancerogenezi má i UVA záření  - je absorbováno kožními chromofory, tvoří se kyslíkové radikály, poškozují DNA</a:t>
            </a:r>
          </a:p>
          <a:p>
            <a:pPr>
              <a:buNone/>
            </a:pPr>
            <a:r>
              <a:rPr lang="cs-CZ" dirty="0"/>
              <a:t>Pravděpodobnost vzniku BCC se zvyšuje přímo úměrně s celoživotní kumulativní dávkou UV záření</a:t>
            </a:r>
          </a:p>
          <a:p>
            <a:pPr marL="0" indent="0">
              <a:buNone/>
            </a:pPr>
            <a:r>
              <a:rPr lang="cs-CZ" dirty="0"/>
              <a:t>Doba latence od záření ke klinickému projevu  - 15 až 20 let až 50 let</a:t>
            </a:r>
          </a:p>
          <a:p>
            <a:pPr marL="0" indent="0">
              <a:buNone/>
            </a:pPr>
            <a:r>
              <a:rPr lang="cs-CZ" dirty="0"/>
              <a:t>UV záření: sluneční (rekreační, při práci), léčebné (NBUVB, PUVA ?), solária</a:t>
            </a:r>
          </a:p>
          <a:p>
            <a:pPr marL="0" indent="0">
              <a:buNone/>
            </a:pPr>
            <a:r>
              <a:rPr lang="cs-CZ" dirty="0"/>
              <a:t>Signifikantně zvýšené riziko vzniku </a:t>
            </a:r>
            <a:r>
              <a:rPr lang="cs-CZ" dirty="0" err="1"/>
              <a:t>bazaliomu</a:t>
            </a:r>
            <a:r>
              <a:rPr lang="cs-CZ" dirty="0"/>
              <a:t> – pracující venku (zemědělci, zedníci, atd.)</a:t>
            </a:r>
          </a:p>
          <a:p>
            <a:pPr marL="0" indent="0">
              <a:buNone/>
            </a:pPr>
            <a:r>
              <a:rPr lang="cs-CZ" dirty="0"/>
              <a:t>  		</a:t>
            </a:r>
          </a:p>
          <a:p>
            <a:pPr marL="0" indent="0">
              <a:buNone/>
            </a:pPr>
            <a:endParaRPr lang="cs-CZ" dirty="0"/>
          </a:p>
        </p:txBody>
      </p:sp>
    </p:spTree>
    <p:extLst>
      <p:ext uri="{BB962C8B-B14F-4D97-AF65-F5344CB8AC3E}">
        <p14:creationId xmlns:p14="http://schemas.microsoft.com/office/powerpoint/2010/main" val="14175718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metagrawitz2">
            <a:extLst>
              <a:ext uri="{FF2B5EF4-FFF2-40B4-BE49-F238E27FC236}">
                <a16:creationId xmlns:a16="http://schemas.microsoft.com/office/drawing/2014/main" id="{00C04023-A1F3-4B47-8D01-875DDE13E3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76239"/>
            <a:ext cx="9144000" cy="61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a-mammae-meta">
            <a:extLst>
              <a:ext uri="{FF2B5EF4-FFF2-40B4-BE49-F238E27FC236}">
                <a16:creationId xmlns:a16="http://schemas.microsoft.com/office/drawing/2014/main" id="{EBECF1A7-7079-4A23-98B2-E1858E3F0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625" y="0"/>
            <a:ext cx="4464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meta-ca-prsu-koleno">
            <a:extLst>
              <a:ext uri="{FF2B5EF4-FFF2-40B4-BE49-F238E27FC236}">
                <a16:creationId xmlns:a16="http://schemas.microsoft.com/office/drawing/2014/main" id="{26ADF628-2E51-495B-88A7-05159CB1D3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0"/>
            <a:ext cx="5641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meta-adenoca-uteri-hyzde">
            <a:extLst>
              <a:ext uri="{FF2B5EF4-FFF2-40B4-BE49-F238E27FC236}">
                <a16:creationId xmlns:a16="http://schemas.microsoft.com/office/drawing/2014/main" id="{93D65B59-0CE3-4A7D-8D21-9B51551D4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85788"/>
            <a:ext cx="9144000" cy="60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C19E7A-BB58-4E87-9889-A196D9DFBB08}"/>
              </a:ext>
            </a:extLst>
          </p:cNvPr>
          <p:cNvSpPr>
            <a:spLocks noGrp="1"/>
          </p:cNvSpPr>
          <p:nvPr>
            <p:ph type="ctrTitle"/>
          </p:nvPr>
        </p:nvSpPr>
        <p:spPr/>
        <p:txBody>
          <a:bodyPr/>
          <a:lstStyle/>
          <a:p>
            <a:r>
              <a:rPr lang="cs-CZ" dirty="0"/>
              <a:t>Děkuji za pozornost</a:t>
            </a:r>
          </a:p>
        </p:txBody>
      </p:sp>
      <p:sp>
        <p:nvSpPr>
          <p:cNvPr id="3" name="Podnadpis 2">
            <a:extLst>
              <a:ext uri="{FF2B5EF4-FFF2-40B4-BE49-F238E27FC236}">
                <a16:creationId xmlns:a16="http://schemas.microsoft.com/office/drawing/2014/main" id="{86F58A13-49D9-490A-BE0B-2E69ED4D17B7}"/>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3265339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Bazaliom</a:t>
            </a:r>
            <a:r>
              <a:rPr lang="cs-CZ" dirty="0"/>
              <a:t> – rizikové faktory</a:t>
            </a:r>
          </a:p>
        </p:txBody>
      </p:sp>
      <p:sp>
        <p:nvSpPr>
          <p:cNvPr id="3" name="Zástupný symbol pro obsah 2"/>
          <p:cNvSpPr>
            <a:spLocks noGrp="1"/>
          </p:cNvSpPr>
          <p:nvPr>
            <p:ph idx="1"/>
          </p:nvPr>
        </p:nvSpPr>
        <p:spPr/>
        <p:txBody>
          <a:bodyPr/>
          <a:lstStyle/>
          <a:p>
            <a:pPr marL="0" indent="0"/>
            <a:r>
              <a:rPr lang="cs-CZ" dirty="0"/>
              <a:t> 2. fototyp ( světlejší kůže – vyšší riziko), zeměpisná poloha</a:t>
            </a:r>
          </a:p>
          <a:p>
            <a:pPr marL="0" indent="0"/>
            <a:r>
              <a:rPr lang="cs-CZ" dirty="0"/>
              <a:t> 3. imunosuprese (transplantovaní pacienti)  - riziko rozvoje </a:t>
            </a:r>
            <a:r>
              <a:rPr lang="cs-CZ" dirty="0" err="1"/>
              <a:t>bazaliomu</a:t>
            </a:r>
            <a:r>
              <a:rPr lang="cs-CZ" dirty="0"/>
              <a:t> asi 10x vyšší než u běžné populace, zejména po transplantaci jater a ledvin</a:t>
            </a:r>
          </a:p>
          <a:p>
            <a:pPr marL="0" indent="0"/>
            <a:r>
              <a:rPr lang="cs-CZ" dirty="0"/>
              <a:t> 4. genetické faktory – </a:t>
            </a:r>
            <a:r>
              <a:rPr lang="cs-CZ" dirty="0" err="1"/>
              <a:t>Gorlinův</a:t>
            </a:r>
            <a:r>
              <a:rPr lang="cs-CZ" dirty="0"/>
              <a:t> </a:t>
            </a:r>
            <a:r>
              <a:rPr lang="cs-CZ" dirty="0" err="1"/>
              <a:t>sy</a:t>
            </a:r>
            <a:r>
              <a:rPr lang="cs-CZ" dirty="0"/>
              <a:t>, </a:t>
            </a:r>
            <a:r>
              <a:rPr lang="cs-CZ" dirty="0" err="1"/>
              <a:t>Xeroderma</a:t>
            </a:r>
            <a:r>
              <a:rPr lang="cs-CZ" dirty="0"/>
              <a:t> </a:t>
            </a:r>
            <a:r>
              <a:rPr lang="cs-CZ" dirty="0" err="1"/>
              <a:t>pigmentosum</a:t>
            </a:r>
            <a:endParaRPr lang="cs-CZ" dirty="0"/>
          </a:p>
          <a:p>
            <a:pPr marL="0" indent="0"/>
            <a:r>
              <a:rPr lang="cs-CZ" dirty="0"/>
              <a:t> 5. karcinogeny (arsen)</a:t>
            </a:r>
          </a:p>
          <a:p>
            <a:pPr marL="0" indent="0">
              <a:buNone/>
            </a:pPr>
            <a:r>
              <a:rPr lang="cs-CZ" dirty="0"/>
              <a:t>                         </a:t>
            </a:r>
          </a:p>
        </p:txBody>
      </p:sp>
    </p:spTree>
    <p:extLst>
      <p:ext uri="{BB962C8B-B14F-4D97-AF65-F5344CB8AC3E}">
        <p14:creationId xmlns:p14="http://schemas.microsoft.com/office/powerpoint/2010/main" val="3243608208"/>
      </p:ext>
    </p:extLst>
  </p:cSld>
  <p:clrMapOvr>
    <a:masterClrMapping/>
  </p:clrMapOvr>
</p:sld>
</file>

<file path=ppt/theme/theme1.xml><?xml version="1.0" encoding="utf-8"?>
<a:theme xmlns:a="http://schemas.openxmlformats.org/drawingml/2006/main" name="Stébla">
  <a:themeElements>
    <a:clrScheme name="Žlutá">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Stébla">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tébla">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563</TotalTime>
  <Words>3339</Words>
  <Application>Microsoft Office PowerPoint</Application>
  <PresentationFormat>Širokoúhlá obrazovka</PresentationFormat>
  <Paragraphs>370</Paragraphs>
  <Slides>84</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84</vt:i4>
      </vt:variant>
    </vt:vector>
  </HeadingPairs>
  <TitlesOfParts>
    <vt:vector size="88" baseType="lpstr">
      <vt:lpstr>Arial</vt:lpstr>
      <vt:lpstr>Century Gothic</vt:lpstr>
      <vt:lpstr>Wingdings 3</vt:lpstr>
      <vt:lpstr>Stébla</vt:lpstr>
      <vt:lpstr>Maligní kožní nádory</vt:lpstr>
      <vt:lpstr>Dělení</vt:lpstr>
      <vt:lpstr>Nemelanomové kožní nádory (NMSC)</vt:lpstr>
      <vt:lpstr>Nemelanomové kožní nádory (NMSC)</vt:lpstr>
      <vt:lpstr>Nemelanomové kožní nádory (NMSC)</vt:lpstr>
      <vt:lpstr>Bazaliom</vt:lpstr>
      <vt:lpstr>Bazaliom - epidemiologie</vt:lpstr>
      <vt:lpstr>Bazaliom – rizikové faktory</vt:lpstr>
      <vt:lpstr>Bazaliom – rizikové faktory</vt:lpstr>
      <vt:lpstr>Bazaliom – klinický obraz</vt:lpstr>
      <vt:lpstr>Bazaliom – klinický obraz</vt:lpstr>
      <vt:lpstr>Bazaliom – klinický obraz</vt:lpstr>
      <vt:lpstr>Bazaliom – klinický obraz</vt:lpstr>
      <vt:lpstr>Bazaliom – klinický obraz</vt:lpstr>
      <vt:lpstr>Bazaliom – klinický obraz</vt:lpstr>
      <vt:lpstr>Bazaliom – klinický obraz</vt:lpstr>
      <vt:lpstr>Bazaliom - léčba</vt:lpstr>
      <vt:lpstr>Bazaliom – prognostické faktory</vt:lpstr>
      <vt:lpstr>Bazaliom – prognostické faktory</vt:lpstr>
      <vt:lpstr>Bazaliom – prognostické faktory</vt:lpstr>
      <vt:lpstr>Prezentace aplikace PowerPoint</vt:lpstr>
      <vt:lpstr>Bazaliom – léčba invazivní</vt:lpstr>
      <vt:lpstr>Bazaliom – léčba invazivní</vt:lpstr>
      <vt:lpstr>Bazaliom – léčba neinvazivní</vt:lpstr>
      <vt:lpstr>Bazaliom – léčba neinvazivní</vt:lpstr>
      <vt:lpstr>Bazaliom – léčba neinvazivní</vt:lpstr>
      <vt:lpstr>Bazaliom – léčba </vt:lpstr>
      <vt:lpstr>Bazaliom – celková léčba</vt:lpstr>
      <vt:lpstr>Spinaliom – spinocelulární karcinom</vt:lpstr>
      <vt:lpstr>Spinaliom – rizikové faktory</vt:lpstr>
      <vt:lpstr>Spinaliom – klinický obraz</vt:lpstr>
      <vt:lpstr>Morbus Bowen </vt:lpstr>
      <vt:lpstr>Erytroplazia Queyrat</vt:lpstr>
      <vt:lpstr>Spinaliom – klinický obraz</vt:lpstr>
      <vt:lpstr>Spinaliom – klinický obraz</vt:lpstr>
      <vt:lpstr>Spinaliom – klinický obraz</vt:lpstr>
      <vt:lpstr>Spinaliom – klinický obraz</vt:lpstr>
      <vt:lpstr>Spinaliom – klinické formy</vt:lpstr>
      <vt:lpstr>Spinaliom - vyšetření</vt:lpstr>
      <vt:lpstr>Spinaliom - terapie</vt:lpstr>
      <vt:lpstr>Aktinická keratóza</vt:lpstr>
      <vt:lpstr>Aktinická keratóza – rizikové faktory</vt:lpstr>
      <vt:lpstr>Aktinická keratóza</vt:lpstr>
      <vt:lpstr>Aktinická keratóza</vt:lpstr>
      <vt:lpstr>Klasifikace aktinických keratóz</vt:lpstr>
      <vt:lpstr>Prezentace aplikace PowerPoint</vt:lpstr>
      <vt:lpstr>„Field cancerisation“</vt:lpstr>
      <vt:lpstr>Léčba AK</vt:lpstr>
      <vt:lpstr>Aktinická keratóza – terapie dostupná v ČR</vt:lpstr>
      <vt:lpstr>Aktinická keratóza - léčba</vt:lpstr>
      <vt:lpstr>Terapie -  ingenol mebutat po 1 týdnu</vt:lpstr>
      <vt:lpstr>Před léčbou a 1 měsíc po léčbě</vt:lpstr>
      <vt:lpstr>před PDT    po PDT</vt:lpstr>
      <vt:lpstr>Maligní mezenchymální nádory</vt:lpstr>
      <vt:lpstr>Maligní mezenchymální nádory</vt:lpstr>
      <vt:lpstr>Kožní lymfomy</vt:lpstr>
      <vt:lpstr>Melanoma malignum</vt:lpstr>
      <vt:lpstr>Epidemiologie</vt:lpstr>
      <vt:lpstr>Etiologie</vt:lpstr>
      <vt:lpstr>Růst nádoru ve 2 fázích:</vt:lpstr>
      <vt:lpstr>Růst nádoru</vt:lpstr>
      <vt:lpstr>Klinické formy MM</vt:lpstr>
      <vt:lpstr>1. Lentigo maligna melanom (LMM)</vt:lpstr>
      <vt:lpstr>LMM</vt:lpstr>
      <vt:lpstr>2. Superficiálně se šířící melanom (SSM)</vt:lpstr>
      <vt:lpstr>SSM</vt:lpstr>
      <vt:lpstr>SSM</vt:lpstr>
      <vt:lpstr>3. Nodulární melanom (NM)</vt:lpstr>
      <vt:lpstr>NM</vt:lpstr>
      <vt:lpstr>NM - amelanotický</vt:lpstr>
      <vt:lpstr>4. Akrolentiginozní melanom (ALM)</vt:lpstr>
      <vt:lpstr>AKL</vt:lpstr>
      <vt:lpstr>AKL</vt:lpstr>
      <vt:lpstr>Diagnostika</vt:lpstr>
      <vt:lpstr>Diagnostika</vt:lpstr>
      <vt:lpstr>Dermatoskopie: MM x névus</vt:lpstr>
      <vt:lpstr>Terapie</vt:lpstr>
      <vt:lpstr>Prevence</vt:lpstr>
      <vt:lpstr>Metastázy do kůže</vt:lpstr>
      <vt:lpstr>Prezentace aplikace PowerPoint</vt:lpstr>
      <vt:lpstr>Prezentace aplikace PowerPoint</vt:lpstr>
      <vt:lpstr>Prezentace aplikace PowerPoint</vt:lpstr>
      <vt:lpstr>Prezentace aplikace PowerPoint</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Nemelanomové kožní nádory</dc:title>
  <dc:creator>Tomáš Fiala</dc:creator>
  <cp:lastModifiedBy>Anna Žáková</cp:lastModifiedBy>
  <cp:revision>56</cp:revision>
  <dcterms:created xsi:type="dcterms:W3CDTF">2017-04-02T13:05:33Z</dcterms:created>
  <dcterms:modified xsi:type="dcterms:W3CDTF">2021-03-14T17:06:14Z</dcterms:modified>
</cp:coreProperties>
</file>