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2"/>
  </p:notesMasterIdLst>
  <p:sldIdLst>
    <p:sldId id="257" r:id="rId2"/>
    <p:sldId id="261" r:id="rId3"/>
    <p:sldId id="292" r:id="rId4"/>
    <p:sldId id="293" r:id="rId5"/>
    <p:sldId id="260" r:id="rId6"/>
    <p:sldId id="288" r:id="rId7"/>
    <p:sldId id="286" r:id="rId8"/>
    <p:sldId id="294" r:id="rId9"/>
    <p:sldId id="291" r:id="rId10"/>
    <p:sldId id="274" r:id="rId11"/>
    <p:sldId id="275" r:id="rId12"/>
    <p:sldId id="276" r:id="rId13"/>
    <p:sldId id="265" r:id="rId14"/>
    <p:sldId id="262" r:id="rId15"/>
    <p:sldId id="263" r:id="rId16"/>
    <p:sldId id="266" r:id="rId17"/>
    <p:sldId id="290" r:id="rId18"/>
    <p:sldId id="267" r:id="rId19"/>
    <p:sldId id="269" r:id="rId20"/>
    <p:sldId id="264" r:id="rId21"/>
    <p:sldId id="270" r:id="rId22"/>
    <p:sldId id="271" r:id="rId23"/>
    <p:sldId id="295" r:id="rId24"/>
    <p:sldId id="296" r:id="rId25"/>
    <p:sldId id="272" r:id="rId26"/>
    <p:sldId id="284" r:id="rId27"/>
    <p:sldId id="278" r:id="rId28"/>
    <p:sldId id="279" r:id="rId29"/>
    <p:sldId id="283" r:id="rId30"/>
    <p:sldId id="289" r:id="rId3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536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CF3306-22D5-4CDB-832E-8BEED43F5184}" type="datetimeFigureOut">
              <a:rPr lang="cs-CZ" smtClean="0"/>
              <a:pPr/>
              <a:t>11.09.2022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D2279A-98AF-4CDD-AF8F-C3EFDDBF775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37292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ext Box 1"/>
          <p:cNvSpPr txBox="1">
            <a:spLocks noChangeArrowheads="1"/>
          </p:cNvSpPr>
          <p:nvPr/>
        </p:nvSpPr>
        <p:spPr bwMode="auto">
          <a:xfrm>
            <a:off x="1191506" y="878422"/>
            <a:ext cx="4476429" cy="316476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80184" tIns="40092" rIns="80184" bIns="40092" anchor="ctr"/>
          <a:lstStyle/>
          <a:p>
            <a:pPr hangingPunct="0">
              <a:lnSpc>
                <a:spcPct val="95000"/>
              </a:lnSpc>
              <a:buClr>
                <a:srgbClr val="000000"/>
              </a:buClr>
              <a:buSzPct val="45000"/>
              <a:buFont typeface="StarSymbol"/>
              <a:buNone/>
            </a:pPr>
            <a:endParaRPr lang="cs-CZ"/>
          </a:p>
        </p:txBody>
      </p:sp>
      <p:sp>
        <p:nvSpPr>
          <p:cNvPr id="32771" name="Rectangle 2"/>
          <p:cNvSpPr>
            <a:spLocks noGrp="1" noChangeArrowheads="1"/>
          </p:cNvSpPr>
          <p:nvPr>
            <p:ph type="body"/>
          </p:nvPr>
        </p:nvSpPr>
        <p:spPr>
          <a:xfrm>
            <a:off x="1060397" y="4350019"/>
            <a:ext cx="4740088" cy="3513685"/>
          </a:xfrm>
          <a:noFill/>
          <a:ln/>
        </p:spPr>
        <p:txBody>
          <a:bodyPr wrap="none" anchor="ctr"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830707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A1C0D-F50B-46BC-A812-BB8D1996511B}" type="datetimeFigureOut">
              <a:rPr lang="cs-CZ" smtClean="0"/>
              <a:pPr/>
              <a:t>11.09.2022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F6F2B-7A7B-4376-901B-60154F5FEB7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Obdélník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A1C0D-F50B-46BC-A812-BB8D1996511B}" type="datetimeFigureOut">
              <a:rPr lang="cs-CZ" smtClean="0"/>
              <a:pPr/>
              <a:t>11.09.2022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F6F2B-7A7B-4376-901B-60154F5FEB7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A1C0D-F50B-46BC-A812-BB8D1996511B}" type="datetimeFigureOut">
              <a:rPr lang="cs-CZ" smtClean="0"/>
              <a:pPr/>
              <a:t>11.09.2022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F6F2B-7A7B-4376-901B-60154F5FEB7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A1C0D-F50B-46BC-A812-BB8D1996511B}" type="datetimeFigureOut">
              <a:rPr lang="cs-CZ" smtClean="0"/>
              <a:pPr/>
              <a:t>11.09.2022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F6F2B-7A7B-4376-901B-60154F5FEB7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A1C0D-F50B-46BC-A812-BB8D1996511B}" type="datetimeFigureOut">
              <a:rPr lang="cs-CZ" smtClean="0"/>
              <a:pPr/>
              <a:t>11.09.2022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F6F2B-7A7B-4376-901B-60154F5FEB7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A1C0D-F50B-46BC-A812-BB8D1996511B}" type="datetimeFigureOut">
              <a:rPr lang="cs-CZ" smtClean="0"/>
              <a:pPr/>
              <a:t>11.09.2022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F6F2B-7A7B-4376-901B-60154F5FEB7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A1C0D-F50B-46BC-A812-BB8D1996511B}" type="datetimeFigureOut">
              <a:rPr lang="cs-CZ" smtClean="0"/>
              <a:pPr/>
              <a:t>11.09.2022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F6F2B-7A7B-4376-901B-60154F5FEB7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A1C0D-F50B-46BC-A812-BB8D1996511B}" type="datetimeFigureOut">
              <a:rPr lang="cs-CZ" smtClean="0"/>
              <a:pPr/>
              <a:t>11.09.2022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F6F2B-7A7B-4376-901B-60154F5FEB7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A1C0D-F50B-46BC-A812-BB8D1996511B}" type="datetimeFigureOut">
              <a:rPr lang="cs-CZ" smtClean="0"/>
              <a:pPr/>
              <a:t>11.09.2022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F6F2B-7A7B-4376-901B-60154F5FEB7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A1C0D-F50B-46BC-A812-BB8D1996511B}" type="datetimeFigureOut">
              <a:rPr lang="cs-CZ" smtClean="0"/>
              <a:pPr/>
              <a:t>11.09.2022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F6F2B-7A7B-4376-901B-60154F5FEB7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2" name="Obdélník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cs-CZ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6CDA1C0D-F50B-46BC-A812-BB8D1996511B}" type="datetimeFigureOut">
              <a:rPr lang="cs-CZ" smtClean="0"/>
              <a:pPr/>
              <a:t>11.09.2022</a:t>
            </a:fld>
            <a:endParaRPr lang="cs-CZ"/>
          </a:p>
        </p:txBody>
      </p:sp>
      <p:sp>
        <p:nvSpPr>
          <p:cNvPr id="11" name="Obdélník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856F6F2B-7A7B-4376-901B-60154F5FEB7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Obdélník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6CDA1C0D-F50B-46BC-A812-BB8D1996511B}" type="datetimeFigureOut">
              <a:rPr lang="cs-CZ" smtClean="0"/>
              <a:pPr/>
              <a:t>11.09.2022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856F6F2B-7A7B-4376-901B-60154F5FEB7A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4400" dirty="0"/>
              <a:t>Vývojová psychologie 1 </a:t>
            </a: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395536" y="5373216"/>
            <a:ext cx="8229600" cy="1080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buFont typeface="Wingdings 2"/>
              <a:buNone/>
              <a:tabLst/>
              <a:defRPr/>
            </a:pPr>
            <a:r>
              <a:rPr kumimoji="0" lang="cs-CZ" sz="1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Mgr. Jan Krása, </a:t>
            </a:r>
            <a:r>
              <a:rPr kumimoji="0" lang="cs-CZ" sz="16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Ph.D</a:t>
            </a:r>
            <a:r>
              <a:rPr kumimoji="0" lang="cs-CZ" sz="1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buFont typeface="Wingdings 2"/>
              <a:buNone/>
              <a:tabLst/>
              <a:defRPr/>
            </a:pPr>
            <a:r>
              <a:rPr kumimoji="0" lang="cs-CZ" sz="1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Katedra psychologie, Pedagogická fakulta, MU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/>
              <a:t>Hybné síly vývoje člověka?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484784"/>
            <a:ext cx="8229600" cy="5040560"/>
          </a:xfrm>
        </p:spPr>
        <p:txBody>
          <a:bodyPr>
            <a:normAutofit/>
          </a:bodyPr>
          <a:lstStyle/>
          <a:p>
            <a:pPr marL="118872" indent="0" eaLnBrk="1" hangingPunct="1">
              <a:buNone/>
            </a:pPr>
            <a:r>
              <a:rPr lang="cs-CZ" altLang="en-US" b="1" dirty="0"/>
              <a:t>Tradiční pojetí:</a:t>
            </a:r>
          </a:p>
          <a:p>
            <a:pPr marL="633222" indent="-514350" eaLnBrk="1" hangingPunct="1">
              <a:buFont typeface="+mj-lt"/>
              <a:buAutoNum type="arabicPeriod"/>
            </a:pPr>
            <a:r>
              <a:rPr lang="cs-CZ" altLang="en-US" b="1" dirty="0"/>
              <a:t>genetická </a:t>
            </a:r>
            <a:r>
              <a:rPr lang="cs-CZ" altLang="en-US" dirty="0"/>
              <a:t>determinace – </a:t>
            </a:r>
            <a:r>
              <a:rPr lang="cs-CZ" altLang="en-US" i="1" dirty="0" err="1"/>
              <a:t>nature</a:t>
            </a:r>
            <a:r>
              <a:rPr lang="cs-CZ" altLang="en-US" dirty="0"/>
              <a:t> = dědičnost</a:t>
            </a:r>
          </a:p>
          <a:p>
            <a:pPr lvl="1"/>
            <a:r>
              <a:rPr lang="cs-CZ" altLang="en-US" dirty="0"/>
              <a:t>„Zločincem se člověk rodí“ (</a:t>
            </a:r>
            <a:r>
              <a:rPr lang="cs-CZ" altLang="en-US" dirty="0" err="1"/>
              <a:t>Lombroso</a:t>
            </a:r>
            <a:r>
              <a:rPr lang="cs-CZ" altLang="en-US" dirty="0"/>
              <a:t>)</a:t>
            </a:r>
          </a:p>
          <a:p>
            <a:pPr marL="633222" indent="-514350" eaLnBrk="1" hangingPunct="1">
              <a:buFont typeface="+mj-lt"/>
              <a:buAutoNum type="arabicPeriod"/>
            </a:pPr>
            <a:r>
              <a:rPr lang="cs-CZ" altLang="en-US" b="1" dirty="0"/>
              <a:t>vliv soc. prostředí </a:t>
            </a:r>
            <a:r>
              <a:rPr lang="cs-CZ" altLang="en-US" dirty="0"/>
              <a:t>– </a:t>
            </a:r>
            <a:r>
              <a:rPr lang="cs-CZ" altLang="en-US" i="1" dirty="0" err="1"/>
              <a:t>nurture</a:t>
            </a:r>
            <a:r>
              <a:rPr lang="cs-CZ" altLang="en-US" i="1" dirty="0"/>
              <a:t> = </a:t>
            </a:r>
            <a:r>
              <a:rPr lang="cs-CZ" altLang="en-US" dirty="0"/>
              <a:t>výchova</a:t>
            </a:r>
          </a:p>
          <a:p>
            <a:pPr lvl="1" eaLnBrk="1" hangingPunct="1"/>
            <a:r>
              <a:rPr lang="cs-CZ" altLang="en-US" dirty="0"/>
              <a:t>Watson: „Udělám vám z dětí, co budete chtít“</a:t>
            </a:r>
          </a:p>
          <a:p>
            <a:pPr lvl="1"/>
            <a:r>
              <a:rPr lang="cs-CZ" altLang="en-US" dirty="0"/>
              <a:t>Nověji: </a:t>
            </a:r>
            <a:r>
              <a:rPr lang="cs-CZ" altLang="en-US" b="1" dirty="0"/>
              <a:t>L. S. </a:t>
            </a:r>
            <a:r>
              <a:rPr lang="cs-CZ" altLang="en-US" b="1" dirty="0" err="1"/>
              <a:t>Vygotkij</a:t>
            </a:r>
            <a:r>
              <a:rPr lang="cs-CZ" altLang="en-US" b="1" dirty="0"/>
              <a:t> </a:t>
            </a:r>
            <a:r>
              <a:rPr lang="cs-CZ" altLang="en-US" dirty="0"/>
              <a:t>(1976)</a:t>
            </a:r>
          </a:p>
          <a:p>
            <a:pPr marL="137160" indent="0" eaLnBrk="1" hangingPunct="1">
              <a:buNone/>
            </a:pPr>
            <a:r>
              <a:rPr lang="cs-CZ" altLang="en-US" b="1" dirty="0"/>
              <a:t>	</a:t>
            </a:r>
            <a:r>
              <a:rPr lang="cs-CZ" altLang="en-US" dirty="0"/>
              <a:t>vliv sociálních procesů = </a:t>
            </a:r>
            <a:r>
              <a:rPr lang="cs-CZ" altLang="en-US" b="1" dirty="0"/>
              <a:t>socializace</a:t>
            </a:r>
          </a:p>
          <a:p>
            <a:pPr marL="633222" indent="-514350" eaLnBrk="1" hangingPunct="1">
              <a:buFont typeface="+mj-lt"/>
              <a:buAutoNum type="arabicPeriod" startAt="3"/>
            </a:pPr>
            <a:r>
              <a:rPr lang="cs-CZ" altLang="en-US" b="1" dirty="0"/>
              <a:t>vliv vlastní osobnosti a zkušenosti</a:t>
            </a:r>
          </a:p>
          <a:p>
            <a:pPr marL="118872" indent="0" eaLnBrk="1" hangingPunct="1">
              <a:buNone/>
            </a:pPr>
            <a:r>
              <a:rPr lang="cs-CZ" altLang="en-US" b="1" dirty="0"/>
              <a:t>= biopsychosociální pojetí člověka</a:t>
            </a:r>
          </a:p>
        </p:txBody>
      </p:sp>
      <p:sp useBgFill="1">
        <p:nvSpPr>
          <p:cNvPr id="4" name="Rovnoramenný trojúhelník 3"/>
          <p:cNvSpPr/>
          <p:nvPr/>
        </p:nvSpPr>
        <p:spPr>
          <a:xfrm>
            <a:off x="7380312" y="4797152"/>
            <a:ext cx="1512168" cy="1296144"/>
          </a:xfrm>
          <a:prstGeom prst="triangle">
            <a:avLst/>
          </a:prstGeom>
          <a:ln w="698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622943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Hybné síly vývoje psychiky/člověka?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42198"/>
            <a:ext cx="8229600" cy="5127164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cs-CZ" dirty="0"/>
              <a:t>Čtyři faktory, které vedou k tomu, že jsou děti i z jedné rodiny odlišné (</a:t>
            </a:r>
            <a:r>
              <a:rPr lang="en-US" dirty="0" err="1"/>
              <a:t>Scarr</a:t>
            </a:r>
            <a:r>
              <a:rPr lang="cs-CZ" dirty="0"/>
              <a:t>,</a:t>
            </a:r>
            <a:r>
              <a:rPr lang="en-US" dirty="0"/>
              <a:t> 1992)</a:t>
            </a:r>
            <a:r>
              <a:rPr lang="cs-CZ" dirty="0"/>
              <a:t>: </a:t>
            </a:r>
          </a:p>
          <a:p>
            <a:pPr>
              <a:buNone/>
            </a:pPr>
            <a:r>
              <a:rPr lang="cs-CZ" b="1" dirty="0"/>
              <a:t>1. Genetické  odlišnosti </a:t>
            </a:r>
            <a:r>
              <a:rPr lang="cs-CZ" dirty="0"/>
              <a:t>(genetika a biologie);</a:t>
            </a:r>
          </a:p>
          <a:p>
            <a:pPr>
              <a:buNone/>
            </a:pPr>
            <a:r>
              <a:rPr lang="en-US" b="1" dirty="0"/>
              <a:t>2. </a:t>
            </a:r>
            <a:r>
              <a:rPr lang="cs-CZ" b="1" dirty="0"/>
              <a:t>Odlišnosti v tom, jak k nim přistupovali rodiče a další lidé </a:t>
            </a:r>
            <a:r>
              <a:rPr lang="cs-CZ" dirty="0"/>
              <a:t>(sociální prostředí, osobní a rodinná historie);</a:t>
            </a:r>
            <a:endParaRPr lang="en-US" dirty="0"/>
          </a:p>
          <a:p>
            <a:pPr>
              <a:buNone/>
            </a:pPr>
            <a:r>
              <a:rPr lang="en-US" b="1" dirty="0"/>
              <a:t>3. </a:t>
            </a:r>
            <a:r>
              <a:rPr lang="cs-CZ" b="1" dirty="0"/>
              <a:t>Odlišnosti v reagování na tytéž zkušenosti </a:t>
            </a:r>
            <a:r>
              <a:rPr lang="cs-CZ" dirty="0"/>
              <a:t>(osobní historie, druh osobnosti);</a:t>
            </a:r>
            <a:endParaRPr lang="en-US" b="1" dirty="0"/>
          </a:p>
          <a:p>
            <a:pPr>
              <a:buNone/>
            </a:pPr>
            <a:r>
              <a:rPr lang="en-US" b="1" dirty="0"/>
              <a:t>4. </a:t>
            </a:r>
            <a:r>
              <a:rPr lang="cs-CZ" b="1" dirty="0"/>
              <a:t>Odlišné  volby v prostředí </a:t>
            </a:r>
            <a:r>
              <a:rPr lang="cs-CZ" dirty="0"/>
              <a:t>(osobní historie, </a:t>
            </a:r>
          </a:p>
          <a:p>
            <a:pPr>
              <a:buNone/>
            </a:pPr>
            <a:r>
              <a:rPr lang="cs-CZ" dirty="0"/>
              <a:t>	psychologie motivace).</a:t>
            </a:r>
            <a:endParaRPr lang="cs-CZ" b="1" dirty="0"/>
          </a:p>
          <a:p>
            <a:pPr>
              <a:buNone/>
            </a:pPr>
            <a:endParaRPr lang="cs-CZ" b="1" dirty="0"/>
          </a:p>
          <a:p>
            <a:pPr>
              <a:buNone/>
            </a:pPr>
            <a:endParaRPr lang="cs-CZ" b="1" dirty="0"/>
          </a:p>
          <a:p>
            <a:pPr>
              <a:buNone/>
            </a:pPr>
            <a:r>
              <a:rPr lang="cs-CZ" altLang="en-US" b="1" dirty="0"/>
              <a:t>+ 5. vliv ekosystému</a:t>
            </a:r>
            <a:r>
              <a:rPr lang="cs-CZ" altLang="en-US" dirty="0"/>
              <a:t> na evoluci člověka – změny fylogenetické, které také utvářejí lidskou psychiku a její ontogenezi. Srov. klimatickou změnu.</a:t>
            </a:r>
          </a:p>
        </p:txBody>
      </p:sp>
      <p:sp useBgFill="1">
        <p:nvSpPr>
          <p:cNvPr id="4" name="Obdélník 3"/>
          <p:cNvSpPr/>
          <p:nvPr/>
        </p:nvSpPr>
        <p:spPr>
          <a:xfrm>
            <a:off x="7380312" y="4149080"/>
            <a:ext cx="1234480" cy="1152128"/>
          </a:xfrm>
          <a:prstGeom prst="rect">
            <a:avLst/>
          </a:prstGeom>
          <a:ln w="508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422021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44624"/>
            <a:ext cx="8229600" cy="11430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cs-CZ" dirty="0"/>
              <a:t>Je psychický vývoj kontinuální či diskontinuální ?</a:t>
            </a:r>
          </a:p>
        </p:txBody>
      </p:sp>
      <p:sp>
        <p:nvSpPr>
          <p:cNvPr id="921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altLang="cs-CZ" dirty="0"/>
          </a:p>
        </p:txBody>
      </p:sp>
      <p:pic>
        <p:nvPicPr>
          <p:cNvPr id="5" name="Picture 5" descr="C:\Users\Dylan\Desktop\ladybug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4087995"/>
            <a:ext cx="2835275" cy="2620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4" descr="C:\Users\Dylan\Desktop\trees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747899"/>
            <a:ext cx="2833688" cy="2614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ovéPole 6"/>
          <p:cNvSpPr txBox="1"/>
          <p:nvPr/>
        </p:nvSpPr>
        <p:spPr>
          <a:xfrm>
            <a:off x="5796136" y="6525344"/>
            <a:ext cx="25922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/>
              <a:t>Srov. </a:t>
            </a:r>
            <a:r>
              <a:rPr lang="cs-CZ" sz="1400" dirty="0" err="1"/>
              <a:t>Siegler</a:t>
            </a:r>
            <a:r>
              <a:rPr lang="cs-CZ" sz="1400" dirty="0"/>
              <a:t> </a:t>
            </a:r>
            <a:r>
              <a:rPr lang="cs-CZ" sz="1400" dirty="0" err="1"/>
              <a:t>et</a:t>
            </a:r>
            <a:r>
              <a:rPr lang="cs-CZ" sz="1400" dirty="0"/>
              <a:t> </a:t>
            </a:r>
            <a:r>
              <a:rPr lang="cs-CZ" sz="1400" dirty="0" err="1"/>
              <a:t>al</a:t>
            </a:r>
            <a:r>
              <a:rPr lang="cs-CZ" sz="1400" dirty="0"/>
              <a:t>. (2011, s. 14)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3707904" y="4362511"/>
            <a:ext cx="4752528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Jako instary </a:t>
            </a:r>
            <a:r>
              <a:rPr lang="cs-CZ" dirty="0" err="1"/>
              <a:t>holometabolního</a:t>
            </a:r>
            <a:r>
              <a:rPr lang="cs-CZ" dirty="0"/>
              <a:t> hmyzu</a:t>
            </a:r>
          </a:p>
          <a:p>
            <a:r>
              <a:rPr lang="cs-CZ" dirty="0"/>
              <a:t>Řada psychologických teorií: Freud, </a:t>
            </a:r>
            <a:r>
              <a:rPr lang="cs-CZ" dirty="0" err="1"/>
              <a:t>Erikson</a:t>
            </a:r>
            <a:r>
              <a:rPr lang="cs-CZ" dirty="0"/>
              <a:t>, Piaget </a:t>
            </a:r>
          </a:p>
          <a:p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2411588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Mezníky tělesného vývoje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5112567"/>
          </a:xfrm>
        </p:spPr>
        <p:txBody>
          <a:bodyPr>
            <a:normAutofit fontScale="55000" lnSpcReduction="20000"/>
          </a:bodyPr>
          <a:lstStyle/>
          <a:p>
            <a:pPr marL="137160" indent="0">
              <a:buNone/>
            </a:pPr>
            <a:r>
              <a:rPr lang="cs-CZ" dirty="0"/>
              <a:t>Mezníky tělesného vývoje by ukazovaly k diskontinuálnímu vývoji (?)</a:t>
            </a:r>
          </a:p>
          <a:p>
            <a:pPr marL="137160" indent="0">
              <a:buNone/>
            </a:pPr>
            <a:endParaRPr lang="cs-CZ" dirty="0"/>
          </a:p>
          <a:p>
            <a:pPr marL="137160" indent="0">
              <a:buNone/>
            </a:pPr>
            <a:r>
              <a:rPr lang="cs-CZ" dirty="0"/>
              <a:t>Průměrný růst (od narození) asi 6 cm/rok</a:t>
            </a:r>
          </a:p>
          <a:p>
            <a:pPr marL="137160" indent="0">
              <a:buNone/>
            </a:pPr>
            <a:r>
              <a:rPr lang="cs-CZ" b="1" dirty="0"/>
              <a:t>5-6 let</a:t>
            </a:r>
            <a:r>
              <a:rPr lang="cs-CZ" dirty="0"/>
              <a:t>: </a:t>
            </a:r>
            <a:r>
              <a:rPr lang="cs-CZ" b="1" dirty="0"/>
              <a:t>první tvarová proměna postavy </a:t>
            </a:r>
            <a:r>
              <a:rPr lang="cs-CZ" dirty="0"/>
              <a:t>(</a:t>
            </a:r>
            <a:r>
              <a:rPr lang="cs-CZ" b="1" dirty="0"/>
              <a:t>filipínská míra</a:t>
            </a:r>
            <a:r>
              <a:rPr lang="cs-CZ" dirty="0"/>
              <a:t>),</a:t>
            </a:r>
          </a:p>
          <a:p>
            <a:pPr marL="137160" indent="0">
              <a:buNone/>
            </a:pPr>
            <a:r>
              <a:rPr lang="cs-CZ" b="1" dirty="0"/>
              <a:t>6-7 let</a:t>
            </a:r>
            <a:r>
              <a:rPr lang="cs-CZ" dirty="0"/>
              <a:t>: objevují se první trvalé zuby (výměna chrupu),</a:t>
            </a:r>
          </a:p>
          <a:p>
            <a:pPr marL="137160" indent="0">
              <a:buNone/>
            </a:pPr>
            <a:r>
              <a:rPr lang="cs-CZ" b="1" dirty="0"/>
              <a:t>10-11 dívky, 11-12 chlapci</a:t>
            </a:r>
            <a:r>
              <a:rPr lang="cs-CZ" dirty="0"/>
              <a:t>: nástup puberty=zvýšení sekrece </a:t>
            </a:r>
            <a:r>
              <a:rPr lang="cs-CZ" dirty="0" err="1"/>
              <a:t>pohl</a:t>
            </a:r>
            <a:r>
              <a:rPr lang="cs-CZ" dirty="0"/>
              <a:t>. hormonů: </a:t>
            </a:r>
          </a:p>
          <a:p>
            <a:r>
              <a:rPr lang="cs-CZ" dirty="0"/>
              <a:t>v nadledvinkách - </a:t>
            </a:r>
            <a:r>
              <a:rPr lang="cs-CZ" dirty="0" err="1"/>
              <a:t>adrenarche</a:t>
            </a:r>
            <a:r>
              <a:rPr lang="cs-CZ" dirty="0"/>
              <a:t> (DHEA, vývoj ochlupení a změna složení potu, zvýšení </a:t>
            </a:r>
            <a:r>
              <a:rPr lang="cs-CZ" dirty="0" err="1"/>
              <a:t>mastivosti</a:t>
            </a:r>
            <a:r>
              <a:rPr lang="cs-CZ" dirty="0"/>
              <a:t> kůže) a: </a:t>
            </a:r>
          </a:p>
          <a:p>
            <a:r>
              <a:rPr lang="cs-CZ" dirty="0"/>
              <a:t>v pohlavních žlázách – </a:t>
            </a:r>
            <a:r>
              <a:rPr lang="cs-CZ" dirty="0" err="1"/>
              <a:t>gonadarche</a:t>
            </a:r>
            <a:r>
              <a:rPr lang="cs-CZ" dirty="0"/>
              <a:t> (osa: hypothalamus-hypofýza-gonády a produkce testosteronu a estrogenu: vývoj tělesného schématu) – </a:t>
            </a:r>
            <a:r>
              <a:rPr lang="cs-CZ" b="1" dirty="0"/>
              <a:t>druhá tvarová proměna. </a:t>
            </a:r>
            <a:r>
              <a:rPr lang="cs-CZ" dirty="0"/>
              <a:t>Srov. eunuchy (muži), jaký je vliv na psychiku?</a:t>
            </a:r>
            <a:endParaRPr lang="cs-CZ" b="1" dirty="0"/>
          </a:p>
          <a:p>
            <a:pPr marL="137160" indent="0">
              <a:buNone/>
            </a:pPr>
            <a:r>
              <a:rPr lang="cs-CZ" b="1" dirty="0"/>
              <a:t>růstový spurt</a:t>
            </a:r>
            <a:r>
              <a:rPr lang="cs-CZ" dirty="0"/>
              <a:t>: cca 9cm/rok dívky a 10,3cm/rok chlapci</a:t>
            </a:r>
          </a:p>
          <a:p>
            <a:pPr marL="137160" indent="0">
              <a:buNone/>
            </a:pPr>
            <a:r>
              <a:rPr lang="cs-CZ" b="1" dirty="0"/>
              <a:t>12-13 dívky </a:t>
            </a:r>
            <a:r>
              <a:rPr lang="cs-CZ" dirty="0"/>
              <a:t>– menarche. V tradičních společnostech následuje sňatek.</a:t>
            </a:r>
          </a:p>
          <a:p>
            <a:pPr marL="137160" indent="0">
              <a:buNone/>
            </a:pPr>
            <a:r>
              <a:rPr lang="cs-CZ" b="1" dirty="0"/>
              <a:t>13 chlapci </a:t>
            </a:r>
            <a:r>
              <a:rPr lang="cs-CZ" dirty="0"/>
              <a:t>– schopnost ejakulace – pohlavní orgány jsou zralé.</a:t>
            </a:r>
          </a:p>
          <a:p>
            <a:pPr marL="137160" indent="0">
              <a:buNone/>
            </a:pPr>
            <a:r>
              <a:rPr lang="cs-CZ" b="1" dirty="0"/>
              <a:t>15-17 dívky, 16-18 chlapci</a:t>
            </a:r>
            <a:r>
              <a:rPr lang="cs-CZ" dirty="0"/>
              <a:t>: konec adolescence = konec růstu kostí (uzavírají se růstové štěrbiny) = tělesná zralost. Jen mozek ještě pár let dozrává (vznikají a </a:t>
            </a:r>
            <a:r>
              <a:rPr lang="cs-CZ" dirty="0" err="1"/>
              <a:t>myelinizují</a:t>
            </a:r>
            <a:r>
              <a:rPr lang="cs-CZ" dirty="0"/>
              <a:t> se dráhy). Pak už se nic neděje, dokud tělo nezačne stárnout (vliv </a:t>
            </a:r>
            <a:r>
              <a:rPr lang="cs-CZ" dirty="0" err="1"/>
              <a:t>telomerů</a:t>
            </a:r>
            <a:r>
              <a:rPr lang="cs-CZ" dirty="0"/>
              <a:t>).</a:t>
            </a:r>
          </a:p>
          <a:p>
            <a:pPr marL="137160" indent="0">
              <a:buNone/>
            </a:pPr>
            <a:endParaRPr lang="cs-CZ" dirty="0"/>
          </a:p>
          <a:p>
            <a:pPr marL="137160" indent="0">
              <a:buNone/>
            </a:pPr>
            <a:r>
              <a:rPr lang="cs-CZ" dirty="0"/>
              <a:t>+ další tělesné změny u žen až v případě </a:t>
            </a:r>
            <a:r>
              <a:rPr lang="cs-CZ" b="1" dirty="0"/>
              <a:t>těhotenství</a:t>
            </a:r>
            <a:r>
              <a:rPr lang="cs-CZ" dirty="0"/>
              <a:t>: tělo znovu začne růst a „dělat si to svoje“.</a:t>
            </a:r>
          </a:p>
          <a:p>
            <a:pPr marL="137160" indent="0">
              <a:buNone/>
            </a:pPr>
            <a:endParaRPr lang="cs-CZ" dirty="0"/>
          </a:p>
          <a:p>
            <a:pPr marL="137160" indent="0"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Periodizace lidského života: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Embryo – do 8 týdnů</a:t>
            </a:r>
          </a:p>
          <a:p>
            <a:r>
              <a:rPr lang="cs-CZ" dirty="0"/>
              <a:t>Plod = fetus</a:t>
            </a:r>
          </a:p>
          <a:p>
            <a:r>
              <a:rPr lang="cs-CZ" dirty="0"/>
              <a:t>Novorozenec – do 4 týdnů</a:t>
            </a:r>
          </a:p>
          <a:p>
            <a:r>
              <a:rPr lang="cs-CZ" dirty="0"/>
              <a:t>Kojenec – do 1 roku</a:t>
            </a:r>
          </a:p>
          <a:p>
            <a:r>
              <a:rPr lang="cs-CZ" dirty="0"/>
              <a:t>Batole – do 3 let</a:t>
            </a:r>
          </a:p>
          <a:p>
            <a:r>
              <a:rPr lang="cs-CZ" dirty="0"/>
              <a:t>Předškolní věk – do 6-7 let</a:t>
            </a:r>
          </a:p>
          <a:p>
            <a:r>
              <a:rPr lang="cs-CZ" dirty="0"/>
              <a:t>Mladší školní věk – do 10 let</a:t>
            </a:r>
          </a:p>
          <a:p>
            <a:r>
              <a:rPr lang="cs-CZ" dirty="0"/>
              <a:t>Puberta a starší školní věk – do 15-16 let</a:t>
            </a:r>
          </a:p>
          <a:p>
            <a:r>
              <a:rPr lang="cs-CZ" dirty="0"/>
              <a:t>Adolescence </a:t>
            </a:r>
            <a:r>
              <a:rPr lang="cs-CZ" i="1" dirty="0"/>
              <a:t>– </a:t>
            </a:r>
            <a:r>
              <a:rPr lang="cs-CZ" dirty="0"/>
              <a:t>do 18 let</a:t>
            </a:r>
          </a:p>
          <a:p>
            <a:r>
              <a:rPr lang="cs-CZ" i="1" dirty="0" err="1"/>
              <a:t>emerging</a:t>
            </a:r>
            <a:r>
              <a:rPr lang="cs-CZ" i="1" dirty="0"/>
              <a:t> </a:t>
            </a:r>
            <a:r>
              <a:rPr lang="cs-CZ" i="1" dirty="0" err="1"/>
              <a:t>adulthood</a:t>
            </a:r>
            <a:r>
              <a:rPr lang="cs-CZ" i="1" dirty="0"/>
              <a:t> </a:t>
            </a:r>
            <a:r>
              <a:rPr lang="cs-CZ" dirty="0"/>
              <a:t>– do 30 let</a:t>
            </a:r>
          </a:p>
          <a:p>
            <a:r>
              <a:rPr lang="cs-CZ" dirty="0"/>
              <a:t>Dospělost, střední věk – 2. nejdelší období </a:t>
            </a:r>
            <a:r>
              <a:rPr lang="cs-CZ" dirty="0">
                <a:sym typeface="Wingdings" panose="05000000000000000000" pitchFamily="2" charset="2"/>
              </a:rPr>
              <a:t>(cca 30 let dlouhé)</a:t>
            </a:r>
            <a:endParaRPr lang="cs-CZ" dirty="0"/>
          </a:p>
          <a:p>
            <a:r>
              <a:rPr lang="cs-CZ" dirty="0"/>
              <a:t>Stáří – nejdelší období </a:t>
            </a:r>
            <a:r>
              <a:rPr lang="cs-CZ" dirty="0">
                <a:sym typeface="Wingdings" panose="05000000000000000000" pitchFamily="2" charset="2"/>
              </a:rPr>
              <a:t>(20 až 50 let dlouhé); konec schopnosti reprodukce.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2416997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vývoj – existenční mezníky v naší kultuře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početí</a:t>
            </a:r>
          </a:p>
          <a:p>
            <a:r>
              <a:rPr lang="cs-CZ" dirty="0"/>
              <a:t>narození</a:t>
            </a:r>
          </a:p>
          <a:p>
            <a:r>
              <a:rPr lang="cs-CZ" dirty="0"/>
              <a:t>umím chodit</a:t>
            </a:r>
          </a:p>
          <a:p>
            <a:r>
              <a:rPr lang="cs-CZ" dirty="0"/>
              <a:t>umím mluvit</a:t>
            </a:r>
          </a:p>
          <a:p>
            <a:r>
              <a:rPr lang="cs-CZ" dirty="0"/>
              <a:t>jdu do školky (nároky instituce – různé nároky v různých zemích)</a:t>
            </a:r>
          </a:p>
          <a:p>
            <a:r>
              <a:rPr lang="cs-CZ" dirty="0"/>
              <a:t>jdu do školy (nároky instituce)</a:t>
            </a:r>
          </a:p>
          <a:p>
            <a:r>
              <a:rPr lang="cs-CZ" dirty="0"/>
              <a:t>puberta a dospívání</a:t>
            </a:r>
          </a:p>
          <a:p>
            <a:r>
              <a:rPr lang="cs-CZ" dirty="0"/>
              <a:t>dospělost</a:t>
            </a:r>
          </a:p>
          <a:p>
            <a:r>
              <a:rPr lang="cs-CZ" dirty="0"/>
              <a:t>rodičovství</a:t>
            </a:r>
          </a:p>
          <a:p>
            <a:r>
              <a:rPr lang="cs-CZ" dirty="0"/>
              <a:t>stáří – resp. desintegrace těla</a:t>
            </a:r>
          </a:p>
          <a:p>
            <a:r>
              <a:rPr lang="cs-CZ" dirty="0"/>
              <a:t>smrt</a:t>
            </a:r>
          </a:p>
        </p:txBody>
      </p:sp>
    </p:spTree>
    <p:extLst>
      <p:ext uri="{BB962C8B-B14F-4D97-AF65-F5344CB8AC3E}">
        <p14:creationId xmlns:p14="http://schemas.microsoft.com/office/powerpoint/2010/main" val="220642940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4800" dirty="0"/>
              <a:t>Zásadní mezníky </a:t>
            </a:r>
            <a:r>
              <a:rPr lang="cs-CZ" sz="4800" b="0" dirty="0"/>
              <a:t>v lidském životě</a:t>
            </a:r>
            <a:endParaRPr lang="cs-CZ" b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32584"/>
            <a:ext cx="8229600" cy="4625609"/>
          </a:xfrm>
        </p:spPr>
        <p:txBody>
          <a:bodyPr>
            <a:noAutofit/>
          </a:bodyPr>
          <a:lstStyle/>
          <a:p>
            <a:pPr marL="118872" indent="0">
              <a:buNone/>
            </a:pPr>
            <a:r>
              <a:rPr lang="cs-CZ" sz="2800" dirty="0"/>
              <a:t>Rané dětství (do nástupu do školy)? </a:t>
            </a:r>
          </a:p>
          <a:p>
            <a:pPr marL="118872" indent="0">
              <a:buNone/>
            </a:pPr>
            <a:endParaRPr lang="cs-CZ" sz="2800" dirty="0"/>
          </a:p>
          <a:p>
            <a:r>
              <a:rPr lang="cs-CZ" sz="2800" dirty="0"/>
              <a:t>Jsou </a:t>
            </a:r>
            <a:r>
              <a:rPr lang="cs-CZ" sz="2800" dirty="0" err="1"/>
              <a:t>stereotypizovány</a:t>
            </a:r>
            <a:r>
              <a:rPr lang="cs-CZ" sz="2800" dirty="0"/>
              <a:t> základní emoční reakce = emoční „nevědomí“ = emoční </a:t>
            </a:r>
            <a:r>
              <a:rPr lang="cs-CZ" sz="2800" dirty="0" err="1"/>
              <a:t>automaton</a:t>
            </a:r>
            <a:r>
              <a:rPr lang="cs-CZ" sz="2800" dirty="0"/>
              <a:t>. </a:t>
            </a:r>
          </a:p>
          <a:p>
            <a:r>
              <a:rPr lang="cs-CZ" sz="2800" dirty="0"/>
              <a:t>Odtud vliv rané péče na pozdější život člověka.</a:t>
            </a:r>
          </a:p>
          <a:p>
            <a:r>
              <a:rPr lang="cs-CZ" sz="2800" dirty="0"/>
              <a:t>Odtud důležitost raného dětství v psychoterapii, ale i v pedagogice.</a:t>
            </a:r>
          </a:p>
          <a:p>
            <a:endParaRPr lang="cs-CZ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FDE6ECC-A5A2-46BE-99A7-992442558E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dirty="0"/>
              <a:t>Zásadní mezníky </a:t>
            </a:r>
            <a:r>
              <a:rPr lang="cs-CZ" sz="4400" b="0" dirty="0"/>
              <a:t>v lidském životě</a:t>
            </a:r>
            <a:endParaRPr lang="cs-CZ" b="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0659E63-DE4C-4E8B-8E0D-57C1B7C9A2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118872" indent="0">
              <a:buNone/>
            </a:pPr>
            <a:r>
              <a:rPr lang="cs-CZ" sz="3600" dirty="0"/>
              <a:t>Puberta a adolescence ?</a:t>
            </a:r>
          </a:p>
          <a:p>
            <a:endParaRPr lang="cs-CZ" sz="4000" dirty="0"/>
          </a:p>
          <a:p>
            <a:r>
              <a:rPr lang="cs-CZ" dirty="0"/>
              <a:t>Rozvine se oblast celoživotní motivace, rozvinou se další složky osobnosti.</a:t>
            </a:r>
          </a:p>
          <a:p>
            <a:r>
              <a:rPr lang="cs-CZ" dirty="0"/>
              <a:t>Od závislosti na poskytování rodičovské péče dochází ke schopnosti poskytovat rodičovskou péči = od závislosti k produkci,</a:t>
            </a:r>
          </a:p>
          <a:p>
            <a:r>
              <a:rPr lang="cs-CZ" dirty="0"/>
              <a:t>… od ideálního ke skutečnému, od nesmrtelnosti k smrtelnosti.</a:t>
            </a:r>
          </a:p>
          <a:p>
            <a:r>
              <a:rPr lang="cs-CZ" dirty="0"/>
              <a:t>Dříve byla puberta spojena s nutností projít iniciačním rituálem, který v industriálních společnostech chybí. Tam vzniká sekulární „iniciace“, </a:t>
            </a:r>
            <a:r>
              <a:rPr lang="cs-CZ" dirty="0" err="1"/>
              <a:t>sebeiniciaci</a:t>
            </a:r>
            <a:r>
              <a:rPr lang="cs-CZ" dirty="0"/>
              <a:t> či chybí. (srov. vztah k opojným látkám a rizikovým činnostem v době adolescence a mladé dospělosti!).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562543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4800" dirty="0"/>
              <a:t>Zásadní mezníky </a:t>
            </a:r>
            <a:r>
              <a:rPr lang="cs-CZ" sz="4800" b="0" dirty="0"/>
              <a:t>v lidském životě </a:t>
            </a:r>
            <a:endParaRPr lang="cs-CZ" b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8872" indent="0">
              <a:buNone/>
            </a:pPr>
            <a:r>
              <a:rPr lang="cs-CZ" dirty="0"/>
              <a:t>Rodičovství?</a:t>
            </a:r>
          </a:p>
          <a:p>
            <a:r>
              <a:rPr lang="cs-CZ" dirty="0"/>
              <a:t>Výrazně pomáhá při absolvování předmětu Vývojové psychologie.</a:t>
            </a:r>
          </a:p>
          <a:p>
            <a:r>
              <a:rPr lang="cs-CZ" dirty="0"/>
              <a:t>Rodičovství = zajímavý plán s tím nejskvělejším zážitkem na počátku. </a:t>
            </a:r>
          </a:p>
          <a:p>
            <a:r>
              <a:rPr lang="cs-CZ" dirty="0"/>
              <a:t>Tzv. „2. škola života“.</a:t>
            </a:r>
          </a:p>
          <a:p>
            <a:r>
              <a:rPr lang="cs-CZ" dirty="0"/>
              <a:t>? Skládá se tedy život člověka z vlastního dospívání a vychovávání vlastních dětí? </a:t>
            </a:r>
          </a:p>
        </p:txBody>
      </p:sp>
    </p:spTree>
    <p:extLst>
      <p:ext uri="{BB962C8B-B14F-4D97-AF65-F5344CB8AC3E}">
        <p14:creationId xmlns:p14="http://schemas.microsoft.com/office/powerpoint/2010/main" val="397442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Trocha genetiky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8872" indent="0">
              <a:buNone/>
            </a:pPr>
            <a:r>
              <a:rPr lang="cs-CZ" dirty="0" err="1"/>
              <a:t>Archea</a:t>
            </a:r>
            <a:endParaRPr lang="cs-CZ" dirty="0"/>
          </a:p>
          <a:p>
            <a:pPr marL="118872" indent="0">
              <a:buNone/>
            </a:pPr>
            <a:r>
              <a:rPr lang="cs-CZ" dirty="0" err="1"/>
              <a:t>Bacteria</a:t>
            </a:r>
            <a:endParaRPr lang="cs-CZ" dirty="0"/>
          </a:p>
          <a:p>
            <a:pPr marL="118872" indent="0">
              <a:buNone/>
            </a:pPr>
            <a:endParaRPr lang="cs-CZ" dirty="0"/>
          </a:p>
          <a:p>
            <a:pPr marL="118872" indent="0">
              <a:buNone/>
            </a:pPr>
            <a:r>
              <a:rPr lang="cs-CZ" dirty="0" err="1"/>
              <a:t>Eucaryota</a:t>
            </a:r>
            <a:r>
              <a:rPr lang="cs-CZ" dirty="0"/>
              <a:t> (</a:t>
            </a:r>
            <a:r>
              <a:rPr lang="cs-CZ" dirty="0" err="1"/>
              <a:t>Pravojaderní</a:t>
            </a:r>
            <a:r>
              <a:rPr lang="cs-CZ" dirty="0"/>
              <a:t>) - my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4427984" y="2132855"/>
            <a:ext cx="25922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err="1"/>
              <a:t>Prokaryota</a:t>
            </a:r>
            <a:endParaRPr lang="cs-CZ" sz="3200" dirty="0"/>
          </a:p>
        </p:txBody>
      </p:sp>
      <p:sp>
        <p:nvSpPr>
          <p:cNvPr id="5" name="Pravá složená závorka 4"/>
          <p:cNvSpPr/>
          <p:nvPr/>
        </p:nvSpPr>
        <p:spPr>
          <a:xfrm>
            <a:off x="3923928" y="2060848"/>
            <a:ext cx="288032" cy="728791"/>
          </a:xfrm>
          <a:prstGeom prst="rightBrace">
            <a:avLst/>
          </a:prstGeom>
          <a:ln w="412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98561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Podmínky zdárného ukončení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51510" indent="-514350">
              <a:buFont typeface="Wingdings 2"/>
              <a:buAutoNum type="arabicPeriod"/>
            </a:pPr>
            <a:endParaRPr lang="cs-CZ" dirty="0"/>
          </a:p>
          <a:p>
            <a:pPr marL="651510" indent="-514350">
              <a:buAutoNum type="arabicPeriod"/>
            </a:pPr>
            <a:endParaRPr lang="cs-CZ" dirty="0"/>
          </a:p>
          <a:p>
            <a:pPr marL="651510" indent="-514350">
              <a:buAutoNum type="arabicPeriod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048236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Rekapitulace fylogeneze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408176"/>
            <a:ext cx="8640960" cy="5074818"/>
          </a:xfrm>
        </p:spPr>
        <p:txBody>
          <a:bodyPr>
            <a:noAutofit/>
          </a:bodyPr>
          <a:lstStyle/>
          <a:p>
            <a:pPr marL="651510" indent="-514350">
              <a:buAutoNum type="arabicPeriod"/>
            </a:pPr>
            <a:r>
              <a:rPr lang="cs-CZ" sz="2300" b="1" dirty="0"/>
              <a:t>Haploidní stav</a:t>
            </a:r>
            <a:r>
              <a:rPr lang="cs-CZ" sz="2300" dirty="0"/>
              <a:t> – protože se rozmnožujeme pohlavně. K čemu je pohlavní reprodukce dobrá (když se lze množit i klonováním)?</a:t>
            </a:r>
          </a:p>
          <a:p>
            <a:pPr marL="651510" indent="-514350">
              <a:buAutoNum type="arabicPeriod"/>
            </a:pPr>
            <a:r>
              <a:rPr lang="cs-CZ" sz="2300" b="1" dirty="0"/>
              <a:t>Diploidní stav</a:t>
            </a:r>
            <a:r>
              <a:rPr lang="cs-CZ" sz="2300" dirty="0"/>
              <a:t> – jednobuněčný stav jedince!</a:t>
            </a:r>
          </a:p>
          <a:p>
            <a:pPr marL="651510" indent="-514350">
              <a:buAutoNum type="arabicPeriod"/>
            </a:pPr>
            <a:r>
              <a:rPr lang="cs-CZ" sz="2300" b="1" dirty="0"/>
              <a:t>Mnohobuněčný</a:t>
            </a:r>
            <a:r>
              <a:rPr lang="cs-CZ" sz="2300" dirty="0"/>
              <a:t> stav jedince:</a:t>
            </a:r>
          </a:p>
          <a:p>
            <a:pPr marL="651510" indent="-514350">
              <a:buAutoNum type="arabicPeriod"/>
            </a:pPr>
            <a:r>
              <a:rPr lang="cs-CZ" sz="2300" b="1" dirty="0"/>
              <a:t>Morula – blastula – gastrula </a:t>
            </a:r>
            <a:r>
              <a:rPr lang="cs-CZ" sz="2300" dirty="0"/>
              <a:t>(</a:t>
            </a:r>
            <a:r>
              <a:rPr lang="cs-CZ" sz="2300" dirty="0" err="1"/>
              <a:t>diblastica</a:t>
            </a:r>
            <a:r>
              <a:rPr lang="cs-CZ" sz="2300" dirty="0"/>
              <a:t>): </a:t>
            </a:r>
            <a:r>
              <a:rPr lang="cs-CZ" sz="2300" dirty="0" err="1"/>
              <a:t>vločkovci</a:t>
            </a:r>
            <a:r>
              <a:rPr lang="cs-CZ" sz="2300" dirty="0"/>
              <a:t>, houbovci, žahavci, žebernatky,</a:t>
            </a:r>
          </a:p>
          <a:p>
            <a:pPr marL="651510" indent="-514350">
              <a:buAutoNum type="arabicPeriod"/>
            </a:pPr>
            <a:r>
              <a:rPr lang="cs-CZ" sz="2300" b="1" dirty="0"/>
              <a:t>Triblastica</a:t>
            </a:r>
            <a:r>
              <a:rPr lang="cs-CZ" sz="2300" dirty="0"/>
              <a:t> (</a:t>
            </a:r>
            <a:r>
              <a:rPr lang="cs-CZ" sz="2300" dirty="0" err="1"/>
              <a:t>Prvoústí</a:t>
            </a:r>
            <a:r>
              <a:rPr lang="cs-CZ" sz="2300" dirty="0"/>
              <a:t>) – členovci, měkkýši,</a:t>
            </a:r>
          </a:p>
          <a:p>
            <a:pPr marL="651510" indent="-514350">
              <a:buAutoNum type="arabicPeriod"/>
            </a:pPr>
            <a:r>
              <a:rPr lang="cs-CZ" sz="2300" b="1" dirty="0"/>
              <a:t>Druhoústí</a:t>
            </a:r>
            <a:r>
              <a:rPr lang="cs-CZ" sz="2300" dirty="0"/>
              <a:t> (ostnokožci, strunatci),</a:t>
            </a:r>
          </a:p>
          <a:p>
            <a:pPr marL="651510" indent="-514350">
              <a:buAutoNum type="arabicPeriod"/>
            </a:pPr>
            <a:r>
              <a:rPr lang="cs-CZ" sz="2300" b="1" dirty="0"/>
              <a:t>Savci a </a:t>
            </a:r>
            <a:r>
              <a:rPr lang="cs-CZ" sz="2300" b="1" dirty="0" err="1"/>
              <a:t>placentálové</a:t>
            </a:r>
            <a:r>
              <a:rPr lang="cs-CZ" sz="2300" b="1" dirty="0"/>
              <a:t> </a:t>
            </a:r>
            <a:r>
              <a:rPr lang="cs-CZ" sz="2300" dirty="0"/>
              <a:t>– specifický způsob příchodu na svět. V případě savců (i ptáků) není jedinec „hotov“ hned po porodu, ale má rodiče (a jejich pečovatelský pud). Rodiče savců musí potomka přivést k dospělosti, u člověka je potomek podporován i později (zde tkví </a:t>
            </a:r>
            <a:r>
              <a:rPr lang="cs-CZ" sz="2300" b="1" dirty="0"/>
              <a:t>evoluční</a:t>
            </a:r>
            <a:r>
              <a:rPr lang="cs-CZ" sz="2300" dirty="0"/>
              <a:t> význam rodičovství a také pedagogiky!).</a:t>
            </a:r>
          </a:p>
          <a:p>
            <a:pPr marL="137160" indent="0">
              <a:buNone/>
            </a:pPr>
            <a:r>
              <a:rPr lang="cs-CZ" sz="2400" dirty="0"/>
              <a:t>       	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5354"/>
            <a:ext cx="8229600" cy="792088"/>
          </a:xfrm>
        </p:spPr>
        <p:txBody>
          <a:bodyPr/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cs-CZ" dirty="0"/>
              <a:t>      Naše DNA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556792"/>
            <a:ext cx="5006261" cy="5112567"/>
          </a:xfrm>
        </p:spPr>
        <p:txBody>
          <a:bodyPr>
            <a:normAutofit/>
          </a:bodyPr>
          <a:lstStyle/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cs-CZ" sz="2000" dirty="0"/>
              <a:t>Lidský genom je složen z: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cs-CZ" sz="2000" dirty="0"/>
              <a:t>2% genetické informace (</a:t>
            </a:r>
            <a:r>
              <a:rPr lang="cs-CZ" sz="2000" u="sng" dirty="0" err="1"/>
              <a:t>exony</a:t>
            </a:r>
            <a:r>
              <a:rPr lang="cs-CZ" sz="2000" dirty="0"/>
              <a:t> a introny)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cs-CZ" sz="2000" dirty="0"/>
              <a:t>98% tvoří nekódující DNA</a:t>
            </a:r>
          </a:p>
          <a:p>
            <a:pPr>
              <a:buNone/>
            </a:pPr>
            <a:r>
              <a:rPr lang="cs-CZ" sz="2000" dirty="0"/>
              <a:t>42%!! je tvořeno </a:t>
            </a:r>
            <a:r>
              <a:rPr lang="cs-CZ" sz="2000" dirty="0" err="1"/>
              <a:t>retrotranspozony</a:t>
            </a:r>
            <a:r>
              <a:rPr lang="cs-CZ" sz="2000" dirty="0"/>
              <a:t> = retrovirovými řetězci – datování těchto vpisů do DNA druhu potvrzuje evoluční strom. </a:t>
            </a:r>
            <a:r>
              <a:rPr lang="en-US" sz="2000" dirty="0"/>
              <a:t>David Baltimore (</a:t>
            </a:r>
            <a:r>
              <a:rPr lang="cs-CZ" sz="2000" dirty="0"/>
              <a:t>jeden z objevitelů reverzní </a:t>
            </a:r>
            <a:r>
              <a:rPr lang="en-US" sz="2000" dirty="0"/>
              <a:t>trans</a:t>
            </a:r>
            <a:r>
              <a:rPr lang="cs-CZ" sz="2000" dirty="0"/>
              <a:t>k</a:t>
            </a:r>
            <a:r>
              <a:rPr lang="en-US" sz="2000" dirty="0" err="1"/>
              <a:t>ript</a:t>
            </a:r>
            <a:r>
              <a:rPr lang="cs-CZ" sz="2000" dirty="0" err="1"/>
              <a:t>ázy</a:t>
            </a:r>
            <a:r>
              <a:rPr lang="en-US" sz="2000" dirty="0"/>
              <a:t>)</a:t>
            </a:r>
            <a:r>
              <a:rPr lang="cs-CZ" sz="2000" dirty="0"/>
              <a:t>:</a:t>
            </a:r>
            <a:r>
              <a:rPr lang="en-US" sz="2000" dirty="0"/>
              <a:t> </a:t>
            </a:r>
            <a:r>
              <a:rPr lang="cs-CZ" sz="2000" dirty="0"/>
              <a:t>„</a:t>
            </a:r>
            <a:r>
              <a:rPr lang="en-US" sz="2000" dirty="0"/>
              <a:t>the genome looks</a:t>
            </a:r>
            <a:r>
              <a:rPr lang="cs-CZ" sz="2000" dirty="0"/>
              <a:t> </a:t>
            </a:r>
            <a:r>
              <a:rPr lang="en-US" sz="2000" dirty="0"/>
              <a:t>like a sea of reverse-transcribed DNA with a </a:t>
            </a:r>
            <a:r>
              <a:rPr lang="cs-CZ" sz="2000" dirty="0"/>
              <a:t>s</a:t>
            </a:r>
            <a:r>
              <a:rPr lang="en-US" sz="2000" dirty="0"/>
              <a:t>mall</a:t>
            </a:r>
            <a:r>
              <a:rPr lang="cs-CZ" sz="2000" dirty="0"/>
              <a:t> </a:t>
            </a:r>
            <a:r>
              <a:rPr lang="cs-CZ" sz="2000" dirty="0" err="1"/>
              <a:t>admixture</a:t>
            </a:r>
            <a:r>
              <a:rPr lang="cs-CZ" sz="2000" dirty="0"/>
              <a:t> </a:t>
            </a:r>
            <a:r>
              <a:rPr lang="cs-CZ" sz="2000" dirty="0" err="1"/>
              <a:t>of</a:t>
            </a:r>
            <a:r>
              <a:rPr lang="cs-CZ" sz="2000" dirty="0"/>
              <a:t> </a:t>
            </a:r>
            <a:r>
              <a:rPr lang="cs-CZ" sz="2000" dirty="0" err="1"/>
              <a:t>genes</a:t>
            </a:r>
            <a:r>
              <a:rPr lang="cs-CZ" sz="2000" dirty="0"/>
              <a:t>“.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cs-CZ" sz="2000" dirty="0"/>
              <a:t>Genotyp-fenotyp problém:</a:t>
            </a:r>
          </a:p>
          <a:p>
            <a:pPr>
              <a:buNone/>
              <a:defRPr/>
            </a:pPr>
            <a:r>
              <a:rPr lang="cs-CZ" sz="2000" dirty="0"/>
              <a:t>Nejdelší DNA (lidský má 3 miliardy bází, 1m): </a:t>
            </a:r>
          </a:p>
          <a:p>
            <a:pPr>
              <a:buNone/>
              <a:defRPr/>
            </a:pPr>
            <a:r>
              <a:rPr lang="cs-CZ" sz="2000" i="1" dirty="0" err="1"/>
              <a:t>Protopterus</a:t>
            </a:r>
            <a:r>
              <a:rPr lang="cs-CZ" sz="2000" i="1" dirty="0"/>
              <a:t> </a:t>
            </a:r>
            <a:r>
              <a:rPr lang="cs-CZ" sz="2000" i="1" dirty="0" err="1"/>
              <a:t>aethiopicus</a:t>
            </a:r>
            <a:r>
              <a:rPr lang="cs-CZ" sz="2000" dirty="0"/>
              <a:t> (bahník východoafrický) – 133 miliard</a:t>
            </a:r>
          </a:p>
          <a:p>
            <a:pPr>
              <a:buNone/>
              <a:defRPr/>
            </a:pPr>
            <a:r>
              <a:rPr lang="cs-CZ" sz="2000" i="1" dirty="0"/>
              <a:t>Paris </a:t>
            </a:r>
            <a:r>
              <a:rPr lang="cs-CZ" sz="2000" i="1" dirty="0" err="1"/>
              <a:t>japonica</a:t>
            </a:r>
            <a:r>
              <a:rPr lang="cs-CZ" sz="2000" dirty="0"/>
              <a:t> - 150 miliard</a:t>
            </a:r>
          </a:p>
          <a:p>
            <a:pPr>
              <a:buNone/>
              <a:defRPr/>
            </a:pPr>
            <a:r>
              <a:rPr lang="cs-CZ" sz="2000" i="1" dirty="0" err="1"/>
              <a:t>Polychaos</a:t>
            </a:r>
            <a:r>
              <a:rPr lang="cs-CZ" sz="2000" i="1" dirty="0"/>
              <a:t> </a:t>
            </a:r>
            <a:r>
              <a:rPr lang="cs-CZ" sz="2000" i="1" dirty="0" err="1"/>
              <a:t>dubiumi</a:t>
            </a:r>
            <a:r>
              <a:rPr lang="cs-CZ" sz="2000" i="1" dirty="0"/>
              <a:t> </a:t>
            </a:r>
            <a:r>
              <a:rPr lang="cs-CZ" sz="2000" dirty="0"/>
              <a:t>– 670 miliard</a:t>
            </a:r>
          </a:p>
        </p:txBody>
      </p:sp>
      <p:pic>
        <p:nvPicPr>
          <p:cNvPr id="1026" name="Picture 2" descr="http://media-1.web.britannica.com/eb-media/80/55080-004-189D5919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01797" y="4365104"/>
            <a:ext cx="3722189" cy="24897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AutoShape 4" descr="Výsledek obrázku pro Polychaos dubium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1030" name="Picture 6" descr="http://www.arcella.nl/sites/default/files/platenvanamoeben/Polychaos-dubium-BBtr-30-um-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83018" y="178372"/>
            <a:ext cx="3048000" cy="19764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Claim: White flower has world's longest genome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75986" y="2154810"/>
            <a:ext cx="2862064" cy="21465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6319470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rotnatka obecná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28944" y="188640"/>
            <a:ext cx="2381250" cy="27146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Naše geny (2% DNA)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988840"/>
            <a:ext cx="8229600" cy="4555976"/>
          </a:xfrm>
        </p:spPr>
        <p:txBody>
          <a:bodyPr>
            <a:normAutofit fontScale="92500" lnSpcReduction="20000"/>
          </a:bodyPr>
          <a:lstStyle/>
          <a:p>
            <a:pPr marL="137160" indent="0">
              <a:buNone/>
            </a:pPr>
            <a:r>
              <a:rPr lang="cs-CZ" dirty="0"/>
              <a:t>Člověk má zhruba 20 – 25 000 exonů.</a:t>
            </a:r>
          </a:p>
          <a:p>
            <a:pPr marL="137160" indent="0">
              <a:buNone/>
            </a:pPr>
            <a:r>
              <a:rPr lang="cs-CZ" dirty="0"/>
              <a:t>70 000, když počítáme všechny geny.</a:t>
            </a:r>
          </a:p>
          <a:p>
            <a:pPr marL="137160" indent="0">
              <a:buNone/>
            </a:pPr>
            <a:endParaRPr lang="cs-CZ" dirty="0"/>
          </a:p>
          <a:p>
            <a:pPr marL="137160" indent="0">
              <a:buNone/>
            </a:pPr>
            <a:r>
              <a:rPr lang="cs-CZ" dirty="0"/>
              <a:t>Hrotnatka obecná (</a:t>
            </a:r>
            <a:r>
              <a:rPr lang="cs-CZ" dirty="0" err="1"/>
              <a:t>Daphnia</a:t>
            </a:r>
            <a:r>
              <a:rPr lang="cs-CZ" dirty="0"/>
              <a:t> </a:t>
            </a:r>
            <a:r>
              <a:rPr lang="cs-CZ" dirty="0" err="1"/>
              <a:t>pulex</a:t>
            </a:r>
            <a:r>
              <a:rPr lang="cs-CZ" dirty="0"/>
              <a:t>) má 31 000 exonů.</a:t>
            </a:r>
          </a:p>
          <a:p>
            <a:pPr marL="137160" indent="0">
              <a:buNone/>
            </a:pPr>
            <a:endParaRPr lang="cs-CZ" dirty="0"/>
          </a:p>
          <a:p>
            <a:pPr marL="137160" indent="0">
              <a:buNone/>
            </a:pPr>
            <a:r>
              <a:rPr lang="cs-CZ" dirty="0"/>
              <a:t>Topol </a:t>
            </a:r>
            <a:r>
              <a:rPr lang="cs-CZ" dirty="0" err="1"/>
              <a:t>chlupatoplodý</a:t>
            </a:r>
            <a:r>
              <a:rPr lang="cs-CZ" dirty="0"/>
              <a:t> (</a:t>
            </a:r>
            <a:r>
              <a:rPr lang="cs-CZ" i="1" dirty="0" err="1"/>
              <a:t>Populus</a:t>
            </a:r>
            <a:r>
              <a:rPr lang="cs-CZ" i="1" dirty="0"/>
              <a:t> </a:t>
            </a:r>
            <a:r>
              <a:rPr lang="cs-CZ" i="1" dirty="0" err="1"/>
              <a:t>trichocarpa</a:t>
            </a:r>
            <a:r>
              <a:rPr lang="cs-CZ" dirty="0"/>
              <a:t>) – 45 000 exonů.</a:t>
            </a:r>
          </a:p>
          <a:p>
            <a:pPr marL="137160" indent="0">
              <a:buNone/>
            </a:pPr>
            <a:endParaRPr lang="cs-CZ" dirty="0"/>
          </a:p>
          <a:p>
            <a:pPr marL="137160" indent="0">
              <a:buNone/>
            </a:pPr>
            <a:r>
              <a:rPr lang="cs-CZ" dirty="0"/>
              <a:t>Bičenky (</a:t>
            </a:r>
            <a:r>
              <a:rPr lang="cs-CZ" i="1" dirty="0" err="1"/>
              <a:t>Trichomonas</a:t>
            </a:r>
            <a:r>
              <a:rPr lang="cs-CZ" i="1" dirty="0"/>
              <a:t> </a:t>
            </a:r>
            <a:r>
              <a:rPr lang="cs-CZ" i="1" dirty="0" err="1"/>
              <a:t>sp</a:t>
            </a:r>
            <a:r>
              <a:rPr lang="cs-CZ" i="1" dirty="0"/>
              <a:t>.</a:t>
            </a:r>
            <a:r>
              <a:rPr lang="cs-CZ" dirty="0"/>
              <a:t>) – 60 000 exonů</a:t>
            </a:r>
          </a:p>
          <a:p>
            <a:pPr marL="137160" indent="0">
              <a:buNone/>
            </a:pPr>
            <a:r>
              <a:rPr lang="cs-CZ" dirty="0"/>
              <a:t>(dle </a:t>
            </a:r>
            <a:r>
              <a:rPr lang="cs-CZ" dirty="0" err="1"/>
              <a:t>Madigan</a:t>
            </a:r>
            <a:r>
              <a:rPr lang="cs-CZ" dirty="0"/>
              <a:t> et al., 2014)</a:t>
            </a:r>
          </a:p>
          <a:p>
            <a:pPr marL="13716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5082235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9A6F845-98BE-4C3D-8F02-85AD0F440D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Co psychického může být vrozeno?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A947BC1-BFE8-4593-8B21-479A3807F3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94360" indent="-457200"/>
            <a:r>
              <a:rPr lang="cs-CZ" sz="3200" b="1" dirty="0"/>
              <a:t>Genotyp</a:t>
            </a:r>
            <a:r>
              <a:rPr lang="cs-CZ" sz="3200" dirty="0"/>
              <a:t> x </a:t>
            </a:r>
            <a:r>
              <a:rPr lang="cs-CZ" sz="3200" b="1" dirty="0"/>
              <a:t>nervová soustava: vztah tvůrčího programu (vliv náhody) a výsledku programu: </a:t>
            </a:r>
            <a:r>
              <a:rPr lang="cs-CZ" sz="3200" b="1" dirty="0" err="1"/>
              <a:t>konektom</a:t>
            </a:r>
            <a:r>
              <a:rPr lang="cs-CZ" sz="3200" b="1" dirty="0"/>
              <a:t> mozku.</a:t>
            </a:r>
          </a:p>
          <a:p>
            <a:pPr marL="594360" indent="-457200"/>
            <a:r>
              <a:rPr lang="cs-CZ" sz="3200" b="1" dirty="0" err="1"/>
              <a:t>Konektom</a:t>
            </a:r>
            <a:r>
              <a:rPr lang="cs-CZ" sz="3200" b="1" dirty="0"/>
              <a:t> x vědomí (prožívání).</a:t>
            </a:r>
          </a:p>
          <a:p>
            <a:pPr marL="594360" indent="-457200"/>
            <a:r>
              <a:rPr lang="cs-CZ" b="1" dirty="0"/>
              <a:t>Srov. vliv pohlavních orgánů na psychiku, vliv Downova syndromu.</a:t>
            </a:r>
            <a:endParaRPr lang="cs-CZ" sz="3200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0092930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862F600-4177-4B1D-A876-C79BFB8D30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 anchor="ctr">
            <a:normAutofit/>
          </a:bodyPr>
          <a:lstStyle/>
          <a:p>
            <a:r>
              <a:rPr lang="cs-CZ" dirty="0"/>
              <a:t>Lidský </a:t>
            </a:r>
            <a:r>
              <a:rPr lang="cs-CZ" dirty="0" err="1"/>
              <a:t>konektom</a:t>
            </a:r>
            <a:endParaRPr lang="cs-CZ" dirty="0"/>
          </a:p>
        </p:txBody>
      </p:sp>
      <p:pic>
        <p:nvPicPr>
          <p:cNvPr id="1028" name="Picture 4" descr="İnsan Beynini Hiç Böyle Görmediniz">
            <a:extLst>
              <a:ext uri="{FF2B5EF4-FFF2-40B4-BE49-F238E27FC236}">
                <a16:creationId xmlns:a16="http://schemas.microsoft.com/office/drawing/2014/main" id="{C9DCC02B-42F9-47B0-B820-BBC732395A44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1499639"/>
            <a:ext cx="7382512" cy="52029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4989343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491880" y="1556792"/>
            <a:ext cx="5472608" cy="5301208"/>
          </a:xfrm>
        </p:spPr>
        <p:txBody>
          <a:bodyPr>
            <a:noAutofit/>
          </a:bodyPr>
          <a:lstStyle/>
          <a:p>
            <a:pPr marL="137160" indent="0">
              <a:buNone/>
            </a:pPr>
            <a:r>
              <a:rPr lang="cs-CZ" sz="2000" dirty="0"/>
              <a:t>Geneticky jsou předávány vzorce chování do úrovně: </a:t>
            </a:r>
            <a:r>
              <a:rPr lang="cs-CZ" sz="2000" b="1" dirty="0"/>
              <a:t>vrozených reflexů. </a:t>
            </a:r>
            <a:r>
              <a:rPr lang="cs-CZ" sz="2000" dirty="0"/>
              <a:t>Jak dlouho budou některé z nich existovat? </a:t>
            </a:r>
          </a:p>
          <a:p>
            <a:pPr marL="137160" indent="0">
              <a:buNone/>
            </a:pPr>
            <a:endParaRPr lang="cs-CZ" sz="2000" dirty="0"/>
          </a:p>
          <a:p>
            <a:pPr marL="137160" indent="0">
              <a:buNone/>
            </a:pPr>
            <a:r>
              <a:rPr lang="cs-CZ" sz="2000" dirty="0"/>
              <a:t>Otázka tzv. </a:t>
            </a:r>
            <a:r>
              <a:rPr lang="cs-CZ" sz="2000" b="1" dirty="0"/>
              <a:t>vrozených vzorců chování </a:t>
            </a:r>
            <a:r>
              <a:rPr lang="cs-CZ" sz="2000" dirty="0"/>
              <a:t>jako je</a:t>
            </a:r>
            <a:r>
              <a:rPr lang="cs-CZ" sz="2000" b="1" dirty="0"/>
              <a:t> </a:t>
            </a:r>
            <a:r>
              <a:rPr lang="cs-CZ" sz="2000" dirty="0"/>
              <a:t>stavění hnízd, migrace, zásnubní tance atd., které jsou velmi složité. </a:t>
            </a:r>
          </a:p>
          <a:p>
            <a:pPr marL="137160" indent="0">
              <a:buNone/>
            </a:pPr>
            <a:endParaRPr lang="cs-CZ" sz="2000" dirty="0"/>
          </a:p>
          <a:p>
            <a:pPr marL="137160" indent="0">
              <a:buNone/>
            </a:pPr>
            <a:r>
              <a:rPr lang="cs-CZ" sz="2000" dirty="0"/>
              <a:t>Plus možnosti vrozenosti učícího se systému: </a:t>
            </a:r>
            <a:r>
              <a:rPr lang="cs-CZ" sz="2000" b="1" dirty="0"/>
              <a:t>Imprinting</a:t>
            </a:r>
            <a:r>
              <a:rPr lang="cs-CZ" sz="2000" dirty="0"/>
              <a:t> vizuální, chemický (K. Lorenz) a </a:t>
            </a:r>
            <a:r>
              <a:rPr lang="cs-CZ" sz="2000" b="1" dirty="0"/>
              <a:t>druhy učení</a:t>
            </a:r>
            <a:r>
              <a:rPr lang="cs-CZ" sz="2000" dirty="0"/>
              <a:t>. </a:t>
            </a:r>
          </a:p>
          <a:p>
            <a:pPr marL="137160" indent="0">
              <a:buNone/>
            </a:pPr>
            <a:endParaRPr lang="cs-CZ" sz="2000" dirty="0"/>
          </a:p>
          <a:p>
            <a:pPr marL="137160" indent="0">
              <a:buNone/>
            </a:pPr>
            <a:r>
              <a:rPr lang="cs-CZ" sz="2000" dirty="0"/>
              <a:t>Existuje nepřehlédnutelný vliv kultury na genom:</a:t>
            </a:r>
          </a:p>
          <a:p>
            <a:pPr marL="137160" indent="0">
              <a:buNone/>
            </a:pPr>
            <a:r>
              <a:rPr lang="cs-CZ" sz="2000" dirty="0"/>
              <a:t>Tolerance alkoholu (10-6 000 BC),</a:t>
            </a:r>
          </a:p>
          <a:p>
            <a:pPr marL="137160" indent="0">
              <a:buNone/>
            </a:pPr>
            <a:r>
              <a:rPr lang="cs-CZ" sz="2000" dirty="0"/>
              <a:t>tolerance laktózy (8-6 000 BC),</a:t>
            </a:r>
          </a:p>
          <a:p>
            <a:pPr marL="137160" indent="0">
              <a:buNone/>
            </a:pPr>
            <a:r>
              <a:rPr lang="cs-CZ" sz="2000" dirty="0"/>
              <a:t>a světlá pleť – 3 000 BC – jámová kultura na Ukrajině.</a:t>
            </a:r>
          </a:p>
        </p:txBody>
      </p:sp>
      <p:pic>
        <p:nvPicPr>
          <p:cNvPr id="4" name="Picture 2" descr="http://www.dabase.org/LorenzAndGeese4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9" y="1554537"/>
            <a:ext cx="3043826" cy="49708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>
            <a:normAutofit/>
          </a:bodyPr>
          <a:lstStyle/>
          <a:p>
            <a:r>
              <a:rPr lang="cs-CZ" dirty="0"/>
              <a:t>Vrozené vzorce chování</a:t>
            </a:r>
          </a:p>
        </p:txBody>
      </p:sp>
    </p:spTree>
    <p:extLst>
      <p:ext uri="{BB962C8B-B14F-4D97-AF65-F5344CB8AC3E}">
        <p14:creationId xmlns:p14="http://schemas.microsoft.com/office/powerpoint/2010/main" val="185323543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Vliv zkušenosti na ontogenezi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556792"/>
            <a:ext cx="8784976" cy="5184575"/>
          </a:xfrm>
        </p:spPr>
        <p:txBody>
          <a:bodyPr>
            <a:normAutofit fontScale="92500" lnSpcReduction="10000"/>
          </a:bodyPr>
          <a:lstStyle/>
          <a:p>
            <a:pPr marL="137160" indent="0">
              <a:buNone/>
            </a:pPr>
            <a:r>
              <a:rPr lang="cs-CZ" sz="2400" dirty="0"/>
              <a:t>Např. mozek v prvních dvou letech ztrojnásobuje svoji velikost. Dospělý má cca 50-</a:t>
            </a:r>
            <a:r>
              <a:rPr lang="cs-CZ" sz="2400" b="1" dirty="0"/>
              <a:t>100 miliard neuronů</a:t>
            </a:r>
            <a:r>
              <a:rPr lang="cs-CZ" sz="2400" dirty="0"/>
              <a:t>.</a:t>
            </a:r>
          </a:p>
          <a:p>
            <a:pPr marL="137160" indent="0">
              <a:buNone/>
            </a:pPr>
            <a:r>
              <a:rPr lang="cs-CZ" sz="2400" dirty="0"/>
              <a:t>Navíc každou sekundu vyrůstá z neuronů zhruba cca 250 miliónů dendritů a vytváří synapse (tak u krysy).</a:t>
            </a:r>
          </a:p>
          <a:p>
            <a:pPr marL="137160" indent="0">
              <a:buNone/>
            </a:pPr>
            <a:r>
              <a:rPr lang="cs-CZ" sz="2400" dirty="0"/>
              <a:t>Některá spojení mezi neurony i celými oblastmi vznikají automaticky, jiná jen na základě zkušenosti v určitých obdobích: např. myši chované v temnu zrakově nikdy nedoženou normálně se vyvíjející se myši; kočky chované ve stroboskopickém prostředí si nevyvinou korové buňky citlivé na pohyb. (</a:t>
            </a:r>
            <a:r>
              <a:rPr lang="cs-CZ" sz="2400" dirty="0" err="1"/>
              <a:t>Hunt</a:t>
            </a:r>
            <a:r>
              <a:rPr lang="cs-CZ" sz="2400" dirty="0"/>
              <a:t>, 2000, s. 350)</a:t>
            </a:r>
          </a:p>
          <a:p>
            <a:pPr marL="137160" indent="0">
              <a:buNone/>
            </a:pPr>
            <a:endParaRPr lang="cs-CZ" sz="2400" dirty="0"/>
          </a:p>
          <a:p>
            <a:pPr marL="137160" indent="0">
              <a:buNone/>
            </a:pPr>
            <a:r>
              <a:rPr lang="cs-CZ" sz="2400" dirty="0"/>
              <a:t>To svědčí o souběhu „neměnného“ zrání a náhodného vlivu prostředí.</a:t>
            </a:r>
          </a:p>
          <a:p>
            <a:pPr marL="137160" indent="0">
              <a:buNone/>
            </a:pPr>
            <a:endParaRPr lang="cs-CZ" sz="2400" dirty="0"/>
          </a:p>
          <a:p>
            <a:pPr marL="137160" indent="0">
              <a:buNone/>
            </a:pPr>
            <a:r>
              <a:rPr lang="cs-CZ" sz="2400" dirty="0"/>
              <a:t>Lidský vývoj (</a:t>
            </a:r>
            <a:r>
              <a:rPr lang="cs-CZ" sz="2400" b="1" dirty="0"/>
              <a:t>ontogeneze)</a:t>
            </a:r>
            <a:r>
              <a:rPr lang="cs-CZ" sz="2400" dirty="0"/>
              <a:t> je předpřipraven přírodou (jak obsahově, tak i fázováním: např. rozdílný věk dospívání u </a:t>
            </a:r>
            <a:r>
              <a:rPr lang="cs-CZ" sz="2400" dirty="0" err="1"/>
              <a:t>homininů</a:t>
            </a:r>
            <a:r>
              <a:rPr lang="cs-CZ" sz="2400" dirty="0"/>
              <a:t>), předpokládá však přítomnost společnosti. </a:t>
            </a:r>
          </a:p>
          <a:p>
            <a:pPr marL="137160" indent="0">
              <a:buNone/>
            </a:pPr>
            <a:r>
              <a:rPr lang="cs-CZ" sz="2400" dirty="0"/>
              <a:t>Zdravý </a:t>
            </a:r>
            <a:r>
              <a:rPr lang="cs-CZ" sz="2400" dirty="0" err="1"/>
              <a:t>biopsychsociální</a:t>
            </a:r>
            <a:r>
              <a:rPr lang="cs-CZ" sz="2400" dirty="0"/>
              <a:t> vývoj jedince předpokládá přítomnost dalších lidí.</a:t>
            </a:r>
          </a:p>
          <a:p>
            <a:pPr marL="137160" indent="0">
              <a:buNone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71265935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-33266"/>
            <a:ext cx="8229600" cy="778098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/>
              <a:t>Antropogeneze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5112568"/>
          </a:xfrm>
        </p:spPr>
        <p:txBody>
          <a:bodyPr>
            <a:noAutofit/>
          </a:bodyPr>
          <a:lstStyle/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cs-CZ" sz="2100" dirty="0"/>
              <a:t>2,5 miliónů let: H. </a:t>
            </a:r>
            <a:r>
              <a:rPr lang="cs-CZ" sz="2100" dirty="0" err="1"/>
              <a:t>rudolfensis</a:t>
            </a:r>
            <a:r>
              <a:rPr lang="cs-CZ" sz="2100" dirty="0"/>
              <a:t> – </a:t>
            </a:r>
            <a:r>
              <a:rPr lang="cs-CZ" sz="2100" b="1" dirty="0"/>
              <a:t>první kamenné nástroje </a:t>
            </a:r>
            <a:r>
              <a:rPr lang="cs-CZ" sz="2100" dirty="0"/>
              <a:t>– rozbíjení velkých kostí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cs-CZ" sz="2100" dirty="0"/>
              <a:t>2,2 miliónů: H. </a:t>
            </a:r>
            <a:r>
              <a:rPr lang="cs-CZ" sz="2100" dirty="0" err="1"/>
              <a:t>habilis</a:t>
            </a:r>
            <a:r>
              <a:rPr lang="cs-CZ" sz="2100" dirty="0"/>
              <a:t> (patrně slepá větev)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cs-CZ" sz="2100" dirty="0"/>
              <a:t>2 milióny: maso tvořilo značnou část diety – tedy asi přechod k „</a:t>
            </a:r>
            <a:r>
              <a:rPr lang="cs-CZ" sz="2100" dirty="0" err="1"/>
              <a:t>power-scavenging</a:t>
            </a:r>
            <a:r>
              <a:rPr lang="cs-CZ" sz="2100" dirty="0"/>
              <a:t>“ (viz </a:t>
            </a:r>
            <a:r>
              <a:rPr lang="cs-CZ" sz="2100" dirty="0" err="1"/>
              <a:t>Bickerton</a:t>
            </a:r>
            <a:r>
              <a:rPr lang="cs-CZ" sz="2100" dirty="0"/>
              <a:t>, 2009)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cs-CZ" sz="2100" dirty="0"/>
              <a:t>1,8 miliónů let: H. </a:t>
            </a:r>
            <a:r>
              <a:rPr lang="cs-CZ" sz="2100" dirty="0" err="1"/>
              <a:t>ergaster</a:t>
            </a:r>
            <a:r>
              <a:rPr lang="cs-CZ" sz="2100" dirty="0"/>
              <a:t>, H. </a:t>
            </a:r>
            <a:r>
              <a:rPr lang="cs-CZ" sz="2100" dirty="0" err="1"/>
              <a:t>erectus</a:t>
            </a:r>
            <a:endParaRPr lang="cs-CZ" sz="2100" dirty="0"/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cs-CZ" sz="2100" dirty="0"/>
              <a:t>Cca 800 tisíc let: </a:t>
            </a:r>
            <a:r>
              <a:rPr lang="cs-CZ" sz="2100" b="1" dirty="0"/>
              <a:t>ovládnutí ohně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cs-CZ" sz="2100" dirty="0"/>
              <a:t>lidské druhy začaly aktivně </a:t>
            </a:r>
            <a:r>
              <a:rPr lang="cs-CZ" sz="2100" b="1" dirty="0"/>
              <a:t>lovit</a:t>
            </a:r>
            <a:r>
              <a:rPr lang="cs-CZ" sz="2100" dirty="0"/>
              <a:t> – počátek dělby role: muž x žena (nejstarší dochované doklady oštěpů jsou ovšem staré jen 400.000 let, kompozitní nástroje 300tis. let)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cs-CZ" sz="2100" dirty="0"/>
              <a:t>Cca 800 tisíc let: První doklady výstavby jednoduchých </a:t>
            </a:r>
            <a:r>
              <a:rPr lang="cs-CZ" sz="2100" b="1" dirty="0"/>
              <a:t>příbytků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cs-CZ" sz="2100" dirty="0"/>
              <a:t>Vznik řeči? (mezi </a:t>
            </a:r>
            <a:r>
              <a:rPr lang="cs-CZ" sz="2100" b="1" dirty="0"/>
              <a:t>kompozitními nástroji </a:t>
            </a:r>
            <a:r>
              <a:rPr lang="cs-CZ" sz="2100" dirty="0"/>
              <a:t>a </a:t>
            </a:r>
            <a:r>
              <a:rPr lang="cs-CZ" sz="2100" b="1" dirty="0"/>
              <a:t>pohřbem</a:t>
            </a:r>
            <a:r>
              <a:rPr lang="cs-CZ" sz="2100" dirty="0"/>
              <a:t>, tj. mezi 300-100tis. Lety?)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cs-CZ" sz="2100" dirty="0"/>
              <a:t>Vznik </a:t>
            </a:r>
            <a:r>
              <a:rPr lang="cs-CZ" sz="2100" b="1" dirty="0"/>
              <a:t>výtvarného projevu</a:t>
            </a:r>
            <a:r>
              <a:rPr lang="cs-CZ" sz="2100" dirty="0"/>
              <a:t>: mladý paleolit 45 000 let (</a:t>
            </a:r>
            <a:r>
              <a:rPr lang="cs-CZ" sz="2100" u="sng" dirty="0" err="1"/>
              <a:t>bohunicien+aurignacien+gravettien</a:t>
            </a:r>
            <a:r>
              <a:rPr lang="cs-CZ" sz="2100" dirty="0"/>
              <a:t>), dnes jsou již známy malby i z Austrálie, dříve jen z Evropy</a:t>
            </a:r>
          </a:p>
        </p:txBody>
      </p:sp>
    </p:spTree>
    <p:extLst>
      <p:ext uri="{BB962C8B-B14F-4D97-AF65-F5344CB8AC3E}">
        <p14:creationId xmlns:p14="http://schemas.microsoft.com/office/powerpoint/2010/main" val="116585864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endParaRPr lang="cs-CZ" dirty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484784"/>
            <a:ext cx="8229600" cy="5040560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cs-CZ" altLang="en-US" sz="2400" dirty="0"/>
              <a:t>Fylogeneze (Strom života)</a:t>
            </a:r>
          </a:p>
          <a:p>
            <a:pPr eaLnBrk="1" hangingPunct="1"/>
            <a:r>
              <a:rPr lang="cs-CZ" altLang="en-US" sz="2400" dirty="0"/>
              <a:t>Epigeneze</a:t>
            </a:r>
          </a:p>
          <a:p>
            <a:pPr eaLnBrk="1" hangingPunct="1"/>
            <a:r>
              <a:rPr lang="cs-CZ" altLang="en-US" sz="2400" dirty="0"/>
              <a:t>Antropogeneze – vývoj člověka</a:t>
            </a:r>
          </a:p>
          <a:p>
            <a:pPr eaLnBrk="1" hangingPunct="1"/>
            <a:r>
              <a:rPr lang="cs-CZ" altLang="en-US" sz="2400" dirty="0"/>
              <a:t>Ontogeneze  - těžiště zájmu vývojové psychologie, vývoj jedince</a:t>
            </a:r>
          </a:p>
          <a:p>
            <a:pPr eaLnBrk="1" hangingPunct="1"/>
            <a:r>
              <a:rPr lang="cs-CZ" altLang="en-US" sz="2400" dirty="0"/>
              <a:t>Embryogeneze – vývoj embrya (končí 9. týden, založením všech orgánových soustav); organogeneze</a:t>
            </a:r>
          </a:p>
          <a:p>
            <a:pPr eaLnBrk="1" hangingPunct="1"/>
            <a:r>
              <a:rPr lang="cs-CZ" altLang="en-US" sz="2400" dirty="0" err="1"/>
              <a:t>Fetogeneze</a:t>
            </a:r>
            <a:r>
              <a:rPr lang="cs-CZ" altLang="en-US" sz="2400" dirty="0"/>
              <a:t> – vývoj plodu (od 9. týdne do narození)</a:t>
            </a:r>
          </a:p>
          <a:p>
            <a:pPr eaLnBrk="1" hangingPunct="1"/>
            <a:r>
              <a:rPr lang="cs-CZ" altLang="en-US" sz="2400" dirty="0" err="1"/>
              <a:t>Mikrogeneze</a:t>
            </a:r>
            <a:r>
              <a:rPr lang="cs-CZ" altLang="en-US" sz="2400" dirty="0"/>
              <a:t> – otázka neuropsychologie a kognitivní psychologie: sledování jevů velice krátkých (mikrosekundy), např. šíření zrakového vjemu v CNS</a:t>
            </a:r>
          </a:p>
          <a:p>
            <a:pPr eaLnBrk="1" hangingPunct="1"/>
            <a:r>
              <a:rPr lang="cs-CZ" altLang="en-US" sz="2400" dirty="0"/>
              <a:t>Patogeneze – vývoj chorobných změn</a:t>
            </a:r>
          </a:p>
          <a:p>
            <a:pPr eaLnBrk="1" hangingPunct="1"/>
            <a:r>
              <a:rPr lang="cs-CZ" altLang="en-US" sz="2400" dirty="0"/>
              <a:t>Imunogeneze - vývoj imunitního systému (buňky i celého organismu)</a:t>
            </a:r>
          </a:p>
          <a:p>
            <a:pPr eaLnBrk="1" hangingPunct="1">
              <a:buFont typeface="Wingdings 2" pitchFamily="18" charset="2"/>
              <a:buNone/>
            </a:pPr>
            <a:endParaRPr lang="cs-CZ" altLang="en-US" sz="2400" dirty="0"/>
          </a:p>
          <a:p>
            <a:pPr eaLnBrk="1" hangingPunct="1">
              <a:buFont typeface="Wingdings 2" pitchFamily="18" charset="2"/>
              <a:buNone/>
            </a:pPr>
            <a:endParaRPr lang="cs-CZ" altLang="en-US" sz="2400" dirty="0"/>
          </a:p>
          <a:p>
            <a:pPr eaLnBrk="1" hangingPunct="1"/>
            <a:endParaRPr lang="cs-CZ" altLang="en-US" sz="2400" dirty="0"/>
          </a:p>
          <a:p>
            <a:pPr eaLnBrk="1" hangingPunct="1"/>
            <a:endParaRPr lang="cs-CZ" altLang="en-US" sz="2400" dirty="0"/>
          </a:p>
          <a:p>
            <a:pPr eaLnBrk="1" hangingPunct="1">
              <a:buFontTx/>
              <a:buNone/>
            </a:pPr>
            <a:endParaRPr lang="cs-CZ" altLang="en-US" sz="2400" dirty="0"/>
          </a:p>
        </p:txBody>
      </p:sp>
    </p:spTree>
    <p:extLst>
      <p:ext uri="{BB962C8B-B14F-4D97-AF65-F5344CB8AC3E}">
        <p14:creationId xmlns:p14="http://schemas.microsoft.com/office/powerpoint/2010/main" val="591273097"/>
      </p:ext>
    </p:extLst>
  </p:cSld>
  <p:clrMapOvr>
    <a:masterClrMapping/>
  </p:clrMapOvr>
  <p:transition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Literatura: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 err="1"/>
              <a:t>Hunt</a:t>
            </a:r>
            <a:r>
              <a:rPr lang="cs-CZ" dirty="0"/>
              <a:t>. (2000). Dějiny psychologie.</a:t>
            </a:r>
          </a:p>
          <a:p>
            <a:r>
              <a:rPr lang="cs-CZ" dirty="0" err="1"/>
              <a:t>Madigan</a:t>
            </a:r>
            <a:r>
              <a:rPr lang="cs-CZ" dirty="0"/>
              <a:t> et al. (2014). </a:t>
            </a:r>
            <a:r>
              <a:rPr lang="cs-CZ" dirty="0" err="1"/>
              <a:t>Brock</a:t>
            </a:r>
            <a:r>
              <a:rPr lang="cs-CZ" dirty="0"/>
              <a:t> Biology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Microorganisms</a:t>
            </a:r>
            <a:r>
              <a:rPr lang="cs-CZ" dirty="0"/>
              <a:t>.</a:t>
            </a:r>
          </a:p>
          <a:p>
            <a:r>
              <a:rPr lang="en-US" dirty="0" err="1"/>
              <a:t>Scarr</a:t>
            </a:r>
            <a:r>
              <a:rPr lang="cs-CZ" dirty="0"/>
              <a:t>.</a:t>
            </a:r>
            <a:r>
              <a:rPr lang="en-US" dirty="0"/>
              <a:t> (1992)</a:t>
            </a:r>
            <a:r>
              <a:rPr lang="cs-CZ" dirty="0"/>
              <a:t>. </a:t>
            </a:r>
          </a:p>
          <a:p>
            <a:r>
              <a:rPr lang="cs-CZ" dirty="0" err="1"/>
              <a:t>Siegler</a:t>
            </a:r>
            <a:r>
              <a:rPr lang="cs-CZ" dirty="0"/>
              <a:t> et al. (2011).</a:t>
            </a:r>
          </a:p>
        </p:txBody>
      </p:sp>
    </p:spTree>
    <p:extLst>
      <p:ext uri="{BB962C8B-B14F-4D97-AF65-F5344CB8AC3E}">
        <p14:creationId xmlns:p14="http://schemas.microsoft.com/office/powerpoint/2010/main" val="30403173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600" dirty="0"/>
              <a:t>MPDV071 Psychologie duševního vývoje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Nutriční specialisté (pouze přednášky)</a:t>
            </a:r>
          </a:p>
          <a:p>
            <a:r>
              <a:rPr lang="cs-CZ" dirty="0"/>
              <a:t>Zakončení: závěrečný test (min. 60 %)</a:t>
            </a:r>
          </a:p>
        </p:txBody>
      </p:sp>
    </p:spTree>
    <p:extLst>
      <p:ext uri="{BB962C8B-B14F-4D97-AF65-F5344CB8AC3E}">
        <p14:creationId xmlns:p14="http://schemas.microsoft.com/office/powerpoint/2010/main" val="351682364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Picture 2" descr="Výsledek obrázku pro bloom's taxonomy revised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770862"/>
            <a:ext cx="8315867" cy="46824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622873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MPOG071 Vývojová psychologie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137160" indent="0">
              <a:buNone/>
            </a:pPr>
            <a:r>
              <a:rPr lang="cs-CZ" dirty="0" err="1"/>
              <a:t>Optometristé</a:t>
            </a:r>
            <a:r>
              <a:rPr lang="cs-CZ" dirty="0"/>
              <a:t> (přednáška a seminář):</a:t>
            </a:r>
          </a:p>
          <a:p>
            <a:pPr marL="651510" indent="-514350">
              <a:buFont typeface="Wingdings 2"/>
              <a:buAutoNum type="arabicPeriod"/>
            </a:pPr>
            <a:r>
              <a:rPr lang="cs-CZ" dirty="0"/>
              <a:t>Včasné průběžné odevzdání </a:t>
            </a:r>
            <a:r>
              <a:rPr lang="cs-CZ" b="1" dirty="0"/>
              <a:t>úkolů</a:t>
            </a:r>
            <a:r>
              <a:rPr lang="cs-CZ" dirty="0"/>
              <a:t> do Odevzdávárny v </a:t>
            </a:r>
            <a:r>
              <a:rPr lang="cs-CZ" dirty="0" err="1"/>
              <a:t>ISu</a:t>
            </a:r>
            <a:r>
              <a:rPr lang="cs-CZ" dirty="0"/>
              <a:t> (vždy do pátku téhož týdne) dává 50% z celkové známky.</a:t>
            </a:r>
          </a:p>
          <a:p>
            <a:pPr marL="651510" indent="-514350">
              <a:buFont typeface="Wingdings 2"/>
              <a:buAutoNum type="arabicPeriod"/>
            </a:pPr>
            <a:r>
              <a:rPr lang="cs-CZ" dirty="0"/>
              <a:t>Písemný </a:t>
            </a:r>
            <a:r>
              <a:rPr lang="cs-CZ" b="1" dirty="0"/>
              <a:t>test</a:t>
            </a:r>
            <a:r>
              <a:rPr lang="cs-CZ" dirty="0"/>
              <a:t> dává 50% z celkové známky.</a:t>
            </a:r>
          </a:p>
          <a:p>
            <a:pPr marL="651510" indent="-514350">
              <a:buFont typeface="Wingdings 2"/>
              <a:buAutoNum type="arabicPeriod"/>
            </a:pPr>
            <a:r>
              <a:rPr lang="pl-PL" dirty="0"/>
              <a:t>Test za A vám dá 50 % celkové známky.</a:t>
            </a:r>
          </a:p>
          <a:p>
            <a:pPr marL="651510" indent="-514350">
              <a:buFont typeface="Wingdings 2"/>
              <a:buAutoNum type="arabicPeriod"/>
            </a:pPr>
            <a:r>
              <a:rPr lang="pl-PL" dirty="0"/>
              <a:t>Potřeba je 60%, tj. A+1 úkol, B+2 úkoly, C+3 úkoly, D+4, nebo E + 5 = celkově E. (A+5 úkolů = 100 % = A celkově).</a:t>
            </a:r>
          </a:p>
          <a:p>
            <a:pPr marL="651510" indent="-514350">
              <a:buFont typeface="Wingdings 2"/>
              <a:buAutoNum type="arabicPeriod"/>
            </a:pPr>
            <a:r>
              <a:rPr lang="pl-PL" dirty="0"/>
              <a:t> F z testu je F celkově.</a:t>
            </a:r>
            <a:endParaRPr lang="cs-CZ" dirty="0"/>
          </a:p>
          <a:p>
            <a:pPr marL="13716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863445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67440" y="332656"/>
            <a:ext cx="7809120" cy="809660"/>
          </a:xfrm>
        </p:spPr>
        <p:txBody>
          <a:bodyPr wrap="square" lIns="82945" tIns="41473" rIns="82945" bIns="41473">
            <a:spAutoFit/>
          </a:bodyPr>
          <a:lstStyle/>
          <a:p>
            <a:pPr>
              <a:lnSpc>
                <a:spcPct val="102000"/>
              </a:lnSpc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  <a:defRPr/>
            </a:pPr>
            <a:r>
              <a:rPr lang="cs-CZ" sz="4800" dirty="0"/>
              <a:t>Literatura:</a:t>
            </a:r>
            <a:endParaRPr lang="en-GB" sz="3600" b="0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itchFamily="18" charset="0"/>
            </a:endParaRPr>
          </a:p>
        </p:txBody>
      </p:sp>
      <p:sp>
        <p:nvSpPr>
          <p:cNvPr id="31746" name="Rectangle 2"/>
          <p:cNvSpPr>
            <a:spLocks noGrp="1" noChangeArrowheads="1"/>
          </p:cNvSpPr>
          <p:nvPr>
            <p:ph idx="1"/>
          </p:nvPr>
        </p:nvSpPr>
        <p:spPr>
          <a:xfrm>
            <a:off x="251520" y="1628800"/>
            <a:ext cx="8687227" cy="5285180"/>
          </a:xfrm>
        </p:spPr>
        <p:txBody>
          <a:bodyPr wrap="square" lIns="82945" tIns="41473" rIns="82945" bIns="41473">
            <a:spAutoFit/>
          </a:bodyPr>
          <a:lstStyle/>
          <a:p>
            <a:pPr lvl="0">
              <a:buClr>
                <a:prstClr val="white">
                  <a:shade val="95000"/>
                </a:prstClr>
              </a:buClr>
            </a:pPr>
            <a:r>
              <a:rPr lang="cs-CZ" sz="2600" b="1" dirty="0"/>
              <a:t>THOROVÁ, Kateřina. </a:t>
            </a:r>
            <a:r>
              <a:rPr lang="cs-CZ" sz="2600" b="1" i="1" dirty="0"/>
              <a:t>Vývojová psychologie</a:t>
            </a:r>
            <a:r>
              <a:rPr lang="cs-CZ" sz="2600" b="1" dirty="0"/>
              <a:t>. Praha: Portál, 2015.</a:t>
            </a:r>
          </a:p>
          <a:p>
            <a:pPr lvl="0">
              <a:buClr>
                <a:prstClr val="white">
                  <a:shade val="95000"/>
                </a:prstClr>
              </a:buClr>
            </a:pPr>
            <a:endParaRPr lang="cs-CZ" sz="2600" dirty="0"/>
          </a:p>
          <a:p>
            <a:pPr lvl="0">
              <a:buClr>
                <a:prstClr val="white">
                  <a:shade val="95000"/>
                </a:prstClr>
              </a:buClr>
            </a:pPr>
            <a:r>
              <a:rPr lang="cs-CZ" sz="2600" dirty="0"/>
              <a:t>VÁGNEROVÁ, Marie. </a:t>
            </a:r>
            <a:r>
              <a:rPr lang="cs-CZ" sz="2600" i="1" dirty="0"/>
              <a:t>Vývojová psychologie</a:t>
            </a:r>
            <a:r>
              <a:rPr lang="cs-CZ" sz="2600" dirty="0"/>
              <a:t>. </a:t>
            </a:r>
            <a:r>
              <a:rPr lang="cs-CZ" sz="2600" dirty="0" err="1"/>
              <a:t>Vyd</a:t>
            </a:r>
            <a:r>
              <a:rPr lang="cs-CZ" sz="2600" dirty="0"/>
              <a:t>. 1. Praha: Karolinum, 2007. 461 s. ISBN 978-80-246-1318-5.</a:t>
            </a:r>
          </a:p>
          <a:p>
            <a:pPr lvl="0">
              <a:buClr>
                <a:prstClr val="white">
                  <a:shade val="95000"/>
                </a:prstClr>
              </a:buClr>
            </a:pPr>
            <a:endParaRPr lang="cs-CZ" sz="2600" dirty="0"/>
          </a:p>
          <a:p>
            <a:pPr lvl="0">
              <a:buClr>
                <a:prstClr val="white">
                  <a:shade val="95000"/>
                </a:prstClr>
              </a:buClr>
            </a:pPr>
            <a:r>
              <a:rPr lang="cs-CZ" sz="2600" dirty="0"/>
              <a:t>VÁGNEROVÁ, Marie. </a:t>
            </a:r>
            <a:r>
              <a:rPr lang="cs-CZ" sz="2600" i="1" dirty="0"/>
              <a:t>Psychologie školního dítěte</a:t>
            </a:r>
            <a:r>
              <a:rPr lang="cs-CZ" sz="2600" dirty="0"/>
              <a:t>. 1. </a:t>
            </a:r>
            <a:r>
              <a:rPr lang="cs-CZ" sz="2600" dirty="0" err="1"/>
              <a:t>vyd</a:t>
            </a:r>
            <a:r>
              <a:rPr lang="cs-CZ" sz="2600" dirty="0"/>
              <a:t>. Praha: Karolinum, 1997. 88 s. ISBN 80-7184-487-X.</a:t>
            </a:r>
          </a:p>
          <a:p>
            <a:pPr lvl="0">
              <a:buClr>
                <a:prstClr val="white">
                  <a:shade val="95000"/>
                </a:prstClr>
              </a:buClr>
            </a:pPr>
            <a:endParaRPr lang="cs-CZ" sz="2600" dirty="0"/>
          </a:p>
          <a:p>
            <a:pPr lvl="0">
              <a:buClr>
                <a:prstClr val="white">
                  <a:shade val="95000"/>
                </a:prstClr>
              </a:buClr>
            </a:pPr>
            <a:r>
              <a:rPr lang="cs-CZ" sz="2600" b="1" dirty="0"/>
              <a:t>LANGMEIER, Josef, KREJČÍŘOVÁ, Dana. </a:t>
            </a:r>
            <a:r>
              <a:rPr lang="cs-CZ" sz="2600" b="1" i="1" dirty="0"/>
              <a:t>Vývojová psychologie</a:t>
            </a:r>
            <a:r>
              <a:rPr lang="cs-CZ" sz="2600" b="1" dirty="0"/>
              <a:t>. 2. </a:t>
            </a:r>
            <a:r>
              <a:rPr lang="cs-CZ" sz="2600" b="1" dirty="0" err="1"/>
              <a:t>aktualiz</a:t>
            </a:r>
            <a:r>
              <a:rPr lang="cs-CZ" sz="2600" b="1" dirty="0"/>
              <a:t>. </a:t>
            </a:r>
            <a:r>
              <a:rPr lang="cs-CZ" sz="2600" b="1" dirty="0" err="1"/>
              <a:t>vyd</a:t>
            </a:r>
            <a:r>
              <a:rPr lang="cs-CZ" sz="2600" b="1" dirty="0"/>
              <a:t>. Praha: </a:t>
            </a:r>
            <a:r>
              <a:rPr lang="cs-CZ" sz="2600" b="1" dirty="0" err="1"/>
              <a:t>Grada</a:t>
            </a:r>
            <a:r>
              <a:rPr lang="cs-CZ" sz="2600" b="1" dirty="0"/>
              <a:t>, 2006. 368 s. ISBN 80-247-1284-9. </a:t>
            </a:r>
          </a:p>
          <a:p>
            <a:pPr lvl="0">
              <a:buClr>
                <a:prstClr val="white">
                  <a:shade val="95000"/>
                </a:prstClr>
              </a:buClr>
              <a:buNone/>
            </a:pPr>
            <a:endParaRPr lang="cs-CZ" sz="2600" dirty="0"/>
          </a:p>
        </p:txBody>
      </p:sp>
    </p:spTree>
    <p:extLst>
      <p:ext uri="{BB962C8B-B14F-4D97-AF65-F5344CB8AC3E}">
        <p14:creationId xmlns:p14="http://schemas.microsoft.com/office/powerpoint/2010/main" val="198724817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Úkoly do příště: odevzdat do Odevzdávárny (do neděle).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1. Co je to (v kontextu vývojové psychologie) FAS? Jaké faktory jej nejvíce ovlivňují? Existují podobné </a:t>
            </a:r>
            <a:r>
              <a:rPr lang="cs-CZ" dirty="0" err="1"/>
              <a:t>nozologické</a:t>
            </a:r>
            <a:r>
              <a:rPr lang="cs-CZ" dirty="0"/>
              <a:t> jednotky?</a:t>
            </a:r>
          </a:p>
          <a:p>
            <a:r>
              <a:rPr lang="cs-CZ" dirty="0"/>
              <a:t>2. Vymyslete </a:t>
            </a:r>
            <a:r>
              <a:rPr lang="cs-CZ" b="1" dirty="0"/>
              <a:t>dvě otázky</a:t>
            </a:r>
            <a:r>
              <a:rPr lang="cs-CZ" dirty="0"/>
              <a:t>, které Vás vzhledem k FAS a jiným podobným kategoriím napadly. (Dvě otázky, na které byste chtěli znát odpovědi, nebo které byste položili do diskuze.)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726618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Program: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5184575"/>
          </a:xfrm>
        </p:spPr>
        <p:txBody>
          <a:bodyPr>
            <a:normAutofit fontScale="92500" lnSpcReduction="10000"/>
          </a:bodyPr>
          <a:lstStyle/>
          <a:p>
            <a:pPr marL="633222" indent="-514350">
              <a:buFont typeface="+mj-lt"/>
              <a:buAutoNum type="arabicPeriod"/>
            </a:pPr>
            <a:r>
              <a:rPr lang="cs-CZ" dirty="0"/>
              <a:t>Genetika, ontogeneze a fylogeneze člověka</a:t>
            </a:r>
          </a:p>
          <a:p>
            <a:pPr marL="633222" indent="-514350">
              <a:buFont typeface="+mj-lt"/>
              <a:buAutoNum type="arabicPeriod"/>
            </a:pPr>
            <a:r>
              <a:rPr lang="cs-CZ" dirty="0"/>
              <a:t>Prenatální vývoj a lidské receptory</a:t>
            </a:r>
          </a:p>
          <a:p>
            <a:pPr marL="633222" indent="-514350">
              <a:buFont typeface="+mj-lt"/>
              <a:buAutoNum type="arabicPeriod"/>
            </a:pPr>
            <a:r>
              <a:rPr lang="cs-CZ" dirty="0"/>
              <a:t>Psychoanalytické pojetí vývoje člověka</a:t>
            </a:r>
          </a:p>
          <a:p>
            <a:pPr marL="633222" indent="-514350">
              <a:buFont typeface="+mj-lt"/>
              <a:buAutoNum type="arabicPeriod"/>
            </a:pPr>
            <a:r>
              <a:rPr lang="cs-CZ" dirty="0"/>
              <a:t>Porod, kojenec</a:t>
            </a:r>
          </a:p>
          <a:p>
            <a:pPr marL="633222" indent="-514350">
              <a:buFont typeface="+mj-lt"/>
              <a:buAutoNum type="arabicPeriod"/>
            </a:pPr>
            <a:r>
              <a:rPr lang="cs-CZ" dirty="0"/>
              <a:t>Batole </a:t>
            </a:r>
          </a:p>
          <a:p>
            <a:pPr marL="633222" indent="-514350">
              <a:buFont typeface="+mj-lt"/>
              <a:buAutoNum type="arabicPeriod"/>
            </a:pPr>
            <a:r>
              <a:rPr lang="cs-CZ" dirty="0"/>
              <a:t>Předškolák </a:t>
            </a:r>
          </a:p>
          <a:p>
            <a:pPr marL="633222" indent="-514350">
              <a:buFont typeface="+mj-lt"/>
              <a:buAutoNum type="arabicPeriod"/>
            </a:pPr>
            <a:r>
              <a:rPr lang="cs-CZ" dirty="0"/>
              <a:t>Vývoj paměti a schopnosti učení</a:t>
            </a:r>
          </a:p>
          <a:p>
            <a:pPr marL="633222" indent="-514350">
              <a:buFont typeface="+mj-lt"/>
              <a:buAutoNum type="arabicPeriod"/>
            </a:pPr>
            <a:r>
              <a:rPr lang="cs-CZ" dirty="0"/>
              <a:t>Vývoj konceptuálních systémů</a:t>
            </a:r>
          </a:p>
          <a:p>
            <a:pPr marL="633222" indent="-514350">
              <a:buFont typeface="+mj-lt"/>
              <a:buAutoNum type="arabicPeriod"/>
            </a:pPr>
            <a:r>
              <a:rPr lang="cs-CZ" dirty="0"/>
              <a:t>Školní věk</a:t>
            </a:r>
          </a:p>
          <a:p>
            <a:pPr marL="633222" indent="-514350">
              <a:buFont typeface="+mj-lt"/>
              <a:buAutoNum type="arabicPeriod"/>
            </a:pPr>
            <a:r>
              <a:rPr lang="cs-CZ" dirty="0"/>
              <a:t>Dospívání</a:t>
            </a:r>
          </a:p>
          <a:p>
            <a:pPr marL="633222" indent="-514350">
              <a:buFont typeface="+mj-lt"/>
              <a:buAutoNum type="arabicPeriod"/>
            </a:pPr>
            <a:r>
              <a:rPr lang="cs-CZ" dirty="0"/>
              <a:t>Morální vývoj</a:t>
            </a:r>
          </a:p>
          <a:p>
            <a:pPr marL="633222" indent="-514350">
              <a:buFont typeface="+mj-lt"/>
              <a:buAutoNum type="arabicPeriod"/>
            </a:pPr>
            <a:r>
              <a:rPr lang="cs-CZ" dirty="0"/>
              <a:t>Vývoj lidských schopností</a:t>
            </a:r>
          </a:p>
          <a:p>
            <a:pPr marL="633222" indent="-514350">
              <a:buFont typeface="+mj-lt"/>
              <a:buAutoNum type="arabicPeriod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072457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Vývojová psychologie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Vývojová psychologie je jednou ze </a:t>
            </a:r>
            <a:r>
              <a:rPr lang="cs-CZ" b="1" dirty="0"/>
              <a:t>základních psychologických disciplín</a:t>
            </a:r>
            <a:r>
              <a:rPr lang="cs-CZ" dirty="0"/>
              <a:t>. Zabývá se zákonitostmi a průběhem psychického vývoje člověka od jeho početí až po smrt.</a:t>
            </a:r>
          </a:p>
        </p:txBody>
      </p:sp>
    </p:spTree>
    <p:extLst>
      <p:ext uri="{BB962C8B-B14F-4D97-AF65-F5344CB8AC3E}">
        <p14:creationId xmlns:p14="http://schemas.microsoft.com/office/powerpoint/2010/main" val="41897879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/>
              <a:t>Genetika, ontogeneze a fylogeneze člověka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Co ovlivňuje to, jak velký a zdravý vyroste </a:t>
            </a:r>
            <a:r>
              <a:rPr lang="cs-CZ" b="1" dirty="0"/>
              <a:t>strom</a:t>
            </a:r>
            <a:r>
              <a:rPr lang="cs-CZ" dirty="0"/>
              <a:t>?</a:t>
            </a:r>
          </a:p>
          <a:p>
            <a:r>
              <a:rPr lang="cs-CZ" dirty="0"/>
              <a:t>Co ovlivňuje to, jak velký a zdravý vyroste </a:t>
            </a:r>
            <a:r>
              <a:rPr lang="cs-CZ" b="1" dirty="0"/>
              <a:t>žralok</a:t>
            </a:r>
            <a:r>
              <a:rPr lang="cs-CZ" dirty="0"/>
              <a:t>?</a:t>
            </a:r>
          </a:p>
          <a:p>
            <a:r>
              <a:rPr lang="cs-CZ" dirty="0"/>
              <a:t>Co ovlivňuje to, jak velký a zdravý vyroste </a:t>
            </a:r>
            <a:r>
              <a:rPr lang="cs-CZ" b="1" dirty="0"/>
              <a:t>člověk</a:t>
            </a:r>
            <a:r>
              <a:rPr lang="cs-CZ" dirty="0"/>
              <a:t>?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622404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">
  <a:themeElements>
    <a:clrScheme name="Modul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dul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3268</TotalTime>
  <Words>2045</Words>
  <Application>Microsoft Office PowerPoint</Application>
  <PresentationFormat>Předvádění na obrazovce (4:3)</PresentationFormat>
  <Paragraphs>216</Paragraphs>
  <Slides>30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8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30</vt:i4>
      </vt:variant>
    </vt:vector>
  </HeadingPairs>
  <TitlesOfParts>
    <vt:vector size="39" baseType="lpstr">
      <vt:lpstr>Arial</vt:lpstr>
      <vt:lpstr>Bookman Old Style</vt:lpstr>
      <vt:lpstr>Calibri</vt:lpstr>
      <vt:lpstr>Corbel</vt:lpstr>
      <vt:lpstr>StarSymbol</vt:lpstr>
      <vt:lpstr>Wingdings</vt:lpstr>
      <vt:lpstr>Wingdings 2</vt:lpstr>
      <vt:lpstr>Wingdings 3</vt:lpstr>
      <vt:lpstr>Modul</vt:lpstr>
      <vt:lpstr>Vývojová psychologie 1 </vt:lpstr>
      <vt:lpstr>Podmínky zdárného ukončení</vt:lpstr>
      <vt:lpstr>MPDV071 Psychologie duševního vývoje</vt:lpstr>
      <vt:lpstr>MPOG071 Vývojová psychologie</vt:lpstr>
      <vt:lpstr>Literatura:</vt:lpstr>
      <vt:lpstr>Úkoly do příště: odevzdat do Odevzdávárny (do neděle).</vt:lpstr>
      <vt:lpstr>Program:</vt:lpstr>
      <vt:lpstr>Vývojová psychologie</vt:lpstr>
      <vt:lpstr>Genetika, ontogeneze a fylogeneze člověka</vt:lpstr>
      <vt:lpstr>Hybné síly vývoje člověka?</vt:lpstr>
      <vt:lpstr>Hybné síly vývoje psychiky/člověka?</vt:lpstr>
      <vt:lpstr>Je psychický vývoj kontinuální či diskontinuální ?</vt:lpstr>
      <vt:lpstr>Mezníky tělesného vývoje</vt:lpstr>
      <vt:lpstr>Periodizace lidského života:</vt:lpstr>
      <vt:lpstr>vývoj – existenční mezníky v naší kultuře</vt:lpstr>
      <vt:lpstr>Zásadní mezníky v lidském životě</vt:lpstr>
      <vt:lpstr>Zásadní mezníky v lidském životě</vt:lpstr>
      <vt:lpstr>Zásadní mezníky v lidském životě </vt:lpstr>
      <vt:lpstr>Trocha genetiky</vt:lpstr>
      <vt:lpstr>Rekapitulace fylogeneze</vt:lpstr>
      <vt:lpstr>      Naše DNA</vt:lpstr>
      <vt:lpstr>Naše geny (2% DNA)</vt:lpstr>
      <vt:lpstr>Co psychického může být vrozeno?</vt:lpstr>
      <vt:lpstr>Lidský konektom</vt:lpstr>
      <vt:lpstr>Vrozené vzorce chování</vt:lpstr>
      <vt:lpstr>Vliv zkušenosti na ontogenezi</vt:lpstr>
      <vt:lpstr>Antropogeneze</vt:lpstr>
      <vt:lpstr>Prezentace aplikace PowerPoint</vt:lpstr>
      <vt:lpstr>Literatura:</vt:lpstr>
      <vt:lpstr>Prezentace aplikace PowerPoint</vt:lpstr>
    </vt:vector>
  </TitlesOfParts>
  <Company>Pedagogicka fakulta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Krasa</dc:creator>
  <cp:lastModifiedBy>Jan Krása</cp:lastModifiedBy>
  <cp:revision>78</cp:revision>
  <dcterms:created xsi:type="dcterms:W3CDTF">2015-09-23T07:18:29Z</dcterms:created>
  <dcterms:modified xsi:type="dcterms:W3CDTF">2022-09-11T19:21:53Z</dcterms:modified>
</cp:coreProperties>
</file>