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28" r:id="rId2"/>
    <p:sldId id="347" r:id="rId3"/>
    <p:sldId id="335" r:id="rId4"/>
    <p:sldId id="336" r:id="rId5"/>
    <p:sldId id="341" r:id="rId6"/>
    <p:sldId id="339" r:id="rId7"/>
    <p:sldId id="338" r:id="rId8"/>
    <p:sldId id="343" r:id="rId9"/>
    <p:sldId id="342" r:id="rId10"/>
    <p:sldId id="344" r:id="rId11"/>
    <p:sldId id="348" r:id="rId12"/>
    <p:sldId id="340" r:id="rId13"/>
    <p:sldId id="358" r:id="rId14"/>
    <p:sldId id="361" r:id="rId15"/>
    <p:sldId id="297" r:id="rId16"/>
    <p:sldId id="350" r:id="rId17"/>
    <p:sldId id="294" r:id="rId18"/>
    <p:sldId id="359" r:id="rId19"/>
    <p:sldId id="331" r:id="rId20"/>
    <p:sldId id="337" r:id="rId21"/>
    <p:sldId id="324" r:id="rId22"/>
    <p:sldId id="360" r:id="rId23"/>
    <p:sldId id="298" r:id="rId24"/>
    <p:sldId id="296" r:id="rId25"/>
    <p:sldId id="295" r:id="rId26"/>
    <p:sldId id="373" r:id="rId27"/>
    <p:sldId id="374" r:id="rId28"/>
    <p:sldId id="375" r:id="rId29"/>
    <p:sldId id="325" r:id="rId30"/>
    <p:sldId id="362" r:id="rId31"/>
    <p:sldId id="367" r:id="rId32"/>
    <p:sldId id="368" r:id="rId33"/>
    <p:sldId id="369" r:id="rId34"/>
    <p:sldId id="370" r:id="rId35"/>
    <p:sldId id="371" r:id="rId36"/>
    <p:sldId id="372" r:id="rId37"/>
    <p:sldId id="363" r:id="rId38"/>
    <p:sldId id="364" r:id="rId39"/>
    <p:sldId id="365" r:id="rId40"/>
    <p:sldId id="366" r:id="rId41"/>
    <p:sldId id="355" r:id="rId42"/>
    <p:sldId id="356" r:id="rId43"/>
    <p:sldId id="357" r:id="rId44"/>
    <p:sldId id="351" r:id="rId45"/>
    <p:sldId id="352" r:id="rId46"/>
    <p:sldId id="353" r:id="rId47"/>
    <p:sldId id="354" r:id="rId48"/>
    <p:sldId id="333" r:id="rId49"/>
    <p:sldId id="334" r:id="rId50"/>
    <p:sldId id="332" r:id="rId51"/>
    <p:sldId id="345" r:id="rId52"/>
    <p:sldId id="346" r:id="rId53"/>
    <p:sldId id="299" r:id="rId54"/>
    <p:sldId id="290" r:id="rId55"/>
    <p:sldId id="291" r:id="rId56"/>
    <p:sldId id="293" r:id="rId57"/>
    <p:sldId id="292" r:id="rId58"/>
    <p:sldId id="329" r:id="rId59"/>
    <p:sldId id="330" r:id="rId6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09.10.2022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ChoOExRLT4Q&amp;ab_channel=MentalHealthTreatmen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kwxjfuPlAr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Qi7txH1KzY&amp;ab_channel=Art%26Psychology" TargetMode="External"/><Relationship Id="rId2" Type="http://schemas.openxmlformats.org/officeDocument/2006/relationships/hyperlink" Target="https://www.youtube.com/watch?v=OrNBEhzjg8I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s9ACDMcpjA" TargetMode="External"/><Relationship Id="rId2" Type="http://schemas.openxmlformats.org/officeDocument/2006/relationships/hyperlink" Target="https://www.youtube.com/watch?v=DRejV6f-Y3c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LjHAP9Cho4&amp;ab_channel=LucieSulovsk%C3%A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Vývojová psychologie 4 </a:t>
            </a:r>
            <a:br>
              <a:rPr lang="cs-CZ" sz="4400" dirty="0"/>
            </a:br>
            <a:r>
              <a:rPr lang="cs-CZ" sz="4400" dirty="0"/>
              <a:t>Teorie citové vazby (</a:t>
            </a:r>
            <a:r>
              <a:rPr lang="cs-CZ" sz="4400" dirty="0" err="1"/>
              <a:t>attachmentu</a:t>
            </a:r>
            <a:r>
              <a:rPr lang="cs-CZ" sz="4400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  <p:extLst>
      <p:ext uri="{BB962C8B-B14F-4D97-AF65-F5344CB8AC3E}">
        <p14:creationId xmlns:p14="http://schemas.microsoft.com/office/powerpoint/2010/main" val="4063890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83E58-4DB2-475B-8B80-C65BC9FB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60BAA8-1D73-4690-A8FD-918693CAA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Kojenec od 5-6 měsíců rozeznává AO a déle a více s ní interaguje než s ostatními.</a:t>
            </a:r>
          </a:p>
          <a:p>
            <a:pPr marL="118872" indent="0">
              <a:buNone/>
            </a:pPr>
            <a:r>
              <a:rPr lang="cs-CZ" dirty="0"/>
              <a:t>Do dvou let osamocené dítě projevuje </a:t>
            </a:r>
            <a:r>
              <a:rPr lang="cs-CZ" dirty="0" err="1"/>
              <a:t>ACh</a:t>
            </a:r>
            <a:r>
              <a:rPr lang="cs-CZ" dirty="0"/>
              <a:t> silně.</a:t>
            </a:r>
          </a:p>
          <a:p>
            <a:pPr marL="118872" indent="0">
              <a:buNone/>
            </a:pPr>
            <a:r>
              <a:rPr lang="cs-CZ" dirty="0"/>
              <a:t>Od dvou let si dítě buduje mnohem komplexnější vztahy (s HAO a jinými) než předtím. </a:t>
            </a:r>
          </a:p>
        </p:txBody>
      </p:sp>
    </p:spTree>
    <p:extLst>
      <p:ext uri="{BB962C8B-B14F-4D97-AF65-F5344CB8AC3E}">
        <p14:creationId xmlns:p14="http://schemas.microsoft.com/office/powerpoint/2010/main" val="196776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5BBDB-B5CE-483D-BF0C-DDD5C42C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B2274D-533A-4249-9450-AA77155C8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/>
          </a:bodyPr>
          <a:lstStyle/>
          <a:p>
            <a:r>
              <a:rPr lang="cs-CZ" dirty="0"/>
              <a:t>Hlavním pečovatelem (HAO) se může stát kdokoli, kdo dítěti věnuje nejvíce pozornosti a péče, kdo ho chová, laská, umývá, obléká a </a:t>
            </a:r>
            <a:r>
              <a:rPr lang="cs-CZ" i="1" dirty="0"/>
              <a:t>krmí</a:t>
            </a:r>
            <a:r>
              <a:rPr lang="cs-CZ" dirty="0"/>
              <a:t>.</a:t>
            </a:r>
          </a:p>
          <a:p>
            <a:r>
              <a:rPr lang="cs-CZ" dirty="0"/>
              <a:t>Alespoň jedna pečující osoba je nutná k tomu, aby se dítě vyvíjelo správně v sociální a emocionální oblasti.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30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Dítě se snaží připoutat k pečovateli za všech okolností (hledá blízkost a bezpečí). Podle typu osobnosti pečovatele tato snaha vede k různým typům citové vazby.</a:t>
            </a:r>
          </a:p>
          <a:p>
            <a:r>
              <a:rPr lang="cs-CZ" dirty="0"/>
              <a:t>Objímání, hlazení, krmení, mluvení apod. naplňuje dětskou potřebu vazby (vzniká jistá vazba). Pokud se HAO chová jinak vznikají nejisté typy vazby.</a:t>
            </a:r>
          </a:p>
          <a:p>
            <a:r>
              <a:rPr lang="cs-CZ" dirty="0"/>
              <a:t>Pečovatel nemusí být vždy stoprocentní, může „ujet“ (měl by to sám poznat navzdory obranným mechanismům), ale vždy pak musí situaci „opravit“ (omluvit se, vysvětlit to atd.). Pak je zachována </a:t>
            </a:r>
            <a:r>
              <a:rPr lang="cs-CZ" i="1" dirty="0"/>
              <a:t>jistá vazba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589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797AF-0424-46CB-9AFF-39E17AC6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Attachment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B1F511-0EAF-4133-A5BD-4E7C66C9D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Raná péče nastaví v dítěti očekávání od HAO, což se za různých okolností přenáší i na každé další AO (bližní).</a:t>
            </a:r>
          </a:p>
          <a:p>
            <a:r>
              <a:rPr lang="cs-CZ" dirty="0"/>
              <a:t>Takto v raném věk vzniká </a:t>
            </a:r>
            <a:r>
              <a:rPr lang="cs-CZ" b="1" dirty="0"/>
              <a:t>vnitřní model fungování </a:t>
            </a:r>
            <a:r>
              <a:rPr lang="cs-CZ" dirty="0"/>
              <a:t>(</a:t>
            </a:r>
            <a:r>
              <a:rPr lang="cs-CZ" i="1" dirty="0" err="1"/>
              <a:t>internal</a:t>
            </a:r>
            <a:r>
              <a:rPr lang="cs-CZ" i="1" dirty="0"/>
              <a:t> </a:t>
            </a:r>
            <a:r>
              <a:rPr lang="cs-CZ" i="1" dirty="0" err="1"/>
              <a:t>working</a:t>
            </a:r>
            <a:r>
              <a:rPr lang="cs-CZ" i="1" dirty="0"/>
              <a:t> model</a:t>
            </a:r>
            <a:r>
              <a:rPr lang="cs-CZ" dirty="0"/>
              <a:t>), který formuluje očekávání od druhých. </a:t>
            </a:r>
            <a:r>
              <a:rPr lang="cs-CZ" b="1" dirty="0"/>
              <a:t>Vnitřní model fungování </a:t>
            </a:r>
            <a:r>
              <a:rPr lang="cs-CZ" dirty="0"/>
              <a:t>ovlivňuje sociální a osobnostní vývoj, určuje míru citlivosti k ostatním a schopnost pečovat o druhé. </a:t>
            </a:r>
          </a:p>
          <a:p>
            <a:r>
              <a:rPr lang="cs-CZ" dirty="0"/>
              <a:t>Naši životní partneři jsou pro nás (po matce) dalším </a:t>
            </a:r>
            <a:r>
              <a:rPr lang="cs-CZ" b="1" dirty="0"/>
              <a:t>objektem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76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D2395-27E2-42B5-9DA4-901BD1150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Výzkum </a:t>
            </a:r>
            <a:r>
              <a:rPr lang="cs-CZ" dirty="0" err="1"/>
              <a:t>attachmentu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BE4919-DA6B-4250-9947-E1AE24E3D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7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(1887-1974)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6696744" cy="50405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Psychoanalytik</a:t>
            </a:r>
            <a:r>
              <a:rPr lang="cs-CZ" dirty="0"/>
              <a:t>. Z Vídně 1932 emigroval do Paříže a odtud 1939 do USA (Denver).</a:t>
            </a:r>
          </a:p>
          <a:p>
            <a:pPr>
              <a:buNone/>
            </a:pPr>
            <a:r>
              <a:rPr lang="cs-CZ" dirty="0"/>
              <a:t>Zkoumal dopad rané deprivace na další vývoj. Ztráta milovaného </a:t>
            </a:r>
            <a:r>
              <a:rPr lang="cs-CZ" b="1" dirty="0"/>
              <a:t>objektu </a:t>
            </a:r>
            <a:r>
              <a:rPr lang="cs-CZ" dirty="0"/>
              <a:t>v rozmezí 2-5 měsíců se relativně rychle napraví, oddělení delší vede ke stále větší </a:t>
            </a:r>
            <a:r>
              <a:rPr lang="cs-CZ" b="1" dirty="0"/>
              <a:t>deterioraci</a:t>
            </a:r>
            <a:r>
              <a:rPr lang="cs-CZ" dirty="0"/>
              <a:t>. Tento stav nazval </a:t>
            </a:r>
            <a:r>
              <a:rPr lang="cs-CZ" b="1" dirty="0"/>
              <a:t>hospitalismus</a:t>
            </a:r>
            <a:r>
              <a:rPr lang="cs-CZ" dirty="0"/>
              <a:t> (</a:t>
            </a:r>
            <a:r>
              <a:rPr lang="cs-CZ" i="1" dirty="0" err="1"/>
              <a:t>anakliktická</a:t>
            </a:r>
            <a:r>
              <a:rPr lang="cs-CZ" i="1" dirty="0"/>
              <a:t> deprese</a:t>
            </a:r>
            <a:r>
              <a:rPr lang="cs-CZ" dirty="0"/>
              <a:t>). 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https://www.youtube.com/watch?v=bF3j5UVCSCA&amp;ab_channel=CenterontheDevelopingChildatHarvardUniversity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https://www.youtube.com/watch?v=ChoOExRLT4Q&amp;ab_channel=MentalHealthTreatment</a:t>
            </a: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en-US" dirty="0"/>
              <a:t>1) </a:t>
            </a:r>
            <a:r>
              <a:rPr lang="cs-CZ" b="1" dirty="0"/>
              <a:t>Sociální úsměv </a:t>
            </a:r>
            <a:r>
              <a:rPr lang="cs-CZ" dirty="0"/>
              <a:t>se objevuje okolo 2-3 měsíce v přítomnosti jiné osoby</a:t>
            </a:r>
            <a:endParaRPr lang="en-US" dirty="0"/>
          </a:p>
          <a:p>
            <a:pPr>
              <a:buNone/>
            </a:pPr>
            <a:r>
              <a:rPr lang="en-US" dirty="0"/>
              <a:t>2) </a:t>
            </a:r>
            <a:r>
              <a:rPr lang="cs-CZ" b="1" dirty="0"/>
              <a:t>Separační úzkost </a:t>
            </a:r>
            <a:r>
              <a:rPr lang="cs-CZ" dirty="0"/>
              <a:t>v přítomnosti cizí osoby</a:t>
            </a:r>
            <a:r>
              <a:rPr lang="en-US" dirty="0"/>
              <a:t>, </a:t>
            </a:r>
            <a:r>
              <a:rPr lang="cs-CZ" dirty="0"/>
              <a:t>okolo 7.-8. měsíce</a:t>
            </a:r>
            <a:endParaRPr lang="en-US" dirty="0"/>
          </a:p>
          <a:p>
            <a:pPr>
              <a:buNone/>
            </a:pPr>
            <a:endParaRPr lang="cs-CZ" dirty="0"/>
          </a:p>
        </p:txBody>
      </p:sp>
      <p:pic>
        <p:nvPicPr>
          <p:cNvPr id="16386" name="Picture 2" descr="https://christthekingparish.files.wordpress.com/2015/05/rene-spit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628800"/>
            <a:ext cx="2576711" cy="3892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050F00-C7C6-4C85-A0DA-320DE236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René </a:t>
            </a:r>
            <a:r>
              <a:rPr lang="cs-CZ" dirty="0" err="1"/>
              <a:t>Spitz</a:t>
            </a:r>
            <a:r>
              <a:rPr lang="cs-CZ" dirty="0"/>
              <a:t> (1887 – 1974)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AEFB2-FCB0-4A8D-BBE9-3D05DD6BA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Roku 1945 provedl výzkum, kdy během 2 let srovnával vývoj dětí v kojeneckých ústavech a dětí delikventních matek, které měly přeci jen více sociálního a fyzického kontaktu.</a:t>
            </a:r>
          </a:p>
          <a:p>
            <a:r>
              <a:rPr lang="cs-CZ" dirty="0"/>
              <a:t>Děti z KÚ, ač bylo o jejich biologické potřeby dobře postaráno, zaostávaly ve fyzickém a psychickém vývoji a ve 3 letech byly na úrovni 18měsíčních batolat.</a:t>
            </a:r>
          </a:p>
          <a:p>
            <a:r>
              <a:rPr lang="cs-CZ" dirty="0"/>
              <a:t>1. fází je anaklitická deprese (marasmus) – je ještě reverzibilní.</a:t>
            </a:r>
          </a:p>
          <a:p>
            <a:r>
              <a:rPr lang="cs-CZ" dirty="0"/>
              <a:t>2. fáze (separace delší než 5 měsíců) – </a:t>
            </a:r>
            <a:r>
              <a:rPr lang="cs-CZ" b="1" dirty="0"/>
              <a:t>hospitalismus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62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>
            <a:normAutofit/>
          </a:bodyPr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r>
              <a:rPr lang="cs-CZ" dirty="0"/>
              <a:t> (1907-1990)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7092280" cy="52292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sz="2900" b="1" dirty="0"/>
              <a:t>Psychoanalytik</a:t>
            </a:r>
            <a:r>
              <a:rPr lang="cs-CZ" sz="2900" dirty="0"/>
              <a:t>. Pudy pomáhají jedinci přežít. Jedním z pudů je i tvorba </a:t>
            </a:r>
            <a:r>
              <a:rPr lang="cs-CZ" sz="2900" b="1" dirty="0"/>
              <a:t>citové vazby </a:t>
            </a:r>
            <a:r>
              <a:rPr lang="cs-CZ" sz="2900" dirty="0"/>
              <a:t>(</a:t>
            </a:r>
            <a:r>
              <a:rPr lang="cs-CZ" sz="2900" b="1" i="1" dirty="0"/>
              <a:t>attachment</a:t>
            </a:r>
            <a:r>
              <a:rPr lang="cs-CZ" sz="2900" dirty="0"/>
              <a:t>), která vzbuzuje u rodiče </a:t>
            </a:r>
            <a:r>
              <a:rPr lang="cs-CZ" sz="2900" dirty="0" err="1"/>
              <a:t>epimeletické</a:t>
            </a:r>
            <a:r>
              <a:rPr lang="cs-CZ" sz="2900" dirty="0"/>
              <a:t> chování (láskyplnou péči). „Sociální pud“ chápal jako evolučně daný.</a:t>
            </a:r>
          </a:p>
          <a:p>
            <a:pPr marL="137160" indent="0">
              <a:buNone/>
            </a:pPr>
            <a:r>
              <a:rPr lang="cs-CZ" sz="2900" dirty="0" err="1"/>
              <a:t>Bowlby</a:t>
            </a:r>
            <a:r>
              <a:rPr lang="cs-CZ" sz="2900" dirty="0"/>
              <a:t>, </a:t>
            </a:r>
            <a:r>
              <a:rPr lang="cs-CZ" sz="2900" dirty="0" err="1"/>
              <a:t>Spitz</a:t>
            </a:r>
            <a:r>
              <a:rPr lang="cs-CZ" sz="2900" dirty="0"/>
              <a:t>, Matějček (1963) a další psychologové a psychiatři přispěli k zvýšené pozornosti a péči o odložené a jinak znevýhodněné děti, resp. o jejich raný vývoj.</a:t>
            </a:r>
          </a:p>
          <a:p>
            <a:pPr marL="137160" indent="0">
              <a:buNone/>
            </a:pPr>
            <a:r>
              <a:rPr lang="cs-CZ" sz="2900" dirty="0">
                <a:hlinkClick r:id="rId2"/>
              </a:rPr>
              <a:t>https://www.youtube.com/watch?v=kwxjfuPlArY</a:t>
            </a:r>
            <a:r>
              <a:rPr lang="cs-CZ" sz="2900" dirty="0"/>
              <a:t> </a:t>
            </a:r>
          </a:p>
          <a:p>
            <a:pPr marL="137160" indent="0">
              <a:buNone/>
            </a:pPr>
            <a:endParaRPr lang="cs-CZ" sz="2900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20482" name="Picture 2" descr="http://www.khironhouse.com/wp-content/uploads/2014/10/John-Bowl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1585" y="180486"/>
            <a:ext cx="2004973" cy="2730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288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79893-0C05-4C56-A185-B51CACAB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John </a:t>
            </a:r>
            <a:r>
              <a:rPr lang="cs-CZ" dirty="0" err="1"/>
              <a:t>Bowlby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E004-E4F8-4225-83E9-EB818E3E1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sz="3200" dirty="0"/>
              <a:t>Za 2.sv.v. pracoval jako psychiatr na dětském oddělení, zkoumal raný vývoj dětí. Zkoumal 44 delikventních dětí (krádeže): </a:t>
            </a:r>
          </a:p>
          <a:p>
            <a:pPr marL="137160" indent="0"/>
            <a:r>
              <a:rPr lang="cs-CZ" sz="3200" dirty="0"/>
              <a:t>17 z nich zažilo do 5 let odloučení od rodičů delší než 6 měsíců (jen 2 ze 44 zdravých dětí zažilo totéž). </a:t>
            </a:r>
          </a:p>
          <a:p>
            <a:pPr marL="137160" indent="0"/>
            <a:r>
              <a:rPr lang="cs-CZ" sz="3200" dirty="0"/>
              <a:t>12 ze 14 dětí klasifikovaných jako emočně oploštěných (</a:t>
            </a:r>
            <a:r>
              <a:rPr lang="cs-CZ" sz="3200" i="1" dirty="0" err="1"/>
              <a:t>affectionless</a:t>
            </a:r>
            <a:r>
              <a:rPr lang="cs-CZ" sz="3200" dirty="0"/>
              <a:t>) prožilo kompletní a dlouhodobou separaci od rodičů.</a:t>
            </a:r>
          </a:p>
        </p:txBody>
      </p:sp>
    </p:spTree>
    <p:extLst>
      <p:ext uri="{BB962C8B-B14F-4D97-AF65-F5344CB8AC3E}">
        <p14:creationId xmlns:p14="http://schemas.microsoft.com/office/powerpoint/2010/main" val="122088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Citová vazba – John </a:t>
            </a:r>
            <a:r>
              <a:rPr lang="cs-CZ" dirty="0" err="1"/>
              <a:t>Bolwby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Zásluhou </a:t>
            </a:r>
            <a:r>
              <a:rPr lang="cs-CZ" dirty="0" err="1"/>
              <a:t>Bowlbyho</a:t>
            </a:r>
            <a:r>
              <a:rPr lang="cs-CZ" dirty="0"/>
              <a:t> byla citová vazba „uznána za primárně daný vzorec, jehož funkcí je navození blízkosti. Primární vzorec se aktivuje v případě ohrožení, nebo pokud dítě cítí, že není zajištěna dostupnost významné pečující osoby. Za těchto okolností je mnoho ostatních vzorců chování potlačeno a cílem je obnovení blízkosti. Jakmile je obnoven stav bezpečí, vzorec se deaktivuje a dítě se věnuje jiným činnostem.“ (</a:t>
            </a:r>
            <a:r>
              <a:rPr lang="cs-CZ" dirty="0" err="1"/>
              <a:t>Mentzos</a:t>
            </a:r>
            <a:r>
              <a:rPr lang="cs-CZ" dirty="0"/>
              <a:t>, 2012, s. 54)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2E5D6-BFEC-4BC7-93EC-4C7D9D1A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č. 4: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49D74C-AE1A-458C-85EC-3376DEBC5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AutoNum type="arabicPeriod"/>
            </a:pPr>
            <a:r>
              <a:rPr lang="cs-CZ" dirty="0"/>
              <a:t>Jaký je rozdíl mezi broukáním a žvatláním?</a:t>
            </a:r>
          </a:p>
          <a:p>
            <a:pPr marL="633222" indent="-514350">
              <a:buAutoNum type="arabicPeriod"/>
            </a:pPr>
            <a:r>
              <a:rPr lang="cs-CZ" dirty="0"/>
              <a:t>Co to je „kategorická percepce řeči“?</a:t>
            </a:r>
          </a:p>
          <a:p>
            <a:pPr marL="633222" indent="-514350">
              <a:buAutoNum type="arabicPeriod"/>
            </a:pPr>
            <a:r>
              <a:rPr lang="cs-CZ" dirty="0"/>
              <a:t>Vymyslete dvě otázky, které vás o osvojování řeči napadly.</a:t>
            </a:r>
          </a:p>
          <a:p>
            <a:pPr marL="633222" indent="-514350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556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</a:t>
            </a:r>
            <a:r>
              <a:rPr lang="cs-CZ" dirty="0" err="1"/>
              <a:t>attachmentu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souladu s Freudem byla potřeba vazby dítěte na matku chápána jako utlumený nebo sublimovaný sexuální pud.</a:t>
            </a:r>
          </a:p>
          <a:p>
            <a:r>
              <a:rPr lang="en-US" dirty="0"/>
              <a:t>Dollard </a:t>
            </a:r>
            <a:r>
              <a:rPr lang="cs-CZ" dirty="0"/>
              <a:t>&amp;</a:t>
            </a:r>
            <a:r>
              <a:rPr lang="en-US" dirty="0"/>
              <a:t> Miller (1950) </a:t>
            </a:r>
            <a:r>
              <a:rPr lang="cs-CZ" dirty="0"/>
              <a:t>vysvětlovali attachment tak, že matka naplňuje dítěti základní potřeby </a:t>
            </a:r>
            <a:r>
              <a:rPr lang="cs-CZ" i="1" dirty="0"/>
              <a:t>hladu a žízně</a:t>
            </a:r>
            <a:r>
              <a:rPr lang="cs-CZ" dirty="0"/>
              <a:t>. Děti si  asociují (zákony asociací) matku s naplněním těchto základních potřeb. Tak prý vzniká attachment k matce.</a:t>
            </a:r>
          </a:p>
          <a:p>
            <a:r>
              <a:rPr lang="cs-CZ" dirty="0"/>
              <a:t>Nicméně tuto </a:t>
            </a:r>
            <a:r>
              <a:rPr lang="cs-CZ" b="1" dirty="0"/>
              <a:t>behavioristickou</a:t>
            </a:r>
            <a:r>
              <a:rPr lang="cs-CZ" dirty="0"/>
              <a:t> </a:t>
            </a:r>
            <a:r>
              <a:rPr lang="cs-CZ" b="1" dirty="0"/>
              <a:t>teorii</a:t>
            </a:r>
            <a:r>
              <a:rPr lang="cs-CZ" dirty="0"/>
              <a:t> vyvrátil 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(1958) svými pokusy s makaky.</a:t>
            </a:r>
          </a:p>
        </p:txBody>
      </p:sp>
    </p:spTree>
    <p:extLst>
      <p:ext uri="{BB962C8B-B14F-4D97-AF65-F5344CB8AC3E}">
        <p14:creationId xmlns:p14="http://schemas.microsoft.com/office/powerpoint/2010/main" val="2338062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Harlow</a:t>
            </a:r>
            <a:r>
              <a:rPr lang="cs-CZ" dirty="0"/>
              <a:t> (1905-1981)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1958 a dále publikoval výsledky svých experimentů o roli lásky v péči o dítě</a:t>
            </a:r>
          </a:p>
          <a:p>
            <a:r>
              <a:rPr lang="cs-CZ" altLang="cs-CZ" dirty="0"/>
              <a:t>1959 pokus s makaky (drátěná a plyšová matka).</a:t>
            </a:r>
          </a:p>
          <a:p>
            <a:r>
              <a:rPr lang="cs-CZ" dirty="0">
                <a:hlinkClick r:id="rId2"/>
              </a:rPr>
              <a:t>https://www.youtube.com/watch?v=OrNBEhzjg8I</a:t>
            </a:r>
            <a:r>
              <a:rPr lang="cs-CZ" dirty="0"/>
              <a:t>  </a:t>
            </a:r>
          </a:p>
          <a:p>
            <a:endParaRPr lang="cs-CZ" altLang="cs-CZ" dirty="0"/>
          </a:p>
          <a:p>
            <a:r>
              <a:rPr lang="cs-CZ" dirty="0">
                <a:hlinkClick r:id="rId3"/>
              </a:rPr>
              <a:t>https://www.youtube.com/watch?v=-Qi7txH1KzY&amp;ab_channel=Art%26Psychology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0208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CF8E0-97B8-49B3-9274-DFD9C8E95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F29DC-F6E2-4D7E-83C3-A06437515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08176"/>
            <a:ext cx="8507288" cy="5333192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Harlow</a:t>
            </a:r>
            <a:r>
              <a:rPr lang="cs-CZ" dirty="0"/>
              <a:t> experimentálně dokázal, že potřeba výživy a </a:t>
            </a:r>
            <a:r>
              <a:rPr lang="cs-CZ" dirty="0" err="1"/>
              <a:t>attachment</a:t>
            </a:r>
            <a:r>
              <a:rPr lang="cs-CZ" dirty="0"/>
              <a:t> jsou odlišné: mládě makaka trávilo většinu času s hebkou plyšovou atrapou a k drátěné se chodilo jen nakrmit.</a:t>
            </a:r>
          </a:p>
          <a:p>
            <a:r>
              <a:rPr lang="cs-CZ" dirty="0" err="1"/>
              <a:t>Harlow</a:t>
            </a:r>
            <a:r>
              <a:rPr lang="cs-CZ" dirty="0"/>
              <a:t> zjistil, že mládě potřebuje bezpečný přístav v matce (plyšová atrapa), aby se po vystrašení uklidnilo a začalo prozkoumávat svět. Drátěná atrapa vystrašenému mláděti nepomohla a bylo možno pozorovat závažný stres (stupor, dezorientované chování ad.).</a:t>
            </a:r>
          </a:p>
          <a:p>
            <a:r>
              <a:rPr lang="cs-CZ" dirty="0" err="1"/>
              <a:t>Harlow</a:t>
            </a:r>
            <a:r>
              <a:rPr lang="cs-CZ" dirty="0"/>
              <a:t> zjistil, že mláďata „vychovávaná“ drátěnou atrapou měli častější zažívací problémy (role stresu). Navíc v dospělosti projevovaly agresivitu k ostatním a nebyly schopny reprodukce (chovaly se agresivně k mláďatům apod.).</a:t>
            </a:r>
          </a:p>
          <a:p>
            <a:r>
              <a:rPr lang="cs-CZ" dirty="0" err="1"/>
              <a:t>Harlow</a:t>
            </a:r>
            <a:r>
              <a:rPr lang="cs-CZ" dirty="0"/>
              <a:t> vyvrátil populární výchovný názor, že děti se nemají rozmazlovat. Naopak láskyplná péče malým dětem nesmírně pomáhá.</a:t>
            </a:r>
          </a:p>
        </p:txBody>
      </p:sp>
    </p:spTree>
    <p:extLst>
      <p:ext uri="{BB962C8B-B14F-4D97-AF65-F5344CB8AC3E}">
        <p14:creationId xmlns:p14="http://schemas.microsoft.com/office/powerpoint/2010/main" val="2673914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citové vazby </a:t>
            </a:r>
            <a:br>
              <a:rPr lang="cs-CZ" dirty="0"/>
            </a:br>
            <a:r>
              <a:rPr lang="cs-CZ" dirty="0"/>
              <a:t>(attachment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9460" name="Picture 4" descr="http://www.psychology.sunysb.edu/attachment/mount_john_bowlby/mountains_bowlby_ainswo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08176"/>
            <a:ext cx="8229600" cy="5468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Mary </a:t>
            </a:r>
            <a:r>
              <a:rPr lang="cs-CZ" dirty="0" err="1"/>
              <a:t>Ainsworthová</a:t>
            </a:r>
            <a:r>
              <a:rPr lang="cs-CZ" dirty="0"/>
              <a:t> (1913-1999)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5915000" cy="5112568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cs-CZ" dirty="0"/>
              <a:t>vytvořila test </a:t>
            </a:r>
            <a:r>
              <a:rPr lang="cs-CZ" i="1" dirty="0" err="1"/>
              <a:t>Test</a:t>
            </a:r>
            <a:r>
              <a:rPr lang="cs-CZ" i="1" dirty="0"/>
              <a:t> cizí situace</a:t>
            </a:r>
            <a:r>
              <a:rPr lang="cs-CZ" dirty="0"/>
              <a:t> (</a:t>
            </a:r>
            <a:r>
              <a:rPr lang="cs-CZ" i="1" dirty="0" err="1"/>
              <a:t>Strange</a:t>
            </a:r>
            <a:r>
              <a:rPr lang="cs-CZ" i="1" dirty="0"/>
              <a:t> </a:t>
            </a:r>
            <a:r>
              <a:rPr lang="cs-CZ" i="1" dirty="0" err="1"/>
              <a:t>Situation</a:t>
            </a:r>
            <a:r>
              <a:rPr lang="cs-CZ" i="1" dirty="0"/>
              <a:t> </a:t>
            </a:r>
            <a:r>
              <a:rPr lang="cs-CZ" i="1" dirty="0" err="1"/>
              <a:t>Procedure</a:t>
            </a:r>
            <a:r>
              <a:rPr lang="cs-CZ" i="1" dirty="0"/>
              <a:t>)</a:t>
            </a:r>
            <a:r>
              <a:rPr lang="cs-CZ" dirty="0"/>
              <a:t>: 3 + 1 typy citové vazby: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A – </a:t>
            </a:r>
            <a:r>
              <a:rPr lang="cs-CZ" b="1" dirty="0"/>
              <a:t>nejistá vyhýbavá </a:t>
            </a:r>
            <a:r>
              <a:rPr lang="cs-CZ" dirty="0"/>
              <a:t>vazba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anxious-avoidant</a:t>
            </a:r>
            <a:r>
              <a:rPr lang="cs-CZ" dirty="0"/>
              <a:t>): odmítající nepřístupná matka; dítě neprojevuje negativní emoce (křikem, pláčem).</a:t>
            </a:r>
          </a:p>
          <a:p>
            <a:pPr marL="137160" indent="0">
              <a:buNone/>
            </a:pPr>
            <a:r>
              <a:rPr lang="cs-CZ" dirty="0"/>
              <a:t>B – </a:t>
            </a:r>
            <a:r>
              <a:rPr lang="cs-CZ" b="1" dirty="0"/>
              <a:t>Jistá vazba</a:t>
            </a:r>
          </a:p>
          <a:p>
            <a:pPr marL="137160" indent="0">
              <a:buNone/>
            </a:pPr>
            <a:r>
              <a:rPr lang="cs-CZ" dirty="0"/>
              <a:t>C – </a:t>
            </a:r>
            <a:r>
              <a:rPr lang="cs-CZ" b="1" dirty="0"/>
              <a:t>nejistá ambivalentní </a:t>
            </a:r>
            <a:r>
              <a:rPr lang="cs-CZ" dirty="0"/>
              <a:t>vazba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i="1" dirty="0" err="1"/>
              <a:t>anxious-ambivalent</a:t>
            </a:r>
            <a:r>
              <a:rPr lang="cs-CZ" i="1" dirty="0"/>
              <a:t> </a:t>
            </a:r>
            <a:r>
              <a:rPr lang="cs-CZ" i="1" dirty="0" err="1"/>
              <a:t>resistant</a:t>
            </a:r>
            <a:r>
              <a:rPr lang="cs-CZ" dirty="0"/>
              <a:t>): nepředvídatelná matka, nekonzistentní v poskytování péče; negativní emoce jsou přehnané.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+D – </a:t>
            </a:r>
            <a:r>
              <a:rPr lang="cs-CZ" b="1" dirty="0"/>
              <a:t>desorganizovaná</a:t>
            </a:r>
            <a:r>
              <a:rPr lang="cs-CZ" dirty="0"/>
              <a:t> vazba: matka je zdrojem bezpečí i nebezpečí; úzkostnost a dezorganizované chování.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Jistá vazba: 60-70%; nejisté vazby: 30-40% v populaci</a:t>
            </a:r>
          </a:p>
          <a:p>
            <a:pPr marL="137160" indent="0">
              <a:buNone/>
            </a:pPr>
            <a:r>
              <a:rPr lang="cs-CZ" dirty="0"/>
              <a:t>Experimentálně zkoumaná mezi 12-18 měsíci.</a:t>
            </a:r>
          </a:p>
        </p:txBody>
      </p:sp>
      <p:pic>
        <p:nvPicPr>
          <p:cNvPr id="18434" name="Picture 2" descr="http://www.patcrittenden.com/include/images/jpgs/mary_ainsworth_300x3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1844824"/>
            <a:ext cx="285750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>
                <a:hlinkClick r:id="rId2"/>
              </a:rPr>
              <a:t>https://www.youtube.com/watch?v=DRejV6f-Y3c</a:t>
            </a:r>
            <a:r>
              <a:rPr lang="cs-CZ" dirty="0"/>
              <a:t> 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err="1"/>
              <a:t>Ainsworthová</a:t>
            </a:r>
            <a:r>
              <a:rPr lang="cs-CZ" dirty="0"/>
              <a:t> zjistila , že schopnost rodiče vnímat různé náznaky dítěte a reagovat na ně tvoří základ citové vazby.</a:t>
            </a:r>
          </a:p>
          <a:p>
            <a:pPr marL="137160" indent="0">
              <a:buNone/>
            </a:pPr>
            <a:r>
              <a:rPr lang="cs-CZ" dirty="0"/>
              <a:t>Děti, na jejichž pláč rodiče v prvních 6 měsících reagují rychle a citlivě, v jednom roce a dále pláčou méně, než děti, u kterých to tak nebylo.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Děti s jistou vazbou projevují více interpersonální obratnosti, rychlejší kognitivní vývoj, více si hrají s hračkami, mají lepší orientaci ve světě a intenzivněji se učí (</a:t>
            </a:r>
            <a:r>
              <a:rPr lang="cs-CZ" dirty="0" err="1"/>
              <a:t>Durkin</a:t>
            </a:r>
            <a:r>
              <a:rPr lang="cs-CZ" dirty="0"/>
              <a:t>, 2005, s. 85)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>
                <a:hlinkClick r:id="rId3"/>
              </a:rPr>
              <a:t>https://www.youtube.com/watch?v=2s9ACDMcpjA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1355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C4325-ED8A-B1F8-7BAC-602ABEA6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20C7A-ECC5-EBCC-C6EF-3DE864490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Attachment</a:t>
            </a:r>
            <a:r>
              <a:rPr lang="cs-CZ" dirty="0"/>
              <a:t> se vyvíjí na základě neverbální emoční komunikace mezi dítětem a pečovatelem.</a:t>
            </a:r>
          </a:p>
          <a:p>
            <a:pPr marL="118872" indent="0">
              <a:buNone/>
            </a:pPr>
            <a:r>
              <a:rPr lang="cs-CZ" b="1" dirty="0"/>
              <a:t>Jistá vazba </a:t>
            </a:r>
            <a:r>
              <a:rPr lang="cs-CZ" dirty="0"/>
              <a:t>v dospělosti:</a:t>
            </a:r>
          </a:p>
          <a:p>
            <a:r>
              <a:rPr lang="cs-CZ" dirty="0"/>
              <a:t>Dostatek sebedůvěry k navázání vztahu.</a:t>
            </a:r>
          </a:p>
          <a:p>
            <a:r>
              <a:rPr lang="cs-CZ" dirty="0"/>
              <a:t>Dokáže vyjádřit svoje pocity</a:t>
            </a:r>
          </a:p>
          <a:p>
            <a:r>
              <a:rPr lang="cs-CZ" dirty="0"/>
              <a:t>Vyhledává útěchu u partnera, ale nevadí ani delší doba odloučení</a:t>
            </a:r>
          </a:p>
          <a:p>
            <a:r>
              <a:rPr lang="cs-CZ" dirty="0"/>
              <a:t>Dokáže hledat řešení konfliktů v partnerství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037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76D69-2045-0348-A3DC-EE270D63E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CB9AD-F44E-3E53-B96E-B9FF9E04B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b="1" dirty="0"/>
              <a:t>Nejistá ambivalentní vazba </a:t>
            </a:r>
            <a:r>
              <a:rPr lang="cs-CZ" dirty="0"/>
              <a:t>v dospělosti (nepředvídatelná matka, nekonzistentní v poskytování péče):</a:t>
            </a:r>
          </a:p>
          <a:p>
            <a:r>
              <a:rPr lang="cs-CZ" dirty="0"/>
              <a:t>Chce cítit blízkost, ale bojuje s pocity nedůvěry k druhému</a:t>
            </a:r>
          </a:p>
          <a:p>
            <a:r>
              <a:rPr lang="cs-CZ" dirty="0"/>
              <a:t>Ve vztahu se stává velice fixovaný na druhou osobu</a:t>
            </a:r>
          </a:p>
          <a:p>
            <a:r>
              <a:rPr lang="cs-CZ" dirty="0"/>
              <a:t>Nedokáže udržet hranice druhého, hranice působí úzkost a paniku</a:t>
            </a:r>
          </a:p>
          <a:p>
            <a:r>
              <a:rPr lang="cs-CZ" dirty="0"/>
              <a:t>Sebedůvěra se odvíjí od toho, jak danou osobu vnímá partner (může to být i psychopat apod.).</a:t>
            </a:r>
          </a:p>
          <a:p>
            <a:r>
              <a:rPr lang="cs-CZ" dirty="0"/>
              <a:t>Cítí žárlivost, když není partner na blízku. Snaží se zabránit odloučení i na krátkou dobu.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498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914F8-20CD-D49A-ABD2-A34ED61D7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EFED6-0F16-83FE-0C1E-7F25BAB88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b="1" dirty="0"/>
              <a:t>Nejistá vyhýbavá vazba </a:t>
            </a:r>
            <a:r>
              <a:rPr lang="cs-CZ" dirty="0"/>
              <a:t>v dospělosti (odmítající nepřístupná matka):</a:t>
            </a:r>
          </a:p>
          <a:p>
            <a:r>
              <a:rPr lang="cs-CZ" dirty="0"/>
              <a:t>Je nezávislá osoba, nepotřebuje druhé</a:t>
            </a:r>
          </a:p>
          <a:p>
            <a:r>
              <a:rPr lang="cs-CZ" dirty="0"/>
              <a:t>Čím více se partner přibližuje, tím více se snaží uvolnit</a:t>
            </a:r>
          </a:p>
          <a:p>
            <a:r>
              <a:rPr lang="cs-CZ" dirty="0"/>
              <a:t>Podceňuje pocit partnera</a:t>
            </a:r>
          </a:p>
          <a:p>
            <a:r>
              <a:rPr lang="cs-CZ" dirty="0"/>
              <a:t>Preferuje krátkodobé vztahy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6632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citové vazby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Role výchovného prostředí </a:t>
            </a:r>
          </a:p>
          <a:p>
            <a:r>
              <a:rPr lang="cs-CZ" dirty="0"/>
              <a:t>Role temperamentu dítěte </a:t>
            </a:r>
          </a:p>
          <a:p>
            <a:r>
              <a:rPr lang="cs-CZ" dirty="0"/>
              <a:t>Role temperamentu matky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Film </a:t>
            </a:r>
            <a:r>
              <a:rPr lang="cs-CZ" i="1" dirty="0"/>
              <a:t>Děti bez lásky </a:t>
            </a:r>
            <a:r>
              <a:rPr lang="cs-CZ" dirty="0"/>
              <a:t>(Matějček a </a:t>
            </a:r>
            <a:r>
              <a:rPr lang="cs-CZ" dirty="0" err="1"/>
              <a:t>Goldberg</a:t>
            </a:r>
            <a:r>
              <a:rPr lang="cs-CZ" dirty="0"/>
              <a:t>):</a:t>
            </a:r>
          </a:p>
          <a:p>
            <a:r>
              <a:rPr lang="cs-CZ" dirty="0">
                <a:hlinkClick r:id="rId2"/>
              </a:rPr>
              <a:t>https://www.youtube.com/watch?v=iLjHAP9Cho4&amp;ab_channel=LucieSulovsk%C3%A1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707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a k čemu to slouží?</a:t>
            </a:r>
          </a:p>
          <a:p>
            <a:endParaRPr lang="cs-CZ" dirty="0"/>
          </a:p>
          <a:p>
            <a:r>
              <a:rPr lang="cs-CZ" dirty="0"/>
              <a:t>Rozdíly mezi reflexy a pudy?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204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7019C-7F70-4872-99F7-FDD032C6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630CC1-F60B-49AC-969E-92410E19F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typ </a:t>
            </a:r>
            <a:r>
              <a:rPr lang="cs-CZ" dirty="0" err="1"/>
              <a:t>attachmentu</a:t>
            </a:r>
            <a:r>
              <a:rPr lang="cs-CZ" dirty="0"/>
              <a:t> mají vlčí děti?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360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59ED5-D958-37C3-7BC8-B73B70997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2AEB0-83D7-C86C-F484-E374B46F3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Pokud jsou dva partneři s odlišným typem vazby, mohou se navzájem ovlivnit, tak, že se u jednoho vazba změní úplně? A zůstane to tak i po případném rozchodu? </a:t>
            </a:r>
          </a:p>
          <a:p>
            <a:r>
              <a:rPr lang="cs-CZ" dirty="0"/>
              <a:t>Je součástí předporodních kurzů i psychologie? Že určitým chování k dítěti ho můžeme takto ovlivnit?</a:t>
            </a:r>
          </a:p>
          <a:p>
            <a:r>
              <a:rPr lang="cs-CZ" dirty="0"/>
              <a:t>Je možné, aby se </a:t>
            </a:r>
            <a:r>
              <a:rPr lang="cs-CZ" dirty="0" err="1"/>
              <a:t>attachment</a:t>
            </a:r>
            <a:r>
              <a:rPr lang="cs-CZ" dirty="0"/>
              <a:t> změnil v průběhu našeho života? </a:t>
            </a:r>
          </a:p>
          <a:p>
            <a:r>
              <a:rPr lang="cs-CZ" dirty="0"/>
              <a:t>Je pravděpodobné, že bude jedinec s nejistou vazbou přistupovat ke svému dítěti jako jeho rodič?</a:t>
            </a:r>
          </a:p>
        </p:txBody>
      </p:sp>
    </p:spTree>
    <p:extLst>
      <p:ext uri="{BB962C8B-B14F-4D97-AF65-F5344CB8AC3E}">
        <p14:creationId xmlns:p14="http://schemas.microsoft.com/office/powerpoint/2010/main" val="15790723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38991-3E47-A3CE-1C4F-07B6C3F5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5D126-E7EC-2D9E-9F0C-907603F36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Může se ze strany pečující osoby v průběhu vývoje dítěte měnit? </a:t>
            </a:r>
          </a:p>
          <a:p>
            <a:r>
              <a:rPr lang="cs-CZ" dirty="0"/>
              <a:t>Jak pracovat s dětmi, které zažívají/zažili nejistý typ </a:t>
            </a:r>
            <a:r>
              <a:rPr lang="cs-CZ" dirty="0" err="1"/>
              <a:t>attachmentu</a:t>
            </a:r>
            <a:r>
              <a:rPr lang="cs-CZ" dirty="0"/>
              <a:t> (odtažitý, ambivalentní či dezorganizovaný) ?</a:t>
            </a:r>
          </a:p>
          <a:p>
            <a:r>
              <a:rPr lang="cs-CZ" dirty="0"/>
              <a:t>Jakou formu </a:t>
            </a:r>
            <a:r>
              <a:rPr lang="cs-CZ" dirty="0" err="1"/>
              <a:t>attachmentu</a:t>
            </a:r>
            <a:r>
              <a:rPr lang="cs-CZ" dirty="0"/>
              <a:t> si mohou vytvořit děti z kojeneckých ústavů?</a:t>
            </a:r>
          </a:p>
          <a:p>
            <a:r>
              <a:rPr lang="cs-CZ" dirty="0"/>
              <a:t>Je schopný </a:t>
            </a:r>
            <a:r>
              <a:rPr lang="cs-CZ" dirty="0" err="1"/>
              <a:t>bonding</a:t>
            </a:r>
            <a:r>
              <a:rPr lang="cs-CZ" dirty="0"/>
              <a:t> s matkou těsně po narození dítěte </a:t>
            </a:r>
            <a:r>
              <a:rPr lang="cs-CZ" dirty="0" err="1"/>
              <a:t>attachment</a:t>
            </a:r>
            <a:r>
              <a:rPr lang="cs-CZ" dirty="0"/>
              <a:t> nějak zásadně ovlivnit? </a:t>
            </a:r>
          </a:p>
          <a:p>
            <a:r>
              <a:rPr lang="cs-CZ" dirty="0"/>
              <a:t>Liší se nějak </a:t>
            </a:r>
            <a:r>
              <a:rPr lang="cs-CZ" dirty="0" err="1"/>
              <a:t>attachment</a:t>
            </a:r>
            <a:r>
              <a:rPr lang="cs-CZ" dirty="0"/>
              <a:t> u vlčích dětí, které byly vychovány přímo zvířaty a těmi, které vyrostly u lidí, ale byly drženy v izolaci?</a:t>
            </a:r>
          </a:p>
        </p:txBody>
      </p:sp>
    </p:spTree>
    <p:extLst>
      <p:ext uri="{BB962C8B-B14F-4D97-AF65-F5344CB8AC3E}">
        <p14:creationId xmlns:p14="http://schemas.microsoft.com/office/powerpoint/2010/main" val="31427653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B5065-8141-B30D-70CB-9D0AD834A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141C77-DAF1-5630-69C8-CED4CFC72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vypadá bezpečné citové připoutání se? </a:t>
            </a:r>
          </a:p>
          <a:p>
            <a:r>
              <a:rPr lang="cs-CZ" dirty="0"/>
              <a:t>V jakém věku se začínají projevovat důsledky poruchy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 dirty="0"/>
              <a:t>Můžeme se s ambivalentním </a:t>
            </a:r>
            <a:r>
              <a:rPr lang="cs-CZ" dirty="0" err="1"/>
              <a:t>attachmentem</a:t>
            </a:r>
            <a:r>
              <a:rPr lang="cs-CZ" dirty="0"/>
              <a:t> setkat u rozvedených rodičů? Kdy dítě neví, na koho z rodičů se spolehnout nebo obrátit, jelikož je ve střídavé péči? </a:t>
            </a:r>
          </a:p>
          <a:p>
            <a:r>
              <a:rPr lang="cs-CZ" dirty="0"/>
              <a:t>Pokud se jedná o </a:t>
            </a:r>
            <a:r>
              <a:rPr lang="cs-CZ" dirty="0" err="1"/>
              <a:t>attachment</a:t>
            </a:r>
            <a:r>
              <a:rPr lang="cs-CZ" dirty="0"/>
              <a:t> je možné, že si dítě intuitivně vybírá a upřednostňuje rodiče, který mu více poskytuje zdravý vztah? </a:t>
            </a:r>
          </a:p>
        </p:txBody>
      </p:sp>
    </p:spTree>
    <p:extLst>
      <p:ext uri="{BB962C8B-B14F-4D97-AF65-F5344CB8AC3E}">
        <p14:creationId xmlns:p14="http://schemas.microsoft.com/office/powerpoint/2010/main" val="6292296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10997-E9D3-3FA1-FC0B-C08AA58FA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FD937C-4B69-1F36-3FFA-5A91AD0BB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Mohou být považováni za pečující osobu dva lidé, matka i otec? </a:t>
            </a:r>
          </a:p>
          <a:p>
            <a:r>
              <a:rPr lang="cs-CZ" dirty="0"/>
              <a:t>Zdá se mi, že bývá ve většině případů pevnější vztah matka-dítě, jelikož jej 9 měsíců nosila ve svém lůně, porodila jej, kojila a x měsíců/roků se o něj nepřetržitě starala. Na druhou stranu je role otce nezastupitelná a má své velmi důležité místo. Je otázkou, zda hraje roli pohlaví potomka.</a:t>
            </a:r>
          </a:p>
        </p:txBody>
      </p:sp>
    </p:spTree>
    <p:extLst>
      <p:ext uri="{BB962C8B-B14F-4D97-AF65-F5344CB8AC3E}">
        <p14:creationId xmlns:p14="http://schemas.microsoft.com/office/powerpoint/2010/main" val="34056732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FC77B-2BC9-B1BA-CEB4-458847A93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5B5F1-DB83-CCAB-E646-8969E95D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človek</a:t>
            </a:r>
            <a:r>
              <a:rPr lang="cs-CZ" dirty="0"/>
              <a:t> v </a:t>
            </a:r>
            <a:r>
              <a:rPr lang="cs-CZ" dirty="0" err="1"/>
              <a:t>dospelosti</a:t>
            </a:r>
            <a:r>
              <a:rPr lang="cs-CZ" dirty="0"/>
              <a:t> </a:t>
            </a:r>
            <a:r>
              <a:rPr lang="cs-CZ" dirty="0" err="1"/>
              <a:t>naviazať</a:t>
            </a:r>
            <a:r>
              <a:rPr lang="cs-CZ" dirty="0"/>
              <a:t> na </a:t>
            </a:r>
            <a:r>
              <a:rPr lang="cs-CZ" dirty="0" err="1"/>
              <a:t>inú</a:t>
            </a:r>
            <a:r>
              <a:rPr lang="cs-CZ" dirty="0"/>
              <a:t> </a:t>
            </a:r>
            <a:r>
              <a:rPr lang="cs-CZ" dirty="0" err="1"/>
              <a:t>dospelú</a:t>
            </a:r>
            <a:r>
              <a:rPr lang="cs-CZ" dirty="0"/>
              <a:t> osobu (partner, </a:t>
            </a:r>
            <a:r>
              <a:rPr lang="cs-CZ" dirty="0" err="1"/>
              <a:t>kamarát</a:t>
            </a:r>
            <a:r>
              <a:rPr lang="cs-CZ" dirty="0"/>
              <a:t>) v </a:t>
            </a:r>
            <a:r>
              <a:rPr lang="cs-CZ" dirty="0" err="1"/>
              <a:t>prípade</a:t>
            </a:r>
            <a:r>
              <a:rPr lang="cs-CZ" dirty="0"/>
              <a:t>, že mu v </a:t>
            </a:r>
            <a:r>
              <a:rPr lang="cs-CZ" dirty="0" err="1"/>
              <a:t>detstve</a:t>
            </a:r>
            <a:r>
              <a:rPr lang="cs-CZ" dirty="0"/>
              <a:t> </a:t>
            </a:r>
            <a:r>
              <a:rPr lang="cs-CZ" dirty="0" err="1"/>
              <a:t>nebola</a:t>
            </a:r>
            <a:r>
              <a:rPr lang="cs-CZ" dirty="0"/>
              <a:t> </a:t>
            </a:r>
            <a:r>
              <a:rPr lang="cs-CZ" dirty="0" err="1"/>
              <a:t>žiadna</a:t>
            </a:r>
            <a:r>
              <a:rPr lang="cs-CZ" dirty="0"/>
              <a:t> </a:t>
            </a:r>
            <a:r>
              <a:rPr lang="cs-CZ" dirty="0" err="1"/>
              <a:t>istota</a:t>
            </a:r>
            <a:r>
              <a:rPr lang="cs-CZ" dirty="0"/>
              <a:t> poskytnutá (vyhýbavý </a:t>
            </a:r>
            <a:r>
              <a:rPr lang="cs-CZ" dirty="0" err="1"/>
              <a:t>attachment</a:t>
            </a:r>
            <a:r>
              <a:rPr lang="cs-CZ" dirty="0"/>
              <a:t>,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sirotinca</a:t>
            </a:r>
            <a:r>
              <a:rPr lang="cs-CZ" dirty="0"/>
              <a:t>, </a:t>
            </a:r>
            <a:r>
              <a:rPr lang="cs-CZ" dirty="0" err="1"/>
              <a:t>detských</a:t>
            </a:r>
            <a:r>
              <a:rPr lang="cs-CZ" dirty="0"/>
              <a:t> domov)? </a:t>
            </a:r>
          </a:p>
          <a:p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nadmerná</a:t>
            </a:r>
            <a:r>
              <a:rPr lang="cs-CZ" dirty="0"/>
              <a:t> </a:t>
            </a:r>
            <a:r>
              <a:rPr lang="cs-CZ" dirty="0" err="1"/>
              <a:t>starostlivosť</a:t>
            </a:r>
            <a:r>
              <a:rPr lang="cs-CZ" dirty="0"/>
              <a:t> a snaha matky </a:t>
            </a:r>
            <a:r>
              <a:rPr lang="cs-CZ" dirty="0" err="1"/>
              <a:t>ochrániť</a:t>
            </a:r>
            <a:r>
              <a:rPr lang="cs-CZ" dirty="0"/>
              <a:t> </a:t>
            </a:r>
            <a:r>
              <a:rPr lang="cs-CZ" dirty="0" err="1"/>
              <a:t>dieťa</a:t>
            </a:r>
            <a:r>
              <a:rPr lang="cs-CZ" dirty="0"/>
              <a:t> </a:t>
            </a:r>
            <a:r>
              <a:rPr lang="cs-CZ" dirty="0" err="1"/>
              <a:t>negatívne</a:t>
            </a:r>
            <a:r>
              <a:rPr lang="cs-CZ" dirty="0"/>
              <a:t> </a:t>
            </a:r>
            <a:r>
              <a:rPr lang="cs-CZ" dirty="0" err="1"/>
              <a:t>vplývať</a:t>
            </a:r>
            <a:r>
              <a:rPr lang="cs-CZ" dirty="0"/>
              <a:t> na jeho vývoj, </a:t>
            </a:r>
            <a:r>
              <a:rPr lang="cs-CZ" dirty="0" err="1"/>
              <a:t>príp</a:t>
            </a:r>
            <a:r>
              <a:rPr lang="cs-CZ" dirty="0"/>
              <a:t>. </a:t>
            </a:r>
            <a:r>
              <a:rPr lang="cs-CZ" dirty="0" err="1"/>
              <a:t>začlenenie</a:t>
            </a:r>
            <a:r>
              <a:rPr lang="cs-CZ" dirty="0"/>
              <a:t> do </a:t>
            </a:r>
            <a:r>
              <a:rPr lang="cs-CZ" dirty="0" err="1"/>
              <a:t>spoločnosti</a:t>
            </a:r>
            <a:r>
              <a:rPr lang="cs-CZ" dirty="0"/>
              <a:t>?</a:t>
            </a:r>
          </a:p>
          <a:p>
            <a:r>
              <a:rPr lang="cs-CZ" dirty="0"/>
              <a:t>může mít dítě určitý typ </a:t>
            </a:r>
            <a:r>
              <a:rPr lang="cs-CZ" dirty="0" err="1"/>
              <a:t>attachmentu</a:t>
            </a:r>
            <a:r>
              <a:rPr lang="cs-CZ" dirty="0"/>
              <a:t> k matce a jiný k otci nebo jiné blízké osobě?</a:t>
            </a:r>
          </a:p>
        </p:txBody>
      </p:sp>
    </p:spTree>
    <p:extLst>
      <p:ext uri="{BB962C8B-B14F-4D97-AF65-F5344CB8AC3E}">
        <p14:creationId xmlns:p14="http://schemas.microsoft.com/office/powerpoint/2010/main" val="25738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151AC-CABA-D328-1BEB-0CAF8C19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5CA62-764D-EB7D-598F-6868C0EE5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Jde vidět rozdíl v </a:t>
            </a:r>
            <a:r>
              <a:rPr lang="cs-CZ" dirty="0" err="1"/>
              <a:t>attachmentu</a:t>
            </a:r>
            <a:r>
              <a:rPr lang="cs-CZ" dirty="0"/>
              <a:t> u adoptovaných dětí a biologických dětí, když všechny mají stejně kvalitní péči rodičů? </a:t>
            </a:r>
          </a:p>
          <a:p>
            <a:r>
              <a:rPr lang="cs-CZ" dirty="0"/>
              <a:t>Je od přírody dané, že silnější </a:t>
            </a:r>
            <a:r>
              <a:rPr lang="cs-CZ" dirty="0" err="1"/>
              <a:t>attachment</a:t>
            </a:r>
            <a:r>
              <a:rPr lang="cs-CZ" dirty="0"/>
              <a:t> má dcera s otcem a syn z matkou?</a:t>
            </a:r>
          </a:p>
          <a:p>
            <a:r>
              <a:rPr lang="cs-CZ" dirty="0"/>
              <a:t>Stačí, když pečující osoba dělá, co nejvíc je v jejich silách?</a:t>
            </a:r>
          </a:p>
          <a:p>
            <a:r>
              <a:rPr lang="cs-CZ" dirty="0"/>
              <a:t>Má na typ </a:t>
            </a:r>
            <a:r>
              <a:rPr lang="cs-CZ" dirty="0" err="1"/>
              <a:t>attachmentu</a:t>
            </a:r>
            <a:r>
              <a:rPr lang="cs-CZ" dirty="0"/>
              <a:t> </a:t>
            </a:r>
            <a:r>
              <a:rPr lang="cs-CZ" dirty="0" err="1"/>
              <a:t>dieťaťa</a:t>
            </a:r>
            <a:r>
              <a:rPr lang="cs-CZ" dirty="0"/>
              <a:t> vplyv len </a:t>
            </a:r>
            <a:r>
              <a:rPr lang="cs-CZ" dirty="0" err="1"/>
              <a:t>spôsob</a:t>
            </a:r>
            <a:r>
              <a:rPr lang="cs-CZ" dirty="0"/>
              <a:t> výchovy?</a:t>
            </a:r>
          </a:p>
          <a:p>
            <a:r>
              <a:rPr lang="cs-CZ" dirty="0"/>
              <a:t>Těmito </a:t>
            </a:r>
            <a:r>
              <a:rPr lang="cs-CZ" dirty="0" err="1"/>
              <a:t>typmi</a:t>
            </a:r>
            <a:r>
              <a:rPr lang="cs-CZ" dirty="0"/>
              <a:t> </a:t>
            </a:r>
            <a:r>
              <a:rPr lang="cs-CZ" dirty="0" err="1"/>
              <a:t>attachement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bežne</a:t>
            </a:r>
            <a:r>
              <a:rPr lang="cs-CZ" dirty="0"/>
              <a:t> hodnotí </a:t>
            </a:r>
            <a:r>
              <a:rPr lang="cs-CZ" dirty="0" err="1"/>
              <a:t>starostlivosť</a:t>
            </a:r>
            <a:r>
              <a:rPr lang="cs-CZ" dirty="0"/>
              <a:t> o dieta? Aj v </a:t>
            </a:r>
            <a:r>
              <a:rPr lang="cs-CZ" dirty="0" err="1"/>
              <a:t>bežnom</a:t>
            </a:r>
            <a:r>
              <a:rPr lang="cs-CZ" dirty="0"/>
              <a:t>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rodičia</a:t>
            </a:r>
            <a:r>
              <a:rPr lang="cs-CZ" dirty="0"/>
              <a:t> o dieta </a:t>
            </a:r>
            <a:r>
              <a:rPr lang="cs-CZ" dirty="0" err="1"/>
              <a:t>nestarajú</a:t>
            </a:r>
            <a:r>
              <a:rPr lang="cs-CZ" dirty="0"/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6003097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6EAD4-DE7C-49CE-BBC5-C6CE6C804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E0A9B-D3C0-4145-97D7-674260B95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Dítě, které se stane sirotkem a má vytvořenou vazbu na své rodiče, je dáno do dětského domova, kde pobude nějaký čas a následně je adoptováno. Dokáže přetvářet a měnit svoje vazby? Nebo ho tyto změny hodně poznamenají? </a:t>
            </a:r>
          </a:p>
          <a:p>
            <a:r>
              <a:rPr lang="cs-CZ" dirty="0"/>
              <a:t>Když se objeví porucha </a:t>
            </a:r>
            <a:r>
              <a:rPr lang="cs-CZ" dirty="0" err="1"/>
              <a:t>attachmentu</a:t>
            </a:r>
            <a:r>
              <a:rPr lang="cs-CZ" dirty="0"/>
              <a:t>, tak jsou terapie placené? A dochází tam jak rodiče dítěte, tak i dítě? Probíhají terapie dohromady nebo každý subjekt má samostatnou?</a:t>
            </a:r>
          </a:p>
          <a:p>
            <a:r>
              <a:rPr lang="cs-CZ" dirty="0"/>
              <a:t>Můžeme na sobě pozorovat více typů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Je možné typ </a:t>
            </a:r>
            <a:r>
              <a:rPr lang="cs-CZ" dirty="0" err="1"/>
              <a:t>attachmentu</a:t>
            </a:r>
            <a:r>
              <a:rPr lang="cs-CZ" dirty="0"/>
              <a:t> změnit?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0178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21952-10A9-4CD7-8C6F-55D58A6F3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4633D-2194-481F-8002-1173FF5BF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Jsou vlčí děti schopné se v dospělém věku zcela začlenit do běžného života? </a:t>
            </a:r>
          </a:p>
          <a:p>
            <a:r>
              <a:rPr lang="cs-CZ" dirty="0"/>
              <a:t>Do jaké míry může typ </a:t>
            </a:r>
            <a:r>
              <a:rPr lang="cs-CZ" dirty="0" err="1"/>
              <a:t>attachmentu</a:t>
            </a:r>
            <a:r>
              <a:rPr lang="cs-CZ" dirty="0"/>
              <a:t> v dětství ovlivnit budoucí život dítěte?</a:t>
            </a:r>
          </a:p>
          <a:p>
            <a:r>
              <a:rPr lang="cs-CZ" dirty="0"/>
              <a:t>Může odloučení novorozence a matky v prvních týdnech po porodu výrazně ovlivnit jejich vztah v dospělém věku dítěte? </a:t>
            </a:r>
          </a:p>
          <a:p>
            <a:r>
              <a:rPr lang="cs-CZ" dirty="0"/>
              <a:t>Mají všechny děti v dětských domovech poruchu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/>
              <a:t>Jak je možné, že nedostatek pouta novorozenec vnímá až tolik, když se mozek teprve vyvíjí?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062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830E0-D18E-4ECD-B52A-77CD97A3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F3D25-4AC3-4966-9F8F-E78F27F9B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kolika let je dítě ovlivňováno pečující osobou? Kdy začne vnímat odtažitost, či úzkost? </a:t>
            </a:r>
          </a:p>
          <a:p>
            <a:r>
              <a:rPr lang="cs-CZ" dirty="0"/>
              <a:t>Je pravidlem, že pokud je pečující osoba zdrojem psychického nebo fyzického ohrožení dítěte, bývala sama v dětství ohrožena? </a:t>
            </a:r>
          </a:p>
          <a:p>
            <a:r>
              <a:rPr lang="cs-CZ" dirty="0"/>
              <a:t>Je možné, že děti, které jsou vychovávány odtažitým způsobem, jsou později úspěšnější ve svém profesním životě?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2360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pudy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45760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Pudy (zdroje </a:t>
            </a:r>
            <a:r>
              <a:rPr lang="cs-CZ" dirty="0" err="1"/>
              <a:t>cílesměrného</a:t>
            </a:r>
            <a:r>
              <a:rPr lang="cs-CZ" dirty="0"/>
              <a:t> chování):</a:t>
            </a:r>
          </a:p>
          <a:p>
            <a:r>
              <a:rPr lang="cs-CZ" dirty="0"/>
              <a:t>sebezáchovný: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obživný (hlad, žízeň, dech… opozita?)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agresivní (boj, útěk)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attachment</a:t>
            </a:r>
            <a:r>
              <a:rPr lang="cs-CZ" dirty="0"/>
              <a:t> </a:t>
            </a:r>
          </a:p>
          <a:p>
            <a:r>
              <a:rPr lang="cs-CZ" dirty="0"/>
              <a:t>zachování rodu: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pohlavní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pečovatelský = </a:t>
            </a:r>
            <a:r>
              <a:rPr lang="cs-CZ" dirty="0" err="1"/>
              <a:t>epimeletický</a:t>
            </a:r>
            <a:r>
              <a:rPr lang="cs-CZ" dirty="0"/>
              <a:t> (</a:t>
            </a:r>
            <a:r>
              <a:rPr lang="cs-CZ" b="1" dirty="0"/>
              <a:t>komplement</a:t>
            </a:r>
            <a:r>
              <a:rPr lang="cs-CZ" dirty="0"/>
              <a:t> </a:t>
            </a:r>
            <a:r>
              <a:rPr lang="cs-CZ" b="1" dirty="0" err="1"/>
              <a:t>attachmentu</a:t>
            </a:r>
            <a:r>
              <a:rPr lang="cs-CZ" dirty="0"/>
              <a:t>)</a:t>
            </a:r>
          </a:p>
          <a:p>
            <a:r>
              <a:rPr lang="cs-CZ" dirty="0"/>
              <a:t>Sociální: sdružovací, kooperační, </a:t>
            </a:r>
            <a:r>
              <a:rPr lang="cs-CZ" b="1" dirty="0"/>
              <a:t>attachment</a:t>
            </a:r>
            <a:r>
              <a:rPr lang="cs-CZ" dirty="0"/>
              <a:t>…</a:t>
            </a:r>
          </a:p>
          <a:p>
            <a:r>
              <a:rPr lang="cs-CZ" dirty="0"/>
              <a:t>Evoluční pud = pud se vyvíjet.</a:t>
            </a:r>
          </a:p>
          <a:p>
            <a:r>
              <a:rPr lang="cs-CZ" dirty="0"/>
              <a:t>Další?</a:t>
            </a:r>
          </a:p>
        </p:txBody>
      </p:sp>
    </p:spTree>
    <p:extLst>
      <p:ext uri="{BB962C8B-B14F-4D97-AF65-F5344CB8AC3E}">
        <p14:creationId xmlns:p14="http://schemas.microsoft.com/office/powerpoint/2010/main" val="1182398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1490-048D-4439-B5EB-BCD11B7C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EF7CAB-71D4-4481-B9C9-D593747C2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možné, že by se u dvojčat, o která bylo pečováno úplně stejným způsobem, projevil rozdílný typ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Vyskytuje se nějaký typ </a:t>
            </a:r>
            <a:r>
              <a:rPr lang="cs-CZ" dirty="0" err="1"/>
              <a:t>attachmentu</a:t>
            </a:r>
            <a:r>
              <a:rPr lang="cs-CZ" dirty="0"/>
              <a:t> v dnešní dob</a:t>
            </a:r>
          </a:p>
          <a:p>
            <a:r>
              <a:rPr lang="cs-CZ" dirty="0"/>
              <a:t>Jaká terapie probíhá u dětí s poruchou </a:t>
            </a:r>
            <a:r>
              <a:rPr lang="cs-CZ" dirty="0" err="1"/>
              <a:t>attachmentu</a:t>
            </a:r>
            <a:r>
              <a:rPr lang="cs-CZ" dirty="0"/>
              <a:t> (např. u týraných dětí)? </a:t>
            </a:r>
          </a:p>
          <a:p>
            <a:r>
              <a:rPr lang="cs-CZ" dirty="0"/>
              <a:t>Existuje souvislost mezi </a:t>
            </a:r>
            <a:r>
              <a:rPr lang="cs-CZ" dirty="0" err="1"/>
              <a:t>attachmentem</a:t>
            </a:r>
            <a:r>
              <a:rPr lang="cs-CZ" dirty="0"/>
              <a:t> a Stockholmským syndromem? ě častěji než v minulosti?</a:t>
            </a:r>
          </a:p>
        </p:txBody>
      </p:sp>
    </p:spTree>
    <p:extLst>
      <p:ext uri="{BB962C8B-B14F-4D97-AF65-F5344CB8AC3E}">
        <p14:creationId xmlns:p14="http://schemas.microsoft.com/office/powerpoint/2010/main" val="14849190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751E9-0D69-40C4-881C-89CE1358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4E82A-F4D3-4E1E-AA9D-8A4A75737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Můžeme způsob, jakým se navazujeme na ostatní lidi upravit v průběhu našeho života? Jde styl </a:t>
            </a:r>
            <a:r>
              <a:rPr lang="cs-CZ" dirty="0" err="1"/>
              <a:t>attachmentu</a:t>
            </a:r>
            <a:r>
              <a:rPr lang="cs-CZ" dirty="0"/>
              <a:t> změnit zcela? </a:t>
            </a:r>
          </a:p>
          <a:p>
            <a:r>
              <a:rPr lang="cs-CZ" dirty="0"/>
              <a:t>Myslíte, že ve spokojeném dospělém romantickém vztahu mohou být pouze lidé s bezpečnou vazbou? Mohl by vztah fungovat například páru s vazbami </a:t>
            </a:r>
            <a:r>
              <a:rPr lang="cs-CZ" dirty="0" err="1"/>
              <a:t>úzkostná-vyhýbavá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588554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8CE43-CC2D-4724-91C3-44B284466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6D93D-69B9-4676-8706-4DB8806C5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vede rodiče k tomu, aby své děti týrali, či jinak jim ubližovali a udělali z nich „vlčí děti“?? </a:t>
            </a:r>
          </a:p>
          <a:p>
            <a:r>
              <a:rPr lang="cs-CZ" dirty="0"/>
              <a:t>Může toto citové navázání proběhnout i na více osob najednou? Např. na oba rodiče nebo se jedná vždy jen o jednu osobu? </a:t>
            </a:r>
          </a:p>
          <a:p>
            <a:r>
              <a:rPr lang="cs-CZ" dirty="0"/>
              <a:t>Jak moc může ovlivnit </a:t>
            </a:r>
            <a:r>
              <a:rPr lang="cs-CZ" dirty="0" err="1"/>
              <a:t>attachment</a:t>
            </a:r>
            <a:r>
              <a:rPr lang="cs-CZ" dirty="0"/>
              <a:t> v dětství naši psychologii v dospělosti? </a:t>
            </a:r>
          </a:p>
          <a:p>
            <a:r>
              <a:rPr lang="cs-CZ" dirty="0"/>
              <a:t>Jak se nejlépe chovat k dítěti aby bylo co nejvíce spokojené? </a:t>
            </a:r>
          </a:p>
        </p:txBody>
      </p:sp>
    </p:spTree>
    <p:extLst>
      <p:ext uri="{BB962C8B-B14F-4D97-AF65-F5344CB8AC3E}">
        <p14:creationId xmlns:p14="http://schemas.microsoft.com/office/powerpoint/2010/main" val="38534900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CBFA-DFEE-408F-930C-B0A2AB9C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0064B-5CC8-4F98-9E0E-C535B4378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udržitelné vztahy mezi lidi s odlišným </a:t>
            </a:r>
            <a:r>
              <a:rPr lang="cs-CZ" dirty="0" err="1"/>
              <a:t>attachmentem</a:t>
            </a:r>
            <a:r>
              <a:rPr lang="cs-CZ" dirty="0"/>
              <a:t> a dochází k ovlivnění </a:t>
            </a:r>
            <a:r>
              <a:rPr lang="cs-CZ" dirty="0" err="1"/>
              <a:t>attachmentu</a:t>
            </a:r>
            <a:r>
              <a:rPr lang="cs-CZ" dirty="0"/>
              <a:t> u druhé osoby? </a:t>
            </a:r>
          </a:p>
          <a:p>
            <a:r>
              <a:rPr lang="cs-CZ" dirty="0"/>
              <a:t>Jsou vlčí děti schopné se zařadit do společnosti? </a:t>
            </a:r>
          </a:p>
        </p:txBody>
      </p:sp>
    </p:spTree>
    <p:extLst>
      <p:ext uri="{BB962C8B-B14F-4D97-AF65-F5344CB8AC3E}">
        <p14:creationId xmlns:p14="http://schemas.microsoft.com/office/powerpoint/2010/main" val="14749921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89154-0662-4883-A8F8-F814BA80E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2019: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C05501-AC01-42CF-8AE2-7CD51BE55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 velký vliv může mít porucha </a:t>
            </a:r>
            <a:r>
              <a:rPr lang="cs-CZ" dirty="0" err="1"/>
              <a:t>attachmentu</a:t>
            </a:r>
            <a:r>
              <a:rPr lang="cs-CZ" dirty="0"/>
              <a:t> na rozvoj delikventního chování u dítěte? </a:t>
            </a:r>
          </a:p>
          <a:p>
            <a:r>
              <a:rPr lang="cs-CZ" dirty="0"/>
              <a:t>Stojí za poruchami učení poruchy </a:t>
            </a:r>
            <a:r>
              <a:rPr lang="cs-CZ" dirty="0" err="1"/>
              <a:t>attachmentu</a:t>
            </a:r>
            <a:r>
              <a:rPr lang="cs-CZ" dirty="0"/>
              <a:t>?</a:t>
            </a:r>
          </a:p>
          <a:p>
            <a:r>
              <a:rPr lang="cs-CZ" dirty="0"/>
              <a:t>Je možné </a:t>
            </a:r>
            <a:r>
              <a:rPr lang="cs-CZ" dirty="0" err="1"/>
              <a:t>attachment</a:t>
            </a:r>
            <a:r>
              <a:rPr lang="cs-CZ" dirty="0"/>
              <a:t> nějaké osoby ovlivnit i v dospělosti? </a:t>
            </a:r>
          </a:p>
          <a:p>
            <a:r>
              <a:rPr lang="cs-CZ" dirty="0"/>
              <a:t>Pokud u dítěte pozorujeme chování vykazující abnormální vazbu, jak bychom měli změnit své chování k němu, aby se u něj vytvořila vazba bezpečná?</a:t>
            </a:r>
          </a:p>
        </p:txBody>
      </p:sp>
    </p:spTree>
    <p:extLst>
      <p:ext uri="{BB962C8B-B14F-4D97-AF65-F5344CB8AC3E}">
        <p14:creationId xmlns:p14="http://schemas.microsoft.com/office/powerpoint/2010/main" val="18946656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46A21-7622-4384-A8FB-23096ACBB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0E55E-951A-4D3A-81F8-E44C5109A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Jak postupovat u dětí, které jsou např. hned po narození umístěny do </a:t>
            </a:r>
            <a:r>
              <a:rPr lang="cs-CZ" dirty="0" err="1"/>
              <a:t>babyboxu</a:t>
            </a:r>
            <a:r>
              <a:rPr lang="cs-CZ" dirty="0"/>
              <a:t>? Kdo může nahradit matku v tomto případě? </a:t>
            </a:r>
          </a:p>
          <a:p>
            <a:r>
              <a:rPr lang="cs-CZ" dirty="0"/>
              <a:t>Může k problémům s </a:t>
            </a:r>
            <a:r>
              <a:rPr lang="cs-CZ" dirty="0" err="1"/>
              <a:t>attachmentem</a:t>
            </a:r>
            <a:r>
              <a:rPr lang="cs-CZ" dirty="0"/>
              <a:t> mezi matkou a dítětem dojít i v případě, kdy matka trpí poporodními depresemi, příp. laktační psychózou? </a:t>
            </a:r>
          </a:p>
          <a:p>
            <a:r>
              <a:rPr lang="cs-CZ" dirty="0"/>
              <a:t>Týkají se problémy se vztahy jen vztahů milostných nebo i těch přátelských či pracovních?</a:t>
            </a:r>
          </a:p>
          <a:p>
            <a:r>
              <a:rPr lang="cs-CZ" dirty="0"/>
              <a:t>Ve kterých zemích (jestli se takové vyskytují) převažuje jiná vazba nad jistou?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6603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D4CD-E1E2-4594-91F5-9D435F83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A7A7E-8422-4B05-8744-7436B1045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líši</a:t>
            </a:r>
            <a:r>
              <a:rPr lang="cs-CZ" dirty="0"/>
              <a:t> pojem </a:t>
            </a:r>
            <a:r>
              <a:rPr lang="cs-CZ" dirty="0" err="1"/>
              <a:t>attachment</a:t>
            </a:r>
            <a:r>
              <a:rPr lang="cs-CZ" dirty="0"/>
              <a:t> a </a:t>
            </a:r>
            <a:r>
              <a:rPr lang="cs-CZ" dirty="0" err="1"/>
              <a:t>bonding</a:t>
            </a:r>
            <a:r>
              <a:rPr lang="cs-CZ" dirty="0"/>
              <a:t>? </a:t>
            </a:r>
          </a:p>
          <a:p>
            <a:r>
              <a:rPr lang="cs-CZ" dirty="0"/>
              <a:t>Myslíte, že sú </a:t>
            </a:r>
            <a:r>
              <a:rPr lang="cs-CZ" dirty="0" err="1"/>
              <a:t>prípady</a:t>
            </a:r>
            <a:r>
              <a:rPr lang="cs-CZ" dirty="0"/>
              <a:t> </a:t>
            </a:r>
            <a:r>
              <a:rPr lang="cs-CZ" dirty="0" err="1"/>
              <a:t>kedy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citové </a:t>
            </a:r>
            <a:r>
              <a:rPr lang="cs-CZ" dirty="0" err="1"/>
              <a:t>puto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matkou a </a:t>
            </a:r>
            <a:r>
              <a:rPr lang="cs-CZ" dirty="0" err="1"/>
              <a:t>dieťaťom</a:t>
            </a:r>
            <a:r>
              <a:rPr lang="cs-CZ" dirty="0"/>
              <a:t> </a:t>
            </a:r>
            <a:r>
              <a:rPr lang="cs-CZ" dirty="0" err="1"/>
              <a:t>nevytvorí</a:t>
            </a:r>
            <a:r>
              <a:rPr lang="cs-CZ" dirty="0"/>
              <a:t> aj </a:t>
            </a:r>
            <a:r>
              <a:rPr lang="cs-CZ" dirty="0" err="1"/>
              <a:t>napriek</a:t>
            </a:r>
            <a:r>
              <a:rPr lang="cs-CZ" dirty="0"/>
              <a:t> snahy a </a:t>
            </a:r>
            <a:r>
              <a:rPr lang="cs-CZ" dirty="0" err="1"/>
              <a:t>láskavému</a:t>
            </a:r>
            <a:r>
              <a:rPr lang="cs-CZ" dirty="0"/>
              <a:t> </a:t>
            </a:r>
            <a:r>
              <a:rPr lang="cs-CZ" dirty="0" err="1"/>
              <a:t>prístupu</a:t>
            </a:r>
            <a:r>
              <a:rPr lang="cs-CZ" dirty="0"/>
              <a:t> matky?</a:t>
            </a:r>
          </a:p>
          <a:p>
            <a:r>
              <a:rPr lang="cs-CZ" dirty="0"/>
              <a:t>Sú v </a:t>
            </a:r>
            <a:r>
              <a:rPr lang="cs-CZ" dirty="0" err="1"/>
              <a:t>dnešnej</a:t>
            </a:r>
            <a:r>
              <a:rPr lang="cs-CZ" dirty="0"/>
              <a:t> </a:t>
            </a:r>
            <a:r>
              <a:rPr lang="cs-CZ" dirty="0" err="1"/>
              <a:t>dobe</a:t>
            </a:r>
            <a:r>
              <a:rPr lang="cs-CZ" dirty="0"/>
              <a:t> zaznamenané </a:t>
            </a:r>
            <a:r>
              <a:rPr lang="cs-CZ" dirty="0" err="1"/>
              <a:t>prípady</a:t>
            </a:r>
            <a:r>
              <a:rPr lang="cs-CZ" dirty="0"/>
              <a:t> vlčích </a:t>
            </a:r>
            <a:r>
              <a:rPr lang="cs-CZ" dirty="0" err="1"/>
              <a:t>detí</a:t>
            </a:r>
            <a:r>
              <a:rPr lang="cs-CZ" dirty="0"/>
              <a:t>? </a:t>
            </a:r>
          </a:p>
          <a:p>
            <a:r>
              <a:rPr lang="cs-CZ" dirty="0"/>
              <a:t>Sú poruchy </a:t>
            </a:r>
            <a:r>
              <a:rPr lang="cs-CZ" dirty="0" err="1"/>
              <a:t>attachmentu</a:t>
            </a:r>
            <a:r>
              <a:rPr lang="cs-CZ" dirty="0"/>
              <a:t> </a:t>
            </a:r>
            <a:r>
              <a:rPr lang="cs-CZ" dirty="0" err="1"/>
              <a:t>častejšie</a:t>
            </a:r>
            <a:r>
              <a:rPr lang="cs-CZ" dirty="0"/>
              <a:t> u </a:t>
            </a:r>
            <a:r>
              <a:rPr lang="cs-CZ" dirty="0" err="1"/>
              <a:t>detí</a:t>
            </a:r>
            <a:r>
              <a:rPr lang="cs-CZ" dirty="0"/>
              <a:t> v </a:t>
            </a:r>
            <a:r>
              <a:rPr lang="cs-CZ" dirty="0" err="1"/>
              <a:t>ústavnej</a:t>
            </a:r>
            <a:r>
              <a:rPr lang="cs-CZ" dirty="0"/>
              <a:t> starostlivosti (v </a:t>
            </a:r>
            <a:r>
              <a:rPr lang="cs-CZ" dirty="0" err="1"/>
              <a:t>sirotincoch</a:t>
            </a:r>
            <a:r>
              <a:rPr lang="cs-CZ" dirty="0"/>
              <a:t>)? </a:t>
            </a:r>
            <a:r>
              <a:rPr lang="cs-CZ" dirty="0" err="1"/>
              <a:t>Existujú</a:t>
            </a:r>
            <a:r>
              <a:rPr lang="cs-CZ" dirty="0"/>
              <a:t> účinné </a:t>
            </a:r>
            <a:r>
              <a:rPr lang="cs-CZ" dirty="0" err="1"/>
              <a:t>metódy</a:t>
            </a:r>
            <a:r>
              <a:rPr lang="cs-CZ" dirty="0"/>
              <a:t>, </a:t>
            </a:r>
            <a:r>
              <a:rPr lang="cs-CZ" dirty="0" err="1"/>
              <a:t>ktorými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dá </a:t>
            </a:r>
            <a:r>
              <a:rPr lang="cs-CZ" dirty="0" err="1"/>
              <a:t>diagnostikovať</a:t>
            </a:r>
            <a:r>
              <a:rPr lang="cs-CZ" dirty="0"/>
              <a:t> porucha </a:t>
            </a:r>
            <a:r>
              <a:rPr lang="cs-CZ" dirty="0" err="1"/>
              <a:t>attachmentu</a:t>
            </a:r>
            <a:r>
              <a:rPr lang="cs-CZ" dirty="0"/>
              <a:t> u </a:t>
            </a:r>
            <a:r>
              <a:rPr lang="cs-CZ" dirty="0" err="1"/>
              <a:t>takýchto</a:t>
            </a:r>
            <a:r>
              <a:rPr lang="cs-CZ" dirty="0"/>
              <a:t> </a:t>
            </a:r>
            <a:r>
              <a:rPr lang="cs-CZ" dirty="0" err="1"/>
              <a:t>detí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696558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84C68-62D5-4B52-903B-1AFC45269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10DD2-A880-4BD0-A7BA-9472CC1F8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možné pozorovat specifické projevy přítomnosti blízké osoby (pocit bezpečí, větší tendence k interakci s neznámými osobami) i u dospělého člověka (</a:t>
            </a:r>
            <a:r>
              <a:rPr lang="cs-CZ" dirty="0" err="1"/>
              <a:t>konkrétne</a:t>
            </a:r>
            <a:r>
              <a:rPr lang="cs-CZ" dirty="0"/>
              <a:t> například u úzkostných osob)? </a:t>
            </a:r>
          </a:p>
          <a:p>
            <a:r>
              <a:rPr lang="cs-CZ" dirty="0"/>
              <a:t>Musí být </a:t>
            </a:r>
            <a:r>
              <a:rPr lang="cs-CZ" dirty="0" err="1"/>
              <a:t>attachment</a:t>
            </a:r>
            <a:r>
              <a:rPr lang="cs-CZ" dirty="0"/>
              <a:t> v dětském věku vždy vázán na rodiče/pečující osobu, nebo je možné nějakou obdobu </a:t>
            </a:r>
            <a:r>
              <a:rPr lang="cs-CZ" dirty="0" err="1"/>
              <a:t>attachementu</a:t>
            </a:r>
            <a:r>
              <a:rPr lang="cs-CZ" dirty="0"/>
              <a:t> pozorovat například i u vlčích dětí ke zvířeti?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500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 dospělý člověk zároveň patřit do několika typů </a:t>
            </a:r>
            <a:r>
              <a:rPr lang="cs-CZ" dirty="0" err="1"/>
              <a:t>attachmentu</a:t>
            </a:r>
            <a:r>
              <a:rPr lang="cs-CZ" dirty="0"/>
              <a:t>? </a:t>
            </a:r>
          </a:p>
          <a:p>
            <a:r>
              <a:rPr lang="cs-CZ" dirty="0"/>
              <a:t>Jak moc se dá citové pouto zformovat? Pokud dítě má jeden z nejistého </a:t>
            </a:r>
            <a:r>
              <a:rPr lang="cs-CZ" dirty="0" err="1"/>
              <a:t>attachmentu</a:t>
            </a:r>
            <a:r>
              <a:rPr lang="cs-CZ" dirty="0"/>
              <a:t>, lze docílit, aby získalo jistý? </a:t>
            </a:r>
          </a:p>
          <a:p>
            <a:r>
              <a:rPr lang="cs-CZ" dirty="0"/>
              <a:t>Jak je velká pravděpodobnost, že se dítě bude v budoucím životě chovat jako jeho rodiče?</a:t>
            </a:r>
          </a:p>
        </p:txBody>
      </p:sp>
    </p:spTree>
    <p:extLst>
      <p:ext uri="{BB962C8B-B14F-4D97-AF65-F5344CB8AC3E}">
        <p14:creationId xmlns:p14="http://schemas.microsoft.com/office/powerpoint/2010/main" val="40564552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Může nadměrné pečování negativně ovlivnit další vývoj dítěte?</a:t>
            </a:r>
          </a:p>
          <a:p>
            <a:r>
              <a:rPr lang="cs-CZ" dirty="0"/>
              <a:t>Uvádí se, že tato citová vazba vzniká mezi dítětem a matkou. Je to tedy myšleno tak, ze se nemůže vytvořit u více osob, tedy k matce a otci zároveň, nebo tak, že se pouto vytvoří pouze k jedné osobě, která o dítě nejvíce pečovala? </a:t>
            </a:r>
          </a:p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vplýva</a:t>
            </a:r>
            <a:r>
              <a:rPr lang="cs-CZ" dirty="0"/>
              <a:t> bezpečná citová </a:t>
            </a:r>
            <a:r>
              <a:rPr lang="cs-CZ" dirty="0" err="1"/>
              <a:t>väzba</a:t>
            </a:r>
            <a:r>
              <a:rPr lang="cs-CZ" dirty="0"/>
              <a:t> na psychický vývin </a:t>
            </a:r>
            <a:r>
              <a:rPr lang="cs-CZ" dirty="0" err="1"/>
              <a:t>dieťaťa</a:t>
            </a:r>
            <a:r>
              <a:rPr lang="cs-CZ" dirty="0"/>
              <a:t>? </a:t>
            </a:r>
          </a:p>
          <a:p>
            <a:r>
              <a:rPr lang="cs-CZ" dirty="0"/>
              <a:t>Jaký typ </a:t>
            </a:r>
            <a:r>
              <a:rPr lang="cs-CZ" dirty="0" err="1"/>
              <a:t>attachmentu</a:t>
            </a:r>
            <a:r>
              <a:rPr lang="cs-CZ" dirty="0"/>
              <a:t>  si vytvoří děti k biologickým rodičům, kterýmž byly z různých důvodů odebrány jako malé, a postupně se s nimi po letech sejdou? Je možné zde navázat jistý typ </a:t>
            </a:r>
            <a:r>
              <a:rPr lang="cs-CZ" dirty="0" err="1"/>
              <a:t>attachmentu</a:t>
            </a:r>
            <a:r>
              <a:rPr lang="cs-CZ" dirty="0"/>
              <a:t> i po dlouhém odloučení?</a:t>
            </a:r>
          </a:p>
        </p:txBody>
      </p:sp>
    </p:spTree>
    <p:extLst>
      <p:ext uri="{BB962C8B-B14F-4D97-AF65-F5344CB8AC3E}">
        <p14:creationId xmlns:p14="http://schemas.microsoft.com/office/powerpoint/2010/main" val="282221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A13D-4F85-4F9F-B4E3-2A5FCF41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Attachment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D9975-5CEB-4430-8206-8991C6C92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je? Co o </a:t>
            </a:r>
            <a:r>
              <a:rPr lang="cs-CZ" dirty="0" err="1"/>
              <a:t>attachmentu</a:t>
            </a:r>
            <a:r>
              <a:rPr lang="cs-CZ" dirty="0"/>
              <a:t> víte?</a:t>
            </a:r>
          </a:p>
        </p:txBody>
      </p:sp>
    </p:spTree>
    <p:extLst>
      <p:ext uri="{BB962C8B-B14F-4D97-AF65-F5344CB8AC3E}">
        <p14:creationId xmlns:p14="http://schemas.microsoft.com/office/powerpoint/2010/main" val="25022840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737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Může vzniknout jistý attachment u vlčích dětí ke zvířecí matce v jejíž společnosti vyrůstali?</a:t>
            </a:r>
          </a:p>
          <a:p>
            <a:r>
              <a:rPr lang="cs-CZ" dirty="0"/>
              <a:t>Mění se typ </a:t>
            </a:r>
            <a:r>
              <a:rPr lang="cs-CZ" dirty="0" err="1"/>
              <a:t>attachmentu</a:t>
            </a:r>
            <a:r>
              <a:rPr lang="cs-CZ" dirty="0"/>
              <a:t> v průběhu dětství, i když chování rodičů se po celou dobu vývoje nemění?</a:t>
            </a:r>
          </a:p>
          <a:p>
            <a:r>
              <a:rPr lang="cs-CZ" dirty="0"/>
              <a:t>Existují metody, jak poruchy </a:t>
            </a:r>
            <a:r>
              <a:rPr lang="cs-CZ" dirty="0" err="1"/>
              <a:t>attachmentu</a:t>
            </a:r>
            <a:r>
              <a:rPr lang="cs-CZ" dirty="0"/>
              <a:t> diagnostikovat a poté i řešit?</a:t>
            </a:r>
          </a:p>
          <a:p>
            <a:pPr lvl="0"/>
            <a:r>
              <a:rPr lang="cs-CZ" dirty="0"/>
              <a:t>Proč by nemohly mít tzv. vlčí děti lepší typ </a:t>
            </a:r>
            <a:r>
              <a:rPr lang="cs-CZ" dirty="0" err="1"/>
              <a:t>attachmentu</a:t>
            </a:r>
            <a:r>
              <a:rPr lang="cs-CZ" dirty="0"/>
              <a:t> než děti zanedbávané v běžné rodině ?</a:t>
            </a:r>
          </a:p>
          <a:p>
            <a:r>
              <a:rPr lang="cs-CZ" dirty="0"/>
              <a:t>Co tento pojem vůbec znamená pro děti, které si projdou kojeneckým ústavem, dětským domovem, popř. několika pěstounskými rodinami ?</a:t>
            </a:r>
          </a:p>
        </p:txBody>
      </p:sp>
    </p:spTree>
    <p:extLst>
      <p:ext uri="{BB962C8B-B14F-4D97-AF65-F5344CB8AC3E}">
        <p14:creationId xmlns:p14="http://schemas.microsoft.com/office/powerpoint/2010/main" val="19224579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5D193-FE23-43AF-BCA3-FD373506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F7C568-E079-4494-84A9-B80261A4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Jaká je možná pomoc pro děti s poruchou </a:t>
            </a:r>
            <a:r>
              <a:rPr lang="cs-CZ" dirty="0" err="1"/>
              <a:t>attachmentu</a:t>
            </a:r>
            <a:r>
              <a:rPr lang="cs-CZ" dirty="0"/>
              <a:t> v jejich pozdějším/dospělém věku? Pomůžou jim např. určité psychoterapeutické postupy? Nebo již náprava není možná?</a:t>
            </a:r>
          </a:p>
          <a:p>
            <a:r>
              <a:rPr lang="cs-CZ" dirty="0"/>
              <a:t>Jak moc může konkrétně pěstounská péče na přechodnou dobu ovlivnit attachment dítěte? Dokáže si dítě už během relativně krátké doby (např. 3 až 4 měsíců trvání tohoto typu pěstounské péče) vypěstovat ke svému pěstounovi/pěstounům tak silné citové pouto, které lze označit </a:t>
            </a:r>
            <a:r>
              <a:rPr lang="cs-CZ" dirty="0" err="1"/>
              <a:t>attachmentem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88469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C9687-DACD-4E1C-9F9E-2E61E156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A12D63-038E-4839-A52E-B9B465A1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0529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Autofit/>
          </a:bodyPr>
          <a:lstStyle/>
          <a:p>
            <a:r>
              <a:rPr lang="cs-CZ" sz="3600" dirty="0"/>
              <a:t>Margaret </a:t>
            </a:r>
            <a:r>
              <a:rPr lang="cs-CZ" sz="3600" dirty="0" err="1"/>
              <a:t>Mahlerová</a:t>
            </a:r>
            <a:r>
              <a:rPr lang="cs-CZ" sz="3600" dirty="0"/>
              <a:t> (1897-1985)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6408712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Psychoanalytička (směr: egopsychologie). Maďarka, 1938 emigrovala do New Yorku. Zkoumala děti a dopad rané </a:t>
            </a:r>
            <a:r>
              <a:rPr lang="cs-CZ" b="1" dirty="0"/>
              <a:t>deprivace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Dětský vývoj má podle ní tři zásadní fáze: </a:t>
            </a:r>
          </a:p>
          <a:p>
            <a:pPr>
              <a:buNone/>
            </a:pPr>
            <a:r>
              <a:rPr lang="cs-CZ" i="1" dirty="0"/>
              <a:t>normální autismus</a:t>
            </a:r>
            <a:r>
              <a:rPr lang="cs-CZ" dirty="0"/>
              <a:t> – tuto fázi později zamítla (není podstatná)</a:t>
            </a:r>
          </a:p>
          <a:p>
            <a:pPr>
              <a:buNone/>
            </a:pPr>
            <a:r>
              <a:rPr lang="cs-CZ" i="1" dirty="0"/>
              <a:t>symbiotická fáze</a:t>
            </a:r>
            <a:r>
              <a:rPr lang="cs-CZ" dirty="0"/>
              <a:t> – spojení s matkou</a:t>
            </a:r>
          </a:p>
          <a:p>
            <a:pPr>
              <a:buNone/>
            </a:pPr>
            <a:r>
              <a:rPr lang="cs-CZ" i="1" dirty="0"/>
              <a:t>separačně-individuační proces – </a:t>
            </a:r>
            <a:r>
              <a:rPr lang="cs-CZ" dirty="0" err="1"/>
              <a:t>proces</a:t>
            </a:r>
            <a:r>
              <a:rPr lang="cs-CZ" dirty="0"/>
              <a:t> oddělování od matky k vzniku ega (</a:t>
            </a:r>
            <a:r>
              <a:rPr lang="cs-CZ" i="1" dirty="0" err="1"/>
              <a:t>self</a:t>
            </a:r>
            <a:r>
              <a:rPr lang="cs-CZ" dirty="0"/>
              <a:t>).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5362" name="Picture 2" descr="http://www.depressaoansiedade.com/wp-content/uploads/2011/10/Margaret-Sch%C3%B6nberger-Mahl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6784" y="1844824"/>
            <a:ext cx="2687216" cy="3394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Nejprve (0-2 měsíce) dítě neodlišuje sebe a svět.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hovoří o </a:t>
            </a:r>
            <a:r>
              <a:rPr lang="cs-CZ" altLang="cs-CZ" b="1" dirty="0" err="1"/>
              <a:t>preobjektálním</a:t>
            </a:r>
            <a:r>
              <a:rPr lang="cs-CZ" altLang="cs-CZ" b="1" dirty="0"/>
              <a:t> období </a:t>
            </a:r>
            <a:r>
              <a:rPr lang="cs-CZ" altLang="cs-CZ" dirty="0"/>
              <a:t>– nerozlišuje </a:t>
            </a:r>
            <a:r>
              <a:rPr lang="cs-CZ" altLang="cs-CZ" b="1" i="1" dirty="0"/>
              <a:t>objekt</a:t>
            </a:r>
            <a:r>
              <a:rPr lang="cs-CZ" altLang="cs-CZ" dirty="0"/>
              <a:t> (resp. matku).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Margaret Mahlerová (1975) nazývá toto období </a:t>
            </a:r>
            <a:r>
              <a:rPr lang="cs-CZ" altLang="cs-CZ" b="1" dirty="0"/>
              <a:t>autistickou fází</a:t>
            </a:r>
            <a:r>
              <a:rPr lang="cs-CZ" altLang="cs-CZ" dirty="0"/>
              <a:t> – dítě je soustředěno především na sebe a není schopno odlišit aktivitu, která je jeho vlastní, od aktivity, kterou provádějí jiné osoby (s výjimkou </a:t>
            </a:r>
            <a:r>
              <a:rPr lang="cs-CZ" altLang="cs-CZ" dirty="0" err="1"/>
              <a:t>sebedotyku</a:t>
            </a:r>
            <a:r>
              <a:rPr lang="cs-CZ" altLang="cs-CZ" dirty="0"/>
              <a:t>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6380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/>
          </a:bodyPr>
          <a:lstStyle/>
          <a:p>
            <a:r>
              <a:rPr lang="cs-CZ" altLang="cs-CZ" sz="2800" b="1" dirty="0"/>
              <a:t>Dítě dokáže navázat oční kontakt + „sociální úsměv“</a:t>
            </a:r>
          </a:p>
          <a:p>
            <a:r>
              <a:rPr lang="cs-CZ" altLang="cs-CZ" sz="2800" dirty="0"/>
              <a:t>2.-3. měsíc dítě začíná projevovat zájem i o okolí. Z hmatové percepce se pozornost přesunuje také k zrakové a sluchové percepci. Nejvíce dítě zajímají živé objekty (vzniká specifická kategorie prvků světa?).</a:t>
            </a:r>
          </a:p>
          <a:p>
            <a:r>
              <a:rPr lang="cs-CZ" altLang="cs-CZ" sz="2800" dirty="0" err="1"/>
              <a:t>Spitz</a:t>
            </a:r>
            <a:r>
              <a:rPr lang="cs-CZ" altLang="cs-CZ" sz="2800" dirty="0"/>
              <a:t> (1958) je označuje jako </a:t>
            </a:r>
            <a:r>
              <a:rPr lang="cs-CZ" altLang="cs-CZ" sz="2800" b="1" dirty="0"/>
              <a:t>předběžné objekty.</a:t>
            </a:r>
          </a:p>
          <a:p>
            <a:r>
              <a:rPr lang="cs-CZ" altLang="cs-CZ" sz="2800" dirty="0"/>
              <a:t>Období mezi 3. a 5. měsícem nazvala </a:t>
            </a:r>
            <a:r>
              <a:rPr lang="cs-CZ" altLang="cs-CZ" sz="2800" dirty="0" err="1"/>
              <a:t>Mahlerová</a:t>
            </a:r>
            <a:r>
              <a:rPr lang="cs-CZ" altLang="cs-CZ" sz="2800" dirty="0"/>
              <a:t> </a:t>
            </a:r>
            <a:r>
              <a:rPr lang="cs-CZ" altLang="cs-CZ" sz="2800" b="1" dirty="0"/>
              <a:t>symbiotickou fází</a:t>
            </a:r>
            <a:r>
              <a:rPr lang="cs-CZ" altLang="cs-CZ" sz="2800" dirty="0"/>
              <a:t>, neboť dítě se cítí být s matkou úzce spojeno (symbiotický vztah). </a:t>
            </a:r>
          </a:p>
        </p:txBody>
      </p:sp>
    </p:spTree>
    <p:extLst>
      <p:ext uri="{BB962C8B-B14F-4D97-AF65-F5344CB8AC3E}">
        <p14:creationId xmlns:p14="http://schemas.microsoft.com/office/powerpoint/2010/main" val="30456836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Spolu s uvědoměním </a:t>
            </a:r>
            <a:r>
              <a:rPr lang="cs-CZ" altLang="cs-CZ" b="1" dirty="0"/>
              <a:t>objektu</a:t>
            </a:r>
            <a:r>
              <a:rPr lang="cs-CZ" altLang="cs-CZ" dirty="0"/>
              <a:t> matky si dítě uvědomí i samostatnost existence matky a musí přijmout fakt, že není součástí matky (</a:t>
            </a:r>
            <a:r>
              <a:rPr lang="cs-CZ" altLang="cs-CZ" b="1" dirty="0"/>
              <a:t>separační proces</a:t>
            </a:r>
            <a:r>
              <a:rPr lang="cs-CZ" altLang="cs-CZ" dirty="0"/>
              <a:t> a </a:t>
            </a:r>
            <a:r>
              <a:rPr lang="cs-CZ" altLang="cs-CZ" b="1" dirty="0"/>
              <a:t>separační úzkost</a:t>
            </a:r>
            <a:r>
              <a:rPr lang="cs-CZ" altLang="cs-CZ" dirty="0"/>
              <a:t>). 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Tak vzniká separace na psychické úrovni v rámci uvědomování sebe sama jako samostatné bytosti. Dítě dovede lépe odlišovat i </a:t>
            </a:r>
            <a:r>
              <a:rPr lang="cs-CZ" altLang="cs-CZ" i="1" dirty="0"/>
              <a:t>svoje</a:t>
            </a:r>
            <a:r>
              <a:rPr lang="cs-CZ" altLang="cs-CZ" dirty="0"/>
              <a:t> pocity a procesy. Vnímá rozdíl mezi tím, co pochází z těla a co z vnějšku. Vytváří si </a:t>
            </a:r>
            <a:r>
              <a:rPr lang="cs-CZ" altLang="cs-CZ" b="1" dirty="0"/>
              <a:t>teorii mysli </a:t>
            </a:r>
            <a:r>
              <a:rPr lang="cs-CZ" altLang="cs-CZ" dirty="0"/>
              <a:t>(druhých).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Mahlerová nazývá pochopení vlastní samostatné existence jako </a:t>
            </a:r>
            <a:r>
              <a:rPr lang="cs-CZ" altLang="cs-CZ" b="1" dirty="0"/>
              <a:t>psychické narození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43780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Vývoj sebepojetí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6.-9. měsíc – dítě je schopno odlišit známé a neznámé osoby.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René </a:t>
            </a:r>
            <a:r>
              <a:rPr lang="cs-CZ" altLang="cs-CZ" dirty="0" err="1"/>
              <a:t>Spitz</a:t>
            </a:r>
            <a:r>
              <a:rPr lang="cs-CZ" altLang="cs-CZ" dirty="0"/>
              <a:t> (1958) nazval tuto fázi jako </a:t>
            </a:r>
            <a:r>
              <a:rPr lang="cs-CZ" altLang="cs-CZ" b="1" dirty="0"/>
              <a:t>stádium specifického objektu</a:t>
            </a:r>
            <a:r>
              <a:rPr lang="cs-CZ" altLang="cs-CZ" dirty="0"/>
              <a:t>, jímž se stává matka. V přítomnosti matky bývá dítě sociálně odvážnější.</a:t>
            </a:r>
          </a:p>
          <a:p>
            <a:pPr marL="136525" indent="0">
              <a:buFont typeface="Wingdings 2" pitchFamily="18" charset="2"/>
              <a:buNone/>
            </a:pPr>
            <a:r>
              <a:rPr lang="cs-CZ" altLang="cs-CZ" dirty="0"/>
              <a:t>Doklad vývoje pojetí mateřského </a:t>
            </a:r>
            <a:r>
              <a:rPr lang="cs-CZ" altLang="cs-CZ" b="1" dirty="0"/>
              <a:t>objektu</a:t>
            </a:r>
            <a:r>
              <a:rPr lang="cs-CZ" altLang="cs-CZ" dirty="0"/>
              <a:t>: do cca 7. měsíce děti často neprotestují, když jsou odloučeny od matky, je-li zachován jejich komfort. Po 7. měsíci dítě pociťuje </a:t>
            </a:r>
            <a:r>
              <a:rPr lang="cs-CZ" altLang="cs-CZ" b="1" dirty="0"/>
              <a:t>separační  úzkost</a:t>
            </a:r>
            <a:r>
              <a:rPr lang="cs-CZ" altLang="cs-CZ" dirty="0"/>
              <a:t>, v nepřítomnosti matky pláčou a hledají ji (</a:t>
            </a:r>
            <a:r>
              <a:rPr lang="cs-CZ" altLang="cs-CZ" dirty="0" err="1"/>
              <a:t>attachmentové</a:t>
            </a:r>
            <a:r>
              <a:rPr lang="cs-CZ" altLang="cs-CZ" dirty="0"/>
              <a:t> chování).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29027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sebepojetí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/>
          <a:lstStyle/>
          <a:p>
            <a:pPr marL="137160" indent="0">
              <a:buNone/>
            </a:pPr>
            <a:r>
              <a:rPr lang="cs-CZ" dirty="0"/>
              <a:t>Test: namalujete nepozorovaně dítěti na čelo či nos tečku a dáte jej před zrcadlo.</a:t>
            </a:r>
          </a:p>
          <a:p>
            <a:pPr marL="137160" indent="0">
              <a:buNone/>
            </a:pPr>
            <a:r>
              <a:rPr lang="cs-CZ" dirty="0"/>
              <a:t>Do cca 20 měsíců si dítě hraje se zrcadlem a maximálně se snaží dotknout tečky na zrcadle. Později si děti sahají na vlastní čelo (to se bere jako důkaz znalosti vnějšího já).</a:t>
            </a:r>
          </a:p>
          <a:p>
            <a:pPr marL="137160" indent="0">
              <a:buNone/>
            </a:pPr>
            <a:r>
              <a:rPr lang="cs-CZ" dirty="0"/>
              <a:t>+ většina dětí, které si sahají na čelo, jeví rozpaky.</a:t>
            </a:r>
          </a:p>
        </p:txBody>
      </p:sp>
    </p:spTree>
    <p:extLst>
      <p:ext uri="{BB962C8B-B14F-4D97-AF65-F5344CB8AC3E}">
        <p14:creationId xmlns:p14="http://schemas.microsoft.com/office/powerpoint/2010/main" val="20932427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Kognitivní vývoj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09160"/>
          </a:xfrm>
        </p:spPr>
        <p:txBody>
          <a:bodyPr>
            <a:normAutofit fontScale="92500" lnSpcReduction="10000"/>
          </a:bodyPr>
          <a:lstStyle/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První orientované poznávaní má orální charakter (srov. Freudovo </a:t>
            </a:r>
            <a:r>
              <a:rPr lang="cs-CZ" altLang="en-US" b="1" dirty="0"/>
              <a:t>orální stádium</a:t>
            </a:r>
            <a:r>
              <a:rPr lang="cs-CZ" altLang="en-US" dirty="0"/>
              <a:t>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V 2. měsíci se rozvíjí poznávací funkce ruky.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Dítě musí být stimulováno (přiměřeně).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J. Piaget tvrdil: </a:t>
            </a:r>
          </a:p>
          <a:p>
            <a:pPr marL="136525" indent="0" eaLnBrk="1" hangingPunct="1">
              <a:buFont typeface="Wingdings 2" pitchFamily="18" charset="2"/>
              <a:buNone/>
              <a:defRPr/>
            </a:pPr>
            <a:r>
              <a:rPr lang="cs-CZ" altLang="en-US" dirty="0"/>
              <a:t>…podobně jako zažívací soustava novorozence dokáže trávit pouze mléko, ač později dokáže zpracovávat i pevnou stravu, i dětský intelekt dokáže přijímat a zužitkovat jen jednoduché prožitky, ale jak je jimi živen, dokáže zpracovat mnohem složitější… (</a:t>
            </a:r>
            <a:r>
              <a:rPr lang="cs-CZ" altLang="en-US" dirty="0" err="1"/>
              <a:t>Hunt</a:t>
            </a:r>
            <a:r>
              <a:rPr lang="cs-CZ" altLang="en-US" dirty="0"/>
              <a:t>, 2000, s. 341)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790624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/>
              <a:t>Attachment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dirty="0"/>
              <a:t>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to základní prosociální pud savců (a snad i ptáků). Každý sociální tvor musí být hnán k tomu být s ostatními.</a:t>
            </a:r>
          </a:p>
          <a:p>
            <a:r>
              <a:rPr lang="cs-CZ" dirty="0"/>
              <a:t>Teorie </a:t>
            </a:r>
            <a:r>
              <a:rPr lang="cs-CZ" dirty="0" err="1"/>
              <a:t>attachmentu</a:t>
            </a:r>
            <a:r>
              <a:rPr lang="cs-CZ" dirty="0"/>
              <a:t> se snaží vysvětlit dynamiku lidských dlouhodobých i krátkodobých vztahů.</a:t>
            </a:r>
          </a:p>
          <a:p>
            <a:r>
              <a:rPr lang="cs-CZ" dirty="0"/>
              <a:t>Zabývá se ale vlastně hlavně tím (alespoň díky </a:t>
            </a:r>
            <a:r>
              <a:rPr lang="cs-CZ" i="1" dirty="0"/>
              <a:t>Testu cizí situace</a:t>
            </a:r>
            <a:r>
              <a:rPr lang="cs-CZ" dirty="0"/>
              <a:t>), jak se lidé chovají ve vztahu, když jsou raněni nebo odděleni od milovaných osob.</a:t>
            </a:r>
          </a:p>
        </p:txBody>
      </p:sp>
    </p:spTree>
    <p:extLst>
      <p:ext uri="{BB962C8B-B14F-4D97-AF65-F5344CB8AC3E}">
        <p14:creationId xmlns:p14="http://schemas.microsoft.com/office/powerpoint/2010/main" val="307832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 err="1"/>
              <a:t>Attachment</a:t>
            </a:r>
            <a:r>
              <a:rPr lang="cs-CZ" dirty="0"/>
              <a:t>, tak jak jej nalézáme u člověka, je patrný </a:t>
            </a:r>
            <a:r>
              <a:rPr lang="cs-CZ" b="1" dirty="0"/>
              <a:t>u všech primátů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b="1" dirty="0"/>
              <a:t>DEF</a:t>
            </a:r>
            <a:r>
              <a:rPr lang="cs-CZ" dirty="0"/>
              <a:t>: Dítě se přimyká k pečovateli, resp. k hlavní </a:t>
            </a:r>
            <a:r>
              <a:rPr lang="cs-CZ" dirty="0" err="1"/>
              <a:t>attachmentové</a:t>
            </a:r>
            <a:r>
              <a:rPr lang="cs-CZ" dirty="0"/>
              <a:t> osobě, </a:t>
            </a:r>
            <a:r>
              <a:rPr lang="cs-CZ" b="1" dirty="0"/>
              <a:t>vyhledává jeho blízkost </a:t>
            </a:r>
            <a:r>
              <a:rPr lang="cs-CZ" dirty="0"/>
              <a:t>hlavně ve chvílích nebezpečí nebo nepohody – hledajíc a očekávajíc útěchu a pomoc.</a:t>
            </a:r>
          </a:p>
          <a:p>
            <a:pPr marL="118872" indent="0">
              <a:buNone/>
            </a:pPr>
            <a:r>
              <a:rPr lang="cs-CZ" dirty="0"/>
              <a:t>Pokud dítě od </a:t>
            </a:r>
            <a:r>
              <a:rPr lang="cs-CZ" dirty="0" err="1"/>
              <a:t>attachmentové</a:t>
            </a:r>
            <a:r>
              <a:rPr lang="cs-CZ" dirty="0"/>
              <a:t> osoby oddělíme, dítě cítí </a:t>
            </a:r>
            <a:r>
              <a:rPr lang="cs-CZ" b="1" dirty="0"/>
              <a:t>separační úzkost </a:t>
            </a:r>
            <a:r>
              <a:rPr lang="cs-CZ" dirty="0"/>
              <a:t>a strach.</a:t>
            </a:r>
          </a:p>
          <a:p>
            <a:pPr marL="118872" indent="0">
              <a:buNone/>
            </a:pPr>
            <a:r>
              <a:rPr lang="cs-CZ" dirty="0"/>
              <a:t>Od 3-4 let dokáže dítě separační úzkost překonat (role transitorních objektů).</a:t>
            </a:r>
          </a:p>
          <a:p>
            <a:pPr marL="118872" indent="0">
              <a:buNone/>
            </a:pPr>
            <a:r>
              <a:rPr lang="cs-CZ" dirty="0"/>
              <a:t>Existuje kritické období pro získání </a:t>
            </a:r>
            <a:r>
              <a:rPr lang="cs-CZ" dirty="0" err="1"/>
              <a:t>attachmentu</a:t>
            </a:r>
            <a:r>
              <a:rPr lang="cs-CZ" dirty="0"/>
              <a:t> (</a:t>
            </a:r>
            <a:r>
              <a:rPr lang="cs-CZ" dirty="0" err="1"/>
              <a:t>Bowlby</a:t>
            </a:r>
            <a:r>
              <a:rPr lang="cs-CZ" dirty="0"/>
              <a:t>: 0,5 až 2-3 roky).</a:t>
            </a:r>
          </a:p>
          <a:p>
            <a:pPr marL="118872" indent="0">
              <a:buNone/>
            </a:pPr>
            <a:r>
              <a:rPr lang="cs-CZ" dirty="0"/>
              <a:t>Rodiče předpokládají, že dítě bude po 1 roce samostatnější, ale opak je pravdou a je to tak v pořádku. (</a:t>
            </a:r>
            <a:r>
              <a:rPr lang="cs-CZ" dirty="0" err="1"/>
              <a:t>Thorová</a:t>
            </a:r>
            <a:r>
              <a:rPr lang="cs-CZ" dirty="0"/>
              <a:t>, 2015, s. 149) Je to právě tím, že navázaly citovou vazbu k objektu.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04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51F2-2C9A-499C-BD94-DE0E246F5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42E15A-5A1F-4C07-B517-1DAAE7992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V západních společnostech je objektem </a:t>
            </a:r>
            <a:r>
              <a:rPr lang="cs-CZ" dirty="0" err="1"/>
              <a:t>attachmentu</a:t>
            </a:r>
            <a:r>
              <a:rPr lang="cs-CZ" dirty="0"/>
              <a:t> téměř výhradně matka, u lovecko-sběračských kultur je to matka a k tomu řada osob, čímž dítě zvyšuje svůj fitness, neboť tak poznává lidi z více úhlů.</a:t>
            </a:r>
          </a:p>
          <a:p>
            <a:pPr marL="118872" indent="0">
              <a:buNone/>
            </a:pPr>
            <a:r>
              <a:rPr lang="cs-CZ" dirty="0"/>
              <a:t>Existuje silný sklon (</a:t>
            </a:r>
            <a:r>
              <a:rPr lang="cs-CZ" i="1" dirty="0" err="1"/>
              <a:t>bias</a:t>
            </a:r>
            <a:r>
              <a:rPr lang="cs-CZ" dirty="0"/>
              <a:t>) preferovat jednu osobu!</a:t>
            </a:r>
          </a:p>
          <a:p>
            <a:pPr marL="118872" indent="0">
              <a:buNone/>
            </a:pPr>
            <a:r>
              <a:rPr lang="cs-CZ" dirty="0"/>
              <a:t>Dítě si po prvním roce většinou vybuduje </a:t>
            </a:r>
            <a:r>
              <a:rPr lang="cs-CZ" b="1" dirty="0"/>
              <a:t>hierarchický systém tzv. blízkých osob</a:t>
            </a:r>
            <a:r>
              <a:rPr lang="cs-CZ" dirty="0"/>
              <a:t>, k nimž má vazbu. </a:t>
            </a:r>
            <a:r>
              <a:rPr lang="cs-CZ" dirty="0" err="1"/>
              <a:t>Attachment</a:t>
            </a:r>
            <a:r>
              <a:rPr lang="cs-CZ" dirty="0"/>
              <a:t> žáka a učitel.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5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7D599-97DE-425F-BA84-7EB950FE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Attachment </a:t>
            </a:r>
            <a:r>
              <a:rPr lang="cs-CZ" dirty="0" err="1"/>
              <a:t>theory</a:t>
            </a:r>
            <a:r>
              <a:rPr lang="cs-CZ" dirty="0"/>
              <a:t> (teorie citové vazby)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70E489-959C-4ED2-8C0D-E43D95659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5191"/>
            <a:ext cx="8712968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err="1"/>
              <a:t>Attachmentové</a:t>
            </a:r>
            <a:r>
              <a:rPr lang="cs-CZ" dirty="0"/>
              <a:t> chování (= ch., které se spustí, když dítě cítí strach, úzkost , je nemocné či unavené):</a:t>
            </a:r>
          </a:p>
          <a:p>
            <a:r>
              <a:rPr lang="cs-CZ" dirty="0"/>
              <a:t>Nechuť se oddělit od HAO (=hlavní </a:t>
            </a:r>
            <a:r>
              <a:rPr lang="cs-CZ" dirty="0" err="1"/>
              <a:t>attachmentové</a:t>
            </a:r>
            <a:r>
              <a:rPr lang="cs-CZ" dirty="0"/>
              <a:t> osoby)</a:t>
            </a:r>
          </a:p>
          <a:p>
            <a:r>
              <a:rPr lang="cs-CZ" dirty="0"/>
              <a:t>Jásání při příchodu HAO,</a:t>
            </a:r>
          </a:p>
          <a:p>
            <a:r>
              <a:rPr lang="cs-CZ" dirty="0"/>
              <a:t>Věšení se na HAO,</a:t>
            </a:r>
          </a:p>
          <a:p>
            <a:r>
              <a:rPr lang="cs-CZ" dirty="0"/>
              <a:t>Následování HAO kamkoli.</a:t>
            </a:r>
          </a:p>
          <a:p>
            <a:pPr marL="118872" indent="0">
              <a:buNone/>
            </a:pPr>
            <a:r>
              <a:rPr lang="cs-CZ" dirty="0"/>
              <a:t>V relaxovaném klidu, dítě A. ch. neprojevuje. Je-li dítě nejisté, projevuje jej více.</a:t>
            </a:r>
          </a:p>
        </p:txBody>
      </p:sp>
    </p:spTree>
    <p:extLst>
      <p:ext uri="{BB962C8B-B14F-4D97-AF65-F5344CB8AC3E}">
        <p14:creationId xmlns:p14="http://schemas.microsoft.com/office/powerpoint/2010/main" val="866903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2819</TotalTime>
  <Words>4006</Words>
  <Application>Microsoft Office PowerPoint</Application>
  <PresentationFormat>Předvádění na obrazovce (4:3)</PresentationFormat>
  <Paragraphs>267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6" baseType="lpstr">
      <vt:lpstr>Arial</vt:lpstr>
      <vt:lpstr>Corbel</vt:lpstr>
      <vt:lpstr>Courier New</vt:lpstr>
      <vt:lpstr>Wingdings</vt:lpstr>
      <vt:lpstr>Wingdings 2</vt:lpstr>
      <vt:lpstr>Wingdings 3</vt:lpstr>
      <vt:lpstr>Modul</vt:lpstr>
      <vt:lpstr>Vývojová psychologie 4  Teorie citové vazby (attachmentu)</vt:lpstr>
      <vt:lpstr>Úkol č. 4:</vt:lpstr>
      <vt:lpstr>Lidské pudy</vt:lpstr>
      <vt:lpstr>Lidské pudy</vt:lpstr>
      <vt:lpstr>Attachment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Attachment theory (teorie citové vazby)</vt:lpstr>
      <vt:lpstr>Výzkum attachmentu</vt:lpstr>
      <vt:lpstr>René Spitz (1887-1974)</vt:lpstr>
      <vt:lpstr>René Spitz (1887 – 1974)</vt:lpstr>
      <vt:lpstr>John Bowlby (1907-1990)</vt:lpstr>
      <vt:lpstr>John Bowlby</vt:lpstr>
      <vt:lpstr>Citová vazba – John Bolwby</vt:lpstr>
      <vt:lpstr>Vysvětlení attachmentu</vt:lpstr>
      <vt:lpstr>Harry Harlow (1905-1981)</vt:lpstr>
      <vt:lpstr>Prezentace aplikace PowerPoint</vt:lpstr>
      <vt:lpstr>Teorie citové vazby  (attachment theory)</vt:lpstr>
      <vt:lpstr>Mary Ainsworthová (1913-1999)</vt:lpstr>
      <vt:lpstr>Teorie citové vazby</vt:lpstr>
      <vt:lpstr>Prezentace aplikace PowerPoint</vt:lpstr>
      <vt:lpstr>Prezentace aplikace PowerPoint</vt:lpstr>
      <vt:lpstr>Prezentace aplikace PowerPoint</vt:lpstr>
      <vt:lpstr>Teorie citové vazby</vt:lpstr>
      <vt:lpstr>Otázky: </vt:lpstr>
      <vt:lpstr>Otázky 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2021</vt:lpstr>
      <vt:lpstr>Prezentace aplikace PowerPoint</vt:lpstr>
      <vt:lpstr>Prezentace aplikace PowerPoint</vt:lpstr>
      <vt:lpstr>Prezentace aplikace PowerPoint</vt:lpstr>
      <vt:lpstr>2020</vt:lpstr>
      <vt:lpstr>Prezentace aplikace PowerPoint</vt:lpstr>
      <vt:lpstr>Prezentace aplikace PowerPoint</vt:lpstr>
      <vt:lpstr>Otázky 2019:</vt:lpstr>
      <vt:lpstr>Otázky:</vt:lpstr>
      <vt:lpstr>Otázky:</vt:lpstr>
      <vt:lpstr>Prezentace aplikace PowerPoint</vt:lpstr>
      <vt:lpstr>Otázky:</vt:lpstr>
      <vt:lpstr>Otázky:</vt:lpstr>
      <vt:lpstr>Otázky:</vt:lpstr>
      <vt:lpstr>Prezentace aplikace PowerPoint</vt:lpstr>
      <vt:lpstr>Prezentace aplikace PowerPoint</vt:lpstr>
      <vt:lpstr>Margaret Mahlerová (1897-1985)</vt:lpstr>
      <vt:lpstr>Vývoj sebepojetí</vt:lpstr>
      <vt:lpstr>Vývoj sebepojetí</vt:lpstr>
      <vt:lpstr>Vývoj sebepojetí</vt:lpstr>
      <vt:lpstr>Vývoj sebepojetí</vt:lpstr>
      <vt:lpstr>Vývoj sebepojetí</vt:lpstr>
      <vt:lpstr>Kognitivní vývoj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143</cp:revision>
  <dcterms:created xsi:type="dcterms:W3CDTF">2015-09-23T10:51:34Z</dcterms:created>
  <dcterms:modified xsi:type="dcterms:W3CDTF">2022-10-09T20:01:46Z</dcterms:modified>
</cp:coreProperties>
</file>