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3"/>
  </p:notesMasterIdLst>
  <p:handoutMasterIdLst>
    <p:handoutMasterId r:id="rId24"/>
  </p:handoutMasterIdLst>
  <p:sldIdLst>
    <p:sldId id="274" r:id="rId2"/>
    <p:sldId id="290" r:id="rId3"/>
    <p:sldId id="26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57" r:id="rId14"/>
    <p:sldId id="273" r:id="rId15"/>
    <p:sldId id="284" r:id="rId16"/>
    <p:sldId id="285" r:id="rId17"/>
    <p:sldId id="286" r:id="rId18"/>
    <p:sldId id="287" r:id="rId19"/>
    <p:sldId id="289" r:id="rId20"/>
    <p:sldId id="288" r:id="rId21"/>
    <p:sldId id="272" r:id="rId2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327" autoAdjust="0"/>
  </p:normalViewPr>
  <p:slideViewPr>
    <p:cSldViewPr snapToGrid="0">
      <p:cViewPr>
        <p:scale>
          <a:sx n="83" d="100"/>
          <a:sy n="83" d="100"/>
        </p:scale>
        <p:origin x="-1764" y="-82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Dárcovství orgánů</a:t>
            </a:r>
            <a:endParaRPr lang="cs-CZ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xmlns="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cs-CZ" dirty="0">
                <a:latin typeface="Calibri" pitchFamily="18"/>
              </a:rPr>
              <a:t>Miloš </a:t>
            </a:r>
            <a:r>
              <a:rPr lang="cs-CZ" dirty="0" err="1">
                <a:latin typeface="Calibri" pitchFamily="18"/>
              </a:rPr>
              <a:t>Chobola</a:t>
            </a:r>
            <a:endParaRPr lang="cs-CZ" dirty="0">
              <a:latin typeface="Calibri" pitchFamily="18"/>
            </a:endParaRPr>
          </a:p>
          <a:p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270" y="4598650"/>
            <a:ext cx="3714750" cy="206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015235"/>
            <a:ext cx="4450080" cy="164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Mozková smrt : </a:t>
            </a:r>
            <a:endParaRPr lang="en-US" altLang="cs-CZ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etiologie</a:t>
            </a:r>
            <a:r>
              <a:rPr lang="en-US" altLang="cs-CZ" dirty="0"/>
              <a:t> :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mozkové krvácení</a:t>
            </a:r>
            <a:r>
              <a:rPr lang="en-US" altLang="cs-CZ" dirty="0"/>
              <a:t>,</a:t>
            </a:r>
            <a:r>
              <a:rPr lang="cs-CZ" altLang="cs-CZ" dirty="0" err="1"/>
              <a:t>trombosa</a:t>
            </a:r>
            <a:r>
              <a:rPr lang="cs-CZ" altLang="cs-CZ" dirty="0"/>
              <a:t> mozkových splavů</a:t>
            </a:r>
            <a:r>
              <a:rPr lang="en-US" altLang="cs-CZ" dirty="0"/>
              <a:t>,</a:t>
            </a:r>
            <a:r>
              <a:rPr lang="cs-CZ" altLang="cs-CZ" dirty="0"/>
              <a:t>CMP, hypoxické poškození mozku</a:t>
            </a:r>
            <a:r>
              <a:rPr lang="en-US" altLang="cs-CZ" dirty="0"/>
              <a:t>, </a:t>
            </a:r>
            <a:r>
              <a:rPr lang="en-US" altLang="cs-CZ" dirty="0" err="1"/>
              <a:t>traumati</a:t>
            </a:r>
            <a:r>
              <a:rPr lang="cs-CZ" altLang="cs-CZ" dirty="0" err="1"/>
              <a:t>cké</a:t>
            </a:r>
            <a:r>
              <a:rPr lang="cs-CZ" altLang="cs-CZ" dirty="0"/>
              <a:t> poranění mozku,</a:t>
            </a:r>
            <a:r>
              <a:rPr lang="en-US" altLang="cs-CZ" dirty="0"/>
              <a:t> </a:t>
            </a:r>
            <a:r>
              <a:rPr lang="en-US" altLang="cs-CZ" dirty="0" err="1"/>
              <a:t>meningiti</a:t>
            </a:r>
            <a:r>
              <a:rPr lang="cs-CZ" altLang="cs-CZ" dirty="0"/>
              <a:t>da</a:t>
            </a:r>
            <a:r>
              <a:rPr lang="en-US" altLang="cs-CZ" dirty="0"/>
              <a:t>, </a:t>
            </a:r>
            <a:r>
              <a:rPr lang="cs-CZ" altLang="cs-CZ" dirty="0"/>
              <a:t>tumor mozku</a:t>
            </a:r>
            <a:r>
              <a:rPr lang="en-US" altLang="cs-CZ" dirty="0"/>
              <a:t>, </a:t>
            </a:r>
            <a:r>
              <a:rPr lang="en-US" altLang="cs-CZ" dirty="0" err="1"/>
              <a:t>epileps</a:t>
            </a:r>
            <a:r>
              <a:rPr lang="cs-CZ" altLang="cs-CZ" dirty="0" err="1"/>
              <a:t>ie</a:t>
            </a:r>
            <a:r>
              <a:rPr lang="en-US" altLang="cs-CZ" dirty="0"/>
              <a:t>, hydrocephalus,..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/>
              <a:t>vyšetření</a:t>
            </a:r>
            <a:r>
              <a:rPr lang="en-US" altLang="cs-CZ" dirty="0" smtClean="0"/>
              <a:t> </a:t>
            </a:r>
            <a:r>
              <a:rPr lang="en-US" altLang="cs-CZ" dirty="0"/>
              <a:t>:</a:t>
            </a:r>
            <a:r>
              <a:rPr lang="cs-CZ" altLang="cs-CZ" dirty="0"/>
              <a:t> neurologické vyšetření hlavových nervů</a:t>
            </a:r>
          </a:p>
          <a:p>
            <a:pPr marL="1587" indent="0"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None/>
              <a:defRPr/>
            </a:pPr>
            <a:r>
              <a:rPr lang="en-US" altLang="cs-CZ" dirty="0"/>
              <a:t>              </a:t>
            </a:r>
            <a:r>
              <a:rPr lang="cs-CZ" altLang="cs-CZ" dirty="0"/>
              <a:t>      </a:t>
            </a:r>
            <a:r>
              <a:rPr lang="cs-CZ" altLang="cs-CZ" dirty="0" smtClean="0"/>
              <a:t> </a:t>
            </a:r>
            <a:r>
              <a:rPr lang="en-US" altLang="cs-CZ" dirty="0" err="1" smtClean="0"/>
              <a:t>apno</a:t>
            </a:r>
            <a:r>
              <a:rPr lang="cs-CZ" altLang="cs-CZ" dirty="0" err="1"/>
              <a:t>ický</a:t>
            </a:r>
            <a:r>
              <a:rPr lang="en-US" altLang="cs-CZ" dirty="0"/>
              <a:t> test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 smtClean="0"/>
              <a:t>další </a:t>
            </a:r>
            <a:r>
              <a:rPr lang="en-US" altLang="cs-CZ" dirty="0"/>
              <a:t>test</a:t>
            </a:r>
            <a:r>
              <a:rPr lang="cs-CZ" altLang="cs-CZ" dirty="0"/>
              <a:t>y</a:t>
            </a:r>
            <a:r>
              <a:rPr lang="en-US" altLang="cs-CZ" dirty="0"/>
              <a:t> – </a:t>
            </a:r>
            <a:r>
              <a:rPr lang="en-US" altLang="cs-CZ" i="1" dirty="0" err="1" smtClean="0"/>
              <a:t>radiolog</a:t>
            </a:r>
            <a:r>
              <a:rPr lang="cs-CZ" altLang="cs-CZ" i="1" dirty="0" err="1" smtClean="0"/>
              <a:t>ie</a:t>
            </a:r>
            <a:r>
              <a:rPr lang="cs-CZ" altLang="cs-CZ" i="1" dirty="0" smtClean="0"/>
              <a:t> - </a:t>
            </a:r>
            <a:r>
              <a:rPr lang="cs-CZ" altLang="cs-CZ" i="1" dirty="0" err="1" smtClean="0"/>
              <a:t>panangiografie</a:t>
            </a:r>
            <a:r>
              <a:rPr lang="en-US" altLang="cs-CZ" i="1" dirty="0" smtClean="0"/>
              <a:t>,</a:t>
            </a:r>
            <a:r>
              <a:rPr lang="cs-CZ" altLang="cs-CZ" i="1" dirty="0" smtClean="0"/>
              <a:t> </a:t>
            </a:r>
            <a:r>
              <a:rPr lang="en-US" altLang="cs-CZ" i="1" dirty="0" err="1" smtClean="0"/>
              <a:t>audiometr</a:t>
            </a:r>
            <a:r>
              <a:rPr lang="cs-CZ" altLang="cs-CZ" i="1" dirty="0" err="1" smtClean="0"/>
              <a:t>ie</a:t>
            </a:r>
            <a:r>
              <a:rPr lang="en-US" altLang="cs-CZ" i="1" dirty="0" smtClean="0"/>
              <a:t>,</a:t>
            </a:r>
            <a:r>
              <a:rPr lang="cs-CZ" altLang="cs-CZ" i="1" dirty="0" smtClean="0"/>
              <a:t> </a:t>
            </a:r>
            <a:r>
              <a:rPr lang="en-US" altLang="cs-CZ" i="1" dirty="0" smtClean="0"/>
              <a:t>EEG</a:t>
            </a:r>
            <a:r>
              <a:rPr lang="en-US" altLang="cs-CZ" i="1" dirty="0"/>
              <a:t>, </a:t>
            </a:r>
            <a:r>
              <a:rPr lang="en-US" altLang="cs-CZ" i="1" dirty="0" smtClean="0"/>
              <a:t>trans</a:t>
            </a:r>
            <a:r>
              <a:rPr lang="cs-CZ" altLang="cs-CZ" i="1" dirty="0" smtClean="0"/>
              <a:t>kraniální</a:t>
            </a:r>
            <a:r>
              <a:rPr lang="en-US" altLang="cs-CZ" i="1" dirty="0" smtClean="0"/>
              <a:t> </a:t>
            </a:r>
            <a:r>
              <a:rPr lang="en-US" altLang="cs-CZ" i="1" dirty="0"/>
              <a:t>Doppler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8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Mozková smrt </a:t>
            </a:r>
            <a:r>
              <a:rPr lang="en-US" altLang="cs-CZ" dirty="0">
                <a:solidFill>
                  <a:srgbClr val="0000DC"/>
                </a:solidFill>
              </a:rPr>
              <a:t>– </a:t>
            </a:r>
            <a:r>
              <a:rPr lang="en-US" altLang="cs-CZ" dirty="0" err="1">
                <a:solidFill>
                  <a:srgbClr val="0000DC"/>
                </a:solidFill>
              </a:rPr>
              <a:t>prere</a:t>
            </a:r>
            <a:r>
              <a:rPr lang="cs-CZ" altLang="cs-CZ" dirty="0" err="1">
                <a:solidFill>
                  <a:srgbClr val="0000DC"/>
                </a:solidFill>
              </a:rPr>
              <a:t>kvizity</a:t>
            </a:r>
            <a:r>
              <a:rPr lang="en-US" altLang="cs-CZ" dirty="0">
                <a:solidFill>
                  <a:srgbClr val="0000DC"/>
                </a:solidFill>
              </a:rPr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850" y="1634852"/>
            <a:ext cx="10753200" cy="4139998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známá příčina smrti 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stav není ovlivněn medikamenty</a:t>
            </a:r>
            <a:r>
              <a:rPr lang="en-US" altLang="cs-CZ" dirty="0"/>
              <a:t>–  </a:t>
            </a:r>
            <a:r>
              <a:rPr lang="en-US" altLang="cs-CZ" dirty="0" err="1"/>
              <a:t>sedativ</a:t>
            </a:r>
            <a:r>
              <a:rPr lang="cs-CZ" altLang="cs-CZ" dirty="0"/>
              <a:t>a</a:t>
            </a:r>
            <a:r>
              <a:rPr lang="en-US" altLang="cs-CZ" dirty="0"/>
              <a:t>, </a:t>
            </a:r>
            <a:r>
              <a:rPr lang="cs-CZ" altLang="cs-CZ" dirty="0"/>
              <a:t>svalová </a:t>
            </a:r>
            <a:r>
              <a:rPr lang="en-US" altLang="cs-CZ" dirty="0" err="1"/>
              <a:t>relaxan</a:t>
            </a:r>
            <a:r>
              <a:rPr lang="cs-CZ" altLang="cs-CZ" dirty="0" err="1"/>
              <a:t>cia</a:t>
            </a:r>
            <a:r>
              <a:rPr lang="en-US" altLang="cs-CZ" dirty="0"/>
              <a:t>, </a:t>
            </a:r>
            <a:r>
              <a:rPr lang="en-US" altLang="cs-CZ" dirty="0" err="1"/>
              <a:t>anest</a:t>
            </a:r>
            <a:r>
              <a:rPr lang="cs-CZ" altLang="cs-CZ" dirty="0"/>
              <a:t>etika, analgetika,</a:t>
            </a:r>
            <a:r>
              <a:rPr lang="en-US" altLang="cs-CZ" dirty="0"/>
              <a:t> </a:t>
            </a:r>
            <a:r>
              <a:rPr lang="en-US" altLang="cs-CZ" dirty="0" smtClean="0"/>
              <a:t>al</a:t>
            </a:r>
            <a:r>
              <a:rPr lang="cs-CZ" altLang="cs-CZ" dirty="0" smtClean="0"/>
              <a:t>k</a:t>
            </a:r>
            <a:r>
              <a:rPr lang="en-US" altLang="cs-CZ" dirty="0" err="1" smtClean="0"/>
              <a:t>ohol</a:t>
            </a:r>
            <a:r>
              <a:rPr lang="en-US" altLang="cs-CZ" dirty="0"/>
              <a:t>, </a:t>
            </a:r>
            <a:r>
              <a:rPr lang="en-US" altLang="cs-CZ" dirty="0" err="1" smtClean="0"/>
              <a:t>opio</a:t>
            </a:r>
            <a:r>
              <a:rPr lang="cs-CZ" altLang="cs-CZ" dirty="0" smtClean="0"/>
              <a:t>i</a:t>
            </a:r>
            <a:r>
              <a:rPr lang="en-US" altLang="cs-CZ" dirty="0" smtClean="0"/>
              <a:t>d</a:t>
            </a:r>
            <a:r>
              <a:rPr lang="cs-CZ" altLang="cs-CZ" dirty="0" smtClean="0"/>
              <a:t>y</a:t>
            </a:r>
            <a:r>
              <a:rPr lang="en-US" altLang="cs-CZ" dirty="0" smtClean="0"/>
              <a:t>,</a:t>
            </a:r>
            <a:r>
              <a:rPr lang="cs-CZ" altLang="cs-CZ" dirty="0" smtClean="0"/>
              <a:t> </a:t>
            </a:r>
            <a:r>
              <a:rPr lang="cs-CZ" altLang="cs-CZ" dirty="0"/>
              <a:t>drogy</a:t>
            </a:r>
            <a:r>
              <a:rPr lang="en-US" altLang="cs-CZ" dirty="0"/>
              <a:t>....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 err="1"/>
              <a:t>normot</a:t>
            </a:r>
            <a:r>
              <a:rPr lang="cs-CZ" altLang="cs-CZ" dirty="0"/>
              <a:t>e</a:t>
            </a:r>
            <a:r>
              <a:rPr lang="en-US" altLang="cs-CZ" dirty="0" err="1"/>
              <a:t>rmi</a:t>
            </a:r>
            <a:r>
              <a:rPr lang="cs-CZ" altLang="cs-CZ" dirty="0"/>
              <a:t>e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vnitřní prostředí v přijatelném rozsahu hodnot</a:t>
            </a:r>
            <a:r>
              <a:rPr lang="en-US" altLang="cs-CZ" dirty="0"/>
              <a:t>, Na 130-155mmol/L,</a:t>
            </a:r>
            <a:r>
              <a:rPr lang="cs-CZ" altLang="cs-CZ" dirty="0"/>
              <a:t> glukosa, …..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vyloučen hormonální </a:t>
            </a:r>
            <a:r>
              <a:rPr lang="cs-CZ" altLang="cs-CZ" dirty="0" err="1"/>
              <a:t>spolupodíl</a:t>
            </a:r>
            <a:r>
              <a:rPr lang="cs-CZ" altLang="cs-CZ" dirty="0"/>
              <a:t>  </a:t>
            </a:r>
            <a:endParaRPr lang="en-US" alt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55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7150" y="6369989"/>
            <a:ext cx="7920000" cy="252000"/>
          </a:xfrm>
        </p:spPr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Neurologické vyšetření, apnoický test : </a:t>
            </a:r>
            <a:endParaRPr lang="en-US" altLang="cs-CZ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 marL="0" lvl="0" indent="0">
              <a:spcBef>
                <a:spcPts val="638"/>
              </a:spcBef>
              <a:buNone/>
            </a:pPr>
            <a:endParaRPr lang="en-US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783800" y="1450443"/>
            <a:ext cx="7943130" cy="4572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2830830" y="5905292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err="1"/>
              <a:t>Curran</a:t>
            </a:r>
            <a:r>
              <a:rPr lang="cs-CZ" sz="1200" dirty="0"/>
              <a:t> </a:t>
            </a:r>
            <a:r>
              <a:rPr lang="cs-CZ" sz="1200" dirty="0" err="1"/>
              <a:t>Emer</a:t>
            </a:r>
            <a:r>
              <a:rPr lang="cs-CZ" sz="1200" dirty="0"/>
              <a:t>,  2020, </a:t>
            </a:r>
            <a:r>
              <a:rPr lang="cs-CZ" sz="1200" dirty="0" err="1"/>
              <a:t>Irish</a:t>
            </a:r>
            <a:r>
              <a:rPr lang="cs-CZ" sz="1200" dirty="0"/>
              <a:t> Organ </a:t>
            </a:r>
            <a:r>
              <a:rPr lang="cs-CZ" sz="1200" dirty="0" err="1"/>
              <a:t>Donation</a:t>
            </a:r>
            <a:r>
              <a:rPr lang="cs-CZ" sz="1200" dirty="0"/>
              <a:t> Handbook </a:t>
            </a:r>
            <a:r>
              <a:rPr lang="cs-CZ" sz="1200" dirty="0" err="1"/>
              <a:t>app</a:t>
            </a:r>
            <a:r>
              <a:rPr lang="cs-CZ" sz="1200" dirty="0"/>
              <a:t>, </a:t>
            </a:r>
            <a:r>
              <a:rPr lang="cs-CZ" sz="1200" dirty="0" err="1"/>
              <a:t>vrsion</a:t>
            </a:r>
            <a:r>
              <a:rPr lang="cs-CZ" sz="1200" dirty="0"/>
              <a:t> 5.10, MEG Software </a:t>
            </a:r>
          </a:p>
        </p:txBody>
      </p:sp>
    </p:spTree>
    <p:extLst>
      <p:ext uri="{BB962C8B-B14F-4D97-AF65-F5344CB8AC3E}">
        <p14:creationId xmlns:p14="http://schemas.microsoft.com/office/powerpoint/2010/main" val="110140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72A7730-FA02-3E42-BB21-CC34502A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ICU </a:t>
            </a:r>
            <a:r>
              <a:rPr lang="cs-CZ" dirty="0" err="1"/>
              <a:t>managment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organ </a:t>
            </a:r>
            <a:r>
              <a:rPr lang="cs-CZ" dirty="0" smtClean="0"/>
              <a:t>donor :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E3D2DE58-32ED-294C-A450-E1AA3397D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/>
              <a:t>ICU</a:t>
            </a:r>
            <a:r>
              <a:rPr lang="cs-CZ" altLang="cs-CZ" dirty="0"/>
              <a:t> principy </a:t>
            </a:r>
            <a:r>
              <a:rPr lang="cs-CZ" altLang="cs-CZ" dirty="0" smtClean="0"/>
              <a:t>:</a:t>
            </a:r>
            <a:endParaRPr lang="cs-CZ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 err="1"/>
              <a:t>euvolémie</a:t>
            </a:r>
            <a:r>
              <a:rPr lang="cs-CZ" altLang="cs-CZ" dirty="0"/>
              <a:t> 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optimalizace srdečního výdeje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protektivní ventilace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/>
              <a:t>diabetes insipidus- Na/UO/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prevence hypotermie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udržování vnitřního prostředí</a:t>
            </a:r>
            <a:r>
              <a:rPr lang="en-US" altLang="cs-CZ" dirty="0"/>
              <a:t>, </a:t>
            </a:r>
            <a:r>
              <a:rPr lang="cs-CZ" altLang="cs-CZ" dirty="0"/>
              <a:t>(</a:t>
            </a:r>
            <a:r>
              <a:rPr lang="en-US" altLang="cs-CZ" dirty="0" err="1" smtClean="0"/>
              <a:t>glu</a:t>
            </a:r>
            <a:r>
              <a:rPr lang="cs-CZ" altLang="cs-CZ" dirty="0" smtClean="0"/>
              <a:t>k</a:t>
            </a:r>
            <a:r>
              <a:rPr lang="en-US" altLang="cs-CZ" dirty="0" smtClean="0"/>
              <a:t>o</a:t>
            </a:r>
            <a:r>
              <a:rPr lang="cs-CZ" altLang="cs-CZ" dirty="0" smtClean="0"/>
              <a:t>k</a:t>
            </a:r>
            <a:r>
              <a:rPr lang="en-US" altLang="cs-CZ" dirty="0" err="1" smtClean="0"/>
              <a:t>ortikoi</a:t>
            </a:r>
            <a:r>
              <a:rPr lang="cs-CZ" altLang="cs-CZ" dirty="0" err="1"/>
              <a:t>dy</a:t>
            </a:r>
            <a:r>
              <a:rPr lang="cs-CZ" altLang="cs-CZ" dirty="0"/>
              <a:t>, hormony</a:t>
            </a:r>
            <a:r>
              <a:rPr lang="en-US" altLang="cs-CZ" dirty="0"/>
              <a:t> ...)</a:t>
            </a:r>
          </a:p>
          <a:p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4F706ECE-B9E7-4147-9E18-5DD8AB4BA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</p:spTree>
    <p:extLst>
      <p:ext uri="{BB962C8B-B14F-4D97-AF65-F5344CB8AC3E}">
        <p14:creationId xmlns:p14="http://schemas.microsoft.com/office/powerpoint/2010/main" val="40632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Donation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circulatory</a:t>
            </a:r>
            <a:r>
              <a:rPr lang="cs-CZ" dirty="0"/>
              <a:t> </a:t>
            </a:r>
            <a:r>
              <a:rPr lang="cs-CZ" dirty="0" err="1" smtClean="0"/>
              <a:t>death</a:t>
            </a:r>
            <a:r>
              <a:rPr lang="cs-CZ" dirty="0" smtClean="0"/>
              <a:t> (</a:t>
            </a:r>
            <a:r>
              <a:rPr lang="cs-CZ" dirty="0"/>
              <a:t>DCD</a:t>
            </a:r>
            <a:r>
              <a:rPr lang="cs-CZ" dirty="0" smtClean="0"/>
              <a:t>) :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/>
              <a:t>DCD – </a:t>
            </a:r>
            <a:r>
              <a:rPr lang="cs-CZ" altLang="cs-CZ" dirty="0"/>
              <a:t>dárcovství orgánů je provedeno na základě kritérií </a:t>
            </a:r>
            <a:r>
              <a:rPr lang="cs-CZ" altLang="cs-CZ" u="sng" dirty="0"/>
              <a:t>kardiorespiračních </a:t>
            </a:r>
            <a:r>
              <a:rPr lang="cs-CZ" altLang="cs-CZ" dirty="0"/>
              <a:t>– </a:t>
            </a:r>
            <a:r>
              <a:rPr lang="cs-CZ" altLang="cs-CZ" dirty="0" err="1"/>
              <a:t>tj</a:t>
            </a:r>
            <a:r>
              <a:rPr lang="cs-CZ" altLang="cs-CZ" dirty="0"/>
              <a:t> smrt nastává za předem jasně definovaných podmínek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kontrolované</a:t>
            </a:r>
            <a:r>
              <a:rPr lang="en-US" altLang="cs-CZ" dirty="0"/>
              <a:t>           /</a:t>
            </a:r>
            <a:r>
              <a:rPr lang="cs-CZ" altLang="cs-CZ" dirty="0"/>
              <a:t>nekontrolované</a:t>
            </a:r>
            <a:r>
              <a:rPr lang="en-US" altLang="cs-CZ" dirty="0"/>
              <a:t>                                                          </a:t>
            </a:r>
            <a:r>
              <a:rPr lang="cs-CZ" altLang="cs-CZ" dirty="0"/>
              <a:t>předpokládané</a:t>
            </a:r>
            <a:r>
              <a:rPr lang="en-US" altLang="cs-CZ" dirty="0"/>
              <a:t>       /</a:t>
            </a:r>
            <a:r>
              <a:rPr lang="cs-CZ" altLang="cs-CZ" dirty="0"/>
              <a:t>nepředpokládané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ARO</a:t>
            </a:r>
            <a:r>
              <a:rPr lang="en-US" altLang="cs-CZ" dirty="0" smtClean="0"/>
              <a:t>,</a:t>
            </a:r>
            <a:r>
              <a:rPr lang="cs-CZ" altLang="cs-CZ" dirty="0" smtClean="0"/>
              <a:t> neurochirurgie, neurologie</a:t>
            </a:r>
            <a:r>
              <a:rPr lang="cs-CZ" altLang="cs-CZ" dirty="0"/>
              <a:t>/ </a:t>
            </a:r>
            <a:r>
              <a:rPr lang="cs-CZ" altLang="cs-CZ" dirty="0" err="1"/>
              <a:t>emergency</a:t>
            </a:r>
            <a:r>
              <a:rPr lang="cs-CZ" altLang="cs-CZ" dirty="0" smtClean="0"/>
              <a:t>, mimo </a:t>
            </a:r>
            <a:r>
              <a:rPr lang="cs-CZ" altLang="cs-CZ" dirty="0"/>
              <a:t>nemocnici </a:t>
            </a:r>
            <a:r>
              <a:rPr lang="cs-CZ" altLang="cs-CZ" dirty="0" smtClean="0"/>
              <a:t>     </a:t>
            </a:r>
            <a:r>
              <a:rPr lang="en-US" altLang="cs-CZ" dirty="0" smtClean="0"/>
              <a:t>UK</a:t>
            </a:r>
            <a:r>
              <a:rPr lang="en-US" altLang="cs-CZ" dirty="0"/>
              <a:t>, </a:t>
            </a:r>
            <a:r>
              <a:rPr lang="en-US" altLang="cs-CZ" dirty="0" err="1"/>
              <a:t>Austr</a:t>
            </a:r>
            <a:r>
              <a:rPr lang="cs-CZ" altLang="cs-CZ" dirty="0" err="1"/>
              <a:t>álie</a:t>
            </a:r>
            <a:r>
              <a:rPr lang="en-US" altLang="cs-CZ" dirty="0"/>
              <a:t>    /Franc</a:t>
            </a:r>
            <a:r>
              <a:rPr lang="cs-CZ" altLang="cs-CZ" dirty="0"/>
              <a:t>i</a:t>
            </a:r>
            <a:r>
              <a:rPr lang="en-US" altLang="cs-CZ" dirty="0"/>
              <a:t>e, </a:t>
            </a:r>
            <a:r>
              <a:rPr lang="cs-CZ" altLang="cs-CZ" dirty="0"/>
              <a:t>Španělsko</a:t>
            </a:r>
            <a:r>
              <a:rPr lang="en-US" altLang="cs-CZ" dirty="0"/>
              <a:t>                                                  .                 </a:t>
            </a:r>
            <a:r>
              <a:rPr lang="cs-CZ" altLang="cs-CZ" dirty="0"/>
              <a:t>Nizozemí</a:t>
            </a:r>
            <a:endParaRPr lang="en-US" altLang="cs-CZ" dirty="0"/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en-US" dirty="0">
              <a:latin typeface="Calibri" pitchFamily="18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Periopera</a:t>
            </a:r>
            <a:r>
              <a:rPr lang="cs-CZ" altLang="cs-CZ" dirty="0">
                <a:solidFill>
                  <a:srgbClr val="0000DC"/>
                </a:solidFill>
              </a:rPr>
              <a:t>ční</a:t>
            </a:r>
            <a:r>
              <a:rPr lang="en-US" altLang="cs-CZ" dirty="0">
                <a:solidFill>
                  <a:srgbClr val="0000DC"/>
                </a:solidFill>
              </a:rPr>
              <a:t> management :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udržovat hodnoty jako „u normálního“ pacienta</a:t>
            </a:r>
          </a:p>
          <a:p>
            <a:pPr>
              <a:lnSpc>
                <a:spcPct val="114000"/>
              </a:lnSpc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endParaRPr lang="cs-CZ" altLang="cs-CZ" dirty="0"/>
          </a:p>
          <a:p>
            <a:pPr>
              <a:lnSpc>
                <a:spcPct val="114000"/>
              </a:lnSpc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není potřeba analgetik</a:t>
            </a:r>
          </a:p>
          <a:p>
            <a:pPr marL="71438" indent="0">
              <a:lnSpc>
                <a:spcPct val="114000"/>
              </a:lnSpc>
              <a:defRPr/>
            </a:pPr>
            <a:endParaRPr lang="en-US" altLang="cs-CZ" dirty="0"/>
          </a:p>
          <a:p>
            <a:pPr>
              <a:lnSpc>
                <a:spcPct val="114000"/>
              </a:lnSpc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svalová relaxancia většinou potřebná jsou</a:t>
            </a:r>
            <a:endParaRPr lang="en-US" altLang="cs-CZ" dirty="0"/>
          </a:p>
          <a:p>
            <a:pPr marL="71438" indent="0">
              <a:lnSpc>
                <a:spcPct val="114000"/>
              </a:lnSpc>
              <a:defRPr/>
            </a:pPr>
            <a:endParaRPr lang="en-US" altLang="cs-CZ" dirty="0"/>
          </a:p>
          <a:p>
            <a:pPr>
              <a:lnSpc>
                <a:spcPct val="114000"/>
              </a:lnSpc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malá dávka </a:t>
            </a:r>
            <a:r>
              <a:rPr lang="cs-CZ" altLang="cs-CZ" dirty="0" err="1"/>
              <a:t>sevoranu</a:t>
            </a:r>
            <a:r>
              <a:rPr lang="cs-CZ" altLang="cs-CZ" dirty="0"/>
              <a:t> může zlepšovat </a:t>
            </a:r>
            <a:r>
              <a:rPr lang="cs-CZ" altLang="cs-CZ" dirty="0" err="1"/>
              <a:t>outcome</a:t>
            </a:r>
            <a:r>
              <a:rPr lang="cs-CZ" altLang="cs-CZ" dirty="0"/>
              <a:t> a funkci štěpu</a:t>
            </a:r>
            <a:endParaRPr lang="en-US" altLang="cs-CZ" dirty="0"/>
          </a:p>
          <a:p>
            <a:pPr marL="0" lvl="0" indent="0">
              <a:spcBef>
                <a:spcPts val="638"/>
              </a:spcBef>
              <a:buNone/>
            </a:pPr>
            <a:endParaRPr lang="en-US" dirty="0">
              <a:latin typeface="Calibri" pitchFamily="18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</p:spTree>
    <p:extLst>
      <p:ext uri="{BB962C8B-B14F-4D97-AF65-F5344CB8AC3E}">
        <p14:creationId xmlns:p14="http://schemas.microsoft.com/office/powerpoint/2010/main" val="372556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Komunikace s rodinou :</a:t>
            </a:r>
            <a:endParaRPr lang="en-US" altLang="cs-CZ" dirty="0">
              <a:solidFill>
                <a:srgbClr val="0000DC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principy : 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Péče o umírajícího pacienta je nesmírně citlivá a důležitá!!!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endParaRPr lang="cs-CZ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Dárcovství nesmí nikdy potlačit právo pacienta na komfort a důstojnost!!!</a:t>
            </a:r>
            <a:endParaRPr lang="en-US" altLang="cs-CZ" dirty="0"/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</p:spTree>
    <p:extLst>
      <p:ext uri="{BB962C8B-B14F-4D97-AF65-F5344CB8AC3E}">
        <p14:creationId xmlns:p14="http://schemas.microsoft.com/office/powerpoint/2010/main" val="2587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0000DC"/>
                </a:solidFill>
              </a:rPr>
              <a:t>Komunikace s rodinou :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b="1" dirty="0"/>
              <a:t>mluvte zřetelně a s ohledem na sociální a kulturní úroveň </a:t>
            </a:r>
            <a:endParaRPr lang="en-US" altLang="cs-CZ" b="1" dirty="0"/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b="1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znejte pacienta – </a:t>
            </a:r>
            <a:r>
              <a:rPr lang="cs-CZ" altLang="cs-CZ" dirty="0" err="1"/>
              <a:t>anamnesa</a:t>
            </a:r>
            <a:r>
              <a:rPr lang="cs-CZ" altLang="cs-CZ" dirty="0"/>
              <a:t>, jméno,…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identifikujte s kým vším je třeba v rámci rodiny komunikovat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snažte se dbát na kulturní a náboženské zvyky rodiny 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všechna světová náboženství uznávají dárcovství orgánů a podporují je</a:t>
            </a:r>
            <a:endParaRPr lang="en-US" altLang="cs-CZ" dirty="0"/>
          </a:p>
          <a:p>
            <a:pPr marL="0" lvl="0" indent="0">
              <a:spcBef>
                <a:spcPts val="638"/>
              </a:spcBef>
              <a:buFont typeface="Arial" pitchFamily="32"/>
              <a:buChar char="•"/>
            </a:pPr>
            <a:endParaRPr lang="en-US" dirty="0">
              <a:latin typeface="Calibri" pitchFamily="18"/>
            </a:endParaRP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</p:spTree>
    <p:extLst>
      <p:ext uri="{BB962C8B-B14F-4D97-AF65-F5344CB8AC3E}">
        <p14:creationId xmlns:p14="http://schemas.microsoft.com/office/powerpoint/2010/main" val="242150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xmlns="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70" y="628560"/>
            <a:ext cx="10753200" cy="451576"/>
          </a:xfrm>
        </p:spPr>
        <p:txBody>
          <a:bodyPr/>
          <a:lstStyle/>
          <a:p>
            <a:r>
              <a:rPr lang="cs-CZ" dirty="0" smtClean="0"/>
              <a:t>Dárcovství shrnutí :</a:t>
            </a:r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1AD163C5-9CCF-417B-AC79-253F381F1E6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60" y="1142076"/>
            <a:ext cx="6732270" cy="4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876550" y="647411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 err="1"/>
              <a:t>Curran</a:t>
            </a:r>
            <a:r>
              <a:rPr lang="cs-CZ" sz="1200" dirty="0"/>
              <a:t> </a:t>
            </a:r>
            <a:r>
              <a:rPr lang="cs-CZ" sz="1200" dirty="0" err="1"/>
              <a:t>Emer</a:t>
            </a:r>
            <a:r>
              <a:rPr lang="cs-CZ" sz="1200" dirty="0"/>
              <a:t>,  2020, </a:t>
            </a:r>
            <a:r>
              <a:rPr lang="cs-CZ" sz="1200" dirty="0" err="1"/>
              <a:t>Irish</a:t>
            </a:r>
            <a:r>
              <a:rPr lang="cs-CZ" sz="1200" dirty="0"/>
              <a:t> Organ </a:t>
            </a:r>
            <a:r>
              <a:rPr lang="cs-CZ" sz="1200" dirty="0" err="1"/>
              <a:t>Donation</a:t>
            </a:r>
            <a:r>
              <a:rPr lang="cs-CZ" sz="1200" dirty="0"/>
              <a:t> Handbook </a:t>
            </a:r>
            <a:r>
              <a:rPr lang="cs-CZ" sz="1200" dirty="0" err="1"/>
              <a:t>app</a:t>
            </a:r>
            <a:r>
              <a:rPr lang="cs-CZ" sz="1200" dirty="0"/>
              <a:t>, </a:t>
            </a:r>
            <a:r>
              <a:rPr lang="cs-CZ" sz="1200" dirty="0" err="1"/>
              <a:t>vrsion</a:t>
            </a:r>
            <a:r>
              <a:rPr lang="cs-CZ" sz="1200" dirty="0"/>
              <a:t> 5.10, MEG Software </a:t>
            </a:r>
          </a:p>
        </p:txBody>
      </p:sp>
    </p:spTree>
    <p:extLst>
      <p:ext uri="{BB962C8B-B14F-4D97-AF65-F5344CB8AC3E}">
        <p14:creationId xmlns:p14="http://schemas.microsoft.com/office/powerpoint/2010/main" val="19268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Take</a:t>
            </a:r>
            <a:r>
              <a:rPr lang="cs-CZ" dirty="0" smtClean="0"/>
              <a:t> </a:t>
            </a:r>
            <a:r>
              <a:rPr lang="cs-CZ" dirty="0" err="1" smtClean="0"/>
              <a:t>home</a:t>
            </a:r>
            <a:r>
              <a:rPr lang="cs-CZ" dirty="0" smtClean="0"/>
              <a:t> </a:t>
            </a:r>
            <a:r>
              <a:rPr lang="cs-CZ" dirty="0" err="1" smtClean="0"/>
              <a:t>message</a:t>
            </a:r>
            <a:r>
              <a:rPr lang="cs-CZ" dirty="0" smtClean="0"/>
              <a:t> 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e</a:t>
            </a:r>
            <a:r>
              <a:rPr lang="cs-CZ" dirty="0" smtClean="0"/>
              <a:t>xistuje dárcovský program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</a:t>
            </a:r>
            <a:r>
              <a:rPr lang="cs-CZ" dirty="0" smtClean="0"/>
              <a:t>árcovský program je multidisciplinární záležitost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p</a:t>
            </a:r>
            <a:r>
              <a:rPr lang="cs-CZ" dirty="0" smtClean="0"/>
              <a:t>ohovor s rodinou je citlivou záležitostí vyžadující znalost programu, historie pacienta</a:t>
            </a:r>
            <a:r>
              <a:rPr lang="cs-CZ" dirty="0"/>
              <a:t> </a:t>
            </a:r>
            <a:r>
              <a:rPr lang="cs-CZ" dirty="0" smtClean="0"/>
              <a:t>a všech potřebných procedur 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3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Intenzivní medicína– </a:t>
            </a:r>
            <a:r>
              <a:rPr lang="cs-CZ" dirty="0"/>
              <a:t>(VLAM9X1c)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Student se naučí :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jak identifikovat dárce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definice neurologické smrti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jaké jsou </a:t>
            </a:r>
            <a:r>
              <a:rPr lang="cs-CZ" dirty="0" err="1"/>
              <a:t>prerekvizity</a:t>
            </a:r>
            <a:r>
              <a:rPr lang="cs-CZ" dirty="0"/>
              <a:t> před testováním potencionálního dárce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jaká vyšetření se používají k potvrzení smrti mozku </a:t>
            </a:r>
          </a:p>
          <a:p>
            <a:pPr marL="72000" indent="0">
              <a:buNone/>
            </a:pP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6259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260" y="1406525"/>
            <a:ext cx="3355287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4" descr="C:\Users\uziv\Desktop\cape-town-south-africa-groote-schuur-hospital-14342250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6" descr="C:\Users\uziv\Desktop\cape-town-south-africa-groote-schuur-hospital-14342250.jpg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8" descr="C:\Users\uziv\Desktop\cape-town-south-africa-groote-schuur-hospital-14342250.jpg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471082"/>
            <a:ext cx="6184265" cy="4122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36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Úvod</a:t>
            </a:r>
            <a:r>
              <a:rPr lang="en-US" altLang="cs-CZ" dirty="0">
                <a:solidFill>
                  <a:srgbClr val="0000DC"/>
                </a:solidFill>
              </a:rPr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t</a:t>
            </a:r>
            <a:r>
              <a:rPr lang="en-US" altLang="cs-CZ" dirty="0" err="1"/>
              <a:t>ransplantace</a:t>
            </a:r>
            <a:r>
              <a:rPr lang="en-US" altLang="cs-CZ" dirty="0"/>
              <a:t>  </a:t>
            </a:r>
            <a:r>
              <a:rPr lang="en-US" altLang="cs-CZ" dirty="0" err="1"/>
              <a:t>orgánů</a:t>
            </a:r>
            <a:r>
              <a:rPr lang="en-US" altLang="cs-CZ" dirty="0"/>
              <a:t> je </a:t>
            </a:r>
            <a:r>
              <a:rPr lang="en-US" altLang="cs-CZ" dirty="0" err="1"/>
              <a:t>celo</a:t>
            </a:r>
            <a:r>
              <a:rPr lang="cs-CZ" altLang="cs-CZ" dirty="0"/>
              <a:t>s</a:t>
            </a:r>
            <a:r>
              <a:rPr lang="en-US" altLang="cs-CZ" dirty="0" err="1"/>
              <a:t>větově</a:t>
            </a:r>
            <a:r>
              <a:rPr lang="en-US" altLang="cs-CZ" dirty="0"/>
              <a:t> </a:t>
            </a:r>
            <a:r>
              <a:rPr lang="en-US" altLang="cs-CZ" dirty="0" err="1"/>
              <a:t>uznáváný</a:t>
            </a:r>
            <a:r>
              <a:rPr lang="en-US" altLang="cs-CZ" dirty="0"/>
              <a:t> </a:t>
            </a:r>
            <a:r>
              <a:rPr lang="en-US" altLang="cs-CZ" dirty="0" err="1"/>
              <a:t>způsob</a:t>
            </a:r>
            <a:r>
              <a:rPr lang="en-US" altLang="cs-CZ" dirty="0"/>
              <a:t> </a:t>
            </a:r>
            <a:r>
              <a:rPr lang="en-US" altLang="cs-CZ" dirty="0" err="1"/>
              <a:t>léčby</a:t>
            </a:r>
            <a:r>
              <a:rPr lang="en-US" altLang="cs-CZ" dirty="0"/>
              <a:t> </a:t>
            </a:r>
            <a:r>
              <a:rPr lang="en-US" altLang="cs-CZ" dirty="0" err="1"/>
              <a:t>některých</a:t>
            </a:r>
            <a:r>
              <a:rPr lang="en-US" altLang="cs-CZ" dirty="0"/>
              <a:t> </a:t>
            </a:r>
            <a:r>
              <a:rPr lang="en-US" altLang="cs-CZ" dirty="0" err="1"/>
              <a:t>onemocnění</a:t>
            </a:r>
            <a:r>
              <a:rPr lang="en-US" altLang="cs-CZ" dirty="0"/>
              <a:t> a </a:t>
            </a:r>
            <a:r>
              <a:rPr lang="en-US" altLang="cs-CZ" dirty="0" err="1"/>
              <a:t>poškození</a:t>
            </a:r>
            <a:r>
              <a:rPr lang="en-US" altLang="cs-CZ" dirty="0"/>
              <a:t> </a:t>
            </a:r>
            <a:r>
              <a:rPr lang="en-US" altLang="cs-CZ" dirty="0" err="1"/>
              <a:t>orgánů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j</a:t>
            </a:r>
            <a:r>
              <a:rPr lang="en-US" altLang="cs-CZ" dirty="0"/>
              <a:t>de o </a:t>
            </a:r>
            <a:r>
              <a:rPr lang="en-US" altLang="cs-CZ" dirty="0" err="1"/>
              <a:t>altruitický</a:t>
            </a:r>
            <a:r>
              <a:rPr lang="en-US" altLang="cs-CZ" dirty="0"/>
              <a:t> </a:t>
            </a:r>
            <a:r>
              <a:rPr lang="en-US" altLang="cs-CZ" dirty="0" err="1"/>
              <a:t>čin</a:t>
            </a:r>
            <a:r>
              <a:rPr lang="en-US" altLang="cs-CZ" dirty="0"/>
              <a:t>, </a:t>
            </a:r>
            <a:r>
              <a:rPr lang="en-US" altLang="cs-CZ" dirty="0" err="1"/>
              <a:t>který</a:t>
            </a:r>
            <a:r>
              <a:rPr lang="en-US" altLang="cs-CZ" dirty="0"/>
              <a:t> </a:t>
            </a:r>
            <a:r>
              <a:rPr lang="en-US" altLang="cs-CZ" dirty="0" err="1"/>
              <a:t>přináší</a:t>
            </a:r>
            <a:r>
              <a:rPr lang="en-US" altLang="cs-CZ" dirty="0"/>
              <a:t> </a:t>
            </a:r>
            <a:r>
              <a:rPr lang="en-US" altLang="cs-CZ" dirty="0" err="1"/>
              <a:t>dar</a:t>
            </a:r>
            <a:r>
              <a:rPr lang="en-US" altLang="cs-CZ" dirty="0"/>
              <a:t> </a:t>
            </a:r>
            <a:r>
              <a:rPr lang="en-US" altLang="cs-CZ" dirty="0" err="1"/>
              <a:t>života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u</a:t>
            </a:r>
            <a:r>
              <a:rPr lang="en-US" altLang="cs-CZ" dirty="0"/>
              <a:t> </a:t>
            </a:r>
            <a:r>
              <a:rPr lang="en-US" altLang="cs-CZ" dirty="0" err="1"/>
              <a:t>onemocnění</a:t>
            </a:r>
            <a:r>
              <a:rPr lang="en-US" altLang="cs-CZ" dirty="0"/>
              <a:t> </a:t>
            </a:r>
            <a:r>
              <a:rPr lang="en-US" altLang="cs-CZ" dirty="0" err="1"/>
              <a:t>ledvin</a:t>
            </a:r>
            <a:r>
              <a:rPr lang="en-US" altLang="cs-CZ" dirty="0"/>
              <a:t> a </a:t>
            </a:r>
            <a:r>
              <a:rPr lang="en-US" altLang="cs-CZ" dirty="0" err="1"/>
              <a:t>pankreatu</a:t>
            </a:r>
            <a:r>
              <a:rPr lang="en-US" altLang="cs-CZ" dirty="0"/>
              <a:t> je </a:t>
            </a:r>
            <a:r>
              <a:rPr lang="en-US" altLang="cs-CZ" dirty="0" err="1"/>
              <a:t>transplantace</a:t>
            </a:r>
            <a:r>
              <a:rPr lang="en-US" altLang="cs-CZ" dirty="0"/>
              <a:t> </a:t>
            </a:r>
            <a:r>
              <a:rPr lang="en-US" altLang="cs-CZ" dirty="0" err="1"/>
              <a:t>život</a:t>
            </a:r>
            <a:r>
              <a:rPr lang="en-US" altLang="cs-CZ" dirty="0"/>
              <a:t> </a:t>
            </a:r>
            <a:r>
              <a:rPr lang="en-US" altLang="cs-CZ" dirty="0" err="1"/>
              <a:t>prodlužující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u</a:t>
            </a:r>
            <a:r>
              <a:rPr lang="en-US" altLang="cs-CZ" dirty="0"/>
              <a:t> </a:t>
            </a:r>
            <a:r>
              <a:rPr lang="en-US" altLang="cs-CZ" dirty="0" err="1"/>
              <a:t>onemocnění</a:t>
            </a:r>
            <a:r>
              <a:rPr lang="en-US" altLang="cs-CZ" dirty="0"/>
              <a:t> </a:t>
            </a:r>
            <a:r>
              <a:rPr lang="en-US" altLang="cs-CZ" dirty="0" err="1"/>
              <a:t>srdce</a:t>
            </a:r>
            <a:r>
              <a:rPr lang="en-US" altLang="cs-CZ" dirty="0"/>
              <a:t>, </a:t>
            </a:r>
            <a:r>
              <a:rPr lang="en-US" altLang="cs-CZ" dirty="0" err="1"/>
              <a:t>plic</a:t>
            </a:r>
            <a:r>
              <a:rPr lang="en-US" altLang="cs-CZ" dirty="0"/>
              <a:t> a </a:t>
            </a:r>
            <a:r>
              <a:rPr lang="en-US" altLang="cs-CZ" dirty="0" err="1"/>
              <a:t>jater</a:t>
            </a:r>
            <a:r>
              <a:rPr lang="en-US" altLang="cs-CZ" dirty="0"/>
              <a:t> je </a:t>
            </a:r>
            <a:r>
              <a:rPr lang="en-US" altLang="cs-CZ" dirty="0" err="1"/>
              <a:t>transplantace</a:t>
            </a:r>
            <a:r>
              <a:rPr lang="en-US" altLang="cs-CZ" dirty="0"/>
              <a:t> </a:t>
            </a:r>
            <a:r>
              <a:rPr lang="en-US" altLang="cs-CZ" dirty="0" err="1"/>
              <a:t>život</a:t>
            </a:r>
            <a:r>
              <a:rPr lang="en-US" altLang="cs-CZ" dirty="0"/>
              <a:t> </a:t>
            </a:r>
            <a:r>
              <a:rPr lang="en-US" altLang="cs-CZ" dirty="0" err="1"/>
              <a:t>zachraňující</a:t>
            </a:r>
            <a:endParaRPr lang="en-US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7150" y="6342300"/>
            <a:ext cx="7920000" cy="252000"/>
          </a:xfrm>
        </p:spPr>
        <p:txBody>
          <a:bodyPr/>
          <a:lstStyle/>
          <a:p>
            <a:r>
              <a:rPr lang="cs-CZ" dirty="0"/>
              <a:t>Intenzivní medicína– (VLAM9X1c)</a:t>
            </a:r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Identifikace</a:t>
            </a:r>
            <a:r>
              <a:rPr lang="en-US" altLang="cs-CZ" dirty="0">
                <a:solidFill>
                  <a:srgbClr val="0000DC"/>
                </a:solidFill>
              </a:rPr>
              <a:t> </a:t>
            </a:r>
            <a:r>
              <a:rPr lang="en-US" altLang="cs-CZ" dirty="0" err="1">
                <a:solidFill>
                  <a:srgbClr val="0000DC"/>
                </a:solidFill>
              </a:rPr>
              <a:t>dárce</a:t>
            </a:r>
            <a:r>
              <a:rPr lang="en-US" altLang="cs-CZ" dirty="0">
                <a:solidFill>
                  <a:srgbClr val="0000DC"/>
                </a:solidFill>
              </a:rPr>
              <a:t> 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p</a:t>
            </a:r>
            <a:r>
              <a:rPr lang="en-US" altLang="cs-CZ" dirty="0" err="1"/>
              <a:t>otencionální</a:t>
            </a:r>
            <a:r>
              <a:rPr lang="en-US" altLang="cs-CZ" dirty="0"/>
              <a:t> </a:t>
            </a:r>
            <a:r>
              <a:rPr lang="en-US" altLang="cs-CZ" dirty="0" err="1"/>
              <a:t>dárce</a:t>
            </a:r>
            <a:r>
              <a:rPr lang="en-US" altLang="cs-CZ" dirty="0"/>
              <a:t> </a:t>
            </a:r>
            <a:r>
              <a:rPr lang="en-US" altLang="cs-CZ" dirty="0" err="1"/>
              <a:t>bývá</a:t>
            </a:r>
            <a:r>
              <a:rPr lang="en-US" altLang="cs-CZ" dirty="0"/>
              <a:t> </a:t>
            </a:r>
            <a:r>
              <a:rPr lang="en-US" altLang="cs-CZ" dirty="0" err="1"/>
              <a:t>identifikován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základě</a:t>
            </a:r>
            <a:r>
              <a:rPr lang="en-US" altLang="cs-CZ" dirty="0"/>
              <a:t> </a:t>
            </a:r>
            <a:r>
              <a:rPr lang="en-US" altLang="cs-CZ" dirty="0" err="1"/>
              <a:t>klinických</a:t>
            </a:r>
            <a:r>
              <a:rPr lang="en-US" altLang="cs-CZ" dirty="0"/>
              <a:t> </a:t>
            </a:r>
            <a:r>
              <a:rPr lang="en-US" altLang="cs-CZ" dirty="0" err="1"/>
              <a:t>kritérií</a:t>
            </a:r>
            <a:r>
              <a:rPr lang="en-US" altLang="cs-CZ" dirty="0"/>
              <a:t>, </a:t>
            </a:r>
            <a:r>
              <a:rPr lang="en-US" altLang="cs-CZ" dirty="0" err="1"/>
              <a:t>před</a:t>
            </a:r>
            <a:r>
              <a:rPr lang="cs-CZ" altLang="cs-CZ" dirty="0"/>
              <a:t>e</a:t>
            </a:r>
            <a:r>
              <a:rPr lang="en-US" altLang="cs-CZ" dirty="0" err="1"/>
              <a:t>vším</a:t>
            </a:r>
            <a:r>
              <a:rPr lang="en-US" altLang="cs-CZ" dirty="0"/>
              <a:t> u </a:t>
            </a:r>
            <a:r>
              <a:rPr lang="en-US" altLang="cs-CZ" dirty="0" err="1"/>
              <a:t>pacientů</a:t>
            </a:r>
            <a:r>
              <a:rPr lang="en-US" altLang="cs-CZ" dirty="0"/>
              <a:t> s </a:t>
            </a:r>
            <a:r>
              <a:rPr lang="en-US" altLang="cs-CZ" dirty="0" err="1"/>
              <a:t>katastrofální</a:t>
            </a:r>
            <a:r>
              <a:rPr lang="cs-CZ" altLang="cs-CZ" dirty="0"/>
              <a:t>m</a:t>
            </a:r>
            <a:r>
              <a:rPr lang="en-US" altLang="cs-CZ" dirty="0"/>
              <a:t> </a:t>
            </a:r>
            <a:r>
              <a:rPr lang="en-US" altLang="cs-CZ" dirty="0" err="1"/>
              <a:t>poškozením</a:t>
            </a:r>
            <a:r>
              <a:rPr lang="en-US" altLang="cs-CZ" dirty="0"/>
              <a:t> </a:t>
            </a:r>
            <a:r>
              <a:rPr lang="en-US" altLang="cs-CZ" dirty="0" err="1"/>
              <a:t>mozku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n</a:t>
            </a:r>
            <a:r>
              <a:rPr lang="en-US" altLang="cs-CZ" dirty="0" err="1"/>
              <a:t>epřítomnost</a:t>
            </a:r>
            <a:r>
              <a:rPr lang="en-US" altLang="cs-CZ" dirty="0"/>
              <a:t> </a:t>
            </a:r>
            <a:r>
              <a:rPr lang="en-US" altLang="cs-CZ" dirty="0" err="1"/>
              <a:t>jednoho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dirty="0" err="1"/>
              <a:t>více</a:t>
            </a:r>
            <a:r>
              <a:rPr lang="en-US" altLang="cs-CZ" dirty="0"/>
              <a:t> </a:t>
            </a:r>
            <a:r>
              <a:rPr lang="en-US" altLang="cs-CZ" dirty="0" err="1"/>
              <a:t>reflexů</a:t>
            </a:r>
            <a:r>
              <a:rPr lang="en-US" altLang="cs-CZ" dirty="0"/>
              <a:t> </a:t>
            </a:r>
            <a:r>
              <a:rPr lang="en-US" altLang="cs-CZ" dirty="0" err="1"/>
              <a:t>hlavových</a:t>
            </a:r>
            <a:r>
              <a:rPr lang="en-US" altLang="cs-CZ" dirty="0"/>
              <a:t> </a:t>
            </a:r>
            <a:r>
              <a:rPr lang="en-US" altLang="cs-CZ" dirty="0" err="1"/>
              <a:t>nervů</a:t>
            </a:r>
            <a:r>
              <a:rPr lang="en-US" altLang="cs-CZ" dirty="0"/>
              <a:t> a Glasgow Coma Score </a:t>
            </a:r>
            <a:r>
              <a:rPr lang="en-US" altLang="cs-CZ" dirty="0" err="1"/>
              <a:t>menší</a:t>
            </a:r>
            <a:r>
              <a:rPr lang="en-US" altLang="cs-CZ" dirty="0"/>
              <a:t> </a:t>
            </a:r>
            <a:r>
              <a:rPr lang="en-US" altLang="cs-CZ" dirty="0" err="1"/>
              <a:t>nebo</a:t>
            </a:r>
            <a:r>
              <a:rPr lang="en-US" altLang="cs-CZ" dirty="0"/>
              <a:t> </a:t>
            </a:r>
            <a:r>
              <a:rPr lang="en-US" altLang="cs-CZ" dirty="0" err="1"/>
              <a:t>rovno</a:t>
            </a:r>
            <a:r>
              <a:rPr lang="en-US" altLang="cs-CZ" dirty="0"/>
              <a:t>  5 by </a:t>
            </a:r>
            <a:r>
              <a:rPr lang="en-US" altLang="cs-CZ" dirty="0" err="1"/>
              <a:t>mělo</a:t>
            </a:r>
            <a:r>
              <a:rPr lang="en-US" altLang="cs-CZ" dirty="0"/>
              <a:t> </a:t>
            </a:r>
            <a:r>
              <a:rPr lang="en-US" altLang="cs-CZ" dirty="0" err="1"/>
              <a:t>vést</a:t>
            </a:r>
            <a:r>
              <a:rPr lang="en-US" altLang="cs-CZ" dirty="0"/>
              <a:t> k </a:t>
            </a:r>
            <a:r>
              <a:rPr lang="en-US" altLang="cs-CZ" dirty="0" err="1"/>
              <a:t>uvažování</a:t>
            </a:r>
            <a:r>
              <a:rPr lang="en-US" altLang="cs-CZ" dirty="0"/>
              <a:t> o event. </a:t>
            </a:r>
            <a:r>
              <a:rPr lang="en-US" altLang="cs-CZ" dirty="0" err="1"/>
              <a:t>dárcovském</a:t>
            </a:r>
            <a:r>
              <a:rPr lang="en-US" altLang="cs-CZ" dirty="0"/>
              <a:t> </a:t>
            </a:r>
            <a:r>
              <a:rPr lang="en-US" altLang="cs-CZ" dirty="0" err="1" smtClean="0"/>
              <a:t>programu</a:t>
            </a:r>
            <a:endParaRPr lang="cs-CZ" altLang="cs-CZ" dirty="0" smtClean="0"/>
          </a:p>
          <a:p>
            <a:pPr marL="72000" indent="0"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/>
              <a:t>GIVE score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/>
              <a:t>ARO, JIP – </a:t>
            </a:r>
            <a:r>
              <a:rPr lang="en-US" altLang="cs-CZ" dirty="0" err="1"/>
              <a:t>neurologická</a:t>
            </a:r>
            <a:r>
              <a:rPr lang="en-US" altLang="cs-CZ" dirty="0"/>
              <a:t> a </a:t>
            </a:r>
            <a:r>
              <a:rPr lang="en-US" altLang="cs-CZ" dirty="0" err="1"/>
              <a:t>neurochirurgická</a:t>
            </a:r>
            <a:r>
              <a:rPr lang="en-US" altLang="cs-CZ" dirty="0"/>
              <a:t>, v </a:t>
            </a:r>
            <a:r>
              <a:rPr lang="en-US" altLang="cs-CZ" dirty="0" err="1"/>
              <a:t>cizině</a:t>
            </a:r>
            <a:r>
              <a:rPr lang="en-US" altLang="cs-CZ" dirty="0"/>
              <a:t> </a:t>
            </a:r>
            <a:r>
              <a:rPr lang="en-US" altLang="cs-CZ" dirty="0" err="1"/>
              <a:t>i</a:t>
            </a:r>
            <a:r>
              <a:rPr lang="en-US" altLang="cs-CZ" dirty="0"/>
              <a:t> AE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3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Identifikace</a:t>
            </a:r>
            <a:r>
              <a:rPr lang="en-US" altLang="cs-CZ" dirty="0">
                <a:solidFill>
                  <a:srgbClr val="0000DC"/>
                </a:solidFill>
              </a:rPr>
              <a:t> </a:t>
            </a:r>
            <a:r>
              <a:rPr lang="en-US" altLang="cs-CZ" dirty="0" err="1">
                <a:solidFill>
                  <a:srgbClr val="0000DC"/>
                </a:solidFill>
              </a:rPr>
              <a:t>dárce</a:t>
            </a:r>
            <a:r>
              <a:rPr lang="en-US" altLang="cs-CZ" dirty="0">
                <a:solidFill>
                  <a:srgbClr val="0000DC"/>
                </a:solidFill>
              </a:rPr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10" y="1692002"/>
            <a:ext cx="10753200" cy="4139998"/>
          </a:xfrm>
        </p:spPr>
        <p:txBody>
          <a:bodyPr/>
          <a:lstStyle/>
          <a:p>
            <a:r>
              <a:rPr lang="cs-CZ" altLang="cs-CZ" dirty="0"/>
              <a:t>k</a:t>
            </a:r>
            <a:r>
              <a:rPr lang="en-US" altLang="cs-CZ" dirty="0" err="1"/>
              <a:t>linický</a:t>
            </a:r>
            <a:r>
              <a:rPr lang="en-US" altLang="cs-CZ" dirty="0"/>
              <a:t> </a:t>
            </a:r>
            <a:r>
              <a:rPr lang="en-US" altLang="cs-CZ" dirty="0" err="1"/>
              <a:t>pomocní</a:t>
            </a:r>
            <a:r>
              <a:rPr lang="cs-CZ" altLang="cs-CZ" dirty="0"/>
              <a:t>k</a:t>
            </a:r>
            <a:r>
              <a:rPr lang="en-US" altLang="cs-CZ" dirty="0"/>
              <a:t> k </a:t>
            </a:r>
            <a:r>
              <a:rPr lang="en-US" altLang="cs-CZ" dirty="0" err="1"/>
              <a:t>identifikaci</a:t>
            </a:r>
            <a:r>
              <a:rPr lang="en-US" altLang="cs-CZ" dirty="0"/>
              <a:t> </a:t>
            </a:r>
            <a:r>
              <a:rPr lang="cs-CZ" altLang="cs-CZ" dirty="0" smtClean="0"/>
              <a:t>potencionálních</a:t>
            </a:r>
            <a:r>
              <a:rPr lang="en-US" altLang="cs-CZ" dirty="0" smtClean="0"/>
              <a:t> </a:t>
            </a:r>
            <a:r>
              <a:rPr lang="cs-CZ" altLang="cs-CZ" dirty="0"/>
              <a:t>d</a:t>
            </a:r>
            <a:r>
              <a:rPr lang="en-US" altLang="cs-CZ" dirty="0" err="1"/>
              <a:t>árců</a:t>
            </a:r>
            <a:r>
              <a:rPr lang="en-US" altLang="cs-CZ" dirty="0"/>
              <a:t>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sz="1200" dirty="0" smtClean="0"/>
          </a:p>
          <a:p>
            <a:pPr marL="72000" indent="0">
              <a:buNone/>
            </a:pPr>
            <a:r>
              <a:rPr lang="cs-CZ" sz="1200" dirty="0" smtClean="0"/>
              <a:t>                                            </a:t>
            </a:r>
          </a:p>
          <a:p>
            <a:pPr marL="72000" indent="0">
              <a:buNone/>
            </a:pPr>
            <a:r>
              <a:rPr lang="cs-CZ" sz="1200" dirty="0"/>
              <a:t> </a:t>
            </a:r>
            <a:r>
              <a:rPr lang="cs-CZ" sz="1200" dirty="0" smtClean="0"/>
              <a:t>                                                   </a:t>
            </a:r>
            <a:r>
              <a:rPr lang="cs-CZ" sz="1200" dirty="0" err="1" smtClean="0"/>
              <a:t>Curran</a:t>
            </a:r>
            <a:r>
              <a:rPr lang="cs-CZ" sz="1200" dirty="0" smtClean="0"/>
              <a:t> </a:t>
            </a:r>
            <a:r>
              <a:rPr lang="cs-CZ" sz="1200" dirty="0" err="1"/>
              <a:t>Emer</a:t>
            </a:r>
            <a:r>
              <a:rPr lang="cs-CZ" sz="1200" dirty="0"/>
              <a:t>,  2020, </a:t>
            </a:r>
            <a:r>
              <a:rPr lang="cs-CZ" sz="1200" dirty="0" err="1"/>
              <a:t>Irish</a:t>
            </a:r>
            <a:r>
              <a:rPr lang="cs-CZ" sz="1200" dirty="0"/>
              <a:t> Organ </a:t>
            </a:r>
            <a:r>
              <a:rPr lang="cs-CZ" sz="1200" dirty="0" err="1"/>
              <a:t>Donation</a:t>
            </a:r>
            <a:r>
              <a:rPr lang="cs-CZ" sz="1200" dirty="0"/>
              <a:t> Handbook </a:t>
            </a:r>
            <a:r>
              <a:rPr lang="cs-CZ" sz="1200" dirty="0" err="1"/>
              <a:t>app</a:t>
            </a:r>
            <a:r>
              <a:rPr lang="cs-CZ" sz="1200" dirty="0"/>
              <a:t>, </a:t>
            </a:r>
            <a:r>
              <a:rPr lang="cs-CZ" sz="1200" dirty="0" err="1" smtClean="0"/>
              <a:t>version</a:t>
            </a:r>
            <a:r>
              <a:rPr lang="cs-CZ" sz="1200" dirty="0" smtClean="0"/>
              <a:t> </a:t>
            </a:r>
            <a:r>
              <a:rPr lang="cs-CZ" sz="1200" dirty="0"/>
              <a:t>5.10, MEG Software                    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864007" y="2503170"/>
            <a:ext cx="7681168" cy="3475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88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Kritéria</a:t>
            </a:r>
            <a:r>
              <a:rPr lang="en-US" altLang="cs-CZ" dirty="0">
                <a:solidFill>
                  <a:srgbClr val="0000DC"/>
                </a:solidFill>
              </a:rPr>
              <a:t> k </a:t>
            </a:r>
            <a:r>
              <a:rPr lang="en-US" altLang="cs-CZ" dirty="0" err="1">
                <a:solidFill>
                  <a:srgbClr val="0000DC"/>
                </a:solidFill>
              </a:rPr>
              <a:t>dárcovství</a:t>
            </a:r>
            <a:r>
              <a:rPr lang="en-US" altLang="cs-CZ" dirty="0">
                <a:solidFill>
                  <a:srgbClr val="0000DC"/>
                </a:solidFill>
              </a:rPr>
              <a:t> </a:t>
            </a:r>
            <a:r>
              <a:rPr lang="cs-CZ" altLang="cs-CZ" dirty="0" smtClean="0">
                <a:solidFill>
                  <a:srgbClr val="0000DC"/>
                </a:solidFill>
              </a:rPr>
              <a:t>:</a:t>
            </a:r>
            <a:endParaRPr lang="en-US" altLang="cs-CZ" dirty="0">
              <a:solidFill>
                <a:srgbClr val="0000DC"/>
              </a:solidFill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54480"/>
            <a:ext cx="10753200" cy="4491990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v</a:t>
            </a:r>
            <a:r>
              <a:rPr lang="en-US" altLang="cs-CZ" dirty="0"/>
              <a:t> </a:t>
            </a:r>
            <a:r>
              <a:rPr lang="en-US" altLang="cs-CZ" dirty="0" err="1"/>
              <a:t>procesu</a:t>
            </a:r>
            <a:r>
              <a:rPr lang="en-US" altLang="cs-CZ" dirty="0"/>
              <a:t> </a:t>
            </a:r>
            <a:r>
              <a:rPr lang="en-US" altLang="cs-CZ" dirty="0" err="1"/>
              <a:t>identifikace</a:t>
            </a:r>
            <a:r>
              <a:rPr lang="en-US" altLang="cs-CZ" dirty="0"/>
              <a:t> a </a:t>
            </a:r>
            <a:r>
              <a:rPr lang="en-US" altLang="cs-CZ" dirty="0" err="1"/>
              <a:t>následného</a:t>
            </a:r>
            <a:r>
              <a:rPr lang="en-US" altLang="cs-CZ" dirty="0"/>
              <a:t> </a:t>
            </a:r>
            <a:r>
              <a:rPr lang="en-US" altLang="cs-CZ" dirty="0" err="1"/>
              <a:t>dárcovství</a:t>
            </a:r>
            <a:r>
              <a:rPr lang="en-US" altLang="cs-CZ" dirty="0"/>
              <a:t> je </a:t>
            </a:r>
            <a:r>
              <a:rPr lang="en-US" altLang="cs-CZ" dirty="0" err="1"/>
              <a:t>vždy</a:t>
            </a:r>
            <a:r>
              <a:rPr lang="en-US" altLang="cs-CZ" dirty="0"/>
              <a:t> </a:t>
            </a:r>
            <a:r>
              <a:rPr lang="en-US" altLang="cs-CZ" dirty="0" err="1"/>
              <a:t>třeba</a:t>
            </a:r>
            <a:r>
              <a:rPr lang="en-US" altLang="cs-CZ" dirty="0"/>
              <a:t> </a:t>
            </a:r>
            <a:r>
              <a:rPr lang="en-US" altLang="cs-CZ" dirty="0" err="1"/>
              <a:t>bedlivě</a:t>
            </a:r>
            <a:r>
              <a:rPr lang="en-US" altLang="cs-CZ" dirty="0"/>
              <a:t> </a:t>
            </a:r>
            <a:r>
              <a:rPr lang="en-US" altLang="cs-CZ" dirty="0" err="1"/>
              <a:t>individuálně</a:t>
            </a:r>
            <a:r>
              <a:rPr lang="en-US" altLang="cs-CZ" dirty="0"/>
              <a:t> </a:t>
            </a:r>
            <a:r>
              <a:rPr lang="en-US" altLang="cs-CZ" dirty="0" err="1"/>
              <a:t>zvážit</a:t>
            </a:r>
            <a:r>
              <a:rPr lang="en-US" altLang="cs-CZ" dirty="0"/>
              <a:t> </a:t>
            </a:r>
            <a:r>
              <a:rPr lang="en-US" altLang="cs-CZ" dirty="0" err="1"/>
              <a:t>všechna</a:t>
            </a:r>
            <a:r>
              <a:rPr lang="en-US" altLang="cs-CZ" dirty="0"/>
              <a:t> </a:t>
            </a:r>
            <a:r>
              <a:rPr lang="en-US" altLang="cs-CZ" dirty="0" err="1"/>
              <a:t>rizika</a:t>
            </a:r>
            <a:r>
              <a:rPr lang="en-US" altLang="cs-CZ" dirty="0"/>
              <a:t> a </a:t>
            </a:r>
            <a:r>
              <a:rPr lang="en-US" altLang="cs-CZ" dirty="0" err="1"/>
              <a:t>benefity</a:t>
            </a:r>
            <a:r>
              <a:rPr lang="en-US" altLang="cs-CZ" dirty="0"/>
              <a:t> </a:t>
            </a:r>
            <a:r>
              <a:rPr lang="en-US" altLang="cs-CZ" dirty="0" err="1"/>
              <a:t>daného</a:t>
            </a:r>
            <a:r>
              <a:rPr lang="en-US" altLang="cs-CZ" dirty="0"/>
              <a:t> </a:t>
            </a:r>
            <a:r>
              <a:rPr lang="en-US" altLang="cs-CZ" dirty="0" err="1"/>
              <a:t>postupu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p</a:t>
            </a:r>
            <a:r>
              <a:rPr lang="en-US" altLang="cs-CZ" dirty="0" err="1"/>
              <a:t>otencionální</a:t>
            </a:r>
            <a:r>
              <a:rPr lang="en-US" altLang="cs-CZ" dirty="0"/>
              <a:t> </a:t>
            </a:r>
            <a:r>
              <a:rPr lang="en-US" altLang="cs-CZ" dirty="0" err="1"/>
              <a:t>dárce</a:t>
            </a:r>
            <a:r>
              <a:rPr lang="en-US" altLang="cs-CZ" dirty="0"/>
              <a:t> (</a:t>
            </a:r>
            <a:r>
              <a:rPr lang="en-US" altLang="cs-CZ" dirty="0" err="1"/>
              <a:t>rodina</a:t>
            </a:r>
            <a:r>
              <a:rPr lang="en-US" altLang="cs-CZ" dirty="0"/>
              <a:t>) /</a:t>
            </a:r>
            <a:r>
              <a:rPr lang="en-US" altLang="cs-CZ" dirty="0" err="1"/>
              <a:t>potencionální</a:t>
            </a:r>
            <a:r>
              <a:rPr lang="en-US" altLang="cs-CZ" dirty="0"/>
              <a:t> </a:t>
            </a:r>
            <a:r>
              <a:rPr lang="en-US" altLang="cs-CZ" dirty="0" err="1"/>
              <a:t>příjemce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/>
              <a:t>ARO, </a:t>
            </a:r>
            <a:r>
              <a:rPr lang="en-US" altLang="cs-CZ" dirty="0" err="1"/>
              <a:t>neurologie</a:t>
            </a:r>
            <a:r>
              <a:rPr lang="en-US" altLang="cs-CZ" dirty="0"/>
              <a:t>, (</a:t>
            </a:r>
            <a:r>
              <a:rPr lang="en-US" altLang="cs-CZ" dirty="0" err="1"/>
              <a:t>neurochirugie</a:t>
            </a:r>
            <a:r>
              <a:rPr lang="en-US" altLang="cs-CZ" dirty="0"/>
              <a:t>),</a:t>
            </a:r>
            <a:r>
              <a:rPr lang="en-US" altLang="cs-CZ" dirty="0" err="1"/>
              <a:t>chirurgové</a:t>
            </a:r>
            <a:r>
              <a:rPr lang="en-US" altLang="cs-CZ" dirty="0"/>
              <a:t>, </a:t>
            </a:r>
            <a:r>
              <a:rPr lang="en-US" altLang="cs-CZ" dirty="0" err="1"/>
              <a:t>zobrazovací</a:t>
            </a:r>
            <a:r>
              <a:rPr lang="en-US" altLang="cs-CZ" dirty="0"/>
              <a:t> </a:t>
            </a:r>
            <a:r>
              <a:rPr lang="en-US" altLang="cs-CZ" dirty="0" err="1"/>
              <a:t>metody</a:t>
            </a:r>
            <a:r>
              <a:rPr lang="en-US" altLang="cs-CZ" dirty="0"/>
              <a:t>, </a:t>
            </a:r>
            <a:r>
              <a:rPr lang="en-US" altLang="cs-CZ" dirty="0" err="1"/>
              <a:t>dárcovský</a:t>
            </a:r>
            <a:r>
              <a:rPr lang="en-US" altLang="cs-CZ" dirty="0"/>
              <a:t> </a:t>
            </a:r>
            <a:r>
              <a:rPr lang="en-US" altLang="cs-CZ" dirty="0" err="1"/>
              <a:t>koordinátor</a:t>
            </a:r>
            <a:r>
              <a:rPr lang="en-US" altLang="cs-CZ" dirty="0"/>
              <a:t>,.....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Tx/>
              <a:buSzTx/>
              <a:buNone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dirty="0"/>
              <a:t>n</a:t>
            </a:r>
            <a:r>
              <a:rPr lang="en-US" altLang="cs-CZ" dirty="0" err="1"/>
              <a:t>epříznivý</a:t>
            </a:r>
            <a:r>
              <a:rPr lang="en-US" altLang="cs-CZ" dirty="0"/>
              <a:t> </a:t>
            </a:r>
            <a:r>
              <a:rPr lang="en-US" altLang="cs-CZ" dirty="0" err="1"/>
              <a:t>důsledek</a:t>
            </a:r>
            <a:r>
              <a:rPr lang="en-US" altLang="cs-CZ" dirty="0"/>
              <a:t> </a:t>
            </a:r>
            <a:r>
              <a:rPr lang="en-US" altLang="cs-CZ" dirty="0" err="1"/>
              <a:t>transplantace</a:t>
            </a:r>
            <a:r>
              <a:rPr lang="en-US" altLang="cs-CZ" dirty="0"/>
              <a:t> :</a:t>
            </a:r>
            <a:r>
              <a:rPr lang="en-US" altLang="cs-CZ" dirty="0" err="1"/>
              <a:t>špatná</a:t>
            </a:r>
            <a:r>
              <a:rPr lang="en-US" altLang="cs-CZ" dirty="0"/>
              <a:t> </a:t>
            </a:r>
            <a:r>
              <a:rPr lang="en-US" altLang="cs-CZ" dirty="0" err="1"/>
              <a:t>funkce</a:t>
            </a:r>
            <a:r>
              <a:rPr lang="en-US" altLang="cs-CZ" dirty="0"/>
              <a:t> </a:t>
            </a:r>
            <a:r>
              <a:rPr lang="en-US" altLang="cs-CZ" dirty="0" err="1"/>
              <a:t>štěpu</a:t>
            </a:r>
            <a:r>
              <a:rPr lang="en-US" altLang="cs-CZ" dirty="0"/>
              <a:t> , </a:t>
            </a:r>
            <a:r>
              <a:rPr lang="en-US" altLang="cs-CZ" dirty="0" err="1"/>
              <a:t>přenos</a:t>
            </a:r>
            <a:r>
              <a:rPr lang="en-US" altLang="cs-CZ" dirty="0"/>
              <a:t> </a:t>
            </a:r>
            <a:r>
              <a:rPr lang="en-US" altLang="cs-CZ" dirty="0" err="1"/>
              <a:t>infekce</a:t>
            </a:r>
            <a:r>
              <a:rPr lang="en-US" altLang="cs-CZ" dirty="0"/>
              <a:t>, </a:t>
            </a:r>
            <a:r>
              <a:rPr lang="en-US" altLang="cs-CZ" dirty="0" err="1"/>
              <a:t>úmrtí</a:t>
            </a:r>
            <a:r>
              <a:rPr lang="en-US" altLang="cs-CZ" dirty="0"/>
              <a:t> </a:t>
            </a:r>
            <a:r>
              <a:rPr lang="en-US" altLang="cs-CZ" dirty="0" err="1"/>
              <a:t>příjemce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8954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Podmínky</a:t>
            </a:r>
            <a:r>
              <a:rPr lang="en-US" altLang="cs-CZ" dirty="0">
                <a:solidFill>
                  <a:srgbClr val="0000DC"/>
                </a:solidFill>
              </a:rPr>
              <a:t> </a:t>
            </a:r>
            <a:r>
              <a:rPr lang="en-US" altLang="cs-CZ" dirty="0" err="1">
                <a:solidFill>
                  <a:srgbClr val="0000DC"/>
                </a:solidFill>
              </a:rPr>
              <a:t>dárcovství</a:t>
            </a:r>
            <a:r>
              <a:rPr lang="en-US" altLang="cs-CZ" dirty="0">
                <a:solidFill>
                  <a:srgbClr val="0000DC"/>
                </a:solidFill>
              </a:rPr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b="1" dirty="0" err="1"/>
              <a:t>Absolutní</a:t>
            </a:r>
            <a:r>
              <a:rPr lang="en-US" altLang="cs-CZ" b="1" dirty="0"/>
              <a:t> </a:t>
            </a:r>
            <a:r>
              <a:rPr lang="en-US" altLang="cs-CZ" b="1" dirty="0" err="1"/>
              <a:t>kontraindikace</a:t>
            </a:r>
            <a:r>
              <a:rPr lang="en-US" altLang="cs-CZ" b="1" dirty="0"/>
              <a:t> :</a:t>
            </a:r>
          </a:p>
          <a:p>
            <a:pPr>
              <a:lnSpc>
                <a:spcPct val="114000"/>
              </a:lnSpc>
              <a:spcBef>
                <a:spcPts val="638"/>
              </a:spcBef>
              <a:defRPr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dirty="0" err="1"/>
              <a:t>nesouhlas</a:t>
            </a:r>
            <a:r>
              <a:rPr lang="en-US" altLang="cs-CZ" dirty="0"/>
              <a:t> </a:t>
            </a:r>
            <a:r>
              <a:rPr lang="en-US" altLang="cs-CZ" dirty="0" err="1"/>
              <a:t>příbuzných</a:t>
            </a:r>
            <a:r>
              <a:rPr lang="en-US" altLang="cs-CZ" dirty="0"/>
              <a:t> (v ČR </a:t>
            </a:r>
            <a:r>
              <a:rPr lang="en-US" altLang="cs-CZ" dirty="0" err="1"/>
              <a:t>sice</a:t>
            </a:r>
            <a:r>
              <a:rPr lang="en-US" altLang="cs-CZ" dirty="0"/>
              <a:t> </a:t>
            </a:r>
            <a:r>
              <a:rPr lang="en-US" altLang="cs-CZ" dirty="0" err="1"/>
              <a:t>předpokl</a:t>
            </a:r>
            <a:r>
              <a:rPr lang="en-US" altLang="cs-CZ" dirty="0"/>
              <a:t>. </a:t>
            </a:r>
            <a:r>
              <a:rPr lang="en-US" altLang="cs-CZ" dirty="0" err="1"/>
              <a:t>souhlas</a:t>
            </a:r>
            <a:r>
              <a:rPr lang="en-US" altLang="cs-CZ" dirty="0"/>
              <a:t>, </a:t>
            </a:r>
            <a:r>
              <a:rPr lang="en-US" altLang="cs-CZ" dirty="0" smtClean="0"/>
              <a:t>ALE</a:t>
            </a:r>
            <a:r>
              <a:rPr lang="cs-CZ" altLang="cs-CZ" dirty="0" smtClean="0"/>
              <a:t>!!!</a:t>
            </a:r>
            <a:r>
              <a:rPr lang="en-US" altLang="cs-CZ" dirty="0" smtClean="0"/>
              <a:t>)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dirty="0" err="1"/>
              <a:t>není</a:t>
            </a:r>
            <a:r>
              <a:rPr lang="en-US" altLang="cs-CZ" dirty="0"/>
              <a:t> </a:t>
            </a:r>
            <a:r>
              <a:rPr lang="en-US" altLang="cs-CZ" dirty="0" err="1"/>
              <a:t>jasná</a:t>
            </a:r>
            <a:r>
              <a:rPr lang="en-US" altLang="cs-CZ" dirty="0"/>
              <a:t> </a:t>
            </a:r>
            <a:r>
              <a:rPr lang="en-US" altLang="cs-CZ" dirty="0" err="1"/>
              <a:t>příčina</a:t>
            </a:r>
            <a:r>
              <a:rPr lang="en-US" altLang="cs-CZ" dirty="0"/>
              <a:t> </a:t>
            </a:r>
            <a:r>
              <a:rPr lang="en-US" altLang="cs-CZ" dirty="0" err="1"/>
              <a:t>smrti</a:t>
            </a:r>
            <a:r>
              <a:rPr lang="en-US" altLang="cs-CZ" dirty="0"/>
              <a:t> – </a:t>
            </a:r>
            <a:r>
              <a:rPr lang="cs-CZ" altLang="cs-CZ" dirty="0" smtClean="0"/>
              <a:t>podezření na </a:t>
            </a:r>
            <a:r>
              <a:rPr lang="en-US" altLang="cs-CZ" dirty="0" err="1" smtClean="0"/>
              <a:t>trestný</a:t>
            </a:r>
            <a:r>
              <a:rPr lang="en-US" altLang="cs-CZ" dirty="0" smtClean="0"/>
              <a:t> </a:t>
            </a:r>
            <a:r>
              <a:rPr lang="en-US" altLang="cs-CZ" dirty="0" err="1"/>
              <a:t>čin</a:t>
            </a:r>
            <a:r>
              <a:rPr lang="en-US" altLang="cs-CZ" dirty="0"/>
              <a:t> 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dirty="0" err="1"/>
              <a:t>potencionální</a:t>
            </a:r>
            <a:r>
              <a:rPr lang="en-US" altLang="cs-CZ" dirty="0"/>
              <a:t> </a:t>
            </a:r>
            <a:r>
              <a:rPr lang="en-US" altLang="cs-CZ" dirty="0" err="1"/>
              <a:t>dárce</a:t>
            </a:r>
            <a:r>
              <a:rPr lang="en-US" altLang="cs-CZ" dirty="0"/>
              <a:t> </a:t>
            </a:r>
            <a:r>
              <a:rPr lang="en-US" altLang="cs-CZ" dirty="0" err="1"/>
              <a:t>za</a:t>
            </a:r>
            <a:r>
              <a:rPr lang="en-US" altLang="cs-CZ" dirty="0"/>
              <a:t> </a:t>
            </a:r>
            <a:r>
              <a:rPr lang="en-US" altLang="cs-CZ" dirty="0" err="1"/>
              <a:t>života</a:t>
            </a:r>
            <a:r>
              <a:rPr lang="en-US" altLang="cs-CZ" dirty="0"/>
              <a:t> </a:t>
            </a:r>
            <a:r>
              <a:rPr lang="en-US" altLang="cs-CZ" dirty="0" err="1"/>
              <a:t>jasně</a:t>
            </a:r>
            <a:r>
              <a:rPr lang="en-US" altLang="cs-CZ" dirty="0"/>
              <a:t> </a:t>
            </a:r>
            <a:r>
              <a:rPr lang="en-US" altLang="cs-CZ" dirty="0" err="1"/>
              <a:t>vyjádřil</a:t>
            </a:r>
            <a:r>
              <a:rPr lang="en-US" altLang="cs-CZ" dirty="0"/>
              <a:t> </a:t>
            </a:r>
            <a:r>
              <a:rPr lang="en-US" altLang="cs-CZ" dirty="0" err="1"/>
              <a:t>nesouhlas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en-US" altLang="cs-CZ" dirty="0" err="1"/>
              <a:t>pokročilé</a:t>
            </a:r>
            <a:r>
              <a:rPr lang="en-US" altLang="cs-CZ" dirty="0"/>
              <a:t> </a:t>
            </a:r>
            <a:r>
              <a:rPr lang="en-US" altLang="cs-CZ" dirty="0" err="1"/>
              <a:t>onemocnění</a:t>
            </a:r>
            <a:r>
              <a:rPr lang="en-US" altLang="cs-CZ" dirty="0"/>
              <a:t>     (tumor </a:t>
            </a:r>
            <a:r>
              <a:rPr lang="en-US" altLang="cs-CZ" dirty="0" err="1"/>
              <a:t>střev</a:t>
            </a:r>
            <a:r>
              <a:rPr lang="en-US" altLang="cs-CZ" dirty="0"/>
              <a:t> &gt; T3  </a:t>
            </a:r>
            <a:r>
              <a:rPr lang="en-US" altLang="cs-CZ" dirty="0" err="1"/>
              <a:t>nebo</a:t>
            </a:r>
            <a:r>
              <a:rPr lang="en-US" altLang="cs-CZ" dirty="0"/>
              <a:t> ca </a:t>
            </a:r>
            <a:r>
              <a:rPr lang="en-US" altLang="cs-CZ" dirty="0" err="1"/>
              <a:t>prsu</a:t>
            </a:r>
            <a:r>
              <a:rPr lang="en-US" altLang="cs-CZ" dirty="0"/>
              <a:t> &gt; T1c)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63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cs-CZ" dirty="0" err="1">
                <a:solidFill>
                  <a:srgbClr val="0000DC"/>
                </a:solidFill>
              </a:rPr>
              <a:t>Podmínky</a:t>
            </a:r>
            <a:r>
              <a:rPr lang="en-US" altLang="cs-CZ" dirty="0">
                <a:solidFill>
                  <a:srgbClr val="0000DC"/>
                </a:solidFill>
              </a:rPr>
              <a:t> </a:t>
            </a:r>
            <a:r>
              <a:rPr lang="en-US" altLang="cs-CZ" dirty="0" err="1">
                <a:solidFill>
                  <a:srgbClr val="0000DC"/>
                </a:solidFill>
              </a:rPr>
              <a:t>dárcovství</a:t>
            </a:r>
            <a:r>
              <a:rPr lang="en-US" altLang="cs-CZ" dirty="0">
                <a:solidFill>
                  <a:srgbClr val="0000DC"/>
                </a:solidFill>
              </a:rPr>
              <a:t>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b="1" dirty="0" err="1"/>
              <a:t>Relativní</a:t>
            </a:r>
            <a:r>
              <a:rPr lang="en-US" altLang="cs-CZ" b="1" dirty="0"/>
              <a:t> </a:t>
            </a:r>
            <a:r>
              <a:rPr lang="en-US" altLang="cs-CZ" b="1" dirty="0" err="1"/>
              <a:t>kontraindikace</a:t>
            </a:r>
            <a:r>
              <a:rPr lang="en-US" altLang="cs-CZ" b="1" dirty="0"/>
              <a:t> : </a:t>
            </a:r>
          </a:p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en-US" altLang="cs-CZ" dirty="0" err="1"/>
              <a:t>sepse</a:t>
            </a:r>
            <a:r>
              <a:rPr lang="en-US" altLang="cs-CZ" dirty="0"/>
              <a:t>, HIV </a:t>
            </a:r>
            <a:r>
              <a:rPr lang="en-US" altLang="cs-CZ" dirty="0" err="1"/>
              <a:t>pozitivní</a:t>
            </a:r>
            <a:r>
              <a:rPr lang="en-US" altLang="cs-CZ" dirty="0"/>
              <a:t>, </a:t>
            </a:r>
            <a:r>
              <a:rPr lang="en-US" altLang="cs-CZ" dirty="0" err="1"/>
              <a:t>systemová</a:t>
            </a:r>
            <a:r>
              <a:rPr lang="en-US" altLang="cs-CZ" dirty="0"/>
              <a:t> </a:t>
            </a:r>
            <a:r>
              <a:rPr lang="en-US" altLang="cs-CZ" dirty="0" err="1"/>
              <a:t>virová</a:t>
            </a:r>
            <a:r>
              <a:rPr lang="en-US" altLang="cs-CZ" dirty="0"/>
              <a:t> </a:t>
            </a:r>
            <a:r>
              <a:rPr lang="en-US" altLang="cs-CZ" dirty="0" err="1"/>
              <a:t>infekce</a:t>
            </a:r>
            <a:r>
              <a:rPr lang="en-US" altLang="cs-CZ" dirty="0"/>
              <a:t> , </a:t>
            </a:r>
            <a:r>
              <a:rPr lang="en-US" altLang="cs-CZ" dirty="0" err="1"/>
              <a:t>herpetická</a:t>
            </a:r>
            <a:r>
              <a:rPr lang="en-US" altLang="cs-CZ" dirty="0"/>
              <a:t> </a:t>
            </a:r>
            <a:r>
              <a:rPr lang="en-US" altLang="cs-CZ" dirty="0" err="1"/>
              <a:t>meningoencephalitida</a:t>
            </a:r>
            <a:r>
              <a:rPr lang="en-US" altLang="cs-CZ" dirty="0"/>
              <a:t>, </a:t>
            </a:r>
            <a:r>
              <a:rPr lang="en-US" altLang="cs-CZ" dirty="0" err="1"/>
              <a:t>novotvary</a:t>
            </a:r>
            <a:r>
              <a:rPr lang="en-US" altLang="cs-CZ" dirty="0"/>
              <a:t> - ( </a:t>
            </a:r>
            <a:r>
              <a:rPr lang="en-US" altLang="cs-CZ" dirty="0" err="1"/>
              <a:t>lymfom</a:t>
            </a:r>
            <a:r>
              <a:rPr lang="en-US" altLang="cs-CZ" dirty="0"/>
              <a:t>, </a:t>
            </a:r>
            <a:r>
              <a:rPr lang="en-US" altLang="cs-CZ" dirty="0" err="1"/>
              <a:t>maligní</a:t>
            </a:r>
            <a:r>
              <a:rPr lang="en-US" altLang="cs-CZ" dirty="0"/>
              <a:t> </a:t>
            </a:r>
            <a:r>
              <a:rPr lang="en-US" altLang="cs-CZ" dirty="0" err="1"/>
              <a:t>melanom</a:t>
            </a:r>
            <a:r>
              <a:rPr lang="en-US" altLang="cs-CZ" dirty="0"/>
              <a:t>, </a:t>
            </a:r>
            <a:r>
              <a:rPr lang="en-US" altLang="cs-CZ" dirty="0" err="1"/>
              <a:t>rakovina</a:t>
            </a:r>
            <a:r>
              <a:rPr lang="en-US" altLang="cs-CZ" dirty="0"/>
              <a:t> </a:t>
            </a:r>
            <a:r>
              <a:rPr lang="en-US" altLang="cs-CZ" dirty="0" err="1"/>
              <a:t>plic</a:t>
            </a:r>
            <a:r>
              <a:rPr lang="cs-CZ" altLang="cs-CZ" dirty="0"/>
              <a:t>,</a:t>
            </a:r>
            <a:r>
              <a:rPr lang="en-US" altLang="cs-CZ" dirty="0"/>
              <a:t> </a:t>
            </a:r>
            <a:r>
              <a:rPr lang="en-US" altLang="cs-CZ" dirty="0" err="1"/>
              <a:t>glioblastom</a:t>
            </a:r>
            <a:r>
              <a:rPr lang="en-US" altLang="cs-CZ" dirty="0"/>
              <a:t>, ....)</a:t>
            </a:r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charset="0"/>
              <a:buChar char="§"/>
            </a:pPr>
            <a:r>
              <a:rPr lang="cs-CZ" altLang="cs-CZ" u="sng" dirty="0"/>
              <a:t>r</a:t>
            </a:r>
            <a:r>
              <a:rPr lang="en-US" altLang="cs-CZ" u="sng" dirty="0" err="1"/>
              <a:t>akovina</a:t>
            </a:r>
            <a:r>
              <a:rPr lang="en-US" altLang="cs-CZ" u="sng" dirty="0"/>
              <a:t> v </a:t>
            </a:r>
            <a:r>
              <a:rPr lang="en-US" altLang="cs-CZ" u="sng" dirty="0" err="1"/>
              <a:t>raném</a:t>
            </a:r>
            <a:r>
              <a:rPr lang="en-US" altLang="cs-CZ" u="sng" dirty="0"/>
              <a:t> </a:t>
            </a:r>
            <a:r>
              <a:rPr lang="en-US" altLang="cs-CZ" u="sng" dirty="0" err="1"/>
              <a:t>stadiu</a:t>
            </a:r>
            <a:r>
              <a:rPr lang="en-US" altLang="cs-CZ" u="sng" dirty="0"/>
              <a:t> </a:t>
            </a:r>
            <a:r>
              <a:rPr lang="en-US" altLang="cs-CZ" dirty="0"/>
              <a:t>(</a:t>
            </a:r>
            <a:r>
              <a:rPr lang="en-US" altLang="cs-CZ" dirty="0" err="1"/>
              <a:t>střeva</a:t>
            </a:r>
            <a:r>
              <a:rPr lang="en-US" altLang="cs-CZ" dirty="0"/>
              <a:t> a </a:t>
            </a:r>
            <a:r>
              <a:rPr lang="en-US" altLang="cs-CZ" dirty="0" err="1"/>
              <a:t>prso</a:t>
            </a:r>
            <a:r>
              <a:rPr lang="en-US" altLang="cs-CZ" dirty="0"/>
              <a:t>, .. ) </a:t>
            </a:r>
            <a:r>
              <a:rPr lang="en-US" altLang="cs-CZ" dirty="0" err="1"/>
              <a:t>nemusí</a:t>
            </a:r>
            <a:r>
              <a:rPr lang="en-US" altLang="cs-CZ" dirty="0"/>
              <a:t> </a:t>
            </a:r>
            <a:r>
              <a:rPr lang="en-US" altLang="cs-CZ" dirty="0" err="1"/>
              <a:t>být</a:t>
            </a:r>
            <a:r>
              <a:rPr lang="en-US" altLang="cs-CZ" dirty="0"/>
              <a:t> </a:t>
            </a:r>
            <a:r>
              <a:rPr lang="en-US" altLang="cs-CZ" dirty="0" err="1"/>
              <a:t>překážkou</a:t>
            </a:r>
            <a:r>
              <a:rPr lang="en-US" altLang="cs-CZ" dirty="0"/>
              <a:t>- </a:t>
            </a:r>
            <a:r>
              <a:rPr lang="en-US" altLang="cs-CZ" dirty="0" err="1"/>
              <a:t>záleží</a:t>
            </a:r>
            <a:r>
              <a:rPr lang="en-US" altLang="cs-CZ" dirty="0"/>
              <a:t> </a:t>
            </a:r>
            <a:r>
              <a:rPr lang="en-US" altLang="cs-CZ" dirty="0" err="1"/>
              <a:t>na</a:t>
            </a:r>
            <a:r>
              <a:rPr lang="en-US" altLang="cs-CZ" dirty="0"/>
              <a:t> </a:t>
            </a:r>
            <a:r>
              <a:rPr lang="en-US" altLang="cs-CZ" dirty="0" err="1"/>
              <a:t>stadiu</a:t>
            </a:r>
            <a:r>
              <a:rPr lang="en-US" altLang="cs-CZ" dirty="0"/>
              <a:t>, </a:t>
            </a:r>
            <a:r>
              <a:rPr lang="en-US" altLang="cs-CZ" dirty="0" err="1"/>
              <a:t>čase</a:t>
            </a:r>
            <a:r>
              <a:rPr lang="en-US" altLang="cs-CZ" dirty="0"/>
              <a:t> od </a:t>
            </a:r>
            <a:r>
              <a:rPr lang="en-US" altLang="cs-CZ" dirty="0" err="1"/>
              <a:t>diagnostiky</a:t>
            </a:r>
            <a:r>
              <a:rPr lang="en-US" altLang="cs-CZ" dirty="0"/>
              <a:t> a </a:t>
            </a:r>
            <a:r>
              <a:rPr lang="en-US" altLang="cs-CZ" dirty="0" err="1"/>
              <a:t>dalších</a:t>
            </a:r>
            <a:r>
              <a:rPr lang="en-US" altLang="cs-CZ" dirty="0"/>
              <a:t> </a:t>
            </a:r>
            <a:r>
              <a:rPr lang="en-US" altLang="cs-CZ" dirty="0" err="1"/>
              <a:t>faktorech</a:t>
            </a:r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950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xmlns="" id="{78A7F6BB-CC1D-458C-8371-311D59E97D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medicína– (VLAM9X1c)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0">
                <a:solidFill>
                  <a:srgbClr val="0000DC"/>
                </a:solidFill>
              </a:rPr>
              <a:t>Mozková smrt</a:t>
            </a:r>
            <a:r>
              <a:rPr lang="en-US" altLang="cs-CZ" dirty="0">
                <a:solidFill>
                  <a:srgbClr val="0000DC"/>
                </a:solidFill>
              </a:rPr>
              <a:t/>
            </a:r>
            <a:br>
              <a:rPr lang="en-US" altLang="cs-CZ" dirty="0">
                <a:solidFill>
                  <a:srgbClr val="0000DC"/>
                </a:solidFill>
              </a:rPr>
            </a:br>
            <a:r>
              <a:rPr lang="en-US" altLang="cs-CZ" dirty="0">
                <a:solidFill>
                  <a:srgbClr val="0000DC"/>
                </a:solidFill>
              </a:rPr>
              <a:t>D</a:t>
            </a:r>
            <a:r>
              <a:rPr lang="cs-CZ" altLang="cs-CZ" dirty="0">
                <a:solidFill>
                  <a:srgbClr val="0000DC"/>
                </a:solidFill>
              </a:rPr>
              <a:t>B</a:t>
            </a:r>
            <a:r>
              <a:rPr lang="en-US" altLang="cs-CZ" dirty="0">
                <a:solidFill>
                  <a:srgbClr val="0000DC"/>
                </a:solidFill>
              </a:rPr>
              <a:t>D (donation after brain death) :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57200">
              <a:spcBef>
                <a:spcPts val="638"/>
              </a:spcBef>
              <a:buFont typeface="Wingdings" panose="05000000000000000000" pitchFamily="2" charset="2"/>
              <a:buChar char="§"/>
            </a:pPr>
            <a:endParaRPr lang="cs-CZ" dirty="0" smtClean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definice</a:t>
            </a:r>
            <a:r>
              <a:rPr lang="en-US" altLang="cs-CZ" dirty="0"/>
              <a:t> :</a:t>
            </a:r>
          </a:p>
          <a:p>
            <a:pPr>
              <a:lnSpc>
                <a:spcPct val="114000"/>
              </a:lnSpc>
              <a:spcBef>
                <a:spcPts val="638"/>
              </a:spcBef>
              <a:defRPr/>
            </a:pP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nevratná porucha vědomí na úrovni </a:t>
            </a:r>
            <a:r>
              <a:rPr lang="cs-CZ" altLang="cs-CZ" dirty="0" err="1"/>
              <a:t>komatu</a:t>
            </a:r>
            <a:r>
              <a:rPr lang="cs-CZ" altLang="cs-CZ" dirty="0"/>
              <a:t> v důsledku známé příčiny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vymizení hlavových reflexů</a:t>
            </a:r>
            <a:endParaRPr lang="en-US" altLang="cs-CZ" dirty="0"/>
          </a:p>
          <a:p>
            <a:pPr>
              <a:lnSpc>
                <a:spcPct val="114000"/>
              </a:lnSpc>
              <a:spcBef>
                <a:spcPts val="638"/>
              </a:spcBef>
              <a:buClr>
                <a:srgbClr val="0000DC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/>
              <a:t>přetrvávající apnoe navzdory respirační </a:t>
            </a:r>
            <a:r>
              <a:rPr lang="cs-CZ" altLang="cs-CZ" dirty="0" err="1"/>
              <a:t>acidose</a:t>
            </a:r>
            <a:endParaRPr lang="en-US" alt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099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225</TotalTime>
  <Words>862</Words>
  <Application>Microsoft Office PowerPoint</Application>
  <PresentationFormat>Vlastní</PresentationFormat>
  <Paragraphs>140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Prezentace_MU_CZ</vt:lpstr>
      <vt:lpstr>Dárcovství orgánů</vt:lpstr>
      <vt:lpstr>Student se naučí :</vt:lpstr>
      <vt:lpstr>Úvod :</vt:lpstr>
      <vt:lpstr>Identifikace dárce : </vt:lpstr>
      <vt:lpstr>Identifikace dárce :</vt:lpstr>
      <vt:lpstr>Kritéria k dárcovství :</vt:lpstr>
      <vt:lpstr>Podmínky dárcovství :</vt:lpstr>
      <vt:lpstr>Podmínky dárcovství :</vt:lpstr>
      <vt:lpstr>Mozková smrt DBD (donation after brain death) :</vt:lpstr>
      <vt:lpstr>Mozková smrt : </vt:lpstr>
      <vt:lpstr>Mozková smrt – prerekvizity :</vt:lpstr>
      <vt:lpstr>Neurologické vyšetření, apnoický test : </vt:lpstr>
      <vt:lpstr>ICU managment of potential organ donor :</vt:lpstr>
      <vt:lpstr>Donation after circulatory death (DCD) :</vt:lpstr>
      <vt:lpstr>Perioperační management :</vt:lpstr>
      <vt:lpstr>Komunikace s rodinou :</vt:lpstr>
      <vt:lpstr>Komunikace s rodinou :</vt:lpstr>
      <vt:lpstr>Dárcovství shrnutí :</vt:lpstr>
      <vt:lpstr>Take home message :</vt:lpstr>
      <vt:lpstr>Děkuji za pozornost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uziv</cp:lastModifiedBy>
  <cp:revision>27</cp:revision>
  <cp:lastPrinted>1601-01-01T00:00:00Z</cp:lastPrinted>
  <dcterms:created xsi:type="dcterms:W3CDTF">2020-08-24T06:00:57Z</dcterms:created>
  <dcterms:modified xsi:type="dcterms:W3CDTF">2021-09-15T08:11:18Z</dcterms:modified>
</cp:coreProperties>
</file>