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0" r:id="rId3"/>
    <p:sldId id="269" r:id="rId4"/>
    <p:sldId id="270" r:id="rId5"/>
    <p:sldId id="282" r:id="rId6"/>
    <p:sldId id="274" r:id="rId7"/>
    <p:sldId id="260" r:id="rId8"/>
    <p:sldId id="259" r:id="rId9"/>
    <p:sldId id="272" r:id="rId10"/>
    <p:sldId id="271" r:id="rId11"/>
    <p:sldId id="283" r:id="rId12"/>
    <p:sldId id="267" r:id="rId13"/>
    <p:sldId id="263" r:id="rId14"/>
    <p:sldId id="264" r:id="rId15"/>
    <p:sldId id="276" r:id="rId16"/>
    <p:sldId id="266" r:id="rId17"/>
    <p:sldId id="265" r:id="rId18"/>
    <p:sldId id="284" r:id="rId19"/>
    <p:sldId id="285" r:id="rId20"/>
    <p:sldId id="286" r:id="rId21"/>
    <p:sldId id="287" r:id="rId22"/>
    <p:sldId id="279" r:id="rId23"/>
    <p:sldId id="278" r:id="rId24"/>
    <p:sldId id="292" r:id="rId25"/>
    <p:sldId id="258" r:id="rId26"/>
    <p:sldId id="291" r:id="rId27"/>
    <p:sldId id="289" r:id="rId28"/>
    <p:sldId id="293" r:id="rId29"/>
    <p:sldId id="296" r:id="rId30"/>
    <p:sldId id="297" r:id="rId31"/>
    <p:sldId id="295" r:id="rId32"/>
    <p:sldId id="298" r:id="rId33"/>
    <p:sldId id="299" r:id="rId34"/>
    <p:sldId id="301" r:id="rId35"/>
    <p:sldId id="300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58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3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C44CA-E8F2-4F95-83CE-2CAB397594E0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F3B28-1340-4C07-AA85-71845FD58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89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Terapie:  léčba základního onemocnění, kortikosteroidy lokálně, </a:t>
            </a:r>
            <a:r>
              <a:rPr lang="cs-CZ" dirty="0" err="1" smtClean="0"/>
              <a:t>intralezionálně</a:t>
            </a:r>
            <a:r>
              <a:rPr lang="cs-CZ" dirty="0" smtClean="0"/>
              <a:t>,</a:t>
            </a:r>
            <a:r>
              <a:rPr lang="cs-CZ" baseline="0" dirty="0" smtClean="0"/>
              <a:t>  </a:t>
            </a:r>
            <a:r>
              <a:rPr lang="cs-CZ" baseline="0" dirty="0" err="1" smtClean="0"/>
              <a:t>tacrolimus</a:t>
            </a:r>
            <a:r>
              <a:rPr lang="cs-CZ" baseline="0" dirty="0" smtClean="0"/>
              <a:t> mast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F3B28-1340-4C07-AA85-71845FD582A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776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F3B28-1340-4C07-AA85-71845FD582A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48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 chronickém selhání ledvin je snížené vylučování fosfátů a porušen příjem vápníku, což způsobuje sekundární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hyperparatyreózu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Při ní dochází k mobilizaci kalcia a fosfátů z kostí, což může vyvolat metastatickou kalcifikaci do kůže (</a:t>
            </a:r>
            <a:r>
              <a:rPr lang="cs-CZ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calcinosis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cutis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kdy se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F3B28-1340-4C07-AA85-71845FD582A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90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27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88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42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65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92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91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47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36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37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0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54157-7450-46A4-9A10-4815CAA58BEE}" type="datetimeFigureOut">
              <a:rPr lang="cs-CZ" smtClean="0"/>
              <a:t>12. 11. 2021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55169-4BF2-4A44-8E3E-99545D4F9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53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201622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Kožní  projevy interních chorob</a:t>
            </a:r>
            <a:br>
              <a:rPr lang="cs-CZ" b="1" dirty="0" smtClean="0"/>
            </a:br>
            <a:r>
              <a:rPr lang="cs-CZ" b="1" dirty="0"/>
              <a:t>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err="1" smtClean="0"/>
              <a:t>Paraneoplastické</a:t>
            </a:r>
            <a:r>
              <a:rPr lang="cs-CZ" b="1" dirty="0" smtClean="0"/>
              <a:t> </a:t>
            </a:r>
            <a:r>
              <a:rPr lang="cs-CZ" b="1" dirty="0" err="1" smtClean="0"/>
              <a:t>exantémy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752600"/>
          </a:xfrm>
        </p:spPr>
        <p:txBody>
          <a:bodyPr/>
          <a:lstStyle/>
          <a:p>
            <a:r>
              <a:rPr lang="cs-CZ" dirty="0" smtClean="0"/>
              <a:t>MUDr. Alena </a:t>
            </a:r>
            <a:r>
              <a:rPr lang="cs-CZ" dirty="0" err="1" smtClean="0"/>
              <a:t>Vičíková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279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Diabetická gangréna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1800" dirty="0" smtClean="0"/>
              <a:t>Vzniká na </a:t>
            </a:r>
            <a:r>
              <a:rPr lang="cs-CZ" sz="1800" dirty="0"/>
              <a:t>podkladě </a:t>
            </a:r>
            <a:r>
              <a:rPr lang="cs-CZ" sz="1800" b="1" dirty="0"/>
              <a:t>ischemie</a:t>
            </a:r>
            <a:r>
              <a:rPr lang="cs-CZ" sz="1800" dirty="0"/>
              <a:t> </a:t>
            </a:r>
            <a:r>
              <a:rPr lang="cs-CZ" sz="1800" dirty="0" smtClean="0"/>
              <a:t>, jde o  </a:t>
            </a:r>
            <a:r>
              <a:rPr lang="cs-CZ" sz="1800" dirty="0"/>
              <a:t>aterosklerotické projevy na velkých a středních tepnách muskulárního a elastického typu u diabetiků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8336"/>
            <a:ext cx="3514701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4" y="332656"/>
            <a:ext cx="27368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27495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67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Kožní příznaky u chorob GIT -  IBD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Metastatické, </a:t>
            </a:r>
            <a:r>
              <a:rPr lang="cs-CZ" dirty="0" err="1" smtClean="0"/>
              <a:t>perianální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/>
              <a:t>periorální</a:t>
            </a:r>
            <a:r>
              <a:rPr lang="cs-CZ" dirty="0"/>
              <a:t>  projevy IBD</a:t>
            </a:r>
          </a:p>
          <a:p>
            <a:r>
              <a:rPr lang="cs-CZ" dirty="0" smtClean="0"/>
              <a:t>Až 40 % pacientů s </a:t>
            </a:r>
            <a:r>
              <a:rPr lang="cs-CZ" dirty="0" err="1" smtClean="0"/>
              <a:t>Mo</a:t>
            </a:r>
            <a:r>
              <a:rPr lang="cs-CZ" dirty="0" smtClean="0"/>
              <a:t> Crohn a  UC</a:t>
            </a:r>
          </a:p>
          <a:p>
            <a:r>
              <a:rPr lang="cs-CZ" dirty="0" err="1" smtClean="0"/>
              <a:t>Pyoderma</a:t>
            </a:r>
            <a:r>
              <a:rPr lang="cs-CZ" dirty="0" smtClean="0"/>
              <a:t> </a:t>
            </a:r>
            <a:r>
              <a:rPr lang="cs-CZ" dirty="0" err="1" smtClean="0"/>
              <a:t>gangrenosum</a:t>
            </a:r>
            <a:endParaRPr lang="cs-CZ" dirty="0" smtClean="0"/>
          </a:p>
          <a:p>
            <a:r>
              <a:rPr lang="cs-CZ" dirty="0" err="1" smtClean="0"/>
              <a:t>Erythema</a:t>
            </a:r>
            <a:r>
              <a:rPr lang="cs-CZ" dirty="0" smtClean="0"/>
              <a:t> </a:t>
            </a:r>
            <a:r>
              <a:rPr lang="cs-CZ" dirty="0" err="1" smtClean="0"/>
              <a:t>nodosum</a:t>
            </a:r>
            <a:endParaRPr lang="cs-CZ" dirty="0" smtClean="0"/>
          </a:p>
          <a:p>
            <a:r>
              <a:rPr lang="cs-CZ" dirty="0" err="1" smtClean="0"/>
              <a:t>Aftozní</a:t>
            </a:r>
            <a:r>
              <a:rPr lang="cs-CZ" dirty="0" smtClean="0"/>
              <a:t> stomatitida</a:t>
            </a:r>
          </a:p>
          <a:p>
            <a:r>
              <a:rPr lang="cs-CZ" dirty="0" err="1" smtClean="0"/>
              <a:t>Pyostomatitis</a:t>
            </a:r>
            <a:r>
              <a:rPr lang="cs-CZ" dirty="0" smtClean="0"/>
              <a:t> </a:t>
            </a:r>
            <a:r>
              <a:rPr lang="cs-CZ" dirty="0" err="1" smtClean="0"/>
              <a:t>vegetans</a:t>
            </a:r>
            <a:endParaRPr lang="cs-CZ" dirty="0" smtClean="0"/>
          </a:p>
          <a:p>
            <a:r>
              <a:rPr lang="cs-CZ" dirty="0" smtClean="0"/>
              <a:t>Psoriáza, ekzémové projevy, častější virové a mykotické infekce v důsledku terapie</a:t>
            </a:r>
          </a:p>
        </p:txBody>
      </p:sp>
    </p:spTree>
    <p:extLst>
      <p:ext uri="{BB962C8B-B14F-4D97-AF65-F5344CB8AC3E}">
        <p14:creationId xmlns:p14="http://schemas.microsoft.com/office/powerpoint/2010/main" val="43887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Pyoderma</a:t>
            </a:r>
            <a:r>
              <a:rPr lang="cs-CZ" dirty="0"/>
              <a:t> </a:t>
            </a:r>
            <a:r>
              <a:rPr lang="cs-CZ" dirty="0" err="1"/>
              <a:t>gangrenosum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709120"/>
          </a:xfrm>
        </p:spPr>
        <p:txBody>
          <a:bodyPr>
            <a:normAutofit fontScale="85000" lnSpcReduction="20000"/>
          </a:bodyPr>
          <a:lstStyle/>
          <a:p>
            <a:pPr lvl="2">
              <a:lnSpc>
                <a:spcPct val="90000"/>
              </a:lnSpc>
              <a:buNone/>
              <a:defRPr/>
            </a:pPr>
            <a:r>
              <a:rPr lang="cs-CZ" sz="2800" dirty="0">
                <a:solidFill>
                  <a:srgbClr val="FF5050"/>
                </a:solidFill>
              </a:rPr>
              <a:t>Imunologicky podmíněný nekrotický rozpad </a:t>
            </a:r>
            <a:r>
              <a:rPr lang="cs-CZ" sz="2800" dirty="0" smtClean="0">
                <a:solidFill>
                  <a:srgbClr val="FF5050"/>
                </a:solidFill>
              </a:rPr>
              <a:t>kůže </a:t>
            </a:r>
          </a:p>
          <a:p>
            <a:pPr lvl="2">
              <a:lnSpc>
                <a:spcPct val="90000"/>
              </a:lnSpc>
              <a:buNone/>
              <a:defRPr/>
            </a:pPr>
            <a:r>
              <a:rPr lang="cs-CZ" sz="2800" dirty="0" smtClean="0">
                <a:solidFill>
                  <a:srgbClr val="FF5050"/>
                </a:solidFill>
              </a:rPr>
              <a:t>s </a:t>
            </a:r>
            <a:r>
              <a:rPr lang="cs-CZ" sz="2800" dirty="0" err="1" smtClean="0">
                <a:solidFill>
                  <a:srgbClr val="FF5050"/>
                </a:solidFill>
              </a:rPr>
              <a:t>vaskulopatií</a:t>
            </a:r>
            <a:endParaRPr lang="cs-CZ" sz="2800" dirty="0"/>
          </a:p>
          <a:p>
            <a:pPr lvl="2">
              <a:lnSpc>
                <a:spcPct val="90000"/>
              </a:lnSpc>
              <a:buNone/>
              <a:defRPr/>
            </a:pPr>
            <a:r>
              <a:rPr lang="cs-CZ" sz="2800" dirty="0" smtClean="0"/>
              <a:t>Idiopatické </a:t>
            </a:r>
            <a:r>
              <a:rPr lang="cs-CZ" sz="2800" dirty="0"/>
              <a:t>střevní záněty (</a:t>
            </a:r>
            <a:r>
              <a:rPr lang="cs-CZ" sz="2800" dirty="0" err="1"/>
              <a:t>colitis</a:t>
            </a:r>
            <a:r>
              <a:rPr lang="cs-CZ" sz="2800" dirty="0"/>
              <a:t> </a:t>
            </a:r>
            <a:r>
              <a:rPr lang="cs-CZ" sz="2800" dirty="0" err="1"/>
              <a:t>ulcerosa</a:t>
            </a:r>
            <a:r>
              <a:rPr lang="cs-CZ" sz="2800" dirty="0"/>
              <a:t>, m. Crohn)</a:t>
            </a:r>
          </a:p>
          <a:p>
            <a:pPr lvl="2">
              <a:lnSpc>
                <a:spcPct val="90000"/>
              </a:lnSpc>
              <a:buNone/>
              <a:defRPr/>
            </a:pPr>
            <a:r>
              <a:rPr lang="cs-CZ" sz="2800" dirty="0" err="1"/>
              <a:t>Paraproteinemie</a:t>
            </a:r>
            <a:endParaRPr lang="cs-CZ" sz="2800" dirty="0"/>
          </a:p>
          <a:p>
            <a:pPr lvl="2">
              <a:lnSpc>
                <a:spcPct val="90000"/>
              </a:lnSpc>
              <a:buNone/>
              <a:defRPr/>
            </a:pPr>
            <a:r>
              <a:rPr lang="cs-CZ" sz="2800" dirty="0" err="1"/>
              <a:t>Thyreopatie</a:t>
            </a:r>
            <a:endParaRPr lang="cs-CZ" sz="2800" dirty="0"/>
          </a:p>
          <a:p>
            <a:pPr lvl="2">
              <a:lnSpc>
                <a:spcPct val="90000"/>
              </a:lnSpc>
              <a:buNone/>
              <a:defRPr/>
            </a:pPr>
            <a:r>
              <a:rPr lang="cs-CZ" sz="2800" dirty="0" smtClean="0"/>
              <a:t>Karcinomy</a:t>
            </a:r>
          </a:p>
          <a:p>
            <a:pPr lvl="2">
              <a:lnSpc>
                <a:spcPct val="90000"/>
              </a:lnSpc>
              <a:buNone/>
              <a:defRPr/>
            </a:pPr>
            <a:r>
              <a:rPr lang="cs-CZ" sz="2800" dirty="0" smtClean="0"/>
              <a:t>Posttraumatické i idiopatické</a:t>
            </a:r>
          </a:p>
          <a:p>
            <a:pPr lvl="2">
              <a:lnSpc>
                <a:spcPct val="90000"/>
              </a:lnSpc>
              <a:buNone/>
              <a:defRPr/>
            </a:pPr>
            <a:endParaRPr lang="cs-CZ" sz="2800" dirty="0"/>
          </a:p>
          <a:p>
            <a:pPr marL="0" indent="0">
              <a:buNone/>
            </a:pPr>
            <a:r>
              <a:rPr lang="cs-CZ" sz="2800" b="1" dirty="0"/>
              <a:t>Terapie: 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celkově </a:t>
            </a:r>
            <a:r>
              <a:rPr lang="cs-CZ" sz="2800" dirty="0" err="1"/>
              <a:t>imunosupresiva</a:t>
            </a:r>
            <a:r>
              <a:rPr lang="cs-CZ" sz="2800" dirty="0"/>
              <a:t> </a:t>
            </a:r>
          </a:p>
          <a:p>
            <a:pPr marL="0" indent="0">
              <a:buNone/>
            </a:pPr>
            <a:r>
              <a:rPr lang="cs-CZ" sz="2800" dirty="0"/>
              <a:t>            </a:t>
            </a:r>
            <a:r>
              <a:rPr lang="cs-CZ" sz="2800" dirty="0" smtClean="0"/>
              <a:t>dlouhodobě</a:t>
            </a:r>
            <a:endParaRPr lang="cs-CZ" sz="2800" dirty="0"/>
          </a:p>
          <a:p>
            <a:pPr marL="0" indent="0">
              <a:buNone/>
            </a:pPr>
            <a:r>
              <a:rPr lang="cs-CZ" sz="2800" dirty="0"/>
              <a:t> 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Hojí </a:t>
            </a:r>
            <a:r>
              <a:rPr lang="cs-CZ" sz="2800" dirty="0"/>
              <a:t>se atrofickou jizvou s  </a:t>
            </a:r>
            <a:r>
              <a:rPr lang="cs-CZ" sz="2800" dirty="0" err="1"/>
              <a:t>teleangiectasiemi</a:t>
            </a:r>
            <a:r>
              <a:rPr lang="cs-CZ" sz="2800" dirty="0"/>
              <a:t>    </a:t>
            </a:r>
          </a:p>
          <a:p>
            <a:pPr lvl="2">
              <a:lnSpc>
                <a:spcPct val="90000"/>
              </a:lnSpc>
              <a:buNone/>
              <a:defRPr/>
            </a:pPr>
            <a:endParaRPr lang="cs-CZ" sz="2800" dirty="0">
              <a:solidFill>
                <a:srgbClr val="FF5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794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g-n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410368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ranulaceAsi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13100"/>
            <a:ext cx="403225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yoderma-gangrenosum-ber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385921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18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Vegco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29321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pyoderma-gangrenosum-jiz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0941"/>
            <a:ext cx="3290541" cy="23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2850317" cy="353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497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Pyoderma</a:t>
            </a:r>
            <a:r>
              <a:rPr lang="cs-CZ" dirty="0" smtClean="0"/>
              <a:t> </a:t>
            </a:r>
            <a:r>
              <a:rPr lang="cs-CZ" dirty="0" err="1" smtClean="0"/>
              <a:t>gangrenosum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 případě dlouhodobě se nehojícího defektu  bez jednoznačné </a:t>
            </a:r>
            <a:r>
              <a:rPr lang="cs-CZ" smtClean="0"/>
              <a:t>vysvětlitelné příčiny </a:t>
            </a:r>
            <a:r>
              <a:rPr lang="cs-CZ" b="1" smtClean="0"/>
              <a:t>CAVE </a:t>
            </a:r>
            <a:r>
              <a:rPr lang="cs-CZ" b="1" dirty="0" err="1" smtClean="0"/>
              <a:t>pyoderma</a:t>
            </a:r>
            <a:r>
              <a:rPr lang="cs-CZ" b="1" dirty="0" smtClean="0"/>
              <a:t> </a:t>
            </a:r>
            <a:r>
              <a:rPr lang="cs-CZ" b="1" dirty="0" err="1" smtClean="0"/>
              <a:t>gangrenosum</a:t>
            </a:r>
            <a:endParaRPr lang="cs-CZ" b="1" dirty="0" smtClean="0"/>
          </a:p>
          <a:p>
            <a:r>
              <a:rPr lang="cs-CZ" dirty="0" err="1" smtClean="0"/>
              <a:t>Poddiagnostikovaní</a:t>
            </a:r>
            <a:r>
              <a:rPr lang="cs-CZ" dirty="0" smtClean="0"/>
              <a:t> pacienti jsou často dlouhodobě  bez efektu léčeni  </a:t>
            </a:r>
            <a:r>
              <a:rPr lang="cs-CZ" dirty="0" err="1" smtClean="0"/>
              <a:t>i.v</a:t>
            </a:r>
            <a:r>
              <a:rPr lang="cs-CZ" dirty="0" smtClean="0"/>
              <a:t>. ATB a antimykotiky a plastickými operacemi.</a:t>
            </a:r>
          </a:p>
          <a:p>
            <a:r>
              <a:rPr lang="cs-CZ" dirty="0"/>
              <a:t>po zavedení </a:t>
            </a:r>
            <a:r>
              <a:rPr lang="cs-CZ" dirty="0" err="1"/>
              <a:t>imunosupresní</a:t>
            </a:r>
            <a:r>
              <a:rPr lang="cs-CZ" dirty="0"/>
              <a:t> léčby je </a:t>
            </a:r>
            <a:r>
              <a:rPr lang="cs-CZ" dirty="0" smtClean="0"/>
              <a:t> efekt velmi rychlý.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980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Erythema</a:t>
            </a:r>
            <a:r>
              <a:rPr lang="cs-CZ" sz="3600" dirty="0" smtClean="0"/>
              <a:t> </a:t>
            </a:r>
            <a:r>
              <a:rPr lang="cs-CZ" sz="3600" dirty="0" err="1" smtClean="0"/>
              <a:t>nodosum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cs-CZ" dirty="0" err="1" smtClean="0"/>
              <a:t>Panikulitida</a:t>
            </a:r>
            <a:endParaRPr lang="cs-CZ" dirty="0" smtClean="0"/>
          </a:p>
          <a:p>
            <a:pPr>
              <a:lnSpc>
                <a:spcPct val="90000"/>
              </a:lnSpc>
              <a:defRPr/>
            </a:pPr>
            <a:r>
              <a:rPr lang="cs-CZ" dirty="0" smtClean="0"/>
              <a:t>Streptokokové </a:t>
            </a:r>
            <a:r>
              <a:rPr lang="cs-CZ" dirty="0"/>
              <a:t>infekce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Střevní infekce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Sarkoidóza</a:t>
            </a:r>
          </a:p>
          <a:p>
            <a:pPr>
              <a:lnSpc>
                <a:spcPct val="90000"/>
              </a:lnSpc>
              <a:defRPr/>
            </a:pPr>
            <a:r>
              <a:rPr lang="cs-CZ" dirty="0">
                <a:solidFill>
                  <a:schemeClr val="hlink"/>
                </a:solidFill>
                <a:cs typeface="Arial" charset="0"/>
              </a:rPr>
              <a:t>L</a:t>
            </a:r>
            <a:r>
              <a:rPr lang="en-US" dirty="0">
                <a:solidFill>
                  <a:schemeClr val="hlink"/>
                </a:solidFill>
                <a:cs typeface="Arial" charset="0"/>
              </a:rPr>
              <a:t>ö</a:t>
            </a:r>
            <a:r>
              <a:rPr lang="cs-CZ" dirty="0" err="1">
                <a:solidFill>
                  <a:schemeClr val="hlink"/>
                </a:solidFill>
              </a:rPr>
              <a:t>fgrenův</a:t>
            </a:r>
            <a:r>
              <a:rPr lang="cs-CZ" dirty="0">
                <a:solidFill>
                  <a:schemeClr val="hlink"/>
                </a:solidFill>
              </a:rPr>
              <a:t> syndrom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hlink"/>
                </a:solidFill>
              </a:rPr>
              <a:t>    (hilová lymfadenopatie, </a:t>
            </a:r>
            <a:r>
              <a:rPr lang="cs-CZ" dirty="0" smtClean="0">
                <a:solidFill>
                  <a:schemeClr val="hlink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hlink"/>
                </a:solidFill>
              </a:rPr>
              <a:t> </a:t>
            </a:r>
            <a:r>
              <a:rPr lang="cs-CZ" dirty="0" smtClean="0">
                <a:solidFill>
                  <a:schemeClr val="hlink"/>
                </a:solidFill>
              </a:rPr>
              <a:t>   horečka</a:t>
            </a:r>
            <a:r>
              <a:rPr lang="cs-CZ" dirty="0">
                <a:solidFill>
                  <a:schemeClr val="hlink"/>
                </a:solidFill>
              </a:rPr>
              <a:t>, EN)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/>
              <a:t>Polékový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Výsev často s klinickými příznaky: </a:t>
            </a:r>
            <a:endParaRPr lang="cs-CZ" dirty="0" smtClean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teplota</a:t>
            </a:r>
            <a:r>
              <a:rPr lang="cs-CZ" dirty="0"/>
              <a:t>, </a:t>
            </a:r>
            <a:r>
              <a:rPr lang="cs-CZ" dirty="0" err="1"/>
              <a:t>arthralgie</a:t>
            </a:r>
            <a:r>
              <a:rPr lang="cs-CZ" dirty="0"/>
              <a:t>……</a:t>
            </a:r>
          </a:p>
          <a:p>
            <a:pPr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22" y="1958016"/>
            <a:ext cx="2712955" cy="38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93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Erythema</a:t>
            </a:r>
            <a:r>
              <a:rPr lang="cs-CZ" dirty="0" smtClean="0"/>
              <a:t> </a:t>
            </a:r>
            <a:r>
              <a:rPr lang="cs-CZ" dirty="0" err="1" smtClean="0"/>
              <a:t>nodosum</a:t>
            </a:r>
            <a:endParaRPr lang="cs-CZ" dirty="0"/>
          </a:p>
        </p:txBody>
      </p:sp>
      <p:pic>
        <p:nvPicPr>
          <p:cNvPr id="5" name="Picture 4" descr="erythema-nodosum-berce-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2952328" cy="501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457200" y="2820112"/>
            <a:ext cx="2012535" cy="3306051"/>
          </a:xfrm>
        </p:spPr>
        <p:txBody>
          <a:bodyPr>
            <a:normAutofit/>
          </a:bodyPr>
          <a:lstStyle/>
          <a:p>
            <a:endParaRPr lang="cs-CZ" dirty="0">
              <a:latin typeface="+mj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237" y="1484784"/>
            <a:ext cx="368109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465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002021" cy="30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57" y="1628800"/>
            <a:ext cx="4116714" cy="217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71164"/>
            <a:ext cx="4182634" cy="29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044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hlink"/>
                </a:solidFill>
              </a:rPr>
              <a:t/>
            </a:r>
            <a:br>
              <a:rPr lang="cs-CZ" sz="3600" dirty="0">
                <a:solidFill>
                  <a:schemeClr val="hlink"/>
                </a:solidFill>
              </a:rPr>
            </a:br>
            <a:r>
              <a:rPr lang="cs-CZ" dirty="0"/>
              <a:t>Dermatitis </a:t>
            </a:r>
            <a:r>
              <a:rPr lang="cs-CZ" dirty="0" err="1"/>
              <a:t>herpetiformis</a:t>
            </a:r>
            <a:r>
              <a:rPr lang="cs-CZ" dirty="0"/>
              <a:t>  </a:t>
            </a:r>
            <a:r>
              <a:rPr lang="cs-CZ" dirty="0" err="1"/>
              <a:t>Duhring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 </a:t>
            </a:r>
            <a:r>
              <a:rPr lang="cs-CZ" sz="4000" dirty="0"/>
              <a:t>glutenová </a:t>
            </a:r>
            <a:r>
              <a:rPr lang="cs-CZ" sz="4000" dirty="0" err="1"/>
              <a:t>enteropatie</a:t>
            </a:r>
            <a:r>
              <a:rPr lang="cs-CZ" sz="3600" dirty="0">
                <a:solidFill>
                  <a:schemeClr val="hlink"/>
                </a:solidFill>
              </a:rPr>
              <a:t/>
            </a:r>
            <a:br>
              <a:rPr lang="cs-CZ" sz="3600" dirty="0">
                <a:solidFill>
                  <a:schemeClr val="hlink"/>
                </a:solidFill>
              </a:rPr>
            </a:b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Autozomálně dědičné onemocnění</a:t>
            </a:r>
          </a:p>
          <a:p>
            <a:r>
              <a:rPr lang="cs-CZ" dirty="0"/>
              <a:t>Nad extenzory</a:t>
            </a:r>
          </a:p>
          <a:p>
            <a:r>
              <a:rPr lang="cs-CZ" dirty="0"/>
              <a:t>Drobné puchýřky</a:t>
            </a:r>
          </a:p>
          <a:p>
            <a:r>
              <a:rPr lang="cs-CZ" dirty="0"/>
              <a:t>Pruritus</a:t>
            </a:r>
          </a:p>
          <a:p>
            <a:r>
              <a:rPr lang="cs-CZ" dirty="0"/>
              <a:t>Zhoršení po jódu</a:t>
            </a:r>
          </a:p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918406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38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Kožní </a:t>
            </a:r>
            <a:r>
              <a:rPr lang="cs-CZ" b="1" dirty="0" smtClean="0"/>
              <a:t>projevy </a:t>
            </a:r>
            <a:r>
              <a:rPr lang="cs-CZ" b="1" dirty="0"/>
              <a:t>u interních onemocnění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cs-CZ" sz="2400" dirty="0" smtClean="0"/>
          </a:p>
          <a:p>
            <a:pPr>
              <a:defRPr/>
            </a:pPr>
            <a:r>
              <a:rPr lang="cs-CZ" sz="2800" dirty="0" smtClean="0"/>
              <a:t>Na kůži </a:t>
            </a:r>
            <a:r>
              <a:rPr lang="cs-CZ" sz="2800" dirty="0"/>
              <a:t>se projevuje </a:t>
            </a:r>
            <a:r>
              <a:rPr lang="cs-CZ" sz="2800" dirty="0" smtClean="0"/>
              <a:t>řada </a:t>
            </a:r>
            <a:r>
              <a:rPr lang="cs-CZ" sz="2800" dirty="0"/>
              <a:t>interních chorob </a:t>
            </a:r>
            <a:endParaRPr lang="cs-CZ" sz="2800" dirty="0" smtClean="0"/>
          </a:p>
          <a:p>
            <a:pPr>
              <a:defRPr/>
            </a:pPr>
            <a:r>
              <a:rPr lang="cs-CZ" sz="2800" dirty="0" smtClean="0"/>
              <a:t>Příznaky </a:t>
            </a:r>
            <a:r>
              <a:rPr lang="cs-CZ" sz="2800" dirty="0"/>
              <a:t>specifické a </a:t>
            </a:r>
            <a:r>
              <a:rPr lang="cs-CZ" sz="2800" dirty="0" smtClean="0"/>
              <a:t>nespecifické</a:t>
            </a:r>
          </a:p>
          <a:p>
            <a:pPr marL="0" indent="0">
              <a:buNone/>
              <a:defRPr/>
            </a:pPr>
            <a:r>
              <a:rPr lang="cs-CZ" sz="2800" dirty="0" smtClean="0"/>
              <a:t>     (cyanóza, ikterus, edém, </a:t>
            </a:r>
            <a:r>
              <a:rPr lang="cs-CZ" sz="2800" dirty="0" err="1" smtClean="0"/>
              <a:t>pyoderma</a:t>
            </a:r>
            <a:r>
              <a:rPr lang="cs-CZ" sz="2800" dirty="0" smtClean="0"/>
              <a:t> </a:t>
            </a:r>
            <a:r>
              <a:rPr lang="cs-CZ" sz="2800" dirty="0" err="1" smtClean="0"/>
              <a:t>gangrenosum</a:t>
            </a:r>
            <a:r>
              <a:rPr lang="cs-CZ" sz="2800" dirty="0" smtClean="0"/>
              <a:t>,              </a:t>
            </a:r>
          </a:p>
          <a:p>
            <a:pPr marL="0" indent="0">
              <a:buNone/>
              <a:defRPr/>
            </a:pPr>
            <a:r>
              <a:rPr lang="cs-CZ" sz="2800" dirty="0"/>
              <a:t> </a:t>
            </a:r>
            <a:r>
              <a:rPr lang="cs-CZ" sz="2800" dirty="0" smtClean="0"/>
              <a:t>    </a:t>
            </a:r>
            <a:r>
              <a:rPr lang="cs-CZ" sz="2800" dirty="0" err="1" smtClean="0"/>
              <a:t>necrobiosis</a:t>
            </a:r>
            <a:r>
              <a:rPr lang="cs-CZ" sz="2800" dirty="0" smtClean="0"/>
              <a:t> </a:t>
            </a:r>
            <a:r>
              <a:rPr lang="cs-CZ" sz="2800" dirty="0" err="1" smtClean="0"/>
              <a:t>lipoidica</a:t>
            </a:r>
            <a:r>
              <a:rPr lang="cs-CZ" sz="2800" dirty="0" smtClean="0"/>
              <a:t>)</a:t>
            </a:r>
            <a:endParaRPr lang="cs-CZ" sz="2800" dirty="0"/>
          </a:p>
          <a:p>
            <a:pPr>
              <a:defRPr/>
            </a:pPr>
            <a:r>
              <a:rPr lang="cs-CZ" sz="2800" dirty="0" smtClean="0"/>
              <a:t>Jejich </a:t>
            </a:r>
            <a:r>
              <a:rPr lang="cs-CZ" sz="2800" dirty="0"/>
              <a:t>znalost umožní stanovit diagnózu a zacílit </a:t>
            </a:r>
            <a:r>
              <a:rPr lang="cs-CZ" sz="2800" dirty="0" smtClean="0"/>
              <a:t>terapii</a:t>
            </a:r>
          </a:p>
          <a:p>
            <a:pPr>
              <a:defRPr/>
            </a:pPr>
            <a:r>
              <a:rPr lang="cs-CZ" sz="2800" dirty="0" smtClean="0"/>
              <a:t>Jde o rozsáhlý soubor, uvádíme některé z nich</a:t>
            </a:r>
          </a:p>
          <a:p>
            <a:pPr>
              <a:defRPr/>
            </a:pPr>
            <a:endParaRPr lang="cs-CZ" sz="2800" dirty="0" smtClean="0"/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0202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u="sng" dirty="0"/>
              <a:t>PEUTZ JEGHERS syndrom  </a:t>
            </a:r>
          </a:p>
          <a:p>
            <a:pPr>
              <a:buNone/>
            </a:pPr>
            <a:r>
              <a:rPr lang="cs-CZ" dirty="0"/>
              <a:t>   </a:t>
            </a:r>
            <a:r>
              <a:rPr lang="cs-CZ" dirty="0" err="1"/>
              <a:t>Lentiginóza</a:t>
            </a:r>
            <a:r>
              <a:rPr lang="cs-CZ" dirty="0"/>
              <a:t> sliznic a kůže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Střevní polypy – možnost maligního zvrhnutí</a:t>
            </a:r>
          </a:p>
          <a:p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84784"/>
            <a:ext cx="2322777" cy="26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307816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473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hepatopatie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  <a:defRPr/>
            </a:pPr>
            <a:r>
              <a:rPr lang="cs-CZ" dirty="0" smtClean="0"/>
              <a:t> Palmární </a:t>
            </a:r>
            <a:r>
              <a:rPr lang="cs-CZ" dirty="0"/>
              <a:t>erytém (estrogeny)</a:t>
            </a:r>
          </a:p>
          <a:p>
            <a:pPr>
              <a:buNone/>
              <a:defRPr/>
            </a:pPr>
            <a:r>
              <a:rPr lang="cs-CZ" dirty="0"/>
              <a:t>  </a:t>
            </a:r>
            <a:r>
              <a:rPr lang="cs-CZ" dirty="0" err="1"/>
              <a:t>Pavoučkovité</a:t>
            </a:r>
            <a:r>
              <a:rPr lang="cs-CZ" dirty="0"/>
              <a:t> névy</a:t>
            </a:r>
          </a:p>
          <a:p>
            <a:pPr>
              <a:buNone/>
              <a:defRPr/>
            </a:pPr>
            <a:r>
              <a:rPr lang="cs-CZ" dirty="0"/>
              <a:t>  Ztráta ochlupení</a:t>
            </a:r>
          </a:p>
          <a:p>
            <a:pPr>
              <a:buNone/>
              <a:defRPr/>
            </a:pPr>
            <a:r>
              <a:rPr lang="cs-CZ" dirty="0"/>
              <a:t>  Pigmentace kůže</a:t>
            </a:r>
          </a:p>
          <a:p>
            <a:pPr>
              <a:buNone/>
              <a:defRPr/>
            </a:pPr>
            <a:r>
              <a:rPr lang="cs-CZ" dirty="0"/>
              <a:t>  Ikterus</a:t>
            </a:r>
          </a:p>
          <a:p>
            <a:pPr>
              <a:buNone/>
              <a:defRPr/>
            </a:pPr>
            <a:r>
              <a:rPr lang="cs-CZ" dirty="0"/>
              <a:t>  </a:t>
            </a:r>
            <a:r>
              <a:rPr lang="cs-CZ" dirty="0" smtClean="0"/>
              <a:t>Pruritus</a:t>
            </a:r>
          </a:p>
          <a:p>
            <a:pPr>
              <a:buNone/>
              <a:defRPr/>
            </a:pPr>
            <a:r>
              <a:rPr lang="cs-CZ" dirty="0" smtClean="0"/>
              <a:t>  </a:t>
            </a:r>
            <a:r>
              <a:rPr lang="cs-CZ" dirty="0" err="1" smtClean="0"/>
              <a:t>Asteatotický</a:t>
            </a:r>
            <a:r>
              <a:rPr lang="cs-CZ" dirty="0" smtClean="0"/>
              <a:t> ekzém</a:t>
            </a:r>
            <a:endParaRPr lang="cs-CZ" dirty="0"/>
          </a:p>
          <a:p>
            <a:pPr>
              <a:buNone/>
              <a:defRPr/>
            </a:pPr>
            <a:r>
              <a:rPr lang="cs-CZ" dirty="0"/>
              <a:t>  Krvácivé projevy</a:t>
            </a:r>
          </a:p>
          <a:p>
            <a:pPr>
              <a:buNone/>
              <a:defRPr/>
            </a:pPr>
            <a:r>
              <a:rPr lang="cs-CZ" dirty="0"/>
              <a:t>  </a:t>
            </a:r>
            <a:r>
              <a:rPr lang="cs-CZ" dirty="0" err="1"/>
              <a:t>Lichen</a:t>
            </a:r>
            <a:r>
              <a:rPr lang="cs-CZ" dirty="0"/>
              <a:t> ruber (hepatitis C)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158002" cy="218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2460873" cy="272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629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Plicní onemocnění    </a:t>
            </a:r>
            <a:r>
              <a:rPr lang="cs-CZ" dirty="0" err="1" smtClean="0"/>
              <a:t>Pachyakrie</a:t>
            </a:r>
            <a:r>
              <a:rPr lang="cs-CZ" dirty="0" smtClean="0"/>
              <a:t> </a:t>
            </a:r>
            <a:r>
              <a:rPr lang="cs-CZ" dirty="0"/>
              <a:t>- </a:t>
            </a:r>
            <a:r>
              <a:rPr lang="cs-CZ" dirty="0" err="1"/>
              <a:t>paličkové</a:t>
            </a:r>
            <a:r>
              <a:rPr lang="cs-CZ" dirty="0"/>
              <a:t> prsty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r>
              <a:rPr lang="cs-CZ" dirty="0"/>
              <a:t>rozšíření koncových článků prstů na rukou nebo na nohou. </a:t>
            </a:r>
            <a:endParaRPr lang="cs-CZ" dirty="0" smtClean="0"/>
          </a:p>
          <a:p>
            <a:r>
              <a:rPr lang="cs-CZ" dirty="0" smtClean="0"/>
              <a:t>vymizení </a:t>
            </a:r>
            <a:r>
              <a:rPr lang="cs-CZ" dirty="0"/>
              <a:t>úhlu nehtového lůžka. </a:t>
            </a:r>
            <a:endParaRPr lang="cs-CZ" dirty="0" smtClean="0"/>
          </a:p>
          <a:p>
            <a:r>
              <a:rPr lang="cs-CZ" dirty="0" smtClean="0"/>
              <a:t>sférický </a:t>
            </a:r>
            <a:r>
              <a:rPr lang="cs-CZ" dirty="0"/>
              <a:t>tvar jako hodinové sklíčko</a:t>
            </a:r>
            <a:r>
              <a:rPr lang="cs-CZ" dirty="0" smtClean="0"/>
              <a:t>.</a:t>
            </a:r>
          </a:p>
          <a:p>
            <a:r>
              <a:rPr lang="cs-CZ" dirty="0" smtClean="0"/>
              <a:t>fluktuace</a:t>
            </a:r>
          </a:p>
          <a:p>
            <a:r>
              <a:rPr lang="cs-CZ" dirty="0"/>
              <a:t>otevření cévních spojek mezi tepenným</a:t>
            </a:r>
            <a:r>
              <a:rPr lang="cs-CZ" b="1" dirty="0"/>
              <a:t> </a:t>
            </a:r>
            <a:r>
              <a:rPr lang="cs-CZ" dirty="0"/>
              <a:t>a venózním </a:t>
            </a:r>
            <a:r>
              <a:rPr lang="cs-CZ" dirty="0" smtClean="0"/>
              <a:t>řečištěm  </a:t>
            </a:r>
            <a:r>
              <a:rPr lang="cs-CZ" dirty="0" err="1" smtClean="0"/>
              <a:t>vs</a:t>
            </a:r>
            <a:r>
              <a:rPr lang="cs-CZ" dirty="0" smtClean="0"/>
              <a:t> při hypoxii </a:t>
            </a:r>
            <a:r>
              <a:rPr lang="cs-CZ" dirty="0"/>
              <a:t>či nadměrné sekrece některých růstových </a:t>
            </a:r>
            <a:r>
              <a:rPr lang="cs-CZ" dirty="0" smtClean="0"/>
              <a:t>faktorů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83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Pachyakrie</a:t>
            </a:r>
            <a:r>
              <a:rPr lang="cs-CZ" dirty="0"/>
              <a:t> - </a:t>
            </a:r>
            <a:r>
              <a:rPr lang="cs-CZ" dirty="0" err="1"/>
              <a:t>paličkové</a:t>
            </a:r>
            <a:r>
              <a:rPr lang="cs-CZ" dirty="0"/>
              <a:t> prsty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78" y="1773786"/>
            <a:ext cx="3013557" cy="201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27166"/>
            <a:ext cx="3204964" cy="212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3622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22980"/>
            <a:ext cx="22288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732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nefropatie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   </a:t>
            </a:r>
            <a:r>
              <a:rPr lang="cs-CZ" b="1" dirty="0" err="1" smtClean="0"/>
              <a:t>Nepecifické</a:t>
            </a:r>
            <a:r>
              <a:rPr lang="cs-CZ" b="1" dirty="0" smtClean="0"/>
              <a:t>  změny</a:t>
            </a:r>
          </a:p>
          <a:p>
            <a:r>
              <a:rPr lang="cs-CZ" dirty="0" smtClean="0"/>
              <a:t>Změny barvy kůže</a:t>
            </a:r>
          </a:p>
          <a:p>
            <a:r>
              <a:rPr lang="cs-CZ" dirty="0" err="1" smtClean="0"/>
              <a:t>Xeroza</a:t>
            </a:r>
            <a:endParaRPr lang="cs-CZ" dirty="0" smtClean="0"/>
          </a:p>
          <a:p>
            <a:r>
              <a:rPr lang="cs-CZ" dirty="0" smtClean="0"/>
              <a:t>Pruritus</a:t>
            </a:r>
          </a:p>
          <a:p>
            <a:r>
              <a:rPr lang="cs-CZ" dirty="0" smtClean="0"/>
              <a:t>Nehty půl na půl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889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563888" y="188640"/>
            <a:ext cx="5111750" cy="585311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1232"/>
            <a:ext cx="3096344" cy="287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0" y="404664"/>
            <a:ext cx="3456384" cy="260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45" y="3645024"/>
            <a:ext cx="4044101" cy="3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195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nefropatie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Specifické změny</a:t>
            </a:r>
          </a:p>
          <a:p>
            <a:r>
              <a:rPr lang="cs-CZ" dirty="0" err="1"/>
              <a:t>Calcinosis</a:t>
            </a:r>
            <a:r>
              <a:rPr lang="cs-CZ" dirty="0"/>
              <a:t> </a:t>
            </a:r>
            <a:r>
              <a:rPr lang="cs-CZ" dirty="0" err="1"/>
              <a:t>cutis</a:t>
            </a:r>
            <a:r>
              <a:rPr lang="cs-CZ" dirty="0"/>
              <a:t>  -  ukládání vápníku v kůži</a:t>
            </a:r>
          </a:p>
          <a:p>
            <a:r>
              <a:rPr lang="cs-CZ" b="1" dirty="0" err="1"/>
              <a:t>kalcifická</a:t>
            </a:r>
            <a:r>
              <a:rPr lang="cs-CZ" b="1" dirty="0"/>
              <a:t> uremická </a:t>
            </a:r>
            <a:r>
              <a:rPr lang="cs-CZ" b="1" dirty="0" err="1"/>
              <a:t>arteriolopatie</a:t>
            </a:r>
            <a:r>
              <a:rPr lang="cs-CZ" dirty="0"/>
              <a:t>, </a:t>
            </a:r>
            <a:r>
              <a:rPr lang="cs-CZ" b="1" dirty="0" err="1"/>
              <a:t>kalciphylaxis</a:t>
            </a:r>
            <a:r>
              <a:rPr lang="cs-CZ" dirty="0"/>
              <a:t> život ohrožující stav způsobující progresivní kožní ischémii a nekrózu.</a:t>
            </a:r>
          </a:p>
          <a:p>
            <a:r>
              <a:rPr lang="cs-CZ" dirty="0"/>
              <a:t>Perforující </a:t>
            </a:r>
            <a:r>
              <a:rPr lang="cs-CZ" dirty="0" err="1"/>
              <a:t>kolagenozy</a:t>
            </a:r>
            <a:r>
              <a:rPr lang="cs-CZ" dirty="0"/>
              <a:t> -   součásti koria, jako jsou kolagenní a elastická vlákna, vytlačovány skrz epidermis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Bulozní</a:t>
            </a:r>
            <a:r>
              <a:rPr lang="cs-CZ" dirty="0" smtClean="0"/>
              <a:t> dermatózy  -  </a:t>
            </a:r>
            <a:r>
              <a:rPr lang="cs-CZ" dirty="0" err="1" smtClean="0"/>
              <a:t>pseudoporfyrie</a:t>
            </a:r>
            <a:r>
              <a:rPr lang="cs-CZ" dirty="0" smtClean="0"/>
              <a:t> a pozdní kožní porfyrie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1102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216312" cy="260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320480" cy="349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6" y="3501008"/>
            <a:ext cx="4557886" cy="294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49" y="3632240"/>
            <a:ext cx="3661707" cy="296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5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</a:t>
            </a:r>
            <a:r>
              <a:rPr lang="cs-CZ" dirty="0" smtClean="0"/>
              <a:t>nemie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Bledost kůže</a:t>
            </a:r>
          </a:p>
          <a:p>
            <a:pPr>
              <a:defRPr/>
            </a:pPr>
            <a:r>
              <a:rPr lang="cs-CZ" dirty="0"/>
              <a:t>Koutky</a:t>
            </a:r>
          </a:p>
          <a:p>
            <a:pPr>
              <a:defRPr/>
            </a:pPr>
            <a:r>
              <a:rPr lang="cs-CZ" dirty="0"/>
              <a:t>Glositida</a:t>
            </a:r>
          </a:p>
          <a:p>
            <a:pPr>
              <a:defRPr/>
            </a:pPr>
            <a:r>
              <a:rPr lang="cs-CZ" dirty="0" err="1"/>
              <a:t>Difůzní</a:t>
            </a:r>
            <a:r>
              <a:rPr lang="cs-CZ" dirty="0"/>
              <a:t> </a:t>
            </a:r>
            <a:r>
              <a:rPr lang="cs-CZ" dirty="0" smtClean="0"/>
              <a:t>alopecie</a:t>
            </a:r>
            <a:endParaRPr lang="cs-CZ" dirty="0"/>
          </a:p>
          <a:p>
            <a:pPr>
              <a:defRPr/>
            </a:pPr>
            <a:r>
              <a:rPr lang="cs-CZ" dirty="0"/>
              <a:t>Předčasné šedivění vlasů</a:t>
            </a:r>
          </a:p>
          <a:p>
            <a:pPr>
              <a:defRPr/>
            </a:pPr>
            <a:r>
              <a:rPr lang="cs-CZ" dirty="0"/>
              <a:t>Lámání nehtů, </a:t>
            </a:r>
            <a:r>
              <a:rPr lang="cs-CZ" dirty="0" err="1"/>
              <a:t>koilonychia</a:t>
            </a:r>
            <a:endParaRPr lang="cs-CZ" dirty="0"/>
          </a:p>
          <a:p>
            <a:pPr>
              <a:defRPr/>
            </a:pPr>
            <a:r>
              <a:rPr lang="cs-CZ" dirty="0"/>
              <a:t>Pruritus</a:t>
            </a:r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238442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326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hlink"/>
                </a:solidFill>
              </a:rPr>
              <a:t/>
            </a:r>
            <a:br>
              <a:rPr lang="cs-CZ" dirty="0" smtClean="0">
                <a:solidFill>
                  <a:schemeClr val="hlink"/>
                </a:solidFill>
              </a:rPr>
            </a:br>
            <a:r>
              <a:rPr lang="cs-CZ" dirty="0" err="1" smtClean="0"/>
              <a:t>Thyreopatie</a:t>
            </a:r>
            <a:r>
              <a:rPr lang="cs-CZ" dirty="0" smtClean="0"/>
              <a:t> </a:t>
            </a:r>
            <a:r>
              <a:rPr lang="cs-CZ" dirty="0"/>
              <a:t>- </a:t>
            </a:r>
            <a:r>
              <a:rPr lang="cs-CZ" dirty="0" err="1"/>
              <a:t>hyperthyreóza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Teplá, vlhká kůže,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    Vitiligo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   </a:t>
            </a:r>
            <a:r>
              <a:rPr lang="cs-CZ" sz="2000" dirty="0" err="1"/>
              <a:t>Pretibiální</a:t>
            </a:r>
            <a:r>
              <a:rPr lang="cs-CZ" sz="2000" dirty="0"/>
              <a:t>  myxedém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   Exoftalmus,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   Pruritus, </a:t>
            </a:r>
            <a:r>
              <a:rPr lang="cs-CZ" sz="2000" dirty="0" err="1"/>
              <a:t>angioedém</a:t>
            </a:r>
            <a:r>
              <a:rPr lang="cs-CZ" sz="2000" dirty="0"/>
              <a:t>, plastický dermografismus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   </a:t>
            </a:r>
            <a:r>
              <a:rPr lang="cs-CZ" sz="2000" dirty="0" err="1"/>
              <a:t>Onycholýza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4" y="3789040"/>
            <a:ext cx="280987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98452"/>
            <a:ext cx="269398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98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Diabetes </a:t>
            </a:r>
            <a:r>
              <a:rPr lang="cs-CZ" dirty="0" err="1"/>
              <a:t>mellitus</a:t>
            </a:r>
            <a:endParaRPr lang="cs-CZ" dirty="0"/>
          </a:p>
          <a:p>
            <a:pPr>
              <a:defRPr/>
            </a:pPr>
            <a:r>
              <a:rPr lang="cs-CZ" dirty="0" err="1"/>
              <a:t>Thyreopatie</a:t>
            </a:r>
            <a:endParaRPr lang="cs-CZ" dirty="0"/>
          </a:p>
          <a:p>
            <a:pPr>
              <a:defRPr/>
            </a:pPr>
            <a:r>
              <a:rPr lang="cs-CZ" dirty="0"/>
              <a:t>Nefropatie</a:t>
            </a:r>
          </a:p>
          <a:p>
            <a:pPr>
              <a:defRPr/>
            </a:pPr>
            <a:r>
              <a:rPr lang="cs-CZ" dirty="0" err="1"/>
              <a:t>Hepatopatie</a:t>
            </a:r>
            <a:endParaRPr lang="cs-CZ" dirty="0"/>
          </a:p>
          <a:p>
            <a:pPr>
              <a:defRPr/>
            </a:pPr>
            <a:r>
              <a:rPr lang="cs-CZ" dirty="0"/>
              <a:t>Choroby GIT</a:t>
            </a:r>
          </a:p>
          <a:p>
            <a:pPr>
              <a:defRPr/>
            </a:pPr>
            <a:r>
              <a:rPr lang="cs-CZ" dirty="0" smtClean="0"/>
              <a:t>Hematologická onemocnění</a:t>
            </a:r>
            <a:endParaRPr lang="cs-CZ" dirty="0"/>
          </a:p>
          <a:p>
            <a:pPr>
              <a:defRPr/>
            </a:pPr>
            <a:r>
              <a:rPr lang="cs-CZ" dirty="0"/>
              <a:t>Imunodeficience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Nejčastější skupiny onemocnění</a:t>
            </a:r>
            <a:br>
              <a:rPr lang="cs-CZ" dirty="0" smtClean="0"/>
            </a:br>
            <a:r>
              <a:rPr lang="cs-CZ" dirty="0" smtClean="0"/>
              <a:t>s kožními příznaky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Dna</a:t>
            </a:r>
          </a:p>
          <a:p>
            <a:pPr>
              <a:defRPr/>
            </a:pPr>
            <a:r>
              <a:rPr lang="cs-CZ" dirty="0"/>
              <a:t>Sarkoidóza</a:t>
            </a:r>
          </a:p>
          <a:p>
            <a:pPr>
              <a:defRPr/>
            </a:pPr>
            <a:r>
              <a:rPr lang="cs-CZ" dirty="0" smtClean="0"/>
              <a:t>Maligní tumory</a:t>
            </a:r>
          </a:p>
          <a:p>
            <a:pPr>
              <a:defRPr/>
            </a:pPr>
            <a:r>
              <a:rPr lang="cs-CZ" dirty="0" smtClean="0"/>
              <a:t>Hypovitaminózy</a:t>
            </a:r>
          </a:p>
          <a:p>
            <a:pPr>
              <a:defRPr/>
            </a:pPr>
            <a:r>
              <a:rPr lang="cs-CZ" dirty="0" smtClean="0"/>
              <a:t>Endokrinologická onemocnění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0444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hypothyreoza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Suchá žlutavá  kůže</a:t>
            </a: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Špinavé lokty</a:t>
            </a: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Obočí (laterálně řídne)</a:t>
            </a: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Acanthosis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nigricans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benigna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Myxedém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difůzní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Alopetia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areata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Alopetia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diffusa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Kopřivka</a:t>
            </a: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Vitiligo</a:t>
            </a:r>
          </a:p>
          <a:p>
            <a:pPr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Granuloma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anulare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9556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596952" cy="25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61" y="692696"/>
            <a:ext cx="3744416" cy="253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47544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811136" cy="23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565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Imunodeficience</a:t>
            </a:r>
            <a:r>
              <a:rPr lang="cs-CZ" dirty="0">
                <a:solidFill>
                  <a:schemeClr val="hlink"/>
                </a:solidFill>
              </a:rPr>
              <a:t/>
            </a:r>
            <a:br>
              <a:rPr lang="cs-CZ" dirty="0">
                <a:solidFill>
                  <a:schemeClr val="hlink"/>
                </a:solidFill>
              </a:rPr>
            </a:br>
            <a:r>
              <a:rPr lang="cs-CZ" dirty="0"/>
              <a:t> Častá související onemocnění: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Generalizovaný herpes </a:t>
            </a:r>
            <a:r>
              <a:rPr lang="cs-CZ" dirty="0" err="1"/>
              <a:t>zoster</a:t>
            </a:r>
            <a:endParaRPr lang="cs-CZ" dirty="0"/>
          </a:p>
          <a:p>
            <a:r>
              <a:rPr lang="cs-CZ" dirty="0"/>
              <a:t>Mnohočetná </a:t>
            </a:r>
            <a:r>
              <a:rPr lang="cs-CZ" dirty="0" err="1"/>
              <a:t>condylomata</a:t>
            </a:r>
            <a:r>
              <a:rPr lang="cs-CZ" dirty="0"/>
              <a:t> </a:t>
            </a:r>
            <a:r>
              <a:rPr lang="cs-CZ" dirty="0" err="1"/>
              <a:t>accuminata</a:t>
            </a:r>
            <a:endParaRPr lang="cs-CZ" dirty="0"/>
          </a:p>
          <a:p>
            <a:r>
              <a:rPr lang="cs-CZ" dirty="0" err="1"/>
              <a:t>Acne</a:t>
            </a:r>
            <a:r>
              <a:rPr lang="cs-CZ" dirty="0"/>
              <a:t> </a:t>
            </a:r>
            <a:r>
              <a:rPr lang="cs-CZ" dirty="0" err="1"/>
              <a:t>conglobata</a:t>
            </a:r>
            <a:endParaRPr lang="cs-CZ" dirty="0"/>
          </a:p>
          <a:p>
            <a:r>
              <a:rPr lang="cs-CZ" dirty="0" err="1"/>
              <a:t>Moluscum</a:t>
            </a:r>
            <a:r>
              <a:rPr lang="cs-CZ" dirty="0"/>
              <a:t> </a:t>
            </a:r>
            <a:r>
              <a:rPr lang="cs-CZ" dirty="0" err="1"/>
              <a:t>contagiosum</a:t>
            </a:r>
            <a:r>
              <a:rPr lang="cs-CZ" dirty="0"/>
              <a:t> u dospělých</a:t>
            </a:r>
          </a:p>
          <a:p>
            <a:r>
              <a:rPr lang="cs-CZ" dirty="0"/>
              <a:t>Seborrhoická dermatitida</a:t>
            </a:r>
          </a:p>
          <a:p>
            <a:r>
              <a:rPr lang="cs-CZ" dirty="0"/>
              <a:t>Maligní nádory</a:t>
            </a:r>
          </a:p>
          <a:p>
            <a:r>
              <a:rPr lang="cs-CZ" dirty="0"/>
              <a:t>AIDS</a:t>
            </a:r>
          </a:p>
          <a:p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49" y="1769024"/>
            <a:ext cx="4035902" cy="41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844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Paraneoplastické</a:t>
            </a:r>
            <a:r>
              <a:rPr lang="cs-CZ" dirty="0"/>
              <a:t> syndromy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 err="1"/>
              <a:t>paraneoplastické</a:t>
            </a:r>
            <a:r>
              <a:rPr lang="cs-CZ" b="1" dirty="0"/>
              <a:t> syndromy </a:t>
            </a:r>
            <a:r>
              <a:rPr lang="cs-CZ" dirty="0"/>
              <a:t>je heterogenní skupina  vzácných  onemocnění, která je  vyvolána změnou reakce imunitního systému na přítomný novotvar </a:t>
            </a:r>
          </a:p>
          <a:p>
            <a:r>
              <a:rPr lang="cs-CZ" dirty="0"/>
              <a:t>jsou definovány  jako  </a:t>
            </a:r>
            <a:r>
              <a:rPr lang="cs-CZ" dirty="0" err="1"/>
              <a:t>nemetastatické</a:t>
            </a:r>
            <a:r>
              <a:rPr lang="cs-CZ" dirty="0"/>
              <a:t> systémové projevy,  nepravidelně  doprovázející nádorová onemocnění</a:t>
            </a:r>
          </a:p>
          <a:p>
            <a:r>
              <a:rPr lang="cs-CZ" dirty="0"/>
              <a:t>jsou </a:t>
            </a:r>
            <a:r>
              <a:rPr lang="cs-CZ" b="1" dirty="0"/>
              <a:t>přítomností nádoru podmíněny</a:t>
            </a:r>
            <a:r>
              <a:rPr lang="cs-CZ" dirty="0"/>
              <a:t>, manifestují se však </a:t>
            </a:r>
            <a:r>
              <a:rPr lang="cs-CZ" b="1" dirty="0"/>
              <a:t>ve  tkáni, ve  které se nádor nenachází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49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Paraneoplastické</a:t>
            </a:r>
            <a:r>
              <a:rPr lang="cs-CZ" dirty="0"/>
              <a:t> syndromy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mezi   vznikem syndromu  a nádorovým  onemocněním  existuje časová koincidence</a:t>
            </a:r>
          </a:p>
          <a:p>
            <a:pPr marL="0" indent="0">
              <a:buNone/>
            </a:pPr>
            <a:r>
              <a:rPr lang="cs-CZ" dirty="0"/>
              <a:t>    (</a:t>
            </a:r>
            <a:r>
              <a:rPr lang="cs-CZ" i="1" dirty="0"/>
              <a:t>současně, v průběhu,  </a:t>
            </a:r>
            <a:r>
              <a:rPr lang="cs-CZ" b="1" i="1" dirty="0"/>
              <a:t>předchází</a:t>
            </a:r>
            <a:r>
              <a:rPr lang="cs-CZ" i="1" dirty="0"/>
              <a:t> manifestaci)</a:t>
            </a:r>
          </a:p>
          <a:p>
            <a:pPr marL="0" indent="0">
              <a:buNone/>
            </a:pPr>
            <a:endParaRPr lang="cs-CZ" i="1" dirty="0"/>
          </a:p>
          <a:p>
            <a:r>
              <a:rPr lang="cs-CZ" dirty="0"/>
              <a:t>mezi syndromem a nádorem  existuje  paralelní vztah</a:t>
            </a:r>
          </a:p>
          <a:p>
            <a:pPr marL="0" indent="0">
              <a:buNone/>
            </a:pPr>
            <a:r>
              <a:rPr lang="cs-CZ" dirty="0"/>
              <a:t>    (</a:t>
            </a:r>
            <a:r>
              <a:rPr lang="cs-CZ" i="1" dirty="0"/>
              <a:t>regrese v průběhu úspěšné terapie,</a:t>
            </a:r>
          </a:p>
          <a:p>
            <a:pPr marL="0" indent="0">
              <a:buNone/>
            </a:pPr>
            <a:r>
              <a:rPr lang="cs-CZ" i="1" dirty="0"/>
              <a:t>    exacerbace při vzplanutí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pro dg. PNP </a:t>
            </a:r>
            <a:r>
              <a:rPr lang="cs-CZ" dirty="0" err="1"/>
              <a:t>sy</a:t>
            </a:r>
            <a:r>
              <a:rPr lang="cs-CZ" dirty="0"/>
              <a:t> neexistuje jiné vysvětlení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085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Patofyziologie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tvorba protilátek  namířených   proti  nádorovým                </a:t>
            </a:r>
          </a:p>
          <a:p>
            <a:pPr marL="0" indent="0">
              <a:buNone/>
            </a:pPr>
            <a:r>
              <a:rPr lang="cs-CZ" dirty="0"/>
              <a:t>    buňkám, vyvolávají zkříženou reakci proti zdravé tkáni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tvorba a uvolňování  fyziologicky  aktivních substancí samotným tumorem </a:t>
            </a:r>
          </a:p>
          <a:p>
            <a:pPr marL="0" indent="0">
              <a:buNone/>
            </a:pPr>
            <a:r>
              <a:rPr lang="cs-CZ" i="1" dirty="0"/>
              <a:t>    (hormony, hormonální prekurzory, enzymy, </a:t>
            </a:r>
            <a:r>
              <a:rPr lang="cs-CZ" i="1" dirty="0" err="1"/>
              <a:t>cytokiny</a:t>
            </a:r>
            <a:r>
              <a:rPr lang="cs-CZ" i="1" dirty="0"/>
              <a:t>)</a:t>
            </a:r>
          </a:p>
          <a:p>
            <a:endParaRPr lang="cs-CZ" i="1" dirty="0"/>
          </a:p>
          <a:p>
            <a:r>
              <a:rPr lang="cs-CZ" dirty="0"/>
              <a:t>tvorba embryonálních proteinů </a:t>
            </a:r>
          </a:p>
          <a:p>
            <a:pPr marL="0" indent="0">
              <a:buNone/>
            </a:pPr>
            <a:r>
              <a:rPr lang="cs-CZ" dirty="0"/>
              <a:t>     (</a:t>
            </a:r>
            <a:r>
              <a:rPr lang="cs-CZ" i="1" dirty="0"/>
              <a:t>CEA,  AFP,   CA19-9 .…)</a:t>
            </a:r>
          </a:p>
          <a:p>
            <a:pPr marL="0" indent="0">
              <a:buNone/>
            </a:pPr>
            <a:endParaRPr lang="cs-CZ" i="1" dirty="0"/>
          </a:p>
          <a:p>
            <a:r>
              <a:rPr lang="cs-CZ" dirty="0"/>
              <a:t>idiopatické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1342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Paraneoplastické</a:t>
            </a:r>
            <a:r>
              <a:rPr lang="cs-CZ" dirty="0" smtClean="0"/>
              <a:t> syndromy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Acanthosis</a:t>
            </a:r>
            <a:r>
              <a:rPr lang="cs-CZ" dirty="0"/>
              <a:t> </a:t>
            </a:r>
            <a:r>
              <a:rPr lang="cs-CZ" dirty="0" err="1"/>
              <a:t>nigricans</a:t>
            </a:r>
            <a:r>
              <a:rPr lang="cs-CZ" dirty="0"/>
              <a:t> </a:t>
            </a:r>
            <a:r>
              <a:rPr lang="cs-CZ" dirty="0" err="1"/>
              <a:t>maligna</a:t>
            </a:r>
            <a:endParaRPr lang="cs-CZ" dirty="0"/>
          </a:p>
          <a:p>
            <a:r>
              <a:rPr lang="cs-CZ" dirty="0" err="1"/>
              <a:t>Leser-Trélatův</a:t>
            </a:r>
            <a:r>
              <a:rPr lang="cs-CZ" dirty="0"/>
              <a:t> syndrom</a:t>
            </a:r>
          </a:p>
          <a:p>
            <a:r>
              <a:rPr lang="cs-CZ" dirty="0" err="1"/>
              <a:t>Ichtyosis</a:t>
            </a:r>
            <a:r>
              <a:rPr lang="cs-CZ" dirty="0"/>
              <a:t> </a:t>
            </a:r>
            <a:r>
              <a:rPr lang="cs-CZ" dirty="0" err="1"/>
              <a:t>acquisita</a:t>
            </a:r>
            <a:endParaRPr lang="cs-CZ" dirty="0"/>
          </a:p>
          <a:p>
            <a:r>
              <a:rPr lang="cs-CZ" dirty="0" err="1"/>
              <a:t>Hypertrichosis</a:t>
            </a:r>
            <a:r>
              <a:rPr lang="cs-CZ" dirty="0"/>
              <a:t> </a:t>
            </a:r>
            <a:r>
              <a:rPr lang="cs-CZ" dirty="0" err="1"/>
              <a:t>lanuginosa</a:t>
            </a:r>
            <a:r>
              <a:rPr lang="cs-CZ" dirty="0"/>
              <a:t> </a:t>
            </a:r>
            <a:r>
              <a:rPr lang="cs-CZ" dirty="0" err="1"/>
              <a:t>acquisita</a:t>
            </a:r>
            <a:endParaRPr lang="cs-CZ" dirty="0"/>
          </a:p>
          <a:p>
            <a:r>
              <a:rPr lang="cs-CZ" dirty="0" err="1"/>
              <a:t>Acrokeratosis</a:t>
            </a:r>
            <a:r>
              <a:rPr lang="cs-CZ" dirty="0"/>
              <a:t> </a:t>
            </a:r>
            <a:r>
              <a:rPr lang="cs-CZ" dirty="0" err="1"/>
              <a:t>paraneoplastica</a:t>
            </a:r>
            <a:r>
              <a:rPr lang="cs-CZ" dirty="0"/>
              <a:t> </a:t>
            </a:r>
            <a:r>
              <a:rPr lang="cs-CZ" dirty="0" err="1"/>
              <a:t>Bazex</a:t>
            </a:r>
            <a:endParaRPr lang="cs-CZ" dirty="0"/>
          </a:p>
          <a:p>
            <a:r>
              <a:rPr lang="cs-CZ" dirty="0" err="1"/>
              <a:t>Erythema</a:t>
            </a:r>
            <a:r>
              <a:rPr lang="cs-CZ" dirty="0"/>
              <a:t> </a:t>
            </a:r>
            <a:r>
              <a:rPr lang="cs-CZ" dirty="0" err="1"/>
              <a:t>necrolyticum</a:t>
            </a:r>
            <a:r>
              <a:rPr lang="cs-CZ" dirty="0"/>
              <a:t> </a:t>
            </a:r>
            <a:r>
              <a:rPr lang="cs-CZ" dirty="0" err="1" smtClean="0"/>
              <a:t>migrans</a:t>
            </a:r>
            <a:r>
              <a:rPr lang="cs-CZ" dirty="0" smtClean="0"/>
              <a:t> ……</a:t>
            </a:r>
            <a:endParaRPr lang="cs-CZ" dirty="0"/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Dermatomyositis</a:t>
            </a:r>
            <a:endParaRPr lang="cs-CZ" dirty="0"/>
          </a:p>
          <a:p>
            <a:r>
              <a:rPr lang="cs-CZ" dirty="0" err="1"/>
              <a:t>Pemphigus</a:t>
            </a:r>
            <a:r>
              <a:rPr lang="cs-CZ" dirty="0"/>
              <a:t> </a:t>
            </a:r>
            <a:r>
              <a:rPr lang="cs-CZ" dirty="0" err="1"/>
              <a:t>paraneoplasticus</a:t>
            </a:r>
            <a:endParaRPr lang="cs-CZ" dirty="0"/>
          </a:p>
          <a:p>
            <a:r>
              <a:rPr lang="cs-CZ" dirty="0" err="1"/>
              <a:t>Sweetův</a:t>
            </a:r>
            <a:r>
              <a:rPr lang="cs-CZ" dirty="0"/>
              <a:t> syndrom</a:t>
            </a:r>
          </a:p>
          <a:p>
            <a:r>
              <a:rPr lang="cs-CZ" dirty="0" err="1"/>
              <a:t>Scleromyxoedema</a:t>
            </a:r>
            <a:r>
              <a:rPr lang="cs-CZ" dirty="0"/>
              <a:t> </a:t>
            </a:r>
          </a:p>
          <a:p>
            <a:r>
              <a:rPr lang="cs-CZ" dirty="0" err="1"/>
              <a:t>Livedo</a:t>
            </a:r>
            <a:r>
              <a:rPr lang="cs-CZ" dirty="0"/>
              <a:t> </a:t>
            </a:r>
            <a:r>
              <a:rPr lang="cs-CZ" dirty="0" err="1"/>
              <a:t>reticularis</a:t>
            </a:r>
            <a:endParaRPr lang="cs-CZ" dirty="0"/>
          </a:p>
          <a:p>
            <a:r>
              <a:rPr lang="cs-CZ" dirty="0"/>
              <a:t>Generalizovaný HZ</a:t>
            </a:r>
          </a:p>
          <a:p>
            <a:r>
              <a:rPr lang="cs-CZ" dirty="0"/>
              <a:t>Chronická kopřivka</a:t>
            </a:r>
          </a:p>
          <a:p>
            <a:r>
              <a:rPr lang="cs-CZ" dirty="0" err="1"/>
              <a:t>Erythema</a:t>
            </a:r>
            <a:r>
              <a:rPr lang="cs-CZ" dirty="0"/>
              <a:t> </a:t>
            </a:r>
            <a:r>
              <a:rPr lang="cs-CZ" dirty="0" err="1"/>
              <a:t>anulare</a:t>
            </a:r>
            <a:r>
              <a:rPr lang="cs-CZ" dirty="0"/>
              <a:t> </a:t>
            </a:r>
            <a:r>
              <a:rPr lang="cs-CZ" dirty="0" err="1"/>
              <a:t>centrifugum</a:t>
            </a:r>
            <a:r>
              <a:rPr lang="cs-CZ" dirty="0"/>
              <a:t>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2415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Leser</a:t>
            </a:r>
            <a:r>
              <a:rPr lang="cs-CZ" dirty="0"/>
              <a:t> - </a:t>
            </a:r>
            <a:r>
              <a:rPr lang="cs-CZ" dirty="0" err="1"/>
              <a:t>Trélatův</a:t>
            </a:r>
            <a:r>
              <a:rPr lang="cs-CZ" dirty="0"/>
              <a:t> syndrom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charakteristický eruptivním vznikem četných rychle se zvětšujících seborrhoických </a:t>
            </a:r>
            <a:r>
              <a:rPr lang="cs-CZ" dirty="0" err="1"/>
              <a:t>veruk</a:t>
            </a:r>
            <a:r>
              <a:rPr lang="cs-CZ" dirty="0"/>
              <a:t> na trupu, končetinách, později i v obličeji</a:t>
            </a:r>
          </a:p>
          <a:p>
            <a:r>
              <a:rPr lang="cs-CZ" dirty="0"/>
              <a:t>obtěžujících  výrazným pruritem</a:t>
            </a:r>
          </a:p>
          <a:p>
            <a:endParaRPr lang="cs-CZ" dirty="0"/>
          </a:p>
          <a:p>
            <a:r>
              <a:rPr lang="cs-CZ" dirty="0"/>
              <a:t>asi ve 20% bývá spojen s </a:t>
            </a:r>
            <a:r>
              <a:rPr lang="cs-CZ" dirty="0" err="1"/>
              <a:t>acanthosis</a:t>
            </a:r>
            <a:r>
              <a:rPr lang="cs-CZ" dirty="0"/>
              <a:t> </a:t>
            </a:r>
            <a:r>
              <a:rPr lang="cs-CZ" dirty="0" err="1"/>
              <a:t>nigricans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Leser-Trélatův</a:t>
            </a:r>
            <a:r>
              <a:rPr lang="cs-CZ" dirty="0"/>
              <a:t> syndrom se vyskytuje spolu s karcinomy žaludku a střev, prsu, plic, ovarií, dělohy, ledvin, jater a slinivky břišní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spojen i s HIV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35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Leser-Trélatův</a:t>
            </a:r>
            <a:r>
              <a:rPr lang="cs-CZ" dirty="0"/>
              <a:t> syndrom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2" y="2015933"/>
            <a:ext cx="3767655" cy="369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445" y="2015933"/>
            <a:ext cx="3670110" cy="369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725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Pemphigus</a:t>
            </a:r>
            <a:r>
              <a:rPr lang="cs-CZ" dirty="0"/>
              <a:t> </a:t>
            </a:r>
            <a:r>
              <a:rPr lang="cs-CZ" dirty="0" err="1"/>
              <a:t>paraneoplasticus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těžká erozivní stomatitida, faryngitida </a:t>
            </a:r>
          </a:p>
          <a:p>
            <a:pPr marL="0" indent="0">
              <a:buNone/>
            </a:pPr>
            <a:r>
              <a:rPr lang="cs-CZ" dirty="0"/>
              <a:t>    a postižení spojivek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na kůži puchýře, </a:t>
            </a:r>
            <a:r>
              <a:rPr lang="cs-CZ" dirty="0" err="1"/>
              <a:t>lichenoidní</a:t>
            </a:r>
            <a:r>
              <a:rPr lang="cs-CZ" dirty="0"/>
              <a:t> projevy </a:t>
            </a:r>
          </a:p>
          <a:p>
            <a:pPr marL="0" indent="0">
              <a:buNone/>
            </a:pPr>
            <a:r>
              <a:rPr lang="cs-CZ" dirty="0"/>
              <a:t>     připomínající GVHD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multiformní projevy a postižení dlaní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typické je postižení plic (</a:t>
            </a:r>
            <a:r>
              <a:rPr lang="cs-CZ" dirty="0" err="1"/>
              <a:t>bronchiolitis</a:t>
            </a:r>
            <a:r>
              <a:rPr lang="cs-CZ" dirty="0"/>
              <a:t> </a:t>
            </a:r>
            <a:r>
              <a:rPr lang="cs-CZ" dirty="0" err="1"/>
              <a:t>obliterans</a:t>
            </a:r>
            <a:r>
              <a:rPr lang="cs-CZ" dirty="0"/>
              <a:t>, alveolitis)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non-</a:t>
            </a:r>
            <a:r>
              <a:rPr lang="cs-CZ" dirty="0" err="1"/>
              <a:t>hodgkinské</a:t>
            </a:r>
            <a:r>
              <a:rPr lang="cs-CZ" dirty="0"/>
              <a:t>  lymfomy, </a:t>
            </a:r>
            <a:r>
              <a:rPr lang="cs-CZ" dirty="0" err="1"/>
              <a:t>thymomy</a:t>
            </a:r>
            <a:r>
              <a:rPr lang="cs-CZ" dirty="0"/>
              <a:t>, sarkomy, </a:t>
            </a:r>
            <a:r>
              <a:rPr lang="cs-CZ" dirty="0" err="1"/>
              <a:t>Castlemanův</a:t>
            </a:r>
            <a:r>
              <a:rPr lang="cs-CZ" dirty="0"/>
              <a:t> tumor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00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Diabetes </a:t>
            </a:r>
            <a:r>
              <a:rPr lang="cs-CZ" dirty="0" err="1" smtClean="0"/>
              <a:t>mellitus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69900" indent="-469900">
              <a:defRPr/>
            </a:pPr>
            <a:r>
              <a:rPr lang="cs-CZ" sz="3600" dirty="0"/>
              <a:t>Diabetická </a:t>
            </a:r>
            <a:r>
              <a:rPr lang="cs-CZ" sz="3600" dirty="0" smtClean="0"/>
              <a:t>gangréna, </a:t>
            </a:r>
            <a:r>
              <a:rPr lang="cs-CZ" sz="3600" dirty="0" err="1" smtClean="0"/>
              <a:t>malum</a:t>
            </a:r>
            <a:r>
              <a:rPr lang="cs-CZ" sz="3600" dirty="0" smtClean="0"/>
              <a:t> </a:t>
            </a:r>
            <a:r>
              <a:rPr lang="cs-CZ" sz="3600" dirty="0" err="1" smtClean="0"/>
              <a:t>perforans</a:t>
            </a:r>
            <a:r>
              <a:rPr lang="cs-CZ" sz="3600" dirty="0" smtClean="0"/>
              <a:t> </a:t>
            </a:r>
            <a:r>
              <a:rPr lang="cs-CZ" sz="3600" dirty="0" err="1" smtClean="0"/>
              <a:t>pedis</a:t>
            </a:r>
            <a:endParaRPr lang="cs-CZ" sz="3600" dirty="0" smtClean="0"/>
          </a:p>
          <a:p>
            <a:pPr marL="469900" indent="-469900">
              <a:defRPr/>
            </a:pPr>
            <a:r>
              <a:rPr lang="cs-CZ" sz="3600" dirty="0" smtClean="0"/>
              <a:t>Diabetické buly</a:t>
            </a:r>
          </a:p>
          <a:p>
            <a:pPr marL="469900" indent="-469900">
              <a:defRPr/>
            </a:pPr>
            <a:r>
              <a:rPr lang="cs-CZ" sz="3600" dirty="0" smtClean="0"/>
              <a:t>Diabetická </a:t>
            </a:r>
            <a:r>
              <a:rPr lang="cs-CZ" sz="3600" dirty="0" err="1" smtClean="0"/>
              <a:t>dermopatie</a:t>
            </a:r>
            <a:endParaRPr lang="cs-CZ" sz="3600" dirty="0" smtClean="0"/>
          </a:p>
          <a:p>
            <a:pPr marL="469900" indent="-469900">
              <a:defRPr/>
            </a:pPr>
            <a:r>
              <a:rPr lang="cs-CZ" sz="3600" dirty="0" smtClean="0"/>
              <a:t>Diabetické erytémy  (bérce, obličej)</a:t>
            </a:r>
            <a:endParaRPr lang="cs-CZ" sz="3600" dirty="0"/>
          </a:p>
          <a:p>
            <a:pPr marL="469900" indent="-469900">
              <a:defRPr/>
            </a:pPr>
            <a:r>
              <a:rPr lang="cs-CZ" sz="3600" dirty="0" err="1"/>
              <a:t>Necrobiosis</a:t>
            </a:r>
            <a:r>
              <a:rPr lang="cs-CZ" sz="3600" dirty="0"/>
              <a:t> </a:t>
            </a:r>
            <a:r>
              <a:rPr lang="cs-CZ" sz="3600" dirty="0" err="1"/>
              <a:t>lipoidica</a:t>
            </a:r>
            <a:endParaRPr lang="cs-CZ" sz="3600" dirty="0"/>
          </a:p>
          <a:p>
            <a:pPr marL="469900" indent="-469900">
              <a:defRPr/>
            </a:pPr>
            <a:r>
              <a:rPr lang="cs-CZ" sz="3600" dirty="0" smtClean="0"/>
              <a:t>Časté infekce </a:t>
            </a:r>
            <a:r>
              <a:rPr lang="cs-CZ" sz="3600" dirty="0"/>
              <a:t>– plísně – </a:t>
            </a:r>
            <a:r>
              <a:rPr lang="cs-CZ" sz="3600" dirty="0" smtClean="0"/>
              <a:t>kvasinky</a:t>
            </a:r>
          </a:p>
          <a:p>
            <a:pPr marL="469900" indent="-469900">
              <a:defRPr/>
            </a:pPr>
            <a:r>
              <a:rPr lang="cs-CZ" sz="3600" dirty="0" smtClean="0"/>
              <a:t>Pruritus  </a:t>
            </a:r>
            <a:r>
              <a:rPr lang="cs-CZ" sz="3600" dirty="0" err="1" smtClean="0"/>
              <a:t>diabeticorum</a:t>
            </a:r>
            <a:endParaRPr lang="cs-CZ" sz="3600" dirty="0" smtClean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930907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Pemphigus</a:t>
            </a:r>
            <a:r>
              <a:rPr lang="cs-CZ" dirty="0"/>
              <a:t> </a:t>
            </a:r>
            <a:r>
              <a:rPr lang="cs-CZ" dirty="0" err="1"/>
              <a:t>paraneoplasticus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7" y="2360387"/>
            <a:ext cx="3993226" cy="300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13" y="2369532"/>
            <a:ext cx="3383573" cy="298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965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Acrokeratosis</a:t>
            </a:r>
            <a:r>
              <a:rPr lang="cs-CZ" dirty="0"/>
              <a:t> </a:t>
            </a:r>
            <a:r>
              <a:rPr lang="cs-CZ" dirty="0" err="1"/>
              <a:t>paraneoplastica</a:t>
            </a:r>
            <a:r>
              <a:rPr lang="cs-CZ" dirty="0"/>
              <a:t> </a:t>
            </a:r>
            <a:r>
              <a:rPr lang="cs-CZ" dirty="0" err="1"/>
              <a:t>Bazex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vzácná dermatóza, typická pro muže </a:t>
            </a:r>
          </a:p>
          <a:p>
            <a:r>
              <a:rPr lang="cs-CZ" dirty="0"/>
              <a:t>až v 65% předchází manifestaci Tu až o rok!</a:t>
            </a:r>
          </a:p>
          <a:p>
            <a:r>
              <a:rPr lang="cs-CZ" dirty="0" err="1"/>
              <a:t>psoriasiformní</a:t>
            </a:r>
            <a:r>
              <a:rPr lang="cs-CZ" dirty="0"/>
              <a:t> léze, </a:t>
            </a:r>
            <a:r>
              <a:rPr lang="cs-CZ" dirty="0" err="1"/>
              <a:t>erytemoskvamózní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   až </a:t>
            </a:r>
            <a:r>
              <a:rPr lang="cs-CZ" dirty="0" err="1"/>
              <a:t>hyperkeratotická</a:t>
            </a:r>
            <a:r>
              <a:rPr lang="cs-CZ" dirty="0"/>
              <a:t> ložiska na prstech rukou, nohou,   </a:t>
            </a:r>
          </a:p>
          <a:p>
            <a:pPr marL="0" indent="0">
              <a:buNone/>
            </a:pPr>
            <a:r>
              <a:rPr lang="cs-CZ" b="1" dirty="0"/>
              <a:t>    boltcích, špičce  nosu</a:t>
            </a:r>
            <a:r>
              <a:rPr lang="cs-CZ" dirty="0"/>
              <a:t>, loktech a kolenou </a:t>
            </a:r>
          </a:p>
          <a:p>
            <a:r>
              <a:rPr lang="cs-CZ" dirty="0"/>
              <a:t>postupný rozvoj lézí</a:t>
            </a:r>
          </a:p>
          <a:p>
            <a:r>
              <a:rPr lang="cs-CZ" b="1" dirty="0"/>
              <a:t>dystrofické změny nehtů </a:t>
            </a:r>
          </a:p>
          <a:p>
            <a:r>
              <a:rPr lang="cs-CZ" dirty="0"/>
              <a:t>asociována s </a:t>
            </a:r>
            <a:r>
              <a:rPr lang="cs-CZ" dirty="0" err="1"/>
              <a:t>dlaždicobuněčnými</a:t>
            </a:r>
            <a:r>
              <a:rPr lang="cs-CZ" dirty="0"/>
              <a:t> karcinomy  hltanu, jícnu, hrtanu, plic,  urogenitální trakt, lymfomy …</a:t>
            </a:r>
          </a:p>
          <a:p>
            <a:r>
              <a:rPr lang="cs-CZ" dirty="0"/>
              <a:t>myslet na dg., </a:t>
            </a:r>
            <a:r>
              <a:rPr lang="cs-CZ" b="1" dirty="0"/>
              <a:t>pátrat po malignitě!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3178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" y="620688"/>
            <a:ext cx="9132349" cy="518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8330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816475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98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Hypertrichosis</a:t>
            </a:r>
            <a:r>
              <a:rPr lang="cs-CZ" dirty="0"/>
              <a:t> </a:t>
            </a:r>
            <a:r>
              <a:rPr lang="cs-CZ" dirty="0" err="1"/>
              <a:t>lanuginosa</a:t>
            </a:r>
            <a:r>
              <a:rPr lang="cs-CZ" dirty="0"/>
              <a:t> </a:t>
            </a:r>
            <a:r>
              <a:rPr lang="cs-CZ" dirty="0" err="1"/>
              <a:t>acquisita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rychlý vznik jemných </a:t>
            </a:r>
            <a:r>
              <a:rPr lang="cs-CZ" dirty="0" err="1"/>
              <a:t>lanuginózních</a:t>
            </a:r>
            <a:r>
              <a:rPr lang="cs-CZ" dirty="0"/>
              <a:t> nepigmentovaných  vlasů</a:t>
            </a:r>
          </a:p>
          <a:p>
            <a:endParaRPr lang="cs-CZ" dirty="0"/>
          </a:p>
          <a:p>
            <a:r>
              <a:rPr lang="cs-CZ" dirty="0" err="1"/>
              <a:t>glossitis</a:t>
            </a:r>
            <a:r>
              <a:rPr lang="cs-CZ" dirty="0"/>
              <a:t> s červeným zbarvením jazyka, </a:t>
            </a:r>
            <a:r>
              <a:rPr lang="cs-CZ" dirty="0" err="1"/>
              <a:t>dysgeuzie</a:t>
            </a:r>
            <a:endParaRPr lang="cs-CZ" dirty="0"/>
          </a:p>
          <a:p>
            <a:endParaRPr lang="cs-CZ" dirty="0"/>
          </a:p>
          <a:p>
            <a:r>
              <a:rPr lang="cs-CZ" dirty="0"/>
              <a:t>u karcinomů tlustého střeva a konečníku, žaludku, močového měchýře, plic a u karcinomů prsu</a:t>
            </a:r>
          </a:p>
          <a:p>
            <a:endParaRPr lang="cs-CZ" dirty="0"/>
          </a:p>
          <a:p>
            <a:r>
              <a:rPr lang="cs-CZ" dirty="0"/>
              <a:t>nápadně častěji u žen</a:t>
            </a:r>
          </a:p>
          <a:p>
            <a:endParaRPr lang="cs-CZ" dirty="0"/>
          </a:p>
          <a:p>
            <a:r>
              <a:rPr lang="cs-CZ" dirty="0" err="1"/>
              <a:t>dif</a:t>
            </a:r>
            <a:r>
              <a:rPr lang="cs-CZ" dirty="0"/>
              <a:t>. dg. je třeba vyloučit ostatní příčiny získané </a:t>
            </a:r>
            <a:r>
              <a:rPr lang="cs-CZ" dirty="0" err="1"/>
              <a:t>hypertrichózy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     například porfyrie, AIDS, anorexii, tyreotoxikózu </a:t>
            </a:r>
          </a:p>
          <a:p>
            <a:pPr marL="0" indent="0">
              <a:buNone/>
            </a:pPr>
            <a:r>
              <a:rPr lang="cs-CZ" dirty="0"/>
              <a:t>     a  polékové (cyklosporin, </a:t>
            </a:r>
            <a:r>
              <a:rPr lang="cs-CZ" dirty="0" err="1"/>
              <a:t>fenytoin</a:t>
            </a:r>
            <a:r>
              <a:rPr lang="cs-CZ" dirty="0"/>
              <a:t>, </a:t>
            </a:r>
            <a:r>
              <a:rPr lang="cs-CZ" dirty="0" err="1"/>
              <a:t>minoxidil</a:t>
            </a:r>
            <a:r>
              <a:rPr lang="cs-CZ" dirty="0"/>
              <a:t>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1966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Hypertrichosis</a:t>
            </a:r>
            <a:r>
              <a:rPr lang="cs-CZ" dirty="0"/>
              <a:t> </a:t>
            </a:r>
            <a:r>
              <a:rPr lang="cs-CZ" dirty="0" err="1"/>
              <a:t>lanuginosa</a:t>
            </a:r>
            <a:r>
              <a:rPr lang="cs-CZ" dirty="0"/>
              <a:t> </a:t>
            </a:r>
            <a:r>
              <a:rPr lang="cs-CZ" dirty="0" err="1"/>
              <a:t>acquisita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60386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62" y="2293575"/>
            <a:ext cx="268922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246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Paraneoplastické</a:t>
            </a:r>
            <a:r>
              <a:rPr lang="cs-CZ" dirty="0" smtClean="0"/>
              <a:t> </a:t>
            </a:r>
            <a:r>
              <a:rPr lang="cs-CZ" dirty="0"/>
              <a:t>syndromy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erytrodermie</a:t>
            </a:r>
            <a:r>
              <a:rPr lang="cs-CZ" i="1" dirty="0"/>
              <a:t>,</a:t>
            </a:r>
            <a:r>
              <a:rPr lang="cs-CZ" dirty="0"/>
              <a:t> generalizovaná </a:t>
            </a:r>
            <a:r>
              <a:rPr lang="cs-CZ" dirty="0" err="1"/>
              <a:t>hyperpigmentace</a:t>
            </a:r>
            <a:r>
              <a:rPr lang="cs-CZ" dirty="0"/>
              <a:t> kůže, Flush syndrom, </a:t>
            </a:r>
            <a:r>
              <a:rPr lang="cs-CZ" dirty="0" err="1"/>
              <a:t>scleromyxoedema</a:t>
            </a:r>
            <a:r>
              <a:rPr lang="cs-CZ" dirty="0"/>
              <a:t> , </a:t>
            </a:r>
            <a:r>
              <a:rPr lang="cs-CZ" dirty="0" err="1"/>
              <a:t>dermatomyositis</a:t>
            </a:r>
            <a:r>
              <a:rPr lang="cs-CZ" dirty="0"/>
              <a:t>, </a:t>
            </a:r>
            <a:r>
              <a:rPr lang="cs-CZ" dirty="0" err="1"/>
              <a:t>Sweetův</a:t>
            </a:r>
            <a:r>
              <a:rPr lang="cs-CZ" dirty="0"/>
              <a:t> syndrom, </a:t>
            </a:r>
            <a:r>
              <a:rPr lang="cs-CZ" dirty="0" err="1"/>
              <a:t>Icterus</a:t>
            </a:r>
            <a:r>
              <a:rPr lang="cs-CZ" i="1" dirty="0"/>
              <a:t>,</a:t>
            </a:r>
            <a:r>
              <a:rPr lang="cs-CZ" dirty="0"/>
              <a:t> </a:t>
            </a:r>
            <a:r>
              <a:rPr lang="cs-CZ" b="1" dirty="0"/>
              <a:t>generalizovaný herpes </a:t>
            </a:r>
            <a:r>
              <a:rPr lang="cs-CZ" b="1" dirty="0" err="1"/>
              <a:t>zoster</a:t>
            </a:r>
            <a:r>
              <a:rPr lang="cs-CZ" b="1" dirty="0"/>
              <a:t>,</a:t>
            </a:r>
            <a:r>
              <a:rPr lang="cs-CZ" dirty="0"/>
              <a:t> pruritus, purpura, </a:t>
            </a:r>
            <a:r>
              <a:rPr lang="cs-CZ" dirty="0" err="1"/>
              <a:t>vasculitis</a:t>
            </a:r>
            <a:r>
              <a:rPr lang="cs-CZ" dirty="0"/>
              <a:t>, </a:t>
            </a:r>
            <a:r>
              <a:rPr lang="cs-CZ" b="1" dirty="0" err="1"/>
              <a:t>chron</a:t>
            </a:r>
            <a:r>
              <a:rPr lang="cs-CZ" b="1" dirty="0"/>
              <a:t>. k</a:t>
            </a:r>
            <a:r>
              <a:rPr lang="cs-CZ" b="1" dirty="0" smtClean="0"/>
              <a:t>opřivka </a:t>
            </a:r>
            <a:r>
              <a:rPr lang="cs-CZ" b="1" smtClean="0"/>
              <a:t>, </a:t>
            </a:r>
            <a:r>
              <a:rPr lang="cs-CZ" smtClean="0"/>
              <a:t>pyoderma</a:t>
            </a:r>
            <a:r>
              <a:rPr lang="cs-CZ" dirty="0" smtClean="0"/>
              <a:t> </a:t>
            </a:r>
            <a:r>
              <a:rPr lang="cs-CZ" dirty="0" err="1"/>
              <a:t>gangrenosum</a:t>
            </a:r>
            <a:r>
              <a:rPr lang="cs-CZ" dirty="0"/>
              <a:t>,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49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sz="3800" dirty="0"/>
              <a:t>Kůže je „výkladní skříní“ stavu </a:t>
            </a:r>
            <a:r>
              <a:rPr lang="cs-CZ" sz="3800" dirty="0" smtClean="0"/>
              <a:t>organismu</a:t>
            </a:r>
          </a:p>
          <a:p>
            <a:endParaRPr lang="cs-CZ" sz="3800" dirty="0" smtClean="0"/>
          </a:p>
          <a:p>
            <a:r>
              <a:rPr lang="cs-CZ" sz="3800" dirty="0" smtClean="0"/>
              <a:t>Některé kožní projevy jsou </a:t>
            </a:r>
            <a:r>
              <a:rPr lang="cs-CZ" sz="3800" dirty="0"/>
              <a:t>často </a:t>
            </a:r>
            <a:r>
              <a:rPr lang="cs-CZ" sz="3800" dirty="0" err="1"/>
              <a:t>patognomické</a:t>
            </a:r>
            <a:r>
              <a:rPr lang="cs-CZ" sz="3800" dirty="0"/>
              <a:t>  a jejich znalost má význam nejen diagnostický, ale také terapeutický a prognostický</a:t>
            </a:r>
          </a:p>
          <a:p>
            <a:endParaRPr lang="cs-CZ" sz="3800" dirty="0"/>
          </a:p>
          <a:p>
            <a:endParaRPr lang="cs-CZ" sz="3800" dirty="0" smtClean="0"/>
          </a:p>
          <a:p>
            <a:r>
              <a:rPr lang="cs-CZ" sz="3800" dirty="0" smtClean="0"/>
              <a:t>kožní </a:t>
            </a:r>
            <a:r>
              <a:rPr lang="cs-CZ" sz="3800" dirty="0" err="1"/>
              <a:t>paraneoplastické</a:t>
            </a:r>
            <a:r>
              <a:rPr lang="cs-CZ" sz="3800" dirty="0"/>
              <a:t> syndromy představují heterogenní skupinu kožních  onemocnění jejichž rozpoznání může umožnit včasnou detekci dosud nemanifestovaných  malignit</a:t>
            </a:r>
          </a:p>
          <a:p>
            <a:pPr marL="0" indent="0">
              <a:buNone/>
            </a:pPr>
            <a:endParaRPr lang="cs-CZ" sz="3800" dirty="0"/>
          </a:p>
          <a:p>
            <a:r>
              <a:rPr lang="cs-CZ" sz="3800" dirty="0"/>
              <a:t>přibližně 70%  </a:t>
            </a:r>
            <a:r>
              <a:rPr lang="cs-CZ" sz="3800" dirty="0" err="1"/>
              <a:t>neoplazií</a:t>
            </a:r>
            <a:r>
              <a:rPr lang="cs-CZ" sz="3800" dirty="0"/>
              <a:t> u pacientů s  manifestovaným </a:t>
            </a:r>
            <a:r>
              <a:rPr lang="cs-CZ" sz="3800" dirty="0" err="1"/>
              <a:t>paraneoplastickým</a:t>
            </a:r>
            <a:r>
              <a:rPr lang="cs-CZ" sz="3800" dirty="0"/>
              <a:t> syndromem lze  objevit   jednoduchým klinickým  vyšetřením a  základním </a:t>
            </a:r>
            <a:r>
              <a:rPr lang="cs-CZ" sz="3800" dirty="0" err="1" smtClean="0"/>
              <a:t>screeningem</a:t>
            </a:r>
            <a:r>
              <a:rPr lang="cs-CZ" sz="3800" dirty="0" smtClean="0"/>
              <a:t>, o </a:t>
            </a:r>
            <a:r>
              <a:rPr lang="cs-CZ" sz="3800" dirty="0"/>
              <a:t>to důležitější  je na  diagnózu myslet.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1355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Diabetes </a:t>
            </a:r>
            <a:r>
              <a:rPr lang="cs-CZ" dirty="0" err="1" smtClean="0"/>
              <a:t>mellitus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Diabetická </a:t>
            </a:r>
            <a:r>
              <a:rPr lang="cs-CZ" dirty="0" err="1" smtClean="0"/>
              <a:t>dermopatie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44008" y="1523685"/>
            <a:ext cx="4041775" cy="639762"/>
          </a:xfrm>
        </p:spPr>
        <p:txBody>
          <a:bodyPr/>
          <a:lstStyle/>
          <a:p>
            <a:r>
              <a:rPr lang="cs-CZ" dirty="0" err="1" smtClean="0"/>
              <a:t>Acanthosis</a:t>
            </a:r>
            <a:r>
              <a:rPr lang="cs-CZ" dirty="0" smtClean="0"/>
              <a:t>  </a:t>
            </a:r>
            <a:r>
              <a:rPr lang="cs-CZ" dirty="0" err="1" smtClean="0"/>
              <a:t>nigricans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4451"/>
            <a:ext cx="3059981" cy="20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2486522" cy="186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6503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9364"/>
            <a:ext cx="3769241" cy="251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8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DM – bakteriální a mykotické infekce</a:t>
            </a:r>
            <a:endParaRPr lang="cs-CZ" sz="24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1115616" y="5367338"/>
            <a:ext cx="6696744" cy="869974"/>
          </a:xfrm>
        </p:spPr>
        <p:txBody>
          <a:bodyPr>
            <a:noAutofit/>
          </a:bodyPr>
          <a:lstStyle/>
          <a:p>
            <a:r>
              <a:rPr lang="cs-CZ" sz="2000" dirty="0" smtClean="0"/>
              <a:t>Recidivující kvasinkové  infekce kůže a sliznic  a pyodermie  jsou často prvním příznakem dosud nediagnostikovaného diabetu!</a:t>
            </a:r>
            <a:endParaRPr lang="cs-CZ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r="3382"/>
          <a:stretch>
            <a:fillRect/>
          </a:stretch>
        </p:blipFill>
        <p:spPr bwMode="auto">
          <a:xfrm>
            <a:off x="323528" y="332656"/>
            <a:ext cx="3363615" cy="252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73" y="260648"/>
            <a:ext cx="3599631" cy="253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34" y="2492896"/>
            <a:ext cx="3530733" cy="236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385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DM   -  </a:t>
            </a:r>
            <a:r>
              <a:rPr lang="cs-CZ" dirty="0" err="1" smtClean="0"/>
              <a:t>Necrobiosis</a:t>
            </a:r>
            <a:r>
              <a:rPr lang="cs-CZ" dirty="0" smtClean="0"/>
              <a:t> </a:t>
            </a:r>
            <a:r>
              <a:rPr lang="cs-CZ" dirty="0" err="1" smtClean="0"/>
              <a:t>lipoidica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69194"/>
            <a:ext cx="29488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63" y="764704"/>
            <a:ext cx="3823296" cy="286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10" y="3752824"/>
            <a:ext cx="3772644" cy="310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777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DM  - </a:t>
            </a:r>
            <a:r>
              <a:rPr lang="cs-CZ" dirty="0" err="1" smtClean="0"/>
              <a:t>Necrobiosis</a:t>
            </a:r>
            <a:r>
              <a:rPr lang="cs-CZ" dirty="0" smtClean="0"/>
              <a:t> </a:t>
            </a:r>
            <a:r>
              <a:rPr lang="cs-CZ" dirty="0" err="1" smtClean="0"/>
              <a:t>lipoidica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 - Podmíněno </a:t>
            </a:r>
            <a:r>
              <a:rPr lang="cs-CZ" dirty="0" err="1"/>
              <a:t>granulomatózním</a:t>
            </a:r>
            <a:r>
              <a:rPr lang="cs-CZ" dirty="0"/>
              <a:t> zánětem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končícím   nekrobiózou</a:t>
            </a:r>
            <a:r>
              <a:rPr lang="cs-CZ" dirty="0"/>
              <a:t>. 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Etiopatogeneze neobjasněna (asociace s DM až 40%) </a:t>
            </a: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Predilekčně ventrální </a:t>
            </a:r>
            <a:r>
              <a:rPr lang="cs-CZ" dirty="0"/>
              <a:t>plochy bérců, </a:t>
            </a:r>
            <a:r>
              <a:rPr lang="cs-CZ" dirty="0" smtClean="0"/>
              <a:t>většinou </a:t>
            </a:r>
            <a:r>
              <a:rPr lang="cs-CZ" dirty="0"/>
              <a:t>nejprve unilaterálně a následně bilaterálně tuhá, ostře ohraničená, plošná atrofická ložiska až plochy žlutohnědé barvy </a:t>
            </a:r>
            <a:r>
              <a:rPr lang="cs-CZ" dirty="0" smtClean="0"/>
              <a:t>protkané </a:t>
            </a:r>
            <a:r>
              <a:rPr lang="cs-CZ" dirty="0" err="1" smtClean="0"/>
              <a:t>teleangiektaziemi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0321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         </a:t>
            </a:r>
            <a:r>
              <a:rPr lang="cs-CZ" dirty="0" err="1" smtClean="0"/>
              <a:t>Malum</a:t>
            </a:r>
            <a:r>
              <a:rPr lang="cs-CZ" dirty="0" smtClean="0"/>
              <a:t> </a:t>
            </a:r>
            <a:r>
              <a:rPr lang="cs-CZ" dirty="0" err="1" smtClean="0"/>
              <a:t>perforans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Vzniká na podkladě neuropatie, defekt vzniklý z důvodu  hypestezie </a:t>
            </a:r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6470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3067"/>
            <a:ext cx="2736304" cy="243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rázek 4"/>
          <p:cNvSpPr>
            <a:spLocks noGrp="1"/>
          </p:cNvSpPr>
          <p:nvPr>
            <p:ph type="pic" idx="1"/>
          </p:nvPr>
        </p:nvSpPr>
        <p:spPr>
          <a:xfrm>
            <a:off x="1838704" y="1412776"/>
            <a:ext cx="5486400" cy="4114800"/>
          </a:xfrm>
        </p:spPr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2564903"/>
            <a:ext cx="3320854" cy="248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2552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5889</TotalTime>
  <Words>1023</Words>
  <Application>Microsoft Office PowerPoint</Application>
  <PresentationFormat>Předvádění na obrazovce (4:3)</PresentationFormat>
  <Paragraphs>260</Paragraphs>
  <Slides>47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systému Office</vt:lpstr>
      <vt:lpstr>Kožní  projevy interních chorob a Paraneoplastické exantémy </vt:lpstr>
      <vt:lpstr>Kožní projevy u interních onemocnění</vt:lpstr>
      <vt:lpstr>Nejčastější skupiny onemocnění s kožními příznaky</vt:lpstr>
      <vt:lpstr>Diabetes mellitus </vt:lpstr>
      <vt:lpstr>Diabetes mellitus </vt:lpstr>
      <vt:lpstr>DM – bakteriální a mykotické infekce</vt:lpstr>
      <vt:lpstr>  DM   -  Necrobiosis lipoidica</vt:lpstr>
      <vt:lpstr>DM  - Necrobiosis lipoidica</vt:lpstr>
      <vt:lpstr>                     Malum perforans</vt:lpstr>
      <vt:lpstr>Diabetická gangréna</vt:lpstr>
      <vt:lpstr>Kožní příznaky u chorob GIT -  IBD</vt:lpstr>
      <vt:lpstr>Pyoderma gangrenosum</vt:lpstr>
      <vt:lpstr>Prezentace aplikace PowerPoint</vt:lpstr>
      <vt:lpstr>Prezentace aplikace PowerPoint</vt:lpstr>
      <vt:lpstr>Pyoderma gangrenosum</vt:lpstr>
      <vt:lpstr>Erythema nodosum </vt:lpstr>
      <vt:lpstr>Erythema nodosum</vt:lpstr>
      <vt:lpstr>Prezentace aplikace PowerPoint</vt:lpstr>
      <vt:lpstr> Dermatitis herpetiformis  Duhring    glutenová enteropatie </vt:lpstr>
      <vt:lpstr>Prezentace aplikace PowerPoint</vt:lpstr>
      <vt:lpstr>hepatopatie</vt:lpstr>
      <vt:lpstr>Plicní onemocnění    Pachyakrie - paličkové prsty</vt:lpstr>
      <vt:lpstr>Pachyakrie - paličkové prsty</vt:lpstr>
      <vt:lpstr>nefropatie</vt:lpstr>
      <vt:lpstr>Prezentace aplikace PowerPoint</vt:lpstr>
      <vt:lpstr>nefropatie</vt:lpstr>
      <vt:lpstr>Prezentace aplikace PowerPoint</vt:lpstr>
      <vt:lpstr>Anemie</vt:lpstr>
      <vt:lpstr> Thyreopatie - hyperthyreóza </vt:lpstr>
      <vt:lpstr>hypothyreoza</vt:lpstr>
      <vt:lpstr>Prezentace aplikace PowerPoint</vt:lpstr>
      <vt:lpstr>Imunodeficience  Častá související onemocnění:</vt:lpstr>
      <vt:lpstr>Paraneoplastické syndromy</vt:lpstr>
      <vt:lpstr>Paraneoplastické syndromy</vt:lpstr>
      <vt:lpstr>Patofyziologie</vt:lpstr>
      <vt:lpstr>Paraneoplastické syndromy</vt:lpstr>
      <vt:lpstr>Leser - Trélatův syndrom </vt:lpstr>
      <vt:lpstr>Leser-Trélatův syndrom </vt:lpstr>
      <vt:lpstr>Pemphigus paraneoplasticus</vt:lpstr>
      <vt:lpstr>Pemphigus paraneoplasticus</vt:lpstr>
      <vt:lpstr>Acrokeratosis paraneoplastica Bazex</vt:lpstr>
      <vt:lpstr>Prezentace aplikace PowerPoint</vt:lpstr>
      <vt:lpstr>Prezentace aplikace PowerPoint</vt:lpstr>
      <vt:lpstr>Hypertrichosis lanuginosa acquisita</vt:lpstr>
      <vt:lpstr>Hypertrichosis lanuginosa acquisita</vt:lpstr>
      <vt:lpstr> Paraneoplastické syndromy </vt:lpstr>
      <vt:lpstr>závěr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Zdeněk</dc:creator>
  <cp:lastModifiedBy>Zdeněk</cp:lastModifiedBy>
  <cp:revision>85</cp:revision>
  <dcterms:created xsi:type="dcterms:W3CDTF">2021-03-14T18:50:54Z</dcterms:created>
  <dcterms:modified xsi:type="dcterms:W3CDTF">2021-11-12T05:03:23Z</dcterms:modified>
</cp:coreProperties>
</file>