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66"/>
  </p:notesMasterIdLst>
  <p:sldIdLst>
    <p:sldId id="256" r:id="rId2"/>
    <p:sldId id="324" r:id="rId3"/>
    <p:sldId id="325" r:id="rId4"/>
    <p:sldId id="289" r:id="rId5"/>
    <p:sldId id="262" r:id="rId6"/>
    <p:sldId id="257" r:id="rId7"/>
    <p:sldId id="263" r:id="rId8"/>
    <p:sldId id="264" r:id="rId9"/>
    <p:sldId id="269" r:id="rId10"/>
    <p:sldId id="265" r:id="rId11"/>
    <p:sldId id="267" r:id="rId12"/>
    <p:sldId id="268" r:id="rId13"/>
    <p:sldId id="266" r:id="rId14"/>
    <p:sldId id="260" r:id="rId15"/>
    <p:sldId id="270" r:id="rId16"/>
    <p:sldId id="261" r:id="rId17"/>
    <p:sldId id="271" r:id="rId18"/>
    <p:sldId id="272" r:id="rId19"/>
    <p:sldId id="258" r:id="rId20"/>
    <p:sldId id="294" r:id="rId21"/>
    <p:sldId id="273" r:id="rId22"/>
    <p:sldId id="274" r:id="rId23"/>
    <p:sldId id="275" r:id="rId24"/>
    <p:sldId id="295" r:id="rId25"/>
    <p:sldId id="296" r:id="rId26"/>
    <p:sldId id="301" r:id="rId27"/>
    <p:sldId id="297" r:id="rId28"/>
    <p:sldId id="298" r:id="rId29"/>
    <p:sldId id="299" r:id="rId30"/>
    <p:sldId id="300" r:id="rId31"/>
    <p:sldId id="276" r:id="rId32"/>
    <p:sldId id="277" r:id="rId33"/>
    <p:sldId id="288" r:id="rId34"/>
    <p:sldId id="279" r:id="rId35"/>
    <p:sldId id="290" r:id="rId36"/>
    <p:sldId id="302" r:id="rId37"/>
    <p:sldId id="291" r:id="rId38"/>
    <p:sldId id="303" r:id="rId39"/>
    <p:sldId id="304" r:id="rId40"/>
    <p:sldId id="319" r:id="rId41"/>
    <p:sldId id="306" r:id="rId42"/>
    <p:sldId id="313" r:id="rId43"/>
    <p:sldId id="315" r:id="rId44"/>
    <p:sldId id="311" r:id="rId45"/>
    <p:sldId id="317" r:id="rId46"/>
    <p:sldId id="305" r:id="rId47"/>
    <p:sldId id="309" r:id="rId48"/>
    <p:sldId id="318" r:id="rId49"/>
    <p:sldId id="307" r:id="rId50"/>
    <p:sldId id="314" r:id="rId51"/>
    <p:sldId id="320" r:id="rId52"/>
    <p:sldId id="310" r:id="rId53"/>
    <p:sldId id="312" r:id="rId54"/>
    <p:sldId id="316" r:id="rId55"/>
    <p:sldId id="308" r:id="rId56"/>
    <p:sldId id="326" r:id="rId57"/>
    <p:sldId id="327" r:id="rId58"/>
    <p:sldId id="328" r:id="rId59"/>
    <p:sldId id="330" r:id="rId60"/>
    <p:sldId id="331" r:id="rId61"/>
    <p:sldId id="332" r:id="rId62"/>
    <p:sldId id="333" r:id="rId63"/>
    <p:sldId id="334" r:id="rId64"/>
    <p:sldId id="321" r:id="rId6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00"/>
    <a:srgbClr val="AC4646"/>
    <a:srgbClr val="FFFFF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8612" autoAdjust="0"/>
  </p:normalViewPr>
  <p:slideViewPr>
    <p:cSldViewPr snapToGrid="0">
      <p:cViewPr varScale="1">
        <p:scale>
          <a:sx n="76" d="100"/>
          <a:sy n="76" d="100"/>
        </p:scale>
        <p:origin x="80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7E8DE-57F8-4209-B4D1-9CA25F3B5B62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88479-F709-46D9-A87A-152CCCB2B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64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Objektivní nález u kožního vyšetření zachovává určitý logický postup, který usnadňuje</a:t>
            </a:r>
            <a:r>
              <a:rPr lang="cs-CZ" baseline="0" dirty="0"/>
              <a:t> jeho správné hodnocení</a:t>
            </a:r>
          </a:p>
          <a:p>
            <a:pPr marL="228600" indent="-228600">
              <a:buAutoNum type="arabicPeriod"/>
            </a:pPr>
            <a:r>
              <a:rPr lang="cs-CZ" baseline="0" dirty="0"/>
              <a:t>Nejdříve hodnotíme při </a:t>
            </a:r>
            <a:r>
              <a:rPr lang="cs-CZ" baseline="0" dirty="0" err="1"/>
              <a:t>obj</a:t>
            </a:r>
            <a:r>
              <a:rPr lang="cs-CZ" baseline="0" dirty="0"/>
              <a:t>. nálezu- jaké typy kožních projevů (eflorescencí) jsou přítomné</a:t>
            </a:r>
          </a:p>
          <a:p>
            <a:pPr marL="228600" indent="-228600">
              <a:buAutoNum type="arabicPeriod"/>
            </a:pPr>
            <a:r>
              <a:rPr lang="cs-CZ" baseline="0" dirty="0"/>
              <a:t>Hodnotíme jednak detail jednotlivých eflorescencí, ale také pozorujeme, zda nevytvářejí určitá seskupení (konfiguraci)</a:t>
            </a:r>
          </a:p>
          <a:p>
            <a:pPr marL="228600" indent="-228600">
              <a:buAutoNum type="arabicPeriod"/>
            </a:pPr>
            <a:r>
              <a:rPr lang="cs-CZ" baseline="0" dirty="0"/>
              <a:t>Pak určíme lokalizaci</a:t>
            </a:r>
            <a:r>
              <a:rPr lang="en-US" baseline="0" dirty="0"/>
              <a:t>= </a:t>
            </a:r>
            <a:r>
              <a:rPr lang="cs-CZ" baseline="0" dirty="0"/>
              <a:t>oblasti, které jsou postižené, popř. i s udáním míst v těchto oblastech s maximem výskytu projevů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789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Fisury- např.</a:t>
            </a:r>
            <a:r>
              <a:rPr lang="cs-CZ" baseline="0" dirty="0"/>
              <a:t> hluboké praskliny ústí análního otvoru, radiálně uspořádané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529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80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Diseminované </a:t>
            </a:r>
            <a:r>
              <a:rPr lang="en-US" dirty="0"/>
              <a:t>=</a:t>
            </a:r>
            <a:r>
              <a:rPr lang="cs-CZ" baseline="0" dirty="0"/>
              <a:t> rozeseté</a:t>
            </a:r>
            <a:endParaRPr lang="cs-CZ" dirty="0"/>
          </a:p>
          <a:p>
            <a:r>
              <a:rPr lang="cs-CZ" dirty="0"/>
              <a:t>Generalizované- pokud se projevy (morfy) vyskytují všude</a:t>
            </a:r>
          </a:p>
          <a:p>
            <a:r>
              <a:rPr lang="cs-CZ" dirty="0" err="1"/>
              <a:t>Erytrodermie</a:t>
            </a:r>
            <a:r>
              <a:rPr lang="en-US" dirty="0"/>
              <a:t> </a:t>
            </a:r>
            <a:r>
              <a:rPr lang="cs-CZ" dirty="0"/>
              <a:t>=</a:t>
            </a:r>
            <a:r>
              <a:rPr lang="en-US" dirty="0"/>
              <a:t> </a:t>
            </a:r>
            <a:r>
              <a:rPr lang="en-US" dirty="0" err="1"/>
              <a:t>souvisl</a:t>
            </a:r>
            <a:r>
              <a:rPr lang="cs-CZ" dirty="0"/>
              <a:t>é</a:t>
            </a:r>
            <a:r>
              <a:rPr lang="cs-CZ" baseline="0" dirty="0"/>
              <a:t> (difúzní) postižení celého kožního povrchu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053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Kromě správné diagnostiky jednotlivých eflorescencí je třeba při popisu objektivních změn uvést jejich: </a:t>
            </a:r>
          </a:p>
          <a:p>
            <a:pPr marL="228600" indent="-228600">
              <a:buAutoNum type="arabicPeriod"/>
            </a:pPr>
            <a:r>
              <a:rPr lang="cs-CZ" dirty="0"/>
              <a:t>Lokalizaci</a:t>
            </a:r>
          </a:p>
          <a:p>
            <a:pPr marL="228600" indent="-228600">
              <a:buAutoNum type="arabicPeriod"/>
            </a:pPr>
            <a:r>
              <a:rPr lang="cs-CZ" dirty="0"/>
              <a:t>Konfiguraci</a:t>
            </a:r>
          </a:p>
          <a:p>
            <a:pPr marL="228600" indent="-228600">
              <a:buAutoNum type="arabicPeriod"/>
            </a:pPr>
            <a:r>
              <a:rPr lang="cs-CZ" dirty="0"/>
              <a:t>Velikost</a:t>
            </a:r>
          </a:p>
          <a:p>
            <a:pPr marL="228600" indent="-228600">
              <a:buAutoNum type="arabicPeriod"/>
            </a:pPr>
            <a:r>
              <a:rPr lang="cs-CZ" dirty="0"/>
              <a:t>Tvar (kruhovitý, ledvinovitý, mapovitý)</a:t>
            </a:r>
          </a:p>
          <a:p>
            <a:pPr marL="228600" indent="-228600">
              <a:buAutoNum type="arabicPeriod"/>
            </a:pPr>
            <a:r>
              <a:rPr lang="cs-CZ" dirty="0"/>
              <a:t>Povrch (hladký, svraštělý,</a:t>
            </a:r>
            <a:r>
              <a:rPr lang="cs-CZ" baseline="0" dirty="0"/>
              <a:t> vkleslý)</a:t>
            </a:r>
          </a:p>
          <a:p>
            <a:pPr marL="228600" indent="-228600">
              <a:buAutoNum type="arabicPeriod"/>
            </a:pPr>
            <a:r>
              <a:rPr lang="cs-CZ" baseline="0" dirty="0"/>
              <a:t>Ohraničení (ostré/ neostré)</a:t>
            </a:r>
          </a:p>
          <a:p>
            <a:pPr marL="228600" indent="-228600">
              <a:buAutoNum type="arabicPeriod"/>
            </a:pPr>
            <a:r>
              <a:rPr lang="cs-CZ" baseline="0" dirty="0"/>
              <a:t>Barvu (hnědočervená, žlutavá, bělavá)</a:t>
            </a:r>
          </a:p>
          <a:p>
            <a:pPr marL="228600" indent="-228600">
              <a:buAutoNum type="arabicPeriod"/>
            </a:pPr>
            <a:r>
              <a:rPr lang="cs-CZ" baseline="0" dirty="0"/>
              <a:t>Konzistenci u hmatných projevů</a:t>
            </a:r>
            <a:endParaRPr lang="cs-CZ" dirty="0"/>
          </a:p>
          <a:p>
            <a:pPr marL="228600" indent="-228600">
              <a:buAutoNum type="arabicPeriod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153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dirty="0" err="1"/>
              <a:t>Tinea</a:t>
            </a:r>
            <a:r>
              <a:rPr lang="cs-CZ" dirty="0"/>
              <a:t> </a:t>
            </a:r>
            <a:r>
              <a:rPr lang="cs-CZ" dirty="0" err="1"/>
              <a:t>corporis</a:t>
            </a:r>
            <a:r>
              <a:rPr lang="cs-CZ" dirty="0"/>
              <a:t>-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circinární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(do kroužku),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semicircinální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(do polokruhu)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47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Kojenci- (2.-6. měsíc po narození)- tváře, čelo, postupně na celou hlavu, tělíčko,</a:t>
            </a:r>
            <a:r>
              <a:rPr lang="cs-CZ" baseline="0" dirty="0"/>
              <a:t> ruce a nohy</a:t>
            </a:r>
          </a:p>
          <a:p>
            <a:r>
              <a:rPr lang="cs-CZ" baseline="0" dirty="0"/>
              <a:t>Dětská forma- (předškolní, školní děti)- loketní, podkolenní jamky, krk, zápěstí, hřbety rukou</a:t>
            </a:r>
          </a:p>
          <a:p>
            <a:r>
              <a:rPr lang="cs-CZ" baseline="0" dirty="0"/>
              <a:t>Dospělá forma- </a:t>
            </a:r>
            <a:r>
              <a:rPr lang="cs-CZ" baseline="0" dirty="0" err="1"/>
              <a:t>stejn</a:t>
            </a:r>
            <a:r>
              <a:rPr lang="cs-CZ" baseline="0" dirty="0"/>
              <a:t> místa jako dětská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405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739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754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Seboroická</a:t>
            </a:r>
            <a:r>
              <a:rPr lang="cs-CZ" dirty="0"/>
              <a:t> lokalizace- s výraznějším zastoupením mazových žláz (kštice, střed obličeje, oblast mezi lopatkami, nad hrudní kostí, oblast genitálu)- </a:t>
            </a:r>
            <a:r>
              <a:rPr lang="cs-CZ" dirty="0" err="1"/>
              <a:t>seboriická</a:t>
            </a:r>
            <a:r>
              <a:rPr lang="cs-CZ" dirty="0"/>
              <a:t> </a:t>
            </a:r>
            <a:r>
              <a:rPr lang="cs-CZ" dirty="0" err="1"/>
              <a:t>dermatittis</a:t>
            </a:r>
            <a:r>
              <a:rPr lang="cs-CZ" dirty="0"/>
              <a:t>, akné</a:t>
            </a:r>
          </a:p>
          <a:p>
            <a:pPr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AE7A0E-F61F-401A-BFD5-E359466E0288}" type="slidenum">
              <a:rPr lang="cs-CZ" altLang="cs-CZ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1944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257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29E2550-5A9A-4D24-8870-F041A610B082}" type="slidenum">
              <a:rPr lang="cs-CZ" altLang="cs-CZ">
                <a:solidFill>
                  <a:srgbClr val="000000"/>
                </a:solidFill>
              </a:rPr>
              <a:pPr eaLnBrk="1" hangingPunct="1"/>
              <a:t>7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20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Mezipstní</a:t>
            </a:r>
            <a:r>
              <a:rPr lang="cs-CZ" baseline="0" dirty="0"/>
              <a:t> prostory rukou, volární strana zápěstí, lokty, axily, areoly, pupek, </a:t>
            </a:r>
            <a:r>
              <a:rPr lang="cs-CZ" baseline="0" dirty="0" err="1"/>
              <a:t>genitálm</a:t>
            </a:r>
            <a:r>
              <a:rPr lang="cs-CZ" baseline="0" dirty="0"/>
              <a:t> dolní partie hýždí, klenby nohou- chodbičky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966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Představují</a:t>
            </a:r>
            <a:r>
              <a:rPr lang="cs-CZ" baseline="0" dirty="0"/>
              <a:t> místa s množstvím potních žláza třením kožních záhybů a řas (tříselné rýhy, podpaží, pod prsy, pupek, řasy kůže břicha)-snadno vznik zapářky a macerací- kvasinkové infekce- např. intertrigo (zapářka), psoriasis </a:t>
            </a:r>
            <a:r>
              <a:rPr lang="cs-CZ" baseline="0" dirty="0" err="1"/>
              <a:t>inversa</a:t>
            </a:r>
            <a:r>
              <a:rPr lang="cs-CZ" baseline="0" dirty="0"/>
              <a:t>,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090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Postiženy při hematogenním rozsevu</a:t>
            </a:r>
            <a:r>
              <a:rPr lang="cs-CZ" baseline="0" dirty="0"/>
              <a:t> </a:t>
            </a:r>
            <a:r>
              <a:rPr lang="cs-CZ" sz="1400" baseline="0" dirty="0"/>
              <a:t>(symetricky postranní partie trupu, vnitřní strany paží a stehen)- např. při lékových </a:t>
            </a:r>
            <a:r>
              <a:rPr lang="cs-CZ" sz="1400" baseline="0" dirty="0" err="1"/>
              <a:t>exantémech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320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 výraznějším zastoupením mazových žláz (kštice, střed obličeje, oblast mezi lopatkami, nad hrudní kostí, oblast genitálu)- </a:t>
            </a:r>
            <a:r>
              <a:rPr lang="cs-CZ" dirty="0" err="1"/>
              <a:t>seboriická</a:t>
            </a:r>
            <a:r>
              <a:rPr lang="cs-CZ" dirty="0"/>
              <a:t> </a:t>
            </a:r>
            <a:r>
              <a:rPr lang="cs-CZ" dirty="0" err="1"/>
              <a:t>dermatittis</a:t>
            </a:r>
            <a:r>
              <a:rPr lang="cs-CZ" dirty="0"/>
              <a:t>, akné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179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Partie vystavené slunečnímu</a:t>
            </a:r>
            <a:r>
              <a:rPr lang="cs-CZ" baseline="0" dirty="0"/>
              <a:t> záření (obličej, krk, </a:t>
            </a:r>
            <a:r>
              <a:rPr lang="cs-CZ" baseline="0" dirty="0" err="1"/>
              <a:t>výstřih,hřbety</a:t>
            </a:r>
            <a:r>
              <a:rPr lang="cs-CZ" baseline="0" dirty="0"/>
              <a:t> rukou)- kožní nádory,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934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Jizva- </a:t>
            </a:r>
            <a:r>
              <a:rPr lang="cs-CZ" dirty="0" err="1"/>
              <a:t>normoplastická</a:t>
            </a:r>
            <a:r>
              <a:rPr lang="cs-CZ" dirty="0"/>
              <a:t>- v úrovni kůže</a:t>
            </a:r>
          </a:p>
          <a:p>
            <a:r>
              <a:rPr lang="cs-CZ" dirty="0"/>
              <a:t>        - atrofická- vtažená</a:t>
            </a:r>
          </a:p>
          <a:p>
            <a:r>
              <a:rPr lang="cs-CZ" dirty="0"/>
              <a:t>        - hypertrofická- vyvýšena nad okolí</a:t>
            </a:r>
          </a:p>
          <a:p>
            <a:r>
              <a:rPr lang="cs-CZ" dirty="0"/>
              <a:t>        - keloidní- přesahuje okraje jizvy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0301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277848-DBB2-4E95-8EA3-B2E7764B11FC}" type="slidenum">
              <a:rPr lang="cs-CZ" altLang="cs-CZ">
                <a:solidFill>
                  <a:srgbClr val="000000"/>
                </a:solidFill>
              </a:rPr>
              <a:pPr eaLnBrk="1" hangingPunct="1"/>
              <a:t>38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91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909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Ulcus</a:t>
            </a:r>
            <a:r>
              <a:rPr lang="cs-CZ" dirty="0"/>
              <a:t>- vřed- sekundární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335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Vitiligo- </a:t>
            </a:r>
            <a:r>
              <a:rPr lang="cs-CZ" dirty="0" err="1"/>
              <a:t>makula</a:t>
            </a:r>
            <a:r>
              <a:rPr lang="cs-CZ" dirty="0"/>
              <a:t> – primární</a:t>
            </a:r>
            <a:r>
              <a:rPr lang="cs-CZ" baseline="0" dirty="0"/>
              <a:t> </a:t>
            </a:r>
            <a:r>
              <a:rPr lang="cs-CZ" baseline="0" dirty="0" err="1"/>
              <a:t>morfa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251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Bazaliom</a:t>
            </a:r>
            <a:r>
              <a:rPr lang="cs-CZ" dirty="0"/>
              <a:t>- nádory- typicky- </a:t>
            </a:r>
            <a:r>
              <a:rPr lang="cs-CZ" dirty="0" err="1"/>
              <a:t>nodulus</a:t>
            </a:r>
            <a:r>
              <a:rPr lang="cs-CZ" dirty="0"/>
              <a:t>-</a:t>
            </a:r>
            <a:r>
              <a:rPr lang="cs-CZ" baseline="0" dirty="0"/>
              <a:t> primární morfy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43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3BA8C2-F6D8-464D-B5CD-9247C0878C40}" type="slidenum">
              <a:rPr lang="cs-CZ" altLang="cs-CZ">
                <a:solidFill>
                  <a:srgbClr val="000000"/>
                </a:solidFill>
              </a:rPr>
              <a:pPr eaLnBrk="1" hangingPunct="1"/>
              <a:t>8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cs-CZ" altLang="cs-CZ" sz="1200" dirty="0"/>
              <a:t>psoriasis </a:t>
            </a:r>
            <a:r>
              <a:rPr lang="cs-CZ" altLang="cs-CZ" sz="1200" dirty="0" err="1"/>
              <a:t>vulgaris</a:t>
            </a:r>
            <a:r>
              <a:rPr lang="cs-CZ" altLang="cs-CZ" sz="1200" dirty="0"/>
              <a:t> – červená se šupinou na povrchu</a:t>
            </a:r>
          </a:p>
          <a:p>
            <a:pPr>
              <a:defRPr/>
            </a:pPr>
            <a:r>
              <a:rPr lang="cs-CZ" altLang="cs-CZ" sz="1200" dirty="0" err="1"/>
              <a:t>pityriasis</a:t>
            </a:r>
            <a:r>
              <a:rPr lang="cs-CZ" altLang="cs-CZ" sz="1200" dirty="0"/>
              <a:t> rubra </a:t>
            </a:r>
            <a:r>
              <a:rPr lang="cs-CZ" altLang="cs-CZ" sz="1200" dirty="0" err="1"/>
              <a:t>pilaris</a:t>
            </a:r>
            <a:r>
              <a:rPr lang="cs-CZ" altLang="cs-CZ" sz="1200" dirty="0"/>
              <a:t>- červená vázaná na vlasové folikuly</a:t>
            </a:r>
          </a:p>
        </p:txBody>
      </p:sp>
    </p:spTree>
    <p:extLst>
      <p:ext uri="{BB962C8B-B14F-4D97-AF65-F5344CB8AC3E}">
        <p14:creationId xmlns:p14="http://schemas.microsoft.com/office/powerpoint/2010/main" val="1707916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Skvama</a:t>
            </a:r>
            <a:r>
              <a:rPr lang="cs-CZ" dirty="0"/>
              <a:t>- šupina- sekundární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126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Urtica</a:t>
            </a:r>
            <a:r>
              <a:rPr lang="cs-CZ" dirty="0"/>
              <a:t>- </a:t>
            </a:r>
            <a:r>
              <a:rPr lang="cs-CZ" dirty="0" err="1"/>
              <a:t>epikutánní</a:t>
            </a:r>
            <a:r>
              <a:rPr lang="cs-CZ" dirty="0"/>
              <a:t> testy- primární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651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Krusta- sekundární morfy- tkáňový mok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3204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Erysipelas</a:t>
            </a:r>
            <a:r>
              <a:rPr lang="cs-CZ" dirty="0"/>
              <a:t> </a:t>
            </a:r>
            <a:r>
              <a:rPr lang="cs-CZ" dirty="0" err="1"/>
              <a:t>bullosum</a:t>
            </a:r>
            <a:r>
              <a:rPr lang="cs-CZ" dirty="0"/>
              <a:t>-</a:t>
            </a:r>
            <a:r>
              <a:rPr lang="cs-CZ" baseline="0" dirty="0"/>
              <a:t> bula- primární morfy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0082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Ragády, fisury- sekundární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947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Gutátní</a:t>
            </a:r>
            <a:r>
              <a:rPr lang="cs-CZ" dirty="0"/>
              <a:t> psoriáza- papula- primární </a:t>
            </a:r>
            <a:r>
              <a:rPr lang="cs-CZ" dirty="0" err="1"/>
              <a:t>morfa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705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Kaposiho</a:t>
            </a:r>
            <a:r>
              <a:rPr lang="cs-CZ" dirty="0"/>
              <a:t> sarkom- </a:t>
            </a:r>
            <a:r>
              <a:rPr lang="cs-CZ" dirty="0" err="1"/>
              <a:t>nodulus</a:t>
            </a:r>
            <a:r>
              <a:rPr lang="cs-CZ" dirty="0"/>
              <a:t>- nádor- primární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1857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Ulcus</a:t>
            </a:r>
            <a:r>
              <a:rPr lang="cs-CZ" dirty="0"/>
              <a:t>- sekundární </a:t>
            </a:r>
            <a:r>
              <a:rPr lang="cs-CZ" dirty="0" err="1"/>
              <a:t>morfa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5740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Pustuly- primární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2756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Nodulus</a:t>
            </a:r>
            <a:r>
              <a:rPr lang="cs-CZ" dirty="0"/>
              <a:t>- tuber- primární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14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Prurigo </a:t>
            </a:r>
            <a:r>
              <a:rPr lang="cs-CZ" dirty="0" err="1"/>
              <a:t>acuta</a:t>
            </a:r>
            <a:r>
              <a:rPr lang="cs-CZ" dirty="0"/>
              <a:t>- akutní svědivé </a:t>
            </a:r>
            <a:r>
              <a:rPr lang="cs-CZ" dirty="0" err="1"/>
              <a:t>onem</a:t>
            </a:r>
            <a:r>
              <a:rPr lang="cs-CZ" dirty="0"/>
              <a:t>. Malých dětí (2-7 let), vznik v letních a podzimních měsících, charakter alergické reakce</a:t>
            </a:r>
          </a:p>
          <a:p>
            <a:r>
              <a:rPr lang="cs-CZ" dirty="0"/>
              <a:t>                      - etiologie- kombinace I. A IV.</a:t>
            </a:r>
            <a:r>
              <a:rPr lang="cs-CZ" baseline="0" dirty="0"/>
              <a:t> Typu alergické reakce, vznik nejčastěji následkem štípnutí hmyzem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0696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Krusta- strup- sekundární morfy- krev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0585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(</a:t>
            </a:r>
            <a:r>
              <a:rPr lang="cs-CZ" dirty="0" err="1"/>
              <a:t>acne</a:t>
            </a:r>
            <a:r>
              <a:rPr lang="cs-CZ" dirty="0"/>
              <a:t> </a:t>
            </a:r>
            <a:r>
              <a:rPr lang="cs-CZ" dirty="0" err="1"/>
              <a:t>vulgaris</a:t>
            </a:r>
            <a:r>
              <a:rPr lang="cs-CZ" dirty="0"/>
              <a:t>)</a:t>
            </a:r>
            <a:r>
              <a:rPr lang="cs-CZ" baseline="0" dirty="0"/>
              <a:t> - </a:t>
            </a:r>
            <a:r>
              <a:rPr lang="cs-CZ" dirty="0" err="1"/>
              <a:t>Papulopustula</a:t>
            </a:r>
            <a:r>
              <a:rPr lang="cs-CZ" dirty="0"/>
              <a:t> – papula s pustulou na vrcholku- primární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1259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Alergická rýma, </a:t>
            </a:r>
            <a:r>
              <a:rPr lang="cs-CZ" dirty="0" err="1"/>
              <a:t>konjuktivitida</a:t>
            </a:r>
            <a:r>
              <a:rPr lang="cs-CZ" dirty="0"/>
              <a:t>,</a:t>
            </a:r>
            <a:r>
              <a:rPr lang="cs-CZ" baseline="0" dirty="0"/>
              <a:t> astma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760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Hemolitická</a:t>
            </a:r>
            <a:r>
              <a:rPr lang="cs-CZ" baseline="0" dirty="0"/>
              <a:t> anémie, poléková purpura, inkompatibilita krevních skupin.</a:t>
            </a:r>
          </a:p>
          <a:p>
            <a:r>
              <a:rPr lang="cs-CZ" baseline="0" dirty="0"/>
              <a:t>Pemfigus </a:t>
            </a:r>
            <a:r>
              <a:rPr lang="cs-CZ" baseline="0" dirty="0" err="1"/>
              <a:t>vulgaris</a:t>
            </a:r>
            <a:r>
              <a:rPr lang="cs-CZ" baseline="0" dirty="0"/>
              <a:t> (autoprotilátky – vazba na antigeny </a:t>
            </a:r>
            <a:r>
              <a:rPr lang="cs-CZ" baseline="0" dirty="0" err="1"/>
              <a:t>keratinocitů</a:t>
            </a:r>
            <a:r>
              <a:rPr lang="cs-CZ" baseline="0" dirty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2284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Glomerulonefritida</a:t>
            </a:r>
            <a:r>
              <a:rPr lang="cs-CZ" baseline="0" dirty="0"/>
              <a:t> (</a:t>
            </a:r>
            <a:r>
              <a:rPr lang="cs-CZ" baseline="0" dirty="0" err="1"/>
              <a:t>Imunokomplexy</a:t>
            </a:r>
            <a:r>
              <a:rPr lang="cs-CZ" baseline="0" dirty="0"/>
              <a:t> v glomerulech)</a:t>
            </a:r>
          </a:p>
          <a:p>
            <a:r>
              <a:rPr lang="cs-CZ" baseline="0" dirty="0"/>
              <a:t>Revmatoidní </a:t>
            </a:r>
            <a:r>
              <a:rPr lang="cs-CZ" baseline="0" dirty="0" err="1"/>
              <a:t>artritída</a:t>
            </a:r>
            <a:r>
              <a:rPr lang="cs-CZ" baseline="0" dirty="0"/>
              <a:t> (Precipitace v </a:t>
            </a:r>
            <a:r>
              <a:rPr lang="cs-CZ" baseline="0"/>
              <a:t>kloubní sinoví)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44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37E9B2-A9D8-4F68-8684-6CB9E21CCB35}" type="slidenum">
              <a:rPr lang="cs-CZ" altLang="cs-CZ">
                <a:solidFill>
                  <a:srgbClr val="000000"/>
                </a:solidFill>
              </a:rPr>
              <a:pPr eaLnBrk="1" hangingPunct="1"/>
              <a:t>10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3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94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523BF7-95B7-4FCF-91B2-6A6AA877843F}" type="slidenum">
              <a:rPr lang="cs-CZ" altLang="cs-CZ">
                <a:solidFill>
                  <a:srgbClr val="000000"/>
                </a:solidFill>
              </a:rPr>
              <a:pPr eaLnBrk="1" hangingPunct="1"/>
              <a:t>11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58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Calibri" panose="020F0502020204030204" pitchFamily="34" charset="0"/>
              </a:rPr>
              <a:t>Vezikula- může být </a:t>
            </a:r>
            <a:r>
              <a:rPr lang="cs-CZ" altLang="cs-CZ" dirty="0" err="1">
                <a:latin typeface="Calibri" panose="020F0502020204030204" pitchFamily="34" charset="0"/>
              </a:rPr>
              <a:t>intraepidermální</a:t>
            </a:r>
            <a:r>
              <a:rPr lang="cs-CZ" altLang="cs-CZ" dirty="0">
                <a:latin typeface="Calibri" panose="020F0502020204030204" pitchFamily="34" charset="0"/>
              </a:rPr>
              <a:t> (např. ekzém, herpes simplex)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Calibri" panose="020F0502020204030204" pitchFamily="34" charset="0"/>
              </a:rPr>
              <a:t>              -</a:t>
            </a:r>
            <a:r>
              <a:rPr lang="cs-CZ" altLang="cs-CZ" baseline="0" dirty="0">
                <a:latin typeface="Calibri" panose="020F0502020204030204" pitchFamily="34" charset="0"/>
              </a:rPr>
              <a:t> nebo subepidermální (</a:t>
            </a:r>
            <a:r>
              <a:rPr lang="cs-CZ" altLang="cs-CZ" baseline="0" dirty="0" err="1">
                <a:latin typeface="Calibri" panose="020F0502020204030204" pitchFamily="34" charset="0"/>
              </a:rPr>
              <a:t>pemfigoid</a:t>
            </a:r>
            <a:r>
              <a:rPr lang="cs-CZ" altLang="cs-CZ" baseline="0" dirty="0">
                <a:latin typeface="Calibri" panose="020F0502020204030204" pitchFamily="34" charset="0"/>
              </a:rPr>
              <a:t>)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sp>
        <p:nvSpPr>
          <p:cNvPr id="35845" name="Text Box 3"/>
          <p:cNvSpPr txBox="1">
            <a:spLocks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BE4FE14-7168-44D9-B56A-A26F31F563D7}" type="slidenum">
              <a:rPr lang="cs-CZ" altLang="cs-CZ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29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4B706B-5FE8-4158-B2C1-DF2A69195AC7}" type="slidenum">
              <a:rPr lang="cs-CZ" altLang="cs-CZ">
                <a:solidFill>
                  <a:srgbClr val="000000"/>
                </a:solidFill>
              </a:rPr>
              <a:pPr eaLnBrk="1" hangingPunct="1"/>
              <a:t>12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73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71DDE4-50FA-4539-AEA2-E88D52C6037F}" type="slidenum">
              <a:rPr lang="cs-CZ" altLang="cs-CZ">
                <a:solidFill>
                  <a:srgbClr val="000000"/>
                </a:solidFill>
              </a:rPr>
              <a:pPr eaLnBrk="1" hangingPunct="1"/>
              <a:t>13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57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EE85DF-8E22-4353-A465-D2C15741BBAA}" type="slidenum">
              <a:rPr lang="cs-CZ" altLang="cs-CZ">
                <a:solidFill>
                  <a:srgbClr val="000000"/>
                </a:solidFill>
              </a:rPr>
              <a:pPr eaLnBrk="1" hangingPunct="1"/>
              <a:t>15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3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>
                <a:latin typeface="Times New Roman" panose="02020603050405020304" pitchFamily="18" charset="0"/>
              </a:rPr>
              <a:t>Eroze i exkoriace- se hojí bez jizvy, někdy</a:t>
            </a:r>
            <a:r>
              <a:rPr lang="cs-CZ" altLang="cs-CZ" baseline="0" dirty="0">
                <a:latin typeface="Times New Roman" panose="02020603050405020304" pitchFamily="18" charset="0"/>
              </a:rPr>
              <a:t> depigmentací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7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272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44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589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A89C9-6387-41B7-9F90-2934B4BB7A9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2497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97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0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86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13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209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26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82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16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EFF5FB"/>
            </a:gs>
            <a:gs pos="6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75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Morfologie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391130"/>
            <a:ext cx="9144000" cy="86667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MUDr. Anna Žáková</a:t>
            </a:r>
          </a:p>
          <a:p>
            <a:r>
              <a:rPr lang="cs-CZ" dirty="0"/>
              <a:t>I.DVK FNUSA a LF MU</a:t>
            </a:r>
          </a:p>
        </p:txBody>
      </p:sp>
    </p:spTree>
    <p:extLst>
      <p:ext uri="{BB962C8B-B14F-4D97-AF65-F5344CB8AC3E}">
        <p14:creationId xmlns:p14="http://schemas.microsoft.com/office/powerpoint/2010/main" val="71633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598190" y="4326953"/>
            <a:ext cx="9914021" cy="223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750"/>
              </a:spcBef>
              <a:defRPr/>
            </a:pPr>
            <a:r>
              <a:rPr lang="cs-CZ" altLang="cs-CZ" sz="2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NODULUS </a:t>
            </a:r>
            <a:r>
              <a:rPr lang="cs-CZ" alt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(uzel) </a:t>
            </a:r>
            <a:r>
              <a:rPr lang="cs-CZ" altLang="cs-CZ" sz="2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TUBER </a:t>
            </a:r>
            <a:r>
              <a:rPr lang="cs-CZ" alt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(hrbol) </a:t>
            </a:r>
          </a:p>
          <a:p>
            <a:pPr>
              <a:defRPr/>
            </a:pPr>
            <a:r>
              <a:rPr lang="cs-CZ" altLang="cs-CZ" sz="2800" dirty="0"/>
              <a:t>= </a:t>
            </a:r>
            <a:r>
              <a:rPr lang="cs-CZ" alt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Ohraničený útvar </a:t>
            </a:r>
            <a:r>
              <a:rPr lang="cs-CZ" altLang="cs-CZ" sz="2000" dirty="0"/>
              <a:t>podmíněný změnami koria či podkoží, většinou okrouhlý, </a:t>
            </a:r>
          </a:p>
          <a:p>
            <a:pPr>
              <a:defRPr/>
            </a:pPr>
            <a:r>
              <a:rPr lang="cs-CZ" altLang="cs-CZ" sz="2000" dirty="0"/>
              <a:t>Může být vyvýšený/ pouze </a:t>
            </a:r>
            <a:r>
              <a:rPr lang="cs-CZ" altLang="cs-CZ" sz="2000" dirty="0" err="1"/>
              <a:t>palpovatelný</a:t>
            </a:r>
            <a:r>
              <a:rPr lang="cs-CZ" altLang="cs-CZ" sz="2000" dirty="0"/>
              <a:t> pod kožním povrchem</a:t>
            </a:r>
          </a:p>
          <a:p>
            <a:pPr>
              <a:defRPr/>
            </a:pPr>
            <a:r>
              <a:rPr lang="cs-CZ" altLang="cs-CZ" sz="2000" dirty="0"/>
              <a:t>- Etiologie: zánětlivý proces (</a:t>
            </a:r>
            <a:r>
              <a:rPr lang="cs-CZ" altLang="cs-CZ" sz="2000" dirty="0" err="1"/>
              <a:t>erytema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nodosum</a:t>
            </a:r>
            <a:r>
              <a:rPr lang="cs-CZ" altLang="cs-CZ" sz="2000" dirty="0"/>
              <a:t>), nádor (lipom)</a:t>
            </a:r>
          </a:p>
          <a:p>
            <a:pPr algn="ctr">
              <a:spcBef>
                <a:spcPts val="1750"/>
              </a:spcBef>
              <a:defRPr/>
            </a:pPr>
            <a:endParaRPr lang="cs-CZ" altLang="cs-CZ" sz="2800" dirty="0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935414" y="1"/>
            <a:ext cx="46751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28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PRIMÁRNÍ eflorescence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234">
            <a:off x="4215864" y="1798633"/>
            <a:ext cx="4114286" cy="18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5564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281799" y="4327811"/>
            <a:ext cx="9678118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500"/>
              </a:spcBef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VEZIKULA</a:t>
            </a:r>
            <a:r>
              <a:rPr lang="cs-CZ" altLang="cs-CZ" sz="2800" b="1" dirty="0"/>
              <a:t> (puchýřek) </a:t>
            </a:r>
            <a:endParaRPr lang="en-US" altLang="cs-CZ" sz="2800" b="1" dirty="0"/>
          </a:p>
          <a:p>
            <a:pPr>
              <a:defRPr/>
            </a:pPr>
            <a:r>
              <a:rPr lang="cs-CZ" altLang="cs-CZ" sz="2800" dirty="0"/>
              <a:t>= </a:t>
            </a:r>
            <a:r>
              <a:rPr lang="cs-CZ" altLang="cs-CZ" sz="2000" dirty="0"/>
              <a:t>dutinka vyplněná čirou tekutinou (tkáňovým mokem) </a:t>
            </a:r>
            <a:r>
              <a:rPr lang="en-US" altLang="cs-CZ" sz="2000" dirty="0"/>
              <a:t>&lt;</a:t>
            </a:r>
            <a:r>
              <a:rPr lang="cs-CZ" altLang="cs-CZ" sz="2000" dirty="0"/>
              <a:t>1cm</a:t>
            </a:r>
            <a:r>
              <a:rPr lang="en-US" altLang="cs-CZ" sz="2000" dirty="0"/>
              <a:t>, </a:t>
            </a:r>
            <a:r>
              <a:rPr lang="cs-CZ" altLang="cs-CZ" sz="2000" dirty="0"/>
              <a:t> v různých úrovních kůže (podle typu dermatózy)</a:t>
            </a:r>
          </a:p>
          <a:p>
            <a:pPr algn="ctr"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BULA</a:t>
            </a:r>
            <a:r>
              <a:rPr lang="cs-CZ" altLang="cs-CZ" sz="2800" dirty="0"/>
              <a:t> </a:t>
            </a:r>
            <a:endParaRPr lang="cs-CZ" altLang="cs-CZ" sz="2400" dirty="0"/>
          </a:p>
          <a:p>
            <a:pPr algn="ctr">
              <a:defRPr/>
            </a:pPr>
            <a:r>
              <a:rPr lang="cs-CZ" altLang="cs-CZ" sz="2000" dirty="0"/>
              <a:t>= puchýř </a:t>
            </a:r>
            <a:r>
              <a:rPr lang="en-US" altLang="cs-CZ" sz="2000" dirty="0"/>
              <a:t>&gt;</a:t>
            </a:r>
            <a:r>
              <a:rPr lang="cs-CZ" altLang="cs-CZ" sz="2000" dirty="0"/>
              <a:t>1 cm v průměru (</a:t>
            </a:r>
            <a:r>
              <a:rPr lang="cs-CZ" altLang="cs-CZ" sz="2000" dirty="0" err="1"/>
              <a:t>erysipelas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bullosum</a:t>
            </a:r>
            <a:r>
              <a:rPr lang="cs-CZ" altLang="cs-CZ" sz="2000" dirty="0"/>
              <a:t>)</a:t>
            </a:r>
          </a:p>
          <a:p>
            <a:pPr algn="ctr">
              <a:defRPr/>
            </a:pPr>
            <a:endParaRPr lang="cs-CZ" altLang="cs-CZ" sz="20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1281799" y="1979439"/>
            <a:ext cx="2096669" cy="1553032"/>
            <a:chOff x="4440238" y="1174282"/>
            <a:chExt cx="3712360" cy="3097681"/>
          </a:xfrm>
        </p:grpSpPr>
        <p:grpSp>
          <p:nvGrpSpPr>
            <p:cNvPr id="11266" name="Group 1"/>
            <p:cNvGrpSpPr>
              <a:grpSpLocks/>
            </p:cNvGrpSpPr>
            <p:nvPr/>
          </p:nvGrpSpPr>
          <p:grpSpPr bwMode="auto">
            <a:xfrm>
              <a:off x="4440238" y="1174282"/>
              <a:ext cx="3712360" cy="3097681"/>
              <a:chOff x="1837" y="799"/>
              <a:chExt cx="2296" cy="1892"/>
            </a:xfrm>
          </p:grpSpPr>
          <p:pic>
            <p:nvPicPr>
              <p:cNvPr id="1127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7" y="799"/>
                <a:ext cx="2296" cy="1892"/>
              </a:xfrm>
              <a:prstGeom prst="rect">
                <a:avLst/>
              </a:prstGeom>
              <a:noFill/>
              <a:ln w="9360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271" name="Text Box 3"/>
              <p:cNvSpPr txBox="1">
                <a:spLocks noChangeArrowheads="1"/>
              </p:cNvSpPr>
              <p:nvPr/>
            </p:nvSpPr>
            <p:spPr bwMode="auto">
              <a:xfrm>
                <a:off x="1837" y="799"/>
                <a:ext cx="2296" cy="189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altLang="cs-CZ"/>
              </a:p>
            </p:txBody>
          </p:sp>
        </p:grpSp>
        <p:sp>
          <p:nvSpPr>
            <p:cNvPr id="11268" name="AutoShape 5"/>
            <p:cNvSpPr>
              <a:spLocks noChangeArrowheads="1"/>
            </p:cNvSpPr>
            <p:nvPr/>
          </p:nvSpPr>
          <p:spPr bwMode="auto">
            <a:xfrm>
              <a:off x="4496193" y="3705226"/>
              <a:ext cx="1800225" cy="50482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863975" y="333376"/>
            <a:ext cx="467518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28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PRIMÁRNÍ eflorescence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210">
            <a:off x="4048483" y="1877985"/>
            <a:ext cx="4114286" cy="1862857"/>
          </a:xfrm>
          <a:prstGeom prst="rect">
            <a:avLst/>
          </a:prstGeom>
        </p:spPr>
      </p:pic>
      <p:sp>
        <p:nvSpPr>
          <p:cNvPr id="5" name="AutoShape 4" descr="VÃ½sledek obrÃ¡zku pro erysipelas bullos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3917" y="2095370"/>
            <a:ext cx="228600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7302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782745" y="4321695"/>
            <a:ext cx="8569325" cy="211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PUSTULA   </a:t>
            </a:r>
            <a:r>
              <a:rPr lang="cs-CZ" altLang="cs-CZ" sz="2800" b="1" dirty="0">
                <a:solidFill>
                  <a:schemeClr val="tx1"/>
                </a:solidFill>
              </a:rPr>
              <a:t>(neštovička)  </a:t>
            </a:r>
          </a:p>
          <a:p>
            <a:pPr>
              <a:defRPr/>
            </a:pPr>
            <a:r>
              <a:rPr lang="cs-CZ" altLang="cs-CZ" sz="2000" dirty="0"/>
              <a:t>= </a:t>
            </a:r>
            <a:r>
              <a:rPr lang="cs-CZ" sz="2000" dirty="0"/>
              <a:t>je dutina vyplněná hnisem, tzv. </a:t>
            </a:r>
            <a:r>
              <a:rPr lang="cs-CZ" sz="2000" dirty="0" err="1"/>
              <a:t>polymorfonukleáry</a:t>
            </a:r>
            <a:r>
              <a:rPr lang="cs-CZ" sz="2000" dirty="0"/>
              <a:t>, bílé/ žluté barvy</a:t>
            </a:r>
          </a:p>
          <a:p>
            <a:pPr>
              <a:defRPr/>
            </a:pPr>
            <a:r>
              <a:rPr lang="cs-CZ" sz="2000" dirty="0"/>
              <a:t>- vznik primárně (psoriasis </a:t>
            </a:r>
            <a:r>
              <a:rPr lang="cs-CZ" sz="2000" dirty="0" err="1"/>
              <a:t>pustulosa</a:t>
            </a:r>
            <a:r>
              <a:rPr lang="cs-CZ" sz="2000" dirty="0"/>
              <a:t>), ale častěji ale vzniká sekundárně zakalením obsahu vezikuly </a:t>
            </a:r>
          </a:p>
          <a:p>
            <a:pPr algn="ctr">
              <a:spcBef>
                <a:spcPts val="1750"/>
              </a:spcBef>
              <a:defRPr/>
            </a:pPr>
            <a:r>
              <a:rPr lang="cs-CZ" altLang="cs-CZ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        </a:t>
            </a:r>
            <a:endParaRPr lang="cs-CZ" altLang="cs-CZ" sz="2800" dirty="0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008439" y="1"/>
            <a:ext cx="46751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28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PRIMÁRNÍ eflorescence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603" y="1904713"/>
            <a:ext cx="4022857" cy="1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1732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703387" y="4270295"/>
            <a:ext cx="8785225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750"/>
              </a:spcBef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URTIKA</a:t>
            </a:r>
            <a:r>
              <a:rPr lang="cs-CZ" altLang="cs-CZ" sz="2800" b="1" dirty="0"/>
              <a:t>, </a:t>
            </a:r>
            <a:r>
              <a:rPr lang="cs-CZ" altLang="cs-CZ" sz="2800" b="1" dirty="0">
                <a:solidFill>
                  <a:srgbClr val="CC0000"/>
                </a:solidFill>
              </a:rPr>
              <a:t>POMFUS</a:t>
            </a:r>
            <a:r>
              <a:rPr lang="cs-CZ" altLang="cs-CZ" sz="2800" b="1" dirty="0"/>
              <a:t> (kopřivkový pupen) </a:t>
            </a:r>
          </a:p>
          <a:p>
            <a:pPr>
              <a:defRPr/>
            </a:pPr>
            <a:r>
              <a:rPr lang="cs-CZ" altLang="cs-CZ" sz="2000" dirty="0"/>
              <a:t>= </a:t>
            </a:r>
            <a:r>
              <a:rPr lang="cs-CZ" alt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Plošné vyvýšení kůže způsobené vyplavením histaminu a následným edémem dermis</a:t>
            </a:r>
            <a:r>
              <a:rPr lang="en-US" alt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cs-CZ" alt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Většinou růžové barvy, v centru může vybledávat</a:t>
            </a:r>
          </a:p>
          <a:p>
            <a:pPr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Charakteristický projev kopřivky, svědí, prchavé (mizí beze stop do 24 h., objevují se jinde), vznik i po štípnutí hmyzem         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863976" y="260351"/>
            <a:ext cx="453231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28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PRIMÁRNÍ eflorescence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74">
            <a:off x="4067427" y="1995384"/>
            <a:ext cx="4057143" cy="17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8351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Sekundární morfy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projevy vznikající sekundárně, v průběhu dalšího vývoje choroby vlivem degenerativních/ reparačních procesů, zevních faktorů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78" y="2910325"/>
            <a:ext cx="4087644" cy="319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519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13874" y="4516717"/>
            <a:ext cx="5622758" cy="234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2800" b="1" dirty="0">
                <a:solidFill>
                  <a:srgbClr val="000099"/>
                </a:solidFill>
              </a:rPr>
              <a:t>ULKUS </a:t>
            </a:r>
            <a:r>
              <a:rPr lang="cs-CZ" altLang="cs-CZ" sz="2800" b="1" dirty="0">
                <a:solidFill>
                  <a:schemeClr val="tx1"/>
                </a:solidFill>
              </a:rPr>
              <a:t>(vřed)</a:t>
            </a:r>
          </a:p>
          <a:p>
            <a:pPr eaLnBrk="1" hangingPunct="1">
              <a:buClrTx/>
              <a:buFontTx/>
              <a:buNone/>
            </a:pPr>
            <a:r>
              <a:rPr lang="cs-CZ" altLang="cs-CZ" dirty="0">
                <a:solidFill>
                  <a:srgbClr val="000000"/>
                </a:solidFill>
              </a:rPr>
              <a:t>Defekt zasahující do dermis, podkoží případně i hlubších kožních vrstev (různé etiologie), </a:t>
            </a:r>
            <a:r>
              <a:rPr lang="cs-CZ" altLang="cs-CZ" u="sng" dirty="0">
                <a:solidFill>
                  <a:srgbClr val="000000"/>
                </a:solidFill>
              </a:rPr>
              <a:t>hojí se jizvou</a:t>
            </a:r>
          </a:p>
          <a:p>
            <a:pPr eaLnBrk="1" hangingPunct="1">
              <a:buClrTx/>
              <a:buFontTx/>
              <a:buNone/>
            </a:pPr>
            <a:r>
              <a:rPr lang="cs-CZ" altLang="cs-CZ" dirty="0">
                <a:solidFill>
                  <a:srgbClr val="000000"/>
                </a:solidFill>
              </a:rPr>
              <a:t>- např. odloučením nekrotické tkáně, rozpadem nádoru</a:t>
            </a:r>
          </a:p>
          <a:p>
            <a:pPr algn="ctr" eaLnBrk="1" hangingPunct="1">
              <a:buClrTx/>
              <a:buFontTx/>
              <a:buNone/>
            </a:pPr>
            <a:endParaRPr lang="cs-CZ" altLang="cs-CZ" sz="2800" dirty="0">
              <a:solidFill>
                <a:srgbClr val="000000"/>
              </a:solidFill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713874" y="622689"/>
            <a:ext cx="5542547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EROZE </a:t>
            </a:r>
            <a:r>
              <a:rPr lang="cs-CZ" altLang="cs-CZ" sz="2800" b="1" dirty="0">
                <a:solidFill>
                  <a:schemeClr val="tx1"/>
                </a:solidFill>
              </a:rPr>
              <a:t>(oděrka)</a:t>
            </a:r>
            <a:endParaRPr lang="cs-CZ" altLang="cs-CZ" sz="2800" b="1" dirty="0">
              <a:solidFill>
                <a:srgbClr val="000099"/>
              </a:solidFill>
            </a:endParaRP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lokalizovaná ztráta pouze epidermis, hojí se </a:t>
            </a:r>
            <a:r>
              <a:rPr lang="cs-CZ" altLang="cs-CZ" sz="2000" u="sng" dirty="0">
                <a:solidFill>
                  <a:srgbClr val="000000"/>
                </a:solidFill>
              </a:rPr>
              <a:t>bez jizvy, </a:t>
            </a:r>
            <a:r>
              <a:rPr lang="cs-CZ" altLang="cs-CZ" sz="2000" dirty="0">
                <a:solidFill>
                  <a:srgbClr val="000000"/>
                </a:solidFill>
              </a:rPr>
              <a:t>mokvá</a:t>
            </a: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- např. stržením </a:t>
            </a:r>
            <a:r>
              <a:rPr lang="cs-CZ" altLang="cs-CZ" sz="2000" dirty="0" err="1">
                <a:solidFill>
                  <a:srgbClr val="000000"/>
                </a:solidFill>
              </a:rPr>
              <a:t>krytby</a:t>
            </a:r>
            <a:r>
              <a:rPr lang="cs-CZ" altLang="cs-CZ" sz="2000" dirty="0">
                <a:solidFill>
                  <a:srgbClr val="000000"/>
                </a:solidFill>
              </a:rPr>
              <a:t> puchýře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713874" y="2437366"/>
            <a:ext cx="5622758" cy="231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EXKORIACE</a:t>
            </a: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lokalizované trauma kůže zasahující epidermis i papilární vrstvu dermis</a:t>
            </a:r>
            <a:r>
              <a:rPr lang="en-US" altLang="cs-CZ" sz="2000" dirty="0">
                <a:solidFill>
                  <a:srgbClr val="000000"/>
                </a:solidFill>
              </a:rPr>
              <a:t>=&gt;</a:t>
            </a:r>
            <a:r>
              <a:rPr lang="cs-CZ" altLang="cs-CZ" sz="2000" dirty="0">
                <a:solidFill>
                  <a:srgbClr val="000000"/>
                </a:solidFill>
              </a:rPr>
              <a:t> krvácí, </a:t>
            </a:r>
            <a:r>
              <a:rPr lang="cs-CZ" altLang="cs-CZ" sz="2000" dirty="0" err="1">
                <a:solidFill>
                  <a:srgbClr val="000000"/>
                </a:solidFill>
              </a:rPr>
              <a:t>hemor</a:t>
            </a:r>
            <a:r>
              <a:rPr lang="cs-CZ" altLang="cs-CZ" sz="2000" dirty="0">
                <a:solidFill>
                  <a:srgbClr val="000000"/>
                </a:solidFill>
              </a:rPr>
              <a:t>. krusta, hojí se </a:t>
            </a:r>
            <a:r>
              <a:rPr lang="cs-CZ" altLang="cs-CZ" sz="2000" u="sng" dirty="0">
                <a:solidFill>
                  <a:srgbClr val="000000"/>
                </a:solidFill>
              </a:rPr>
              <a:t>bez jizvy</a:t>
            </a: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- např. škrábáním při svědění</a:t>
            </a:r>
          </a:p>
          <a:p>
            <a:pPr algn="ctr" eaLnBrk="1" hangingPunct="1">
              <a:spcBef>
                <a:spcPts val="1500"/>
              </a:spcBef>
            </a:pPr>
            <a:endParaRPr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330" y="2437366"/>
            <a:ext cx="3977143" cy="1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171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82316" y="3942063"/>
            <a:ext cx="6200273" cy="183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FISURA </a:t>
            </a:r>
            <a:r>
              <a:rPr lang="cs-CZ" altLang="cs-CZ" sz="2800" b="1" dirty="0">
                <a:solidFill>
                  <a:schemeClr val="tx1"/>
                </a:solidFill>
              </a:rPr>
              <a:t>(trhlina)</a:t>
            </a:r>
          </a:p>
          <a:p>
            <a:pPr eaLnBrk="1" hangingPunct="1">
              <a:spcBef>
                <a:spcPts val="1500"/>
              </a:spcBef>
            </a:pPr>
            <a:r>
              <a:rPr lang="cs-CZ" altLang="cs-CZ" sz="2000" dirty="0">
                <a:solidFill>
                  <a:schemeClr val="tx1"/>
                </a:solidFill>
              </a:rPr>
              <a:t>Hluboký štěrbinovitý defekt zasahující</a:t>
            </a:r>
            <a:r>
              <a:rPr lang="cs-CZ" sz="2000" dirty="0">
                <a:solidFill>
                  <a:schemeClr val="tx1"/>
                </a:solidFill>
              </a:rPr>
              <a:t> pod epidermis, krvácí, pokrývají se hemoragickou krustou</a:t>
            </a:r>
          </a:p>
          <a:p>
            <a:pPr eaLnBrk="1" hangingPunct="1">
              <a:spcBef>
                <a:spcPts val="1500"/>
              </a:spcBef>
            </a:pP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9810" y="1324178"/>
            <a:ext cx="6280485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750"/>
              </a:spcBef>
              <a:buClrTx/>
              <a:buFontTx/>
              <a:buNone/>
              <a:defRPr/>
            </a:pPr>
            <a:r>
              <a:rPr lang="cs-CZ" altLang="cs-CZ" sz="2800" b="1" dirty="0">
                <a:solidFill>
                  <a:srgbClr val="000099"/>
                </a:solidFill>
              </a:rPr>
              <a:t>RAGÁDA </a:t>
            </a:r>
            <a:r>
              <a:rPr lang="cs-CZ" altLang="cs-CZ" sz="2800" b="1" dirty="0">
                <a:solidFill>
                  <a:schemeClr val="tx1"/>
                </a:solidFill>
              </a:rPr>
              <a:t>(prasklina)</a:t>
            </a:r>
          </a:p>
          <a:p>
            <a:pPr>
              <a:buClrTx/>
              <a:buFontTx/>
              <a:buNone/>
              <a:defRPr/>
            </a:pPr>
            <a:r>
              <a:rPr lang="cs-CZ" altLang="cs-CZ" sz="2000" dirty="0"/>
              <a:t>Štěrbinovitý defekt v epidermis s vertikálními stěnami, nad místy ohybu, v rýhách, bolestivá</a:t>
            </a:r>
          </a:p>
          <a:p>
            <a:pPr>
              <a:buClrTx/>
              <a:buFontTx/>
              <a:buNone/>
              <a:defRPr/>
            </a:pPr>
            <a:r>
              <a:rPr lang="cs-CZ" altLang="cs-CZ" sz="2000" dirty="0"/>
              <a:t>- např. prasknutí tvrdé kůže pat, ústních koutků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98">
            <a:off x="7363328" y="2035500"/>
            <a:ext cx="4022857" cy="2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31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65747" y="1625321"/>
            <a:ext cx="6609347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SKVAMA </a:t>
            </a:r>
            <a:r>
              <a:rPr lang="cs-CZ" altLang="cs-CZ" sz="2800" b="1" dirty="0">
                <a:solidFill>
                  <a:schemeClr val="tx1"/>
                </a:solidFill>
              </a:rPr>
              <a:t>(šupina)</a:t>
            </a:r>
          </a:p>
          <a:p>
            <a:pPr eaLnBrk="1" hangingPunct="1"/>
            <a:r>
              <a:rPr lang="cs-CZ" altLang="cs-CZ" sz="2000" dirty="0">
                <a:solidFill>
                  <a:schemeClr val="tx1"/>
                </a:solidFill>
              </a:rPr>
              <a:t>Je tvořena olupujícími se (deskvamujícími) buňkami rohové vrstvy</a:t>
            </a:r>
          </a:p>
          <a:p>
            <a:pPr eaLnBrk="1" hangingPunct="1"/>
            <a:r>
              <a:rPr lang="cs-CZ" altLang="cs-CZ" sz="2000" b="1" dirty="0">
                <a:solidFill>
                  <a:schemeClr val="tx1"/>
                </a:solidFill>
              </a:rPr>
              <a:t>Deskvamace:</a:t>
            </a:r>
          </a:p>
          <a:p>
            <a:pPr eaLnBrk="1" hangingPunct="1"/>
            <a:r>
              <a:rPr lang="cs-CZ" altLang="cs-CZ" sz="2000" dirty="0">
                <a:solidFill>
                  <a:schemeClr val="tx1"/>
                </a:solidFill>
              </a:rPr>
              <a:t>- </a:t>
            </a:r>
            <a:r>
              <a:rPr lang="cs-CZ" altLang="cs-CZ" sz="2000" dirty="0" err="1">
                <a:solidFill>
                  <a:schemeClr val="tx1"/>
                </a:solidFill>
              </a:rPr>
              <a:t>pityriaziformní</a:t>
            </a:r>
            <a:r>
              <a:rPr lang="cs-CZ" altLang="cs-CZ" sz="2000" dirty="0">
                <a:solidFill>
                  <a:schemeClr val="tx1"/>
                </a:solidFill>
              </a:rPr>
              <a:t> − jemné olupování, šupinky podobné</a:t>
            </a:r>
          </a:p>
          <a:p>
            <a:pPr eaLnBrk="1" hangingPunct="1"/>
            <a:r>
              <a:rPr lang="cs-CZ" altLang="cs-CZ" sz="2000" dirty="0">
                <a:solidFill>
                  <a:schemeClr val="tx1"/>
                </a:solidFill>
              </a:rPr>
              <a:t>			 otrubám(lupy ve kštici)</a:t>
            </a:r>
          </a:p>
          <a:p>
            <a:pPr eaLnBrk="1" hangingPunct="1"/>
            <a:r>
              <a:rPr lang="cs-CZ" altLang="cs-CZ" sz="2000" dirty="0">
                <a:solidFill>
                  <a:schemeClr val="tx1"/>
                </a:solidFill>
              </a:rPr>
              <a:t>- </a:t>
            </a:r>
            <a:r>
              <a:rPr lang="cs-CZ" altLang="cs-CZ" sz="2000" dirty="0" err="1">
                <a:solidFill>
                  <a:schemeClr val="tx1"/>
                </a:solidFill>
              </a:rPr>
              <a:t>lamelózní</a:t>
            </a:r>
            <a:r>
              <a:rPr lang="cs-CZ" altLang="cs-CZ" sz="2000" dirty="0">
                <a:solidFill>
                  <a:schemeClr val="tx1"/>
                </a:solidFill>
              </a:rPr>
              <a:t> − </a:t>
            </a:r>
            <a:r>
              <a:rPr lang="cs-CZ" altLang="cs-CZ" sz="2000" dirty="0" err="1">
                <a:solidFill>
                  <a:schemeClr val="tx1"/>
                </a:solidFill>
              </a:rPr>
              <a:t>plátkovitá</a:t>
            </a:r>
            <a:r>
              <a:rPr lang="cs-CZ" altLang="cs-CZ" sz="2000" dirty="0">
                <a:solidFill>
                  <a:schemeClr val="tx1"/>
                </a:solidFill>
              </a:rPr>
              <a:t> (chronický ekzém)</a:t>
            </a:r>
          </a:p>
          <a:p>
            <a:pPr eaLnBrk="1" hangingPunct="1"/>
            <a:r>
              <a:rPr lang="cs-CZ" altLang="cs-CZ" sz="2000" dirty="0">
                <a:solidFill>
                  <a:schemeClr val="tx1"/>
                </a:solidFill>
              </a:rPr>
              <a:t>- exfoliativní − cárovitá (spála)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62" y="3413433"/>
            <a:ext cx="1670244" cy="11130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nik186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329" y="3303826"/>
            <a:ext cx="2003649" cy="133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ik186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355" y="3303826"/>
            <a:ext cx="2003651" cy="133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091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09601" y="974272"/>
            <a:ext cx="6713620" cy="237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KRUSTA </a:t>
            </a:r>
            <a:r>
              <a:rPr lang="cs-CZ" altLang="cs-CZ" sz="2800" b="1" dirty="0">
                <a:solidFill>
                  <a:schemeClr val="tx1"/>
                </a:solidFill>
              </a:rPr>
              <a:t>(strup) </a:t>
            </a:r>
            <a:endParaRPr lang="cs-CZ" altLang="cs-CZ" sz="28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Vzniká zaschnutím biologického sekretu na kůži</a:t>
            </a:r>
          </a:p>
          <a:p>
            <a:pPr marL="285750" indent="-285750" eaLnBrk="1" hangingPunct="1">
              <a:buFontTx/>
              <a:buChar char="-"/>
            </a:pPr>
            <a:r>
              <a:rPr lang="cs-CZ" altLang="cs-CZ" sz="2000" dirty="0">
                <a:solidFill>
                  <a:srgbClr val="000000"/>
                </a:solidFill>
              </a:rPr>
              <a:t>červenočerná (z krve)</a:t>
            </a:r>
          </a:p>
          <a:p>
            <a:pPr marL="285750" indent="-285750" eaLnBrk="1" hangingPunct="1">
              <a:buFontTx/>
              <a:buChar char="-"/>
            </a:pPr>
            <a:r>
              <a:rPr lang="cs-CZ" altLang="cs-CZ" sz="2000" dirty="0">
                <a:solidFill>
                  <a:srgbClr val="000000"/>
                </a:solidFill>
              </a:rPr>
              <a:t>žlutavá (z tkáňového moku)</a:t>
            </a:r>
          </a:p>
          <a:p>
            <a:pPr marL="285750" indent="-285750" eaLnBrk="1" hangingPunct="1">
              <a:buFontTx/>
              <a:buChar char="-"/>
            </a:pPr>
            <a:r>
              <a:rPr lang="cs-CZ" altLang="cs-CZ" sz="2000" dirty="0" err="1">
                <a:solidFill>
                  <a:srgbClr val="000000"/>
                </a:solidFill>
              </a:rPr>
              <a:t>žlutošedozelená</a:t>
            </a:r>
            <a:r>
              <a:rPr lang="cs-CZ" altLang="cs-CZ" sz="2000" dirty="0">
                <a:solidFill>
                  <a:srgbClr val="000000"/>
                </a:solidFill>
              </a:rPr>
              <a:t> (z hnisu)</a:t>
            </a:r>
          </a:p>
          <a:p>
            <a:pPr eaLnBrk="1" hangingPunct="1"/>
            <a:endParaRPr lang="cs-CZ" altLang="cs-CZ" sz="20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KRUSTOSKVAMA – prostoupením šupiny exsudátem</a:t>
            </a:r>
            <a:endParaRPr lang="cs-CZ" altLang="cs-CZ" sz="2000" b="1" dirty="0">
              <a:solidFill>
                <a:schemeClr val="tx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3768" y="4163789"/>
            <a:ext cx="6547163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750"/>
              </a:spcBef>
              <a:buClrTx/>
              <a:buFontTx/>
              <a:buNone/>
              <a:defRPr/>
            </a:pPr>
            <a:r>
              <a:rPr lang="cs-CZ" altLang="cs-CZ" sz="2800" b="1" dirty="0">
                <a:solidFill>
                  <a:srgbClr val="000099"/>
                </a:solidFill>
              </a:rPr>
              <a:t>ESCHARA </a:t>
            </a:r>
            <a:r>
              <a:rPr lang="cs-CZ" altLang="cs-CZ" sz="2800" b="1" dirty="0">
                <a:solidFill>
                  <a:schemeClr val="tx1"/>
                </a:solidFill>
              </a:rPr>
              <a:t>(příškvar)</a:t>
            </a:r>
          </a:p>
          <a:p>
            <a:pPr>
              <a:buClrTx/>
              <a:buFontTx/>
              <a:buNone/>
              <a:defRPr/>
            </a:pPr>
            <a:r>
              <a:rPr lang="cs-CZ" altLang="cs-CZ" sz="2000" dirty="0">
                <a:solidFill>
                  <a:schemeClr val="tx1"/>
                </a:solidFill>
              </a:rPr>
              <a:t>Vzniká ohraničeným odumřením kůže (nekrózou), barva šedožlutá až černá, postupně se odlučuje, zanechává vřed, hojí se jizvou</a:t>
            </a:r>
          </a:p>
          <a:p>
            <a:pPr>
              <a:buClrTx/>
              <a:buFontTx/>
              <a:buNone/>
              <a:defRPr/>
            </a:pPr>
            <a:r>
              <a:rPr lang="cs-CZ" altLang="cs-CZ" sz="2000" dirty="0">
                <a:solidFill>
                  <a:schemeClr val="tx1"/>
                </a:solidFill>
              </a:rPr>
              <a:t>- příčiny: ischémie, zevní vlivy- popálení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169">
            <a:off x="7622412" y="4248737"/>
            <a:ext cx="3694377" cy="199724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863" y="1501400"/>
            <a:ext cx="2136968" cy="1570664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919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800"/>
              </a:spcBef>
              <a:defRPr/>
            </a:pP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Eflorescence mohou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altLang="cs-CZ" dirty="0"/>
          </a:p>
          <a:p>
            <a:pPr>
              <a:spcBef>
                <a:spcPts val="800"/>
              </a:spcBef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být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solitární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(izolované) x splývat v chorobná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ložiska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či plochy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tvořit různá seskupení (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lokalizované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diseminované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generalizované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erytrodermie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symetrické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v dané lokalizaci oboustranně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asymetrické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jednostranné (herpes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zooster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spcBef>
                <a:spcPts val="800"/>
              </a:spcBef>
              <a:buNone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Exantém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komplex vyrážek na kožním povrchu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Enantém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sliznicích</a:t>
            </a:r>
          </a:p>
          <a:p>
            <a:pPr marL="0" indent="0">
              <a:spcBef>
                <a:spcPts val="800"/>
              </a:spcBef>
              <a:buNone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2426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3600" dirty="0">
                <a:solidFill>
                  <a:srgbClr val="CC0000"/>
                </a:solidFill>
              </a:rPr>
              <a:t>Vyšetření dermatologického pacienta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74825" y="1484313"/>
            <a:ext cx="706755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711200" indent="-709613">
              <a:tabLst>
                <a:tab pos="1281113" algn="l"/>
                <a:tab pos="2195513" algn="l"/>
                <a:tab pos="3109913" algn="l"/>
                <a:tab pos="4024313" algn="l"/>
                <a:tab pos="4938713" algn="l"/>
                <a:tab pos="5853113" algn="l"/>
                <a:tab pos="6767513" algn="l"/>
                <a:tab pos="7681913" algn="l"/>
                <a:tab pos="8596313" algn="l"/>
                <a:tab pos="9510713" algn="l"/>
                <a:tab pos="104251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1281113" algn="l"/>
                <a:tab pos="2195513" algn="l"/>
                <a:tab pos="3109913" algn="l"/>
                <a:tab pos="4024313" algn="l"/>
                <a:tab pos="4938713" algn="l"/>
                <a:tab pos="5853113" algn="l"/>
                <a:tab pos="6767513" algn="l"/>
                <a:tab pos="7681913" algn="l"/>
                <a:tab pos="8596313" algn="l"/>
                <a:tab pos="9510713" algn="l"/>
                <a:tab pos="104251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281113" algn="l"/>
                <a:tab pos="2195513" algn="l"/>
                <a:tab pos="3109913" algn="l"/>
                <a:tab pos="4024313" algn="l"/>
                <a:tab pos="4938713" algn="l"/>
                <a:tab pos="5853113" algn="l"/>
                <a:tab pos="6767513" algn="l"/>
                <a:tab pos="7681913" algn="l"/>
                <a:tab pos="8596313" algn="l"/>
                <a:tab pos="9510713" algn="l"/>
                <a:tab pos="104251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1281113" algn="l"/>
                <a:tab pos="2195513" algn="l"/>
                <a:tab pos="3109913" algn="l"/>
                <a:tab pos="4024313" algn="l"/>
                <a:tab pos="4938713" algn="l"/>
                <a:tab pos="5853113" algn="l"/>
                <a:tab pos="6767513" algn="l"/>
                <a:tab pos="7681913" algn="l"/>
                <a:tab pos="8596313" algn="l"/>
                <a:tab pos="9510713" algn="l"/>
                <a:tab pos="104251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281113" algn="l"/>
                <a:tab pos="2195513" algn="l"/>
                <a:tab pos="3109913" algn="l"/>
                <a:tab pos="4024313" algn="l"/>
                <a:tab pos="4938713" algn="l"/>
                <a:tab pos="5853113" algn="l"/>
                <a:tab pos="6767513" algn="l"/>
                <a:tab pos="7681913" algn="l"/>
                <a:tab pos="8596313" algn="l"/>
                <a:tab pos="9510713" algn="l"/>
                <a:tab pos="104251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281113" algn="l"/>
                <a:tab pos="2195513" algn="l"/>
                <a:tab pos="3109913" algn="l"/>
                <a:tab pos="4024313" algn="l"/>
                <a:tab pos="4938713" algn="l"/>
                <a:tab pos="5853113" algn="l"/>
                <a:tab pos="6767513" algn="l"/>
                <a:tab pos="7681913" algn="l"/>
                <a:tab pos="8596313" algn="l"/>
                <a:tab pos="9510713" algn="l"/>
                <a:tab pos="104251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281113" algn="l"/>
                <a:tab pos="2195513" algn="l"/>
                <a:tab pos="3109913" algn="l"/>
                <a:tab pos="4024313" algn="l"/>
                <a:tab pos="4938713" algn="l"/>
                <a:tab pos="5853113" algn="l"/>
                <a:tab pos="6767513" algn="l"/>
                <a:tab pos="7681913" algn="l"/>
                <a:tab pos="8596313" algn="l"/>
                <a:tab pos="9510713" algn="l"/>
                <a:tab pos="104251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281113" algn="l"/>
                <a:tab pos="2195513" algn="l"/>
                <a:tab pos="3109913" algn="l"/>
                <a:tab pos="4024313" algn="l"/>
                <a:tab pos="4938713" algn="l"/>
                <a:tab pos="5853113" algn="l"/>
                <a:tab pos="6767513" algn="l"/>
                <a:tab pos="7681913" algn="l"/>
                <a:tab pos="8596313" algn="l"/>
                <a:tab pos="9510713" algn="l"/>
                <a:tab pos="104251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281113" algn="l"/>
                <a:tab pos="2195513" algn="l"/>
                <a:tab pos="3109913" algn="l"/>
                <a:tab pos="4024313" algn="l"/>
                <a:tab pos="4938713" algn="l"/>
                <a:tab pos="5853113" algn="l"/>
                <a:tab pos="6767513" algn="l"/>
                <a:tab pos="7681913" algn="l"/>
                <a:tab pos="8596313" algn="l"/>
                <a:tab pos="9510713" algn="l"/>
                <a:tab pos="104251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rgbClr val="003366"/>
                </a:solidFill>
              </a:rPr>
              <a:t>I. Anamnéza </a:t>
            </a: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(RA, OA, FA, AA, GA, PA, SA, NO) </a:t>
            </a:r>
          </a:p>
          <a:p>
            <a:pPr>
              <a:spcBef>
                <a:spcPts val="700"/>
              </a:spcBef>
              <a:defRPr/>
            </a:pPr>
            <a:endParaRPr lang="cs-CZ" altLang="cs-CZ" sz="2800" dirty="0">
              <a:solidFill>
                <a:srgbClr val="003366"/>
              </a:solidFill>
            </a:endParaRP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rgbClr val="003366"/>
                </a:solidFill>
              </a:rPr>
              <a:t>II. Klinické vyšetření kůže </a:t>
            </a: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(</a:t>
            </a:r>
            <a:r>
              <a:rPr lang="cs-CZ" altLang="cs-CZ" sz="2800" dirty="0" err="1">
                <a:solidFill>
                  <a:schemeClr val="tx1"/>
                </a:solidFill>
              </a:rPr>
              <a:t>aspekce</a:t>
            </a:r>
            <a:r>
              <a:rPr lang="cs-CZ" altLang="cs-CZ" sz="2800" dirty="0">
                <a:solidFill>
                  <a:schemeClr val="tx1"/>
                </a:solidFill>
              </a:rPr>
              <a:t>, palpace, </a:t>
            </a:r>
            <a:r>
              <a:rPr lang="cs-CZ" altLang="cs-CZ" sz="2800" dirty="0" err="1">
                <a:solidFill>
                  <a:schemeClr val="tx1"/>
                </a:solidFill>
              </a:rPr>
              <a:t>gratáž</a:t>
            </a:r>
            <a:r>
              <a:rPr lang="cs-CZ" altLang="cs-CZ" sz="2800" dirty="0">
                <a:solidFill>
                  <a:schemeClr val="tx1"/>
                </a:solidFill>
              </a:rPr>
              <a:t>,                            </a:t>
            </a:r>
            <a:r>
              <a:rPr lang="cs-CZ" altLang="cs-CZ" sz="2800" dirty="0" err="1">
                <a:solidFill>
                  <a:schemeClr val="tx1"/>
                </a:solidFill>
              </a:rPr>
              <a:t>vitroprese</a:t>
            </a:r>
            <a:r>
              <a:rPr lang="cs-CZ" altLang="cs-CZ" sz="2800" dirty="0">
                <a:solidFill>
                  <a:schemeClr val="tx1"/>
                </a:solidFill>
              </a:rPr>
              <a:t>, dermografismus,                    sondáž, </a:t>
            </a:r>
            <a:r>
              <a:rPr lang="cs-CZ" altLang="cs-CZ" sz="2800" dirty="0" err="1">
                <a:solidFill>
                  <a:schemeClr val="tx1"/>
                </a:solidFill>
              </a:rPr>
              <a:t>dermatoskop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atd</a:t>
            </a:r>
            <a:r>
              <a:rPr lang="cs-CZ" altLang="cs-CZ" sz="2800" dirty="0">
                <a:solidFill>
                  <a:schemeClr val="tx1"/>
                </a:solidFill>
              </a:rPr>
              <a:t>…)</a:t>
            </a: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rgbClr val="003366"/>
                </a:solidFill>
              </a:rPr>
              <a:t>   + orientační interní vyšetření</a:t>
            </a: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7751763" y="2852739"/>
            <a:ext cx="2374900" cy="2105025"/>
            <a:chOff x="3923" y="1797"/>
            <a:chExt cx="1496" cy="1326"/>
          </a:xfrm>
        </p:grpSpPr>
        <p:graphicFrame>
          <p:nvGraphicFramePr>
            <p:cNvPr id="7" name="Object 4"/>
            <p:cNvGraphicFramePr>
              <a:graphicFrameLocks noChangeAspect="1"/>
            </p:cNvGraphicFramePr>
            <p:nvPr/>
          </p:nvGraphicFramePr>
          <p:xfrm>
            <a:off x="3923" y="1797"/>
            <a:ext cx="1496" cy="1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6295238" imgH="5582429" progId="">
                    <p:embed/>
                  </p:oleObj>
                </mc:Choice>
                <mc:Fallback>
                  <p:oleObj r:id="rId2" imgW="6295238" imgH="558242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3" y="1797"/>
                          <a:ext cx="1496" cy="13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923" y="1797"/>
              <a:ext cx="1496" cy="1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81767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Popis lézí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905000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Lokalizaci</a:t>
            </a:r>
          </a:p>
          <a:p>
            <a:pPr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Konfiguraci</a:t>
            </a:r>
          </a:p>
          <a:p>
            <a:pPr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Velikost</a:t>
            </a:r>
          </a:p>
          <a:p>
            <a:pPr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Tvar (kruhovitý, ledvinovitý, mapovitý)</a:t>
            </a:r>
          </a:p>
          <a:p>
            <a:pPr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Povrch (hladký, svraštělý, vkleslý)</a:t>
            </a:r>
          </a:p>
          <a:p>
            <a:pPr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Ohraničení (ostré/ neostré)</a:t>
            </a:r>
          </a:p>
          <a:p>
            <a:pPr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Barvu (hnědočervená, žlutavá, bělavá)</a:t>
            </a:r>
          </a:p>
          <a:p>
            <a:pPr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Konzistenci u hmatných projevů</a:t>
            </a:r>
          </a:p>
          <a:p>
            <a:pPr eaLnBrk="1" hangingPunct="1">
              <a:buFontTx/>
              <a:buNone/>
              <a:defRPr/>
            </a:pPr>
            <a:endParaRPr lang="cs-CZ" altLang="cs-CZ" dirty="0"/>
          </a:p>
        </p:txBody>
      </p:sp>
      <p:pic>
        <p:nvPicPr>
          <p:cNvPr id="16388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1"/>
          <a:stretch>
            <a:fillRect/>
          </a:stretch>
        </p:blipFill>
        <p:spPr>
          <a:xfrm>
            <a:off x="6924706" y="2112964"/>
            <a:ext cx="1584325" cy="1352550"/>
          </a:xfrm>
        </p:spPr>
      </p:pic>
      <p:pic>
        <p:nvPicPr>
          <p:cNvPr id="16389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9"/>
          <a:stretch>
            <a:fillRect/>
          </a:stretch>
        </p:blipFill>
        <p:spPr>
          <a:xfrm>
            <a:off x="9127239" y="1765341"/>
            <a:ext cx="2217409" cy="1826271"/>
          </a:xfrm>
          <a:noFill/>
        </p:spPr>
      </p:pic>
      <p:pic>
        <p:nvPicPr>
          <p:cNvPr id="16390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2570" b="2367"/>
          <a:stretch>
            <a:fillRect/>
          </a:stretch>
        </p:blipFill>
        <p:spPr>
          <a:xfrm>
            <a:off x="6861190" y="4287263"/>
            <a:ext cx="1647841" cy="1378626"/>
          </a:xfrm>
          <a:noFill/>
        </p:spPr>
      </p:pic>
      <p:pic>
        <p:nvPicPr>
          <p:cNvPr id="16391" name="Picture 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5"/>
          <a:stretch>
            <a:fillRect/>
          </a:stretch>
        </p:blipFill>
        <p:spPr>
          <a:xfrm>
            <a:off x="9127239" y="4010066"/>
            <a:ext cx="1600675" cy="1682960"/>
          </a:xfrm>
          <a:noFill/>
        </p:spPr>
      </p:pic>
    </p:spTree>
    <p:extLst>
      <p:ext uri="{BB962C8B-B14F-4D97-AF65-F5344CB8AC3E}">
        <p14:creationId xmlns:p14="http://schemas.microsoft.com/office/powerpoint/2010/main" val="1271490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2) Konfigurace kožních projevů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seskupování morf do určitých obrazců</a:t>
            </a:r>
          </a:p>
          <a:p>
            <a:pPr marL="0" indent="0"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Lineární ( v pruhu či čáře)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Moniliformní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(růžencovitě, tj. jednotlivě v řadě)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Anulární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(prstencovité),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circinární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(do kroužku),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semicircinální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(do polokruhu)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Serpiginózní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(hadovité)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Herpetiformní (skupina projevů napodobujících herpes simplex)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Zosteriformní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(skupinky projevů v pruhu)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Geografické (mapovité)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Irisovité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altLang="cs-CZ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altLang="cs-CZ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altLang="cs-CZ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256" y="1552004"/>
            <a:ext cx="2962544" cy="471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74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5" descr="WP_00087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87" y="2708665"/>
            <a:ext cx="3429000" cy="257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123-2367_IM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65" y="2708665"/>
            <a:ext cx="3441469" cy="258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330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3) Lokalizace kožních projevů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udává, které oblasti kůže jsou postižené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Predilekční lokalizace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typické lokalizace pro dané dermatózy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Intertriginózní</a:t>
            </a:r>
            <a:endParaRPr lang="cs-CZ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Embolizační</a:t>
            </a:r>
            <a:endParaRPr lang="cs-CZ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Seboroická</a:t>
            </a:r>
            <a:endParaRPr lang="cs-CZ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Solární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Generalizace - pokud se projevy (morfy) vyskytují ve všech oblastech kožního povrchu</a:t>
            </a: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Erytrodermie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souvisl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é (difúzní) postižení celého kožního povrchu 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12412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Predilekční lokalizace- atopický ekzém</a:t>
            </a:r>
            <a:endParaRPr lang="cs-CZ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14" y="2467756"/>
            <a:ext cx="4794021" cy="289609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222" y="2082187"/>
            <a:ext cx="2440808" cy="31254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038" y="2798820"/>
            <a:ext cx="3843746" cy="15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05" y="2320704"/>
            <a:ext cx="3592512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1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 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Predilekční lokalizace- </a:t>
            </a:r>
            <a:r>
              <a:rPr lang="cs-CZ" alt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Psoriáza</a:t>
            </a:r>
          </a:p>
        </p:txBody>
      </p:sp>
      <p:sp>
        <p:nvSpPr>
          <p:cNvPr id="4413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478755" y="1600200"/>
            <a:ext cx="3814763" cy="4114800"/>
          </a:xfrm>
        </p:spPr>
        <p:txBody>
          <a:bodyPr>
            <a:normAutofit/>
          </a:bodyPr>
          <a:lstStyle/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Akutní -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guttátní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3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584825" y="1600200"/>
            <a:ext cx="3814762" cy="4114800"/>
          </a:xfrm>
        </p:spPr>
        <p:txBody>
          <a:bodyPr>
            <a:normAutofit/>
          </a:bodyPr>
          <a:lstStyle/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Chronická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825" y="2372870"/>
            <a:ext cx="6233490" cy="40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50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1159497"/>
            <a:ext cx="5157787" cy="5030166"/>
          </a:xfrm>
        </p:spPr>
        <p:txBody>
          <a:bodyPr/>
          <a:lstStyle/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Akutní 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guttátní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1159497"/>
            <a:ext cx="5183188" cy="5030166"/>
          </a:xfrm>
        </p:spPr>
        <p:txBody>
          <a:bodyPr/>
          <a:lstStyle/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Chronická - psoriasis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psoriasis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inversa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63" y="3131610"/>
            <a:ext cx="4216648" cy="312528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123" y="3190679"/>
            <a:ext cx="2152971" cy="312528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095" y="3190680"/>
            <a:ext cx="1752574" cy="175257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066" y="5258056"/>
            <a:ext cx="1632986" cy="103654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6730" y="4089276"/>
            <a:ext cx="1858150" cy="12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1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628775"/>
            <a:ext cx="4752975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005264"/>
            <a:ext cx="22479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4581525"/>
            <a:ext cx="1577975" cy="17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83" name="Rectangle 7"/>
          <p:cNvSpPr>
            <a:spLocks noGrp="1" noChangeArrowheads="1"/>
          </p:cNvSpPr>
          <p:nvPr>
            <p:ph type="title"/>
          </p:nvPr>
        </p:nvSpPr>
        <p:spPr>
          <a:xfrm>
            <a:off x="772999" y="292100"/>
            <a:ext cx="9715616" cy="13843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Predilekční lokalizace-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Akne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rosacea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periorální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dermatitis</a:t>
            </a:r>
          </a:p>
        </p:txBody>
      </p:sp>
      <p:pic>
        <p:nvPicPr>
          <p:cNvPr id="22534" name="Picture 10" descr="acne-open-comedo-6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1820864"/>
            <a:ext cx="295275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5" name="Picture 13" descr="Související obráz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9" y="4222750"/>
            <a:ext cx="18573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872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Predilekční lokalizace- </a:t>
            </a:r>
            <a:r>
              <a:rPr lang="cs-CZ" alt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ulcerací na dolní končetině</a:t>
            </a:r>
          </a:p>
        </p:txBody>
      </p:sp>
      <p:pic>
        <p:nvPicPr>
          <p:cNvPr id="4433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3613"/>
          <a:stretch>
            <a:fillRect/>
          </a:stretch>
        </p:blipFill>
        <p:spPr>
          <a:xfrm>
            <a:off x="4079875" y="1844676"/>
            <a:ext cx="4294188" cy="460851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151402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25604" name="Picture 4" descr="ulcus-cruris-atrophie-al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060576"/>
            <a:ext cx="25241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ulcus-cruris-smise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2060576"/>
            <a:ext cx="23590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pyoderma-gangrenosum-ber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9" y="2060576"/>
            <a:ext cx="24479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416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992313" y="1158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3600" dirty="0">
                <a:solidFill>
                  <a:srgbClr val="CC0000"/>
                </a:solidFill>
              </a:rPr>
              <a:t>Vyšetření dermatologického pacienta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03388" y="1268413"/>
            <a:ext cx="8964612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cs-CZ" altLang="cs-CZ" sz="2800" dirty="0">
                <a:solidFill>
                  <a:srgbClr val="003366"/>
                </a:solidFill>
              </a:rPr>
              <a:t>III. Pomocné vyšetřovací metody </a:t>
            </a:r>
            <a:r>
              <a:rPr lang="cs-CZ" altLang="cs-CZ" sz="2400" dirty="0">
                <a:solidFill>
                  <a:srgbClr val="003366"/>
                </a:solidFill>
              </a:rPr>
              <a:t>(interdisciplinární obor)</a:t>
            </a: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rgbClr val="003366"/>
                </a:solidFill>
              </a:rPr>
              <a:t>      </a:t>
            </a:r>
            <a:r>
              <a:rPr lang="cs-CZ" altLang="cs-CZ" sz="2800" dirty="0">
                <a:solidFill>
                  <a:schemeClr val="tx1"/>
                </a:solidFill>
              </a:rPr>
              <a:t>- hematologické, biochemické vyš. (krev, moč)</a:t>
            </a: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  - bakteriologické a virologické vyš. (stěr z krku, </a:t>
            </a: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      nosu, kůže, defektů, venerologické vyšetření)</a:t>
            </a: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  - mykologické vyšetření</a:t>
            </a: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  - alergologické (</a:t>
            </a:r>
            <a:r>
              <a:rPr lang="cs-CZ" altLang="cs-CZ" sz="2800" dirty="0" err="1">
                <a:solidFill>
                  <a:schemeClr val="tx1"/>
                </a:solidFill>
              </a:rPr>
              <a:t>epikutánní</a:t>
            </a:r>
            <a:r>
              <a:rPr lang="cs-CZ" altLang="cs-CZ" sz="2800" dirty="0">
                <a:solidFill>
                  <a:schemeClr val="tx1"/>
                </a:solidFill>
              </a:rPr>
              <a:t> testy, imunologie)</a:t>
            </a: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  - histologické vyšetření (ultrazvuk)</a:t>
            </a: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  - </a:t>
            </a:r>
            <a:r>
              <a:rPr lang="cs-CZ" altLang="cs-CZ" sz="2800" dirty="0" err="1">
                <a:solidFill>
                  <a:schemeClr val="tx1"/>
                </a:solidFill>
              </a:rPr>
              <a:t>fototesty</a:t>
            </a:r>
            <a:endParaRPr lang="cs-CZ" altLang="cs-CZ" sz="2800" dirty="0">
              <a:solidFill>
                <a:schemeClr val="tx1"/>
              </a:solidFill>
            </a:endParaRP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  - funkční zkoušky</a:t>
            </a:r>
          </a:p>
          <a:p>
            <a:pPr>
              <a:spcBef>
                <a:spcPts val="700"/>
              </a:spcBef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  - oční, neurologické, interní, cévní…</a:t>
            </a:r>
          </a:p>
          <a:p>
            <a:pPr>
              <a:spcBef>
                <a:spcPts val="700"/>
              </a:spcBef>
              <a:defRPr/>
            </a:pPr>
            <a:endParaRPr lang="cs-CZ" altLang="cs-CZ" sz="28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36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89138"/>
            <a:ext cx="3827462" cy="422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0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 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Predilekční lokalizace- </a:t>
            </a:r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scabies</a:t>
            </a:r>
            <a:endParaRPr lang="cs-CZ" altLang="cs-CZ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0" y="3748089"/>
            <a:ext cx="3455988" cy="2606675"/>
          </a:xfrm>
          <a:noFill/>
        </p:spPr>
      </p:pic>
      <p:pic>
        <p:nvPicPr>
          <p:cNvPr id="27653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819276"/>
            <a:ext cx="251936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304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073" y="1690688"/>
            <a:ext cx="4297527" cy="467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7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404594" y="365125"/>
            <a:ext cx="9949206" cy="1325563"/>
          </a:xfrm>
        </p:spPr>
        <p:txBody>
          <a:bodyPr>
            <a:normAutofit/>
          </a:bodyPr>
          <a:lstStyle/>
          <a:p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Intertriginózní</a:t>
            </a:r>
            <a:r>
              <a:rPr lang="cs-CZ" alt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lokalizace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300" y="1690688"/>
            <a:ext cx="3352800" cy="258008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300" y="4270772"/>
            <a:ext cx="3414712" cy="227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34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2462213"/>
            <a:ext cx="1760538" cy="193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5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2205039"/>
            <a:ext cx="3602037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5444" name="Rectangle 4"/>
          <p:cNvSpPr>
            <a:spLocks noGrp="1" noChangeArrowheads="1"/>
          </p:cNvSpPr>
          <p:nvPr>
            <p:ph type="title"/>
          </p:nvPr>
        </p:nvSpPr>
        <p:spPr>
          <a:xfrm>
            <a:off x="1602558" y="292100"/>
            <a:ext cx="9065444" cy="1384300"/>
          </a:xfrm>
        </p:spPr>
        <p:txBody>
          <a:bodyPr>
            <a:normAutofit/>
          </a:bodyPr>
          <a:lstStyle/>
          <a:p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Embolizační</a:t>
            </a:r>
            <a:r>
              <a:rPr lang="cs-CZ" alt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lokalizace – lékové </a:t>
            </a:r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exantémy</a:t>
            </a:r>
            <a:endParaRPr lang="cs-CZ" altLang="cs-CZ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21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8" name="Rectangle 14"/>
          <p:cNvSpPr>
            <a:spLocks noGrp="1" noChangeArrowheads="1"/>
          </p:cNvSpPr>
          <p:nvPr>
            <p:ph type="title"/>
          </p:nvPr>
        </p:nvSpPr>
        <p:spPr>
          <a:xfrm>
            <a:off x="1395167" y="365125"/>
            <a:ext cx="9958633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Seborhoická</a:t>
            </a:r>
            <a:r>
              <a:rPr lang="cs-CZ" alt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lokalizace</a:t>
            </a:r>
          </a:p>
        </p:txBody>
      </p:sp>
      <p:graphicFrame>
        <p:nvGraphicFramePr>
          <p:cNvPr id="31747" name="Object 11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29400" y="4038600"/>
          <a:ext cx="40386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3" imgW="4038541" imgH="1981200" progId="MSGraph.Chart.8">
                  <p:embed followColorScheme="full"/>
                </p:oleObj>
              </mc:Choice>
              <mc:Fallback>
                <p:oleObj name="Graf" r:id="rId3" imgW="4038541" imgH="19812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038600"/>
                        <a:ext cx="40386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4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990725"/>
            <a:ext cx="364807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7" descr="Seborrheic Dermatit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895475"/>
            <a:ext cx="28511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813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636839"/>
            <a:ext cx="410527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6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2924176"/>
            <a:ext cx="3671887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6468" name="Rectangle 4"/>
          <p:cNvSpPr>
            <a:spLocks noGrp="1" noChangeArrowheads="1"/>
          </p:cNvSpPr>
          <p:nvPr>
            <p:ph type="title"/>
          </p:nvPr>
        </p:nvSpPr>
        <p:spPr>
          <a:xfrm>
            <a:off x="1310326" y="365125"/>
            <a:ext cx="10043474" cy="1325563"/>
          </a:xfrm>
        </p:spPr>
        <p:txBody>
          <a:bodyPr>
            <a:normAutofit/>
          </a:bodyPr>
          <a:lstStyle/>
          <a:p>
            <a:r>
              <a:rPr lang="cs-CZ" alt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Solární lokalizace</a:t>
            </a:r>
          </a:p>
        </p:txBody>
      </p:sp>
    </p:spTree>
    <p:extLst>
      <p:ext uri="{BB962C8B-B14F-4D97-AF65-F5344CB8AC3E}">
        <p14:creationId xmlns:p14="http://schemas.microsoft.com/office/powerpoint/2010/main" val="3764438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4) Plošné změny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6181" y="1825625"/>
            <a:ext cx="10944519" cy="4351338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sz="2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Erytém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- zarudnutí, změna barvy větší plochy kůže, vyvolaná hyperemií (ne/zánětlivý původ), při postižení celého kožního povrchu- </a:t>
            </a:r>
            <a:r>
              <a:rPr lang="cs-CZ" altLang="cs-CZ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erytrodermie</a:t>
            </a:r>
            <a:endParaRPr lang="cs-CZ" alt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2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Cyanosis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Lividní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zbarvení- plošná změna namodralé barvy (pasivní hyperémií-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acrocyanosis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22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Lichenifikace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rozpolíčkování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zhrubění kožního reliéfu, prohloubení kožních rýh (hypertrofií epidermis/koria), chronickou iritací-škrábáním</a:t>
            </a:r>
          </a:p>
          <a:p>
            <a:r>
              <a:rPr lang="cs-CZ" altLang="cs-CZ" sz="2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Ložisko-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ohraničená změna kožního povrchu, splýváním eflorescencí, splýváním ložisek vznikají chorobné plochy</a:t>
            </a:r>
          </a:p>
          <a:p>
            <a:r>
              <a:rPr lang="cs-CZ" altLang="cs-CZ" sz="2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Edém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- otok, zbytnění tkáně nahromaděním tekutiny v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intersticiu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těstovitý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ďolíčkující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)- přetrvávají důlky po vtlačení prstem- vodnaté otoky- ledvinné/ </a:t>
            </a:r>
          </a:p>
          <a:p>
            <a:pPr marL="0" indent="0">
              <a:buNone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kardiální selhávání</a:t>
            </a:r>
          </a:p>
          <a:p>
            <a:pPr marL="0" indent="0">
              <a:buNone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plastický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- důlky mělké, rychle mizí, způsoben hutnější tekutinou (lymfedém)</a:t>
            </a:r>
          </a:p>
          <a:p>
            <a:r>
              <a:rPr lang="cs-CZ" altLang="cs-CZ" sz="2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Vzhled pomerančové kůry-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zvýraznění kožních pórů (folikulárních ústí), prostoupením koria nahromaděnou látkou (mukopolysacharidy-myxedém) nebo buňkami (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metastazy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psru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do kůže)</a:t>
            </a:r>
          </a:p>
          <a:p>
            <a:r>
              <a:rPr lang="cs-CZ" altLang="cs-CZ" sz="2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Vegetace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- bradavičnaté měkké proliferace kožního povrchu</a:t>
            </a:r>
          </a:p>
          <a:p>
            <a:pPr marL="0" indent="0"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03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4) Plošné změny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6181" y="1825625"/>
            <a:ext cx="10944519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Kožní projevy mohou vykazovat:</a:t>
            </a:r>
          </a:p>
          <a:p>
            <a:r>
              <a:rPr lang="cs-CZ" alt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Madidaci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mokvání (akutní ekzém)</a:t>
            </a:r>
          </a:p>
          <a:p>
            <a:r>
              <a:rPr lang="cs-CZ" alt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Infiltraci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prostoupení zánětlivým infiltrátem-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palpovatelné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zbytnění</a:t>
            </a:r>
          </a:p>
          <a:p>
            <a:r>
              <a:rPr lang="cs-CZ" alt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Induraci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palpačně patrné zatuhnutí kůže- zmnožením vaziva (sklerodermie)</a:t>
            </a:r>
          </a:p>
          <a:p>
            <a:pPr marL="0" indent="0"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Krvácení do kůže</a:t>
            </a:r>
          </a:p>
          <a:p>
            <a:r>
              <a:rPr lang="cs-CZ" alt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Petechie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tečky</a:t>
            </a:r>
          </a:p>
          <a:p>
            <a:r>
              <a:rPr lang="cs-CZ" alt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Ekchymózy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skvrny</a:t>
            </a:r>
          </a:p>
          <a:p>
            <a:r>
              <a:rPr lang="cs-CZ" alt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Vibices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proužky</a:t>
            </a:r>
          </a:p>
          <a:p>
            <a:r>
              <a:rPr lang="cs-CZ" alt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Sufúze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plošné výlevy</a:t>
            </a:r>
          </a:p>
          <a:p>
            <a:r>
              <a:rPr lang="cs-CZ" alt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Hematomy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výlevy zasahující do hloubky</a:t>
            </a:r>
          </a:p>
          <a:p>
            <a:r>
              <a:rPr lang="cs-CZ" alt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Purpura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výsev mnohočetných kožních hemoragií</a:t>
            </a:r>
          </a:p>
          <a:p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947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2450" y="365125"/>
            <a:ext cx="1163955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5) Výsledné stavy =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trval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é změny po některých chorobných procesech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se projevuje ztenčením kůže, „cigaretový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papír“,´snadno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zřasitelná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prosvítající cévy, důsledkem degenerativní změny v epidermis a koriu,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primární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(senilní),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sekundární</a:t>
            </a:r>
          </a:p>
          <a:p>
            <a:r>
              <a:rPr 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Cikatrix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jizva, v místech ztráty tkáně, zpočátku je červenomodré barvy, postupně přechází v bělavou (do 1 roku od vzniku)(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normoplastická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hypertrofická, atrofická, keloidní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Sklerotizace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ztuhnutí kůže vyvolané zmnožením kolagenního vaziva a otokem v koriu, palpačně tužší, bělavá</a:t>
            </a:r>
          </a:p>
          <a:p>
            <a:r>
              <a:rPr 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Elefantiáza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zhrubění a ztluštění kůže následkem městnání lymfy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6001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59497" y="274638"/>
            <a:ext cx="905130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cs-CZ" altLang="cs-CZ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Navíc popisujeme:</a:t>
            </a: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0" y="1600200"/>
            <a:ext cx="9144000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800"/>
              </a:spcBef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u puchýřů a </a:t>
            </a:r>
            <a:r>
              <a:rPr lang="cs-CZ" altLang="cs-CZ" sz="2800" b="1" dirty="0" err="1">
                <a:solidFill>
                  <a:srgbClr val="CC0000"/>
                </a:solidFill>
              </a:rPr>
              <a:t>pustulek</a:t>
            </a:r>
            <a:endParaRPr lang="cs-CZ" altLang="cs-CZ" sz="2800" b="1" dirty="0">
              <a:solidFill>
                <a:srgbClr val="CC0000"/>
              </a:solidFill>
            </a:endParaRPr>
          </a:p>
          <a:p>
            <a:pPr marL="344487" indent="-342900">
              <a:spcBef>
                <a:spcPts val="700"/>
              </a:spcBef>
              <a:buClr>
                <a:srgbClr val="006666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b="1" dirty="0" err="1">
                <a:solidFill>
                  <a:schemeClr val="tx1"/>
                </a:solidFill>
              </a:rPr>
              <a:t>krytbu</a:t>
            </a:r>
            <a:r>
              <a:rPr lang="cs-CZ" alt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tenká, silná, </a:t>
            </a:r>
            <a:r>
              <a:rPr lang="cs-CZ" altLang="cs-CZ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plihá</a:t>
            </a:r>
            <a:r>
              <a:rPr lang="cs-CZ" alt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stržená…</a:t>
            </a:r>
          </a:p>
          <a:p>
            <a:pPr marL="344487" indent="-342900">
              <a:spcBef>
                <a:spcPts val="700"/>
              </a:spcBef>
              <a:buClr>
                <a:srgbClr val="006666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chemeClr val="tx1"/>
                </a:solidFill>
              </a:rPr>
              <a:t> obsah </a:t>
            </a:r>
            <a:r>
              <a:rPr lang="cs-CZ" alt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čirý, zkalený…</a:t>
            </a:r>
          </a:p>
          <a:p>
            <a:pPr algn="ctr">
              <a:spcBef>
                <a:spcPts val="800"/>
              </a:spcBef>
              <a:defRPr/>
            </a:pPr>
            <a:endParaRPr lang="cs-CZ" altLang="cs-CZ" sz="32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ts val="800"/>
              </a:spcBef>
              <a:defRPr/>
            </a:pPr>
            <a:endParaRPr lang="cs-CZ" altLang="cs-CZ" sz="32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ts val="800"/>
              </a:spcBef>
              <a:defRPr/>
            </a:pPr>
            <a:r>
              <a:rPr lang="cs-CZ" altLang="cs-CZ" sz="2800" b="1" dirty="0">
                <a:solidFill>
                  <a:srgbClr val="000099"/>
                </a:solidFill>
              </a:rPr>
              <a:t>u vředů</a:t>
            </a:r>
            <a:endParaRPr lang="cs-CZ" altLang="cs-CZ" sz="2000" dirty="0">
              <a:solidFill>
                <a:srgbClr val="0066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4487" indent="-342900">
              <a:spcBef>
                <a:spcPts val="700"/>
              </a:spcBef>
              <a:buClr>
                <a:srgbClr val="006666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/>
              <a:t>spodinu</a:t>
            </a:r>
            <a:r>
              <a:rPr lang="cs-CZ" altLang="cs-CZ" sz="2000" dirty="0"/>
              <a:t> – mělká, nerovná, povleklá, čistá, atrofická …granulace chabé, bujné…epitelizace („ostrůvky“)</a:t>
            </a:r>
          </a:p>
          <a:p>
            <a:pPr marL="344487" indent="-342900">
              <a:spcBef>
                <a:spcPts val="700"/>
              </a:spcBef>
              <a:buClr>
                <a:srgbClr val="006666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/>
              <a:t>okraje </a:t>
            </a:r>
            <a:r>
              <a:rPr lang="cs-CZ" altLang="cs-CZ" sz="2000" dirty="0"/>
              <a:t>– při pohledu shora, v průřezu (</a:t>
            </a:r>
            <a:r>
              <a:rPr lang="cs-CZ" altLang="cs-CZ" sz="2000" dirty="0" err="1"/>
              <a:t>navalité</a:t>
            </a:r>
            <a:r>
              <a:rPr lang="cs-CZ" altLang="cs-CZ" sz="2000" dirty="0"/>
              <a:t>, ploché, podminované), epitelizace z okrajů</a:t>
            </a:r>
          </a:p>
        </p:txBody>
      </p:sp>
      <p:grpSp>
        <p:nvGrpSpPr>
          <p:cNvPr id="24580" name="Group 3"/>
          <p:cNvGrpSpPr>
            <a:grpSpLocks/>
          </p:cNvGrpSpPr>
          <p:nvPr/>
        </p:nvGrpSpPr>
        <p:grpSpPr bwMode="auto">
          <a:xfrm>
            <a:off x="9905418" y="5151618"/>
            <a:ext cx="1911647" cy="1368425"/>
            <a:chOff x="4286" y="3385"/>
            <a:chExt cx="1133" cy="862"/>
          </a:xfrm>
        </p:grpSpPr>
        <p:pic>
          <p:nvPicPr>
            <p:cNvPr id="2458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3385"/>
              <a:ext cx="1133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583" name="Text Box 5"/>
            <p:cNvSpPr txBox="1">
              <a:spLocks noChangeArrowheads="1"/>
            </p:cNvSpPr>
            <p:nvPr/>
          </p:nvSpPr>
          <p:spPr bwMode="auto">
            <a:xfrm>
              <a:off x="4286" y="3385"/>
              <a:ext cx="1133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1844675"/>
            <a:ext cx="1655763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02065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Kvíz eflorescencí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3125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Popis patologických kožních projevů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Objektivně popisujeme změny na kůži pomocí termínů</a:t>
            </a:r>
          </a:p>
          <a:p>
            <a:pPr>
              <a:buFontTx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1) Eflorescence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obecka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ot.9)</a:t>
            </a:r>
          </a:p>
          <a:p>
            <a:pPr>
              <a:buFontTx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2) Konfigurace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obecka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11)</a:t>
            </a:r>
          </a:p>
          <a:p>
            <a:pPr>
              <a:buFontTx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3) Lokalizace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obecka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ot.11)</a:t>
            </a:r>
          </a:p>
          <a:p>
            <a:pPr>
              <a:buFontTx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4) Plošné změny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obecka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10)</a:t>
            </a:r>
          </a:p>
          <a:p>
            <a:pPr>
              <a:buFontTx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5)Výsledné stavy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obecka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ot.10)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128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85028" name="Picture 4" descr="nik186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"/>
            <a:ext cx="4564062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29" name="Rectangle 5"/>
          <p:cNvSpPr>
            <a:spLocks noChangeArrowheads="1"/>
          </p:cNvSpPr>
          <p:nvPr/>
        </p:nvSpPr>
        <p:spPr bwMode="auto">
          <a:xfrm>
            <a:off x="5591175" y="2636839"/>
            <a:ext cx="1441450" cy="649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453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43044" name="Picture 4" descr="nik185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04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9668" name="Picture 4" descr="nik186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8390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3764" name="Picture 4" descr="nik186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73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3524" name="Picture 4" descr="nik186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42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8884" name="Picture 4" descr="nik186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885" name="Rectangle 5"/>
          <p:cNvSpPr>
            <a:spLocks noChangeArrowheads="1"/>
          </p:cNvSpPr>
          <p:nvPr/>
        </p:nvSpPr>
        <p:spPr bwMode="auto">
          <a:xfrm>
            <a:off x="3719513" y="1341439"/>
            <a:ext cx="1727200" cy="7207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378888" name="Rectangle 8"/>
          <p:cNvSpPr>
            <a:spLocks noChangeArrowheads="1"/>
          </p:cNvSpPr>
          <p:nvPr/>
        </p:nvSpPr>
        <p:spPr bwMode="auto">
          <a:xfrm>
            <a:off x="6672263" y="1412876"/>
            <a:ext cx="1727200" cy="7207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590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nik185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45" y="365125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26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8993" y="2055043"/>
            <a:ext cx="4809363" cy="33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642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81956" name="Picture 4" descr="nik186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46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47140" name="Picture 4" descr="nik185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0"/>
            <a:ext cx="4567238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88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1) Morfy neboli eflorescence (“ výkvětky“)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Eflorescence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efflorescere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lat. vykvétat)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Dělení: - primární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   - sekundární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Primární morfy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projevy vznikající přímo, primárně, na zdravé kůži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Sekundární morfy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projevy  vznikající druhotně, v průběhu dalšího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     vývoje choroby vlivem  	- degenerativních procesů								- reparačních procesů									- zevních faktorů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479170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0692" name="Picture 4" descr="nik186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523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90148" name="Picture 4" descr="nik186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2482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0452" name="Picture 4" descr="nik186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337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7620" name="Picture 4" descr="nik186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"/>
            <a:ext cx="4564062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4008438" y="2852739"/>
            <a:ext cx="1079500" cy="50323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383338" y="2852739"/>
            <a:ext cx="1079500" cy="50323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7305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7860" name="Picture 4" descr="nik186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4170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076" y="2187184"/>
            <a:ext cx="5184742" cy="292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573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Etiopatogeneze kožních chorob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497" y="1825625"/>
            <a:ext cx="111619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</a:t>
            </a:r>
            <a:r>
              <a:rPr lang="cs-CZ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etiopatogenetické</a:t>
            </a: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faktory: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zevní příčiny (fyzikální, chemické a biologické)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imunologické mechanismy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genetické faktory (atopický ekzém, lupénka)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neznámé příčiny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Vliv výživy, infekce, nerovnováha v endokrinním systému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Spouštěcí mechanizmy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(předchází prvnímu výsevu, nebo zhoršení)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léky, virová infekce (HSV), mikrobiální infekce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streptok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angína)</a:t>
            </a:r>
          </a:p>
        </p:txBody>
      </p:sp>
    </p:spTree>
    <p:extLst>
      <p:ext uri="{BB962C8B-B14F-4D97-AF65-F5344CB8AC3E}">
        <p14:creationId xmlns:p14="http://schemas.microsoft.com/office/powerpoint/2010/main" val="1747958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Alergická reakce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Nepřiměřená obrana kůže proti škodlivinám =˃ poškození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Vznik - po delším a opakovaném styku s alergenem, u senzibilizované osoby rozvoj alergické reakce během sekund až minut (anafylaktická reakce), či během několika hodin až dní (ostatní typy alergických reakcí)</a:t>
            </a:r>
          </a:p>
          <a:p>
            <a:pPr>
              <a:buFontTx/>
              <a:buChar char="-"/>
            </a:pP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Alergeny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(vysokomolekulární látky protein/polysacharid) =˃ tvorba protilátek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imunoglobul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.) / senzibil. T-lymfocytů</a:t>
            </a:r>
          </a:p>
          <a:p>
            <a:pPr>
              <a:buFontTx/>
              <a:buChar char="-"/>
            </a:pP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Hapteny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(nízkomolekulární látky)- plnohodnotným alergenem až po vazbě s proteiny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lůže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Superantigeny</a:t>
            </a: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spouští imunitní odpověď bez předchozí senzibilizace (bakteriální toxiny)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kůži se setkáváme se všemi druhy alergických reakcí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9419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Alergická reakce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Přecitlivělost časného (anafylaktického typu)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Rychlý rozvoj, alergeny vstup - GIT, RES, parenterálně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Reakce zprostředkována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IgE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protilátkami, které jsou navázány na membrány mastocytů =˃ alergen (roztoči, pyly, potraviny) =˃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degranulace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mastocytů a uvolnění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vazoaktivních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mediátorů (histamin, prostaglandiny,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leukotrieny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=˃ masivní vazodilatace, zvýšení permeability cévní stěny =˃ otoky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Anafylaktický šok - život ohrožující stav, vznik během několika sekund, nutná okamžitá terapie (adrenalin, HCT)</a:t>
            </a:r>
          </a:p>
        </p:txBody>
      </p:sp>
    </p:spTree>
    <p:extLst>
      <p:ext uri="{BB962C8B-B14F-4D97-AF65-F5344CB8AC3E}">
        <p14:creationId xmlns:p14="http://schemas.microsoft.com/office/powerpoint/2010/main" val="20799419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Alergická reakce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Cytotoxický typ přecitlivělosti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Alergen vázán na povrch cirkulujících buněk (např. trombocytů, erytrocytů) =˃ reakce s protilátkou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IgM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=˃ aktivace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komlementu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=˃ zánik buňky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Např. trombocytopenická purpura, polékové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exantémy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55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altLang="cs-CZ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altLang="cs-CZ" sz="32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Primární morfy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projevy vznikající přímo, primárně, na zdravé kůži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60126"/>
          <a:stretch>
            <a:fillRect/>
          </a:stretch>
        </p:blipFill>
        <p:spPr>
          <a:xfrm>
            <a:off x="2647950" y="2616200"/>
            <a:ext cx="5143500" cy="3253978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6340091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Alergická reakce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Přecitlivělost zprostředkovaná </a:t>
            </a:r>
            <a:r>
              <a:rPr lang="cs-CZ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imunokomplexy</a:t>
            </a:r>
            <a:endParaRPr lang="cs-CZ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Protilátky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IgM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tvoří v krevním oběhu s antigenem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imunokomplexy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=˃ ukládání do cévní stěny cév kůže a dalších orgánů (ledviny, klouby) =˃ aktivace komplementu, agregace trombocytů, uvolnění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lysozomálních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E z granulocytů =˃ postižení cévní stěny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leukocytoklastická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vaskulitida)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Např. Systémový lupus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erythematosus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dermatomyositis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20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Alergická reakce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Přecitlivělost pozdního typu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Reakce zprostředkována specificky senzibilizovanými T-lymfocyty =˃ antigen =˃ uvolnění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cytokinů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=˃ zánětlivá reakce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Reakce opožděná – za 48 h. po expozici antigenu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 typy reakcí: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Tuberkulinový - převaha změn v dermis, ekzémový – změny primárně v epidermis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Ekzémy, autoimunitní stavy, u některých polékových reakcí</a:t>
            </a:r>
          </a:p>
        </p:txBody>
      </p:sp>
    </p:spTree>
    <p:extLst>
      <p:ext uri="{BB962C8B-B14F-4D97-AF65-F5344CB8AC3E}">
        <p14:creationId xmlns:p14="http://schemas.microsoft.com/office/powerpoint/2010/main" val="2624140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Autoimunita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Tvorba protilátek proti složkám vlastní tkáně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Autoimunitní onemocnění (systémový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erytematodes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sklerodermie, pemfigus)</a:t>
            </a:r>
          </a:p>
        </p:txBody>
      </p:sp>
    </p:spTree>
    <p:extLst>
      <p:ext uri="{BB962C8B-B14F-4D97-AF65-F5344CB8AC3E}">
        <p14:creationId xmlns:p14="http://schemas.microsoft.com/office/powerpoint/2010/main" val="1081417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Projev vnitřních onemocnění =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dermadrom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5215" y="1825625"/>
            <a:ext cx="108782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Specifické </a:t>
            </a:r>
            <a:r>
              <a:rPr lang="cs-CZ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dermadromy</a:t>
            </a: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specifický symptom určitého onemocnění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xantomy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hyperlipoproteinemie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Nespecifické </a:t>
            </a:r>
            <a:r>
              <a:rPr lang="cs-CZ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dermadromy</a:t>
            </a:r>
            <a:endParaRPr lang="cs-CZ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ve stejné podobě u různých vnitřních chorob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pruritus (cukrovka, nádory), purpura (leukémie,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onem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jater)</a:t>
            </a:r>
          </a:p>
        </p:txBody>
      </p:sp>
    </p:spTree>
    <p:extLst>
      <p:ext uri="{BB962C8B-B14F-4D97-AF65-F5344CB8AC3E}">
        <p14:creationId xmlns:p14="http://schemas.microsoft.com/office/powerpoint/2010/main" val="20979671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299343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08849" y="4139932"/>
            <a:ext cx="11117179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MAKULA</a:t>
            </a:r>
            <a:r>
              <a:rPr lang="cs-CZ" altLang="cs-CZ" sz="2800" b="1" dirty="0"/>
              <a:t>  (skvrna) </a:t>
            </a:r>
            <a:r>
              <a:rPr lang="cs-CZ" altLang="cs-CZ" sz="2000" b="1" dirty="0"/>
              <a:t>                                                         </a:t>
            </a:r>
          </a:p>
          <a:p>
            <a:pPr algn="just">
              <a:defRPr/>
            </a:pPr>
            <a:r>
              <a:rPr lang="cs-CZ" altLang="cs-CZ" sz="2000" dirty="0"/>
              <a:t>= Ohraničená</a:t>
            </a:r>
            <a:r>
              <a:rPr lang="cs-CZ" altLang="cs-CZ" sz="2000" b="1" dirty="0"/>
              <a:t> </a:t>
            </a:r>
            <a:r>
              <a:rPr lang="cs-CZ" altLang="cs-CZ" sz="2000" dirty="0"/>
              <a:t>změna barvy kožního povrchu v úrovni kůže</a:t>
            </a:r>
          </a:p>
          <a:p>
            <a:pPr algn="just">
              <a:defRPr/>
            </a:pPr>
            <a:r>
              <a:rPr lang="cs-CZ" altLang="cs-CZ" sz="2000" dirty="0"/>
              <a:t>- Etiologie: zánětlivý erytém, přítomnost/nepřítomnost pigmentu (pihy, </a:t>
            </a:r>
            <a:r>
              <a:rPr lang="cs-CZ" altLang="cs-CZ" sz="2000" dirty="0" err="1"/>
              <a:t>hemosiderinový</a:t>
            </a:r>
            <a:r>
              <a:rPr lang="cs-CZ" altLang="cs-CZ" sz="2000" dirty="0"/>
              <a:t> pigment, vitiligo), krvácení do kůže (purpura)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719514" y="188914"/>
            <a:ext cx="46751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2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PRIMÁRNÍ eflorescence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4" y="1927761"/>
            <a:ext cx="3935586" cy="159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005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154833" y="4444924"/>
            <a:ext cx="9500316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500"/>
              </a:spcBef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PAPULA</a:t>
            </a:r>
            <a:r>
              <a:rPr lang="cs-CZ" altLang="cs-CZ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800" b="1" dirty="0"/>
              <a:t>(pupínek)</a:t>
            </a:r>
          </a:p>
          <a:p>
            <a:pPr>
              <a:defRPr/>
            </a:pPr>
            <a:r>
              <a:rPr lang="cs-CZ" altLang="cs-CZ" sz="2000" dirty="0"/>
              <a:t>= Ohraničené vyvýšení kůže, většinou do 1 cm v průměru, způsobené změnami v epidermis a horním koriu</a:t>
            </a:r>
            <a:endParaRPr lang="en-US" altLang="cs-CZ" sz="2000" dirty="0"/>
          </a:p>
          <a:p>
            <a:pPr>
              <a:defRPr/>
            </a:pPr>
            <a:r>
              <a:rPr lang="cs-CZ" altLang="cs-CZ" sz="2000" dirty="0"/>
              <a:t>- Např.: psoriasis </a:t>
            </a:r>
            <a:r>
              <a:rPr lang="cs-CZ" altLang="cs-CZ" sz="2000" dirty="0" err="1"/>
              <a:t>vulgaris</a:t>
            </a:r>
            <a:r>
              <a:rPr lang="cs-CZ" altLang="cs-CZ" sz="2000" dirty="0"/>
              <a:t> , </a:t>
            </a:r>
            <a:r>
              <a:rPr lang="cs-CZ" altLang="cs-CZ" sz="2000" dirty="0" err="1"/>
              <a:t>pityriasis</a:t>
            </a:r>
            <a:r>
              <a:rPr lang="cs-CZ" altLang="cs-CZ" sz="2000" dirty="0"/>
              <a:t> rubra </a:t>
            </a:r>
            <a:r>
              <a:rPr lang="cs-CZ" altLang="cs-CZ" sz="2000" dirty="0" err="1"/>
              <a:t>pilaris</a:t>
            </a:r>
            <a:endParaRPr lang="cs-CZ" altLang="cs-CZ" sz="2000" dirty="0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792539" y="260351"/>
            <a:ext cx="46751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28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PRIMÁRNÍ eflorescence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761" y="2158510"/>
            <a:ext cx="3992742" cy="17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7054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Papulopustula</a:t>
            </a:r>
            <a:r>
              <a:rPr lang="cs-CZ" dirty="0"/>
              <a:t> – papula s pustulou na vrcholku (</a:t>
            </a:r>
            <a:r>
              <a:rPr lang="cs-CZ" dirty="0" err="1"/>
              <a:t>acne</a:t>
            </a:r>
            <a:r>
              <a:rPr lang="cs-CZ" dirty="0"/>
              <a:t> </a:t>
            </a:r>
            <a:r>
              <a:rPr lang="cs-CZ" dirty="0" err="1"/>
              <a:t>vulgaris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Papulovezikula</a:t>
            </a:r>
            <a:r>
              <a:rPr lang="cs-CZ" dirty="0"/>
              <a:t> – papula s centrální vezikulou (prurigo </a:t>
            </a:r>
            <a:r>
              <a:rPr lang="cs-CZ" dirty="0" err="1"/>
              <a:t>acuta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2384105"/>
            <a:ext cx="2381250" cy="13430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375" y="4285610"/>
            <a:ext cx="2293230" cy="156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3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934</TotalTime>
  <Words>2566</Words>
  <Application>Microsoft Office PowerPoint</Application>
  <PresentationFormat>Širokoúhlá obrazovka</PresentationFormat>
  <Paragraphs>351</Paragraphs>
  <Slides>64</Slides>
  <Notes>44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Times New Roman</vt:lpstr>
      <vt:lpstr>office theme</vt:lpstr>
      <vt:lpstr>Graf</vt:lpstr>
      <vt:lpstr>Morfologie</vt:lpstr>
      <vt:lpstr>Prezentace aplikace PowerPoint</vt:lpstr>
      <vt:lpstr>Prezentace aplikace PowerPoint</vt:lpstr>
      <vt:lpstr>Popis patologických kožních projevů</vt:lpstr>
      <vt:lpstr>1) Morfy neboli eflorescence (“ výkvětky“)</vt:lpstr>
      <vt:lpstr> a) Primární morfy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b) Sekundární morfy</vt:lpstr>
      <vt:lpstr>Prezentace aplikace PowerPoint</vt:lpstr>
      <vt:lpstr>Prezentace aplikace PowerPoint</vt:lpstr>
      <vt:lpstr>Prezentace aplikace PowerPoint</vt:lpstr>
      <vt:lpstr>Prezentace aplikace PowerPoint</vt:lpstr>
      <vt:lpstr>Eflorescence mohou</vt:lpstr>
      <vt:lpstr>Popis lézí</vt:lpstr>
      <vt:lpstr>2) Konfigurace kožních projevů</vt:lpstr>
      <vt:lpstr>Prezentace aplikace PowerPoint</vt:lpstr>
      <vt:lpstr>3) Lokalizace kožních projevů</vt:lpstr>
      <vt:lpstr>Predilekční lokalizace- atopický ekzém</vt:lpstr>
      <vt:lpstr> Predilekční lokalizace- Psoriáza</vt:lpstr>
      <vt:lpstr>Prezentace aplikace PowerPoint</vt:lpstr>
      <vt:lpstr>Predilekční lokalizace- Akne – rosacea * periorální dermatitis</vt:lpstr>
      <vt:lpstr>Predilekční lokalizace- ulcerací na dolní končetině</vt:lpstr>
      <vt:lpstr>Prezentace aplikace PowerPoint</vt:lpstr>
      <vt:lpstr> Predilekční lokalizace- scabies</vt:lpstr>
      <vt:lpstr>Intertriginózní lokalizace</vt:lpstr>
      <vt:lpstr>Embolizační lokalizace – lékové exantémy</vt:lpstr>
      <vt:lpstr>Seborhoická lokalizace</vt:lpstr>
      <vt:lpstr>Solární lokalizace</vt:lpstr>
      <vt:lpstr>4) Plošné změny</vt:lpstr>
      <vt:lpstr>4) Plošné změny</vt:lpstr>
      <vt:lpstr>5) Výsledné stavy = trvalé změny po některých chorobných procesech</vt:lpstr>
      <vt:lpstr>Prezentace aplikace PowerPoint</vt:lpstr>
      <vt:lpstr>Kvíz eflorescencí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Etiopatogeneze kožních chorob</vt:lpstr>
      <vt:lpstr>Alergická reakce</vt:lpstr>
      <vt:lpstr>Alergická reakce</vt:lpstr>
      <vt:lpstr>Alergická reakce</vt:lpstr>
      <vt:lpstr>Alergická reakce</vt:lpstr>
      <vt:lpstr>Alergická reakce</vt:lpstr>
      <vt:lpstr>Autoimunita</vt:lpstr>
      <vt:lpstr>Projev vnitřních onemocnění = dermadrom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Morfologie</dc:title>
  <dc:creator>Zak, Tomas (czzt01)</dc:creator>
  <cp:lastModifiedBy>Anna Žáková</cp:lastModifiedBy>
  <cp:revision>100</cp:revision>
  <dcterms:created xsi:type="dcterms:W3CDTF">2018-09-15T15:57:50Z</dcterms:created>
  <dcterms:modified xsi:type="dcterms:W3CDTF">2021-03-14T16:24:25Z</dcterms:modified>
</cp:coreProperties>
</file>