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1" r:id="rId8"/>
    <p:sldId id="272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12192000" cy="6858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37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93339" y="1190625"/>
            <a:ext cx="7073265" cy="7569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25907" y="1228471"/>
            <a:ext cx="11209020" cy="25863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93339" y="1190625"/>
            <a:ext cx="7073265" cy="2228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7795" algn="l"/>
              </a:tabLst>
            </a:pPr>
            <a:r>
              <a:rPr spc="-5" dirty="0"/>
              <a:t>XXXI.	</a:t>
            </a:r>
            <a:r>
              <a:rPr spc="-10" dirty="0"/>
              <a:t>Obecná</a:t>
            </a:r>
            <a:r>
              <a:rPr spc="-15" dirty="0"/>
              <a:t> </a:t>
            </a:r>
            <a:r>
              <a:rPr spc="-10" dirty="0" err="1"/>
              <a:t>fyziologie</a:t>
            </a:r>
            <a:r>
              <a:rPr spc="-15" dirty="0"/>
              <a:t> </a:t>
            </a:r>
            <a:r>
              <a:rPr spc="-30" dirty="0" err="1"/>
              <a:t>kůže</a:t>
            </a:r>
            <a:br>
              <a:rPr lang="cs-CZ" spc="-30" dirty="0"/>
            </a:br>
            <a:br>
              <a:rPr lang="cs-CZ" spc="-30" dirty="0"/>
            </a:br>
            <a:endParaRPr spc="-30" dirty="0"/>
          </a:p>
        </p:txBody>
      </p:sp>
      <p:sp>
        <p:nvSpPr>
          <p:cNvPr id="3" name="object 3"/>
          <p:cNvSpPr txBox="1"/>
          <p:nvPr/>
        </p:nvSpPr>
        <p:spPr>
          <a:xfrm>
            <a:off x="1720088" y="1921840"/>
            <a:ext cx="8817610" cy="15029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32355" algn="ctr">
              <a:lnSpc>
                <a:spcPct val="100000"/>
              </a:lnSpc>
              <a:spcBef>
                <a:spcPts val="100"/>
              </a:spcBef>
              <a:tabLst>
                <a:tab pos="5339080" algn="l"/>
              </a:tabLst>
            </a:pPr>
            <a:endParaRPr lang="cs-CZ" sz="4800" spc="-5" dirty="0">
              <a:latin typeface="Calibri"/>
              <a:cs typeface="Calibri"/>
            </a:endParaRPr>
          </a:p>
          <a:p>
            <a:pPr marL="2332355">
              <a:lnSpc>
                <a:spcPct val="100000"/>
              </a:lnSpc>
              <a:spcBef>
                <a:spcPts val="100"/>
              </a:spcBef>
              <a:tabLst>
                <a:tab pos="5339080" algn="l"/>
              </a:tabLst>
            </a:pPr>
            <a:r>
              <a:rPr sz="4800" spc="-5" dirty="0">
                <a:latin typeface="Calibri"/>
                <a:cs typeface="Calibri"/>
              </a:rPr>
              <a:t>XXXII. </a:t>
            </a:r>
            <a:r>
              <a:rPr sz="4800" spc="-30" dirty="0">
                <a:latin typeface="Calibri"/>
                <a:cs typeface="Calibri"/>
              </a:rPr>
              <a:t>Kožní	</a:t>
            </a:r>
            <a:r>
              <a:rPr sz="4800" dirty="0" err="1">
                <a:latin typeface="Calibri"/>
                <a:cs typeface="Calibri"/>
              </a:rPr>
              <a:t>čidla</a:t>
            </a:r>
            <a:endParaRPr sz="48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91573" y="5967171"/>
            <a:ext cx="257429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585858"/>
                </a:solidFill>
                <a:latin typeface="Calibri"/>
                <a:cs typeface="Calibri"/>
              </a:rPr>
              <a:t>Fyziologický</a:t>
            </a:r>
            <a:r>
              <a:rPr sz="2000" spc="-6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585858"/>
                </a:solidFill>
                <a:latin typeface="Calibri"/>
                <a:cs typeface="Calibri"/>
              </a:rPr>
              <a:t>ústav</a:t>
            </a:r>
            <a:r>
              <a:rPr sz="2000" spc="-10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585858"/>
                </a:solidFill>
                <a:latin typeface="Calibri"/>
                <a:cs typeface="Calibri"/>
              </a:rPr>
              <a:t>LF</a:t>
            </a:r>
            <a:r>
              <a:rPr sz="2000" spc="-25" dirty="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85858"/>
                </a:solidFill>
                <a:latin typeface="Calibri"/>
                <a:cs typeface="Calibri"/>
              </a:rPr>
              <a:t>MU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5907" y="1172083"/>
            <a:ext cx="11140440" cy="5024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ts val="2875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b="1" spc="-10" dirty="0">
                <a:latin typeface="Calibri"/>
                <a:cs typeface="Calibri"/>
              </a:rPr>
              <a:t>Merkelovy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disky</a:t>
            </a:r>
            <a:endParaRPr sz="2400">
              <a:latin typeface="Calibri"/>
              <a:cs typeface="Calibri"/>
            </a:endParaRPr>
          </a:p>
          <a:p>
            <a:pPr marL="355600" marR="99695">
              <a:lnSpc>
                <a:spcPts val="2400"/>
              </a:lnSpc>
              <a:spcBef>
                <a:spcPts val="75"/>
              </a:spcBef>
            </a:pPr>
            <a:r>
              <a:rPr sz="2000" spc="-45" dirty="0">
                <a:latin typeface="Calibri"/>
                <a:cs typeface="Calibri"/>
              </a:rPr>
              <a:t>Tento</a:t>
            </a:r>
            <a:r>
              <a:rPr sz="2000" dirty="0">
                <a:latin typeface="Calibri"/>
                <a:cs typeface="Calibri"/>
              </a:rPr>
              <a:t> typ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receptoru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se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nachází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celé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ploše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kůže.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neochlupených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oblastech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doprovází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Meissnerova 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tělíska,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velmi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od </a:t>
            </a:r>
            <a:r>
              <a:rPr sz="2000" dirty="0">
                <a:latin typeface="Calibri"/>
                <a:cs typeface="Calibri"/>
              </a:rPr>
              <a:t>nich </a:t>
            </a:r>
            <a:r>
              <a:rPr sz="2000" spc="-5" dirty="0">
                <a:latin typeface="Calibri"/>
                <a:cs typeface="Calibri"/>
              </a:rPr>
              <a:t>liší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způsobem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signalizace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-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na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rozdíl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od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nich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jsou </a:t>
            </a:r>
            <a:r>
              <a:rPr sz="2000" spc="-10" dirty="0">
                <a:latin typeface="Calibri"/>
                <a:cs typeface="Calibri"/>
              </a:rPr>
              <a:t>totiž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Merkelovy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disky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méně </a:t>
            </a:r>
            <a:r>
              <a:rPr sz="2000" spc="-434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citlivé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na</a:t>
            </a:r>
            <a:r>
              <a:rPr sz="2000" spc="-10" dirty="0">
                <a:latin typeface="Calibri"/>
                <a:cs typeface="Calibri"/>
              </a:rPr>
              <a:t> podráždění.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Při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podráždění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sice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5" dirty="0">
                <a:latin typeface="Calibri"/>
                <a:cs typeface="Calibri"/>
              </a:rPr>
              <a:t>zprvu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vysílají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silný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signál,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ten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ale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postupně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slábne,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až</a:t>
            </a:r>
            <a:endParaRPr sz="2000">
              <a:latin typeface="Calibri"/>
              <a:cs typeface="Calibri"/>
            </a:endParaRPr>
          </a:p>
          <a:p>
            <a:pPr marL="355600" marR="8255">
              <a:lnSpc>
                <a:spcPct val="72700"/>
              </a:lnSpc>
              <a:spcBef>
                <a:spcPts val="575"/>
              </a:spcBef>
            </a:pPr>
            <a:r>
              <a:rPr sz="2000" dirty="0">
                <a:latin typeface="Calibri"/>
                <a:cs typeface="Calibri"/>
              </a:rPr>
              <a:t>dosáhneme </a:t>
            </a:r>
            <a:r>
              <a:rPr sz="2000" spc="-10" dirty="0">
                <a:latin typeface="Calibri"/>
                <a:cs typeface="Calibri"/>
              </a:rPr>
              <a:t>určité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udržovací</a:t>
            </a:r>
            <a:r>
              <a:rPr sz="2000" spc="-5" dirty="0">
                <a:latin typeface="Calibri"/>
                <a:cs typeface="Calibri"/>
              </a:rPr>
              <a:t> hladiny signálu.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Díky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této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vlastnosti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poskytují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zejména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informace</a:t>
            </a:r>
            <a:r>
              <a:rPr sz="2000" dirty="0">
                <a:latin typeface="Calibri"/>
                <a:cs typeface="Calibri"/>
              </a:rPr>
              <a:t> o trvajícím </a:t>
            </a:r>
            <a:r>
              <a:rPr sz="2000" spc="-434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kontaktu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pokožky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 </a:t>
            </a:r>
            <a:r>
              <a:rPr sz="2000" spc="-10" dirty="0">
                <a:latin typeface="Calibri"/>
                <a:cs typeface="Calibri"/>
              </a:rPr>
              <a:t>objektem</a:t>
            </a:r>
            <a:r>
              <a:rPr sz="2800" spc="-1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28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b="1" spc="-5" dirty="0">
                <a:latin typeface="Calibri"/>
                <a:cs typeface="Calibri"/>
              </a:rPr>
              <a:t>Bolest</a:t>
            </a:r>
            <a:endParaRPr sz="2400">
              <a:latin typeface="Calibri"/>
              <a:cs typeface="Calibri"/>
            </a:endParaRPr>
          </a:p>
          <a:p>
            <a:pPr marL="812800" marR="5080" lvl="1" indent="-342900">
              <a:lnSpc>
                <a:spcPct val="100000"/>
              </a:lnSpc>
              <a:spcBef>
                <a:spcPts val="30"/>
              </a:spcBef>
              <a:buFont typeface="Arial MT"/>
              <a:buChar char="•"/>
              <a:tabLst>
                <a:tab pos="812800" algn="l"/>
                <a:tab pos="813435" algn="l"/>
              </a:tabLst>
            </a:pPr>
            <a:r>
              <a:rPr sz="2000" spc="-5" dirty="0">
                <a:latin typeface="Calibri"/>
                <a:cs typeface="Calibri"/>
              </a:rPr>
              <a:t>Bolest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je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fyziologický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vjem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sloužící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jako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ochranný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mechanismus,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její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úkol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spočívá</a:t>
            </a:r>
            <a:r>
              <a:rPr sz="2000" dirty="0">
                <a:latin typeface="Calibri"/>
                <a:cs typeface="Calibri"/>
              </a:rPr>
              <a:t> v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zabránění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dalšímu </a:t>
            </a:r>
            <a:r>
              <a:rPr sz="2000" spc="-44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poškození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tkáně.</a:t>
            </a:r>
            <a:endParaRPr sz="2000">
              <a:latin typeface="Calibri"/>
              <a:cs typeface="Calibri"/>
            </a:endParaRPr>
          </a:p>
          <a:p>
            <a:pPr marL="812800" lvl="1" indent="-343535">
              <a:lnSpc>
                <a:spcPct val="100000"/>
              </a:lnSpc>
              <a:buFont typeface="Arial MT"/>
              <a:buChar char="•"/>
              <a:tabLst>
                <a:tab pos="812800" algn="l"/>
                <a:tab pos="813435" algn="l"/>
              </a:tabLst>
            </a:pPr>
            <a:r>
              <a:rPr sz="2000" spc="-5" dirty="0">
                <a:latin typeface="Calibri"/>
                <a:cs typeface="Calibri"/>
              </a:rPr>
              <a:t>Existují </a:t>
            </a:r>
            <a:r>
              <a:rPr sz="2000" spc="-10" dirty="0">
                <a:latin typeface="Calibri"/>
                <a:cs typeface="Calibri"/>
              </a:rPr>
              <a:t>dva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základní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typy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bolesti:</a:t>
            </a:r>
            <a:endParaRPr sz="2000">
              <a:latin typeface="Calibri"/>
              <a:cs typeface="Calibri"/>
            </a:endParaRPr>
          </a:p>
          <a:p>
            <a:pPr marL="1270000" lvl="2" indent="-343535">
              <a:lnSpc>
                <a:spcPct val="100000"/>
              </a:lnSpc>
              <a:buFont typeface="Arial MT"/>
              <a:buChar char="•"/>
              <a:tabLst>
                <a:tab pos="1270000" algn="l"/>
                <a:tab pos="1270635" algn="l"/>
              </a:tabLst>
            </a:pPr>
            <a:r>
              <a:rPr sz="2000" spc="-10" dirty="0">
                <a:latin typeface="Calibri"/>
                <a:cs typeface="Calibri"/>
              </a:rPr>
              <a:t>Rychlá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bolest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vyvíjí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během desetin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sekundy.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Bývá</a:t>
            </a:r>
            <a:r>
              <a:rPr sz="2000" spc="-20" dirty="0">
                <a:latin typeface="Calibri"/>
                <a:cs typeface="Calibri"/>
              </a:rPr>
              <a:t> také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označována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jako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ostrá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bolest.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45" dirty="0">
                <a:latin typeface="Calibri"/>
                <a:cs typeface="Calibri"/>
              </a:rPr>
              <a:t>Tento</a:t>
            </a:r>
            <a:endParaRPr sz="2000">
              <a:latin typeface="Calibri"/>
              <a:cs typeface="Calibri"/>
            </a:endParaRPr>
          </a:p>
          <a:p>
            <a:pPr marL="1270000" marR="51435"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latin typeface="Calibri"/>
                <a:cs typeface="Calibri"/>
              </a:rPr>
              <a:t>vjem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nejčastěji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vzniká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při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mechanickém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porušení </a:t>
            </a:r>
            <a:r>
              <a:rPr sz="2000" spc="-15" dirty="0">
                <a:latin typeface="Calibri"/>
                <a:cs typeface="Calibri"/>
              </a:rPr>
              <a:t>kožního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krytu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typu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bodnutí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nebo</a:t>
            </a:r>
            <a:r>
              <a:rPr sz="2000" dirty="0">
                <a:latin typeface="Calibri"/>
                <a:cs typeface="Calibri"/>
              </a:rPr>
              <a:t> říznutí apod. </a:t>
            </a:r>
            <a:r>
              <a:rPr sz="2000" spc="-4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Nevzniká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 </a:t>
            </a:r>
            <a:r>
              <a:rPr sz="2000" spc="-5" dirty="0">
                <a:latin typeface="Calibri"/>
                <a:cs typeface="Calibri"/>
              </a:rPr>
              <a:t>hlubokých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tkáních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těla.</a:t>
            </a:r>
            <a:endParaRPr sz="2000">
              <a:latin typeface="Calibri"/>
              <a:cs typeface="Calibri"/>
            </a:endParaRPr>
          </a:p>
          <a:p>
            <a:pPr marL="1270000" lvl="2" indent="-343535">
              <a:lnSpc>
                <a:spcPct val="100000"/>
              </a:lnSpc>
              <a:buFont typeface="Arial MT"/>
              <a:buChar char="•"/>
              <a:tabLst>
                <a:tab pos="1270000" algn="l"/>
                <a:tab pos="1270635" algn="l"/>
              </a:tabLst>
            </a:pPr>
            <a:r>
              <a:rPr sz="2000" spc="-10" dirty="0">
                <a:latin typeface="Calibri"/>
                <a:cs typeface="Calibri"/>
              </a:rPr>
              <a:t>Pomalá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bolest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nastupuje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až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několika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sekundách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od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působení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bolestivého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stimulu.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Pomalu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se</a:t>
            </a:r>
            <a:endParaRPr sz="2000">
              <a:latin typeface="Calibri"/>
              <a:cs typeface="Calibri"/>
            </a:endParaRPr>
          </a:p>
          <a:p>
            <a:pPr marL="1270000">
              <a:lnSpc>
                <a:spcPct val="100000"/>
              </a:lnSpc>
            </a:pPr>
            <a:r>
              <a:rPr sz="2000" spc="-15" dirty="0">
                <a:latin typeface="Calibri"/>
                <a:cs typeface="Calibri"/>
              </a:rPr>
              <a:t>rozvíjí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zvyšuje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svou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intenzitu.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Nastává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jak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hlubokých,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tak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</a:t>
            </a:r>
            <a:r>
              <a:rPr sz="2000" spc="-10" dirty="0">
                <a:latin typeface="Calibri"/>
                <a:cs typeface="Calibri"/>
              </a:rPr>
              <a:t> povrchových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tkáních.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6887" y="472185"/>
            <a:ext cx="463994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latin typeface="Calibri"/>
                <a:cs typeface="Calibri"/>
              </a:rPr>
              <a:t>Body</a:t>
            </a:r>
            <a:r>
              <a:rPr sz="3600" b="1" spc="-35" dirty="0">
                <a:latin typeface="Calibri"/>
                <a:cs typeface="Calibri"/>
              </a:rPr>
              <a:t> </a:t>
            </a:r>
            <a:r>
              <a:rPr sz="3600" b="1" spc="-25" dirty="0">
                <a:latin typeface="Calibri"/>
                <a:cs typeface="Calibri"/>
              </a:rPr>
              <a:t>tlakové </a:t>
            </a:r>
            <a:r>
              <a:rPr sz="3600" b="1" dirty="0">
                <a:latin typeface="Calibri"/>
                <a:cs typeface="Calibri"/>
              </a:rPr>
              <a:t>a</a:t>
            </a:r>
            <a:r>
              <a:rPr sz="3600" b="1" spc="-25" dirty="0">
                <a:latin typeface="Calibri"/>
                <a:cs typeface="Calibri"/>
              </a:rPr>
              <a:t> </a:t>
            </a:r>
            <a:r>
              <a:rPr sz="3600" b="1" spc="-10" dirty="0">
                <a:latin typeface="Calibri"/>
                <a:cs typeface="Calibri"/>
              </a:rPr>
              <a:t>bolestivé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5907" y="1225423"/>
            <a:ext cx="11199495" cy="44799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5600" marR="5080" indent="-342900">
              <a:lnSpc>
                <a:spcPct val="100200"/>
              </a:lnSpc>
              <a:spcBef>
                <a:spcPts val="90"/>
              </a:spcBef>
              <a:buFont typeface="Arial MT"/>
              <a:buChar char="•"/>
              <a:tabLst>
                <a:tab pos="354965" algn="l"/>
                <a:tab pos="355600" algn="l"/>
                <a:tab pos="2455545" algn="l"/>
              </a:tabLst>
            </a:pPr>
            <a:r>
              <a:rPr sz="2800" b="1" spc="-10" dirty="0">
                <a:latin typeface="Calibri"/>
                <a:cs typeface="Calibri"/>
              </a:rPr>
              <a:t>Recepory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bolesti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neboli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nociceptory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jsou </a:t>
            </a:r>
            <a:r>
              <a:rPr sz="2400" spc="-10" dirty="0">
                <a:latin typeface="Calibri"/>
                <a:cs typeface="Calibri"/>
              </a:rPr>
              <a:t>volná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nervová</a:t>
            </a:r>
            <a:r>
              <a:rPr sz="2400" spc="2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zakončení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rozvrstvená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po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celém </a:t>
            </a:r>
            <a:r>
              <a:rPr sz="2400" spc="-5" dirty="0">
                <a:latin typeface="Calibri"/>
                <a:cs typeface="Calibri"/>
              </a:rPr>
              <a:t>těle </a:t>
            </a:r>
            <a:r>
              <a:rPr sz="2400" dirty="0">
                <a:latin typeface="Calibri"/>
                <a:cs typeface="Calibri"/>
              </a:rPr>
              <a:t>– v kůži, v </a:t>
            </a:r>
            <a:r>
              <a:rPr sz="2400" spc="-5" dirty="0">
                <a:latin typeface="Calibri"/>
                <a:cs typeface="Calibri"/>
              </a:rPr>
              <a:t>periostu, </a:t>
            </a:r>
            <a:r>
              <a:rPr sz="2400" spc="-15" dirty="0">
                <a:latin typeface="Calibri"/>
                <a:cs typeface="Calibri"/>
              </a:rPr>
              <a:t>ve </a:t>
            </a:r>
            <a:r>
              <a:rPr sz="2400" spc="-10" dirty="0">
                <a:latin typeface="Calibri"/>
                <a:cs typeface="Calibri"/>
              </a:rPr>
              <a:t>stěnách velkých </a:t>
            </a:r>
            <a:r>
              <a:rPr sz="2400" spc="-5" dirty="0">
                <a:latin typeface="Calibri"/>
                <a:cs typeface="Calibri"/>
              </a:rPr>
              <a:t>arterií, </a:t>
            </a:r>
            <a:r>
              <a:rPr sz="2400" dirty="0">
                <a:latin typeface="Calibri"/>
                <a:cs typeface="Calibri"/>
              </a:rPr>
              <a:t>v </a:t>
            </a:r>
            <a:r>
              <a:rPr sz="2400" spc="-5" dirty="0">
                <a:latin typeface="Calibri"/>
                <a:cs typeface="Calibri"/>
              </a:rPr>
              <a:t>kloubech </a:t>
            </a:r>
            <a:r>
              <a:rPr sz="2400" spc="-15" dirty="0">
                <a:latin typeface="Calibri"/>
                <a:cs typeface="Calibri"/>
              </a:rPr>
              <a:t>atd. </a:t>
            </a:r>
            <a:r>
              <a:rPr sz="2400" spc="-5" dirty="0">
                <a:latin typeface="Calibri"/>
                <a:cs typeface="Calibri"/>
              </a:rPr>
              <a:t>Nociceptory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reagují na </a:t>
            </a:r>
            <a:r>
              <a:rPr sz="2400" spc="-25" dirty="0">
                <a:latin typeface="Calibri"/>
                <a:cs typeface="Calibri"/>
              </a:rPr>
              <a:t>podněty, </a:t>
            </a:r>
            <a:r>
              <a:rPr sz="2400" spc="-10" dirty="0">
                <a:latin typeface="Calibri"/>
                <a:cs typeface="Calibri"/>
              </a:rPr>
              <a:t>jež </a:t>
            </a:r>
            <a:r>
              <a:rPr sz="2400" spc="-20" dirty="0">
                <a:latin typeface="Calibri"/>
                <a:cs typeface="Calibri"/>
              </a:rPr>
              <a:t>lze rozdělit </a:t>
            </a:r>
            <a:r>
              <a:rPr sz="2400" spc="-5" dirty="0">
                <a:latin typeface="Calibri"/>
                <a:cs typeface="Calibri"/>
              </a:rPr>
              <a:t>do </a:t>
            </a:r>
            <a:r>
              <a:rPr sz="2400" dirty="0">
                <a:latin typeface="Calibri"/>
                <a:cs typeface="Calibri"/>
              </a:rPr>
              <a:t>tří </a:t>
            </a:r>
            <a:r>
              <a:rPr sz="2400" spc="-5" dirty="0">
                <a:latin typeface="Calibri"/>
                <a:cs typeface="Calibri"/>
              </a:rPr>
              <a:t>typů: mechanické, </a:t>
            </a:r>
            <a:r>
              <a:rPr sz="2400" spc="-10" dirty="0">
                <a:latin typeface="Calibri"/>
                <a:cs typeface="Calibri"/>
              </a:rPr>
              <a:t>chemické 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spc="-10" dirty="0">
                <a:latin typeface="Calibri"/>
                <a:cs typeface="Calibri"/>
              </a:rPr>
              <a:t>termické. 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Všechny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tři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typy	</a:t>
            </a:r>
            <a:r>
              <a:rPr sz="2400" spc="-10" dirty="0">
                <a:latin typeface="Calibri"/>
                <a:cs typeface="Calibri"/>
              </a:rPr>
              <a:t>dovedou</a:t>
            </a:r>
            <a:r>
              <a:rPr sz="2400" spc="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vyvolat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pomalou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bolest,</a:t>
            </a:r>
            <a:r>
              <a:rPr sz="2400" dirty="0">
                <a:latin typeface="Calibri"/>
                <a:cs typeface="Calibri"/>
              </a:rPr>
              <a:t> ale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pouze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mechanické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termické 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vyvolají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bolest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rychlou.</a:t>
            </a:r>
            <a:endParaRPr sz="2400">
              <a:latin typeface="Calibri"/>
              <a:cs typeface="Calibri"/>
            </a:endParaRPr>
          </a:p>
          <a:p>
            <a:pPr marL="355600" marR="2503805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b="1" dirty="0">
                <a:latin typeface="Calibri"/>
                <a:cs typeface="Calibri"/>
              </a:rPr>
              <a:t>Na </a:t>
            </a:r>
            <a:r>
              <a:rPr sz="2400" b="1" spc="-15" dirty="0">
                <a:latin typeface="Calibri"/>
                <a:cs typeface="Calibri"/>
              </a:rPr>
              <a:t>rozdíl </a:t>
            </a:r>
            <a:r>
              <a:rPr sz="2400" b="1" dirty="0">
                <a:latin typeface="Calibri"/>
                <a:cs typeface="Calibri"/>
              </a:rPr>
              <a:t>od </a:t>
            </a:r>
            <a:r>
              <a:rPr sz="2400" b="1" spc="-10" dirty="0">
                <a:latin typeface="Calibri"/>
                <a:cs typeface="Calibri"/>
              </a:rPr>
              <a:t>jakýchkoliv </a:t>
            </a:r>
            <a:r>
              <a:rPr sz="2400" b="1" spc="-20" dirty="0">
                <a:latin typeface="Calibri"/>
                <a:cs typeface="Calibri"/>
              </a:rPr>
              <a:t>jiných </a:t>
            </a:r>
            <a:r>
              <a:rPr sz="2400" b="1" spc="-10" dirty="0">
                <a:latin typeface="Calibri"/>
                <a:cs typeface="Calibri"/>
              </a:rPr>
              <a:t>receptorů </a:t>
            </a:r>
            <a:r>
              <a:rPr sz="2400" b="1" dirty="0">
                <a:latin typeface="Calibri"/>
                <a:cs typeface="Calibri"/>
              </a:rPr>
              <a:t>se </a:t>
            </a:r>
            <a:r>
              <a:rPr sz="2400" b="1" spc="-5" dirty="0">
                <a:latin typeface="Calibri"/>
                <a:cs typeface="Calibri"/>
              </a:rPr>
              <a:t>nedokážou </a:t>
            </a:r>
            <a:r>
              <a:rPr sz="2400" b="1" spc="-10" dirty="0">
                <a:latin typeface="Calibri"/>
                <a:cs typeface="Calibri"/>
              </a:rPr>
              <a:t>adaptovat, </a:t>
            </a:r>
            <a:r>
              <a:rPr sz="2400" b="1" spc="-53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jsou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neadaptivní</a:t>
            </a:r>
            <a:r>
              <a:rPr sz="2400" spc="-5" dirty="0">
                <a:latin typeface="Calibri"/>
                <a:cs typeface="Calibri"/>
              </a:rPr>
              <a:t>.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65" dirty="0">
                <a:latin typeface="Calibri"/>
                <a:cs typeface="Calibri"/>
              </a:rPr>
              <a:t>Tato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vlastnost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zaručuje,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že</a:t>
            </a:r>
            <a:r>
              <a:rPr sz="2400" spc="-10" dirty="0">
                <a:latin typeface="Calibri"/>
                <a:cs typeface="Calibri"/>
              </a:rPr>
              <a:t> bolestivému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vjemu 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bude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věnována</a:t>
            </a:r>
            <a:r>
              <a:rPr sz="2400" spc="2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pozornost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spc="-5" dirty="0">
                <a:latin typeface="Calibri"/>
                <a:cs typeface="Calibri"/>
              </a:rPr>
              <a:t>bude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neustále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vědomě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zpracováván.</a:t>
            </a:r>
            <a:endParaRPr sz="2400">
              <a:latin typeface="Calibri"/>
              <a:cs typeface="Calibri"/>
            </a:endParaRPr>
          </a:p>
          <a:p>
            <a:pPr marL="355600" marR="2808605" algn="just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Na </a:t>
            </a:r>
            <a:r>
              <a:rPr sz="2400" spc="-5" dirty="0">
                <a:latin typeface="Calibri"/>
                <a:cs typeface="Calibri"/>
              </a:rPr>
              <a:t>druhou </a:t>
            </a:r>
            <a:r>
              <a:rPr sz="2400" spc="-15" dirty="0">
                <a:latin typeface="Calibri"/>
                <a:cs typeface="Calibri"/>
              </a:rPr>
              <a:t>stranu </a:t>
            </a:r>
            <a:r>
              <a:rPr sz="2400" spc="-25" dirty="0">
                <a:latin typeface="Calibri"/>
                <a:cs typeface="Calibri"/>
              </a:rPr>
              <a:t>také </a:t>
            </a:r>
            <a:r>
              <a:rPr sz="2400" spc="-5" dirty="0">
                <a:latin typeface="Calibri"/>
                <a:cs typeface="Calibri"/>
              </a:rPr>
              <a:t>odpovídá </a:t>
            </a:r>
            <a:r>
              <a:rPr sz="2400" spc="-20" dirty="0">
                <a:latin typeface="Calibri"/>
                <a:cs typeface="Calibri"/>
              </a:rPr>
              <a:t>za nízkou </a:t>
            </a:r>
            <a:r>
              <a:rPr sz="2400" spc="-5" dirty="0">
                <a:latin typeface="Calibri"/>
                <a:cs typeface="Calibri"/>
              </a:rPr>
              <a:t>kvalitu </a:t>
            </a:r>
            <a:r>
              <a:rPr sz="2400" spc="-10" dirty="0">
                <a:latin typeface="Calibri"/>
                <a:cs typeface="Calibri"/>
              </a:rPr>
              <a:t>života </a:t>
            </a:r>
            <a:r>
              <a:rPr sz="2400" spc="-5" dirty="0">
                <a:latin typeface="Calibri"/>
                <a:cs typeface="Calibri"/>
              </a:rPr>
              <a:t>pacientů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 </a:t>
            </a:r>
            <a:r>
              <a:rPr sz="2400" spc="-15" dirty="0">
                <a:latin typeface="Calibri"/>
                <a:cs typeface="Calibri"/>
              </a:rPr>
              <a:t>chronickou </a:t>
            </a:r>
            <a:r>
              <a:rPr sz="2400" spc="-5" dirty="0">
                <a:latin typeface="Calibri"/>
                <a:cs typeface="Calibri"/>
              </a:rPr>
              <a:t>bolestí. </a:t>
            </a:r>
            <a:r>
              <a:rPr sz="2400" spc="-10" dirty="0">
                <a:latin typeface="Calibri"/>
                <a:cs typeface="Calibri"/>
              </a:rPr>
              <a:t>Citlivost </a:t>
            </a:r>
            <a:r>
              <a:rPr sz="2400" spc="-5" dirty="0">
                <a:latin typeface="Calibri"/>
                <a:cs typeface="Calibri"/>
              </a:rPr>
              <a:t>nociceptorů se </a:t>
            </a:r>
            <a:r>
              <a:rPr sz="2400" spc="-20" dirty="0">
                <a:latin typeface="Calibri"/>
                <a:cs typeface="Calibri"/>
              </a:rPr>
              <a:t>dokonce </a:t>
            </a:r>
            <a:r>
              <a:rPr sz="2400" spc="-25" dirty="0">
                <a:latin typeface="Calibri"/>
                <a:cs typeface="Calibri"/>
              </a:rPr>
              <a:t>za </a:t>
            </a:r>
            <a:r>
              <a:rPr sz="2400" spc="-10" dirty="0">
                <a:latin typeface="Calibri"/>
                <a:cs typeface="Calibri"/>
              </a:rPr>
              <a:t>určitých </a:t>
            </a:r>
            <a:r>
              <a:rPr sz="2400" spc="-5" dirty="0">
                <a:latin typeface="Calibri"/>
                <a:cs typeface="Calibri"/>
              </a:rPr>
              <a:t> podmínek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zvyšuje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vjem</a:t>
            </a:r>
            <a:r>
              <a:rPr sz="2400" spc="-5" dirty="0">
                <a:latin typeface="Calibri"/>
                <a:cs typeface="Calibri"/>
              </a:rPr>
              <a:t> bolesti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je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čím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dál </a:t>
            </a:r>
            <a:r>
              <a:rPr sz="2400" dirty="0">
                <a:latin typeface="Calibri"/>
                <a:cs typeface="Calibri"/>
              </a:rPr>
              <a:t>tím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intenzivnější.</a:t>
            </a:r>
            <a:endParaRPr sz="2400">
              <a:latin typeface="Calibri"/>
              <a:cs typeface="Calibri"/>
            </a:endParaRPr>
          </a:p>
          <a:p>
            <a:pPr marL="355600" algn="just">
              <a:lnSpc>
                <a:spcPct val="100000"/>
              </a:lnSpc>
              <a:spcBef>
                <a:spcPts val="5"/>
              </a:spcBef>
            </a:pPr>
            <a:r>
              <a:rPr sz="2400" spc="-65" dirty="0">
                <a:latin typeface="Calibri"/>
                <a:cs typeface="Calibri"/>
              </a:rPr>
              <a:t>Toto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zvyšování</a:t>
            </a:r>
            <a:r>
              <a:rPr sz="2400" spc="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citlivosti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nazýváme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hyperalgesie.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6887" y="472185"/>
            <a:ext cx="29825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10" dirty="0">
                <a:latin typeface="Calibri"/>
                <a:cs typeface="Calibri"/>
              </a:rPr>
              <a:t>Recepce</a:t>
            </a:r>
            <a:r>
              <a:rPr sz="3600" b="1" spc="-90" dirty="0">
                <a:latin typeface="Calibri"/>
                <a:cs typeface="Calibri"/>
              </a:rPr>
              <a:t> </a:t>
            </a:r>
            <a:r>
              <a:rPr sz="3600" b="1" spc="-5" dirty="0">
                <a:latin typeface="Calibri"/>
                <a:cs typeface="Calibri"/>
              </a:rPr>
              <a:t>bolesti</a:t>
            </a:r>
            <a:endParaRPr sz="36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50907" y="3069335"/>
            <a:ext cx="1889759" cy="336956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5907" y="1231519"/>
            <a:ext cx="11200765" cy="43554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b="1" spc="-10" dirty="0">
                <a:latin typeface="Calibri"/>
                <a:cs typeface="Calibri"/>
              </a:rPr>
              <a:t>Citlivost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k</a:t>
            </a:r>
            <a:r>
              <a:rPr sz="2000" b="1" spc="5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určitému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podnětu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není</a:t>
            </a:r>
            <a:r>
              <a:rPr sz="2000" b="1" spc="-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na</a:t>
            </a:r>
            <a:r>
              <a:rPr sz="2000" b="1" spc="-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těle</a:t>
            </a:r>
            <a:r>
              <a:rPr sz="2000" b="1" dirty="0">
                <a:latin typeface="Calibri"/>
                <a:cs typeface="Calibri"/>
              </a:rPr>
              <a:t> všude</a:t>
            </a:r>
            <a:r>
              <a:rPr sz="2000" b="1" spc="-5" dirty="0">
                <a:latin typeface="Calibri"/>
                <a:cs typeface="Calibri"/>
              </a:rPr>
              <a:t> stejná.</a:t>
            </a:r>
            <a:r>
              <a:rPr sz="2000" b="1" spc="-6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Recepční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čili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příjmové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oblasti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mohou</a:t>
            </a:r>
            <a:endParaRPr sz="2000">
              <a:latin typeface="Calibri"/>
              <a:cs typeface="Calibri"/>
            </a:endParaRPr>
          </a:p>
          <a:p>
            <a:pPr marL="355600" marR="5080">
              <a:lnSpc>
                <a:spcPct val="100000"/>
              </a:lnSpc>
            </a:pPr>
            <a:r>
              <a:rPr sz="2000" spc="-5" dirty="0">
                <a:latin typeface="Calibri"/>
                <a:cs typeface="Calibri"/>
              </a:rPr>
              <a:t>překrývat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těchto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částech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je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pak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citlivost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vyšší.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55" dirty="0">
                <a:latin typeface="Calibri"/>
                <a:cs typeface="Calibri"/>
              </a:rPr>
              <a:t>Také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hustota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uložení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receptorů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je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různých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částech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těla </a:t>
            </a:r>
            <a:r>
              <a:rPr sz="2000" spc="-43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různá.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Jazyk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 </a:t>
            </a:r>
            <a:r>
              <a:rPr sz="2000" spc="-5" dirty="0">
                <a:latin typeface="Calibri"/>
                <a:cs typeface="Calibri"/>
              </a:rPr>
              <a:t>bříška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prstů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ruky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mají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mnohem</a:t>
            </a:r>
            <a:r>
              <a:rPr sz="2000" spc="-5" dirty="0">
                <a:latin typeface="Calibri"/>
                <a:cs typeface="Calibri"/>
              </a:rPr>
              <a:t> víc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dotykových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receptorů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než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kůže zad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(dotek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dvou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hrotů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tužky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vzdálených </a:t>
            </a:r>
            <a:r>
              <a:rPr sz="2000" dirty="0">
                <a:latin typeface="Calibri"/>
                <a:cs typeface="Calibri"/>
              </a:rPr>
              <a:t>od</a:t>
            </a:r>
            <a:r>
              <a:rPr sz="2000" spc="-5" dirty="0">
                <a:latin typeface="Calibri"/>
                <a:cs typeface="Calibri"/>
              </a:rPr>
              <a:t> sebe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</a:t>
            </a:r>
            <a:r>
              <a:rPr sz="2000" spc="5" dirty="0">
                <a:latin typeface="Calibri"/>
                <a:cs typeface="Calibri"/>
              </a:rPr>
              <a:t> mm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zpracovává </a:t>
            </a:r>
            <a:r>
              <a:rPr sz="2000" spc="-10" dirty="0">
                <a:latin typeface="Calibri"/>
                <a:cs typeface="Calibri"/>
              </a:rPr>
              <a:t>špička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jazyka </a:t>
            </a:r>
            <a:r>
              <a:rPr sz="2000" spc="-20" dirty="0">
                <a:latin typeface="Calibri"/>
                <a:cs typeface="Calibri"/>
              </a:rPr>
              <a:t>jako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dva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vjemy,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naproti tomu</a:t>
            </a:r>
            <a:r>
              <a:rPr sz="2000" spc="5" dirty="0">
                <a:latin typeface="Calibri"/>
                <a:cs typeface="Calibri"/>
              </a:rPr>
              <a:t> na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zádech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by</a:t>
            </a:r>
            <a:endParaRPr sz="2000">
              <a:latin typeface="Calibri"/>
              <a:cs typeface="Calibri"/>
            </a:endParaRPr>
          </a:p>
          <a:p>
            <a:pPr marL="355600" marR="15367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musely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být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od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sebe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celých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50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mm,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abychom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je byli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schopni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rozlišit).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5" dirty="0">
                <a:latin typeface="Calibri"/>
                <a:cs typeface="Calibri"/>
              </a:rPr>
              <a:t>Také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počet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receptorů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jednotlivé </a:t>
            </a:r>
            <a:r>
              <a:rPr sz="2000" spc="-4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počitky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není </a:t>
            </a:r>
            <a:r>
              <a:rPr sz="2000" spc="-30" dirty="0">
                <a:latin typeface="Calibri"/>
                <a:cs typeface="Calibri"/>
              </a:rPr>
              <a:t>stejný.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9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b="1" spc="-10" dirty="0">
                <a:latin typeface="Calibri"/>
                <a:cs typeface="Calibri"/>
              </a:rPr>
              <a:t>Stanovení prostorového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prahu:</a:t>
            </a:r>
            <a:endParaRPr sz="2400">
              <a:latin typeface="Calibri"/>
              <a:cs typeface="Calibri"/>
            </a:endParaRPr>
          </a:p>
          <a:p>
            <a:pPr marL="812800" lvl="1" indent="-343535">
              <a:lnSpc>
                <a:spcPct val="100000"/>
              </a:lnSpc>
              <a:spcBef>
                <a:spcPts val="35"/>
              </a:spcBef>
              <a:buFont typeface="Arial MT"/>
              <a:buChar char="•"/>
              <a:tabLst>
                <a:tab pos="812800" algn="l"/>
                <a:tab pos="813435" algn="l"/>
              </a:tabLst>
            </a:pPr>
            <a:r>
              <a:rPr sz="2000" spc="-5" dirty="0">
                <a:latin typeface="Calibri"/>
                <a:cs typeface="Calibri"/>
              </a:rPr>
              <a:t>Simultánní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prostorový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práh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(esteziometr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přikládáme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současně)</a:t>
            </a:r>
            <a:endParaRPr sz="2000">
              <a:latin typeface="Calibri"/>
              <a:cs typeface="Calibri"/>
            </a:endParaRPr>
          </a:p>
          <a:p>
            <a:pPr marL="812800" lvl="1" indent="-343535">
              <a:lnSpc>
                <a:spcPct val="100000"/>
              </a:lnSpc>
              <a:buFont typeface="Arial MT"/>
              <a:buChar char="•"/>
              <a:tabLst>
                <a:tab pos="812800" algn="l"/>
                <a:tab pos="813435" algn="l"/>
              </a:tabLst>
            </a:pPr>
            <a:r>
              <a:rPr sz="2000" spc="-5" dirty="0">
                <a:latin typeface="Calibri"/>
                <a:cs typeface="Calibri"/>
              </a:rPr>
              <a:t>Sukcesivní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práh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(esteziometr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přikládáme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postupně)</a:t>
            </a:r>
            <a:endParaRPr sz="2000">
              <a:latin typeface="Calibri"/>
              <a:cs typeface="Calibri"/>
            </a:endParaRPr>
          </a:p>
          <a:p>
            <a:pPr marL="1270000" marR="163195" lvl="2" indent="-342900">
              <a:lnSpc>
                <a:spcPct val="100000"/>
              </a:lnSpc>
              <a:buFont typeface="Arial MT"/>
              <a:buChar char="•"/>
              <a:tabLst>
                <a:tab pos="1270000" algn="l"/>
                <a:tab pos="1270635" algn="l"/>
              </a:tabLst>
            </a:pPr>
            <a:r>
              <a:rPr sz="2000" spc="-5" dirty="0">
                <a:latin typeface="Calibri"/>
                <a:cs typeface="Calibri"/>
              </a:rPr>
              <a:t>Hodnocení: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Se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snižující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vzdáleností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obou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bodů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pozorujeme,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že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od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určité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hranice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vyšetřovaná </a:t>
            </a:r>
            <a:r>
              <a:rPr sz="2000" spc="-4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osoba nedovede </a:t>
            </a:r>
            <a:r>
              <a:rPr sz="2000" spc="-15" dirty="0">
                <a:latin typeface="Calibri"/>
                <a:cs typeface="Calibri"/>
              </a:rPr>
              <a:t>rozlišit </a:t>
            </a:r>
            <a:r>
              <a:rPr sz="2000" spc="-5" dirty="0">
                <a:latin typeface="Calibri"/>
                <a:cs typeface="Calibri"/>
              </a:rPr>
              <a:t>dotyk jednoho </a:t>
            </a:r>
            <a:r>
              <a:rPr sz="2000" dirty="0">
                <a:latin typeface="Calibri"/>
                <a:cs typeface="Calibri"/>
              </a:rPr>
              <a:t>od </a:t>
            </a:r>
            <a:r>
              <a:rPr sz="2000" spc="-5" dirty="0">
                <a:latin typeface="Calibri"/>
                <a:cs typeface="Calibri"/>
              </a:rPr>
              <a:t>dotyku </a:t>
            </a:r>
            <a:r>
              <a:rPr sz="2000" spc="-10" dirty="0">
                <a:latin typeface="Calibri"/>
                <a:cs typeface="Calibri"/>
              </a:rPr>
              <a:t>dvou </a:t>
            </a:r>
            <a:r>
              <a:rPr sz="2000" dirty="0">
                <a:latin typeface="Calibri"/>
                <a:cs typeface="Calibri"/>
              </a:rPr>
              <a:t>bodů. Nejmenší </a:t>
            </a:r>
            <a:r>
              <a:rPr sz="2000" spc="-15" dirty="0">
                <a:latin typeface="Calibri"/>
                <a:cs typeface="Calibri"/>
              </a:rPr>
              <a:t>vzdálenost, ve které 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takto</a:t>
            </a:r>
            <a:r>
              <a:rPr sz="2000" spc="-5" dirty="0">
                <a:latin typeface="Calibri"/>
                <a:cs typeface="Calibri"/>
              </a:rPr>
              <a:t> dovedeme </a:t>
            </a:r>
            <a:r>
              <a:rPr sz="2000" spc="-15" dirty="0">
                <a:latin typeface="Calibri"/>
                <a:cs typeface="Calibri"/>
              </a:rPr>
              <a:t>rozlišit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dva </a:t>
            </a:r>
            <a:r>
              <a:rPr sz="2000" spc="-5" dirty="0">
                <a:latin typeface="Calibri"/>
                <a:cs typeface="Calibri"/>
              </a:rPr>
              <a:t>současně se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dotýkající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body,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je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45" dirty="0">
                <a:latin typeface="Calibri"/>
                <a:cs typeface="Calibri"/>
              </a:rPr>
              <a:t>tzv.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prostorový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simultánní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(tj. 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současný)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práh.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Je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různých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oblastech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kůže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různý,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nejmenší </a:t>
            </a:r>
            <a:r>
              <a:rPr sz="2000" dirty="0">
                <a:latin typeface="Calibri"/>
                <a:cs typeface="Calibri"/>
              </a:rPr>
              <a:t>na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jazyku,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největší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na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šíji.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6887" y="472185"/>
            <a:ext cx="73240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5" dirty="0">
                <a:latin typeface="Calibri"/>
                <a:cs typeface="Calibri"/>
              </a:rPr>
              <a:t>Simultánní </a:t>
            </a:r>
            <a:r>
              <a:rPr sz="3600" b="1" spc="-10" dirty="0">
                <a:latin typeface="Calibri"/>
                <a:cs typeface="Calibri"/>
              </a:rPr>
              <a:t>(současný) </a:t>
            </a:r>
            <a:r>
              <a:rPr sz="3600" b="1" spc="-20" dirty="0">
                <a:latin typeface="Calibri"/>
                <a:cs typeface="Calibri"/>
              </a:rPr>
              <a:t>prostorový</a:t>
            </a:r>
            <a:r>
              <a:rPr sz="3600" b="1" spc="-10" dirty="0">
                <a:latin typeface="Calibri"/>
                <a:cs typeface="Calibri"/>
              </a:rPr>
              <a:t> </a:t>
            </a:r>
            <a:r>
              <a:rPr sz="3600" b="1" spc="-20" dirty="0">
                <a:latin typeface="Calibri"/>
                <a:cs typeface="Calibri"/>
              </a:rPr>
              <a:t>práh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72182" y="2326894"/>
            <a:ext cx="8816340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79145" marR="5080" indent="-767080">
              <a:lnSpc>
                <a:spcPct val="100000"/>
              </a:lnSpc>
              <a:spcBef>
                <a:spcPts val="100"/>
              </a:spcBef>
            </a:pPr>
            <a:r>
              <a:rPr spc="-240" dirty="0"/>
              <a:t>V.</a:t>
            </a:r>
            <a:r>
              <a:rPr spc="-15" dirty="0"/>
              <a:t> </a:t>
            </a:r>
            <a:r>
              <a:rPr spc="-5" dirty="0"/>
              <a:t>Snímání</a:t>
            </a:r>
            <a:r>
              <a:rPr spc="-10" dirty="0"/>
              <a:t> </a:t>
            </a:r>
            <a:r>
              <a:rPr spc="-20" dirty="0"/>
              <a:t>fyziologického</a:t>
            </a:r>
            <a:r>
              <a:rPr spc="5" dirty="0"/>
              <a:t> </a:t>
            </a:r>
            <a:r>
              <a:rPr spc="-5" dirty="0"/>
              <a:t>signálu</a:t>
            </a:r>
            <a:r>
              <a:rPr dirty="0"/>
              <a:t> </a:t>
            </a:r>
            <a:r>
              <a:rPr spc="-25" dirty="0"/>
              <a:t>ve </a:t>
            </a:r>
            <a:r>
              <a:rPr spc="-1070" dirty="0"/>
              <a:t> </a:t>
            </a:r>
            <a:r>
              <a:rPr spc="-30" dirty="0"/>
              <a:t>výukovém</a:t>
            </a:r>
            <a:r>
              <a:rPr spc="-10" dirty="0"/>
              <a:t> </a:t>
            </a:r>
            <a:r>
              <a:rPr spc="-40" dirty="0"/>
              <a:t>systému</a:t>
            </a:r>
            <a:r>
              <a:rPr spc="10" dirty="0"/>
              <a:t> </a:t>
            </a:r>
            <a:r>
              <a:rPr spc="-20" dirty="0"/>
              <a:t>PowerLab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5907" y="1225423"/>
            <a:ext cx="10559415" cy="4293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99695" indent="-3429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15" dirty="0">
                <a:latin typeface="Calibri"/>
                <a:cs typeface="Calibri"/>
              </a:rPr>
              <a:t>Projev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funkce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živého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organismu;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dle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svého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charakteru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se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může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šířit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od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místa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svého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vzniku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do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okolí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(na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povrch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těla)</a:t>
            </a:r>
            <a:endParaRPr sz="2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75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15" dirty="0">
                <a:latin typeface="Calibri"/>
                <a:cs typeface="Calibri"/>
              </a:rPr>
              <a:t>Fyzikální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charakter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biosignálů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může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být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různý,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nejčastěji:</a:t>
            </a:r>
            <a:endParaRPr sz="28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Calibri"/>
                <a:cs typeface="Calibri"/>
              </a:rPr>
              <a:t>Mechanický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(např.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dechové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45" dirty="0">
                <a:latin typeface="Calibri"/>
                <a:cs typeface="Calibri"/>
              </a:rPr>
              <a:t>pohyby,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pulzová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vlna,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arteriální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krevní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tlak)</a:t>
            </a:r>
            <a:endParaRPr sz="28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Calibri"/>
                <a:cs typeface="Calibri"/>
              </a:rPr>
              <a:t>Elektrický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(např.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elektrokardiografie,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elektroencefalografie)</a:t>
            </a:r>
            <a:endParaRPr sz="28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latin typeface="Calibri"/>
                <a:cs typeface="Calibri"/>
              </a:rPr>
              <a:t>Akustický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(např.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srdeční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ozvy)</a:t>
            </a:r>
            <a:endParaRPr sz="28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latin typeface="Calibri"/>
                <a:cs typeface="Calibri"/>
              </a:rPr>
              <a:t>Chemický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(např.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parciální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tlak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CO2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ve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vydechovaném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vzduchu)</a:t>
            </a:r>
            <a:endParaRPr sz="28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Calibri"/>
                <a:cs typeface="Calibri"/>
              </a:rPr>
              <a:t>Optický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(např.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saturace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hemoglobinu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kyslíkem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měřena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pulzním</a:t>
            </a:r>
            <a:endParaRPr sz="2800" dirty="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800" spc="-20" dirty="0">
                <a:latin typeface="Calibri"/>
                <a:cs typeface="Calibri"/>
              </a:rPr>
              <a:t>oxymetrem)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6887" y="472185"/>
            <a:ext cx="55911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10" dirty="0">
                <a:latin typeface="Calibri"/>
                <a:cs typeface="Calibri"/>
              </a:rPr>
              <a:t>Fyziologický </a:t>
            </a:r>
            <a:r>
              <a:rPr sz="3600" b="1" dirty="0">
                <a:latin typeface="Calibri"/>
                <a:cs typeface="Calibri"/>
              </a:rPr>
              <a:t>signál</a:t>
            </a:r>
            <a:r>
              <a:rPr sz="3600" b="1" spc="-5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(biosignál)</a:t>
            </a:r>
            <a:endParaRPr sz="3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6227" y="1676400"/>
            <a:ext cx="11019790" cy="48064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Calibri"/>
                <a:cs typeface="Calibri"/>
              </a:rPr>
              <a:t>Snímací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soustava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začíná </a:t>
            </a:r>
            <a:r>
              <a:rPr sz="2400" spc="-15" dirty="0">
                <a:latin typeface="Calibri"/>
                <a:cs typeface="Calibri"/>
              </a:rPr>
              <a:t>vyšetřovaným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subjektem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(pacient,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 err="1">
                <a:latin typeface="Calibri"/>
                <a:cs typeface="Calibri"/>
              </a:rPr>
              <a:t>laboratorní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 err="1">
                <a:latin typeface="Calibri"/>
                <a:cs typeface="Calibri"/>
              </a:rPr>
              <a:t>zvíře</a:t>
            </a:r>
            <a:r>
              <a:rPr sz="2400" spc="-10" dirty="0">
                <a:latin typeface="Calibri"/>
                <a:cs typeface="Calibri"/>
              </a:rPr>
              <a:t>), </a:t>
            </a:r>
            <a:r>
              <a:rPr sz="2400" spc="-5" dirty="0">
                <a:latin typeface="Calibri"/>
                <a:cs typeface="Calibri"/>
              </a:rPr>
              <a:t>který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je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nutno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na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snímání</a:t>
            </a:r>
            <a:r>
              <a:rPr sz="2400" spc="-10" dirty="0">
                <a:latin typeface="Calibri"/>
                <a:cs typeface="Calibri"/>
              </a:rPr>
              <a:t> náležitě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připravit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(poučit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vyšetřovanou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osobu,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aplikovat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gel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pod elektrody)</a:t>
            </a:r>
            <a:endParaRPr sz="2400" dirty="0">
              <a:latin typeface="Calibri"/>
              <a:cs typeface="Calibri"/>
            </a:endParaRPr>
          </a:p>
          <a:p>
            <a:pPr marL="355600" marR="1651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Dle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charakteru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biosignálu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je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zvolený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vhodný</a:t>
            </a:r>
            <a:r>
              <a:rPr sz="2400" spc="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snímač </a:t>
            </a:r>
            <a:r>
              <a:rPr sz="2400" spc="-10" dirty="0">
                <a:latin typeface="Calibri"/>
                <a:cs typeface="Calibri"/>
              </a:rPr>
              <a:t>(senzor),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neelektrické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signály </a:t>
            </a:r>
            <a:r>
              <a:rPr sz="2400" dirty="0">
                <a:latin typeface="Calibri"/>
                <a:cs typeface="Calibri"/>
              </a:rPr>
              <a:t>musí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být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pomocí</a:t>
            </a:r>
            <a:r>
              <a:rPr sz="2400" spc="-15" dirty="0">
                <a:latin typeface="Calibri"/>
                <a:cs typeface="Calibri"/>
              </a:rPr>
              <a:t> převodníku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převedeny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na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signál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elektrický</a:t>
            </a:r>
          </a:p>
          <a:p>
            <a:pPr marL="355600" marR="50165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spc="-15" dirty="0">
                <a:latin typeface="Calibri"/>
                <a:cs typeface="Calibri"/>
              </a:rPr>
              <a:t>Pomocí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vhodného</a:t>
            </a:r>
            <a:r>
              <a:rPr sz="2400" spc="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zařízení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je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signál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zaznamenán</a:t>
            </a:r>
            <a:r>
              <a:rPr sz="2400" dirty="0">
                <a:latin typeface="Calibri"/>
                <a:cs typeface="Calibri"/>
              </a:rPr>
              <a:t> a</a:t>
            </a:r>
            <a:r>
              <a:rPr sz="2400" spc="-5" dirty="0">
                <a:latin typeface="Calibri"/>
                <a:cs typeface="Calibri"/>
              </a:rPr>
              <a:t> vyveden</a:t>
            </a:r>
            <a:r>
              <a:rPr sz="2400" spc="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do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vyhodnotitelné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podoby </a:t>
            </a:r>
            <a:r>
              <a:rPr sz="2400" spc="-52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(nejčastěji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jako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závislost</a:t>
            </a:r>
            <a:r>
              <a:rPr sz="2400" spc="-5" dirty="0">
                <a:latin typeface="Calibri"/>
                <a:cs typeface="Calibri"/>
              </a:rPr>
              <a:t> hodnot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snímané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veličiny</a:t>
            </a:r>
            <a:r>
              <a:rPr sz="2400" spc="-5" dirty="0">
                <a:latin typeface="Calibri"/>
                <a:cs typeface="Calibri"/>
              </a:rPr>
              <a:t> na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čase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–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55" dirty="0">
                <a:latin typeface="Calibri"/>
                <a:cs typeface="Calibri"/>
              </a:rPr>
              <a:t>např.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elektrokardiogram)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Arial MT"/>
              <a:buChar char="•"/>
            </a:pPr>
            <a:endParaRPr sz="2350" dirty="0">
              <a:latin typeface="Calibri"/>
              <a:cs typeface="Calibri"/>
            </a:endParaRPr>
          </a:p>
          <a:p>
            <a:pPr marL="355600" marR="52705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spc="-15" dirty="0">
                <a:latin typeface="Calibri"/>
                <a:cs typeface="Calibri"/>
              </a:rPr>
              <a:t>PowerLab </a:t>
            </a:r>
            <a:r>
              <a:rPr sz="2400" spc="-5" dirty="0">
                <a:latin typeface="Calibri"/>
                <a:cs typeface="Calibri"/>
              </a:rPr>
              <a:t>je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lang="cs-CZ" sz="2400" b="1" dirty="0">
                <a:solidFill>
                  <a:srgbClr val="FF0000"/>
                </a:solidFill>
                <a:latin typeface="Calibri"/>
                <a:cs typeface="Calibri"/>
              </a:rPr>
              <a:t>první</a:t>
            </a:r>
            <a:r>
              <a:rPr lang="cs-CZ" sz="2400" dirty="0">
                <a:latin typeface="Calibri"/>
                <a:cs typeface="Calibri"/>
              </a:rPr>
              <a:t> </a:t>
            </a:r>
            <a:r>
              <a:rPr sz="2400" dirty="0" err="1">
                <a:latin typeface="Calibri"/>
                <a:cs typeface="Calibri"/>
              </a:rPr>
              <a:t>akviziční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systém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umožňující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snímání,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záznam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5" dirty="0">
                <a:latin typeface="Calibri"/>
                <a:cs typeface="Calibri"/>
              </a:rPr>
              <a:t> následné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 err="1">
                <a:latin typeface="Calibri"/>
                <a:cs typeface="Calibri"/>
              </a:rPr>
              <a:t>vyhodnocení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525" dirty="0">
                <a:latin typeface="Calibri"/>
                <a:cs typeface="Calibri"/>
              </a:rPr>
              <a:t> </a:t>
            </a:r>
            <a:r>
              <a:rPr sz="2400" spc="-5" dirty="0" err="1">
                <a:latin typeface="Calibri"/>
                <a:cs typeface="Calibri"/>
              </a:rPr>
              <a:t>biosignálů</a:t>
            </a:r>
            <a:r>
              <a:rPr lang="cs-CZ" sz="2400" spc="-5" dirty="0">
                <a:latin typeface="Calibri"/>
                <a:cs typeface="Calibri"/>
              </a:rPr>
              <a:t> v rámci praktických cvičení z fyziologie – principy snímání a využití jednotlivých ikonek si vyzkoušejte – </a:t>
            </a:r>
            <a:r>
              <a:rPr lang="cs-CZ" sz="2400" u="sng" spc="-5" dirty="0">
                <a:latin typeface="Calibri"/>
                <a:cs typeface="Calibri"/>
              </a:rPr>
              <a:t>viz úkol č.5 ve skriptech</a:t>
            </a:r>
          </a:p>
          <a:p>
            <a:pPr marL="355600" marR="52705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lang="cs-CZ" sz="2400" spc="-5" dirty="0">
                <a:latin typeface="Calibri"/>
                <a:cs typeface="Calibri"/>
              </a:rPr>
              <a:t>Druhým systémem bude snímání v </a:t>
            </a:r>
            <a:r>
              <a:rPr lang="cs-CZ" sz="2400" b="1" spc="-5" dirty="0" err="1">
                <a:solidFill>
                  <a:srgbClr val="FF0000"/>
                </a:solidFill>
                <a:latin typeface="Calibri"/>
                <a:cs typeface="Calibri"/>
              </a:rPr>
              <a:t>LabTutor</a:t>
            </a:r>
            <a:r>
              <a:rPr lang="cs-CZ" sz="2400" spc="-5" dirty="0" err="1">
                <a:latin typeface="Calibri"/>
                <a:cs typeface="Calibri"/>
              </a:rPr>
              <a:t>u</a:t>
            </a:r>
            <a:r>
              <a:rPr lang="cs-CZ" sz="2400" spc="-5" dirty="0">
                <a:latin typeface="Calibri"/>
                <a:cs typeface="Calibri"/>
              </a:rPr>
              <a:t> – viz samostatná prezentace v IS MUNI a instrukce při úkolu 28 - Registrace reflexu Achillovy šlachy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6887" y="472185"/>
            <a:ext cx="10845800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latin typeface="Calibri"/>
                <a:cs typeface="Calibri"/>
              </a:rPr>
              <a:t>Snímání</a:t>
            </a:r>
            <a:r>
              <a:rPr sz="3600" b="1" spc="-15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(akvizice)</a:t>
            </a:r>
            <a:r>
              <a:rPr sz="3600" b="1" spc="-45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biosignálu</a:t>
            </a:r>
            <a:r>
              <a:rPr sz="3600" b="1" spc="10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-</a:t>
            </a:r>
            <a:r>
              <a:rPr sz="3600" b="1" spc="-20" dirty="0">
                <a:latin typeface="Calibri"/>
                <a:cs typeface="Calibri"/>
              </a:rPr>
              <a:t> </a:t>
            </a:r>
            <a:r>
              <a:rPr sz="3600" b="1" spc="-25" dirty="0" err="1">
                <a:latin typeface="Calibri"/>
                <a:cs typeface="Calibri"/>
              </a:rPr>
              <a:t>Výukov</a:t>
            </a:r>
            <a:r>
              <a:rPr lang="cs-CZ" sz="3600" b="1" spc="-25" dirty="0">
                <a:latin typeface="Calibri"/>
                <a:cs typeface="Calibri"/>
              </a:rPr>
              <a:t>é</a:t>
            </a:r>
            <a:r>
              <a:rPr sz="3600" b="1" spc="-10" dirty="0">
                <a:latin typeface="Calibri"/>
                <a:cs typeface="Calibri"/>
              </a:rPr>
              <a:t> </a:t>
            </a:r>
            <a:r>
              <a:rPr sz="3600" b="1" spc="-30" dirty="0" err="1">
                <a:latin typeface="Calibri"/>
                <a:cs typeface="Calibri"/>
              </a:rPr>
              <a:t>systém</a:t>
            </a:r>
            <a:r>
              <a:rPr lang="cs-CZ" sz="3600" b="1" spc="-30" dirty="0">
                <a:latin typeface="Calibri"/>
                <a:cs typeface="Calibri"/>
              </a:rPr>
              <a:t>y:</a:t>
            </a:r>
            <a:r>
              <a:rPr sz="3600" b="1" spc="-30" dirty="0">
                <a:latin typeface="Calibri"/>
                <a:cs typeface="Calibri"/>
              </a:rPr>
              <a:t> </a:t>
            </a:r>
            <a:r>
              <a:rPr sz="3600" b="1" spc="-15" dirty="0" err="1">
                <a:solidFill>
                  <a:srgbClr val="FF0000"/>
                </a:solidFill>
                <a:latin typeface="Calibri"/>
                <a:cs typeface="Calibri"/>
              </a:rPr>
              <a:t>PowerLab</a:t>
            </a:r>
            <a:r>
              <a:rPr lang="cs-CZ" sz="3600" b="1" spc="-15" dirty="0">
                <a:solidFill>
                  <a:srgbClr val="FF0000"/>
                </a:solidFill>
                <a:latin typeface="Calibri"/>
                <a:cs typeface="Calibri"/>
              </a:rPr>
              <a:t> + </a:t>
            </a:r>
            <a:r>
              <a:rPr lang="cs-CZ" sz="3600" b="1" spc="-15" dirty="0" err="1">
                <a:solidFill>
                  <a:srgbClr val="FF0000"/>
                </a:solidFill>
                <a:latin typeface="Calibri"/>
                <a:cs typeface="Calibri"/>
              </a:rPr>
              <a:t>LabTutor</a:t>
            </a:r>
            <a:endParaRPr sz="36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5907" y="1225423"/>
            <a:ext cx="11080750" cy="5028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latin typeface="Calibri"/>
                <a:cs typeface="Calibri"/>
              </a:rPr>
              <a:t>ochranná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funkce:</a:t>
            </a:r>
            <a:endParaRPr sz="2800">
              <a:latin typeface="Calibri"/>
              <a:cs typeface="Calibri"/>
            </a:endParaRPr>
          </a:p>
          <a:p>
            <a:pPr marL="812800" marR="143510" lvl="1" indent="-342900">
              <a:lnSpc>
                <a:spcPct val="100000"/>
              </a:lnSpc>
              <a:spcBef>
                <a:spcPts val="25"/>
              </a:spcBef>
              <a:buFont typeface="Arial MT"/>
              <a:buChar char="•"/>
              <a:tabLst>
                <a:tab pos="812800" algn="l"/>
                <a:tab pos="813435" algn="l"/>
                <a:tab pos="9286875" algn="l"/>
              </a:tabLst>
            </a:pPr>
            <a:r>
              <a:rPr sz="2400" spc="-10" dirty="0">
                <a:latin typeface="Calibri"/>
                <a:cs typeface="Calibri"/>
              </a:rPr>
              <a:t>fyzikální: </a:t>
            </a:r>
            <a:r>
              <a:rPr sz="2400" spc="-5" dirty="0">
                <a:latin typeface="Calibri"/>
                <a:cs typeface="Calibri"/>
              </a:rPr>
              <a:t>mechanická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ochrana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(elasticita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pevnost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vláken,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podkožní	</a:t>
            </a:r>
            <a:r>
              <a:rPr sz="2400" dirty="0">
                <a:latin typeface="Calibri"/>
                <a:cs typeface="Calibri"/>
              </a:rPr>
              <a:t>tuk);</a:t>
            </a:r>
            <a:r>
              <a:rPr sz="2400" spc="-1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ochrana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proti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UV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záření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(melanin)</a:t>
            </a:r>
            <a:endParaRPr sz="2400">
              <a:latin typeface="Calibri"/>
              <a:cs typeface="Calibri"/>
            </a:endParaRPr>
          </a:p>
          <a:p>
            <a:pPr marL="812800" marR="768985" lvl="1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812800" algn="l"/>
                <a:tab pos="813435" algn="l"/>
                <a:tab pos="8350250" algn="l"/>
              </a:tabLst>
            </a:pPr>
            <a:r>
              <a:rPr sz="2400" spc="-10" dirty="0">
                <a:latin typeface="Calibri"/>
                <a:cs typeface="Calibri"/>
              </a:rPr>
              <a:t>biologická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ochrana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(celistvost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kůže,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rohovatění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odlupovaní	</a:t>
            </a:r>
            <a:r>
              <a:rPr sz="2400" spc="-5" dirty="0">
                <a:latin typeface="Calibri"/>
                <a:cs typeface="Calibri"/>
              </a:rPr>
              <a:t>epitelu,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sekrece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mazových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potních </a:t>
            </a:r>
            <a:r>
              <a:rPr sz="2400" dirty="0">
                <a:latin typeface="Calibri"/>
                <a:cs typeface="Calibri"/>
              </a:rPr>
              <a:t>žláz)</a:t>
            </a:r>
            <a:endParaRPr sz="2400">
              <a:latin typeface="Calibri"/>
              <a:cs typeface="Calibri"/>
            </a:endParaRPr>
          </a:p>
          <a:p>
            <a:pPr marL="812800" lvl="1" indent="-343535">
              <a:lnSpc>
                <a:spcPts val="2865"/>
              </a:lnSpc>
              <a:buFont typeface="Arial MT"/>
              <a:buChar char="•"/>
              <a:tabLst>
                <a:tab pos="812800" algn="l"/>
                <a:tab pos="813435" algn="l"/>
              </a:tabLst>
            </a:pPr>
            <a:r>
              <a:rPr sz="2400" spc="-5" dirty="0">
                <a:latin typeface="Calibri"/>
                <a:cs typeface="Calibri"/>
              </a:rPr>
              <a:t>chemická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(pH)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ts val="335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20" dirty="0">
                <a:latin typeface="Calibri"/>
                <a:cs typeface="Calibri"/>
              </a:rPr>
              <a:t>smyslové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funkce: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teplo,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chlad,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tlak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nebo</a:t>
            </a:r>
            <a:r>
              <a:rPr sz="2400" spc="-10" dirty="0">
                <a:latin typeface="Calibri"/>
                <a:cs typeface="Calibri"/>
              </a:rPr>
              <a:t> bolest</a:t>
            </a:r>
            <a:endParaRPr sz="2400">
              <a:latin typeface="Calibri"/>
              <a:cs typeface="Calibri"/>
            </a:endParaRPr>
          </a:p>
          <a:p>
            <a:pPr marL="355600" marR="5080" indent="-342900">
              <a:lnSpc>
                <a:spcPts val="2990"/>
              </a:lnSpc>
              <a:spcBef>
                <a:spcPts val="40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Calibri"/>
                <a:cs typeface="Calibri"/>
              </a:rPr>
              <a:t>termoregulace: </a:t>
            </a:r>
            <a:r>
              <a:rPr sz="2400" spc="-15" dirty="0">
                <a:latin typeface="Calibri"/>
                <a:cs typeface="Calibri"/>
              </a:rPr>
              <a:t>kůže </a:t>
            </a:r>
            <a:r>
              <a:rPr sz="2400" spc="-5" dirty="0">
                <a:latin typeface="Calibri"/>
                <a:cs typeface="Calibri"/>
              </a:rPr>
              <a:t>pomáhá </a:t>
            </a:r>
            <a:r>
              <a:rPr sz="2400" spc="-20" dirty="0">
                <a:latin typeface="Calibri"/>
                <a:cs typeface="Calibri"/>
              </a:rPr>
              <a:t>udržovat </a:t>
            </a:r>
            <a:r>
              <a:rPr sz="2400" spc="-10" dirty="0">
                <a:latin typeface="Calibri"/>
                <a:cs typeface="Calibri"/>
              </a:rPr>
              <a:t>stálou </a:t>
            </a:r>
            <a:r>
              <a:rPr sz="2400" spc="-5" dirty="0">
                <a:latin typeface="Calibri"/>
                <a:cs typeface="Calibri"/>
              </a:rPr>
              <a:t>teplotu těla, 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spc="-5" dirty="0">
                <a:latin typeface="Calibri"/>
                <a:cs typeface="Calibri"/>
              </a:rPr>
              <a:t>pomocí </a:t>
            </a:r>
            <a:r>
              <a:rPr sz="2400" spc="-25" dirty="0">
                <a:latin typeface="Calibri"/>
                <a:cs typeface="Calibri"/>
              </a:rPr>
              <a:t>kožních </a:t>
            </a:r>
            <a:r>
              <a:rPr sz="2400" dirty="0">
                <a:latin typeface="Calibri"/>
                <a:cs typeface="Calibri"/>
              </a:rPr>
              <a:t>cév a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potních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žláz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ts val="3215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latin typeface="Calibri"/>
                <a:cs typeface="Calibri"/>
              </a:rPr>
              <a:t>sekreční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funkce:</a:t>
            </a:r>
            <a:endParaRPr sz="2800">
              <a:latin typeface="Calibri"/>
              <a:cs typeface="Calibri"/>
            </a:endParaRPr>
          </a:p>
          <a:p>
            <a:pPr marL="812800" marR="311150" lvl="1" indent="-342900">
              <a:lnSpc>
                <a:spcPct val="100000"/>
              </a:lnSpc>
              <a:spcBef>
                <a:spcPts val="30"/>
              </a:spcBef>
              <a:buFont typeface="Arial MT"/>
              <a:buChar char="•"/>
              <a:tabLst>
                <a:tab pos="812800" algn="l"/>
                <a:tab pos="813435" algn="l"/>
              </a:tabLst>
            </a:pPr>
            <a:r>
              <a:rPr sz="2400" spc="-20" dirty="0">
                <a:latin typeface="Calibri"/>
                <a:cs typeface="Calibri"/>
              </a:rPr>
              <a:t>mazové </a:t>
            </a:r>
            <a:r>
              <a:rPr sz="2400" spc="-5" dirty="0">
                <a:latin typeface="Calibri"/>
                <a:cs typeface="Calibri"/>
              </a:rPr>
              <a:t>žlázy </a:t>
            </a:r>
            <a:r>
              <a:rPr sz="2400" dirty="0">
                <a:latin typeface="Calibri"/>
                <a:cs typeface="Calibri"/>
              </a:rPr>
              <a:t>(- </a:t>
            </a:r>
            <a:r>
              <a:rPr sz="2400" spc="-15" dirty="0">
                <a:latin typeface="Calibri"/>
                <a:cs typeface="Calibri"/>
              </a:rPr>
              <a:t>exokrinní </a:t>
            </a:r>
            <a:r>
              <a:rPr sz="2400" dirty="0">
                <a:latin typeface="Calibri"/>
                <a:cs typeface="Calibri"/>
              </a:rPr>
              <a:t>- vylučují </a:t>
            </a:r>
            <a:r>
              <a:rPr sz="2400" spc="-30" dirty="0">
                <a:latin typeface="Calibri"/>
                <a:cs typeface="Calibri"/>
              </a:rPr>
              <a:t>kožní </a:t>
            </a:r>
            <a:r>
              <a:rPr sz="2400" dirty="0">
                <a:latin typeface="Calibri"/>
                <a:cs typeface="Calibri"/>
              </a:rPr>
              <a:t>maz, </a:t>
            </a:r>
            <a:r>
              <a:rPr sz="2400" spc="-5" dirty="0">
                <a:latin typeface="Calibri"/>
                <a:cs typeface="Calibri"/>
              </a:rPr>
              <a:t>který působí antibakteriálně 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spc="-5" dirty="0">
                <a:latin typeface="Calibri"/>
                <a:cs typeface="Calibri"/>
              </a:rPr>
              <a:t>dělá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pokožku</a:t>
            </a:r>
            <a:r>
              <a:rPr sz="2400" dirty="0">
                <a:latin typeface="Calibri"/>
                <a:cs typeface="Calibri"/>
              </a:rPr>
              <a:t> vláčnou a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hebkou)</a:t>
            </a:r>
            <a:endParaRPr sz="2400">
              <a:latin typeface="Calibri"/>
              <a:cs typeface="Calibri"/>
            </a:endParaRPr>
          </a:p>
          <a:p>
            <a:pPr marL="812800" lvl="1" indent="-343535">
              <a:lnSpc>
                <a:spcPct val="100000"/>
              </a:lnSpc>
              <a:buFont typeface="Arial MT"/>
              <a:buChar char="•"/>
              <a:tabLst>
                <a:tab pos="812800" algn="l"/>
                <a:tab pos="813435" algn="l"/>
              </a:tabLst>
            </a:pPr>
            <a:r>
              <a:rPr sz="2400" spc="-5" dirty="0">
                <a:latin typeface="Calibri"/>
                <a:cs typeface="Calibri"/>
              </a:rPr>
              <a:t>potní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žlázy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6887" y="472185"/>
            <a:ext cx="26631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15" dirty="0">
                <a:latin typeface="Calibri"/>
                <a:cs typeface="Calibri"/>
              </a:rPr>
              <a:t>Funkce</a:t>
            </a:r>
            <a:r>
              <a:rPr sz="3600" b="1" spc="-50" dirty="0">
                <a:latin typeface="Calibri"/>
                <a:cs typeface="Calibri"/>
              </a:rPr>
              <a:t> </a:t>
            </a:r>
            <a:r>
              <a:rPr sz="3600" b="1" spc="-20" dirty="0">
                <a:latin typeface="Calibri"/>
                <a:cs typeface="Calibri"/>
              </a:rPr>
              <a:t>kůže</a:t>
            </a:r>
            <a:r>
              <a:rPr sz="3600" b="1" spc="-40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1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5907" y="1225423"/>
            <a:ext cx="11125835" cy="276923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355600" marR="5080" indent="-342900">
              <a:lnSpc>
                <a:spcPct val="100800"/>
              </a:lnSpc>
              <a:spcBef>
                <a:spcPts val="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latin typeface="Calibri"/>
                <a:cs typeface="Calibri"/>
              </a:rPr>
              <a:t>resorpční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funkce: </a:t>
            </a:r>
            <a:r>
              <a:rPr sz="2400" spc="-10" dirty="0">
                <a:latin typeface="Calibri"/>
                <a:cs typeface="Calibri"/>
              </a:rPr>
              <a:t>přes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kůži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je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možné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do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těla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vpravit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jen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látky </a:t>
            </a:r>
            <a:r>
              <a:rPr sz="2400" spc="-15" dirty="0">
                <a:latin typeface="Calibri"/>
                <a:cs typeface="Calibri"/>
              </a:rPr>
              <a:t>rozpuštěné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v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tukových 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rozpouštědlech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nebo </a:t>
            </a:r>
            <a:r>
              <a:rPr sz="2400" dirty="0">
                <a:latin typeface="Calibri"/>
                <a:cs typeface="Calibri"/>
              </a:rPr>
              <a:t>v tucích,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které lze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do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kůže vtírat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40" dirty="0">
                <a:latin typeface="Calibri"/>
                <a:cs typeface="Calibri"/>
              </a:rPr>
              <a:t>(např.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různé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léky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v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podobě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mastí)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ts val="3329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latin typeface="Calibri"/>
                <a:cs typeface="Calibri"/>
              </a:rPr>
              <a:t>imunitní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funkce:</a:t>
            </a:r>
            <a:endParaRPr sz="2800">
              <a:latin typeface="Calibri"/>
              <a:cs typeface="Calibri"/>
            </a:endParaRPr>
          </a:p>
          <a:p>
            <a:pPr marL="812800" lvl="1" indent="-343535">
              <a:lnSpc>
                <a:spcPct val="100000"/>
              </a:lnSpc>
              <a:spcBef>
                <a:spcPts val="30"/>
              </a:spcBef>
              <a:buFont typeface="Arial MT"/>
              <a:buChar char="•"/>
              <a:tabLst>
                <a:tab pos="812800" algn="l"/>
                <a:tab pos="813435" algn="l"/>
              </a:tabLst>
            </a:pPr>
            <a:r>
              <a:rPr sz="2400" spc="-5" dirty="0">
                <a:latin typeface="Calibri"/>
                <a:cs typeface="Calibri"/>
              </a:rPr>
              <a:t>nespecifická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bariéra (biologická,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chemická,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fyzikální)</a:t>
            </a:r>
            <a:endParaRPr sz="2400">
              <a:latin typeface="Calibri"/>
              <a:cs typeface="Calibri"/>
            </a:endParaRPr>
          </a:p>
          <a:p>
            <a:pPr marL="812800" marR="626110" lvl="1" indent="-342900">
              <a:lnSpc>
                <a:spcPct val="100000"/>
              </a:lnSpc>
              <a:buFont typeface="Arial MT"/>
              <a:buChar char="•"/>
              <a:tabLst>
                <a:tab pos="812800" algn="l"/>
                <a:tab pos="813435" algn="l"/>
              </a:tabLst>
            </a:pPr>
            <a:r>
              <a:rPr sz="2400" spc="-10" dirty="0">
                <a:latin typeface="Calibri"/>
                <a:cs typeface="Calibri"/>
              </a:rPr>
              <a:t>specifická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bariéra </a:t>
            </a:r>
            <a:r>
              <a:rPr sz="2400" spc="-5" dirty="0">
                <a:latin typeface="Calibri"/>
                <a:cs typeface="Calibri"/>
              </a:rPr>
              <a:t>(buněčné </a:t>
            </a:r>
            <a:r>
              <a:rPr sz="2400" spc="-35" dirty="0">
                <a:latin typeface="Calibri"/>
                <a:cs typeface="Calibri"/>
              </a:rPr>
              <a:t>složky,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lymfoidní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tkáň asociovaná</a:t>
            </a:r>
            <a:r>
              <a:rPr sz="2400" dirty="0">
                <a:latin typeface="Calibri"/>
                <a:cs typeface="Calibri"/>
              </a:rPr>
              <a:t> s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kůží,</a:t>
            </a:r>
            <a:r>
              <a:rPr sz="2400" spc="-10" dirty="0">
                <a:latin typeface="Calibri"/>
                <a:cs typeface="Calibri"/>
              </a:rPr>
              <a:t> humorální </a:t>
            </a:r>
            <a:r>
              <a:rPr sz="2400" spc="-52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složky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)</a:t>
            </a:r>
            <a:endParaRPr sz="2400">
              <a:latin typeface="Calibri"/>
              <a:cs typeface="Calibri"/>
            </a:endParaRPr>
          </a:p>
          <a:p>
            <a:pPr marL="355600" indent="-342900">
              <a:lnSpc>
                <a:spcPts val="3335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latin typeface="Calibri"/>
                <a:cs typeface="Calibri"/>
              </a:rPr>
              <a:t>zásobní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funkce: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krev,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tuk,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vitamíny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6887" y="472185"/>
            <a:ext cx="26631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15" dirty="0">
                <a:latin typeface="Calibri"/>
                <a:cs typeface="Calibri"/>
              </a:rPr>
              <a:t>Funkce</a:t>
            </a:r>
            <a:r>
              <a:rPr sz="3600" b="1" spc="-50" dirty="0">
                <a:latin typeface="Calibri"/>
                <a:cs typeface="Calibri"/>
              </a:rPr>
              <a:t> </a:t>
            </a:r>
            <a:r>
              <a:rPr sz="3600" b="1" spc="-20" dirty="0">
                <a:latin typeface="Calibri"/>
                <a:cs typeface="Calibri"/>
              </a:rPr>
              <a:t>kůže</a:t>
            </a:r>
            <a:r>
              <a:rPr sz="3600" b="1" spc="-40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2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5907" y="1225423"/>
            <a:ext cx="11177270" cy="52717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294130">
              <a:lnSpc>
                <a:spcPct val="100000"/>
              </a:lnSpc>
              <a:spcBef>
                <a:spcPts val="95"/>
              </a:spcBef>
            </a:pPr>
            <a:r>
              <a:rPr sz="2800" spc="-15" dirty="0">
                <a:latin typeface="Calibri"/>
                <a:cs typeface="Calibri"/>
              </a:rPr>
              <a:t>Dermografismus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je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vaskulární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reakce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kůže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vznikající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jako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odpověď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na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mechanické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podráždění.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Rozlišujeme:</a:t>
            </a:r>
            <a:endParaRPr sz="28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20"/>
              </a:spcBef>
              <a:buFont typeface="Arial MT"/>
              <a:buChar char="•"/>
              <a:tabLst>
                <a:tab pos="355600" algn="l"/>
              </a:tabLst>
            </a:pPr>
            <a:r>
              <a:rPr sz="2600" b="1" spc="-10" dirty="0">
                <a:latin typeface="Calibri"/>
                <a:cs typeface="Calibri"/>
              </a:rPr>
              <a:t>Červený </a:t>
            </a:r>
            <a:r>
              <a:rPr sz="2600" spc="-5" dirty="0">
                <a:latin typeface="Calibri"/>
                <a:cs typeface="Calibri"/>
              </a:rPr>
              <a:t>(dermographismus </a:t>
            </a:r>
            <a:r>
              <a:rPr sz="2600" dirty="0">
                <a:latin typeface="Calibri"/>
                <a:cs typeface="Calibri"/>
              </a:rPr>
              <a:t>ruber) </a:t>
            </a:r>
            <a:r>
              <a:rPr sz="2600" spc="-5" dirty="0">
                <a:latin typeface="Calibri"/>
                <a:cs typeface="Calibri"/>
              </a:rPr>
              <a:t>nebo </a:t>
            </a:r>
            <a:r>
              <a:rPr sz="2600" b="1" spc="-15" dirty="0">
                <a:latin typeface="Calibri"/>
                <a:cs typeface="Calibri"/>
              </a:rPr>
              <a:t>vazodilatační </a:t>
            </a:r>
            <a:r>
              <a:rPr sz="2600" b="1" spc="-10" dirty="0">
                <a:latin typeface="Calibri"/>
                <a:cs typeface="Calibri"/>
              </a:rPr>
              <a:t>dermografismus, </a:t>
            </a:r>
            <a:r>
              <a:rPr sz="2600" spc="-5" dirty="0">
                <a:latin typeface="Calibri"/>
                <a:cs typeface="Calibri"/>
              </a:rPr>
              <a:t>který je 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projevem </a:t>
            </a:r>
            <a:r>
              <a:rPr sz="2600" spc="-5" dirty="0">
                <a:latin typeface="Calibri"/>
                <a:cs typeface="Calibri"/>
              </a:rPr>
              <a:t>normální </a:t>
            </a:r>
            <a:r>
              <a:rPr sz="2600" spc="-15" dirty="0">
                <a:latin typeface="Calibri"/>
                <a:cs typeface="Calibri"/>
              </a:rPr>
              <a:t>reakce kůže </a:t>
            </a:r>
            <a:r>
              <a:rPr sz="2600" spc="-5" dirty="0">
                <a:latin typeface="Calibri"/>
                <a:cs typeface="Calibri"/>
              </a:rPr>
              <a:t>na </a:t>
            </a:r>
            <a:r>
              <a:rPr sz="2600" spc="-10" dirty="0">
                <a:latin typeface="Calibri"/>
                <a:cs typeface="Calibri"/>
              </a:rPr>
              <a:t>podráždění. Zesílený </a:t>
            </a:r>
            <a:r>
              <a:rPr sz="2600" spc="-5" dirty="0">
                <a:latin typeface="Calibri"/>
                <a:cs typeface="Calibri"/>
              </a:rPr>
              <a:t>červený dermografismus </a:t>
            </a:r>
            <a:r>
              <a:rPr sz="2600" spc="-57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je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projevem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zvýšené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aktivity </a:t>
            </a:r>
            <a:r>
              <a:rPr sz="2600" spc="-10" dirty="0">
                <a:latin typeface="Calibri"/>
                <a:cs typeface="Calibri"/>
              </a:rPr>
              <a:t>parasympatiku.</a:t>
            </a:r>
            <a:endParaRPr sz="2600">
              <a:latin typeface="Calibri"/>
              <a:cs typeface="Calibri"/>
            </a:endParaRPr>
          </a:p>
          <a:p>
            <a:pPr marL="355600" marR="541655" indent="-342900" algn="just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5600" algn="l"/>
              </a:tabLst>
            </a:pPr>
            <a:r>
              <a:rPr sz="2600" b="1" dirty="0">
                <a:latin typeface="Calibri"/>
                <a:cs typeface="Calibri"/>
              </a:rPr>
              <a:t>Bílý </a:t>
            </a:r>
            <a:r>
              <a:rPr sz="2600" spc="-5" dirty="0">
                <a:latin typeface="Calibri"/>
                <a:cs typeface="Calibri"/>
              </a:rPr>
              <a:t>(dermographismus </a:t>
            </a:r>
            <a:r>
              <a:rPr sz="2600" dirty="0">
                <a:latin typeface="Calibri"/>
                <a:cs typeface="Calibri"/>
              </a:rPr>
              <a:t>albus) </a:t>
            </a:r>
            <a:r>
              <a:rPr sz="2600" spc="-5" dirty="0">
                <a:latin typeface="Calibri"/>
                <a:cs typeface="Calibri"/>
              </a:rPr>
              <a:t>nebo </a:t>
            </a:r>
            <a:r>
              <a:rPr sz="2600" b="1" spc="-15" dirty="0">
                <a:latin typeface="Calibri"/>
                <a:cs typeface="Calibri"/>
              </a:rPr>
              <a:t>vazokonstrikční </a:t>
            </a:r>
            <a:r>
              <a:rPr sz="2600" b="1" spc="-5" dirty="0">
                <a:latin typeface="Calibri"/>
                <a:cs typeface="Calibri"/>
              </a:rPr>
              <a:t>dermografismus, </a:t>
            </a:r>
            <a:r>
              <a:rPr sz="2600" spc="-5" dirty="0">
                <a:latin typeface="Calibri"/>
                <a:cs typeface="Calibri"/>
              </a:rPr>
              <a:t>jenž je </a:t>
            </a:r>
            <a:r>
              <a:rPr sz="2600" spc="-57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projevem </a:t>
            </a:r>
            <a:r>
              <a:rPr sz="2600" spc="-5" dirty="0">
                <a:latin typeface="Calibri"/>
                <a:cs typeface="Calibri"/>
              </a:rPr>
              <a:t>abnormální </a:t>
            </a:r>
            <a:r>
              <a:rPr sz="2600" spc="-15" dirty="0">
                <a:latin typeface="Calibri"/>
                <a:cs typeface="Calibri"/>
              </a:rPr>
              <a:t>reakce kůže </a:t>
            </a:r>
            <a:r>
              <a:rPr sz="2600" dirty="0">
                <a:latin typeface="Calibri"/>
                <a:cs typeface="Calibri"/>
              </a:rPr>
              <a:t>a je </a:t>
            </a:r>
            <a:r>
              <a:rPr sz="2600" spc="-5" dirty="0">
                <a:latin typeface="Calibri"/>
                <a:cs typeface="Calibri"/>
              </a:rPr>
              <a:t>charakteristický </a:t>
            </a:r>
            <a:r>
              <a:rPr sz="2600" dirty="0">
                <a:latin typeface="Calibri"/>
                <a:cs typeface="Calibri"/>
              </a:rPr>
              <a:t>u </a:t>
            </a:r>
            <a:r>
              <a:rPr sz="2600" spc="-10" dirty="0">
                <a:latin typeface="Calibri"/>
                <a:cs typeface="Calibri"/>
              </a:rPr>
              <a:t>atopických ekzémů. </a:t>
            </a:r>
            <a:r>
              <a:rPr sz="2600" spc="-57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Zesílený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bílý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dermografismus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je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projevem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zvýšené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aktivity</a:t>
            </a:r>
            <a:r>
              <a:rPr sz="2600" spc="-10" dirty="0">
                <a:latin typeface="Calibri"/>
                <a:cs typeface="Calibri"/>
              </a:rPr>
              <a:t> sympatiku.</a:t>
            </a:r>
            <a:endParaRPr sz="2600">
              <a:latin typeface="Calibri"/>
              <a:cs typeface="Calibri"/>
            </a:endParaRPr>
          </a:p>
          <a:p>
            <a:pPr marL="355600" marR="252095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600" b="1" spc="-5" dirty="0">
                <a:latin typeface="Calibri"/>
                <a:cs typeface="Calibri"/>
              </a:rPr>
              <a:t>Plastický </a:t>
            </a:r>
            <a:r>
              <a:rPr sz="2600" b="1" spc="-10" dirty="0">
                <a:latin typeface="Calibri"/>
                <a:cs typeface="Calibri"/>
              </a:rPr>
              <a:t>dermografismus </a:t>
            </a:r>
            <a:r>
              <a:rPr sz="2600" spc="-5" dirty="0">
                <a:latin typeface="Calibri"/>
                <a:cs typeface="Calibri"/>
              </a:rPr>
              <a:t>(dermographismus </a:t>
            </a:r>
            <a:r>
              <a:rPr sz="2600" spc="-10" dirty="0">
                <a:latin typeface="Calibri"/>
                <a:cs typeface="Calibri"/>
              </a:rPr>
              <a:t>oedematosus) pravidelně </a:t>
            </a:r>
            <a:r>
              <a:rPr sz="2600" spc="-5" dirty="0">
                <a:latin typeface="Calibri"/>
                <a:cs typeface="Calibri"/>
              </a:rPr>
              <a:t>se </a:t>
            </a:r>
            <a:r>
              <a:rPr sz="2600" dirty="0">
                <a:latin typeface="Calibri"/>
                <a:cs typeface="Calibri"/>
              </a:rPr>
              <a:t> vyskytuje u </a:t>
            </a:r>
            <a:r>
              <a:rPr sz="2600" spc="-15" dirty="0">
                <a:latin typeface="Calibri"/>
                <a:cs typeface="Calibri"/>
              </a:rPr>
              <a:t>kontaktní </a:t>
            </a:r>
            <a:r>
              <a:rPr sz="2600" spc="-30" dirty="0">
                <a:latin typeface="Calibri"/>
                <a:cs typeface="Calibri"/>
              </a:rPr>
              <a:t>kopřivky. </a:t>
            </a:r>
            <a:r>
              <a:rPr sz="2600" spc="-15" dirty="0">
                <a:latin typeface="Calibri"/>
                <a:cs typeface="Calibri"/>
              </a:rPr>
              <a:t>Vzhledem </a:t>
            </a:r>
            <a:r>
              <a:rPr sz="2600" dirty="0">
                <a:latin typeface="Calibri"/>
                <a:cs typeface="Calibri"/>
              </a:rPr>
              <a:t>k </a:t>
            </a:r>
            <a:r>
              <a:rPr sz="2600" spc="-5" dirty="0">
                <a:latin typeface="Calibri"/>
                <a:cs typeface="Calibri"/>
              </a:rPr>
              <a:t>charakteru reaktivity </a:t>
            </a:r>
            <a:r>
              <a:rPr sz="2600" spc="-15" dirty="0">
                <a:latin typeface="Calibri"/>
                <a:cs typeface="Calibri"/>
              </a:rPr>
              <a:t>kožních </a:t>
            </a:r>
            <a:r>
              <a:rPr sz="2600" dirty="0">
                <a:latin typeface="Calibri"/>
                <a:cs typeface="Calibri"/>
              </a:rPr>
              <a:t>cév </a:t>
            </a:r>
            <a:r>
              <a:rPr sz="2600" spc="-5" dirty="0">
                <a:latin typeface="Calibri"/>
                <a:cs typeface="Calibri"/>
              </a:rPr>
              <a:t>se </a:t>
            </a:r>
            <a:r>
              <a:rPr sz="2600" spc="-575" dirty="0">
                <a:latin typeface="Calibri"/>
                <a:cs typeface="Calibri"/>
              </a:rPr>
              <a:t> </a:t>
            </a:r>
            <a:r>
              <a:rPr sz="2600" spc="-30" dirty="0">
                <a:latin typeface="Calibri"/>
                <a:cs typeface="Calibri"/>
              </a:rPr>
              <a:t>také </a:t>
            </a:r>
            <a:r>
              <a:rPr sz="2600" spc="-10" dirty="0">
                <a:latin typeface="Calibri"/>
                <a:cs typeface="Calibri"/>
              </a:rPr>
              <a:t>nazývá </a:t>
            </a:r>
            <a:r>
              <a:rPr sz="2600" spc="-5" dirty="0">
                <a:latin typeface="Calibri"/>
                <a:cs typeface="Calibri"/>
              </a:rPr>
              <a:t>transsudační. </a:t>
            </a:r>
            <a:r>
              <a:rPr sz="2600" dirty="0">
                <a:latin typeface="Calibri"/>
                <a:cs typeface="Calibri"/>
              </a:rPr>
              <a:t>V </a:t>
            </a:r>
            <a:r>
              <a:rPr sz="2600" spc="-10" dirty="0">
                <a:latin typeface="Calibri"/>
                <a:cs typeface="Calibri"/>
              </a:rPr>
              <a:t>místě </a:t>
            </a:r>
            <a:r>
              <a:rPr sz="2600" spc="-15" dirty="0">
                <a:latin typeface="Calibri"/>
                <a:cs typeface="Calibri"/>
              </a:rPr>
              <a:t>komprese </a:t>
            </a:r>
            <a:r>
              <a:rPr sz="2600" spc="-10" dirty="0">
                <a:latin typeface="Calibri"/>
                <a:cs typeface="Calibri"/>
              </a:rPr>
              <a:t>kůže </a:t>
            </a:r>
            <a:r>
              <a:rPr sz="2600" dirty="0">
                <a:latin typeface="Calibri"/>
                <a:cs typeface="Calibri"/>
              </a:rPr>
              <a:t>se </a:t>
            </a:r>
            <a:r>
              <a:rPr sz="2600" spc="-20" dirty="0">
                <a:latin typeface="Calibri"/>
                <a:cs typeface="Calibri"/>
              </a:rPr>
              <a:t>záhy </a:t>
            </a:r>
            <a:r>
              <a:rPr sz="2600" spc="-5" dirty="0">
                <a:latin typeface="Calibri"/>
                <a:cs typeface="Calibri"/>
              </a:rPr>
              <a:t>objevuje </a:t>
            </a:r>
            <a:r>
              <a:rPr sz="2600" dirty="0">
                <a:latin typeface="Calibri"/>
                <a:cs typeface="Calibri"/>
              </a:rPr>
              <a:t>mírné 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vyvýšení.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6887" y="472185"/>
            <a:ext cx="87483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20" dirty="0">
                <a:latin typeface="Calibri"/>
                <a:cs typeface="Calibri"/>
              </a:rPr>
              <a:t>Obraz</a:t>
            </a:r>
            <a:r>
              <a:rPr sz="3600" b="1" spc="-10" dirty="0">
                <a:latin typeface="Calibri"/>
                <a:cs typeface="Calibri"/>
              </a:rPr>
              <a:t> reaktivity</a:t>
            </a:r>
            <a:r>
              <a:rPr sz="3600" b="1" spc="-35" dirty="0">
                <a:latin typeface="Calibri"/>
                <a:cs typeface="Calibri"/>
              </a:rPr>
              <a:t> </a:t>
            </a:r>
            <a:r>
              <a:rPr sz="3600" b="1" spc="-25" dirty="0">
                <a:latin typeface="Calibri"/>
                <a:cs typeface="Calibri"/>
              </a:rPr>
              <a:t>kožních</a:t>
            </a:r>
            <a:r>
              <a:rPr sz="3600" b="1" spc="10" dirty="0">
                <a:latin typeface="Calibri"/>
                <a:cs typeface="Calibri"/>
              </a:rPr>
              <a:t> </a:t>
            </a:r>
            <a:r>
              <a:rPr sz="3600" b="1" spc="-5" dirty="0">
                <a:latin typeface="Calibri"/>
                <a:cs typeface="Calibri"/>
              </a:rPr>
              <a:t>cév</a:t>
            </a:r>
            <a:r>
              <a:rPr sz="3600" b="1" spc="-20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-</a:t>
            </a:r>
            <a:r>
              <a:rPr sz="3600" b="1" spc="-15" dirty="0">
                <a:latin typeface="Calibri"/>
                <a:cs typeface="Calibri"/>
              </a:rPr>
              <a:t> </a:t>
            </a:r>
            <a:r>
              <a:rPr sz="3600" b="1" spc="-10" dirty="0">
                <a:latin typeface="Calibri"/>
                <a:cs typeface="Calibri"/>
              </a:rPr>
              <a:t>dermografismus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6887" y="472185"/>
            <a:ext cx="87483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20" dirty="0">
                <a:latin typeface="Calibri"/>
                <a:cs typeface="Calibri"/>
              </a:rPr>
              <a:t>Obraz</a:t>
            </a:r>
            <a:r>
              <a:rPr sz="3600" b="1" spc="-10" dirty="0">
                <a:latin typeface="Calibri"/>
                <a:cs typeface="Calibri"/>
              </a:rPr>
              <a:t> reaktivity</a:t>
            </a:r>
            <a:r>
              <a:rPr sz="3600" b="1" spc="-35" dirty="0">
                <a:latin typeface="Calibri"/>
                <a:cs typeface="Calibri"/>
              </a:rPr>
              <a:t> </a:t>
            </a:r>
            <a:r>
              <a:rPr sz="3600" b="1" spc="-25" dirty="0">
                <a:latin typeface="Calibri"/>
                <a:cs typeface="Calibri"/>
              </a:rPr>
              <a:t>kožních</a:t>
            </a:r>
            <a:r>
              <a:rPr sz="3600" b="1" spc="10" dirty="0">
                <a:latin typeface="Calibri"/>
                <a:cs typeface="Calibri"/>
              </a:rPr>
              <a:t> </a:t>
            </a:r>
            <a:r>
              <a:rPr sz="3600" b="1" spc="-5" dirty="0">
                <a:latin typeface="Calibri"/>
                <a:cs typeface="Calibri"/>
              </a:rPr>
              <a:t>cév</a:t>
            </a:r>
            <a:r>
              <a:rPr sz="3600" b="1" spc="-20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-</a:t>
            </a:r>
            <a:r>
              <a:rPr sz="3600" b="1" spc="-15" dirty="0">
                <a:latin typeface="Calibri"/>
                <a:cs typeface="Calibri"/>
              </a:rPr>
              <a:t> </a:t>
            </a:r>
            <a:r>
              <a:rPr sz="3600" b="1" spc="-10" dirty="0">
                <a:latin typeface="Calibri"/>
                <a:cs typeface="Calibri"/>
              </a:rPr>
              <a:t>dermografismus</a:t>
            </a:r>
            <a:endParaRPr sz="36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8536" y="1269491"/>
            <a:ext cx="4805172" cy="273253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156704" y="1269491"/>
            <a:ext cx="4846320" cy="2711195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646887" y="4181932"/>
            <a:ext cx="252666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Calibri"/>
                <a:cs typeface="Calibri"/>
              </a:rPr>
              <a:t>dermographismus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ruber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911590" y="4181932"/>
            <a:ext cx="250190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Calibri"/>
                <a:cs typeface="Calibri"/>
              </a:rPr>
              <a:t>dermographismus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albus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791711" y="4073650"/>
            <a:ext cx="4803647" cy="2712718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8707628" y="5967171"/>
            <a:ext cx="189865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Calibri"/>
                <a:cs typeface="Calibri"/>
              </a:rPr>
              <a:t>der</a:t>
            </a:r>
            <a:r>
              <a:rPr sz="2000" spc="-10" dirty="0">
                <a:latin typeface="Calibri"/>
                <a:cs typeface="Calibri"/>
              </a:rPr>
              <a:t>m</a:t>
            </a:r>
            <a:r>
              <a:rPr sz="2000" spc="-5" dirty="0">
                <a:latin typeface="Calibri"/>
                <a:cs typeface="Calibri"/>
              </a:rPr>
              <a:t>og</a:t>
            </a:r>
            <a:r>
              <a:rPr sz="2000" spc="-40" dirty="0">
                <a:latin typeface="Calibri"/>
                <a:cs typeface="Calibri"/>
              </a:rPr>
              <a:t>r</a:t>
            </a:r>
            <a:r>
              <a:rPr sz="2000" dirty="0">
                <a:latin typeface="Calibri"/>
                <a:cs typeface="Calibri"/>
              </a:rPr>
              <a:t>ap</a:t>
            </a:r>
            <a:r>
              <a:rPr sz="2000" spc="5" dirty="0">
                <a:latin typeface="Calibri"/>
                <a:cs typeface="Calibri"/>
              </a:rPr>
              <a:t>h</a:t>
            </a:r>
            <a:r>
              <a:rPr sz="2000" dirty="0">
                <a:latin typeface="Calibri"/>
                <a:cs typeface="Calibri"/>
              </a:rPr>
              <a:t>i</a:t>
            </a:r>
            <a:r>
              <a:rPr sz="2000" spc="-10" dirty="0">
                <a:latin typeface="Calibri"/>
                <a:cs typeface="Calibri"/>
              </a:rPr>
              <a:t>s</a:t>
            </a:r>
            <a:r>
              <a:rPr sz="2000" dirty="0">
                <a:latin typeface="Calibri"/>
                <a:cs typeface="Calibri"/>
              </a:rPr>
              <a:t>mus  </a:t>
            </a:r>
            <a:r>
              <a:rPr sz="2000" spc="-10" dirty="0">
                <a:latin typeface="Calibri"/>
                <a:cs typeface="Calibri"/>
              </a:rPr>
              <a:t>oedematosus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6887" y="472185"/>
            <a:ext cx="970788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25" dirty="0">
                <a:latin typeface="Calibri"/>
                <a:cs typeface="Calibri"/>
              </a:rPr>
              <a:t>Zkouška</a:t>
            </a:r>
            <a:r>
              <a:rPr sz="3600" b="1" dirty="0">
                <a:latin typeface="Calibri"/>
                <a:cs typeface="Calibri"/>
              </a:rPr>
              <a:t> </a:t>
            </a:r>
            <a:r>
              <a:rPr sz="3600" b="1" spc="-10" dirty="0">
                <a:latin typeface="Calibri"/>
                <a:cs typeface="Calibri"/>
              </a:rPr>
              <a:t>reaktivity</a:t>
            </a:r>
            <a:r>
              <a:rPr sz="3600" b="1" spc="-20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potních</a:t>
            </a:r>
            <a:r>
              <a:rPr sz="3600" b="1" spc="20" dirty="0">
                <a:latin typeface="Calibri"/>
                <a:cs typeface="Calibri"/>
              </a:rPr>
              <a:t> </a:t>
            </a:r>
            <a:r>
              <a:rPr sz="3600" b="1" spc="-5" dirty="0">
                <a:latin typeface="Calibri"/>
                <a:cs typeface="Calibri"/>
              </a:rPr>
              <a:t>žláz</a:t>
            </a:r>
            <a:r>
              <a:rPr sz="3600" b="1" spc="-10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–</a:t>
            </a:r>
            <a:r>
              <a:rPr sz="3600" b="1" spc="-15" dirty="0">
                <a:latin typeface="Calibri"/>
                <a:cs typeface="Calibri"/>
              </a:rPr>
              <a:t> </a:t>
            </a:r>
            <a:r>
              <a:rPr sz="3600" b="1" spc="-20" dirty="0">
                <a:latin typeface="Calibri"/>
                <a:cs typeface="Calibri"/>
              </a:rPr>
              <a:t>Minorova</a:t>
            </a:r>
            <a:r>
              <a:rPr sz="3600" b="1" spc="15" dirty="0">
                <a:latin typeface="Calibri"/>
                <a:cs typeface="Calibri"/>
              </a:rPr>
              <a:t> </a:t>
            </a:r>
            <a:r>
              <a:rPr sz="3600" b="1" spc="-25" dirty="0">
                <a:latin typeface="Calibri"/>
                <a:cs typeface="Calibri"/>
              </a:rPr>
              <a:t>zkouška</a:t>
            </a:r>
            <a:endParaRPr sz="36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29000" y="3855720"/>
            <a:ext cx="5091684" cy="281330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85089" y="1225423"/>
            <a:ext cx="11351895" cy="37407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3035">
              <a:lnSpc>
                <a:spcPct val="100000"/>
              </a:lnSpc>
              <a:spcBef>
                <a:spcPts val="95"/>
              </a:spcBef>
            </a:pPr>
            <a:r>
              <a:rPr sz="2800" b="1" spc="-15" dirty="0">
                <a:latin typeface="Calibri"/>
                <a:cs typeface="Calibri"/>
              </a:rPr>
              <a:t>Potní</a:t>
            </a:r>
            <a:r>
              <a:rPr sz="2800" b="1" spc="-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žlázy</a:t>
            </a:r>
            <a:endParaRPr sz="2800">
              <a:latin typeface="Calibri"/>
              <a:cs typeface="Calibri"/>
            </a:endParaRPr>
          </a:p>
          <a:p>
            <a:pPr marL="153035" marR="5080">
              <a:lnSpc>
                <a:spcPct val="100000"/>
              </a:lnSpc>
              <a:spcBef>
                <a:spcPts val="20"/>
              </a:spcBef>
            </a:pPr>
            <a:r>
              <a:rPr sz="2600" dirty="0">
                <a:latin typeface="Calibri"/>
                <a:cs typeface="Calibri"/>
              </a:rPr>
              <a:t>V kůži </a:t>
            </a:r>
            <a:r>
              <a:rPr sz="2600" spc="-5" dirty="0">
                <a:latin typeface="Calibri"/>
                <a:cs typeface="Calibri"/>
              </a:rPr>
              <a:t>jsou nerovnoměrně </a:t>
            </a:r>
            <a:r>
              <a:rPr sz="2600" spc="-25" dirty="0">
                <a:latin typeface="Calibri"/>
                <a:cs typeface="Calibri"/>
              </a:rPr>
              <a:t>rozloženy </a:t>
            </a:r>
            <a:r>
              <a:rPr sz="2600" dirty="0">
                <a:latin typeface="Calibri"/>
                <a:cs typeface="Calibri"/>
              </a:rPr>
              <a:t>– nejvíce </a:t>
            </a:r>
            <a:r>
              <a:rPr sz="2600" spc="-5" dirty="0">
                <a:latin typeface="Calibri"/>
                <a:cs typeface="Calibri"/>
              </a:rPr>
              <a:t>je jich </a:t>
            </a:r>
            <a:r>
              <a:rPr sz="2600" dirty="0">
                <a:latin typeface="Calibri"/>
                <a:cs typeface="Calibri"/>
              </a:rPr>
              <a:t>v </a:t>
            </a:r>
            <a:r>
              <a:rPr sz="2600" spc="-5" dirty="0">
                <a:latin typeface="Calibri"/>
                <a:cs typeface="Calibri"/>
              </a:rPr>
              <a:t>podpaží, na </a:t>
            </a:r>
            <a:r>
              <a:rPr sz="2600" dirty="0">
                <a:latin typeface="Calibri"/>
                <a:cs typeface="Calibri"/>
              </a:rPr>
              <a:t>čele, </a:t>
            </a:r>
            <a:r>
              <a:rPr sz="2600" spc="-5" dirty="0">
                <a:latin typeface="Calibri"/>
                <a:cs typeface="Calibri"/>
              </a:rPr>
              <a:t>na </a:t>
            </a:r>
            <a:r>
              <a:rPr sz="2600" dirty="0">
                <a:latin typeface="Calibri"/>
                <a:cs typeface="Calibri"/>
              </a:rPr>
              <a:t>dlaních a </a:t>
            </a:r>
            <a:r>
              <a:rPr sz="2600" spc="-57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ploskách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nohou.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Pot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obsahuje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98,5%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až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99%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-45" dirty="0">
                <a:latin typeface="Calibri"/>
                <a:cs typeface="Calibri"/>
              </a:rPr>
              <a:t>vody,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0,6% NaCl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15" dirty="0">
                <a:latin typeface="Calibri"/>
                <a:cs typeface="Calibri"/>
              </a:rPr>
              <a:t>rozpuštěné 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organické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látky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(močovinu,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mastné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30" dirty="0">
                <a:latin typeface="Calibri"/>
                <a:cs typeface="Calibri"/>
              </a:rPr>
              <a:t>kyseliny,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aminokyseliny,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aj.)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35" dirty="0">
                <a:latin typeface="Calibri"/>
                <a:cs typeface="Calibri"/>
              </a:rPr>
              <a:t>Tvoří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se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z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tkáňového </a:t>
            </a:r>
            <a:r>
              <a:rPr sz="2600" spc="-57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moku.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Množství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vyloučeného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potu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15" dirty="0">
                <a:latin typeface="Calibri"/>
                <a:cs typeface="Calibri"/>
              </a:rPr>
              <a:t>závisí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na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teplotě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prostředí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 </a:t>
            </a:r>
            <a:r>
              <a:rPr sz="2600" spc="-5" dirty="0">
                <a:latin typeface="Calibri"/>
                <a:cs typeface="Calibri"/>
              </a:rPr>
              <a:t>na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tělesné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spc="-15" dirty="0">
                <a:latin typeface="Calibri"/>
                <a:cs typeface="Calibri"/>
              </a:rPr>
              <a:t>námaze.</a:t>
            </a:r>
            <a:endParaRPr sz="2600">
              <a:latin typeface="Calibri"/>
              <a:cs typeface="Calibri"/>
            </a:endParaRPr>
          </a:p>
          <a:p>
            <a:pPr marL="153035">
              <a:lnSpc>
                <a:spcPct val="100000"/>
              </a:lnSpc>
            </a:pPr>
            <a:r>
              <a:rPr sz="2600" spc="-10" dirty="0">
                <a:latin typeface="Calibri"/>
                <a:cs typeface="Calibri"/>
              </a:rPr>
              <a:t>Kolísá </a:t>
            </a:r>
            <a:r>
              <a:rPr sz="2600" spc="-5" dirty="0">
                <a:latin typeface="Calibri"/>
                <a:cs typeface="Calibri"/>
              </a:rPr>
              <a:t>od 0,5l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do</a:t>
            </a:r>
            <a:r>
              <a:rPr sz="2600" spc="-5" dirty="0">
                <a:latin typeface="Calibri"/>
                <a:cs typeface="Calibri"/>
              </a:rPr>
              <a:t> 10l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 více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za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24hod.</a:t>
            </a:r>
            <a:endParaRPr sz="2600">
              <a:latin typeface="Calibri"/>
              <a:cs typeface="Calibri"/>
            </a:endParaRPr>
          </a:p>
          <a:p>
            <a:pPr marL="129539">
              <a:lnSpc>
                <a:spcPct val="100000"/>
              </a:lnSpc>
              <a:spcBef>
                <a:spcPts val="445"/>
              </a:spcBef>
            </a:pPr>
            <a:r>
              <a:rPr sz="1800" dirty="0">
                <a:latin typeface="Times New Roman"/>
                <a:cs typeface="Times New Roman"/>
              </a:rPr>
              <a:t>Zkouška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reaktivity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potních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žláz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900">
              <a:latin typeface="Times New Roman"/>
              <a:cs typeface="Times New Roman"/>
            </a:endParaRPr>
          </a:p>
          <a:p>
            <a:pPr marL="12700" marR="8522970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odstranění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nadměrného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pocení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botulotoxinem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nebo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laserem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75053" y="5761735"/>
            <a:ext cx="154051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latin typeface="Times New Roman"/>
                <a:cs typeface="Times New Roman"/>
              </a:rPr>
              <a:t>Před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zákrokem: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Times New Roman"/>
                <a:cs typeface="Times New Roman"/>
              </a:rPr>
              <a:t>aktivní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potní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žlázy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604884" y="5768746"/>
            <a:ext cx="173228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imes New Roman"/>
                <a:cs typeface="Times New Roman"/>
              </a:rPr>
              <a:t>Po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zákroku: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Times New Roman"/>
                <a:cs typeface="Times New Roman"/>
              </a:rPr>
              <a:t>neaktivní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potní žlázy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B75B1F4A-ADB8-4685-B317-F298D293E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07" y="365125"/>
            <a:ext cx="10749793" cy="1325563"/>
          </a:xfrm>
        </p:spPr>
        <p:txBody>
          <a:bodyPr>
            <a:normAutofit/>
          </a:bodyPr>
          <a:lstStyle/>
          <a:p>
            <a:r>
              <a:rPr lang="cs-CZ" sz="3600" b="1" dirty="0"/>
              <a:t>Body tepelné a chladové (periferní termoreceptory)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811FC398-871C-4C2F-9C5F-210444D63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007" y="1825625"/>
            <a:ext cx="10983986" cy="435133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V kůži uložená opouzdřená nervová zakončení senzorických neuronů (Krauseho a Ruffiniho tělíska)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podkladem snímání teploty je přítomnost </a:t>
            </a:r>
            <a:r>
              <a:rPr lang="cs-CZ" b="1" dirty="0"/>
              <a:t>kationtových kanálů z rodiny TRP </a:t>
            </a:r>
            <a:r>
              <a:rPr lang="cs-CZ" dirty="0"/>
              <a:t>(</a:t>
            </a:r>
            <a:r>
              <a:rPr lang="cs-CZ" i="1" dirty="0" err="1"/>
              <a:t>transient</a:t>
            </a:r>
            <a:r>
              <a:rPr lang="cs-CZ" i="1" dirty="0"/>
              <a:t> receptor </a:t>
            </a:r>
            <a:r>
              <a:rPr lang="cs-CZ" i="1" dirty="0" err="1"/>
              <a:t>potential</a:t>
            </a:r>
            <a:r>
              <a:rPr lang="cs-CZ" dirty="0"/>
              <a:t>), jejichž vodivost se mění v závislosti na teplotě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termoreceptory citlivé na chlad (</a:t>
            </a:r>
            <a:r>
              <a:rPr lang="cs-CZ" b="1" dirty="0"/>
              <a:t>chladové body</a:t>
            </a:r>
            <a:r>
              <a:rPr lang="cs-CZ" dirty="0"/>
              <a:t>) exprimují zejména kanály TRPA1 a TRPM8 a odpovídají na teploty kůže v rozmezí asi 0–40 °C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termoreceptory pro teplo (</a:t>
            </a:r>
            <a:r>
              <a:rPr lang="cs-CZ" b="1" dirty="0"/>
              <a:t>tepelné body</a:t>
            </a:r>
            <a:r>
              <a:rPr lang="cs-CZ" dirty="0"/>
              <a:t>) exprimují zejména kanály TRPV1-V4 a odpovídají na teploty kůže v rozmezí </a:t>
            </a:r>
            <a:r>
              <a:rPr lang="cs-CZ"/>
              <a:t>asi 30–50 </a:t>
            </a:r>
            <a:r>
              <a:rPr lang="cs-CZ" dirty="0"/>
              <a:t>°C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Rozložení termoreceptorů je </a:t>
            </a:r>
            <a:r>
              <a:rPr lang="cs-CZ" b="1" dirty="0"/>
              <a:t>nerovnoměrné</a:t>
            </a:r>
            <a:r>
              <a:rPr lang="cs-CZ" dirty="0"/>
              <a:t> (více na kůži obličeje, rtů, prstů rukou; méně na trupu a proximálních částech končetin)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Chladové body jsou u člověka početnější než body tepelné (v poměru asi 4:1)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415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B75B1F4A-ADB8-4685-B317-F298D293E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07" y="365125"/>
            <a:ext cx="10749793" cy="1325563"/>
          </a:xfrm>
        </p:spPr>
        <p:txBody>
          <a:bodyPr>
            <a:normAutofit/>
          </a:bodyPr>
          <a:lstStyle/>
          <a:p>
            <a:r>
              <a:rPr lang="cs-CZ" sz="3600" b="1" dirty="0"/>
              <a:t>Vnímání tepla a chladu kůží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811FC398-871C-4C2F-9C5F-210444D63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007" y="1456525"/>
            <a:ext cx="10983986" cy="4720438"/>
          </a:xfrm>
        </p:spPr>
        <p:txBody>
          <a:bodyPr>
            <a:normAutofit/>
          </a:bodyPr>
          <a:lstStyle/>
          <a:p>
            <a:r>
              <a:rPr lang="cs-CZ" sz="2600" dirty="0"/>
              <a:t>Vzhledem ke svému uložení reagují periferní termoreceptory zejména na </a:t>
            </a:r>
            <a:r>
              <a:rPr lang="cs-CZ" sz="2600" b="1" dirty="0"/>
              <a:t>změny teploty okolního prostředí</a:t>
            </a:r>
          </a:p>
          <a:p>
            <a:r>
              <a:rPr lang="cs-CZ" sz="2600" dirty="0"/>
              <a:t>Oba typy termoreceptorů jsou schopné </a:t>
            </a:r>
            <a:r>
              <a:rPr lang="cs-CZ" sz="2600" dirty="0" err="1"/>
              <a:t>fázické</a:t>
            </a:r>
            <a:r>
              <a:rPr lang="cs-CZ" sz="2600" dirty="0"/>
              <a:t> (dynamické) i tonické (statické) odpovědi</a:t>
            </a:r>
          </a:p>
          <a:p>
            <a:r>
              <a:rPr lang="cs-CZ" sz="2600" dirty="0"/>
              <a:t>Signalizace je vedena (1) přes talamus do </a:t>
            </a:r>
            <a:r>
              <a:rPr lang="cs-CZ" sz="2600" b="1" dirty="0" err="1"/>
              <a:t>somatosenzorické</a:t>
            </a:r>
            <a:r>
              <a:rPr lang="cs-CZ" sz="2600" b="1" dirty="0"/>
              <a:t> kůry (vědomé vnímání teploty)</a:t>
            </a:r>
            <a:r>
              <a:rPr lang="cs-CZ" sz="2600" dirty="0"/>
              <a:t> a (2) přes pons do </a:t>
            </a:r>
            <a:r>
              <a:rPr lang="cs-CZ" sz="2600" b="1" dirty="0"/>
              <a:t>hypotalamu (termoregulace)</a:t>
            </a:r>
          </a:p>
          <a:p>
            <a:r>
              <a:rPr lang="cs-CZ" sz="2600" dirty="0"/>
              <a:t>Extrémní teploty jsou vnímány jako </a:t>
            </a:r>
            <a:r>
              <a:rPr lang="cs-CZ" sz="2600" b="1" dirty="0"/>
              <a:t>bolest</a:t>
            </a:r>
            <a:r>
              <a:rPr lang="cs-CZ" sz="2600" dirty="0"/>
              <a:t> (přes </a:t>
            </a:r>
            <a:r>
              <a:rPr lang="cs-CZ" sz="2600" dirty="0" err="1"/>
              <a:t>nociceptory</a:t>
            </a:r>
            <a:r>
              <a:rPr lang="cs-CZ" sz="2600" dirty="0"/>
              <a:t>)</a:t>
            </a:r>
          </a:p>
        </p:txBody>
      </p:sp>
      <p:sp>
        <p:nvSpPr>
          <p:cNvPr id="78" name="TextovéPole 77">
            <a:extLst>
              <a:ext uri="{FF2B5EF4-FFF2-40B4-BE49-F238E27FC236}">
                <a16:creationId xmlns:a16="http://schemas.microsoft.com/office/drawing/2014/main" id="{C2758840-B705-4AE4-8EA1-131389A857CA}"/>
              </a:ext>
            </a:extLst>
          </p:cNvPr>
          <p:cNvSpPr txBox="1"/>
          <p:nvPr/>
        </p:nvSpPr>
        <p:spPr>
          <a:xfrm>
            <a:off x="6127166" y="6176963"/>
            <a:ext cx="32246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i="1" dirty="0"/>
              <a:t>Upraveno podle:</a:t>
            </a:r>
          </a:p>
          <a:p>
            <a:r>
              <a:rPr lang="cs-CZ" sz="1200" i="1" dirty="0" err="1"/>
              <a:t>Boron</a:t>
            </a:r>
            <a:r>
              <a:rPr lang="cs-CZ" sz="1200" i="1" dirty="0"/>
              <a:t> and </a:t>
            </a:r>
            <a:r>
              <a:rPr lang="cs-CZ" sz="1200" i="1" dirty="0" err="1"/>
              <a:t>Boulpaep</a:t>
            </a:r>
            <a:r>
              <a:rPr lang="cs-CZ" sz="1200" i="1" dirty="0"/>
              <a:t>, </a:t>
            </a:r>
            <a:r>
              <a:rPr lang="cs-CZ" sz="1200" i="1" dirty="0" err="1"/>
              <a:t>Medical</a:t>
            </a:r>
            <a:r>
              <a:rPr lang="cs-CZ" sz="1200" i="1" dirty="0"/>
              <a:t> </a:t>
            </a:r>
            <a:r>
              <a:rPr lang="cs-CZ" sz="1200" i="1" dirty="0" err="1"/>
              <a:t>Physiology</a:t>
            </a:r>
            <a:endParaRPr lang="cs-CZ" sz="1200" i="1" dirty="0"/>
          </a:p>
          <a:p>
            <a:r>
              <a:rPr lang="cs-CZ" sz="1200" i="1" dirty="0" err="1"/>
              <a:t>Guyton</a:t>
            </a:r>
            <a:r>
              <a:rPr lang="cs-CZ" sz="1200" i="1" dirty="0"/>
              <a:t> and </a:t>
            </a:r>
            <a:r>
              <a:rPr lang="cs-CZ" sz="1200" i="1" dirty="0" err="1"/>
              <a:t>Hall</a:t>
            </a:r>
            <a:r>
              <a:rPr lang="cs-CZ" sz="1200" i="1" dirty="0"/>
              <a:t>, </a:t>
            </a:r>
            <a:r>
              <a:rPr lang="cs-CZ" sz="1200" i="1" dirty="0" err="1"/>
              <a:t>Textbook</a:t>
            </a:r>
            <a:r>
              <a:rPr lang="cs-CZ" sz="1200" i="1" dirty="0"/>
              <a:t> </a:t>
            </a:r>
            <a:r>
              <a:rPr lang="cs-CZ" sz="1200" i="1" dirty="0" err="1"/>
              <a:t>of</a:t>
            </a:r>
            <a:r>
              <a:rPr lang="cs-CZ" sz="1200" i="1" dirty="0"/>
              <a:t> </a:t>
            </a:r>
            <a:r>
              <a:rPr lang="cs-CZ" sz="1200" i="1" dirty="0" err="1"/>
              <a:t>Medical</a:t>
            </a:r>
            <a:r>
              <a:rPr lang="cs-CZ" sz="1200" i="1" dirty="0"/>
              <a:t> </a:t>
            </a:r>
            <a:r>
              <a:rPr lang="cs-CZ" sz="1200" i="1" dirty="0" err="1"/>
              <a:t>Physiology</a:t>
            </a:r>
            <a:endParaRPr lang="cs-CZ" sz="1200" i="1" dirty="0"/>
          </a:p>
        </p:txBody>
      </p:sp>
      <p:grpSp>
        <p:nvGrpSpPr>
          <p:cNvPr id="84" name="Skupina 83">
            <a:extLst>
              <a:ext uri="{FF2B5EF4-FFF2-40B4-BE49-F238E27FC236}">
                <a16:creationId xmlns:a16="http://schemas.microsoft.com/office/drawing/2014/main" id="{2DEED9F1-2491-4657-8B77-6C4580BFE5B6}"/>
              </a:ext>
            </a:extLst>
          </p:cNvPr>
          <p:cNvGrpSpPr/>
          <p:nvPr/>
        </p:nvGrpSpPr>
        <p:grpSpPr>
          <a:xfrm>
            <a:off x="604007" y="4523593"/>
            <a:ext cx="5172675" cy="2281375"/>
            <a:chOff x="6733710" y="4454525"/>
            <a:chExt cx="5172675" cy="2281375"/>
          </a:xfrm>
        </p:grpSpPr>
        <p:grpSp>
          <p:nvGrpSpPr>
            <p:cNvPr id="79" name="Skupina 78">
              <a:extLst>
                <a:ext uri="{FF2B5EF4-FFF2-40B4-BE49-F238E27FC236}">
                  <a16:creationId xmlns:a16="http://schemas.microsoft.com/office/drawing/2014/main" id="{93325FE3-8BFE-4832-BEAE-DF478FBA723F}"/>
                </a:ext>
              </a:extLst>
            </p:cNvPr>
            <p:cNvGrpSpPr/>
            <p:nvPr/>
          </p:nvGrpSpPr>
          <p:grpSpPr>
            <a:xfrm>
              <a:off x="6733710" y="4454525"/>
              <a:ext cx="5172675" cy="2281375"/>
              <a:chOff x="6574319" y="4454525"/>
              <a:chExt cx="5172675" cy="2281375"/>
            </a:xfrm>
          </p:grpSpPr>
          <p:grpSp>
            <p:nvGrpSpPr>
              <p:cNvPr id="40" name="Skupina 39">
                <a:extLst>
                  <a:ext uri="{FF2B5EF4-FFF2-40B4-BE49-F238E27FC236}">
                    <a16:creationId xmlns:a16="http://schemas.microsoft.com/office/drawing/2014/main" id="{35F16AFF-B0E7-4441-B4C2-EA5F8B5A5353}"/>
                  </a:ext>
                </a:extLst>
              </p:cNvPr>
              <p:cNvGrpSpPr/>
              <p:nvPr/>
            </p:nvGrpSpPr>
            <p:grpSpPr>
              <a:xfrm>
                <a:off x="7326244" y="4454525"/>
                <a:ext cx="4420750" cy="2281375"/>
                <a:chOff x="7040494" y="4627752"/>
                <a:chExt cx="4420750" cy="2281375"/>
              </a:xfrm>
            </p:grpSpPr>
            <p:grpSp>
              <p:nvGrpSpPr>
                <p:cNvPr id="39" name="Skupina 38">
                  <a:extLst>
                    <a:ext uri="{FF2B5EF4-FFF2-40B4-BE49-F238E27FC236}">
                      <a16:creationId xmlns:a16="http://schemas.microsoft.com/office/drawing/2014/main" id="{D0C2A695-944D-441B-A84A-00A22FEACF48}"/>
                    </a:ext>
                  </a:extLst>
                </p:cNvPr>
                <p:cNvGrpSpPr/>
                <p:nvPr/>
              </p:nvGrpSpPr>
              <p:grpSpPr>
                <a:xfrm>
                  <a:off x="7040494" y="4627752"/>
                  <a:ext cx="4420750" cy="2057409"/>
                  <a:chOff x="7256394" y="4723002"/>
                  <a:chExt cx="4420750" cy="2057409"/>
                </a:xfrm>
              </p:grpSpPr>
              <p:cxnSp>
                <p:nvCxnSpPr>
                  <p:cNvPr id="8" name="Přímá spojnice 7">
                    <a:extLst>
                      <a:ext uri="{FF2B5EF4-FFF2-40B4-BE49-F238E27FC236}">
                        <a16:creationId xmlns:a16="http://schemas.microsoft.com/office/drawing/2014/main" id="{849A83E5-5B60-4156-92C1-CC2450DD49E2}"/>
                      </a:ext>
                    </a:extLst>
                  </p:cNvPr>
                  <p:cNvCxnSpPr/>
                  <p:nvPr/>
                </p:nvCxnSpPr>
                <p:spPr>
                  <a:xfrm>
                    <a:off x="7357144" y="6467912"/>
                    <a:ext cx="4320000" cy="0"/>
                  </a:xfrm>
                  <a:prstGeom prst="line">
                    <a:avLst/>
                  </a:prstGeom>
                  <a:ln>
                    <a:headEnd type="none" w="med" len="med"/>
                    <a:tailEnd type="triangle" w="med" len="med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Přímá spojnice 9">
                    <a:extLst>
                      <a:ext uri="{FF2B5EF4-FFF2-40B4-BE49-F238E27FC236}">
                        <a16:creationId xmlns:a16="http://schemas.microsoft.com/office/drawing/2014/main" id="{34D2EE7B-E736-4C31-95E0-C1F15B5E4A5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357144" y="4723002"/>
                    <a:ext cx="0" cy="1744910"/>
                  </a:xfrm>
                  <a:prstGeom prst="line">
                    <a:avLst/>
                  </a:prstGeom>
                  <a:ln>
                    <a:headEnd type="none" w="med" len="med"/>
                    <a:tailEnd type="triangle" w="med" len="med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" name="Přímá spojnice 12">
                    <a:extLst>
                      <a:ext uri="{FF2B5EF4-FFF2-40B4-BE49-F238E27FC236}">
                        <a16:creationId xmlns:a16="http://schemas.microsoft.com/office/drawing/2014/main" id="{AD586056-5926-4091-8806-086FA92A3B1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717872" y="6467912"/>
                    <a:ext cx="0" cy="71001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Přímá spojnice 14">
                    <a:extLst>
                      <a:ext uri="{FF2B5EF4-FFF2-40B4-BE49-F238E27FC236}">
                        <a16:creationId xmlns:a16="http://schemas.microsoft.com/office/drawing/2014/main" id="{863B0995-9F7A-48CC-835E-7CB9EDEB853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077872" y="6467912"/>
                    <a:ext cx="0" cy="71001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Přímá spojnice 15">
                    <a:extLst>
                      <a:ext uri="{FF2B5EF4-FFF2-40B4-BE49-F238E27FC236}">
                        <a16:creationId xmlns:a16="http://schemas.microsoft.com/office/drawing/2014/main" id="{022AA298-D4C5-4FF1-9D5C-31E5FA4587D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437872" y="6467912"/>
                    <a:ext cx="0" cy="71001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" name="Přímá spojnice 16">
                    <a:extLst>
                      <a:ext uri="{FF2B5EF4-FFF2-40B4-BE49-F238E27FC236}">
                        <a16:creationId xmlns:a16="http://schemas.microsoft.com/office/drawing/2014/main" id="{5DDA3925-A497-4A55-8EA4-2AB2911585F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798975" y="6467912"/>
                    <a:ext cx="0" cy="71001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" name="Přímá spojnice 17">
                    <a:extLst>
                      <a:ext uri="{FF2B5EF4-FFF2-40B4-BE49-F238E27FC236}">
                        <a16:creationId xmlns:a16="http://schemas.microsoft.com/office/drawing/2014/main" id="{7FF8DE61-F114-4D8E-89FD-1D13B5EEDFA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9157872" y="6467912"/>
                    <a:ext cx="0" cy="71001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Přímá spojnice 18">
                    <a:extLst>
                      <a:ext uri="{FF2B5EF4-FFF2-40B4-BE49-F238E27FC236}">
                        <a16:creationId xmlns:a16="http://schemas.microsoft.com/office/drawing/2014/main" id="{B924DBD3-DF26-4659-A2BE-02BCCC53987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9516728" y="6467912"/>
                    <a:ext cx="0" cy="71001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Přímá spojnice 19">
                    <a:extLst>
                      <a:ext uri="{FF2B5EF4-FFF2-40B4-BE49-F238E27FC236}">
                        <a16:creationId xmlns:a16="http://schemas.microsoft.com/office/drawing/2014/main" id="{CE1A163D-F5B8-4375-95F9-FD5C2563792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9876728" y="6467912"/>
                    <a:ext cx="0" cy="71001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Přímá spojnice 20">
                    <a:extLst>
                      <a:ext uri="{FF2B5EF4-FFF2-40B4-BE49-F238E27FC236}">
                        <a16:creationId xmlns:a16="http://schemas.microsoft.com/office/drawing/2014/main" id="{2DCCB706-4C3E-49AF-BE3F-212F557EA41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0235584" y="6467912"/>
                    <a:ext cx="0" cy="71001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Přímá spojnice 21">
                    <a:extLst>
                      <a:ext uri="{FF2B5EF4-FFF2-40B4-BE49-F238E27FC236}">
                        <a16:creationId xmlns:a16="http://schemas.microsoft.com/office/drawing/2014/main" id="{509AF00C-3D2E-4AC7-8F8B-1B893530D10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0594440" y="6467912"/>
                    <a:ext cx="0" cy="71001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Přímá spojnice 22">
                    <a:extLst>
                      <a:ext uri="{FF2B5EF4-FFF2-40B4-BE49-F238E27FC236}">
                        <a16:creationId xmlns:a16="http://schemas.microsoft.com/office/drawing/2014/main" id="{255B38D1-2A88-4CE2-B64A-9FA70022D8C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0954440" y="6467912"/>
                    <a:ext cx="0" cy="71001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Přímá spojnice 23">
                    <a:extLst>
                      <a:ext uri="{FF2B5EF4-FFF2-40B4-BE49-F238E27FC236}">
                        <a16:creationId xmlns:a16="http://schemas.microsoft.com/office/drawing/2014/main" id="{288488A3-651E-4EED-A201-F24458A5362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1313296" y="6467912"/>
                    <a:ext cx="0" cy="71001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Přímá spojnice 24">
                    <a:extLst>
                      <a:ext uri="{FF2B5EF4-FFF2-40B4-BE49-F238E27FC236}">
                        <a16:creationId xmlns:a16="http://schemas.microsoft.com/office/drawing/2014/main" id="{96999E7B-9728-40C8-AD61-A9EE85C17D9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357144" y="6467912"/>
                    <a:ext cx="0" cy="71001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6" name="TextovéPole 25">
                    <a:extLst>
                      <a:ext uri="{FF2B5EF4-FFF2-40B4-BE49-F238E27FC236}">
                        <a16:creationId xmlns:a16="http://schemas.microsoft.com/office/drawing/2014/main" id="{ED7B52B6-EE76-46A0-83D8-E543C63DD183}"/>
                      </a:ext>
                    </a:extLst>
                  </p:cNvPr>
                  <p:cNvSpPr txBox="1"/>
                  <p:nvPr/>
                </p:nvSpPr>
                <p:spPr>
                  <a:xfrm>
                    <a:off x="7256394" y="6503412"/>
                    <a:ext cx="195261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cs-CZ" sz="1200" dirty="0"/>
                      <a:t>0</a:t>
                    </a:r>
                  </a:p>
                </p:txBody>
              </p:sp>
              <p:sp>
                <p:nvSpPr>
                  <p:cNvPr id="27" name="TextovéPole 26">
                    <a:extLst>
                      <a:ext uri="{FF2B5EF4-FFF2-40B4-BE49-F238E27FC236}">
                        <a16:creationId xmlns:a16="http://schemas.microsoft.com/office/drawing/2014/main" id="{A38046E8-ED47-496F-B593-74715D71FF5C}"/>
                      </a:ext>
                    </a:extLst>
                  </p:cNvPr>
                  <p:cNvSpPr txBox="1"/>
                  <p:nvPr/>
                </p:nvSpPr>
                <p:spPr>
                  <a:xfrm>
                    <a:off x="7902887" y="6503411"/>
                    <a:ext cx="357668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cs-CZ" sz="1200" dirty="0"/>
                      <a:t>10</a:t>
                    </a:r>
                  </a:p>
                </p:txBody>
              </p:sp>
              <p:sp>
                <p:nvSpPr>
                  <p:cNvPr id="28" name="TextovéPole 27">
                    <a:extLst>
                      <a:ext uri="{FF2B5EF4-FFF2-40B4-BE49-F238E27FC236}">
                        <a16:creationId xmlns:a16="http://schemas.microsoft.com/office/drawing/2014/main" id="{1EDAC5D0-F7D0-4433-91AC-5CC39628A60D}"/>
                      </a:ext>
                    </a:extLst>
                  </p:cNvPr>
                  <p:cNvSpPr txBox="1"/>
                  <p:nvPr/>
                </p:nvSpPr>
                <p:spPr>
                  <a:xfrm>
                    <a:off x="7622988" y="6503411"/>
                    <a:ext cx="195261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cs-CZ" sz="1200" dirty="0"/>
                      <a:t>5</a:t>
                    </a:r>
                  </a:p>
                </p:txBody>
              </p:sp>
              <p:sp>
                <p:nvSpPr>
                  <p:cNvPr id="29" name="TextovéPole 28">
                    <a:extLst>
                      <a:ext uri="{FF2B5EF4-FFF2-40B4-BE49-F238E27FC236}">
                        <a16:creationId xmlns:a16="http://schemas.microsoft.com/office/drawing/2014/main" id="{05413B27-B6C4-472D-80EF-88D7653EC6AF}"/>
                      </a:ext>
                    </a:extLst>
                  </p:cNvPr>
                  <p:cNvSpPr txBox="1"/>
                  <p:nvPr/>
                </p:nvSpPr>
                <p:spPr>
                  <a:xfrm>
                    <a:off x="8269261" y="6503411"/>
                    <a:ext cx="357668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cs-CZ" sz="1200" dirty="0"/>
                      <a:t>15</a:t>
                    </a:r>
                  </a:p>
                </p:txBody>
              </p:sp>
              <p:sp>
                <p:nvSpPr>
                  <p:cNvPr id="30" name="TextovéPole 29">
                    <a:extLst>
                      <a:ext uri="{FF2B5EF4-FFF2-40B4-BE49-F238E27FC236}">
                        <a16:creationId xmlns:a16="http://schemas.microsoft.com/office/drawing/2014/main" id="{16B2A7A2-9959-4AEA-9EF1-A328BC5783AB}"/>
                      </a:ext>
                    </a:extLst>
                  </p:cNvPr>
                  <p:cNvSpPr txBox="1"/>
                  <p:nvPr/>
                </p:nvSpPr>
                <p:spPr>
                  <a:xfrm>
                    <a:off x="8622267" y="6503411"/>
                    <a:ext cx="357668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cs-CZ" sz="1200" dirty="0"/>
                      <a:t>20</a:t>
                    </a:r>
                  </a:p>
                </p:txBody>
              </p:sp>
              <p:sp>
                <p:nvSpPr>
                  <p:cNvPr id="31" name="TextovéPole 30">
                    <a:extLst>
                      <a:ext uri="{FF2B5EF4-FFF2-40B4-BE49-F238E27FC236}">
                        <a16:creationId xmlns:a16="http://schemas.microsoft.com/office/drawing/2014/main" id="{7593BC77-6BE1-4664-A157-64301E28F621}"/>
                      </a:ext>
                    </a:extLst>
                  </p:cNvPr>
                  <p:cNvSpPr txBox="1"/>
                  <p:nvPr/>
                </p:nvSpPr>
                <p:spPr>
                  <a:xfrm>
                    <a:off x="8989450" y="6503411"/>
                    <a:ext cx="357668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cs-CZ" sz="1200" dirty="0"/>
                      <a:t>25</a:t>
                    </a:r>
                  </a:p>
                </p:txBody>
              </p:sp>
              <p:sp>
                <p:nvSpPr>
                  <p:cNvPr id="32" name="TextovéPole 31">
                    <a:extLst>
                      <a:ext uri="{FF2B5EF4-FFF2-40B4-BE49-F238E27FC236}">
                        <a16:creationId xmlns:a16="http://schemas.microsoft.com/office/drawing/2014/main" id="{549290A4-B916-49CA-BABB-F594FC796826}"/>
                      </a:ext>
                    </a:extLst>
                  </p:cNvPr>
                  <p:cNvSpPr txBox="1"/>
                  <p:nvPr/>
                </p:nvSpPr>
                <p:spPr>
                  <a:xfrm>
                    <a:off x="9339934" y="6503411"/>
                    <a:ext cx="357668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cs-CZ" sz="1200" dirty="0"/>
                      <a:t>30</a:t>
                    </a:r>
                  </a:p>
                </p:txBody>
              </p:sp>
              <p:sp>
                <p:nvSpPr>
                  <p:cNvPr id="33" name="TextovéPole 32">
                    <a:extLst>
                      <a:ext uri="{FF2B5EF4-FFF2-40B4-BE49-F238E27FC236}">
                        <a16:creationId xmlns:a16="http://schemas.microsoft.com/office/drawing/2014/main" id="{21BDE3FA-113C-4AD6-B124-3EC326B709B7}"/>
                      </a:ext>
                    </a:extLst>
                  </p:cNvPr>
                  <p:cNvSpPr txBox="1"/>
                  <p:nvPr/>
                </p:nvSpPr>
                <p:spPr>
                  <a:xfrm>
                    <a:off x="9707117" y="6503411"/>
                    <a:ext cx="357668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cs-CZ" sz="1200" dirty="0"/>
                      <a:t>35</a:t>
                    </a:r>
                  </a:p>
                </p:txBody>
              </p:sp>
              <p:sp>
                <p:nvSpPr>
                  <p:cNvPr id="34" name="TextovéPole 33">
                    <a:extLst>
                      <a:ext uri="{FF2B5EF4-FFF2-40B4-BE49-F238E27FC236}">
                        <a16:creationId xmlns:a16="http://schemas.microsoft.com/office/drawing/2014/main" id="{C95DCEA9-BFA1-4F5E-8A5D-2E5C84BD8941}"/>
                      </a:ext>
                    </a:extLst>
                  </p:cNvPr>
                  <p:cNvSpPr txBox="1"/>
                  <p:nvPr/>
                </p:nvSpPr>
                <p:spPr>
                  <a:xfrm>
                    <a:off x="10059859" y="6503411"/>
                    <a:ext cx="357668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cs-CZ" sz="1200" dirty="0"/>
                      <a:t>40</a:t>
                    </a:r>
                  </a:p>
                </p:txBody>
              </p:sp>
              <p:sp>
                <p:nvSpPr>
                  <p:cNvPr id="35" name="TextovéPole 34">
                    <a:extLst>
                      <a:ext uri="{FF2B5EF4-FFF2-40B4-BE49-F238E27FC236}">
                        <a16:creationId xmlns:a16="http://schemas.microsoft.com/office/drawing/2014/main" id="{7D4263D5-1D66-46C9-95D2-E20E48153F75}"/>
                      </a:ext>
                    </a:extLst>
                  </p:cNvPr>
                  <p:cNvSpPr txBox="1"/>
                  <p:nvPr/>
                </p:nvSpPr>
                <p:spPr>
                  <a:xfrm>
                    <a:off x="10419858" y="6503411"/>
                    <a:ext cx="357668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cs-CZ" sz="1200" dirty="0"/>
                      <a:t>45</a:t>
                    </a:r>
                  </a:p>
                </p:txBody>
              </p:sp>
              <p:sp>
                <p:nvSpPr>
                  <p:cNvPr id="36" name="TextovéPole 35">
                    <a:extLst>
                      <a:ext uri="{FF2B5EF4-FFF2-40B4-BE49-F238E27FC236}">
                        <a16:creationId xmlns:a16="http://schemas.microsoft.com/office/drawing/2014/main" id="{29ED3CF4-7977-4FC5-8D1C-564049B5E257}"/>
                      </a:ext>
                    </a:extLst>
                  </p:cNvPr>
                  <p:cNvSpPr txBox="1"/>
                  <p:nvPr/>
                </p:nvSpPr>
                <p:spPr>
                  <a:xfrm>
                    <a:off x="10778713" y="6503411"/>
                    <a:ext cx="357668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cs-CZ" sz="1200" dirty="0"/>
                      <a:t>50</a:t>
                    </a:r>
                  </a:p>
                </p:txBody>
              </p:sp>
              <p:sp>
                <p:nvSpPr>
                  <p:cNvPr id="37" name="TextovéPole 36">
                    <a:extLst>
                      <a:ext uri="{FF2B5EF4-FFF2-40B4-BE49-F238E27FC236}">
                        <a16:creationId xmlns:a16="http://schemas.microsoft.com/office/drawing/2014/main" id="{029E90E2-2B4B-4753-8A5E-73FDA30EC947}"/>
                      </a:ext>
                    </a:extLst>
                  </p:cNvPr>
                  <p:cNvSpPr txBox="1"/>
                  <p:nvPr/>
                </p:nvSpPr>
                <p:spPr>
                  <a:xfrm>
                    <a:off x="11138712" y="6503411"/>
                    <a:ext cx="357668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cs-CZ" sz="1200" dirty="0"/>
                      <a:t>55</a:t>
                    </a:r>
                  </a:p>
                </p:txBody>
              </p:sp>
            </p:grpSp>
            <p:sp>
              <p:nvSpPr>
                <p:cNvPr id="38" name="TextovéPole 37">
                  <a:extLst>
                    <a:ext uri="{FF2B5EF4-FFF2-40B4-BE49-F238E27FC236}">
                      <a16:creationId xmlns:a16="http://schemas.microsoft.com/office/drawing/2014/main" id="{037978A4-1F0A-441E-BDD1-C7037EA1D770}"/>
                    </a:ext>
                  </a:extLst>
                </p:cNvPr>
                <p:cNvSpPr txBox="1"/>
                <p:nvPr/>
              </p:nvSpPr>
              <p:spPr>
                <a:xfrm>
                  <a:off x="9928293" y="6632128"/>
                  <a:ext cx="1472215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cs-CZ" sz="1200" dirty="0"/>
                    <a:t>Teplota kůže [°C]</a:t>
                  </a:r>
                </a:p>
              </p:txBody>
            </p:sp>
          </p:grpSp>
          <p:sp>
            <p:nvSpPr>
              <p:cNvPr id="41" name="TextovéPole 40">
                <a:extLst>
                  <a:ext uri="{FF2B5EF4-FFF2-40B4-BE49-F238E27FC236}">
                    <a16:creationId xmlns:a16="http://schemas.microsoft.com/office/drawing/2014/main" id="{F48E7F11-F944-4F17-863F-0A9899A7194B}"/>
                  </a:ext>
                </a:extLst>
              </p:cNvPr>
              <p:cNvSpPr txBox="1"/>
              <p:nvPr/>
            </p:nvSpPr>
            <p:spPr>
              <a:xfrm rot="16200000">
                <a:off x="6069044" y="5096147"/>
                <a:ext cx="147221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cs-CZ" sz="1200" dirty="0"/>
                  <a:t>Frekvence akčních potenciálů [1/s]</a:t>
                </a:r>
              </a:p>
            </p:txBody>
          </p:sp>
          <p:cxnSp>
            <p:nvCxnSpPr>
              <p:cNvPr id="53" name="Přímá spojnice 52">
                <a:extLst>
                  <a:ext uri="{FF2B5EF4-FFF2-40B4-BE49-F238E27FC236}">
                    <a16:creationId xmlns:a16="http://schemas.microsoft.com/office/drawing/2014/main" id="{DDD9E7B7-C8E2-407B-AD3D-7BCB8E17BA9E}"/>
                  </a:ext>
                </a:extLst>
              </p:cNvPr>
              <p:cNvCxnSpPr/>
              <p:nvPr/>
            </p:nvCxnSpPr>
            <p:spPr>
              <a:xfrm flipH="1">
                <a:off x="7326244" y="5832475"/>
                <a:ext cx="97630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Přímá spojnice 53">
                <a:extLst>
                  <a:ext uri="{FF2B5EF4-FFF2-40B4-BE49-F238E27FC236}">
                    <a16:creationId xmlns:a16="http://schemas.microsoft.com/office/drawing/2014/main" id="{78E7EAD7-D6ED-4B77-98E1-CEBED4E7A4E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326244" y="6199435"/>
                <a:ext cx="97631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Přímá spojnice 57">
                <a:extLst>
                  <a:ext uri="{FF2B5EF4-FFF2-40B4-BE49-F238E27FC236}">
                    <a16:creationId xmlns:a16="http://schemas.microsoft.com/office/drawing/2014/main" id="{E344C31F-5C71-4FD9-AA97-FBAC36215311}"/>
                  </a:ext>
                </a:extLst>
              </p:cNvPr>
              <p:cNvCxnSpPr/>
              <p:nvPr/>
            </p:nvCxnSpPr>
            <p:spPr>
              <a:xfrm flipH="1">
                <a:off x="7326244" y="5472475"/>
                <a:ext cx="97630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Přímá spojnice 59">
                <a:extLst>
                  <a:ext uri="{FF2B5EF4-FFF2-40B4-BE49-F238E27FC236}">
                    <a16:creationId xmlns:a16="http://schemas.microsoft.com/office/drawing/2014/main" id="{4A60CD9B-111B-47FD-BA57-693948F62E70}"/>
                  </a:ext>
                </a:extLst>
              </p:cNvPr>
              <p:cNvCxnSpPr/>
              <p:nvPr/>
            </p:nvCxnSpPr>
            <p:spPr>
              <a:xfrm flipH="1">
                <a:off x="7326244" y="5112474"/>
                <a:ext cx="97630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Přímá spojnice 60">
                <a:extLst>
                  <a:ext uri="{FF2B5EF4-FFF2-40B4-BE49-F238E27FC236}">
                    <a16:creationId xmlns:a16="http://schemas.microsoft.com/office/drawing/2014/main" id="{63DF6B8E-00A1-4BE6-97FA-30892985A762}"/>
                  </a:ext>
                </a:extLst>
              </p:cNvPr>
              <p:cNvCxnSpPr/>
              <p:nvPr/>
            </p:nvCxnSpPr>
            <p:spPr>
              <a:xfrm flipH="1">
                <a:off x="7326244" y="4756373"/>
                <a:ext cx="97630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2" name="TextovéPole 61">
                <a:extLst>
                  <a:ext uri="{FF2B5EF4-FFF2-40B4-BE49-F238E27FC236}">
                    <a16:creationId xmlns:a16="http://schemas.microsoft.com/office/drawing/2014/main" id="{C7AE6D25-0968-49EE-A651-509FDD388F5C}"/>
                  </a:ext>
                </a:extLst>
              </p:cNvPr>
              <p:cNvSpPr txBox="1"/>
              <p:nvPr/>
            </p:nvSpPr>
            <p:spPr>
              <a:xfrm rot="16200000">
                <a:off x="7114857" y="6067450"/>
                <a:ext cx="1952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1200" dirty="0"/>
                  <a:t>0</a:t>
                </a:r>
              </a:p>
            </p:txBody>
          </p:sp>
          <p:sp>
            <p:nvSpPr>
              <p:cNvPr id="63" name="TextovéPole 62">
                <a:extLst>
                  <a:ext uri="{FF2B5EF4-FFF2-40B4-BE49-F238E27FC236}">
                    <a16:creationId xmlns:a16="http://schemas.microsoft.com/office/drawing/2014/main" id="{79E36B41-6551-4C25-9692-8A1FF475E895}"/>
                  </a:ext>
                </a:extLst>
              </p:cNvPr>
              <p:cNvSpPr txBox="1"/>
              <p:nvPr/>
            </p:nvSpPr>
            <p:spPr>
              <a:xfrm rot="16200000">
                <a:off x="7033654" y="5701518"/>
                <a:ext cx="35766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1200" dirty="0"/>
                  <a:t>10</a:t>
                </a:r>
              </a:p>
            </p:txBody>
          </p:sp>
          <p:sp>
            <p:nvSpPr>
              <p:cNvPr id="64" name="TextovéPole 63">
                <a:extLst>
                  <a:ext uri="{FF2B5EF4-FFF2-40B4-BE49-F238E27FC236}">
                    <a16:creationId xmlns:a16="http://schemas.microsoft.com/office/drawing/2014/main" id="{5954F6C3-86DF-4A3D-B1B6-EB8381DD476F}"/>
                  </a:ext>
                </a:extLst>
              </p:cNvPr>
              <p:cNvSpPr txBox="1"/>
              <p:nvPr/>
            </p:nvSpPr>
            <p:spPr>
              <a:xfrm rot="16200000">
                <a:off x="7033654" y="5343849"/>
                <a:ext cx="35766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1200" dirty="0"/>
                  <a:t>20</a:t>
                </a:r>
              </a:p>
            </p:txBody>
          </p:sp>
          <p:sp>
            <p:nvSpPr>
              <p:cNvPr id="65" name="TextovéPole 64">
                <a:extLst>
                  <a:ext uri="{FF2B5EF4-FFF2-40B4-BE49-F238E27FC236}">
                    <a16:creationId xmlns:a16="http://schemas.microsoft.com/office/drawing/2014/main" id="{47074A48-C1E8-4C27-9FE5-D0E23F4917C1}"/>
                  </a:ext>
                </a:extLst>
              </p:cNvPr>
              <p:cNvSpPr txBox="1"/>
              <p:nvPr/>
            </p:nvSpPr>
            <p:spPr>
              <a:xfrm rot="16200000">
                <a:off x="7035447" y="4968430"/>
                <a:ext cx="35766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1200" dirty="0"/>
                  <a:t>30</a:t>
                </a:r>
              </a:p>
            </p:txBody>
          </p:sp>
          <p:sp>
            <p:nvSpPr>
              <p:cNvPr id="66" name="TextovéPole 65">
                <a:extLst>
                  <a:ext uri="{FF2B5EF4-FFF2-40B4-BE49-F238E27FC236}">
                    <a16:creationId xmlns:a16="http://schemas.microsoft.com/office/drawing/2014/main" id="{951DD162-1C73-4082-8543-3E8B2F136FA4}"/>
                  </a:ext>
                </a:extLst>
              </p:cNvPr>
              <p:cNvSpPr txBox="1"/>
              <p:nvPr/>
            </p:nvSpPr>
            <p:spPr>
              <a:xfrm rot="16200000">
                <a:off x="7033654" y="4626180"/>
                <a:ext cx="35766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1200" dirty="0"/>
                  <a:t>40</a:t>
                </a:r>
              </a:p>
            </p:txBody>
          </p:sp>
          <p:sp>
            <p:nvSpPr>
              <p:cNvPr id="67" name="Volný tvar: obrazec 66">
                <a:extLst>
                  <a:ext uri="{FF2B5EF4-FFF2-40B4-BE49-F238E27FC236}">
                    <a16:creationId xmlns:a16="http://schemas.microsoft.com/office/drawing/2014/main" id="{6913F36B-A060-409A-82AB-CFE446C02E62}"/>
                  </a:ext>
                </a:extLst>
              </p:cNvPr>
              <p:cNvSpPr/>
              <p:nvPr/>
            </p:nvSpPr>
            <p:spPr>
              <a:xfrm>
                <a:off x="7429635" y="5832715"/>
                <a:ext cx="2882900" cy="373234"/>
              </a:xfrm>
              <a:custGeom>
                <a:avLst/>
                <a:gdLst>
                  <a:gd name="connsiteX0" fmla="*/ 0 w 2882900"/>
                  <a:gd name="connsiteY0" fmla="*/ 373234 h 373234"/>
                  <a:gd name="connsiteX1" fmla="*/ 746125 w 2882900"/>
                  <a:gd name="connsiteY1" fmla="*/ 271634 h 373234"/>
                  <a:gd name="connsiteX2" fmla="*/ 1241425 w 2882900"/>
                  <a:gd name="connsiteY2" fmla="*/ 157334 h 373234"/>
                  <a:gd name="connsiteX3" fmla="*/ 1651000 w 2882900"/>
                  <a:gd name="connsiteY3" fmla="*/ 33509 h 373234"/>
                  <a:gd name="connsiteX4" fmla="*/ 1955800 w 2882900"/>
                  <a:gd name="connsiteY4" fmla="*/ 8109 h 373234"/>
                  <a:gd name="connsiteX5" fmla="*/ 2466975 w 2882900"/>
                  <a:gd name="connsiteY5" fmla="*/ 154159 h 373234"/>
                  <a:gd name="connsiteX6" fmla="*/ 2882900 w 2882900"/>
                  <a:gd name="connsiteY6" fmla="*/ 370059 h 3732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882900" h="373234">
                    <a:moveTo>
                      <a:pt x="0" y="373234"/>
                    </a:moveTo>
                    <a:cubicBezTo>
                      <a:pt x="269610" y="340425"/>
                      <a:pt x="539221" y="307617"/>
                      <a:pt x="746125" y="271634"/>
                    </a:cubicBezTo>
                    <a:cubicBezTo>
                      <a:pt x="953029" y="235651"/>
                      <a:pt x="1090613" y="197021"/>
                      <a:pt x="1241425" y="157334"/>
                    </a:cubicBezTo>
                    <a:cubicBezTo>
                      <a:pt x="1392237" y="117647"/>
                      <a:pt x="1531938" y="58380"/>
                      <a:pt x="1651000" y="33509"/>
                    </a:cubicBezTo>
                    <a:cubicBezTo>
                      <a:pt x="1770063" y="8638"/>
                      <a:pt x="1819804" y="-11999"/>
                      <a:pt x="1955800" y="8109"/>
                    </a:cubicBezTo>
                    <a:cubicBezTo>
                      <a:pt x="2091796" y="28217"/>
                      <a:pt x="2312458" y="93834"/>
                      <a:pt x="2466975" y="154159"/>
                    </a:cubicBezTo>
                    <a:cubicBezTo>
                      <a:pt x="2621492" y="214484"/>
                      <a:pt x="2752196" y="292271"/>
                      <a:pt x="2882900" y="370059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75" name="Volný tvar: obrazec 74">
                <a:extLst>
                  <a:ext uri="{FF2B5EF4-FFF2-40B4-BE49-F238E27FC236}">
                    <a16:creationId xmlns:a16="http://schemas.microsoft.com/office/drawing/2014/main" id="{EE586244-CFE3-4A36-A7EF-826B3B975D13}"/>
                  </a:ext>
                </a:extLst>
              </p:cNvPr>
              <p:cNvSpPr/>
              <p:nvPr/>
            </p:nvSpPr>
            <p:spPr>
              <a:xfrm>
                <a:off x="9585325" y="4851399"/>
                <a:ext cx="1438275" cy="1349376"/>
              </a:xfrm>
              <a:custGeom>
                <a:avLst/>
                <a:gdLst>
                  <a:gd name="connsiteX0" fmla="*/ 0 w 1438275"/>
                  <a:gd name="connsiteY0" fmla="*/ 1349376 h 1349376"/>
                  <a:gd name="connsiteX1" fmla="*/ 365125 w 1438275"/>
                  <a:gd name="connsiteY1" fmla="*/ 1263651 h 1349376"/>
                  <a:gd name="connsiteX2" fmla="*/ 755650 w 1438275"/>
                  <a:gd name="connsiteY2" fmla="*/ 933451 h 1349376"/>
                  <a:gd name="connsiteX3" fmla="*/ 1069975 w 1438275"/>
                  <a:gd name="connsiteY3" fmla="*/ 1 h 1349376"/>
                  <a:gd name="connsiteX4" fmla="*/ 1263650 w 1438275"/>
                  <a:gd name="connsiteY4" fmla="*/ 939801 h 1349376"/>
                  <a:gd name="connsiteX5" fmla="*/ 1438275 w 1438275"/>
                  <a:gd name="connsiteY5" fmla="*/ 1346201 h 1349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438275" h="1349376">
                    <a:moveTo>
                      <a:pt x="0" y="1349376"/>
                    </a:moveTo>
                    <a:cubicBezTo>
                      <a:pt x="119591" y="1341174"/>
                      <a:pt x="239183" y="1332972"/>
                      <a:pt x="365125" y="1263651"/>
                    </a:cubicBezTo>
                    <a:cubicBezTo>
                      <a:pt x="491067" y="1194330"/>
                      <a:pt x="638175" y="1144059"/>
                      <a:pt x="755650" y="933451"/>
                    </a:cubicBezTo>
                    <a:cubicBezTo>
                      <a:pt x="873125" y="722843"/>
                      <a:pt x="985308" y="-1057"/>
                      <a:pt x="1069975" y="1"/>
                    </a:cubicBezTo>
                    <a:cubicBezTo>
                      <a:pt x="1154642" y="1059"/>
                      <a:pt x="1202267" y="715434"/>
                      <a:pt x="1263650" y="939801"/>
                    </a:cubicBezTo>
                    <a:cubicBezTo>
                      <a:pt x="1325033" y="1164168"/>
                      <a:pt x="1381654" y="1255184"/>
                      <a:pt x="1438275" y="1346201"/>
                    </a:cubicBezTo>
                  </a:path>
                </a:pathLst>
              </a:cu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76" name="Volný tvar: obrazec 75">
                <a:extLst>
                  <a:ext uri="{FF2B5EF4-FFF2-40B4-BE49-F238E27FC236}">
                    <a16:creationId xmlns:a16="http://schemas.microsoft.com/office/drawing/2014/main" id="{1380EF41-E1B1-4CCE-8A3B-3A0A275F978D}"/>
                  </a:ext>
                </a:extLst>
              </p:cNvPr>
              <p:cNvSpPr/>
              <p:nvPr/>
            </p:nvSpPr>
            <p:spPr>
              <a:xfrm>
                <a:off x="7423150" y="5908675"/>
                <a:ext cx="777875" cy="295275"/>
              </a:xfrm>
              <a:custGeom>
                <a:avLst/>
                <a:gdLst>
                  <a:gd name="connsiteX0" fmla="*/ 0 w 777875"/>
                  <a:gd name="connsiteY0" fmla="*/ 0 h 295275"/>
                  <a:gd name="connsiteX1" fmla="*/ 209550 w 777875"/>
                  <a:gd name="connsiteY1" fmla="*/ 187325 h 295275"/>
                  <a:gd name="connsiteX2" fmla="*/ 777875 w 777875"/>
                  <a:gd name="connsiteY2" fmla="*/ 295275 h 295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77875" h="295275">
                    <a:moveTo>
                      <a:pt x="0" y="0"/>
                    </a:moveTo>
                    <a:cubicBezTo>
                      <a:pt x="39952" y="69056"/>
                      <a:pt x="79904" y="138112"/>
                      <a:pt x="209550" y="187325"/>
                    </a:cubicBezTo>
                    <a:cubicBezTo>
                      <a:pt x="339196" y="236538"/>
                      <a:pt x="558535" y="265906"/>
                      <a:pt x="777875" y="295275"/>
                    </a:cubicBezTo>
                  </a:path>
                </a:pathLst>
              </a:custGeom>
              <a:noFill/>
              <a:ln>
                <a:prstDash val="dash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77" name="Volný tvar: obrazec 76">
                <a:extLst>
                  <a:ext uri="{FF2B5EF4-FFF2-40B4-BE49-F238E27FC236}">
                    <a16:creationId xmlns:a16="http://schemas.microsoft.com/office/drawing/2014/main" id="{F4B39510-D03B-4C0A-81B7-BB9C61CC8A3D}"/>
                  </a:ext>
                </a:extLst>
              </p:cNvPr>
              <p:cNvSpPr/>
              <p:nvPr/>
            </p:nvSpPr>
            <p:spPr>
              <a:xfrm>
                <a:off x="10661650" y="4727575"/>
                <a:ext cx="825500" cy="1473200"/>
              </a:xfrm>
              <a:custGeom>
                <a:avLst/>
                <a:gdLst>
                  <a:gd name="connsiteX0" fmla="*/ 0 w 825500"/>
                  <a:gd name="connsiteY0" fmla="*/ 1473200 h 1473200"/>
                  <a:gd name="connsiteX1" fmla="*/ 228600 w 825500"/>
                  <a:gd name="connsiteY1" fmla="*/ 1381125 h 1473200"/>
                  <a:gd name="connsiteX2" fmla="*/ 492125 w 825500"/>
                  <a:gd name="connsiteY2" fmla="*/ 1177925 h 1473200"/>
                  <a:gd name="connsiteX3" fmla="*/ 660400 w 825500"/>
                  <a:gd name="connsiteY3" fmla="*/ 923925 h 1473200"/>
                  <a:gd name="connsiteX4" fmla="*/ 762000 w 825500"/>
                  <a:gd name="connsiteY4" fmla="*/ 469900 h 1473200"/>
                  <a:gd name="connsiteX5" fmla="*/ 825500 w 825500"/>
                  <a:gd name="connsiteY5" fmla="*/ 0 h 1473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25500" h="1473200">
                    <a:moveTo>
                      <a:pt x="0" y="1473200"/>
                    </a:moveTo>
                    <a:cubicBezTo>
                      <a:pt x="73289" y="1451768"/>
                      <a:pt x="146579" y="1430337"/>
                      <a:pt x="228600" y="1381125"/>
                    </a:cubicBezTo>
                    <a:cubicBezTo>
                      <a:pt x="310621" y="1331912"/>
                      <a:pt x="420158" y="1254125"/>
                      <a:pt x="492125" y="1177925"/>
                    </a:cubicBezTo>
                    <a:cubicBezTo>
                      <a:pt x="564092" y="1101725"/>
                      <a:pt x="615421" y="1041929"/>
                      <a:pt x="660400" y="923925"/>
                    </a:cubicBezTo>
                    <a:cubicBezTo>
                      <a:pt x="705379" y="805921"/>
                      <a:pt x="734483" y="623887"/>
                      <a:pt x="762000" y="469900"/>
                    </a:cubicBezTo>
                    <a:cubicBezTo>
                      <a:pt x="789517" y="315913"/>
                      <a:pt x="807508" y="157956"/>
                      <a:pt x="825500" y="0"/>
                    </a:cubicBezTo>
                  </a:path>
                </a:pathLst>
              </a:custGeom>
              <a:noFill/>
              <a:ln>
                <a:solidFill>
                  <a:srgbClr val="FF0000"/>
                </a:solidFill>
                <a:prstDash val="dash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80" name="TextovéPole 79">
              <a:extLst>
                <a:ext uri="{FF2B5EF4-FFF2-40B4-BE49-F238E27FC236}">
                  <a16:creationId xmlns:a16="http://schemas.microsoft.com/office/drawing/2014/main" id="{D9F43FE4-A8A1-44E4-9A14-EE9A62AC943D}"/>
                </a:ext>
              </a:extLst>
            </p:cNvPr>
            <p:cNvSpPr txBox="1"/>
            <p:nvPr/>
          </p:nvSpPr>
          <p:spPr>
            <a:xfrm>
              <a:off x="7558131" y="5761465"/>
              <a:ext cx="569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1200" dirty="0"/>
                <a:t>bolest</a:t>
              </a:r>
            </a:p>
          </p:txBody>
        </p:sp>
        <p:sp>
          <p:nvSpPr>
            <p:cNvPr id="81" name="TextovéPole 80">
              <a:extLst>
                <a:ext uri="{FF2B5EF4-FFF2-40B4-BE49-F238E27FC236}">
                  <a16:creationId xmlns:a16="http://schemas.microsoft.com/office/drawing/2014/main" id="{239A2AF1-D43F-4E93-ABDE-2F83580D1D61}"/>
                </a:ext>
              </a:extLst>
            </p:cNvPr>
            <p:cNvSpPr txBox="1"/>
            <p:nvPr/>
          </p:nvSpPr>
          <p:spPr>
            <a:xfrm>
              <a:off x="11100863" y="4985701"/>
              <a:ext cx="569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1200" dirty="0"/>
                <a:t>bolest</a:t>
              </a:r>
            </a:p>
          </p:txBody>
        </p:sp>
        <p:sp>
          <p:nvSpPr>
            <p:cNvPr id="82" name="TextovéPole 81">
              <a:extLst>
                <a:ext uri="{FF2B5EF4-FFF2-40B4-BE49-F238E27FC236}">
                  <a16:creationId xmlns:a16="http://schemas.microsoft.com/office/drawing/2014/main" id="{8815A8E6-3E5E-4EE9-9920-EECE07ACBA00}"/>
                </a:ext>
              </a:extLst>
            </p:cNvPr>
            <p:cNvSpPr txBox="1"/>
            <p:nvPr/>
          </p:nvSpPr>
          <p:spPr>
            <a:xfrm>
              <a:off x="8860787" y="5518164"/>
              <a:ext cx="5196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1200" dirty="0"/>
                <a:t>chlad</a:t>
              </a:r>
            </a:p>
          </p:txBody>
        </p:sp>
        <p:sp>
          <p:nvSpPr>
            <p:cNvPr id="83" name="TextovéPole 82">
              <a:extLst>
                <a:ext uri="{FF2B5EF4-FFF2-40B4-BE49-F238E27FC236}">
                  <a16:creationId xmlns:a16="http://schemas.microsoft.com/office/drawing/2014/main" id="{C86C4DA6-7833-4230-9514-774154E9400D}"/>
                </a:ext>
              </a:extLst>
            </p:cNvPr>
            <p:cNvSpPr txBox="1"/>
            <p:nvPr/>
          </p:nvSpPr>
          <p:spPr>
            <a:xfrm>
              <a:off x="10119230" y="4985701"/>
              <a:ext cx="50840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1200" dirty="0"/>
                <a:t>teplo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4223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5907" y="1225423"/>
            <a:ext cx="8481695" cy="484886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355600" marR="122555" indent="-342900">
              <a:lnSpc>
                <a:spcPct val="100800"/>
              </a:lnSpc>
              <a:spcBef>
                <a:spcPts val="70"/>
              </a:spcBef>
              <a:buFont typeface="Arial MT"/>
              <a:buChar char="•"/>
              <a:tabLst>
                <a:tab pos="354965" algn="l"/>
                <a:tab pos="355600" algn="l"/>
                <a:tab pos="2996565" algn="l"/>
              </a:tabLst>
            </a:pPr>
            <a:r>
              <a:rPr sz="2400" b="1" spc="-5" dirty="0">
                <a:latin typeface="Calibri"/>
                <a:cs typeface="Calibri"/>
              </a:rPr>
              <a:t>Meissnerova</a:t>
            </a:r>
            <a:r>
              <a:rPr sz="2400" b="1" spc="-10" dirty="0">
                <a:latin typeface="Calibri"/>
                <a:cs typeface="Calibri"/>
              </a:rPr>
              <a:t> tělíska	</a:t>
            </a:r>
            <a:r>
              <a:rPr sz="2800" spc="-5" dirty="0">
                <a:latin typeface="Calibri"/>
                <a:cs typeface="Calibri"/>
              </a:rPr>
              <a:t>-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vysoce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adaptivní</a:t>
            </a:r>
            <a:r>
              <a:rPr sz="2000" spc="-5" dirty="0">
                <a:latin typeface="Calibri"/>
                <a:cs typeface="Calibri"/>
              </a:rPr>
              <a:t> mechanoreceptor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především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pro </a:t>
            </a:r>
            <a:r>
              <a:rPr sz="2000" spc="-4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hmat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na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prstech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rtech.</a:t>
            </a:r>
            <a:r>
              <a:rPr sz="2000" spc="-10" dirty="0">
                <a:latin typeface="Calibri"/>
                <a:cs typeface="Calibri"/>
              </a:rPr>
              <a:t> Meissnerova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tělíska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jsou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prodloužená,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obalená 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zakončení</a:t>
            </a:r>
            <a:r>
              <a:rPr sz="2000" spc="-15" dirty="0">
                <a:latin typeface="Calibri"/>
                <a:cs typeface="Calibri"/>
              </a:rPr>
              <a:t> velkého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myelinizovaného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nervového</a:t>
            </a:r>
            <a:r>
              <a:rPr sz="2000" dirty="0">
                <a:latin typeface="Calibri"/>
                <a:cs typeface="Calibri"/>
              </a:rPr>
              <a:t> vlákna.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Uvnitř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svého</a:t>
            </a:r>
            <a:r>
              <a:rPr sz="2000" dirty="0">
                <a:latin typeface="Calibri"/>
                <a:cs typeface="Calibri"/>
              </a:rPr>
              <a:t> obalu</a:t>
            </a:r>
            <a:endParaRPr sz="2000">
              <a:latin typeface="Calibri"/>
              <a:cs typeface="Calibri"/>
            </a:endParaRPr>
          </a:p>
          <a:p>
            <a:pPr marL="355600" marR="508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se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ještě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dělí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drobných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terminálních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filament.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Receptor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je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stimulován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tak,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že </a:t>
            </a:r>
            <a:r>
              <a:rPr sz="2000" spc="-4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dojde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k </a:t>
            </a:r>
            <a:r>
              <a:rPr sz="2000" spc="-10" dirty="0">
                <a:latin typeface="Calibri"/>
                <a:cs typeface="Calibri"/>
              </a:rPr>
              <a:t>deformaci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pouzdra,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tím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ke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stimulaci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nervového </a:t>
            </a:r>
            <a:r>
              <a:rPr sz="2000" spc="-10" dirty="0">
                <a:latin typeface="Calibri"/>
                <a:cs typeface="Calibri"/>
              </a:rPr>
              <a:t>zakončení. </a:t>
            </a:r>
            <a:r>
              <a:rPr sz="2000" spc="-40" dirty="0">
                <a:latin typeface="Calibri"/>
                <a:cs typeface="Calibri"/>
              </a:rPr>
              <a:t>Tělísko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je </a:t>
            </a:r>
            <a:r>
              <a:rPr sz="2000" spc="-434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zapojeno </a:t>
            </a:r>
            <a:r>
              <a:rPr sz="2000" dirty="0">
                <a:latin typeface="Calibri"/>
                <a:cs typeface="Calibri"/>
              </a:rPr>
              <a:t>do vnímání pocitů </a:t>
            </a:r>
            <a:r>
              <a:rPr sz="2000" spc="-5" dirty="0">
                <a:latin typeface="Calibri"/>
                <a:cs typeface="Calibri"/>
              </a:rPr>
              <a:t>lehkých </a:t>
            </a:r>
            <a:r>
              <a:rPr sz="2000" dirty="0">
                <a:latin typeface="Calibri"/>
                <a:cs typeface="Calibri"/>
              </a:rPr>
              <a:t>a </a:t>
            </a:r>
            <a:r>
              <a:rPr sz="2000" spc="-5" dirty="0">
                <a:latin typeface="Calibri"/>
                <a:cs typeface="Calibri"/>
              </a:rPr>
              <a:t>povrchových vibrací </a:t>
            </a:r>
            <a:r>
              <a:rPr sz="2000" dirty="0">
                <a:latin typeface="Calibri"/>
                <a:cs typeface="Calibri"/>
              </a:rPr>
              <a:t>(rychle </a:t>
            </a:r>
            <a:r>
              <a:rPr sz="2000" spc="-5" dirty="0">
                <a:latin typeface="Calibri"/>
                <a:cs typeface="Calibri"/>
              </a:rPr>
              <a:t>se </a:t>
            </a:r>
            <a:r>
              <a:rPr sz="2000" dirty="0">
                <a:latin typeface="Calibri"/>
                <a:cs typeface="Calibri"/>
              </a:rPr>
              <a:t>adaptující </a:t>
            </a:r>
            <a:r>
              <a:rPr sz="2000" spc="-4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receptor)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- </a:t>
            </a:r>
            <a:r>
              <a:rPr sz="2000" spc="-5" dirty="0">
                <a:latin typeface="Calibri"/>
                <a:cs typeface="Calibri"/>
              </a:rPr>
              <a:t>zapojuje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se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do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hmatu,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 </a:t>
            </a:r>
            <a:r>
              <a:rPr sz="2000" spc="-15" dirty="0">
                <a:latin typeface="Calibri"/>
                <a:cs typeface="Calibri"/>
              </a:rPr>
              <a:t>to</a:t>
            </a:r>
            <a:r>
              <a:rPr sz="2000" spc="-10" dirty="0">
                <a:latin typeface="Calibri"/>
                <a:cs typeface="Calibri"/>
              </a:rPr>
              <a:t> zejména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tehdy,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dotkneme-li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pokožky 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jemně</a:t>
            </a:r>
            <a:r>
              <a:rPr sz="2000" dirty="0">
                <a:latin typeface="Calibri"/>
                <a:cs typeface="Calibri"/>
              </a:rPr>
              <a:t> nebo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rychle,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nebo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pokožka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dostane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do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kontaktu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pohybujícími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se 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předměty.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ts val="331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400" b="1" spc="-20" dirty="0">
                <a:latin typeface="Calibri"/>
                <a:cs typeface="Calibri"/>
              </a:rPr>
              <a:t>Vater-Paciniho</a:t>
            </a:r>
            <a:r>
              <a:rPr sz="2400" b="1" spc="15" dirty="0">
                <a:latin typeface="Calibri"/>
                <a:cs typeface="Calibri"/>
              </a:rPr>
              <a:t> </a:t>
            </a:r>
            <a:r>
              <a:rPr sz="2400" b="1" spc="-15" dirty="0">
                <a:latin typeface="Calibri"/>
                <a:cs typeface="Calibri"/>
              </a:rPr>
              <a:t>tělíska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-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až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2 mm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velká,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jejich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dendrit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je </a:t>
            </a:r>
            <a:r>
              <a:rPr sz="2000" spc="-10" dirty="0">
                <a:latin typeface="Calibri"/>
                <a:cs typeface="Calibri"/>
              </a:rPr>
              <a:t>obalený</a:t>
            </a:r>
            <a:endParaRPr sz="2000">
              <a:latin typeface="Calibri"/>
              <a:cs typeface="Calibri"/>
            </a:endParaRPr>
          </a:p>
          <a:p>
            <a:pPr marL="355600" marR="237490">
              <a:lnSpc>
                <a:spcPct val="100000"/>
              </a:lnSpc>
              <a:spcBef>
                <a:spcPts val="55"/>
              </a:spcBef>
            </a:pPr>
            <a:r>
              <a:rPr sz="2000" spc="-5" dirty="0">
                <a:latin typeface="Calibri"/>
                <a:cs typeface="Calibri"/>
              </a:rPr>
              <a:t>Schwannovými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buňkami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periferně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od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nich </a:t>
            </a:r>
            <a:r>
              <a:rPr sz="2000" spc="-15" dirty="0">
                <a:latin typeface="Calibri"/>
                <a:cs typeface="Calibri"/>
              </a:rPr>
              <a:t>ještě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mnoha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vrstvami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epineuria. </a:t>
            </a:r>
            <a:r>
              <a:rPr sz="2000" spc="-434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Nacházejí se jak </a:t>
            </a:r>
            <a:r>
              <a:rPr sz="2000" dirty="0">
                <a:latin typeface="Calibri"/>
                <a:cs typeface="Calibri"/>
              </a:rPr>
              <a:t>na </a:t>
            </a:r>
            <a:r>
              <a:rPr sz="2000" spc="-5" dirty="0">
                <a:latin typeface="Calibri"/>
                <a:cs typeface="Calibri"/>
              </a:rPr>
              <a:t>povrchu těla, tak </a:t>
            </a:r>
            <a:r>
              <a:rPr sz="2000" dirty="0">
                <a:latin typeface="Calibri"/>
                <a:cs typeface="Calibri"/>
              </a:rPr>
              <a:t>v </a:t>
            </a:r>
            <a:r>
              <a:rPr sz="2000" spc="-5" dirty="0">
                <a:latin typeface="Calibri"/>
                <a:cs typeface="Calibri"/>
              </a:rPr>
              <a:t>hlubokých tkáních. Vyznačují se 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schopností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téměř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okamžité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adaptace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(v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setinách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sekund),</a:t>
            </a:r>
            <a:r>
              <a:rPr sz="2000" spc="-15" dirty="0">
                <a:latin typeface="Calibri"/>
                <a:cs typeface="Calibri"/>
              </a:rPr>
              <a:t> proto</a:t>
            </a:r>
            <a:r>
              <a:rPr sz="2000" dirty="0">
                <a:latin typeface="Calibri"/>
                <a:cs typeface="Calibri"/>
              </a:rPr>
              <a:t> je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může</a:t>
            </a:r>
            <a:endParaRPr sz="2000">
              <a:latin typeface="Calibri"/>
              <a:cs typeface="Calibri"/>
            </a:endParaRPr>
          </a:p>
          <a:p>
            <a:pPr marL="355600" marR="62865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stimulovat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pouze velmi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rychle se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měnící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mechanický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podnět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35" dirty="0">
                <a:latin typeface="Calibri"/>
                <a:cs typeface="Calibri"/>
              </a:rPr>
              <a:t>(např.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komprese). </a:t>
            </a:r>
            <a:r>
              <a:rPr sz="2000" spc="-4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Tím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jsou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obzvláště</a:t>
            </a:r>
            <a:r>
              <a:rPr sz="2000" dirty="0">
                <a:latin typeface="Calibri"/>
                <a:cs typeface="Calibri"/>
              </a:rPr>
              <a:t> cenné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 </a:t>
            </a:r>
            <a:r>
              <a:rPr sz="2000" spc="-10" dirty="0">
                <a:latin typeface="Calibri"/>
                <a:cs typeface="Calibri"/>
              </a:rPr>
              <a:t>registraci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vibrací</a:t>
            </a:r>
            <a:r>
              <a:rPr sz="2000" dirty="0">
                <a:latin typeface="Calibri"/>
                <a:cs typeface="Calibri"/>
              </a:rPr>
              <a:t> o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vyšší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frekvenci.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6887" y="472185"/>
            <a:ext cx="463994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latin typeface="Calibri"/>
                <a:cs typeface="Calibri"/>
              </a:rPr>
              <a:t>Body</a:t>
            </a:r>
            <a:r>
              <a:rPr sz="3600" b="1" spc="-35" dirty="0">
                <a:latin typeface="Calibri"/>
                <a:cs typeface="Calibri"/>
              </a:rPr>
              <a:t> </a:t>
            </a:r>
            <a:r>
              <a:rPr sz="3600" b="1" spc="-25" dirty="0">
                <a:latin typeface="Calibri"/>
                <a:cs typeface="Calibri"/>
              </a:rPr>
              <a:t>tlakové </a:t>
            </a:r>
            <a:r>
              <a:rPr sz="3600" b="1" dirty="0">
                <a:latin typeface="Calibri"/>
                <a:cs typeface="Calibri"/>
              </a:rPr>
              <a:t>a</a:t>
            </a:r>
            <a:r>
              <a:rPr sz="3600" b="1" spc="-25" dirty="0">
                <a:latin typeface="Calibri"/>
                <a:cs typeface="Calibri"/>
              </a:rPr>
              <a:t> </a:t>
            </a:r>
            <a:r>
              <a:rPr sz="3600" b="1" spc="-10" dirty="0">
                <a:latin typeface="Calibri"/>
                <a:cs typeface="Calibri"/>
              </a:rPr>
              <a:t>bolestivé</a:t>
            </a:r>
            <a:endParaRPr sz="36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50907" y="3942588"/>
            <a:ext cx="1697736" cy="2726436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511283" y="1062227"/>
            <a:ext cx="1696212" cy="272643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</TotalTime>
  <Words>1579</Words>
  <Application>Microsoft Office PowerPoint</Application>
  <PresentationFormat>Širokoúhlá obrazovka</PresentationFormat>
  <Paragraphs>129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0" baseType="lpstr">
      <vt:lpstr>Arial</vt:lpstr>
      <vt:lpstr>Arial MT</vt:lpstr>
      <vt:lpstr>Calibri</vt:lpstr>
      <vt:lpstr>Times New Roman</vt:lpstr>
      <vt:lpstr>Office Theme</vt:lpstr>
      <vt:lpstr>XXXI. Obecná fyziologie kůže  </vt:lpstr>
      <vt:lpstr>Funkce kůže 1</vt:lpstr>
      <vt:lpstr>Funkce kůže 2</vt:lpstr>
      <vt:lpstr>Obraz reaktivity kožních cév - dermografismus</vt:lpstr>
      <vt:lpstr>Obraz reaktivity kožních cév - dermografismus</vt:lpstr>
      <vt:lpstr>Zkouška reaktivity potních žláz – Minorova zkouška</vt:lpstr>
      <vt:lpstr>Body tepelné a chladové (periferní termoreceptory)</vt:lpstr>
      <vt:lpstr>Vnímání tepla a chladu kůží</vt:lpstr>
      <vt:lpstr>Body tlakové a bolestivé</vt:lpstr>
      <vt:lpstr>Body tlakové a bolestivé</vt:lpstr>
      <vt:lpstr>Recepce bolesti</vt:lpstr>
      <vt:lpstr>Simultánní (současný) prostorový práh</vt:lpstr>
      <vt:lpstr>V. Snímání fyziologického signálu ve  výukovém systému PowerLab</vt:lpstr>
      <vt:lpstr>Fyziologický signál (biosignál)</vt:lpstr>
      <vt:lpstr>Snímání (akvizice) biosignálu - Výukové systémy: PowerLab + LabTutor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(VIII.) Časová a prostorová sumace u kosterního svalu</dc:title>
  <dc:creator>user</dc:creator>
  <cp:lastModifiedBy>Zuzana Nováková</cp:lastModifiedBy>
  <cp:revision>6</cp:revision>
  <dcterms:created xsi:type="dcterms:W3CDTF">2022-09-01T08:45:44Z</dcterms:created>
  <dcterms:modified xsi:type="dcterms:W3CDTF">2022-09-05T07:21:31Z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2020-10-01T00:00:00Z</vt:filetime>
  </property>
  <property fmtid="{D5CDD505-2E9C-101B-9397-08002B2CF9AE}" pid="3" name="Creator">
    <vt:lpwstr>Microsoft® PowerPoint® pro Microsoft 365</vt:lpwstr>
  </property>
  <property fmtid="{D5CDD505-2E9C-101B-9397-08002B2CF9AE}" pid="4" name="LastSaved">
    <vt:filetime>2022-09-01T00:00:00Z</vt:filetime>
  </property>
</Properties>
</file>