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299" r:id="rId3"/>
    <p:sldId id="263" r:id="rId4"/>
    <p:sldId id="261" r:id="rId5"/>
    <p:sldId id="262" r:id="rId6"/>
    <p:sldId id="258" r:id="rId7"/>
    <p:sldId id="304" r:id="rId8"/>
    <p:sldId id="259" r:id="rId9"/>
    <p:sldId id="260" r:id="rId10"/>
    <p:sldId id="305" r:id="rId11"/>
    <p:sldId id="315" r:id="rId12"/>
    <p:sldId id="300" r:id="rId13"/>
    <p:sldId id="301" r:id="rId14"/>
    <p:sldId id="270" r:id="rId15"/>
    <p:sldId id="303" r:id="rId16"/>
    <p:sldId id="268" r:id="rId17"/>
    <p:sldId id="265" r:id="rId18"/>
    <p:sldId id="267" r:id="rId19"/>
    <p:sldId id="269" r:id="rId20"/>
    <p:sldId id="266" r:id="rId21"/>
    <p:sldId id="272" r:id="rId22"/>
    <p:sldId id="271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310" r:id="rId34"/>
    <p:sldId id="285" r:id="rId35"/>
    <p:sldId id="306" r:id="rId36"/>
    <p:sldId id="308" r:id="rId37"/>
    <p:sldId id="307" r:id="rId38"/>
    <p:sldId id="283" r:id="rId39"/>
    <p:sldId id="287" r:id="rId40"/>
    <p:sldId id="286" r:id="rId41"/>
    <p:sldId id="284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8" r:id="rId52"/>
    <p:sldId id="314" r:id="rId53"/>
    <p:sldId id="311" r:id="rId54"/>
    <p:sldId id="312" r:id="rId55"/>
    <p:sldId id="313" r:id="rId56"/>
    <p:sldId id="297" r:id="rId5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660"/>
  </p:normalViewPr>
  <p:slideViewPr>
    <p:cSldViewPr>
      <p:cViewPr>
        <p:scale>
          <a:sx n="60" d="100"/>
          <a:sy n="60" d="100"/>
        </p:scale>
        <p:origin x="-2280" y="-15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B4FC2-CD22-4813-8CD8-6A5B29057E46}" type="datetimeFigureOut">
              <a:rPr lang="cs-CZ" smtClean="0"/>
              <a:pPr/>
              <a:t>23.10.2018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E77B4-4350-45BF-BB31-271231EB1A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565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Intraartiikulární</a:t>
            </a:r>
            <a:r>
              <a:rPr lang="cs-CZ" baseline="0" dirty="0" smtClean="0"/>
              <a:t> průběh dlouhé šlachy bicepsu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77B4-4350-45BF-BB31-271231EB1A2B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850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Léze labra</a:t>
            </a:r>
          </a:p>
          <a:p>
            <a:r>
              <a:rPr lang="cs-CZ" dirty="0" smtClean="0"/>
              <a:t>Avaskulární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nekrozy</a:t>
            </a:r>
            <a:r>
              <a:rPr lang="cs-CZ" baseline="0" dirty="0" smtClean="0"/>
              <a:t>, dysplazie</a:t>
            </a:r>
          </a:p>
          <a:p>
            <a:r>
              <a:rPr lang="cs-CZ" baseline="0" dirty="0" smtClean="0"/>
              <a:t>Kostní ložiska</a:t>
            </a:r>
          </a:p>
          <a:p>
            <a:endParaRPr lang="cs-CZ" baseline="0" dirty="0" smtClean="0"/>
          </a:p>
          <a:p>
            <a:r>
              <a:rPr lang="cs-CZ" baseline="0" dirty="0" err="1" smtClean="0"/>
              <a:t>Atrografie</a:t>
            </a:r>
            <a:r>
              <a:rPr lang="cs-CZ" baseline="0" dirty="0" smtClean="0"/>
              <a:t> jako u ramene, cca 10X méně časté vyšetření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77B4-4350-45BF-BB31-271231EB1A2B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879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700720/3753 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artroza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kyčle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77B4-4350-45BF-BB31-271231EB1A2B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7629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545909/1825</a:t>
            </a:r>
            <a:r>
              <a:rPr lang="cs-CZ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effectLst/>
              </a:rPr>
              <a:t>790830/1456 léze labra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77B4-4350-45BF-BB31-271231EB1A2B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246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Laterální meniskus</a:t>
            </a:r>
            <a:r>
              <a:rPr lang="cs-CZ" baseline="0" dirty="0" smtClean="0"/>
              <a:t> kruhovitý, ukotven pouze centrálně v blízkosti předního zkříženého vazu</a:t>
            </a:r>
          </a:p>
          <a:p>
            <a:r>
              <a:rPr lang="cs-CZ" baseline="0" dirty="0" smtClean="0"/>
              <a:t>Mediální meniskus poloměsíčitý, fixován také k mediálnímu vazu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77B4-4350-45BF-BB31-271231EB1A2B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569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921105/4248 MR téměř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77B4-4350-45BF-BB31-271231EB1A2B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469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Ruptura LCA </a:t>
            </a:r>
            <a:r>
              <a:rPr lang="cs-CZ" smtClean="0">
                <a:effectLst/>
              </a:rPr>
              <a:t>785121/3964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77B4-4350-45BF-BB31-271231EB1A2B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332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5 svalů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77B4-4350-45BF-BB31-271231EB1A2B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636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F41CCC-A653-439E-BFFE-F9DDEF37D785}" type="slidenum">
              <a:rPr lang="cs-CZ" altLang="cs-CZ"/>
              <a:pPr eaLnBrk="1" hangingPunct="1"/>
              <a:t>7</a:t>
            </a:fld>
            <a:endParaRPr lang="cs-CZ" altLang="cs-CZ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Větve </a:t>
            </a:r>
            <a:r>
              <a:rPr lang="cs-CZ" dirty="0" err="1" smtClean="0"/>
              <a:t>a.axillaris</a:t>
            </a:r>
            <a:endParaRPr lang="cs-CZ" dirty="0" smtClean="0"/>
          </a:p>
          <a:p>
            <a:r>
              <a:rPr lang="cs-CZ" dirty="0" smtClean="0"/>
              <a:t>Nervy –</a:t>
            </a:r>
            <a:r>
              <a:rPr lang="cs-CZ" baseline="0" dirty="0" smtClean="0"/>
              <a:t> větve z </a:t>
            </a:r>
            <a:r>
              <a:rPr lang="cs-CZ" baseline="0" dirty="0" err="1" smtClean="0"/>
              <a:t>n.subscapularis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n.axillaris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n.supraspinatus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77B4-4350-45BF-BB31-271231EB1A2B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5616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Hodnotíme</a:t>
            </a:r>
            <a:r>
              <a:rPr lang="cs-CZ" baseline="0" dirty="0" smtClean="0"/>
              <a:t>  AC skloubení, </a:t>
            </a:r>
            <a:r>
              <a:rPr lang="cs-CZ" baseline="0" dirty="0" err="1" smtClean="0"/>
              <a:t>subakromiální</a:t>
            </a:r>
            <a:r>
              <a:rPr lang="cs-CZ" baseline="0" dirty="0" smtClean="0"/>
              <a:t> prostor, jsou vidět žebra a plicní apex k </a:t>
            </a:r>
            <a:r>
              <a:rPr lang="cs-CZ" baseline="0" dirty="0" err="1" smtClean="0"/>
              <a:t>dif</a:t>
            </a:r>
            <a:r>
              <a:rPr lang="cs-CZ" baseline="0" dirty="0" smtClean="0"/>
              <a:t> dg bolestí ramene  – fraktury či tumor</a:t>
            </a:r>
          </a:p>
          <a:p>
            <a:r>
              <a:rPr lang="cs-CZ" baseline="0" dirty="0" smtClean="0"/>
              <a:t>V axiální tvar akromia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77B4-4350-45BF-BB31-271231EB1A2B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232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effectLst/>
              </a:rPr>
              <a:t>985924/4109 Matyskova </a:t>
            </a:r>
            <a:r>
              <a:rPr lang="cs-CZ" dirty="0" err="1" smtClean="0">
                <a:effectLst/>
              </a:rPr>
              <a:t>Tossy</a:t>
            </a:r>
            <a:endParaRPr lang="cs-CZ" dirty="0" smtClean="0"/>
          </a:p>
          <a:p>
            <a:r>
              <a:rPr lang="cs-CZ" sz="1200" dirty="0" smtClean="0"/>
              <a:t>Haman</a:t>
            </a:r>
            <a:r>
              <a:rPr lang="cs-CZ" sz="1200" baseline="0" dirty="0" smtClean="0"/>
              <a:t> Martin </a:t>
            </a:r>
            <a:r>
              <a:rPr lang="cs-CZ" dirty="0" smtClean="0">
                <a:effectLst/>
              </a:rPr>
              <a:t>900502/1399 </a:t>
            </a:r>
            <a:r>
              <a:rPr lang="cs-CZ" dirty="0" err="1" smtClean="0">
                <a:effectLst/>
              </a:rPr>
              <a:t>Tossy</a:t>
            </a:r>
            <a:r>
              <a:rPr lang="cs-CZ" dirty="0" smtClean="0">
                <a:effectLst/>
              </a:rPr>
              <a:t> II</a:t>
            </a:r>
            <a:endParaRPr lang="cs-CZ" sz="1200" dirty="0" smtClean="0"/>
          </a:p>
          <a:p>
            <a:r>
              <a:rPr lang="cs-CZ" sz="1200" dirty="0" err="1" smtClean="0"/>
              <a:t>Hrdlicka</a:t>
            </a:r>
            <a:r>
              <a:rPr lang="cs-CZ" sz="1200" dirty="0" smtClean="0"/>
              <a:t> </a:t>
            </a:r>
            <a:r>
              <a:rPr lang="cs-CZ" sz="1200" dirty="0" err="1" smtClean="0"/>
              <a:t>miroslav</a:t>
            </a:r>
            <a:r>
              <a:rPr lang="cs-CZ" sz="1200" baseline="0" dirty="0" smtClean="0"/>
              <a:t> </a:t>
            </a:r>
            <a:r>
              <a:rPr lang="cs-CZ" dirty="0" smtClean="0">
                <a:effectLst/>
              </a:rPr>
              <a:t>430923/487 </a:t>
            </a:r>
            <a:r>
              <a:rPr lang="cs-CZ" dirty="0" err="1" smtClean="0">
                <a:effectLst/>
              </a:rPr>
              <a:t>Tossy</a:t>
            </a:r>
            <a:r>
              <a:rPr lang="cs-CZ" baseline="0" dirty="0" smtClean="0">
                <a:effectLst/>
              </a:rPr>
              <a:t> III</a:t>
            </a:r>
            <a:endParaRPr lang="cs-CZ" dirty="0" smtClean="0">
              <a:effectLst/>
            </a:endParaRPr>
          </a:p>
          <a:p>
            <a:endParaRPr lang="cs-CZ" sz="1200" dirty="0" smtClean="0">
              <a:effectLst/>
            </a:endParaRPr>
          </a:p>
          <a:p>
            <a:endParaRPr lang="cs-CZ" sz="1200" dirty="0" smtClean="0"/>
          </a:p>
          <a:p>
            <a:r>
              <a:rPr lang="cs-CZ" sz="1200" baseline="0" dirty="0" smtClean="0"/>
              <a:t>DLE TOSSY</a:t>
            </a:r>
            <a:endParaRPr lang="cs-CZ" sz="1200" dirty="0" smtClean="0"/>
          </a:p>
          <a:p>
            <a:r>
              <a:rPr lang="cs-CZ" sz="1200" dirty="0" smtClean="0"/>
              <a:t>AC vzdálenost: horní hranice 6-8 (zdroje se liší)</a:t>
            </a:r>
          </a:p>
          <a:p>
            <a:r>
              <a:rPr lang="cs-CZ" sz="1200" dirty="0" smtClean="0"/>
              <a:t>Zvyšuje se : Poranění AC skloubení , na </a:t>
            </a:r>
            <a:r>
              <a:rPr lang="cs-CZ" sz="1200" dirty="0" err="1" smtClean="0"/>
              <a:t>strss</a:t>
            </a:r>
            <a:r>
              <a:rPr lang="cs-CZ" sz="1200" dirty="0" smtClean="0"/>
              <a:t> snímcích</a:t>
            </a:r>
          </a:p>
          <a:p>
            <a:r>
              <a:rPr lang="cs-CZ" sz="1200" dirty="0" err="1" smtClean="0"/>
              <a:t>Snížuje</a:t>
            </a:r>
            <a:r>
              <a:rPr lang="cs-CZ" sz="1200" dirty="0" smtClean="0"/>
              <a:t> se : Artrotické změny, rotace snímku, poloha  vleže</a:t>
            </a:r>
            <a:endParaRPr lang="cs-CZ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endParaRPr lang="cs-CZ" dirty="0" smtClean="0"/>
          </a:p>
          <a:p>
            <a:r>
              <a:rPr lang="cs-CZ" b="1" dirty="0" smtClean="0"/>
              <a:t>5-8</a:t>
            </a:r>
            <a:r>
              <a:rPr lang="cs-CZ" dirty="0" smtClean="0"/>
              <a:t> (-https://radiopaedia.org/</a:t>
            </a:r>
            <a:r>
              <a:rPr lang="cs-CZ" dirty="0" err="1" smtClean="0"/>
              <a:t>articles</a:t>
            </a:r>
            <a:r>
              <a:rPr lang="cs-CZ" dirty="0" smtClean="0"/>
              <a:t>/</a:t>
            </a:r>
            <a:r>
              <a:rPr lang="cs-CZ" dirty="0" err="1" smtClean="0"/>
              <a:t>acromioclavicular-injury</a:t>
            </a:r>
            <a:endParaRPr lang="cs-CZ" dirty="0" smtClean="0"/>
          </a:p>
          <a:p>
            <a:r>
              <a:rPr lang="cs-CZ" b="1" dirty="0" smtClean="0"/>
              <a:t>Patologický je </a:t>
            </a:r>
            <a:r>
              <a:rPr lang="cs-CZ" b="1" dirty="0" err="1" smtClean="0"/>
              <a:t>vyší</a:t>
            </a:r>
            <a:r>
              <a:rPr lang="cs-CZ" b="1" dirty="0" smtClean="0"/>
              <a:t> než 7 u mužů</a:t>
            </a:r>
            <a:r>
              <a:rPr lang="cs-CZ" b="1" baseline="0" dirty="0" smtClean="0"/>
              <a:t> a </a:t>
            </a:r>
            <a:r>
              <a:rPr lang="cs-CZ" b="1" baseline="0" dirty="0" err="1" smtClean="0"/>
              <a:t>vyší</a:t>
            </a:r>
            <a:r>
              <a:rPr lang="cs-CZ" b="1" baseline="0" dirty="0" smtClean="0"/>
              <a:t> než 6 u žen  </a:t>
            </a:r>
            <a:r>
              <a:rPr lang="cs-CZ" baseline="0" dirty="0" smtClean="0"/>
              <a:t>-https://www.ncbi.nlm.nih.gov/pubmed/6858662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baseline="0" dirty="0" smtClean="0"/>
              <a:t>Dle CT měření v této </a:t>
            </a:r>
            <a:r>
              <a:rPr lang="cs-CZ" b="1" baseline="0" dirty="0" err="1" smtClean="0"/>
              <a:t>studi</a:t>
            </a:r>
            <a:r>
              <a:rPr lang="cs-CZ" b="1" baseline="0" dirty="0" smtClean="0"/>
              <a:t> je 6mm považováno za hrabiční </a:t>
            </a:r>
            <a:r>
              <a:rPr lang="cs-CZ" baseline="0" dirty="0" smtClean="0"/>
              <a:t>http://posterng.netkey.at/esr/viewing/index.php?module=viewing_poster&amp;task=viewsection&amp;pi=122107&amp;ti=405816&amp;searchkey=</a:t>
            </a:r>
          </a:p>
          <a:p>
            <a:endParaRPr lang="cs-CZ" dirty="0" smtClean="0"/>
          </a:p>
          <a:p>
            <a:pPr lvl="1"/>
            <a:r>
              <a:rPr lang="cs-CZ" dirty="0" smtClean="0"/>
              <a:t>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26841-51E3-406E-BA5C-4FF65EC8133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417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Klasifikace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Rockwood</a:t>
            </a:r>
            <a:r>
              <a:rPr lang="cs-CZ" baseline="0" dirty="0" smtClean="0"/>
              <a:t> 1-6 nebo </a:t>
            </a:r>
            <a:r>
              <a:rPr lang="cs-CZ" baseline="0" dirty="0" err="1" smtClean="0"/>
              <a:t>Tossy</a:t>
            </a:r>
            <a:r>
              <a:rPr lang="cs-CZ" baseline="0" dirty="0" smtClean="0"/>
              <a:t> 1-3</a:t>
            </a:r>
          </a:p>
          <a:p>
            <a:r>
              <a:rPr lang="cs-CZ" baseline="0" dirty="0" smtClean="0"/>
              <a:t>Snímky se závažím, srovnání s druhou stranou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77B4-4350-45BF-BB31-271231EB1A2B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833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dirty="0" smtClean="0">
                <a:effectLst/>
              </a:rPr>
              <a:t>920225/4930</a:t>
            </a:r>
            <a:r>
              <a:rPr lang="cs-CZ" sz="1200" b="0" baseline="0" dirty="0" smtClean="0">
                <a:effectLst/>
              </a:rPr>
              <a:t> SLAP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77B4-4350-45BF-BB31-271231EB1A2B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9853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Příklad </a:t>
            </a:r>
            <a:r>
              <a:rPr lang="cs-CZ" dirty="0" smtClean="0">
                <a:effectLst/>
              </a:rPr>
              <a:t>760121/3884  980507/4224  SLAP léze</a:t>
            </a:r>
          </a:p>
          <a:p>
            <a:r>
              <a:rPr lang="cs-CZ" dirty="0" smtClean="0">
                <a:effectLst/>
              </a:rPr>
              <a:t>550409/2792  ruptura </a:t>
            </a:r>
            <a:r>
              <a:rPr lang="cs-CZ" dirty="0" err="1" smtClean="0">
                <a:effectLst/>
              </a:rPr>
              <a:t>m.supraspinatus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77B4-4350-45BF-BB31-271231EB1A2B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6099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ovací čár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000A418-18BB-402B-9A71-335C931ED5BE}" type="datetimeFigureOut">
              <a:rPr lang="cs-CZ" smtClean="0"/>
              <a:pPr/>
              <a:t>23.10.2018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8E04FB4-4B9D-4D6F-B67D-61122A1429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0A418-18BB-402B-9A71-335C931ED5BE}" type="datetimeFigureOut">
              <a:rPr lang="cs-CZ" smtClean="0"/>
              <a:pPr/>
              <a:t>23.10.2018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E04FB4-4B9D-4D6F-B67D-61122A1429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0A418-18BB-402B-9A71-335C931ED5BE}" type="datetimeFigureOut">
              <a:rPr lang="cs-CZ" smtClean="0"/>
              <a:pPr/>
              <a:t>23.10.2018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E04FB4-4B9D-4D6F-B67D-61122A1429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1AE26-1B21-4080-9751-2F9B4E7733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374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0A418-18BB-402B-9A71-335C931ED5BE}" type="datetimeFigureOut">
              <a:rPr lang="cs-CZ" smtClean="0"/>
              <a:pPr/>
              <a:t>23.10.2018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E04FB4-4B9D-4D6F-B67D-61122A1429C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0A418-18BB-402B-9A71-335C931ED5BE}" type="datetimeFigureOut">
              <a:rPr lang="cs-CZ" smtClean="0"/>
              <a:pPr/>
              <a:t>23.10.2018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E04FB4-4B9D-4D6F-B67D-61122A1429C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0A418-18BB-402B-9A71-335C931ED5BE}" type="datetimeFigureOut">
              <a:rPr lang="cs-CZ" smtClean="0"/>
              <a:pPr/>
              <a:t>23.10.2018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E04FB4-4B9D-4D6F-B67D-61122A1429C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0A418-18BB-402B-9A71-335C931ED5BE}" type="datetimeFigureOut">
              <a:rPr lang="cs-CZ" smtClean="0"/>
              <a:pPr/>
              <a:t>23.10.2018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E04FB4-4B9D-4D6F-B67D-61122A1429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0A418-18BB-402B-9A71-335C931ED5BE}" type="datetimeFigureOut">
              <a:rPr lang="cs-CZ" smtClean="0"/>
              <a:pPr/>
              <a:t>23.10.2018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E04FB4-4B9D-4D6F-B67D-61122A1429C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00A418-18BB-402B-9A71-335C931ED5BE}" type="datetimeFigureOut">
              <a:rPr lang="cs-CZ" smtClean="0"/>
              <a:pPr/>
              <a:t>23.10.2018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E04FB4-4B9D-4D6F-B67D-61122A1429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000A418-18BB-402B-9A71-335C931ED5BE}" type="datetimeFigureOut">
              <a:rPr lang="cs-CZ" smtClean="0"/>
              <a:pPr/>
              <a:t>23.10.2018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E04FB4-4B9D-4D6F-B67D-61122A1429C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000A418-18BB-402B-9A71-335C931ED5BE}" type="datetimeFigureOut">
              <a:rPr lang="cs-CZ" smtClean="0"/>
              <a:pPr/>
              <a:t>23.10.2018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8E04FB4-4B9D-4D6F-B67D-61122A1429C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000A418-18BB-402B-9A71-335C931ED5BE}" type="datetimeFigureOut">
              <a:rPr lang="cs-CZ" smtClean="0"/>
              <a:pPr/>
              <a:t>23.10.2018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8E04FB4-4B9D-4D6F-B67D-61122A1429C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med.muni.cz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eorthopod.com/hip-anatomy/topic/16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neuros.org/index.php?option=com_stories&amp;view=stories&amp;layout=list&amp;oid=18&amp;limit=20&amp;start=4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u="sng" dirty="0" smtClean="0"/>
              <a:t>Anatomie velkých kloubů</a:t>
            </a:r>
            <a:endParaRPr lang="cs-CZ" u="sng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95736" y="3573016"/>
            <a:ext cx="4896544" cy="1656184"/>
          </a:xfrm>
        </p:spPr>
        <p:txBody>
          <a:bodyPr>
            <a:normAutofit/>
          </a:bodyPr>
          <a:lstStyle/>
          <a:p>
            <a:pPr algn="ctr"/>
            <a:r>
              <a:rPr lang="cs-CZ" dirty="0" err="1" smtClean="0"/>
              <a:t>T.Rohan</a:t>
            </a:r>
            <a:endParaRPr lang="cs-CZ" dirty="0" smtClean="0"/>
          </a:p>
          <a:p>
            <a:pPr algn="ctr"/>
            <a:r>
              <a:rPr lang="cs-CZ" dirty="0" smtClean="0"/>
              <a:t>KRNM FN Brno a LF MU Brno</a:t>
            </a:r>
          </a:p>
          <a:p>
            <a:pPr algn="ctr"/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Picture 2" descr="F:\bez názvu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t="13632" r="6891" b="9038"/>
          <a:stretch/>
        </p:blipFill>
        <p:spPr bwMode="auto">
          <a:xfrm>
            <a:off x="0" y="0"/>
            <a:ext cx="805700" cy="73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ortal.med.muni.cz/images/tpl-brno/logo-lf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424" y="24025"/>
            <a:ext cx="755576" cy="755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16592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cs-CZ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cs-CZ" sz="2800" dirty="0" err="1" smtClean="0"/>
              <a:t>impingement</a:t>
            </a:r>
            <a:r>
              <a:rPr lang="cs-CZ" sz="2800" dirty="0" smtClean="0"/>
              <a:t> syndrom -  klinická dg</a:t>
            </a:r>
          </a:p>
          <a:p>
            <a:pPr>
              <a:buNone/>
            </a:pPr>
            <a:r>
              <a:rPr lang="cs-CZ" sz="2800" dirty="0" smtClean="0"/>
              <a:t>   </a:t>
            </a:r>
            <a:r>
              <a:rPr lang="cs-CZ" sz="2200" dirty="0" smtClean="0"/>
              <a:t>– redukce </a:t>
            </a:r>
            <a:r>
              <a:rPr lang="cs-CZ" sz="2200" dirty="0" err="1" smtClean="0"/>
              <a:t>subakromiálního</a:t>
            </a:r>
            <a:r>
              <a:rPr lang="cs-CZ" sz="2200" dirty="0" smtClean="0"/>
              <a:t> prostoru</a:t>
            </a:r>
          </a:p>
          <a:p>
            <a:pPr>
              <a:buNone/>
            </a:pPr>
            <a:endParaRPr lang="cs-CZ" sz="1800" dirty="0" smtClean="0"/>
          </a:p>
          <a:p>
            <a:r>
              <a:rPr lang="cs-CZ" sz="2800" dirty="0" smtClean="0"/>
              <a:t>akromioklavikulární poranění</a:t>
            </a:r>
          </a:p>
          <a:p>
            <a:endParaRPr lang="cs-CZ" sz="2800" dirty="0" smtClean="0"/>
          </a:p>
          <a:p>
            <a:r>
              <a:rPr lang="cs-CZ" sz="2800" dirty="0" smtClean="0"/>
              <a:t>luxace ramene</a:t>
            </a:r>
          </a:p>
          <a:p>
            <a:endParaRPr lang="cs-CZ" sz="2800" dirty="0" smtClean="0"/>
          </a:p>
          <a:p>
            <a:r>
              <a:rPr lang="cs-CZ" sz="2800" dirty="0" smtClean="0"/>
              <a:t>artróza ramenního kloubu</a:t>
            </a:r>
          </a:p>
          <a:p>
            <a:endParaRPr lang="cs-CZ" sz="2800" dirty="0" smtClean="0"/>
          </a:p>
          <a:p>
            <a:r>
              <a:rPr lang="cs-CZ" sz="2800" dirty="0" smtClean="0"/>
              <a:t>SLAP léze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Nejčastější postižení ramene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173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600200"/>
          </a:xfrm>
        </p:spPr>
        <p:txBody>
          <a:bodyPr/>
          <a:lstStyle/>
          <a:p>
            <a:r>
              <a:rPr lang="cs-CZ" dirty="0" smtClean="0"/>
              <a:t>Akromioklavikulární vzdálenost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093915"/>
          </a:xfrm>
        </p:spPr>
        <p:txBody>
          <a:bodyPr/>
          <a:lstStyle/>
          <a:p>
            <a:r>
              <a:rPr lang="cs-CZ" sz="2000" b="1" u="sng" dirty="0" smtClean="0"/>
              <a:t>AC vzdálenost</a:t>
            </a:r>
            <a:r>
              <a:rPr lang="cs-CZ" sz="2000" dirty="0" smtClean="0"/>
              <a:t>: horní hranice </a:t>
            </a:r>
            <a:r>
              <a:rPr lang="cs-CZ" sz="2000" b="1" u="sng" dirty="0" smtClean="0"/>
              <a:t>6-8mm </a:t>
            </a:r>
            <a:r>
              <a:rPr lang="cs-CZ" sz="2000" dirty="0" smtClean="0"/>
              <a:t>(zdroje se liší)</a:t>
            </a:r>
          </a:p>
          <a:p>
            <a:r>
              <a:rPr lang="cs-CZ" sz="2000" b="1" u="sng" dirty="0" smtClean="0"/>
              <a:t>Zvyšuje se</a:t>
            </a:r>
            <a:r>
              <a:rPr lang="cs-CZ" sz="2000" dirty="0" smtClean="0"/>
              <a:t>: Poranění AC skloubení, na stres snímcích</a:t>
            </a:r>
          </a:p>
          <a:p>
            <a:r>
              <a:rPr lang="cs-CZ" sz="2000" b="1" u="sng" dirty="0" smtClean="0"/>
              <a:t>Snižuje se</a:t>
            </a:r>
            <a:r>
              <a:rPr lang="cs-CZ" sz="2000" b="1" dirty="0" smtClean="0"/>
              <a:t>: </a:t>
            </a:r>
            <a:r>
              <a:rPr lang="cs-CZ" sz="2000" dirty="0" smtClean="0"/>
              <a:t>Artrotické změny, rotace snímku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8443" r="45307" b="32791"/>
          <a:stretch/>
        </p:blipFill>
        <p:spPr>
          <a:xfrm>
            <a:off x="6155974" y="2564252"/>
            <a:ext cx="2699792" cy="268936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46389" b="7812"/>
          <a:stretch/>
        </p:blipFill>
        <p:spPr>
          <a:xfrm>
            <a:off x="35496" y="2555868"/>
            <a:ext cx="3142952" cy="296136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07504" y="5517232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u="sng" dirty="0" err="1" smtClean="0">
                <a:solidFill>
                  <a:srgbClr val="FF0000"/>
                </a:solidFill>
              </a:rPr>
              <a:t>Tossy</a:t>
            </a:r>
            <a:r>
              <a:rPr lang="cs-CZ" sz="1400" b="1" u="sng" dirty="0" smtClean="0">
                <a:solidFill>
                  <a:srgbClr val="FF0000"/>
                </a:solidFill>
              </a:rPr>
              <a:t> I </a:t>
            </a:r>
            <a:r>
              <a:rPr lang="cs-CZ" sz="1400" u="sng" dirty="0" smtClean="0">
                <a:solidFill>
                  <a:srgbClr val="FF0000"/>
                </a:solidFill>
              </a:rPr>
              <a:t> </a:t>
            </a:r>
          </a:p>
          <a:p>
            <a:r>
              <a:rPr lang="cs-CZ" sz="1400" dirty="0" smtClean="0">
                <a:solidFill>
                  <a:srgbClr val="FF0000"/>
                </a:solidFill>
              </a:rPr>
              <a:t>- rozšířená AC štěrbina do 10mm</a:t>
            </a:r>
          </a:p>
          <a:p>
            <a:r>
              <a:rPr lang="cs-CZ" sz="1400" dirty="0" smtClean="0">
                <a:solidFill>
                  <a:srgbClr val="FF0000"/>
                </a:solidFill>
              </a:rPr>
              <a:t>- CC vzdálenost do 13mm</a:t>
            </a:r>
          </a:p>
          <a:p>
            <a:endParaRPr lang="cs-CZ" sz="1400" u="sng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563888" y="5471105"/>
            <a:ext cx="2592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u="sng" dirty="0" err="1" smtClean="0">
                <a:solidFill>
                  <a:srgbClr val="FF0000"/>
                </a:solidFill>
              </a:rPr>
              <a:t>Tossy</a:t>
            </a:r>
            <a:r>
              <a:rPr lang="cs-CZ" sz="1400" b="1" u="sng" dirty="0" smtClean="0">
                <a:solidFill>
                  <a:srgbClr val="FF0000"/>
                </a:solidFill>
              </a:rPr>
              <a:t> II </a:t>
            </a:r>
            <a:endParaRPr lang="cs-CZ" sz="1400" u="sng" dirty="0" smtClean="0">
              <a:solidFill>
                <a:srgbClr val="FF0000"/>
              </a:solidFill>
            </a:endParaRPr>
          </a:p>
          <a:p>
            <a:r>
              <a:rPr lang="cs-CZ" sz="1400" dirty="0" smtClean="0">
                <a:solidFill>
                  <a:srgbClr val="FF0000"/>
                </a:solidFill>
              </a:rPr>
              <a:t>- rozšířená AC do 15mm </a:t>
            </a:r>
          </a:p>
          <a:p>
            <a:r>
              <a:rPr lang="cs-CZ" sz="1400" dirty="0" smtClean="0">
                <a:solidFill>
                  <a:srgbClr val="FF0000"/>
                </a:solidFill>
              </a:rPr>
              <a:t>- CC vzdálenost do 20mm</a:t>
            </a:r>
          </a:p>
          <a:p>
            <a:r>
              <a:rPr lang="cs-CZ" sz="1400" dirty="0" smtClean="0">
                <a:solidFill>
                  <a:srgbClr val="FF0000"/>
                </a:solidFill>
              </a:rPr>
              <a:t>- kloubní plochy klavikuly a </a:t>
            </a:r>
            <a:r>
              <a:rPr lang="cs-CZ" sz="1400" dirty="0" err="1" smtClean="0">
                <a:solidFill>
                  <a:srgbClr val="FF0000"/>
                </a:solidFill>
              </a:rPr>
              <a:t>akromionu</a:t>
            </a:r>
            <a:r>
              <a:rPr lang="cs-CZ" sz="1400" dirty="0" smtClean="0">
                <a:solidFill>
                  <a:srgbClr val="FF0000"/>
                </a:solidFill>
              </a:rPr>
              <a:t> zůstávají částečně v kontaktu.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407696" y="5578826"/>
            <a:ext cx="27363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u="sng" dirty="0" err="1" smtClean="0">
                <a:solidFill>
                  <a:srgbClr val="FF0000"/>
                </a:solidFill>
              </a:rPr>
              <a:t>Tossy</a:t>
            </a:r>
            <a:r>
              <a:rPr lang="cs-CZ" sz="1400" b="1" u="sng" dirty="0" smtClean="0">
                <a:solidFill>
                  <a:srgbClr val="FF0000"/>
                </a:solidFill>
              </a:rPr>
              <a:t> III</a:t>
            </a:r>
            <a:endParaRPr lang="cs-CZ" sz="1400" u="sng" dirty="0" smtClean="0">
              <a:solidFill>
                <a:srgbClr val="FF0000"/>
              </a:solidFill>
            </a:endParaRPr>
          </a:p>
          <a:p>
            <a:r>
              <a:rPr lang="cs-CZ" sz="1400" dirty="0" smtClean="0">
                <a:solidFill>
                  <a:srgbClr val="FF0000"/>
                </a:solidFill>
              </a:rPr>
              <a:t>- rozšíření AC nad 15mm</a:t>
            </a:r>
          </a:p>
          <a:p>
            <a:r>
              <a:rPr lang="cs-CZ" sz="1400" dirty="0" smtClean="0">
                <a:solidFill>
                  <a:srgbClr val="FF0000"/>
                </a:solidFill>
              </a:rPr>
              <a:t>- CC vzdálenost nad 20mm</a:t>
            </a:r>
            <a:endParaRPr lang="cs-CZ" sz="1400" dirty="0">
              <a:solidFill>
                <a:srgbClr val="FF0000"/>
              </a:solidFill>
            </a:endParaRPr>
          </a:p>
          <a:p>
            <a:r>
              <a:rPr lang="cs-CZ" sz="1400" dirty="0" smtClean="0">
                <a:solidFill>
                  <a:srgbClr val="FF0000"/>
                </a:solidFill>
              </a:rPr>
              <a:t>- luxace klavikuly nad akromion</a:t>
            </a:r>
            <a:endParaRPr lang="cs-CZ" sz="1400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1" t="24689" r="35916" b="10200"/>
          <a:stretch/>
        </p:blipFill>
        <p:spPr>
          <a:xfrm>
            <a:off x="3178448" y="2555868"/>
            <a:ext cx="2991056" cy="246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5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5464744"/>
            <a:ext cx="8229600" cy="542547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Příklad poranění AC skloubení</a:t>
            </a:r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600400" cy="397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38288"/>
            <a:ext cx="36004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54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Přední luxace x zadní luxace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744416" cy="4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3"/>
            <a:ext cx="4032448" cy="456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1" t="14528" r="45504" b="30260"/>
          <a:stretch/>
        </p:blipFill>
        <p:spPr>
          <a:xfrm>
            <a:off x="4735782" y="3520373"/>
            <a:ext cx="3163248" cy="3485694"/>
          </a:xfrm>
          <a:prstGeom prst="rect">
            <a:avLst/>
          </a:prstGeom>
        </p:spPr>
      </p:pic>
      <p:sp>
        <p:nvSpPr>
          <p:cNvPr id="7" name="Volný tvar 6"/>
          <p:cNvSpPr/>
          <p:nvPr/>
        </p:nvSpPr>
        <p:spPr>
          <a:xfrm>
            <a:off x="5341552" y="4669017"/>
            <a:ext cx="1088684" cy="1627001"/>
          </a:xfrm>
          <a:custGeom>
            <a:avLst/>
            <a:gdLst>
              <a:gd name="connsiteX0" fmla="*/ 0 w 2286000"/>
              <a:gd name="connsiteY0" fmla="*/ 3201077 h 3201077"/>
              <a:gd name="connsiteX1" fmla="*/ 635000 w 2286000"/>
              <a:gd name="connsiteY1" fmla="*/ 2362877 h 3201077"/>
              <a:gd name="connsiteX2" fmla="*/ 1168400 w 2286000"/>
              <a:gd name="connsiteY2" fmla="*/ 1905677 h 3201077"/>
              <a:gd name="connsiteX3" fmla="*/ 1701800 w 2286000"/>
              <a:gd name="connsiteY3" fmla="*/ 1423077 h 3201077"/>
              <a:gd name="connsiteX4" fmla="*/ 1752600 w 2286000"/>
              <a:gd name="connsiteY4" fmla="*/ 1270677 h 3201077"/>
              <a:gd name="connsiteX5" fmla="*/ 1905000 w 2286000"/>
              <a:gd name="connsiteY5" fmla="*/ 483277 h 3201077"/>
              <a:gd name="connsiteX6" fmla="*/ 2159000 w 2286000"/>
              <a:gd name="connsiteY6" fmla="*/ 76877 h 3201077"/>
              <a:gd name="connsiteX7" fmla="*/ 2286000 w 2286000"/>
              <a:gd name="connsiteY7" fmla="*/ 677 h 320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6000" h="3201077">
                <a:moveTo>
                  <a:pt x="0" y="3201077"/>
                </a:moveTo>
                <a:cubicBezTo>
                  <a:pt x="220133" y="2889927"/>
                  <a:pt x="440267" y="2578777"/>
                  <a:pt x="635000" y="2362877"/>
                </a:cubicBezTo>
                <a:cubicBezTo>
                  <a:pt x="829733" y="2146977"/>
                  <a:pt x="990600" y="2062310"/>
                  <a:pt x="1168400" y="1905677"/>
                </a:cubicBezTo>
                <a:cubicBezTo>
                  <a:pt x="1346200" y="1749044"/>
                  <a:pt x="1604433" y="1528910"/>
                  <a:pt x="1701800" y="1423077"/>
                </a:cubicBezTo>
                <a:cubicBezTo>
                  <a:pt x="1799167" y="1317244"/>
                  <a:pt x="1718733" y="1427310"/>
                  <a:pt x="1752600" y="1270677"/>
                </a:cubicBezTo>
                <a:cubicBezTo>
                  <a:pt x="1786467" y="1114044"/>
                  <a:pt x="1837267" y="682244"/>
                  <a:pt x="1905000" y="483277"/>
                </a:cubicBezTo>
                <a:cubicBezTo>
                  <a:pt x="1972733" y="284310"/>
                  <a:pt x="2095500" y="157310"/>
                  <a:pt x="2159000" y="76877"/>
                </a:cubicBezTo>
                <a:cubicBezTo>
                  <a:pt x="2222500" y="-3556"/>
                  <a:pt x="2254250" y="-1440"/>
                  <a:pt x="2286000" y="677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6188306" y="5185760"/>
            <a:ext cx="568535" cy="193650"/>
          </a:xfrm>
          <a:custGeom>
            <a:avLst/>
            <a:gdLst>
              <a:gd name="connsiteX0" fmla="*/ 0 w 1193800"/>
              <a:gd name="connsiteY0" fmla="*/ 381000 h 381000"/>
              <a:gd name="connsiteX1" fmla="*/ 533400 w 1193800"/>
              <a:gd name="connsiteY1" fmla="*/ 330200 h 381000"/>
              <a:gd name="connsiteX2" fmla="*/ 939800 w 1193800"/>
              <a:gd name="connsiteY2" fmla="*/ 177800 h 381000"/>
              <a:gd name="connsiteX3" fmla="*/ 1193800 w 1193800"/>
              <a:gd name="connsiteY3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800" h="381000">
                <a:moveTo>
                  <a:pt x="0" y="381000"/>
                </a:moveTo>
                <a:cubicBezTo>
                  <a:pt x="188383" y="372533"/>
                  <a:pt x="376767" y="364067"/>
                  <a:pt x="533400" y="330200"/>
                </a:cubicBezTo>
                <a:cubicBezTo>
                  <a:pt x="690033" y="296333"/>
                  <a:pt x="829733" y="232833"/>
                  <a:pt x="939800" y="177800"/>
                </a:cubicBezTo>
                <a:cubicBezTo>
                  <a:pt x="1049867" y="122767"/>
                  <a:pt x="1121833" y="61383"/>
                  <a:pt x="1193800" y="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441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Fraktura chirurgického krčku humeru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0195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857625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91440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CKP ramenního kloubu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1245871"/>
            <a:ext cx="3384376" cy="30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12776"/>
            <a:ext cx="365579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07481"/>
            <a:ext cx="3007718" cy="252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39852"/>
            <a:ext cx="30575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96136" y="38610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FF00"/>
                </a:solidFill>
              </a:rPr>
              <a:t>Axiál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183871" y="643485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FF00"/>
                </a:solidFill>
              </a:rPr>
              <a:t>Koronál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9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Anatomie ramene- MR</a:t>
            </a:r>
            <a:endParaRPr lang="cs-CZ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7468" t="26548" r="52132" b="15375"/>
          <a:stretch>
            <a:fillRect/>
          </a:stretch>
        </p:blipFill>
        <p:spPr bwMode="auto">
          <a:xfrm>
            <a:off x="611560" y="1412776"/>
            <a:ext cx="5904656" cy="477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8421" t="65922" r="40238" b="15375"/>
          <a:stretch>
            <a:fillRect/>
          </a:stretch>
        </p:blipFill>
        <p:spPr bwMode="auto">
          <a:xfrm>
            <a:off x="6876256" y="4869160"/>
            <a:ext cx="147565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4067944" y="6237312"/>
            <a:ext cx="3199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http://www.</a:t>
            </a:r>
            <a:r>
              <a:rPr lang="cs-CZ" dirty="0" err="1" smtClean="0"/>
              <a:t>freitasrad.net</a:t>
            </a:r>
            <a:r>
              <a:rPr lang="cs-CZ" dirty="0" smtClean="0"/>
              <a:t>/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Anatomie ramene- MR</a:t>
            </a:r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7576" t="26578" r="52202" b="14361"/>
          <a:stretch>
            <a:fillRect/>
          </a:stretch>
        </p:blipFill>
        <p:spPr bwMode="auto">
          <a:xfrm>
            <a:off x="539552" y="1268760"/>
            <a:ext cx="619268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8265" t="67339" r="41913" b="15193"/>
          <a:stretch>
            <a:fillRect/>
          </a:stretch>
        </p:blipFill>
        <p:spPr bwMode="auto">
          <a:xfrm>
            <a:off x="7020272" y="5085184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3491880" y="6488668"/>
            <a:ext cx="3199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http://www.</a:t>
            </a:r>
            <a:r>
              <a:rPr lang="cs-CZ" dirty="0" err="1" smtClean="0"/>
              <a:t>freitasrad.net</a:t>
            </a:r>
            <a:r>
              <a:rPr lang="cs-CZ" dirty="0" smtClean="0"/>
              <a:t>/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Anatomie ramene- MR</a:t>
            </a:r>
            <a:endParaRPr lang="cs-CZ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48149" t="65952" r="40783" b="15345"/>
          <a:stretch>
            <a:fillRect/>
          </a:stretch>
        </p:blipFill>
        <p:spPr bwMode="auto">
          <a:xfrm>
            <a:off x="6516216" y="4869160"/>
            <a:ext cx="144016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7195" t="28547" r="52957" b="14360"/>
          <a:stretch>
            <a:fillRect/>
          </a:stretch>
        </p:blipFill>
        <p:spPr bwMode="auto">
          <a:xfrm>
            <a:off x="539552" y="1484784"/>
            <a:ext cx="581030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4283968" y="6309320"/>
            <a:ext cx="3199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http://www.</a:t>
            </a:r>
            <a:r>
              <a:rPr lang="cs-CZ" dirty="0" err="1" smtClean="0"/>
              <a:t>freitasrad.net</a:t>
            </a:r>
            <a:r>
              <a:rPr lang="cs-CZ" dirty="0" smtClean="0"/>
              <a:t>/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Anatomie </a:t>
            </a:r>
            <a:r>
              <a:rPr lang="cs-CZ" smtClean="0"/>
              <a:t>ramene- MR</a:t>
            </a:r>
            <a:endParaRPr lang="cs-CZ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8583" t="23625" r="51851" b="14361"/>
          <a:stretch>
            <a:fillRect/>
          </a:stretch>
        </p:blipFill>
        <p:spPr bwMode="auto">
          <a:xfrm>
            <a:off x="827584" y="1268761"/>
            <a:ext cx="5760640" cy="507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7876" t="65952" r="41055" b="14361"/>
          <a:stretch>
            <a:fillRect/>
          </a:stretch>
        </p:blipFill>
        <p:spPr bwMode="auto">
          <a:xfrm>
            <a:off x="7020272" y="4941168"/>
            <a:ext cx="14401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4572000" y="6488668"/>
            <a:ext cx="3199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http://www.</a:t>
            </a:r>
            <a:r>
              <a:rPr lang="cs-CZ" dirty="0" err="1" smtClean="0"/>
              <a:t>freitasrad.net</a:t>
            </a:r>
            <a:r>
              <a:rPr lang="cs-CZ" dirty="0" smtClean="0"/>
              <a:t>/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Ramenní kloub</a:t>
            </a:r>
          </a:p>
          <a:p>
            <a:endParaRPr lang="cs-CZ" dirty="0"/>
          </a:p>
          <a:p>
            <a:r>
              <a:rPr lang="cs-CZ" dirty="0" smtClean="0"/>
              <a:t>Kyčelní kloubu</a:t>
            </a:r>
          </a:p>
          <a:p>
            <a:endParaRPr lang="cs-CZ" dirty="0"/>
          </a:p>
          <a:p>
            <a:r>
              <a:rPr lang="cs-CZ" dirty="0" smtClean="0"/>
              <a:t>Kolenní kloub</a:t>
            </a:r>
          </a:p>
          <a:p>
            <a:endParaRPr lang="cs-CZ" dirty="0"/>
          </a:p>
          <a:p>
            <a:r>
              <a:rPr lang="cs-CZ" dirty="0" smtClean="0"/>
              <a:t>RTG</a:t>
            </a:r>
          </a:p>
          <a:p>
            <a:r>
              <a:rPr lang="cs-CZ" dirty="0" smtClean="0"/>
              <a:t>UZ</a:t>
            </a:r>
          </a:p>
          <a:p>
            <a:r>
              <a:rPr lang="cs-CZ" dirty="0" smtClean="0"/>
              <a:t>MR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6069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>
            <a:norm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labral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tear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 smtClean="0"/>
              <a:t>= poškození labra </a:t>
            </a:r>
            <a:r>
              <a:rPr lang="cs-CZ" dirty="0" err="1" smtClean="0"/>
              <a:t>glenoidu</a:t>
            </a:r>
            <a:r>
              <a:rPr lang="cs-CZ" dirty="0" smtClean="0"/>
              <a:t> jamky kloubní v horní části kloubu v místě inzerce dlouhé šlachy bicepsu</a:t>
            </a:r>
          </a:p>
          <a:p>
            <a:r>
              <a:rPr lang="cs-CZ" dirty="0" smtClean="0"/>
              <a:t>u pacientů, kteří pracují s rukama nad hlavou  </a:t>
            </a:r>
          </a:p>
          <a:p>
            <a:pPr>
              <a:buNone/>
            </a:pPr>
            <a:r>
              <a:rPr lang="cs-CZ" dirty="0" smtClean="0"/>
              <a:t>  </a:t>
            </a:r>
            <a:r>
              <a:rPr lang="cs-CZ" dirty="0" smtClean="0"/>
              <a:t>( </a:t>
            </a:r>
            <a:r>
              <a:rPr lang="cs-CZ" dirty="0" err="1" smtClean="0"/>
              <a:t>overhead</a:t>
            </a:r>
            <a:r>
              <a:rPr lang="cs-CZ" dirty="0" smtClean="0"/>
              <a:t> </a:t>
            </a:r>
            <a:r>
              <a:rPr lang="cs-CZ" dirty="0" err="1" smtClean="0"/>
              <a:t>motions</a:t>
            </a:r>
            <a:r>
              <a:rPr lang="cs-CZ" dirty="0" smtClean="0"/>
              <a:t> </a:t>
            </a:r>
            <a:r>
              <a:rPr lang="cs-CZ" dirty="0" smtClean="0"/>
              <a:t>)-na podkladě chronických degenerativních změn, dále u sportovců-vrhači, plavci, volejbalisté-prudké pohyby- odtržení labra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SLAP  léze </a:t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smtClean="0"/>
              <a:t>I. typ</a:t>
            </a:r>
          </a:p>
          <a:p>
            <a:pPr lvl="1">
              <a:buFont typeface="Arial" pitchFamily="34" charset="0"/>
              <a:buChar char="•"/>
            </a:pPr>
            <a:r>
              <a:rPr lang="cs-CZ" dirty="0" smtClean="0"/>
              <a:t>parciální ruptura a degenerace labra, okraje hrubé a roztřepené</a:t>
            </a:r>
          </a:p>
          <a:p>
            <a:pPr lvl="1">
              <a:buFont typeface="Arial" pitchFamily="34" charset="0"/>
              <a:buChar char="•"/>
            </a:pPr>
            <a:endParaRPr lang="cs-CZ" u="sng" dirty="0" smtClean="0"/>
          </a:p>
          <a:p>
            <a:pPr lvl="1">
              <a:buFont typeface="Arial" pitchFamily="34" charset="0"/>
              <a:buChar char="•"/>
            </a:pPr>
            <a:endParaRPr lang="cs-CZ" dirty="0" smtClean="0"/>
          </a:p>
          <a:p>
            <a:pPr lvl="1">
              <a:buFont typeface="Arial" pitchFamily="34" charset="0"/>
              <a:buChar char="•"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SLAP  léze-typy dle </a:t>
            </a:r>
            <a:r>
              <a:rPr lang="cs-CZ" dirty="0" err="1" smtClean="0"/>
              <a:t>Snydera</a:t>
            </a:r>
            <a:endParaRPr lang="cs-CZ" dirty="0"/>
          </a:p>
        </p:txBody>
      </p:sp>
      <p:pic>
        <p:nvPicPr>
          <p:cNvPr id="26626" name="Picture 2" descr="C:\Users\Jirka\Desktop\SLA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564904"/>
            <a:ext cx="3816424" cy="3816424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283968" y="6596390"/>
            <a:ext cx="53285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http://www.</a:t>
            </a:r>
            <a:r>
              <a:rPr lang="cs-CZ" sz="1100" dirty="0" err="1" smtClean="0"/>
              <a:t>shoulderdoc.co.uk</a:t>
            </a:r>
            <a:r>
              <a:rPr lang="cs-CZ" sz="1100" dirty="0" smtClean="0"/>
              <a:t>/</a:t>
            </a:r>
            <a:r>
              <a:rPr lang="cs-CZ" sz="1100" dirty="0" err="1" smtClean="0"/>
              <a:t>article.asp</a:t>
            </a:r>
            <a:r>
              <a:rPr lang="cs-CZ" sz="1100" dirty="0" smtClean="0"/>
              <a:t>?</a:t>
            </a:r>
            <a:r>
              <a:rPr lang="cs-CZ" sz="1100" dirty="0" err="1" smtClean="0"/>
              <a:t>article</a:t>
            </a:r>
            <a:r>
              <a:rPr lang="cs-CZ" sz="1100" dirty="0" smtClean="0"/>
              <a:t>=1027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err="1" smtClean="0"/>
              <a:t>II.typ</a:t>
            </a:r>
            <a:endParaRPr lang="cs-CZ" u="sng" dirty="0" smtClean="0"/>
          </a:p>
          <a:p>
            <a:pPr lvl="1">
              <a:buFont typeface="Arial" pitchFamily="34" charset="0"/>
              <a:buChar char="•"/>
            </a:pPr>
            <a:r>
              <a:rPr lang="cs-CZ" dirty="0" smtClean="0"/>
              <a:t>nejčastější typ, kompletní odtržení labra</a:t>
            </a:r>
          </a:p>
          <a:p>
            <a:pPr lvl="1">
              <a:buFont typeface="Arial" pitchFamily="34" charset="0"/>
              <a:buChar char="•"/>
            </a:pPr>
            <a:r>
              <a:rPr lang="cs-CZ" dirty="0" err="1" smtClean="0"/>
              <a:t>subtypy</a:t>
            </a:r>
            <a:r>
              <a:rPr lang="cs-CZ" dirty="0" smtClean="0"/>
              <a:t> A,B,C ( přední, zadní, kombinace obou )</a:t>
            </a:r>
          </a:p>
          <a:p>
            <a:pPr lvl="1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SLAP  léze-typy dle </a:t>
            </a:r>
            <a:r>
              <a:rPr lang="cs-CZ" dirty="0" err="1" smtClean="0"/>
              <a:t>Snydera</a:t>
            </a:r>
            <a:endParaRPr lang="cs-CZ" dirty="0"/>
          </a:p>
        </p:txBody>
      </p:sp>
      <p:pic>
        <p:nvPicPr>
          <p:cNvPr id="27650" name="Picture 2" descr="C:\Users\Jirka\Desktop\SLAPI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924944"/>
            <a:ext cx="2417416" cy="2417416"/>
          </a:xfrm>
          <a:prstGeom prst="rect">
            <a:avLst/>
          </a:prstGeom>
          <a:noFill/>
        </p:spPr>
      </p:pic>
      <p:pic>
        <p:nvPicPr>
          <p:cNvPr id="27651" name="Picture 3" descr="C:\Users\Jirka\Desktop\SLAPII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852936"/>
            <a:ext cx="2345408" cy="2345408"/>
          </a:xfrm>
          <a:prstGeom prst="rect">
            <a:avLst/>
          </a:prstGeom>
          <a:noFill/>
        </p:spPr>
      </p:pic>
      <p:pic>
        <p:nvPicPr>
          <p:cNvPr id="27652" name="Picture 4" descr="C:\Users\Jirka\Desktop\SLAPI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780928"/>
            <a:ext cx="2489424" cy="2489424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4355976" y="6596390"/>
            <a:ext cx="53285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http://www.</a:t>
            </a:r>
            <a:r>
              <a:rPr lang="cs-CZ" sz="1100" dirty="0" err="1" smtClean="0"/>
              <a:t>shoulderdoc.co.uk</a:t>
            </a:r>
            <a:r>
              <a:rPr lang="cs-CZ" sz="1100" dirty="0" smtClean="0"/>
              <a:t>/</a:t>
            </a:r>
            <a:r>
              <a:rPr lang="cs-CZ" sz="1100" dirty="0" err="1" smtClean="0"/>
              <a:t>article.asp</a:t>
            </a:r>
            <a:r>
              <a:rPr lang="cs-CZ" sz="1100" dirty="0" smtClean="0"/>
              <a:t>?</a:t>
            </a:r>
            <a:r>
              <a:rPr lang="cs-CZ" sz="1100" dirty="0" err="1" smtClean="0"/>
              <a:t>article</a:t>
            </a:r>
            <a:r>
              <a:rPr lang="cs-CZ" sz="1100" dirty="0" smtClean="0"/>
              <a:t>=1027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err="1" smtClean="0"/>
              <a:t>III.typ</a:t>
            </a:r>
            <a:endParaRPr lang="cs-CZ" u="sng" dirty="0" smtClean="0"/>
          </a:p>
          <a:p>
            <a:pPr lvl="1">
              <a:buFont typeface="Arial" pitchFamily="34" charset="0"/>
              <a:buChar char="•"/>
            </a:pPr>
            <a:r>
              <a:rPr lang="cs-CZ" dirty="0" smtClean="0"/>
              <a:t>„</a:t>
            </a:r>
            <a:r>
              <a:rPr lang="cs-CZ" dirty="0" err="1" smtClean="0"/>
              <a:t>bucket</a:t>
            </a:r>
            <a:r>
              <a:rPr lang="cs-CZ" dirty="0" smtClean="0"/>
              <a:t> handle“, odtržené labrum „ visí“ do kloubní dutiny, šlacha dlouhé hlavy bicepsu intaktní</a:t>
            </a:r>
          </a:p>
          <a:p>
            <a:pPr lvl="1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SLAP  léze-typy dle </a:t>
            </a:r>
            <a:r>
              <a:rPr lang="cs-CZ" dirty="0" err="1" smtClean="0"/>
              <a:t>Snydera</a:t>
            </a:r>
            <a:endParaRPr lang="cs-CZ" dirty="0"/>
          </a:p>
        </p:txBody>
      </p:sp>
      <p:pic>
        <p:nvPicPr>
          <p:cNvPr id="28674" name="Picture 2" descr="C:\Users\Jirka\Desktop\SLAPI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852936"/>
            <a:ext cx="3497536" cy="3497536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283968" y="6596390"/>
            <a:ext cx="53285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http://www.</a:t>
            </a:r>
            <a:r>
              <a:rPr lang="cs-CZ" sz="1100" dirty="0" err="1" smtClean="0"/>
              <a:t>shoulderdoc.co.uk</a:t>
            </a:r>
            <a:r>
              <a:rPr lang="cs-CZ" sz="1100" dirty="0" smtClean="0"/>
              <a:t>/</a:t>
            </a:r>
            <a:r>
              <a:rPr lang="cs-CZ" sz="1100" dirty="0" err="1" smtClean="0"/>
              <a:t>article.asp</a:t>
            </a:r>
            <a:r>
              <a:rPr lang="cs-CZ" sz="1100" dirty="0" smtClean="0"/>
              <a:t>?</a:t>
            </a:r>
            <a:r>
              <a:rPr lang="cs-CZ" sz="1100" dirty="0" err="1" smtClean="0"/>
              <a:t>article</a:t>
            </a:r>
            <a:r>
              <a:rPr lang="cs-CZ" sz="1100" dirty="0" smtClean="0"/>
              <a:t>=1027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≈ </a:t>
            </a:r>
            <a:r>
              <a:rPr lang="cs-CZ" u="sng" dirty="0" err="1" smtClean="0"/>
              <a:t>III.typ</a:t>
            </a:r>
            <a:r>
              <a:rPr lang="cs-CZ" dirty="0" smtClean="0"/>
              <a:t> + podélná trhlina šlachy dlouhé hlavy bicepsu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SLAP  léze-typy dle </a:t>
            </a:r>
            <a:r>
              <a:rPr lang="cs-CZ" dirty="0" err="1" smtClean="0"/>
              <a:t>Snydera</a:t>
            </a:r>
            <a:endParaRPr lang="cs-CZ" dirty="0"/>
          </a:p>
        </p:txBody>
      </p:sp>
      <p:pic>
        <p:nvPicPr>
          <p:cNvPr id="29699" name="Picture 3" descr="C:\Users\Jirka\Desktop\SLAPI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276872"/>
            <a:ext cx="3960440" cy="396044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4283968" y="6596390"/>
            <a:ext cx="53285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http://www.</a:t>
            </a:r>
            <a:r>
              <a:rPr lang="cs-CZ" sz="1100" dirty="0" err="1" smtClean="0"/>
              <a:t>shoulderdoc.co.uk</a:t>
            </a:r>
            <a:r>
              <a:rPr lang="cs-CZ" sz="1100" dirty="0" smtClean="0"/>
              <a:t>/</a:t>
            </a:r>
            <a:r>
              <a:rPr lang="cs-CZ" sz="1100" dirty="0" err="1" smtClean="0"/>
              <a:t>article.asp</a:t>
            </a:r>
            <a:r>
              <a:rPr lang="cs-CZ" sz="1100" dirty="0" smtClean="0"/>
              <a:t>?</a:t>
            </a:r>
            <a:r>
              <a:rPr lang="cs-CZ" sz="1100" dirty="0" err="1" smtClean="0"/>
              <a:t>article</a:t>
            </a:r>
            <a:r>
              <a:rPr lang="cs-CZ" sz="1100" dirty="0" smtClean="0"/>
              <a:t>=1027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SLAP léze- MRI </a:t>
            </a:r>
            <a:r>
              <a:rPr lang="cs-CZ" dirty="0" err="1" smtClean="0"/>
              <a:t>artrografie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139952" y="616530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 smtClean="0"/>
              <a:t>http://users.rowan.edu/~altano93/SLAP.lesions.html</a:t>
            </a:r>
            <a:endParaRPr lang="cs-CZ" sz="1100" dirty="0"/>
          </a:p>
        </p:txBody>
      </p:sp>
      <p:sp>
        <p:nvSpPr>
          <p:cNvPr id="7" name="Obdélník 6"/>
          <p:cNvSpPr/>
          <p:nvPr/>
        </p:nvSpPr>
        <p:spPr>
          <a:xfrm>
            <a:off x="4283968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 smtClean="0"/>
              <a:t>http://www.</a:t>
            </a:r>
            <a:r>
              <a:rPr lang="cs-CZ" sz="1100" dirty="0" err="1" smtClean="0"/>
              <a:t>freitasrad.net</a:t>
            </a:r>
            <a:r>
              <a:rPr lang="cs-CZ" sz="1100" dirty="0" smtClean="0"/>
              <a:t>/</a:t>
            </a:r>
            <a:r>
              <a:rPr lang="cs-CZ" sz="1100" dirty="0" err="1" smtClean="0"/>
              <a:t>pages</a:t>
            </a:r>
            <a:r>
              <a:rPr lang="cs-CZ" sz="1100" dirty="0" smtClean="0"/>
              <a:t>/Basic_MSK_MRI/</a:t>
            </a:r>
            <a:r>
              <a:rPr lang="cs-CZ" sz="1100" dirty="0" err="1" smtClean="0"/>
              <a:t>shoulder.htm</a:t>
            </a:r>
            <a:endParaRPr lang="cs-CZ" sz="11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9" y="1124744"/>
            <a:ext cx="430773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477" y="1101724"/>
            <a:ext cx="3661476" cy="376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050477" y="4869159"/>
            <a:ext cx="291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Jen drobné nerovnosti, není SLAP léze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irka\Desktop\normal_hip_joint_anatom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0804" y="2708920"/>
            <a:ext cx="3884512" cy="4005064"/>
          </a:xfrm>
          <a:prstGeom prst="rect">
            <a:avLst/>
          </a:prstGeom>
          <a:noFill/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1196752"/>
            <a:ext cx="5328592" cy="4896544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jednoduchý synoviální kloub, který spojuje kosti dolní končetiny a pánev</a:t>
            </a:r>
          </a:p>
          <a:p>
            <a:r>
              <a:rPr lang="cs-CZ" b="1" u="sng" dirty="0" smtClean="0"/>
              <a:t>Hlavicí</a:t>
            </a:r>
            <a:r>
              <a:rPr lang="cs-CZ" dirty="0" smtClean="0"/>
              <a:t> je kost stehenní, 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caput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femoris</a:t>
            </a:r>
            <a:r>
              <a:rPr lang="cs-CZ" dirty="0" smtClean="0"/>
              <a:t>, </a:t>
            </a:r>
            <a:r>
              <a:rPr lang="cs-CZ" dirty="0" smtClean="0"/>
              <a:t>která tvoří 3/4 </a:t>
            </a:r>
            <a:r>
              <a:rPr lang="cs-CZ" dirty="0" smtClean="0"/>
              <a:t>povrchu koule.</a:t>
            </a:r>
          </a:p>
          <a:p>
            <a:r>
              <a:rPr lang="cs-CZ" b="1" u="sng" dirty="0" smtClean="0"/>
              <a:t>Jamku</a:t>
            </a:r>
            <a:r>
              <a:rPr lang="cs-CZ" dirty="0" smtClean="0"/>
              <a:t> tvoří 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acetabulum</a:t>
            </a:r>
            <a:r>
              <a:rPr lang="cs-CZ" dirty="0" smtClean="0"/>
              <a:t>, které je tvořeno částmi kostí kyčelní, sedací a stydké</a:t>
            </a:r>
          </a:p>
          <a:p>
            <a:pPr lvl="1">
              <a:buFont typeface="Arial" pitchFamily="34" charset="0"/>
              <a:buChar char="•"/>
            </a:pPr>
            <a:r>
              <a:rPr lang="cs-CZ" dirty="0" smtClean="0"/>
              <a:t>Acetabulum je vyplněno tukovým polštářem, 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pulvinar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acetabuli</a:t>
            </a:r>
            <a:r>
              <a:rPr lang="cs-CZ" dirty="0" smtClean="0"/>
              <a:t>, a rozšířeno o chrupavčitý okraj, 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labrum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acetabuli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Kyčelní kloub- úvod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Kyčelní kloub- svaly</a:t>
            </a:r>
            <a:endParaRPr lang="cs-CZ" dirty="0"/>
          </a:p>
        </p:txBody>
      </p:sp>
      <p:pic>
        <p:nvPicPr>
          <p:cNvPr id="5" name="Picture 13" descr="hip_anatomy_muscles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4429000" cy="33217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Picture 15" descr="hip_anatomy_muscles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9640" y="1772816"/>
            <a:ext cx="4364360" cy="327327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Kyčelní kloub- svaly</a:t>
            </a:r>
            <a:endParaRPr lang="cs-CZ" dirty="0"/>
          </a:p>
        </p:txBody>
      </p:sp>
      <p:pic>
        <p:nvPicPr>
          <p:cNvPr id="4" name="Picture 5" descr="hip_anatomy_muscles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4549080" cy="341181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3" descr="hip_anatomy_bursa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432" y="1916832"/>
            <a:ext cx="4512568" cy="3384426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Kyčelní kloub- cévy</a:t>
            </a:r>
            <a:endParaRPr lang="cs-CZ" dirty="0"/>
          </a:p>
        </p:txBody>
      </p:sp>
      <p:pic>
        <p:nvPicPr>
          <p:cNvPr id="3074" name="Picture 2" descr="C:\Users\Jirka\Desktop\child_hip_slipped_cfe_anatomy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663005" cy="4164378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3131840" y="6309320"/>
            <a:ext cx="55983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http://www.</a:t>
            </a:r>
            <a:r>
              <a:rPr lang="cs-CZ" sz="1100" dirty="0" err="1" smtClean="0"/>
              <a:t>eorthopod.com</a:t>
            </a:r>
            <a:r>
              <a:rPr lang="cs-CZ" sz="1100" dirty="0" smtClean="0"/>
              <a:t>/</a:t>
            </a:r>
            <a:r>
              <a:rPr lang="cs-CZ" sz="1100" dirty="0" err="1" smtClean="0"/>
              <a:t>slipped</a:t>
            </a:r>
            <a:r>
              <a:rPr lang="cs-CZ" sz="1100" dirty="0" smtClean="0"/>
              <a:t>-</a:t>
            </a:r>
            <a:r>
              <a:rPr lang="cs-CZ" sz="1100" dirty="0" err="1" smtClean="0"/>
              <a:t>capital</a:t>
            </a:r>
            <a:r>
              <a:rPr lang="cs-CZ" sz="1100" dirty="0" smtClean="0"/>
              <a:t>-</a:t>
            </a:r>
            <a:r>
              <a:rPr lang="cs-CZ" sz="1100" dirty="0" err="1" smtClean="0"/>
              <a:t>femoral</a:t>
            </a:r>
            <a:r>
              <a:rPr lang="cs-CZ" sz="1100" dirty="0" smtClean="0"/>
              <a:t>-</a:t>
            </a:r>
            <a:r>
              <a:rPr lang="cs-CZ" sz="1100" dirty="0" err="1" smtClean="0"/>
              <a:t>epiphysis</a:t>
            </a:r>
            <a:r>
              <a:rPr lang="cs-CZ" sz="1100" dirty="0" smtClean="0"/>
              <a:t>/</a:t>
            </a:r>
            <a:r>
              <a:rPr lang="cs-CZ" sz="1100" dirty="0" err="1" smtClean="0"/>
              <a:t>topic</a:t>
            </a:r>
            <a:r>
              <a:rPr lang="cs-CZ" sz="1100" dirty="0" smtClean="0"/>
              <a:t>/176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nejpohyblivější kloub v lidském těle</a:t>
            </a:r>
          </a:p>
          <a:p>
            <a:endParaRPr lang="cs-CZ" dirty="0" smtClean="0"/>
          </a:p>
          <a:p>
            <a:r>
              <a:rPr lang="cs-CZ" dirty="0" smtClean="0"/>
              <a:t>volný kulovitý kloub</a:t>
            </a:r>
          </a:p>
          <a:p>
            <a:endParaRPr lang="cs-CZ" dirty="0" smtClean="0"/>
          </a:p>
          <a:p>
            <a:r>
              <a:rPr lang="cs-CZ" b="1" dirty="0" smtClean="0"/>
              <a:t>Kloubní hlavice</a:t>
            </a:r>
            <a:r>
              <a:rPr lang="cs-CZ" dirty="0" smtClean="0"/>
              <a:t> – </a:t>
            </a:r>
            <a:r>
              <a:rPr lang="cs-CZ" u="sng" dirty="0" err="1" smtClean="0"/>
              <a:t>caput</a:t>
            </a:r>
            <a:r>
              <a:rPr lang="cs-CZ" u="sng" dirty="0" smtClean="0"/>
              <a:t> </a:t>
            </a:r>
            <a:r>
              <a:rPr lang="cs-CZ" u="sng" dirty="0" err="1" smtClean="0"/>
              <a:t>humeri</a:t>
            </a:r>
            <a:r>
              <a:rPr lang="cs-CZ" u="sng" dirty="0" smtClean="0"/>
              <a:t> </a:t>
            </a:r>
            <a:r>
              <a:rPr lang="cs-CZ" dirty="0" smtClean="0"/>
              <a:t>– rozsahem větší než jamka</a:t>
            </a:r>
          </a:p>
          <a:p>
            <a:endParaRPr lang="cs-CZ" dirty="0" smtClean="0"/>
          </a:p>
          <a:p>
            <a:r>
              <a:rPr lang="cs-CZ" b="1" dirty="0" smtClean="0"/>
              <a:t>Kloubní  jamka</a:t>
            </a:r>
            <a:r>
              <a:rPr lang="cs-CZ" dirty="0" smtClean="0"/>
              <a:t> – </a:t>
            </a:r>
            <a:r>
              <a:rPr lang="cs-CZ" u="sng" dirty="0" err="1" smtClean="0"/>
              <a:t>cavitas</a:t>
            </a:r>
            <a:r>
              <a:rPr lang="cs-CZ" u="sng" dirty="0" smtClean="0"/>
              <a:t> </a:t>
            </a:r>
            <a:r>
              <a:rPr lang="cs-CZ" u="sng" dirty="0" err="1" smtClean="0"/>
              <a:t>glenoidalis</a:t>
            </a:r>
            <a:r>
              <a:rPr lang="cs-CZ" u="sng" dirty="0" smtClean="0"/>
              <a:t> </a:t>
            </a:r>
            <a:r>
              <a:rPr lang="cs-CZ" u="sng" dirty="0" err="1" smtClean="0"/>
              <a:t>scapulae</a:t>
            </a:r>
            <a:r>
              <a:rPr lang="cs-CZ" u="sng" dirty="0" smtClean="0"/>
              <a:t> </a:t>
            </a:r>
            <a:r>
              <a:rPr lang="cs-CZ" dirty="0" smtClean="0"/>
              <a:t>– rozšířená a prohloubená o </a:t>
            </a:r>
            <a:r>
              <a:rPr lang="cs-CZ" b="1" dirty="0" smtClean="0"/>
              <a:t>labrum </a:t>
            </a:r>
            <a:r>
              <a:rPr lang="cs-CZ" b="1" dirty="0" err="1" smtClean="0"/>
              <a:t>glenoidale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Ramenní kloub-úvod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Kyčelní kloub- vazy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100" name="Picture 4" descr="http://www.eorthopod.com/sites/default/files/images/hip_anatomy_ligaments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32856"/>
            <a:ext cx="5760640" cy="4320480"/>
          </a:xfrm>
          <a:prstGeom prst="rect">
            <a:avLst/>
          </a:prstGeom>
          <a:noFill/>
        </p:spPr>
      </p:pic>
      <p:pic>
        <p:nvPicPr>
          <p:cNvPr id="4101" name="Picture 5" descr="C:\Users\Jirka\Desktop\Gray34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1294" y="260648"/>
            <a:ext cx="3202706" cy="3606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AP projekce                        axiální projekce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Prostý snímek kyčle-anatomie</a:t>
            </a:r>
            <a:endParaRPr lang="cs-CZ" dirty="0"/>
          </a:p>
        </p:txBody>
      </p:sp>
      <p:pic>
        <p:nvPicPr>
          <p:cNvPr id="38914" name="Picture 2" descr="Radiographic Anatomy - Hip - Lateral Rol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916832"/>
            <a:ext cx="3599334" cy="4267252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3059832" y="6165304"/>
            <a:ext cx="55983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http://www.</a:t>
            </a:r>
            <a:r>
              <a:rPr lang="cs-CZ" sz="1100" dirty="0" err="1" smtClean="0"/>
              <a:t>wikiradiography.net</a:t>
            </a:r>
            <a:r>
              <a:rPr lang="cs-CZ" sz="1100" dirty="0" smtClean="0"/>
              <a:t>/</a:t>
            </a:r>
            <a:r>
              <a:rPr lang="cs-CZ" sz="1100" dirty="0" err="1" smtClean="0"/>
              <a:t>page</a:t>
            </a:r>
            <a:r>
              <a:rPr lang="cs-CZ" sz="1100" dirty="0" smtClean="0"/>
              <a:t>/</a:t>
            </a:r>
            <a:r>
              <a:rPr lang="cs-CZ" sz="1100" dirty="0" err="1" smtClean="0"/>
              <a:t>Hip</a:t>
            </a:r>
            <a:r>
              <a:rPr lang="cs-CZ" sz="1100" dirty="0" smtClean="0"/>
              <a:t>+</a:t>
            </a:r>
            <a:r>
              <a:rPr lang="cs-CZ" sz="1100" dirty="0" err="1" smtClean="0"/>
              <a:t>Radiographic</a:t>
            </a:r>
            <a:r>
              <a:rPr lang="cs-CZ" sz="1100" dirty="0" smtClean="0"/>
              <a:t>+Anatomy</a:t>
            </a:r>
            <a:endParaRPr lang="cs-CZ" sz="1100" dirty="0"/>
          </a:p>
        </p:txBody>
      </p:sp>
      <p:pic>
        <p:nvPicPr>
          <p:cNvPr id="38916" name="Picture 4" descr="Radiographic Anatomy - Hip 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16832"/>
            <a:ext cx="4012332" cy="4240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Coxarthrosis</a:t>
            </a:r>
            <a:endParaRPr lang="cs-CZ" dirty="0"/>
          </a:p>
        </p:txBody>
      </p:sp>
      <p:pic>
        <p:nvPicPr>
          <p:cNvPr id="4" name="Picture 5" descr="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7258212" cy="5301208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Coxarthrosis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834779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71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RTG snímky, TEP</a:t>
            </a:r>
            <a:endParaRPr lang="cs-CZ" dirty="0"/>
          </a:p>
        </p:txBody>
      </p:sp>
      <p:pic>
        <p:nvPicPr>
          <p:cNvPr id="4" name="Picture 3" descr="IMG_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484784"/>
            <a:ext cx="3887415" cy="4435911"/>
          </a:xfrm>
          <a:prstGeom prst="rect">
            <a:avLst/>
          </a:prstGeom>
          <a:noFill/>
          <a:ln>
            <a:solidFill>
              <a:srgbClr val="CCCC00"/>
            </a:solidFill>
          </a:ln>
        </p:spPr>
      </p:pic>
      <p:pic>
        <p:nvPicPr>
          <p:cNvPr id="5" name="Picture 4" descr="IMG_00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32040" y="1484784"/>
            <a:ext cx="3877444" cy="4422350"/>
          </a:xfrm>
          <a:prstGeom prst="rect">
            <a:avLst/>
          </a:prstGeom>
          <a:noFill/>
          <a:ln>
            <a:solidFill>
              <a:srgbClr val="CCCC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TEP – </a:t>
            </a:r>
            <a:r>
              <a:rPr lang="cs-CZ" dirty="0" err="1" smtClean="0"/>
              <a:t>periprotetická</a:t>
            </a:r>
            <a:r>
              <a:rPr lang="cs-CZ" dirty="0" smtClean="0"/>
              <a:t> fraktura</a:t>
            </a:r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166663"/>
            <a:ext cx="3822881" cy="561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282" y="1139228"/>
            <a:ext cx="3598118" cy="563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18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TEP – uvolnění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824" y="1196752"/>
            <a:ext cx="3196145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73510"/>
            <a:ext cx="2699792" cy="514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75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TEP – patologická reakce na kov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1"/>
            <a:ext cx="3312368" cy="549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6663"/>
            <a:ext cx="3672408" cy="561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78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Kyčelní kloub- MR anatomie</a:t>
            </a:r>
            <a:endParaRPr lang="cs-CZ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739" t="7935" r="29910" b="84931"/>
          <a:stretch>
            <a:fillRect/>
          </a:stretch>
        </p:blipFill>
        <p:spPr bwMode="auto">
          <a:xfrm>
            <a:off x="539552" y="6021288"/>
            <a:ext cx="796168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7095" t="25213" r="40506" b="30965"/>
          <a:stretch>
            <a:fillRect/>
          </a:stretch>
        </p:blipFill>
        <p:spPr bwMode="auto">
          <a:xfrm>
            <a:off x="539552" y="1196752"/>
            <a:ext cx="7959396" cy="462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4283968" y="6596390"/>
            <a:ext cx="4446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http://w-radiology.</a:t>
            </a:r>
            <a:r>
              <a:rPr lang="cs-CZ" sz="1100" dirty="0" err="1" smtClean="0"/>
              <a:t>com</a:t>
            </a:r>
            <a:r>
              <a:rPr lang="cs-CZ" sz="1100" dirty="0" smtClean="0"/>
              <a:t>/</a:t>
            </a:r>
            <a:r>
              <a:rPr lang="cs-CZ" sz="1100" dirty="0" err="1" smtClean="0"/>
              <a:t>hip</a:t>
            </a:r>
            <a:r>
              <a:rPr lang="cs-CZ" sz="1100" dirty="0" smtClean="0"/>
              <a:t>-</a:t>
            </a:r>
            <a:r>
              <a:rPr lang="cs-CZ" sz="1100" dirty="0" err="1" smtClean="0"/>
              <a:t>mri</a:t>
            </a:r>
            <a:r>
              <a:rPr lang="cs-CZ" sz="1100" dirty="0" smtClean="0"/>
              <a:t>-anatomy.</a:t>
            </a:r>
            <a:r>
              <a:rPr lang="cs-CZ" sz="1100" dirty="0" err="1" smtClean="0"/>
              <a:t>php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Kyčelní kloub- MR anatomie</a:t>
            </a:r>
            <a:endParaRPr lang="cs-CZ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16050" t="33468" r="39676" b="20267"/>
          <a:stretch>
            <a:fillRect/>
          </a:stretch>
        </p:blipFill>
        <p:spPr bwMode="auto">
          <a:xfrm>
            <a:off x="1115616" y="1484784"/>
            <a:ext cx="7085894" cy="416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6642" t="15140" r="30268" b="76001"/>
          <a:stretch>
            <a:fillRect/>
          </a:stretch>
        </p:blipFill>
        <p:spPr bwMode="auto">
          <a:xfrm>
            <a:off x="467544" y="5805264"/>
            <a:ext cx="820891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Ramenní kloub-kosti</a:t>
            </a:r>
            <a:endParaRPr lang="cs-CZ" dirty="0"/>
          </a:p>
        </p:txBody>
      </p:sp>
      <p:pic>
        <p:nvPicPr>
          <p:cNvPr id="1026" name="Picture 2" descr="C:\Users\Jirka\Desktop\scoi-should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329167"/>
            <a:ext cx="6624736" cy="4188283"/>
          </a:xfrm>
          <a:prstGeom prst="rect">
            <a:avLst/>
          </a:prstGeom>
          <a:noFill/>
        </p:spPr>
      </p:pic>
      <p:sp>
        <p:nvSpPr>
          <p:cNvPr id="6" name="Nadpis 2"/>
          <p:cNvSpPr txBox="1">
            <a:spLocks/>
          </p:cNvSpPr>
          <p:nvPr/>
        </p:nvSpPr>
        <p:spPr>
          <a:xfrm>
            <a:off x="1043608" y="4293096"/>
            <a:ext cx="7056784" cy="216024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123728" y="5445224"/>
            <a:ext cx="61206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             http://www.</a:t>
            </a:r>
            <a:r>
              <a:rPr lang="cs-CZ" sz="1100" dirty="0" err="1" smtClean="0"/>
              <a:t>scoi.com</a:t>
            </a:r>
            <a:r>
              <a:rPr lang="cs-CZ" sz="1100" dirty="0" smtClean="0"/>
              <a:t>/</a:t>
            </a:r>
            <a:r>
              <a:rPr lang="cs-CZ" sz="1100" dirty="0" err="1" smtClean="0"/>
              <a:t>specialties</a:t>
            </a:r>
            <a:r>
              <a:rPr lang="cs-CZ" sz="1100" dirty="0" smtClean="0"/>
              <a:t>/anatomy-</a:t>
            </a:r>
            <a:r>
              <a:rPr lang="cs-CZ" sz="1100" dirty="0" err="1" smtClean="0"/>
              <a:t>shoulder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Kyčelní kloub- MR anatomie</a:t>
            </a:r>
            <a:endParaRPr lang="cs-CZ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19370" t="23625" r="42996" b="12766"/>
          <a:stretch>
            <a:fillRect/>
          </a:stretch>
        </p:blipFill>
        <p:spPr bwMode="auto">
          <a:xfrm>
            <a:off x="2051720" y="1124744"/>
            <a:ext cx="5400600" cy="513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 l="7195" t="15750" r="30267" b="77360"/>
          <a:stretch>
            <a:fillRect/>
          </a:stretch>
        </p:blipFill>
        <p:spPr bwMode="auto">
          <a:xfrm>
            <a:off x="611560" y="6353944"/>
            <a:ext cx="81369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Kyčelní kloub- MR anatomie</a:t>
            </a:r>
            <a:endParaRPr lang="cs-CZ" dirty="0"/>
          </a:p>
        </p:txBody>
      </p:sp>
      <p:pic>
        <p:nvPicPr>
          <p:cNvPr id="419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686" t="24211" r="42732" b="15310"/>
          <a:stretch>
            <a:fillRect/>
          </a:stretch>
        </p:blipFill>
        <p:spPr bwMode="auto">
          <a:xfrm>
            <a:off x="2051720" y="1196752"/>
            <a:ext cx="5328592" cy="482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l="6823" t="17308" r="30204" b="77718"/>
          <a:stretch>
            <a:fillRect/>
          </a:stretch>
        </p:blipFill>
        <p:spPr bwMode="auto">
          <a:xfrm>
            <a:off x="539552" y="6237312"/>
            <a:ext cx="8108101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MR </a:t>
            </a:r>
            <a:r>
              <a:rPr lang="cs-CZ" dirty="0" err="1" smtClean="0"/>
              <a:t>artrografie</a:t>
            </a:r>
            <a:endParaRPr lang="cs-CZ" dirty="0"/>
          </a:p>
        </p:txBody>
      </p:sp>
      <p:pic>
        <p:nvPicPr>
          <p:cNvPr id="44034" name="Picture 2" descr="C:\Users\Jirka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4942" t="3263" r="22257"/>
          <a:stretch>
            <a:fillRect/>
          </a:stretch>
        </p:blipFill>
        <p:spPr bwMode="auto">
          <a:xfrm>
            <a:off x="683568" y="2204864"/>
            <a:ext cx="4248472" cy="4378300"/>
          </a:xfrm>
          <a:prstGeom prst="rect">
            <a:avLst/>
          </a:prstGeom>
          <a:noFill/>
        </p:spPr>
      </p:pic>
      <p:pic>
        <p:nvPicPr>
          <p:cNvPr id="44035" name="Picture 3" descr="C:\Users\Jirka\Desktop\MRI-of-hi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268760"/>
            <a:ext cx="4049560" cy="4087763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572000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 smtClean="0"/>
              <a:t>http://www.</a:t>
            </a:r>
            <a:r>
              <a:rPr lang="cs-CZ" sz="1100" dirty="0" err="1" smtClean="0"/>
              <a:t>ernestschilders.com</a:t>
            </a:r>
            <a:r>
              <a:rPr lang="cs-CZ" sz="1100" dirty="0" smtClean="0"/>
              <a:t>/</a:t>
            </a:r>
            <a:r>
              <a:rPr lang="cs-CZ" sz="1100" dirty="0" err="1" smtClean="0"/>
              <a:t>femoro</a:t>
            </a:r>
            <a:r>
              <a:rPr lang="cs-CZ" sz="1100" dirty="0" smtClean="0"/>
              <a:t>-</a:t>
            </a:r>
            <a:r>
              <a:rPr lang="cs-CZ" sz="1100" dirty="0" err="1" smtClean="0"/>
              <a:t>acetabular.php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nejsložitější kloub v lidském těle</a:t>
            </a:r>
          </a:p>
          <a:p>
            <a:endParaRPr lang="cs-CZ" dirty="0" smtClean="0"/>
          </a:p>
          <a:p>
            <a:r>
              <a:rPr lang="cs-CZ" dirty="0" smtClean="0"/>
              <a:t>artikulace tří kostí ( femur+</a:t>
            </a:r>
            <a:r>
              <a:rPr lang="cs-CZ" dirty="0" err="1" smtClean="0"/>
              <a:t>tibie</a:t>
            </a:r>
            <a:r>
              <a:rPr lang="cs-CZ" dirty="0" smtClean="0"/>
              <a:t>+</a:t>
            </a:r>
            <a:r>
              <a:rPr lang="cs-CZ" dirty="0" err="1" smtClean="0"/>
              <a:t>patella</a:t>
            </a:r>
            <a:r>
              <a:rPr lang="cs-CZ" dirty="0" smtClean="0"/>
              <a:t> ) a dvou menisků ( </a:t>
            </a:r>
            <a:r>
              <a:rPr lang="cs-CZ" dirty="0" err="1" smtClean="0"/>
              <a:t>meniscus</a:t>
            </a:r>
            <a:r>
              <a:rPr lang="cs-CZ" dirty="0" smtClean="0"/>
              <a:t> </a:t>
            </a:r>
            <a:r>
              <a:rPr lang="cs-CZ" dirty="0" err="1" smtClean="0"/>
              <a:t>medialis</a:t>
            </a:r>
            <a:r>
              <a:rPr lang="cs-CZ" dirty="0" smtClean="0"/>
              <a:t>+</a:t>
            </a:r>
            <a:r>
              <a:rPr lang="cs-CZ" dirty="0" err="1" smtClean="0"/>
              <a:t>lateralis</a:t>
            </a:r>
            <a:r>
              <a:rPr lang="cs-CZ" dirty="0" smtClean="0"/>
              <a:t> )</a:t>
            </a:r>
          </a:p>
          <a:p>
            <a:endParaRPr lang="cs-CZ" dirty="0" smtClean="0"/>
          </a:p>
          <a:p>
            <a:r>
              <a:rPr lang="cs-CZ" dirty="0" smtClean="0"/>
              <a:t>pro stabilitu mají velký význam zesilující </a:t>
            </a:r>
            <a:r>
              <a:rPr lang="cs-CZ" dirty="0" err="1" smtClean="0"/>
              <a:t>ligamenta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nejnáchylnější na poranění jsou menisky – hlavně </a:t>
            </a:r>
            <a:r>
              <a:rPr lang="cs-CZ" b="1" dirty="0" smtClean="0"/>
              <a:t>mediální meniskus</a:t>
            </a:r>
            <a:r>
              <a:rPr lang="cs-CZ" dirty="0" smtClean="0"/>
              <a:t>, </a:t>
            </a:r>
            <a:r>
              <a:rPr lang="cs-CZ" b="1" dirty="0" smtClean="0"/>
              <a:t>přední zkřížený vaz</a:t>
            </a:r>
            <a:r>
              <a:rPr lang="cs-CZ" dirty="0" smtClean="0"/>
              <a:t>, </a:t>
            </a:r>
            <a:r>
              <a:rPr lang="cs-CZ" b="1" dirty="0" smtClean="0"/>
              <a:t>postranní vazy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Kolenní kloub-úvod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Kolenní kloub- vazy+svaly</a:t>
            </a:r>
            <a:endParaRPr lang="cs-CZ" dirty="0"/>
          </a:p>
        </p:txBody>
      </p:sp>
      <p:pic>
        <p:nvPicPr>
          <p:cNvPr id="4" name="Picture 6" descr="knee_anatomy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37112"/>
            <a:ext cx="3200400" cy="2135188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5" descr="knee_anatomy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293096"/>
            <a:ext cx="2840360" cy="230779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Picture 3" descr="knee_anatomy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1484784"/>
            <a:ext cx="2971800" cy="29718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" name="Picture 7" descr="knee_anatomy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124744"/>
            <a:ext cx="3048000" cy="30480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AP snímek                             bočná projekce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Kolenní kloub- prostý snímek</a:t>
            </a:r>
            <a:endParaRPr lang="cs-CZ" dirty="0"/>
          </a:p>
        </p:txBody>
      </p:sp>
      <p:pic>
        <p:nvPicPr>
          <p:cNvPr id="5" name="Picture 3" descr="IMG_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584" y="2204864"/>
            <a:ext cx="3217862" cy="3671887"/>
          </a:xfrm>
          <a:prstGeom prst="rect">
            <a:avLst/>
          </a:prstGeom>
          <a:noFill/>
          <a:ln>
            <a:solidFill>
              <a:srgbClr val="CCCC00"/>
            </a:solidFill>
          </a:ln>
        </p:spPr>
      </p:pic>
      <p:pic>
        <p:nvPicPr>
          <p:cNvPr id="6" name="Picture 4" descr="IMG_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436096" y="2276872"/>
            <a:ext cx="3219450" cy="3671887"/>
          </a:xfrm>
          <a:prstGeom prst="rect">
            <a:avLst/>
          </a:prstGeom>
          <a:noFill/>
          <a:ln>
            <a:solidFill>
              <a:srgbClr val="CCCC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Kolenní kloub- MR anatomie</a:t>
            </a:r>
            <a:endParaRPr lang="cs-CZ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 l="7748" t="7875" r="30821" b="87203"/>
          <a:stretch>
            <a:fillRect/>
          </a:stretch>
        </p:blipFill>
        <p:spPr bwMode="auto">
          <a:xfrm>
            <a:off x="683568" y="6237312"/>
            <a:ext cx="799288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 l="25458" t="14765" r="49638" b="21251"/>
          <a:stretch>
            <a:fillRect/>
          </a:stretch>
        </p:blipFill>
        <p:spPr bwMode="auto">
          <a:xfrm>
            <a:off x="2843808" y="1484784"/>
            <a:ext cx="324036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Kolenní kloub-MR anatomie</a:t>
            </a:r>
            <a:endParaRPr lang="cs-CZ" dirty="0"/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152" t="14319" r="48192" b="20450"/>
          <a:stretch>
            <a:fillRect/>
          </a:stretch>
        </p:blipFill>
        <p:spPr bwMode="auto">
          <a:xfrm>
            <a:off x="2627784" y="1124744"/>
            <a:ext cx="3960440" cy="525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8051" t="7955" r="31123" b="87272"/>
          <a:stretch>
            <a:fillRect/>
          </a:stretch>
        </p:blipFill>
        <p:spPr bwMode="auto">
          <a:xfrm>
            <a:off x="323528" y="6481017"/>
            <a:ext cx="8544949" cy="37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Kolenní kloub- MRI anatomie</a:t>
            </a:r>
            <a:endParaRPr lang="cs-CZ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23798" t="30269" r="44656" b="13407"/>
          <a:stretch>
            <a:fillRect/>
          </a:stretch>
        </p:blipFill>
        <p:spPr bwMode="auto">
          <a:xfrm>
            <a:off x="2052546" y="1340768"/>
            <a:ext cx="4823710" cy="484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 l="7939" t="18500" r="31183" b="73625"/>
          <a:stretch>
            <a:fillRect/>
          </a:stretch>
        </p:blipFill>
        <p:spPr bwMode="auto">
          <a:xfrm>
            <a:off x="755576" y="6281936"/>
            <a:ext cx="79208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Kolenní kloub- MR anatomie</a:t>
            </a:r>
            <a:endParaRPr lang="cs-CZ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 l="7195" t="20297" r="30267" b="73796"/>
          <a:stretch>
            <a:fillRect/>
          </a:stretch>
        </p:blipFill>
        <p:spPr bwMode="auto">
          <a:xfrm>
            <a:off x="467544" y="6425952"/>
            <a:ext cx="81369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19643" t="29532" r="46597" b="14352"/>
          <a:stretch>
            <a:fillRect/>
          </a:stretch>
        </p:blipFill>
        <p:spPr bwMode="auto">
          <a:xfrm>
            <a:off x="1835696" y="1268760"/>
            <a:ext cx="5400600" cy="504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Ramenní kloub- vazy</a:t>
            </a:r>
            <a:endParaRPr lang="cs-CZ" dirty="0"/>
          </a:p>
        </p:txBody>
      </p:sp>
      <p:pic>
        <p:nvPicPr>
          <p:cNvPr id="2050" name="Picture 2" descr="C:\Users\Jirka\Desktop\shoulder_fr_ligs.g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6417"/>
          <a:stretch>
            <a:fillRect/>
          </a:stretch>
        </p:blipFill>
        <p:spPr bwMode="auto">
          <a:xfrm>
            <a:off x="2051720" y="1268760"/>
            <a:ext cx="4752528" cy="504056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059832" y="6309320"/>
            <a:ext cx="64807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http://www.</a:t>
            </a:r>
            <a:r>
              <a:rPr lang="cs-CZ" sz="1100" dirty="0" err="1" smtClean="0"/>
              <a:t>thesportsmedcenter.com</a:t>
            </a:r>
            <a:r>
              <a:rPr lang="cs-CZ" sz="1100" dirty="0" smtClean="0"/>
              <a:t>/</a:t>
            </a:r>
            <a:r>
              <a:rPr lang="cs-CZ" sz="1100" dirty="0" err="1" smtClean="0"/>
              <a:t>shoulder</a:t>
            </a:r>
            <a:r>
              <a:rPr lang="cs-CZ" sz="1100" dirty="0" smtClean="0"/>
              <a:t>/</a:t>
            </a:r>
            <a:r>
              <a:rPr lang="cs-CZ" sz="1100" dirty="0" err="1" smtClean="0"/>
              <a:t>general.asp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Kolenní kloub- ruptura mediálního menisku</a:t>
            </a:r>
            <a:endParaRPr lang="cs-CZ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628800"/>
            <a:ext cx="4069497" cy="4525962"/>
          </a:xfrm>
          <a:noFill/>
          <a:ln>
            <a:solidFill>
              <a:srgbClr val="CCCC00"/>
            </a:solidFill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99992" y="1844824"/>
            <a:ext cx="4487763" cy="4402832"/>
          </a:xfrm>
          <a:prstGeom prst="rect">
            <a:avLst/>
          </a:prstGeom>
          <a:noFill/>
          <a:ln>
            <a:solidFill>
              <a:srgbClr val="CCCC00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467544" y="551723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T1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644008" y="558924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PD</a:t>
            </a: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Kolenní kloub- ruptura LCA</a:t>
            </a:r>
            <a:endParaRPr lang="cs-CZ" dirty="0"/>
          </a:p>
        </p:txBody>
      </p:sp>
      <p:pic>
        <p:nvPicPr>
          <p:cNvPr id="53250" name="Picture 2" descr="C:\Users\Jirka\Desktop\conditionsKneeACLTearFig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7770857" cy="5065582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572000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 smtClean="0"/>
              <a:t>http://www.</a:t>
            </a:r>
            <a:r>
              <a:rPr lang="cs-CZ" sz="1100" dirty="0" err="1" smtClean="0"/>
              <a:t>gamradtortho.com</a:t>
            </a:r>
            <a:r>
              <a:rPr lang="cs-CZ" sz="1100" dirty="0" smtClean="0"/>
              <a:t>/</a:t>
            </a:r>
            <a:r>
              <a:rPr lang="cs-CZ" sz="1100" dirty="0" err="1" smtClean="0"/>
              <a:t>conditionsKneeACLTear.php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Koleno - fraktury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43" y="1097198"/>
            <a:ext cx="2662947" cy="293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9" y="4032609"/>
            <a:ext cx="2713673" cy="276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48140"/>
            <a:ext cx="2656879" cy="410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399" y="-10515"/>
            <a:ext cx="2319688" cy="300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07395"/>
            <a:ext cx="2736304" cy="296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8" b="12060"/>
          <a:stretch/>
        </p:blipFill>
        <p:spPr bwMode="auto">
          <a:xfrm>
            <a:off x="3419872" y="4032609"/>
            <a:ext cx="27146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0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Gonartroza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24744"/>
            <a:ext cx="2330718" cy="286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613" y="3981725"/>
            <a:ext cx="2339954" cy="281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206" y="1124744"/>
            <a:ext cx="2593736" cy="285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031" y="3918360"/>
            <a:ext cx="2029395" cy="294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426" y="2795519"/>
            <a:ext cx="1071223" cy="407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4745"/>
            <a:ext cx="2987824" cy="305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93871"/>
            <a:ext cx="2102468" cy="267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56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TEP kolene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112"/>
            <a:ext cx="3528392" cy="516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51" y="1333112"/>
            <a:ext cx="3324749" cy="518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17032"/>
            <a:ext cx="2825682" cy="293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33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TEP– </a:t>
            </a:r>
            <a:r>
              <a:rPr lang="cs-CZ" dirty="0" err="1" smtClean="0"/>
              <a:t>periprotetická</a:t>
            </a:r>
            <a:r>
              <a:rPr lang="cs-CZ" dirty="0" smtClean="0"/>
              <a:t> fraktura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413"/>
            <a:ext cx="329565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68413"/>
            <a:ext cx="3483143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42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cs-CZ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Děkuji za pozornost.</a:t>
            </a:r>
            <a:endParaRPr lang="cs-CZ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Ramenní kloub- rotátorová manžeta</a:t>
            </a:r>
            <a:endParaRPr lang="cs-CZ" dirty="0"/>
          </a:p>
        </p:txBody>
      </p:sp>
      <p:pic>
        <p:nvPicPr>
          <p:cNvPr id="4" name="Picture 7" descr="ro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556792"/>
            <a:ext cx="5616624" cy="4680521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4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t="10791" r="26985" b="2592"/>
          <a:stretch>
            <a:fillRect/>
          </a:stretch>
        </p:blipFill>
        <p:spPr>
          <a:xfrm>
            <a:off x="251520" y="1556792"/>
            <a:ext cx="2551112" cy="338455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Ramenní kloub - synoviální váčky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000" dirty="0" smtClean="0">
                <a:solidFill>
                  <a:schemeClr val="tx2"/>
                </a:solidFill>
              </a:rPr>
              <a:t>Bursa </a:t>
            </a:r>
            <a:r>
              <a:rPr lang="cs-CZ" sz="2000" dirty="0" err="1" smtClean="0">
                <a:solidFill>
                  <a:schemeClr val="tx2"/>
                </a:solidFill>
              </a:rPr>
              <a:t>m.subscapularis</a:t>
            </a:r>
            <a:r>
              <a:rPr lang="cs-CZ" sz="2000" dirty="0" smtClean="0">
                <a:solidFill>
                  <a:schemeClr val="tx2"/>
                </a:solidFill>
              </a:rPr>
              <a:t> </a:t>
            </a:r>
            <a:r>
              <a:rPr lang="cs-CZ" sz="2000" dirty="0" err="1" smtClean="0">
                <a:solidFill>
                  <a:schemeClr val="tx2"/>
                </a:solidFill>
              </a:rPr>
              <a:t>subtendinea</a:t>
            </a:r>
            <a:endParaRPr lang="cs-CZ" sz="20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smtClean="0">
                <a:solidFill>
                  <a:schemeClr val="tx2"/>
                </a:solidFill>
              </a:rPr>
              <a:t>Bursa </a:t>
            </a:r>
            <a:r>
              <a:rPr lang="cs-CZ" sz="2000" dirty="0" err="1" smtClean="0">
                <a:solidFill>
                  <a:schemeClr val="tx2"/>
                </a:solidFill>
              </a:rPr>
              <a:t>subcoracoidea</a:t>
            </a:r>
            <a:endParaRPr lang="cs-CZ" sz="20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smtClean="0">
                <a:solidFill>
                  <a:schemeClr val="tx2"/>
                </a:solidFill>
              </a:rPr>
              <a:t>Bursa </a:t>
            </a:r>
            <a:r>
              <a:rPr lang="cs-CZ" sz="2000" dirty="0" err="1" smtClean="0">
                <a:solidFill>
                  <a:schemeClr val="tx2"/>
                </a:solidFill>
              </a:rPr>
              <a:t>subacromialis</a:t>
            </a:r>
            <a:endParaRPr lang="cs-CZ" sz="20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smtClean="0">
                <a:solidFill>
                  <a:schemeClr val="tx2"/>
                </a:solidFill>
              </a:rPr>
              <a:t>Bursa </a:t>
            </a:r>
            <a:r>
              <a:rPr lang="cs-CZ" sz="2000" dirty="0" err="1" smtClean="0">
                <a:solidFill>
                  <a:schemeClr val="tx2"/>
                </a:solidFill>
              </a:rPr>
              <a:t>subdeltoidea</a:t>
            </a:r>
            <a:endParaRPr lang="cs-CZ" sz="20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5604" name="Picture 4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3" t="12947" r="16724" b="13515"/>
          <a:stretch>
            <a:fillRect/>
          </a:stretch>
        </p:blipFill>
        <p:spPr>
          <a:xfrm>
            <a:off x="4932363" y="1844675"/>
            <a:ext cx="3444875" cy="3887788"/>
          </a:xfrm>
          <a:noFill/>
          <a:ln w="19050">
            <a:solidFill>
              <a:srgbClr val="FFCC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845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Ramenní kloub- cévy</a:t>
            </a:r>
            <a:endParaRPr lang="cs-CZ" dirty="0"/>
          </a:p>
        </p:txBody>
      </p:sp>
      <p:pic>
        <p:nvPicPr>
          <p:cNvPr id="18434" name="Picture 2" descr="http://neuros-org.s3.amazonaws.com/assets/public/n18/com_photos/e80a3091122570aa8f264ccb6794a0e5_medium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196752"/>
            <a:ext cx="5944344" cy="4787146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275856" y="6237312"/>
            <a:ext cx="58681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/>
              <a:t>http://neuros.</a:t>
            </a:r>
            <a:r>
              <a:rPr lang="cs-CZ" sz="1100" dirty="0" err="1" smtClean="0"/>
              <a:t>org</a:t>
            </a:r>
            <a:r>
              <a:rPr lang="cs-CZ" sz="1100" dirty="0" smtClean="0"/>
              <a:t>/index.</a:t>
            </a:r>
            <a:r>
              <a:rPr lang="cs-CZ" sz="1100" dirty="0" err="1" smtClean="0"/>
              <a:t>php</a:t>
            </a:r>
            <a:r>
              <a:rPr lang="cs-CZ" sz="1100" dirty="0" smtClean="0"/>
              <a:t>?</a:t>
            </a:r>
            <a:r>
              <a:rPr lang="cs-CZ" sz="1100" dirty="0" err="1" smtClean="0"/>
              <a:t>option</a:t>
            </a:r>
            <a:r>
              <a:rPr lang="cs-CZ" sz="1100" dirty="0" smtClean="0"/>
              <a:t>=</a:t>
            </a:r>
            <a:r>
              <a:rPr lang="cs-CZ" sz="1100" dirty="0" err="1" smtClean="0"/>
              <a:t>com</a:t>
            </a:r>
            <a:r>
              <a:rPr lang="cs-CZ" sz="1100" dirty="0" smtClean="0"/>
              <a:t>_</a:t>
            </a:r>
            <a:r>
              <a:rPr lang="cs-CZ" sz="1100" dirty="0" err="1" smtClean="0"/>
              <a:t>stories</a:t>
            </a:r>
            <a:r>
              <a:rPr lang="cs-CZ" sz="1100" dirty="0" smtClean="0"/>
              <a:t>&amp;</a:t>
            </a:r>
            <a:r>
              <a:rPr lang="cs-CZ" sz="1100" dirty="0" err="1" smtClean="0"/>
              <a:t>view</a:t>
            </a:r>
            <a:r>
              <a:rPr lang="cs-CZ" sz="1100" dirty="0" smtClean="0"/>
              <a:t>=</a:t>
            </a:r>
            <a:r>
              <a:rPr lang="cs-CZ" sz="1100" dirty="0" err="1" smtClean="0"/>
              <a:t>stories</a:t>
            </a:r>
            <a:r>
              <a:rPr lang="cs-CZ" sz="1100" dirty="0" smtClean="0"/>
              <a:t>&amp;layout=list&amp;</a:t>
            </a:r>
            <a:r>
              <a:rPr lang="cs-CZ" sz="1100" dirty="0" err="1" smtClean="0"/>
              <a:t>oid</a:t>
            </a:r>
            <a:r>
              <a:rPr lang="cs-CZ" sz="1100" dirty="0" smtClean="0"/>
              <a:t>=18&amp;limit=20&amp;start=40</a:t>
            </a:r>
            <a:endParaRPr lang="cs-CZ" sz="1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RTG anatomie ramene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481328"/>
            <a:ext cx="8686800" cy="4525963"/>
          </a:xfrm>
        </p:spPr>
        <p:txBody>
          <a:bodyPr/>
          <a:lstStyle/>
          <a:p>
            <a:r>
              <a:rPr lang="cs-CZ" dirty="0" smtClean="0"/>
              <a:t>AP snímek                  </a:t>
            </a:r>
            <a:r>
              <a:rPr lang="cs-CZ" dirty="0" err="1" smtClean="0"/>
              <a:t>Transthorakální</a:t>
            </a:r>
            <a:r>
              <a:rPr lang="cs-CZ" dirty="0" smtClean="0"/>
              <a:t> projekce              </a:t>
            </a:r>
          </a:p>
          <a:p>
            <a:pPr>
              <a:buNone/>
            </a:pPr>
            <a:r>
              <a:rPr lang="cs-CZ" dirty="0" smtClean="0"/>
              <a:t>                                          </a:t>
            </a:r>
          </a:p>
          <a:p>
            <a:endParaRPr lang="cs-CZ" dirty="0"/>
          </a:p>
        </p:txBody>
      </p:sp>
      <p:pic>
        <p:nvPicPr>
          <p:cNvPr id="22" name="Zástupný symbol pro obsah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4" r="37843" b="1899"/>
          <a:stretch/>
        </p:blipFill>
        <p:spPr>
          <a:xfrm>
            <a:off x="4739053" y="2099314"/>
            <a:ext cx="3600400" cy="4674942"/>
          </a:xfrm>
          <a:prstGeom prst="rect">
            <a:avLst/>
          </a:prstGeom>
        </p:spPr>
      </p:pic>
      <p:sp>
        <p:nvSpPr>
          <p:cNvPr id="23" name="TextovéPole 22"/>
          <p:cNvSpPr txBox="1"/>
          <p:nvPr/>
        </p:nvSpPr>
        <p:spPr>
          <a:xfrm>
            <a:off x="6314328" y="3327349"/>
            <a:ext cx="896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FF00"/>
                </a:solidFill>
              </a:rPr>
              <a:t>akromion</a:t>
            </a:r>
            <a:endParaRPr lang="cs-CZ" sz="1200" dirty="0">
              <a:solidFill>
                <a:srgbClr val="FFFF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459133" y="2971728"/>
            <a:ext cx="845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FF00"/>
                </a:solidFill>
              </a:rPr>
              <a:t>klavikula</a:t>
            </a:r>
            <a:endParaRPr lang="cs-CZ" sz="1200" dirty="0">
              <a:solidFill>
                <a:srgbClr val="FFFF00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7043309" y="4178409"/>
            <a:ext cx="1303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>
                <a:solidFill>
                  <a:srgbClr val="FFFF00"/>
                </a:solidFill>
              </a:rPr>
              <a:t>margo</a:t>
            </a:r>
            <a:r>
              <a:rPr lang="cs-CZ" sz="1200" dirty="0" smtClean="0">
                <a:solidFill>
                  <a:srgbClr val="FFFF00"/>
                </a:solidFill>
              </a:rPr>
              <a:t> </a:t>
            </a:r>
            <a:r>
              <a:rPr lang="cs-CZ" sz="1200" dirty="0" err="1" smtClean="0">
                <a:solidFill>
                  <a:srgbClr val="FFFF00"/>
                </a:solidFill>
              </a:rPr>
              <a:t>lateralis</a:t>
            </a:r>
            <a:endParaRPr lang="cs-CZ" sz="1200" dirty="0">
              <a:solidFill>
                <a:srgbClr val="FFFF00"/>
              </a:solidFill>
            </a:endParaRPr>
          </a:p>
        </p:txBody>
      </p:sp>
      <p:sp>
        <p:nvSpPr>
          <p:cNvPr id="26" name="Volný tvar 25"/>
          <p:cNvSpPr/>
          <p:nvPr/>
        </p:nvSpPr>
        <p:spPr>
          <a:xfrm>
            <a:off x="6179213" y="3465849"/>
            <a:ext cx="1049867" cy="1208180"/>
          </a:xfrm>
          <a:custGeom>
            <a:avLst/>
            <a:gdLst>
              <a:gd name="connsiteX0" fmla="*/ 1574800 w 1574800"/>
              <a:gd name="connsiteY0" fmla="*/ 1778000 h 1778000"/>
              <a:gd name="connsiteX1" fmla="*/ 1320800 w 1574800"/>
              <a:gd name="connsiteY1" fmla="*/ 1447800 h 1778000"/>
              <a:gd name="connsiteX2" fmla="*/ 1066800 w 1574800"/>
              <a:gd name="connsiteY2" fmla="*/ 1270000 h 1778000"/>
              <a:gd name="connsiteX3" fmla="*/ 838200 w 1574800"/>
              <a:gd name="connsiteY3" fmla="*/ 1092200 h 1778000"/>
              <a:gd name="connsiteX4" fmla="*/ 635000 w 1574800"/>
              <a:gd name="connsiteY4" fmla="*/ 635000 h 1778000"/>
              <a:gd name="connsiteX5" fmla="*/ 406400 w 1574800"/>
              <a:gd name="connsiteY5" fmla="*/ 330200 h 1778000"/>
              <a:gd name="connsiteX6" fmla="*/ 228600 w 1574800"/>
              <a:gd name="connsiteY6" fmla="*/ 228600 h 1778000"/>
              <a:gd name="connsiteX7" fmla="*/ 0 w 1574800"/>
              <a:gd name="connsiteY7" fmla="*/ 0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4800" h="1778000">
                <a:moveTo>
                  <a:pt x="1574800" y="1778000"/>
                </a:moveTo>
                <a:cubicBezTo>
                  <a:pt x="1490133" y="1655233"/>
                  <a:pt x="1405467" y="1532467"/>
                  <a:pt x="1320800" y="1447800"/>
                </a:cubicBezTo>
                <a:cubicBezTo>
                  <a:pt x="1236133" y="1363133"/>
                  <a:pt x="1147233" y="1329267"/>
                  <a:pt x="1066800" y="1270000"/>
                </a:cubicBezTo>
                <a:cubicBezTo>
                  <a:pt x="986367" y="1210733"/>
                  <a:pt x="910167" y="1198033"/>
                  <a:pt x="838200" y="1092200"/>
                </a:cubicBezTo>
                <a:cubicBezTo>
                  <a:pt x="766233" y="986367"/>
                  <a:pt x="706967" y="762000"/>
                  <a:pt x="635000" y="635000"/>
                </a:cubicBezTo>
                <a:cubicBezTo>
                  <a:pt x="563033" y="508000"/>
                  <a:pt x="474133" y="397933"/>
                  <a:pt x="406400" y="330200"/>
                </a:cubicBezTo>
                <a:cubicBezTo>
                  <a:pt x="338667" y="262467"/>
                  <a:pt x="296333" y="283633"/>
                  <a:pt x="228600" y="228600"/>
                </a:cubicBezTo>
                <a:cubicBezTo>
                  <a:pt x="160867" y="173567"/>
                  <a:pt x="80433" y="86783"/>
                  <a:pt x="0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Volný tvar 26"/>
          <p:cNvSpPr/>
          <p:nvPr/>
        </p:nvSpPr>
        <p:spPr>
          <a:xfrm>
            <a:off x="6206994" y="4222260"/>
            <a:ext cx="491067" cy="124140"/>
          </a:xfrm>
          <a:custGeom>
            <a:avLst/>
            <a:gdLst>
              <a:gd name="connsiteX0" fmla="*/ 736600 w 736600"/>
              <a:gd name="connsiteY0" fmla="*/ 0 h 182688"/>
              <a:gd name="connsiteX1" fmla="*/ 457200 w 736600"/>
              <a:gd name="connsiteY1" fmla="*/ 127000 h 182688"/>
              <a:gd name="connsiteX2" fmla="*/ 152400 w 736600"/>
              <a:gd name="connsiteY2" fmla="*/ 177800 h 182688"/>
              <a:gd name="connsiteX3" fmla="*/ 0 w 736600"/>
              <a:gd name="connsiteY3" fmla="*/ 177800 h 18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600" h="182688">
                <a:moveTo>
                  <a:pt x="736600" y="0"/>
                </a:moveTo>
                <a:cubicBezTo>
                  <a:pt x="645583" y="48683"/>
                  <a:pt x="554567" y="97367"/>
                  <a:pt x="457200" y="127000"/>
                </a:cubicBezTo>
                <a:cubicBezTo>
                  <a:pt x="359833" y="156633"/>
                  <a:pt x="228600" y="169333"/>
                  <a:pt x="152400" y="177800"/>
                </a:cubicBezTo>
                <a:cubicBezTo>
                  <a:pt x="76200" y="186267"/>
                  <a:pt x="38100" y="182033"/>
                  <a:pt x="0" y="1778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ousměrná vodorovná šipka 27"/>
          <p:cNvSpPr/>
          <p:nvPr/>
        </p:nvSpPr>
        <p:spPr>
          <a:xfrm>
            <a:off x="6239626" y="6386601"/>
            <a:ext cx="771897" cy="265902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5355754" y="6389735"/>
            <a:ext cx="898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FF00"/>
                </a:solidFill>
              </a:rPr>
              <a:t>Ventrálně</a:t>
            </a:r>
            <a:endParaRPr lang="cs-CZ" sz="1200" dirty="0">
              <a:solidFill>
                <a:srgbClr val="FFFF00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7011523" y="6389735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FF00"/>
                </a:solidFill>
              </a:rPr>
              <a:t>Dorzálně</a:t>
            </a:r>
            <a:endParaRPr lang="cs-CZ" sz="1200" dirty="0">
              <a:solidFill>
                <a:srgbClr val="FFFF00"/>
              </a:solidFill>
            </a:endParaRPr>
          </a:p>
        </p:txBody>
      </p:sp>
      <p:pic>
        <p:nvPicPr>
          <p:cNvPr id="32" name="Zástupný symbol pro obsah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9" t="7473" r="43148" b="7311"/>
          <a:stretch/>
        </p:blipFill>
        <p:spPr>
          <a:xfrm>
            <a:off x="0" y="2099314"/>
            <a:ext cx="4460076" cy="4509120"/>
          </a:xfrm>
          <a:prstGeom prst="rect">
            <a:avLst/>
          </a:prstGeom>
        </p:spPr>
      </p:pic>
      <p:sp>
        <p:nvSpPr>
          <p:cNvPr id="33" name="Obousměrná svislá šipka 32"/>
          <p:cNvSpPr/>
          <p:nvPr/>
        </p:nvSpPr>
        <p:spPr>
          <a:xfrm>
            <a:off x="1394423" y="2861599"/>
            <a:ext cx="197846" cy="307347"/>
          </a:xfrm>
          <a:prstGeom prst="up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ousměrná svislá šipka 33"/>
          <p:cNvSpPr/>
          <p:nvPr/>
        </p:nvSpPr>
        <p:spPr>
          <a:xfrm>
            <a:off x="2537816" y="2805940"/>
            <a:ext cx="197846" cy="307347"/>
          </a:xfrm>
          <a:prstGeom prst="up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ousměrná vodorovná šipka 34"/>
          <p:cNvSpPr/>
          <p:nvPr/>
        </p:nvSpPr>
        <p:spPr>
          <a:xfrm>
            <a:off x="1721301" y="2635767"/>
            <a:ext cx="332457" cy="189903"/>
          </a:xfrm>
          <a:prstGeom prst="left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Volný tvar 35"/>
          <p:cNvSpPr/>
          <p:nvPr/>
        </p:nvSpPr>
        <p:spPr>
          <a:xfrm>
            <a:off x="1366973" y="4205228"/>
            <a:ext cx="1216535" cy="940372"/>
          </a:xfrm>
          <a:custGeom>
            <a:avLst/>
            <a:gdLst>
              <a:gd name="connsiteX0" fmla="*/ 0 w 1727200"/>
              <a:gd name="connsiteY0" fmla="*/ 1426294 h 1426294"/>
              <a:gd name="connsiteX1" fmla="*/ 152400 w 1727200"/>
              <a:gd name="connsiteY1" fmla="*/ 689694 h 1426294"/>
              <a:gd name="connsiteX2" fmla="*/ 381000 w 1727200"/>
              <a:gd name="connsiteY2" fmla="*/ 105494 h 1426294"/>
              <a:gd name="connsiteX3" fmla="*/ 812800 w 1727200"/>
              <a:gd name="connsiteY3" fmla="*/ 54694 h 1426294"/>
              <a:gd name="connsiteX4" fmla="*/ 1320800 w 1727200"/>
              <a:gd name="connsiteY4" fmla="*/ 689694 h 1426294"/>
              <a:gd name="connsiteX5" fmla="*/ 1727200 w 1727200"/>
              <a:gd name="connsiteY5" fmla="*/ 1273894 h 1426294"/>
              <a:gd name="connsiteX6" fmla="*/ 1727200 w 1727200"/>
              <a:gd name="connsiteY6" fmla="*/ 1273894 h 142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7200" h="1426294">
                <a:moveTo>
                  <a:pt x="0" y="1426294"/>
                </a:moveTo>
                <a:cubicBezTo>
                  <a:pt x="44450" y="1168060"/>
                  <a:pt x="88900" y="909827"/>
                  <a:pt x="152400" y="689694"/>
                </a:cubicBezTo>
                <a:cubicBezTo>
                  <a:pt x="215900" y="469561"/>
                  <a:pt x="270933" y="211327"/>
                  <a:pt x="381000" y="105494"/>
                </a:cubicBezTo>
                <a:cubicBezTo>
                  <a:pt x="491067" y="-339"/>
                  <a:pt x="656167" y="-42673"/>
                  <a:pt x="812800" y="54694"/>
                </a:cubicBezTo>
                <a:cubicBezTo>
                  <a:pt x="969433" y="152061"/>
                  <a:pt x="1168400" y="486494"/>
                  <a:pt x="1320800" y="689694"/>
                </a:cubicBezTo>
                <a:cubicBezTo>
                  <a:pt x="1473200" y="892894"/>
                  <a:pt x="1727200" y="1273894"/>
                  <a:pt x="1727200" y="1273894"/>
                </a:cubicBezTo>
                <a:lnTo>
                  <a:pt x="1727200" y="1273894"/>
                </a:ln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TextovéPole 36"/>
          <p:cNvSpPr txBox="1"/>
          <p:nvPr/>
        </p:nvSpPr>
        <p:spPr>
          <a:xfrm>
            <a:off x="1311694" y="5202218"/>
            <a:ext cx="1279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C000"/>
                </a:solidFill>
              </a:rPr>
              <a:t>Molonyho</a:t>
            </a:r>
            <a:endParaRPr lang="cs-CZ" dirty="0" smtClean="0">
              <a:solidFill>
                <a:srgbClr val="FFC000"/>
              </a:solidFill>
            </a:endParaRPr>
          </a:p>
          <a:p>
            <a:r>
              <a:rPr lang="cs-CZ" dirty="0" smtClean="0">
                <a:solidFill>
                  <a:srgbClr val="FFC000"/>
                </a:solidFill>
              </a:rPr>
              <a:t>oblouk</a:t>
            </a:r>
            <a:endParaRPr lang="cs-CZ" dirty="0">
              <a:solidFill>
                <a:srgbClr val="FFC000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2786380" y="2875909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CC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859094" y="2903858"/>
            <a:ext cx="43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AH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1670583" y="2306201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FF00"/>
                </a:solidFill>
              </a:rPr>
              <a:t>AC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41" name="Obousměrná vodorovná šipka 40"/>
          <p:cNvSpPr/>
          <p:nvPr/>
        </p:nvSpPr>
        <p:spPr>
          <a:xfrm>
            <a:off x="2564370" y="6267416"/>
            <a:ext cx="815516" cy="2579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TextovéPole 41"/>
          <p:cNvSpPr txBox="1"/>
          <p:nvPr/>
        </p:nvSpPr>
        <p:spPr>
          <a:xfrm>
            <a:off x="1532197" y="6252619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rgbClr val="FFFF00"/>
                </a:solidFill>
              </a:rPr>
              <a:t>Laterálně</a:t>
            </a:r>
            <a:endParaRPr lang="cs-CZ" sz="1400" dirty="0">
              <a:solidFill>
                <a:srgbClr val="FFFF00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3346007" y="6261289"/>
            <a:ext cx="963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rgbClr val="FFFF00"/>
                </a:solidFill>
              </a:rPr>
              <a:t>Mediálně</a:t>
            </a:r>
            <a:endParaRPr lang="cs-CZ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/>
      <p:bldP spid="30" grpId="0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 animBg="1"/>
      <p:bldP spid="42" grpId="0"/>
      <p:bldP spid="4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Shlu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869</TotalTime>
  <Words>759</Words>
  <Application>Microsoft Office PowerPoint</Application>
  <PresentationFormat>Předvádění na obrazovce (4:3)</PresentationFormat>
  <Paragraphs>226</Paragraphs>
  <Slides>56</Slides>
  <Notes>15</Notes>
  <HiddenSlides>1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57" baseType="lpstr">
      <vt:lpstr>Shluk</vt:lpstr>
      <vt:lpstr>Anatomie velkých kloubů</vt:lpstr>
      <vt:lpstr>Osnova</vt:lpstr>
      <vt:lpstr>Ramenní kloub-úvod</vt:lpstr>
      <vt:lpstr>Ramenní kloub-kosti</vt:lpstr>
      <vt:lpstr>Ramenní kloub- vazy</vt:lpstr>
      <vt:lpstr>Ramenní kloub- rotátorová manžeta</vt:lpstr>
      <vt:lpstr>Ramenní kloub - synoviální váčky</vt:lpstr>
      <vt:lpstr>Ramenní kloub- cévy</vt:lpstr>
      <vt:lpstr>RTG anatomie ramene</vt:lpstr>
      <vt:lpstr>Nejčastější postižení ramene</vt:lpstr>
      <vt:lpstr>Akromioklavikulární vzdálenost</vt:lpstr>
      <vt:lpstr>Příklad poranění AC skloubení</vt:lpstr>
      <vt:lpstr>Přední luxace x zadní luxace</vt:lpstr>
      <vt:lpstr>Fraktura chirurgického krčku humeru</vt:lpstr>
      <vt:lpstr>CKP ramenního kloubu</vt:lpstr>
      <vt:lpstr>Anatomie ramene- MR</vt:lpstr>
      <vt:lpstr>Anatomie ramene- MR</vt:lpstr>
      <vt:lpstr>Anatomie ramene- MR</vt:lpstr>
      <vt:lpstr>Anatomie ramene- MR</vt:lpstr>
      <vt:lpstr> SLAP  léze  </vt:lpstr>
      <vt:lpstr>SLAP  léze-typy dle Snydera</vt:lpstr>
      <vt:lpstr>SLAP  léze-typy dle Snydera</vt:lpstr>
      <vt:lpstr>SLAP  léze-typy dle Snydera</vt:lpstr>
      <vt:lpstr>SLAP  léze-typy dle Snydera</vt:lpstr>
      <vt:lpstr>SLAP léze- MRI artrografie</vt:lpstr>
      <vt:lpstr>Kyčelní kloub- úvod</vt:lpstr>
      <vt:lpstr>Kyčelní kloub- svaly</vt:lpstr>
      <vt:lpstr>Kyčelní kloub- svaly</vt:lpstr>
      <vt:lpstr>Kyčelní kloub- cévy</vt:lpstr>
      <vt:lpstr>Kyčelní kloub- vazy</vt:lpstr>
      <vt:lpstr>Prostý snímek kyčle-anatomie</vt:lpstr>
      <vt:lpstr>Coxarthrosis</vt:lpstr>
      <vt:lpstr>Coxarthrosis</vt:lpstr>
      <vt:lpstr>RTG snímky, TEP</vt:lpstr>
      <vt:lpstr>TEP – periprotetická fraktura</vt:lpstr>
      <vt:lpstr>TEP – uvolnění</vt:lpstr>
      <vt:lpstr>TEP – patologická reakce na kov</vt:lpstr>
      <vt:lpstr>Kyčelní kloub- MR anatomie</vt:lpstr>
      <vt:lpstr>Kyčelní kloub- MR anatomie</vt:lpstr>
      <vt:lpstr>Kyčelní kloub- MR anatomie</vt:lpstr>
      <vt:lpstr>Kyčelní kloub- MR anatomie</vt:lpstr>
      <vt:lpstr>MR artrografie</vt:lpstr>
      <vt:lpstr>Kolenní kloub-úvod</vt:lpstr>
      <vt:lpstr>Kolenní kloub- vazy+svaly</vt:lpstr>
      <vt:lpstr>Kolenní kloub- prostý snímek</vt:lpstr>
      <vt:lpstr>Kolenní kloub- MR anatomie</vt:lpstr>
      <vt:lpstr>Kolenní kloub-MR anatomie</vt:lpstr>
      <vt:lpstr>Kolenní kloub- MRI anatomie</vt:lpstr>
      <vt:lpstr>Kolenní kloub- MR anatomie</vt:lpstr>
      <vt:lpstr>Kolenní kloub- ruptura mediálního menisku</vt:lpstr>
      <vt:lpstr>Kolenní kloub- ruptura LCA</vt:lpstr>
      <vt:lpstr>Koleno - fraktury</vt:lpstr>
      <vt:lpstr>Gonartroza</vt:lpstr>
      <vt:lpstr>TEP kolene</vt:lpstr>
      <vt:lpstr>TEP– periprotetická fraktura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Jirka</dc:creator>
  <cp:lastModifiedBy>Rohan Tomáš</cp:lastModifiedBy>
  <cp:revision>115</cp:revision>
  <dcterms:created xsi:type="dcterms:W3CDTF">2014-12-06T15:53:28Z</dcterms:created>
  <dcterms:modified xsi:type="dcterms:W3CDTF">2018-10-23T05:50:18Z</dcterms:modified>
</cp:coreProperties>
</file>