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30"/>
  </p:notesMasterIdLst>
  <p:sldIdLst>
    <p:sldId id="256" r:id="rId2"/>
    <p:sldId id="289" r:id="rId3"/>
    <p:sldId id="302" r:id="rId4"/>
    <p:sldId id="286" r:id="rId5"/>
    <p:sldId id="285" r:id="rId6"/>
    <p:sldId id="333" r:id="rId7"/>
    <p:sldId id="303" r:id="rId8"/>
    <p:sldId id="300" r:id="rId9"/>
    <p:sldId id="305" r:id="rId10"/>
    <p:sldId id="263" r:id="rId11"/>
    <p:sldId id="264" r:id="rId12"/>
    <p:sldId id="324" r:id="rId13"/>
    <p:sldId id="325" r:id="rId14"/>
    <p:sldId id="265" r:id="rId15"/>
    <p:sldId id="312" r:id="rId16"/>
    <p:sldId id="330" r:id="rId17"/>
    <p:sldId id="313" r:id="rId18"/>
    <p:sldId id="331" r:id="rId19"/>
    <p:sldId id="328" r:id="rId20"/>
    <p:sldId id="334" r:id="rId21"/>
    <p:sldId id="336" r:id="rId22"/>
    <p:sldId id="315" r:id="rId23"/>
    <p:sldId id="335" r:id="rId24"/>
    <p:sldId id="338" r:id="rId25"/>
    <p:sldId id="332" r:id="rId26"/>
    <p:sldId id="337" r:id="rId27"/>
    <p:sldId id="290" r:id="rId28"/>
    <p:sldId id="274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im Kočva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2" autoAdjust="0"/>
    <p:restoredTop sz="93432" autoAdjust="0"/>
  </p:normalViewPr>
  <p:slideViewPr>
    <p:cSldViewPr>
      <p:cViewPr varScale="1">
        <p:scale>
          <a:sx n="103" d="100"/>
          <a:sy n="103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BEC267-10D5-409E-ABF7-87EF4891856C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0EEA24-FB7F-4851-885E-803BB1BEBF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41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Snímek ve výdechu a vleže – velikost srdečního stínu.  Pacientka s pneumoperikardem. Sono obrázky k mri a ct. MR 4dut. Krátká osa. Ouška síní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Zvětšení pravé komory – může nakonec tvořit levou konturu, srdce se zvětšuje doleva, v bočné otupuje retrosternání prostor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Krista terminalis – svalový pruh rozděluje sín na hladkou a trabekulizované ouško, spojuje vtoky kav.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SC – ústí vlevo a před VCI</a:t>
            </a:r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4C1250-BEEE-48EB-BE06-78E0818EE2A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svalovým hrbolem (crista supraventricularis), infundibulum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smtClean="0"/>
              <a:t>(trabecula septomarginalis, svalový snopec)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smtClean="0"/>
              <a:t>Mi - </a:t>
            </a:r>
            <a:r>
              <a:rPr lang="en-US" smtClean="0"/>
              <a:t>annulus and posterior and anterior leaflets</a:t>
            </a:r>
            <a:r>
              <a:rPr lang="cs-CZ" smtClean="0"/>
              <a:t>, úpon na laterální a zadní stěnu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smtClean="0"/>
              <a:t>Mezi vtokem a výtokem vleov jen fibrozní tkán, jsou vedle sebe chlopně</a:t>
            </a:r>
          </a:p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pravá komora spíše ventrálně</a:t>
            </a:r>
          </a:p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levá komora spíše dorsálně </a:t>
            </a:r>
          </a:p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závislost i na věku – srdce vertikálněji uloženo u mladších, horizontálněji u starších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latin typeface="Arial" charset="0"/>
              </a:rPr>
              <a:t>Anomální odstup pravé zleva, nejčastěji levá zprava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DD2D-48BF-40A2-B2F9-1039AA2DACD0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9C42-20CB-41B1-A800-8C870B1D82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70E9-CE1E-460E-894E-6476435CF11D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ACEE-8579-401F-BE83-2543B5EC3A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CA885-720D-484B-8757-0EDC349CCA3C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B93C-C7DF-4B90-ABEB-BDF0E3222B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7574-89C3-4887-8DA1-5D3C569D3C3A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01760-DB86-4E94-85FD-339E5E27C7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A4F1C-D035-44E4-AEAD-5AA5BC80B940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26CE6-E40C-48B7-A91F-884A5F19EC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62B6C-7CC5-4CF6-A74E-111F4E4B264B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4D1F-F7AA-4E4F-9405-FFFE56F4B8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2FDF-C3C9-44A9-B2A3-BFDD88A5C058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7186-97D7-447B-AFCA-D05C705B0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D6EC-7E1B-4943-A40B-052A1E845D7B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EAA8-FB0D-4332-A78B-E1FFB6D554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27D2D-DCDB-4100-84E0-0F30A33E28B4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AE132-0993-4E0E-BCCF-C4FEC46F6F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7466-B73D-4DE1-BF44-9D0E1B568BF2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8A56-BD74-4D55-888A-0DE3669D92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D5CC-2CDC-4A4D-B6ED-CB06530F037B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9D66-F0E1-41FC-B600-689A1CCFA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940928F-ADA4-42DF-8537-F671E6BD69D8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EFC7601-5CE7-48B0-9E83-00C2F23664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7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g"/><Relationship Id="rId5" Type="http://schemas.openxmlformats.org/officeDocument/2006/relationships/image" Target="../media/image33.png"/><Relationship Id="rId4" Type="http://schemas.openxmlformats.org/officeDocument/2006/relationships/image" Target="../media/image6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xasheart.org/HIC/Anatomy/anatomy2.cf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55650" y="836613"/>
            <a:ext cx="7773988" cy="2600325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cs-CZ" sz="6600" dirty="0">
                <a:latin typeface="Palatino Linotype" pitchFamily="18" charset="0"/>
              </a:rPr>
              <a:t>SRDCE</a:t>
            </a:r>
            <a:br>
              <a:rPr lang="cs-CZ" sz="6600" dirty="0">
                <a:latin typeface="Palatino Linotype" pitchFamily="18" charset="0"/>
              </a:rPr>
            </a:br>
            <a:r>
              <a:rPr lang="cs-CZ" sz="4800" dirty="0">
                <a:latin typeface="Palatino Linotype" pitchFamily="18" charset="0"/>
              </a:rPr>
              <a:t>klinická anatomie</a:t>
            </a:r>
            <a:endParaRPr lang="cs-CZ" sz="6600" dirty="0">
              <a:latin typeface="Palatino Linotyp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33500" y="4364038"/>
            <a:ext cx="6399213" cy="1370012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smtClean="0">
                <a:latin typeface="Palatino Linotype" pitchFamily="18" charset="0"/>
              </a:rPr>
              <a:t>MUDr. Jiřina Little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smtClean="0">
              <a:latin typeface="Palatino Linotype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smtClean="0">
                <a:latin typeface="Palatino Linotype" pitchFamily="18" charset="0"/>
              </a:rPr>
              <a:t>Radiologická klinika FN Brno a LF MU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smtClean="0">
                <a:latin typeface="Palatino Linotype" pitchFamily="18" charset="0"/>
              </a:rPr>
              <a:t>přednosta: prof. MUDr. Vlastimil Válek, CSc., MBA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52513" cy="1052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/>
        </p:spPr>
      </p:pic>
      <p:pic>
        <p:nvPicPr>
          <p:cNvPr id="5" name="Picture 1033" descr="logo_lf_m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1488" y="0"/>
            <a:ext cx="10525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 r="46704" b="9790"/>
          <a:stretch>
            <a:fillRect/>
          </a:stretch>
        </p:blipFill>
        <p:spPr bwMode="auto">
          <a:xfrm>
            <a:off x="6407150" y="1844675"/>
            <a:ext cx="27368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bdélník 1"/>
          <p:cNvSpPr>
            <a:spLocks noChangeArrowheads="1"/>
          </p:cNvSpPr>
          <p:nvPr/>
        </p:nvSpPr>
        <p:spPr bwMode="auto">
          <a:xfrm>
            <a:off x="6227763" y="115888"/>
            <a:ext cx="2784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2000" b="1" dirty="0"/>
              <a:t>Pravá síň</a:t>
            </a:r>
          </a:p>
          <a:p>
            <a:pPr marL="342900" indent="-342900"/>
            <a:endParaRPr lang="cs-CZ" sz="2000" b="1" dirty="0"/>
          </a:p>
          <a:p>
            <a:pPr marL="342900" indent="-342900">
              <a:buFontTx/>
              <a:buChar char="•"/>
            </a:pPr>
            <a:r>
              <a:rPr lang="cs-CZ" sz="2000" dirty="0"/>
              <a:t>IVC, SVC, sinus </a:t>
            </a:r>
            <a:r>
              <a:rPr lang="cs-CZ" sz="2000" dirty="0" err="1"/>
              <a:t>coronarius</a:t>
            </a:r>
            <a:r>
              <a:rPr lang="cs-CZ" sz="2000" dirty="0"/>
              <a:t> </a:t>
            </a:r>
          </a:p>
        </p:txBody>
      </p:sp>
      <p:pic>
        <p:nvPicPr>
          <p:cNvPr id="27651" name="Picture 11" descr="heart_posterior1340831798638"/>
          <p:cNvPicPr>
            <a:picLocks noChangeAspect="1" noChangeArrowheads="1"/>
          </p:cNvPicPr>
          <p:nvPr/>
        </p:nvPicPr>
        <p:blipFill>
          <a:blip r:embed="rId4"/>
          <a:srcRect l="18134" t="7527" r="22900" b="6308"/>
          <a:stretch>
            <a:fillRect/>
          </a:stretch>
        </p:blipFill>
        <p:spPr bwMode="auto">
          <a:xfrm>
            <a:off x="3563938" y="0"/>
            <a:ext cx="231298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bdélník 1"/>
          <p:cNvSpPr>
            <a:spLocks noChangeArrowheads="1"/>
          </p:cNvSpPr>
          <p:nvPr/>
        </p:nvSpPr>
        <p:spPr bwMode="auto">
          <a:xfrm>
            <a:off x="323850" y="115888"/>
            <a:ext cx="26638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Levá síň </a:t>
            </a:r>
          </a:p>
          <a:p>
            <a:endParaRPr lang="cs-CZ" sz="2000" b="1"/>
          </a:p>
          <a:p>
            <a:pPr>
              <a:buFontTx/>
              <a:buChar char="•"/>
            </a:pPr>
            <a:r>
              <a:rPr lang="cs-CZ" sz="2000"/>
              <a:t> 2+2 plicní žíly </a:t>
            </a:r>
          </a:p>
          <a:p>
            <a:pPr>
              <a:buFontTx/>
              <a:buChar char="•"/>
            </a:pPr>
            <a:r>
              <a:rPr lang="cs-CZ" sz="2000"/>
              <a:t> vztah k jícnu – transesofageální echo </a:t>
            </a:r>
          </a:p>
        </p:txBody>
      </p:sp>
      <p:pic>
        <p:nvPicPr>
          <p:cNvPr id="27653" name="Picture 7" descr="63809453"/>
          <p:cNvPicPr>
            <a:picLocks noChangeAspect="1" noChangeArrowheads="1"/>
          </p:cNvPicPr>
          <p:nvPr/>
        </p:nvPicPr>
        <p:blipFill>
          <a:blip r:embed="rId5"/>
          <a:srcRect l="18610" t="19034" r="28479" b="32362"/>
          <a:stretch>
            <a:fillRect/>
          </a:stretch>
        </p:blipFill>
        <p:spPr bwMode="auto">
          <a:xfrm>
            <a:off x="179388" y="1871663"/>
            <a:ext cx="247173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9" descr="63843123"/>
          <p:cNvPicPr>
            <a:picLocks noChangeAspect="1" noChangeArrowheads="1"/>
          </p:cNvPicPr>
          <p:nvPr/>
        </p:nvPicPr>
        <p:blipFill>
          <a:blip r:embed="rId6"/>
          <a:srcRect l="10095" t="12041" r="38275" b="40504"/>
          <a:stretch>
            <a:fillRect/>
          </a:stretch>
        </p:blipFill>
        <p:spPr bwMode="auto">
          <a:xfrm>
            <a:off x="1172106" y="3573016"/>
            <a:ext cx="22336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8" descr="60206340"/>
          <p:cNvPicPr>
            <a:picLocks noChangeAspect="1" noChangeArrowheads="1"/>
          </p:cNvPicPr>
          <p:nvPr/>
        </p:nvPicPr>
        <p:blipFill>
          <a:blip r:embed="rId7"/>
          <a:srcRect l="19864" t="52393" r="34966" b="17155"/>
          <a:stretch>
            <a:fillRect/>
          </a:stretch>
        </p:blipFill>
        <p:spPr bwMode="auto">
          <a:xfrm>
            <a:off x="2651125" y="5024438"/>
            <a:ext cx="2449513" cy="165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/>
          <a:srcRect l="54962" r="7234" b="5116"/>
          <a:stretch>
            <a:fillRect/>
          </a:stretch>
        </p:blipFill>
        <p:spPr bwMode="auto">
          <a:xfrm>
            <a:off x="7324725" y="4005263"/>
            <a:ext cx="18192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9"/>
          <a:srcRect l="24281" t="7027" r="32675" b="11081"/>
          <a:stretch>
            <a:fillRect/>
          </a:stretch>
        </p:blipFill>
        <p:spPr bwMode="auto">
          <a:xfrm>
            <a:off x="5724525" y="4581525"/>
            <a:ext cx="1752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l="5125" r="55249" b="17381"/>
          <a:stretch>
            <a:fillRect/>
          </a:stretch>
        </p:blipFill>
        <p:spPr bwMode="auto">
          <a:xfrm>
            <a:off x="5867400" y="2308225"/>
            <a:ext cx="22336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Obdélník 1"/>
          <p:cNvSpPr>
            <a:spLocks noChangeArrowheads="1"/>
          </p:cNvSpPr>
          <p:nvPr/>
        </p:nvSpPr>
        <p:spPr bwMode="auto">
          <a:xfrm>
            <a:off x="5076825" y="115888"/>
            <a:ext cx="35290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Ouško pravé síně </a:t>
            </a:r>
          </a:p>
          <a:p>
            <a:endParaRPr lang="cs-CZ" b="1"/>
          </a:p>
          <a:p>
            <a:pPr>
              <a:buFontTx/>
              <a:buChar char="•"/>
            </a:pPr>
            <a:r>
              <a:rPr lang="cs-CZ" b="1"/>
              <a:t> </a:t>
            </a:r>
            <a:r>
              <a:rPr lang="cs-CZ"/>
              <a:t>trabekulizované </a:t>
            </a:r>
          </a:p>
          <a:p>
            <a:pPr>
              <a:buFontTx/>
              <a:buChar char="•"/>
            </a:pPr>
            <a:endParaRPr lang="cs-CZ"/>
          </a:p>
          <a:p>
            <a:pPr>
              <a:buFontTx/>
              <a:buChar char="•"/>
            </a:pPr>
            <a:r>
              <a:rPr lang="cs-CZ"/>
              <a:t> trojůhelníkovité,  široký krček</a:t>
            </a:r>
          </a:p>
          <a:p>
            <a:pPr>
              <a:buFontTx/>
              <a:buChar char="•"/>
            </a:pPr>
            <a:endParaRPr lang="cs-CZ"/>
          </a:p>
          <a:p>
            <a:pPr>
              <a:buFontTx/>
              <a:buChar char="•"/>
            </a:pPr>
            <a:r>
              <a:rPr lang="cs-CZ"/>
              <a:t> elektroda kardiostimulátoru</a:t>
            </a:r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 t="51437" r="59009"/>
          <a:stretch>
            <a:fillRect/>
          </a:stretch>
        </p:blipFill>
        <p:spPr bwMode="auto">
          <a:xfrm>
            <a:off x="539750" y="2312988"/>
            <a:ext cx="262096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Obdélník 2"/>
          <p:cNvSpPr>
            <a:spLocks noChangeArrowheads="1"/>
          </p:cNvSpPr>
          <p:nvPr/>
        </p:nvSpPr>
        <p:spPr bwMode="auto">
          <a:xfrm>
            <a:off x="395288" y="115888"/>
            <a:ext cx="4067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Ouško levé síně </a:t>
            </a:r>
          </a:p>
          <a:p>
            <a:endParaRPr lang="cs-CZ" b="1"/>
          </a:p>
          <a:p>
            <a:pPr>
              <a:buFontTx/>
              <a:buChar char="•"/>
            </a:pPr>
            <a:r>
              <a:rPr lang="cs-CZ" b="1"/>
              <a:t> </a:t>
            </a:r>
            <a:r>
              <a:rPr lang="cs-CZ"/>
              <a:t>trabekulizované </a:t>
            </a:r>
          </a:p>
          <a:p>
            <a:pPr>
              <a:buFontTx/>
              <a:buChar char="•"/>
            </a:pPr>
            <a:endParaRPr lang="cs-CZ"/>
          </a:p>
          <a:p>
            <a:pPr>
              <a:buFontTx/>
              <a:buChar char="•"/>
            </a:pPr>
            <a:r>
              <a:rPr lang="cs-CZ"/>
              <a:t> úzké, s úzkým krčkem</a:t>
            </a:r>
          </a:p>
          <a:p>
            <a:endParaRPr lang="cs-CZ"/>
          </a:p>
          <a:p>
            <a:pPr>
              <a:buFontTx/>
              <a:buChar char="•"/>
            </a:pPr>
            <a:r>
              <a:rPr lang="cs-CZ"/>
              <a:t> tvorba trombů při FiS</a:t>
            </a:r>
          </a:p>
          <a:p>
            <a:endParaRPr lang="en-US"/>
          </a:p>
        </p:txBody>
      </p:sp>
      <p:pic>
        <p:nvPicPr>
          <p:cNvPr id="29701" name="Obrázek 2"/>
          <p:cNvPicPr>
            <a:picLocks noChangeAspect="1"/>
          </p:cNvPicPr>
          <p:nvPr/>
        </p:nvPicPr>
        <p:blipFill>
          <a:blip r:embed="rId4"/>
          <a:srcRect l="25568" t="45824" r="32219" b="17091"/>
          <a:stretch>
            <a:fillRect/>
          </a:stretch>
        </p:blipFill>
        <p:spPr bwMode="auto">
          <a:xfrm>
            <a:off x="546100" y="4554538"/>
            <a:ext cx="25209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Obrázek 5"/>
          <p:cNvPicPr>
            <a:picLocks noChangeAspect="1"/>
          </p:cNvPicPr>
          <p:nvPr/>
        </p:nvPicPr>
        <p:blipFill>
          <a:blip r:embed="rId5"/>
          <a:srcRect l="39088" t="14259" r="3313" b="36568"/>
          <a:stretch>
            <a:fillRect/>
          </a:stretch>
        </p:blipFill>
        <p:spPr bwMode="auto">
          <a:xfrm>
            <a:off x="5659438" y="4456113"/>
            <a:ext cx="272256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Šipka doprava 8"/>
          <p:cNvSpPr/>
          <p:nvPr/>
        </p:nvSpPr>
        <p:spPr>
          <a:xfrm flipH="1">
            <a:off x="2339975" y="5084763"/>
            <a:ext cx="973138" cy="30162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937125" y="6038850"/>
            <a:ext cx="1008063" cy="28733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 flipH="1">
            <a:off x="6011863" y="5516563"/>
            <a:ext cx="144462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>
                <a:latin typeface="Palatino Linotype" pitchFamily="18" charset="0"/>
              </a:rPr>
              <a:t>MDCT plicních žil </a:t>
            </a:r>
            <a:br>
              <a:rPr lang="cs-CZ" sz="4000" smtClean="0">
                <a:latin typeface="Palatino Linotype" pitchFamily="18" charset="0"/>
              </a:rPr>
            </a:br>
            <a:r>
              <a:rPr lang="cs-CZ" sz="2800" smtClean="0">
                <a:latin typeface="Palatino Linotype" pitchFamily="18" charset="0"/>
              </a:rPr>
              <a:t>parciální anomální žilní návrat do VCS</a:t>
            </a:r>
          </a:p>
        </p:txBody>
      </p:sp>
      <p:pic>
        <p:nvPicPr>
          <p:cNvPr id="31746" name="Picture 5" descr="609952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7866" t="26735" r="45207" b="26572"/>
          <a:stretch>
            <a:fillRect/>
          </a:stretch>
        </p:blipFill>
        <p:spPr>
          <a:xfrm>
            <a:off x="250825" y="2060575"/>
            <a:ext cx="5111750" cy="3384550"/>
          </a:xfrm>
        </p:spPr>
      </p:pic>
      <p:pic>
        <p:nvPicPr>
          <p:cNvPr id="31747" name="Obrázek 3"/>
          <p:cNvPicPr>
            <a:picLocks noChangeAspect="1"/>
          </p:cNvPicPr>
          <p:nvPr/>
        </p:nvPicPr>
        <p:blipFill>
          <a:blip r:embed="rId3"/>
          <a:srcRect l="18350" t="24902" r="28999" b="19812"/>
          <a:stretch>
            <a:fillRect/>
          </a:stretch>
        </p:blipFill>
        <p:spPr bwMode="auto">
          <a:xfrm>
            <a:off x="5788025" y="2024063"/>
            <a:ext cx="3184525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ovéPole 4"/>
          <p:cNvSpPr txBox="1">
            <a:spLocks noChangeArrowheads="1"/>
          </p:cNvSpPr>
          <p:nvPr/>
        </p:nvSpPr>
        <p:spPr bwMode="auto">
          <a:xfrm>
            <a:off x="7308850" y="5589588"/>
            <a:ext cx="849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norma</a:t>
            </a:r>
          </a:p>
        </p:txBody>
      </p:sp>
      <p:sp>
        <p:nvSpPr>
          <p:cNvPr id="31749" name="TextovéPole 5"/>
          <p:cNvSpPr txBox="1">
            <a:spLocks noChangeArrowheads="1"/>
          </p:cNvSpPr>
          <p:nvPr/>
        </p:nvSpPr>
        <p:spPr bwMode="auto">
          <a:xfrm>
            <a:off x="2700338" y="5667375"/>
            <a:ext cx="120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patologie</a:t>
            </a:r>
            <a:r>
              <a:rPr lang="cs-CZ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RFA PLICNÍCH ŽIL</a:t>
            </a:r>
          </a:p>
        </p:txBody>
      </p:sp>
      <p:pic>
        <p:nvPicPr>
          <p:cNvPr id="32770" name="Picture 4" descr="celkovy"/>
          <p:cNvPicPr>
            <a:picLocks noChangeAspect="1" noChangeArrowheads="1"/>
          </p:cNvPicPr>
          <p:nvPr/>
        </p:nvPicPr>
        <p:blipFill>
          <a:blip r:embed="rId2"/>
          <a:srcRect t="10741" b="13533"/>
          <a:stretch>
            <a:fillRect/>
          </a:stretch>
        </p:blipFill>
        <p:spPr bwMode="auto">
          <a:xfrm>
            <a:off x="4763" y="12700"/>
            <a:ext cx="9144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fuze"/>
          <p:cNvPicPr>
            <a:picLocks noChangeAspect="1" noChangeArrowheads="1"/>
          </p:cNvPicPr>
          <p:nvPr/>
        </p:nvPicPr>
        <p:blipFill>
          <a:blip r:embed="rId3"/>
          <a:srcRect l="6586" t="6976" r="5252" b="8183"/>
          <a:stretch>
            <a:fillRect/>
          </a:stretch>
        </p:blipFill>
        <p:spPr bwMode="auto">
          <a:xfrm>
            <a:off x="1908175" y="3349625"/>
            <a:ext cx="48974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ovéPole 1"/>
          <p:cNvSpPr txBox="1">
            <a:spLocks noChangeArrowheads="1"/>
          </p:cNvSpPr>
          <p:nvPr/>
        </p:nvSpPr>
        <p:spPr bwMode="auto">
          <a:xfrm>
            <a:off x="1763713" y="188913"/>
            <a:ext cx="182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Elektrická mapa</a:t>
            </a:r>
          </a:p>
        </p:txBody>
      </p:sp>
      <p:sp>
        <p:nvSpPr>
          <p:cNvPr id="32773" name="TextovéPole 2"/>
          <p:cNvSpPr txBox="1">
            <a:spLocks noChangeArrowheads="1"/>
          </p:cNvSpPr>
          <p:nvPr/>
        </p:nvSpPr>
        <p:spPr bwMode="auto">
          <a:xfrm>
            <a:off x="6950075" y="188913"/>
            <a:ext cx="1130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CT mapa</a:t>
            </a:r>
          </a:p>
        </p:txBody>
      </p:sp>
      <p:sp>
        <p:nvSpPr>
          <p:cNvPr id="32774" name="TextovéPole 3"/>
          <p:cNvSpPr txBox="1">
            <a:spLocks noChangeArrowheads="1"/>
          </p:cNvSpPr>
          <p:nvPr/>
        </p:nvSpPr>
        <p:spPr bwMode="auto">
          <a:xfrm>
            <a:off x="4149725" y="3532188"/>
            <a:ext cx="62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fúze</a:t>
            </a:r>
          </a:p>
        </p:txBody>
      </p:sp>
      <p:sp>
        <p:nvSpPr>
          <p:cNvPr id="32775" name="TextovéPole 1"/>
          <p:cNvSpPr txBox="1">
            <a:spLocks noChangeArrowheads="1"/>
          </p:cNvSpPr>
          <p:nvPr/>
        </p:nvSpPr>
        <p:spPr bwMode="auto">
          <a:xfrm>
            <a:off x="142875" y="4581525"/>
            <a:ext cx="1736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Místa po ablaci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1258888" y="4192588"/>
            <a:ext cx="2736850" cy="338137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4865688" y="6521450"/>
            <a:ext cx="4278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Arial" charset="0"/>
              </a:rPr>
              <a:t>Dokumentace – kardiologická klinika FN Brno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bdélník 1"/>
          <p:cNvSpPr>
            <a:spLocks noChangeArrowheads="1"/>
          </p:cNvSpPr>
          <p:nvPr/>
        </p:nvSpPr>
        <p:spPr bwMode="auto">
          <a:xfrm>
            <a:off x="5508625" y="0"/>
            <a:ext cx="3490913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Pravá komora</a:t>
            </a:r>
          </a:p>
          <a:p>
            <a:endParaRPr lang="en-US" sz="2000" b="1"/>
          </a:p>
          <a:p>
            <a:pPr>
              <a:buFontTx/>
              <a:buChar char="•"/>
            </a:pPr>
            <a:r>
              <a:rPr lang="cs-CZ"/>
              <a:t> trikuspidální chlopeň</a:t>
            </a:r>
          </a:p>
          <a:p>
            <a:pPr>
              <a:buFontTx/>
              <a:buChar char="•"/>
            </a:pPr>
            <a:r>
              <a:rPr lang="cs-CZ"/>
              <a:t> pulmonální chlopeň  </a:t>
            </a:r>
          </a:p>
          <a:p>
            <a:pPr>
              <a:buFontTx/>
              <a:buChar char="•"/>
            </a:pPr>
            <a:endParaRPr lang="cs-CZ"/>
          </a:p>
          <a:p>
            <a:pPr>
              <a:buFontTx/>
              <a:buChar char="•"/>
            </a:pPr>
            <a:r>
              <a:rPr lang="cs-CZ" sz="2000" b="1"/>
              <a:t>trabekulizace</a:t>
            </a:r>
          </a:p>
          <a:p>
            <a:pPr>
              <a:buFontTx/>
              <a:buChar char="•"/>
            </a:pPr>
            <a:r>
              <a:rPr lang="cs-CZ" sz="2000" b="1"/>
              <a:t> moderator band</a:t>
            </a:r>
            <a:r>
              <a:rPr lang="cs-CZ"/>
              <a:t> </a:t>
            </a:r>
          </a:p>
          <a:p>
            <a:pPr>
              <a:buFontTx/>
              <a:buChar char="•"/>
            </a:pPr>
            <a:r>
              <a:rPr lang="cs-CZ"/>
              <a:t> </a:t>
            </a:r>
            <a:r>
              <a:rPr lang="cs-CZ" sz="2000" b="1"/>
              <a:t>separace vtoku a výtoku</a:t>
            </a:r>
            <a:endParaRPr lang="cs-CZ"/>
          </a:p>
          <a:p>
            <a:pPr>
              <a:buFontTx/>
              <a:buChar char="•"/>
            </a:pPr>
            <a:r>
              <a:rPr lang="cs-CZ"/>
              <a:t> </a:t>
            </a:r>
            <a:r>
              <a:rPr lang="cs-CZ" sz="2000" b="1"/>
              <a:t>septální papilární sval</a:t>
            </a:r>
            <a:r>
              <a:rPr lang="cs-CZ"/>
              <a:t> 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/>
          <a:srcRect l="27538" r="22652"/>
          <a:stretch>
            <a:fillRect/>
          </a:stretch>
        </p:blipFill>
        <p:spPr bwMode="auto">
          <a:xfrm>
            <a:off x="4301073" y="2852738"/>
            <a:ext cx="22383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/>
          <a:srcRect l="1212" t="3906" r="56015" b="17693"/>
          <a:stretch>
            <a:fillRect/>
          </a:stretch>
        </p:blipFill>
        <p:spPr bwMode="auto">
          <a:xfrm>
            <a:off x="6357635" y="4653137"/>
            <a:ext cx="278636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Obdélník 2"/>
          <p:cNvSpPr>
            <a:spLocks noChangeArrowheads="1"/>
          </p:cNvSpPr>
          <p:nvPr/>
        </p:nvSpPr>
        <p:spPr bwMode="auto">
          <a:xfrm>
            <a:off x="0" y="0"/>
            <a:ext cx="45720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Levá komora</a:t>
            </a:r>
            <a:r>
              <a:rPr lang="cs-CZ" b="1"/>
              <a:t> </a:t>
            </a:r>
            <a:endParaRPr lang="en-US" b="1"/>
          </a:p>
          <a:p>
            <a:endParaRPr lang="cs-CZ"/>
          </a:p>
          <a:p>
            <a:pPr>
              <a:buFontTx/>
              <a:buChar char="•"/>
            </a:pPr>
            <a:r>
              <a:rPr lang="cs-CZ"/>
              <a:t> mitrální chlopeň</a:t>
            </a:r>
          </a:p>
          <a:p>
            <a:pPr>
              <a:buFontTx/>
              <a:buChar char="•"/>
            </a:pPr>
            <a:r>
              <a:rPr lang="cs-CZ"/>
              <a:t> aortální chlopeň, valsalvovy siny</a:t>
            </a:r>
          </a:p>
          <a:p>
            <a:endParaRPr lang="cs-CZ" b="1"/>
          </a:p>
          <a:p>
            <a:pPr>
              <a:buFontTx/>
              <a:buChar char="•"/>
            </a:pPr>
            <a:r>
              <a:rPr lang="cs-CZ" b="1"/>
              <a:t> komunikace vtoku a výtoku </a:t>
            </a:r>
            <a:endParaRPr lang="en-US" b="1"/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5"/>
          <a:srcRect t="9091"/>
          <a:stretch>
            <a:fillRect/>
          </a:stretch>
        </p:blipFill>
        <p:spPr bwMode="auto">
          <a:xfrm>
            <a:off x="107950" y="2060575"/>
            <a:ext cx="37433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6"/>
          <a:srcRect l="26965" t="6934" r="23264" b="9167"/>
          <a:stretch>
            <a:fillRect/>
          </a:stretch>
        </p:blipFill>
        <p:spPr bwMode="auto">
          <a:xfrm>
            <a:off x="107950" y="4437063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2411413" y="5013325"/>
            <a:ext cx="1830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Pravý</a:t>
            </a:r>
          </a:p>
          <a:p>
            <a:r>
              <a:rPr lang="cs-CZ"/>
              <a:t>Levý</a:t>
            </a:r>
          </a:p>
          <a:p>
            <a:r>
              <a:rPr lang="cs-CZ"/>
              <a:t>Non - koronární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 l="22348" r="13525" b="12633"/>
          <a:stretch>
            <a:fillRect/>
          </a:stretch>
        </p:blipFill>
        <p:spPr bwMode="auto">
          <a:xfrm>
            <a:off x="0" y="0"/>
            <a:ext cx="24114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Obdélník 2"/>
          <p:cNvSpPr>
            <a:spLocks noChangeArrowheads="1"/>
          </p:cNvSpPr>
          <p:nvPr/>
        </p:nvSpPr>
        <p:spPr bwMode="auto">
          <a:xfrm>
            <a:off x="0" y="4810125"/>
            <a:ext cx="20510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latin typeface="Century Gothic" pitchFamily="34" charset="0"/>
              </a:rPr>
              <a:t>4 – dutinová projekce</a:t>
            </a:r>
            <a:endParaRPr lang="en-US" sz="1600" b="1">
              <a:latin typeface="Century Gothic" pitchFamily="34" charset="0"/>
            </a:endParaRPr>
          </a:p>
          <a:p>
            <a:endParaRPr lang="cs-CZ" sz="1600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cs-CZ" sz="1600">
                <a:latin typeface="Century Gothic" pitchFamily="34" charset="0"/>
              </a:rPr>
              <a:t> všechny 4 dutiny</a:t>
            </a:r>
          </a:p>
          <a:p>
            <a:pPr>
              <a:buFontTx/>
              <a:buChar char="•"/>
            </a:pPr>
            <a:r>
              <a:rPr lang="cs-CZ" sz="1600">
                <a:latin typeface="Century Gothic" pitchFamily="34" charset="0"/>
              </a:rPr>
              <a:t> mi a  tri chlopeň </a:t>
            </a:r>
          </a:p>
          <a:p>
            <a:pPr>
              <a:buFontTx/>
              <a:buChar char="•"/>
            </a:pPr>
            <a:r>
              <a:rPr lang="cs-CZ" sz="1600">
                <a:latin typeface="Century Gothic" pitchFamily="34" charset="0"/>
              </a:rPr>
              <a:t> apex (tvořen LK)</a:t>
            </a:r>
            <a:endParaRPr lang="en-US" sz="1600">
              <a:latin typeface="Century Gothic" pitchFamily="34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/>
          <a:srcRect l="21161" r="10884"/>
          <a:stretch>
            <a:fillRect/>
          </a:stretch>
        </p:blipFill>
        <p:spPr bwMode="auto">
          <a:xfrm>
            <a:off x="2460625" y="61913"/>
            <a:ext cx="22367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Obdélník 2"/>
          <p:cNvSpPr>
            <a:spLocks noChangeArrowheads="1"/>
          </p:cNvSpPr>
          <p:nvPr/>
        </p:nvSpPr>
        <p:spPr bwMode="auto">
          <a:xfrm>
            <a:off x="2411413" y="4868863"/>
            <a:ext cx="21605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3</a:t>
            </a:r>
            <a:r>
              <a:rPr lang="cs-CZ" sz="1600" b="1">
                <a:latin typeface="Century Gothic" pitchFamily="34" charset="0"/>
              </a:rPr>
              <a:t> </a:t>
            </a:r>
            <a:r>
              <a:rPr lang="en-US" sz="1600" b="1">
                <a:latin typeface="Century Gothic" pitchFamily="34" charset="0"/>
              </a:rPr>
              <a:t>–</a:t>
            </a:r>
            <a:r>
              <a:rPr lang="cs-CZ" sz="1600" b="1">
                <a:latin typeface="Century Gothic" pitchFamily="34" charset="0"/>
              </a:rPr>
              <a:t> dutinová projekce </a:t>
            </a:r>
            <a:endParaRPr lang="en-US" sz="1600" b="1">
              <a:latin typeface="Century Gothic" pitchFamily="34" charset="0"/>
            </a:endParaRPr>
          </a:p>
          <a:p>
            <a:endParaRPr lang="cs-CZ" sz="1600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cs-CZ" sz="1600">
                <a:latin typeface="Century Gothic" pitchFamily="34" charset="0"/>
              </a:rPr>
              <a:t> LS, LK, aorta</a:t>
            </a:r>
          </a:p>
          <a:p>
            <a:pPr>
              <a:buFontTx/>
              <a:buChar char="•"/>
            </a:pPr>
            <a:r>
              <a:rPr lang="cs-CZ" sz="1600">
                <a:latin typeface="Century Gothic" pitchFamily="34" charset="0"/>
              </a:rPr>
              <a:t> mi a ao chlopeň </a:t>
            </a:r>
          </a:p>
          <a:p>
            <a:pPr>
              <a:buFontTx/>
              <a:buChar char="•"/>
            </a:pPr>
            <a:r>
              <a:rPr lang="cs-CZ" sz="1600">
                <a:latin typeface="Century Gothic" pitchFamily="34" charset="0"/>
              </a:rPr>
              <a:t>vtok a výtok</a:t>
            </a:r>
            <a:endParaRPr lang="en-US" sz="1600">
              <a:latin typeface="Century Gothic" pitchFamily="34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5"/>
          <a:srcRect l="12131" t="2747" r="19290" b="2345"/>
          <a:stretch>
            <a:fillRect/>
          </a:stretch>
        </p:blipFill>
        <p:spPr bwMode="auto">
          <a:xfrm>
            <a:off x="4757738" y="90488"/>
            <a:ext cx="2374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Obdélník 1"/>
          <p:cNvSpPr>
            <a:spLocks noChangeArrowheads="1"/>
          </p:cNvSpPr>
          <p:nvPr/>
        </p:nvSpPr>
        <p:spPr bwMode="auto">
          <a:xfrm>
            <a:off x="4932363" y="4810125"/>
            <a:ext cx="19446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entury Gothic" pitchFamily="34" charset="0"/>
              </a:rPr>
              <a:t>2</a:t>
            </a:r>
            <a:r>
              <a:rPr lang="cs-CZ" sz="1600" b="1" dirty="0">
                <a:latin typeface="Century Gothic" pitchFamily="34" charset="0"/>
              </a:rPr>
              <a:t> </a:t>
            </a:r>
            <a:r>
              <a:rPr lang="en-US" sz="1600" b="1" dirty="0">
                <a:latin typeface="Century Gothic" pitchFamily="34" charset="0"/>
              </a:rPr>
              <a:t>–</a:t>
            </a:r>
            <a:r>
              <a:rPr lang="cs-CZ" sz="1600" b="1" dirty="0">
                <a:latin typeface="Century Gothic" pitchFamily="34" charset="0"/>
              </a:rPr>
              <a:t> dutinová projekce</a:t>
            </a:r>
          </a:p>
          <a:p>
            <a:endParaRPr lang="cs-CZ" sz="1600" b="1" dirty="0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cs-CZ" sz="1600" b="1" dirty="0">
                <a:latin typeface="Century Gothic" pitchFamily="34" charset="0"/>
              </a:rPr>
              <a:t> </a:t>
            </a:r>
            <a:r>
              <a:rPr lang="cs-CZ" sz="1600" dirty="0">
                <a:latin typeface="Century Gothic" pitchFamily="34" charset="0"/>
              </a:rPr>
              <a:t>LS, LK, mi chlop </a:t>
            </a:r>
          </a:p>
          <a:p>
            <a:pPr>
              <a:buFontTx/>
              <a:buChar char="•"/>
            </a:pPr>
            <a:r>
              <a:rPr lang="cs-CZ" sz="1600" dirty="0">
                <a:latin typeface="Century Gothic" pitchFamily="34" charset="0"/>
              </a:rPr>
              <a:t> funkce LK, přední  a spodní stěna </a:t>
            </a:r>
          </a:p>
          <a:p>
            <a:pPr>
              <a:buFontTx/>
              <a:buChar char="•"/>
            </a:pPr>
            <a:r>
              <a:rPr lang="cs-CZ" sz="1600" dirty="0">
                <a:latin typeface="Century Gothic" pitchFamily="34" charset="0"/>
              </a:rPr>
              <a:t> vtok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7380288" y="4797425"/>
            <a:ext cx="1409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latin typeface="Century Gothic" pitchFamily="34" charset="0"/>
              </a:rPr>
              <a:t>Krátká osa</a:t>
            </a:r>
          </a:p>
          <a:p>
            <a:endParaRPr lang="cs-CZ" sz="16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cs-CZ" sz="1600">
                <a:latin typeface="Century Gothic" pitchFamily="34" charset="0"/>
              </a:rPr>
              <a:t> objemy</a:t>
            </a:r>
          </a:p>
          <a:p>
            <a:pPr>
              <a:buFontTx/>
              <a:buChar char="•"/>
            </a:pPr>
            <a:r>
              <a:rPr lang="cs-CZ" sz="1600">
                <a:latin typeface="Century Gothic" pitchFamily="34" charset="0"/>
              </a:rPr>
              <a:t> funkce </a:t>
            </a:r>
          </a:p>
        </p:txBody>
      </p:sp>
      <p:pic>
        <p:nvPicPr>
          <p:cNvPr id="39944" name="Picture 12" descr="62425952"/>
          <p:cNvPicPr>
            <a:picLocks noChangeAspect="1" noChangeArrowheads="1"/>
          </p:cNvPicPr>
          <p:nvPr/>
        </p:nvPicPr>
        <p:blipFill>
          <a:blip r:embed="rId6"/>
          <a:srcRect l="28914" t="26563" r="23242" b="24484"/>
          <a:stretch>
            <a:fillRect/>
          </a:stretch>
        </p:blipFill>
        <p:spPr bwMode="auto">
          <a:xfrm>
            <a:off x="7102475" y="2276475"/>
            <a:ext cx="20415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3"/>
          <p:cNvPicPr>
            <a:picLocks noChangeAspect="1" noChangeArrowheads="1"/>
          </p:cNvPicPr>
          <p:nvPr/>
        </p:nvPicPr>
        <p:blipFill>
          <a:blip r:embed="rId7"/>
          <a:srcRect l="9343" t="21883" r="28198" b="20483"/>
          <a:stretch>
            <a:fillRect/>
          </a:stretch>
        </p:blipFill>
        <p:spPr bwMode="auto">
          <a:xfrm>
            <a:off x="7164388" y="233363"/>
            <a:ext cx="19796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Obrázek 2"/>
          <p:cNvPicPr>
            <a:picLocks noChangeAspect="1"/>
          </p:cNvPicPr>
          <p:nvPr/>
        </p:nvPicPr>
        <p:blipFill>
          <a:blip r:embed="rId8"/>
          <a:srcRect l="31287" t="27222" r="31499" b="32260"/>
          <a:stretch>
            <a:fillRect/>
          </a:stretch>
        </p:blipFill>
        <p:spPr bwMode="auto">
          <a:xfrm>
            <a:off x="107950" y="2322513"/>
            <a:ext cx="2032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Obrázek 3"/>
          <p:cNvPicPr>
            <a:picLocks noChangeAspect="1"/>
          </p:cNvPicPr>
          <p:nvPr/>
        </p:nvPicPr>
        <p:blipFill>
          <a:blip r:embed="rId9"/>
          <a:srcRect l="24774" t="21841" r="15826" b="24759"/>
          <a:stretch>
            <a:fillRect/>
          </a:stretch>
        </p:blipFill>
        <p:spPr bwMode="auto">
          <a:xfrm>
            <a:off x="2332038" y="2314575"/>
            <a:ext cx="24622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Obrázek 4"/>
          <p:cNvPicPr>
            <a:picLocks noChangeAspect="1"/>
          </p:cNvPicPr>
          <p:nvPr/>
        </p:nvPicPr>
        <p:blipFill>
          <a:blip r:embed="rId10"/>
          <a:srcRect l="32666" t="24733" r="18533" b="19931"/>
          <a:stretch>
            <a:fillRect/>
          </a:stretch>
        </p:blipFill>
        <p:spPr bwMode="auto">
          <a:xfrm>
            <a:off x="4962525" y="2201863"/>
            <a:ext cx="2057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/>
          <a:srcRect l="62102" t="17126" r="9372" b="32181"/>
          <a:stretch>
            <a:fillRect/>
          </a:stretch>
        </p:blipFill>
        <p:spPr bwMode="auto">
          <a:xfrm>
            <a:off x="2308225" y="4810125"/>
            <a:ext cx="25098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/>
          <a:srcRect l="63638" t="4961" r="9483" b="17982"/>
          <a:stretch>
            <a:fillRect/>
          </a:stretch>
        </p:blipFill>
        <p:spPr bwMode="auto">
          <a:xfrm>
            <a:off x="100013" y="4652963"/>
            <a:ext cx="19383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Obrázek 3"/>
          <p:cNvPicPr>
            <a:picLocks noChangeAspect="1"/>
          </p:cNvPicPr>
          <p:nvPr/>
        </p:nvPicPr>
        <p:blipFill>
          <a:blip r:embed="rId2"/>
          <a:srcRect l="13997" t="11848" r="18098" b="23177"/>
          <a:stretch>
            <a:fillRect/>
          </a:stretch>
        </p:blipFill>
        <p:spPr bwMode="auto">
          <a:xfrm>
            <a:off x="179388" y="3789363"/>
            <a:ext cx="2557462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Obrázek 4"/>
          <p:cNvPicPr>
            <a:picLocks noChangeAspect="1"/>
          </p:cNvPicPr>
          <p:nvPr/>
        </p:nvPicPr>
        <p:blipFill>
          <a:blip r:embed="rId3"/>
          <a:srcRect l="18230" t="20313" r="22722" b="29492"/>
          <a:stretch>
            <a:fillRect/>
          </a:stretch>
        </p:blipFill>
        <p:spPr bwMode="auto">
          <a:xfrm>
            <a:off x="3132138" y="3860800"/>
            <a:ext cx="27368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Obrázek 5"/>
          <p:cNvPicPr>
            <a:picLocks noChangeAspect="1"/>
          </p:cNvPicPr>
          <p:nvPr/>
        </p:nvPicPr>
        <p:blipFill>
          <a:blip r:embed="rId4"/>
          <a:srcRect l="26628" t="23308" r="20247" b="35352"/>
          <a:stretch>
            <a:fillRect/>
          </a:stretch>
        </p:blipFill>
        <p:spPr bwMode="auto">
          <a:xfrm>
            <a:off x="6300788" y="3933825"/>
            <a:ext cx="27003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2" descr="62425952"/>
          <p:cNvPicPr>
            <a:picLocks noChangeAspect="1" noChangeArrowheads="1"/>
          </p:cNvPicPr>
          <p:nvPr/>
        </p:nvPicPr>
        <p:blipFill>
          <a:blip r:embed="rId5"/>
          <a:srcRect l="31721" t="30757" r="23520" b="31487"/>
          <a:stretch>
            <a:fillRect/>
          </a:stretch>
        </p:blipFill>
        <p:spPr bwMode="auto">
          <a:xfrm>
            <a:off x="5435600" y="260350"/>
            <a:ext cx="316706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ovéPole 6"/>
          <p:cNvSpPr txBox="1">
            <a:spLocks noChangeArrowheads="1"/>
          </p:cNvSpPr>
          <p:nvPr/>
        </p:nvSpPr>
        <p:spPr bwMode="auto">
          <a:xfrm>
            <a:off x="6659563" y="3068638"/>
            <a:ext cx="849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norma</a:t>
            </a:r>
          </a:p>
        </p:txBody>
      </p:sp>
      <p:sp>
        <p:nvSpPr>
          <p:cNvPr id="43014" name="TextovéPole 9"/>
          <p:cNvSpPr txBox="1">
            <a:spLocks noChangeArrowheads="1"/>
          </p:cNvSpPr>
          <p:nvPr/>
        </p:nvSpPr>
        <p:spPr bwMode="auto">
          <a:xfrm>
            <a:off x="684213" y="6308725"/>
            <a:ext cx="1298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sarkoidoza</a:t>
            </a:r>
          </a:p>
        </p:txBody>
      </p:sp>
      <p:sp>
        <p:nvSpPr>
          <p:cNvPr id="43015" name="TextovéPole 10"/>
          <p:cNvSpPr txBox="1">
            <a:spLocks noChangeArrowheads="1"/>
          </p:cNvSpPr>
          <p:nvPr/>
        </p:nvSpPr>
        <p:spPr bwMode="auto">
          <a:xfrm>
            <a:off x="3851275" y="6237288"/>
            <a:ext cx="157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myokarditida</a:t>
            </a:r>
          </a:p>
        </p:txBody>
      </p:sp>
      <p:sp>
        <p:nvSpPr>
          <p:cNvPr id="43016" name="TextovéPole 11"/>
          <p:cNvSpPr txBox="1">
            <a:spLocks noChangeArrowheads="1"/>
          </p:cNvSpPr>
          <p:nvPr/>
        </p:nvSpPr>
        <p:spPr bwMode="auto">
          <a:xfrm>
            <a:off x="7380288" y="6237288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infarkt</a:t>
            </a:r>
          </a:p>
        </p:txBody>
      </p:sp>
      <p:sp>
        <p:nvSpPr>
          <p:cNvPr id="43019" name="TextovéPole 1"/>
          <p:cNvSpPr txBox="1">
            <a:spLocks noChangeArrowheads="1"/>
          </p:cNvSpPr>
          <p:nvPr/>
        </p:nvSpPr>
        <p:spPr bwMode="auto">
          <a:xfrm>
            <a:off x="539552" y="764704"/>
            <a:ext cx="38314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Tahoma" pitchFamily="34" charset="0"/>
              </a:rPr>
              <a:t>Typy pozdního </a:t>
            </a:r>
            <a:r>
              <a:rPr lang="cs-CZ" sz="2400" dirty="0" smtClean="0">
                <a:latin typeface="Tahoma" pitchFamily="34" charset="0"/>
              </a:rPr>
              <a:t>sycení </a:t>
            </a:r>
          </a:p>
          <a:p>
            <a:endParaRPr lang="cs-CZ" sz="2400" dirty="0">
              <a:latin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</a:rPr>
              <a:t>ischemické </a:t>
            </a:r>
            <a:r>
              <a:rPr lang="cs-CZ" sz="2400" dirty="0">
                <a:latin typeface="Tahoma" pitchFamily="34" charset="0"/>
              </a:rPr>
              <a:t>X neischemické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4" y="1059656"/>
            <a:ext cx="345598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514" y="969963"/>
            <a:ext cx="3240088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bdélník 1"/>
          <p:cNvSpPr>
            <a:spLocks noChangeArrowheads="1"/>
          </p:cNvSpPr>
          <p:nvPr/>
        </p:nvSpPr>
        <p:spPr bwMode="auto">
          <a:xfrm>
            <a:off x="7091363" y="2205038"/>
            <a:ext cx="205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17 </a:t>
            </a:r>
            <a:r>
              <a:rPr lang="cs-CZ" b="1"/>
              <a:t>segmentový model  LK</a:t>
            </a:r>
            <a:endParaRPr lang="en-US" b="1"/>
          </a:p>
        </p:txBody>
      </p:sp>
      <p:pic>
        <p:nvPicPr>
          <p:cNvPr id="41991" name="Obrázek 5"/>
          <p:cNvPicPr>
            <a:picLocks noChangeAspect="1"/>
          </p:cNvPicPr>
          <p:nvPr/>
        </p:nvPicPr>
        <p:blipFill>
          <a:blip r:embed="rId4"/>
          <a:srcRect l="26628" t="23308" r="20247" b="35352"/>
          <a:stretch>
            <a:fillRect/>
          </a:stretch>
        </p:blipFill>
        <p:spPr bwMode="auto">
          <a:xfrm>
            <a:off x="187703" y="4005064"/>
            <a:ext cx="302418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755557" y="3889533"/>
            <a:ext cx="333052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hodnocení </a:t>
            </a:r>
            <a:r>
              <a:rPr lang="cs-CZ" dirty="0" err="1"/>
              <a:t>viability</a:t>
            </a:r>
            <a:r>
              <a:rPr lang="cs-CZ" dirty="0"/>
              <a:t> </a:t>
            </a:r>
          </a:p>
          <a:p>
            <a:r>
              <a:rPr lang="cs-CZ" dirty="0"/>
              <a:t>( profit z </a:t>
            </a:r>
            <a:r>
              <a:rPr lang="cs-CZ" dirty="0" err="1"/>
              <a:t>rekanalizace</a:t>
            </a:r>
            <a:r>
              <a:rPr lang="cs-CZ" dirty="0"/>
              <a:t>, bypassu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rozsah postižení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 smtClean="0"/>
              <a:t>ddg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ischemickéXneischemické</a:t>
            </a:r>
            <a:r>
              <a:rPr lang="cs-CZ" dirty="0" smtClean="0"/>
              <a:t> postižení</a:t>
            </a:r>
            <a:endParaRPr lang="cs-CZ" dirty="0"/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865187"/>
          </a:xfrm>
          <a:noFill/>
        </p:spPr>
        <p:txBody>
          <a:bodyPr/>
          <a:lstStyle/>
          <a:p>
            <a:r>
              <a:rPr lang="cs-CZ" smtClean="0">
                <a:effectLst/>
                <a:latin typeface="Palatino Linotype" pitchFamily="18" charset="0"/>
              </a:rPr>
              <a:t>ICHS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9844" r="28265" b="22296"/>
          <a:stretch/>
        </p:blipFill>
        <p:spPr>
          <a:xfrm>
            <a:off x="3307905" y="3729049"/>
            <a:ext cx="2447652" cy="290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352901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Obrázek 2"/>
          <p:cNvPicPr>
            <a:picLocks noChangeAspect="1"/>
          </p:cNvPicPr>
          <p:nvPr/>
        </p:nvPicPr>
        <p:blipFill>
          <a:blip r:embed="rId3"/>
          <a:srcRect l="16258" t="10368" r="31371" b="27808"/>
          <a:stretch>
            <a:fillRect/>
          </a:stretch>
        </p:blipFill>
        <p:spPr bwMode="auto">
          <a:xfrm>
            <a:off x="5795963" y="260350"/>
            <a:ext cx="29718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ovéPole 3"/>
          <p:cNvSpPr txBox="1">
            <a:spLocks noChangeArrowheads="1"/>
          </p:cNvSpPr>
          <p:nvPr/>
        </p:nvSpPr>
        <p:spPr bwMode="auto">
          <a:xfrm>
            <a:off x="971550" y="328453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Dilatační KMP</a:t>
            </a:r>
          </a:p>
        </p:txBody>
      </p:sp>
      <p:sp>
        <p:nvSpPr>
          <p:cNvPr id="38916" name="TextovéPole 4"/>
          <p:cNvSpPr txBox="1">
            <a:spLocks noChangeArrowheads="1"/>
          </p:cNvSpPr>
          <p:nvPr/>
        </p:nvSpPr>
        <p:spPr bwMode="auto">
          <a:xfrm>
            <a:off x="6300788" y="3860800"/>
            <a:ext cx="219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Hypertrofická KMP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/>
          <a:srcRect r="5624" b="6398"/>
          <a:stretch>
            <a:fillRect/>
          </a:stretch>
        </p:blipFill>
        <p:spPr bwMode="auto">
          <a:xfrm>
            <a:off x="2771775" y="3573463"/>
            <a:ext cx="28638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ovéPole 5"/>
          <p:cNvSpPr txBox="1">
            <a:spLocks noChangeArrowheads="1"/>
          </p:cNvSpPr>
          <p:nvPr/>
        </p:nvSpPr>
        <p:spPr bwMode="auto">
          <a:xfrm>
            <a:off x="1763713" y="5949950"/>
            <a:ext cx="849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norma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Obrázek 1"/>
          <p:cNvPicPr>
            <a:picLocks noChangeAspect="1"/>
          </p:cNvPicPr>
          <p:nvPr/>
        </p:nvPicPr>
        <p:blipFill>
          <a:blip r:embed="rId2"/>
          <a:srcRect l="15620" t="14510" r="33441" b="30472"/>
          <a:stretch>
            <a:fillRect/>
          </a:stretch>
        </p:blipFill>
        <p:spPr bwMode="auto">
          <a:xfrm>
            <a:off x="2484438" y="115888"/>
            <a:ext cx="21351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Obrázek 2"/>
          <p:cNvPicPr>
            <a:picLocks noChangeAspect="1"/>
          </p:cNvPicPr>
          <p:nvPr/>
        </p:nvPicPr>
        <p:blipFill>
          <a:blip r:embed="rId3"/>
          <a:srcRect l="16106" t="13893" r="27699" b="25929"/>
          <a:stretch>
            <a:fillRect/>
          </a:stretch>
        </p:blipFill>
        <p:spPr bwMode="auto">
          <a:xfrm>
            <a:off x="122238" y="2565400"/>
            <a:ext cx="22193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Obrázek 3"/>
          <p:cNvPicPr>
            <a:picLocks noChangeAspect="1"/>
          </p:cNvPicPr>
          <p:nvPr/>
        </p:nvPicPr>
        <p:blipFill>
          <a:blip r:embed="rId4"/>
          <a:srcRect l="29321" t="25584" r="12036" b="26796"/>
          <a:stretch>
            <a:fillRect/>
          </a:stretch>
        </p:blipFill>
        <p:spPr bwMode="auto">
          <a:xfrm>
            <a:off x="2411413" y="2781300"/>
            <a:ext cx="22320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Obrázek 4"/>
          <p:cNvPicPr>
            <a:picLocks noChangeAspect="1"/>
          </p:cNvPicPr>
          <p:nvPr/>
        </p:nvPicPr>
        <p:blipFill>
          <a:blip r:embed="rId5"/>
          <a:srcRect l="29274" t="28709" r="26775" b="34677"/>
          <a:stretch>
            <a:fillRect/>
          </a:stretch>
        </p:blipFill>
        <p:spPr bwMode="auto">
          <a:xfrm>
            <a:off x="2555875" y="5013325"/>
            <a:ext cx="2089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Obrázek 5"/>
          <p:cNvPicPr>
            <a:picLocks noChangeAspect="1"/>
          </p:cNvPicPr>
          <p:nvPr/>
        </p:nvPicPr>
        <p:blipFill>
          <a:blip r:embed="rId6"/>
          <a:srcRect l="35532" t="17320" r="24565" b="32355"/>
          <a:stretch>
            <a:fillRect/>
          </a:stretch>
        </p:blipFill>
        <p:spPr bwMode="auto">
          <a:xfrm>
            <a:off x="4859338" y="115888"/>
            <a:ext cx="20002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Obrázek 6"/>
          <p:cNvPicPr>
            <a:picLocks noChangeAspect="1"/>
          </p:cNvPicPr>
          <p:nvPr/>
        </p:nvPicPr>
        <p:blipFill>
          <a:blip r:embed="rId7"/>
          <a:srcRect l="33473" t="23895" r="23579" b="18736"/>
          <a:stretch>
            <a:fillRect/>
          </a:stretch>
        </p:blipFill>
        <p:spPr bwMode="auto">
          <a:xfrm>
            <a:off x="6948488" y="2420938"/>
            <a:ext cx="2049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Obrázek 7"/>
          <p:cNvPicPr>
            <a:picLocks noChangeAspect="1"/>
          </p:cNvPicPr>
          <p:nvPr/>
        </p:nvPicPr>
        <p:blipFill>
          <a:blip r:embed="rId8"/>
          <a:srcRect l="16440" t="16545" r="34151" b="21637"/>
          <a:stretch>
            <a:fillRect/>
          </a:stretch>
        </p:blipFill>
        <p:spPr bwMode="auto">
          <a:xfrm>
            <a:off x="4859338" y="2708275"/>
            <a:ext cx="19002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Obrázek 8"/>
          <p:cNvPicPr>
            <a:picLocks noChangeAspect="1"/>
          </p:cNvPicPr>
          <p:nvPr/>
        </p:nvPicPr>
        <p:blipFill>
          <a:blip r:embed="rId9"/>
          <a:srcRect l="30862" t="27458" r="24509" b="38275"/>
          <a:stretch>
            <a:fillRect/>
          </a:stretch>
        </p:blipFill>
        <p:spPr bwMode="auto">
          <a:xfrm>
            <a:off x="4859338" y="5157788"/>
            <a:ext cx="20161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ovéPole 9"/>
          <p:cNvSpPr txBox="1">
            <a:spLocks noChangeArrowheads="1"/>
          </p:cNvSpPr>
          <p:nvPr/>
        </p:nvSpPr>
        <p:spPr bwMode="auto">
          <a:xfrm>
            <a:off x="107950" y="404813"/>
            <a:ext cx="2551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Nonkompaktní KMP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7235825" y="476250"/>
            <a:ext cx="104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Norma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90391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Palatino Linotype" pitchFamily="18" charset="0"/>
              </a:rPr>
              <a:t>RTG </a:t>
            </a:r>
            <a:r>
              <a:rPr lang="cs-CZ" sz="2800" b="1" dirty="0" err="1" smtClean="0">
                <a:latin typeface="Palatino Linotype" pitchFamily="18" charset="0"/>
              </a:rPr>
              <a:t>srdce+plíce</a:t>
            </a:r>
            <a:r>
              <a:rPr lang="cs-CZ" sz="2000" b="1" dirty="0" smtClean="0">
                <a:latin typeface="Palatino Linotype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b="1" dirty="0" smtClean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Palatino Linotype" pitchFamily="18" charset="0"/>
              </a:rPr>
              <a:t>Echokardiografie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Palatino Linotype" pitchFamily="18" charset="0"/>
              </a:rPr>
              <a:t>(</a:t>
            </a:r>
            <a:r>
              <a:rPr lang="cs-CZ" sz="2000" dirty="0" err="1" smtClean="0">
                <a:latin typeface="Palatino Linotype" pitchFamily="18" charset="0"/>
              </a:rPr>
              <a:t>transthorakální</a:t>
            </a:r>
            <a:r>
              <a:rPr lang="cs-CZ" sz="2000" dirty="0" smtClean="0">
                <a:latin typeface="Palatino Linotype" pitchFamily="18" charset="0"/>
              </a:rPr>
              <a:t>, </a:t>
            </a:r>
            <a:r>
              <a:rPr lang="cs-CZ" sz="2000" dirty="0" err="1" smtClean="0">
                <a:latin typeface="Palatino Linotype" pitchFamily="18" charset="0"/>
              </a:rPr>
              <a:t>transesofageální</a:t>
            </a:r>
            <a:r>
              <a:rPr lang="cs-CZ" sz="2000" dirty="0" smtClean="0">
                <a:latin typeface="Palatino Linotype" pitchFamily="18" charset="0"/>
              </a:rPr>
              <a:t>, </a:t>
            </a:r>
            <a:r>
              <a:rPr lang="cs-CZ" sz="2000" dirty="0" err="1" smtClean="0">
                <a:latin typeface="Palatino Linotype" pitchFamily="18" charset="0"/>
              </a:rPr>
              <a:t>intrakardiální</a:t>
            </a:r>
            <a:r>
              <a:rPr lang="cs-CZ" sz="2000" dirty="0" smtClean="0">
                <a:latin typeface="Palatino Linotype" pitchFamily="18" charset="0"/>
              </a:rPr>
              <a:t>, intravaskulární)</a:t>
            </a:r>
          </a:p>
          <a:p>
            <a:pPr eaLnBrk="1" hangingPunct="1">
              <a:defRPr/>
            </a:pPr>
            <a:endParaRPr lang="cs-CZ" sz="2000" dirty="0" smtClean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Palatino Linotype" pitchFamily="18" charset="0"/>
              </a:rPr>
              <a:t>DSA – koronární katetrizace </a:t>
            </a:r>
          </a:p>
          <a:p>
            <a:pPr eaLnBrk="1" hangingPunct="1">
              <a:defRPr/>
            </a:pPr>
            <a:endParaRPr lang="cs-CZ" sz="2000" dirty="0" smtClean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Palatino Linotype" pitchFamily="18" charset="0"/>
              </a:rPr>
              <a:t>NM - PET/SPECT</a:t>
            </a:r>
          </a:p>
          <a:p>
            <a:pPr eaLnBrk="1" hangingPunct="1">
              <a:defRPr/>
            </a:pPr>
            <a:endParaRPr lang="cs-CZ" sz="2000" dirty="0" smtClean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cs-CZ" sz="2800" b="1" dirty="0" smtClean="0">
                <a:latin typeface="Palatino Linotype" pitchFamily="18" charset="0"/>
              </a:rPr>
              <a:t>MDCT</a:t>
            </a:r>
          </a:p>
          <a:p>
            <a:pPr eaLnBrk="1" hangingPunct="1">
              <a:defRPr/>
            </a:pPr>
            <a:endParaRPr lang="cs-CZ" sz="2800" b="1" dirty="0" smtClean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cs-CZ" sz="2800" b="1" dirty="0" smtClean="0">
                <a:latin typeface="Palatino Linotype" pitchFamily="18" charset="0"/>
              </a:rPr>
              <a:t>MRI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57773"/>
            <a:ext cx="6120680" cy="815975"/>
          </a:xfrm>
        </p:spPr>
        <p:txBody>
          <a:bodyPr/>
          <a:lstStyle/>
          <a:p>
            <a:r>
              <a:rPr lang="cs-CZ" sz="3200" dirty="0" smtClean="0">
                <a:effectLst/>
                <a:latin typeface="Palatino Linotype" pitchFamily="18" charset="0"/>
              </a:rPr>
              <a:t>Vrozené vývojové vady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16010" b="19704"/>
          <a:stretch/>
        </p:blipFill>
        <p:spPr>
          <a:xfrm>
            <a:off x="5288050" y="1124744"/>
            <a:ext cx="3140005" cy="23931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15833" r="5069" b="16628"/>
          <a:stretch/>
        </p:blipFill>
        <p:spPr>
          <a:xfrm>
            <a:off x="4460451" y="3541547"/>
            <a:ext cx="2685237" cy="220953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18909" r="21875" b="25606"/>
          <a:stretch/>
        </p:blipFill>
        <p:spPr>
          <a:xfrm>
            <a:off x="6782488" y="4670018"/>
            <a:ext cx="2361512" cy="218798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1212" t="3906" r="56015" b="17693"/>
          <a:stretch>
            <a:fillRect/>
          </a:stretch>
        </p:blipFill>
        <p:spPr bwMode="auto">
          <a:xfrm>
            <a:off x="899592" y="1019199"/>
            <a:ext cx="3024336" cy="239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427984" y="221578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X</a:t>
            </a:r>
            <a:endParaRPr lang="cs-CZ" sz="3200" dirty="0"/>
          </a:p>
        </p:txBody>
      </p:sp>
      <p:sp>
        <p:nvSpPr>
          <p:cNvPr id="8" name="Šipka dolů 7"/>
          <p:cNvSpPr/>
          <p:nvPr/>
        </p:nvSpPr>
        <p:spPr>
          <a:xfrm>
            <a:off x="7963244" y="620688"/>
            <a:ext cx="322861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t="11127" r="10417" b="27510"/>
          <a:stretch/>
        </p:blipFill>
        <p:spPr>
          <a:xfrm>
            <a:off x="0" y="3467066"/>
            <a:ext cx="2581423" cy="231684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13949" r="18445" b="28854"/>
          <a:stretch/>
        </p:blipFill>
        <p:spPr>
          <a:xfrm>
            <a:off x="1979712" y="4787481"/>
            <a:ext cx="2104798" cy="207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 l="26965" t="6934" r="23264" b="9167"/>
          <a:stretch>
            <a:fillRect/>
          </a:stretch>
        </p:blipFill>
        <p:spPr bwMode="auto">
          <a:xfrm>
            <a:off x="468313" y="1580867"/>
            <a:ext cx="33131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468313" y="260350"/>
            <a:ext cx="8229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4400">
                <a:solidFill>
                  <a:schemeClr val="tx2"/>
                </a:solidFill>
              </a:rPr>
              <a:t>KORONÁRNÍ TEPNY</a:t>
            </a:r>
          </a:p>
        </p:txBody>
      </p:sp>
      <p:sp>
        <p:nvSpPr>
          <p:cNvPr id="58374" name="Text Box 12"/>
          <p:cNvSpPr txBox="1">
            <a:spLocks noChangeArrowheads="1"/>
          </p:cNvSpPr>
          <p:nvPr/>
        </p:nvSpPr>
        <p:spPr bwMode="auto">
          <a:xfrm>
            <a:off x="707858" y="5013176"/>
            <a:ext cx="2857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Aortální (</a:t>
            </a:r>
            <a:r>
              <a:rPr lang="cs-CZ" dirty="0" err="1"/>
              <a:t>Valsalvovy</a:t>
            </a:r>
            <a:r>
              <a:rPr lang="cs-CZ" dirty="0"/>
              <a:t>) siny</a:t>
            </a:r>
          </a:p>
          <a:p>
            <a:endParaRPr lang="cs-CZ" dirty="0"/>
          </a:p>
          <a:p>
            <a:pPr>
              <a:buFontTx/>
              <a:buChar char="•"/>
            </a:pPr>
            <a:r>
              <a:rPr lang="cs-CZ" dirty="0"/>
              <a:t> Pravý</a:t>
            </a:r>
          </a:p>
          <a:p>
            <a:pPr>
              <a:buFontTx/>
              <a:buChar char="•"/>
            </a:pPr>
            <a:r>
              <a:rPr lang="cs-CZ" dirty="0"/>
              <a:t> Levý</a:t>
            </a:r>
          </a:p>
          <a:p>
            <a:pPr>
              <a:buFontTx/>
              <a:buChar char="•"/>
            </a:pPr>
            <a:r>
              <a:rPr lang="cs-CZ" dirty="0"/>
              <a:t> Zadní (Nekoronární)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26" y="1644451"/>
            <a:ext cx="3850159" cy="31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 noChangeArrowheads="1"/>
          </p:cNvPicPr>
          <p:nvPr/>
        </p:nvPicPr>
        <p:blipFill>
          <a:blip r:embed="rId2"/>
          <a:srcRect l="16632" t="739" r="4826"/>
          <a:stretch>
            <a:fillRect/>
          </a:stretch>
        </p:blipFill>
        <p:spPr bwMode="auto">
          <a:xfrm>
            <a:off x="0" y="2781300"/>
            <a:ext cx="270033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 l="6555" r="9222" b="-1643"/>
          <a:stretch>
            <a:fillRect/>
          </a:stretch>
        </p:blipFill>
        <p:spPr bwMode="auto">
          <a:xfrm>
            <a:off x="6300788" y="1412875"/>
            <a:ext cx="28432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4"/>
          <a:srcRect l="5542" t="5472" r="14372" b="6444"/>
          <a:stretch>
            <a:fillRect/>
          </a:stretch>
        </p:blipFill>
        <p:spPr bwMode="auto">
          <a:xfrm>
            <a:off x="2843213" y="2708275"/>
            <a:ext cx="33131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Obdélník 1"/>
          <p:cNvSpPr>
            <a:spLocks noChangeArrowheads="1"/>
          </p:cNvSpPr>
          <p:nvPr/>
        </p:nvSpPr>
        <p:spPr bwMode="auto">
          <a:xfrm>
            <a:off x="0" y="115888"/>
            <a:ext cx="7561263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2400" b="1"/>
              <a:t>Levá koronární arterie – kmen </a:t>
            </a:r>
            <a:r>
              <a:rPr lang="en-US" sz="2400" b="1"/>
              <a:t>(LCA)</a:t>
            </a:r>
            <a:r>
              <a:rPr lang="en-US" sz="2400"/>
              <a:t> </a:t>
            </a:r>
            <a:endParaRPr lang="cs-CZ" sz="2400"/>
          </a:p>
          <a:p>
            <a:pPr marL="342900" indent="-342900"/>
            <a:endParaRPr lang="cs-CZ" sz="2400"/>
          </a:p>
          <a:p>
            <a:pPr marL="800100" lvl="1" indent="-342900">
              <a:buFontTx/>
              <a:buChar char="•"/>
            </a:pPr>
            <a:r>
              <a:rPr lang="cs-CZ"/>
              <a:t> </a:t>
            </a:r>
            <a:r>
              <a:rPr lang="cs-CZ" b="1"/>
              <a:t>r. interventricularis ant. RIA</a:t>
            </a:r>
            <a:r>
              <a:rPr lang="cs-CZ"/>
              <a:t> (</a:t>
            </a:r>
            <a:r>
              <a:rPr lang="en-US"/>
              <a:t>Left anterior descending </a:t>
            </a:r>
            <a:r>
              <a:rPr lang="cs-CZ"/>
              <a:t>-</a:t>
            </a:r>
            <a:r>
              <a:rPr lang="en-US" b="1"/>
              <a:t>LAD</a:t>
            </a:r>
            <a:r>
              <a:rPr lang="en-US"/>
              <a:t>) </a:t>
            </a:r>
            <a:endParaRPr lang="cs-CZ"/>
          </a:p>
          <a:p>
            <a:pPr marL="1257300" lvl="2" indent="-342900">
              <a:buFontTx/>
              <a:buChar char="•"/>
            </a:pPr>
            <a:r>
              <a:rPr lang="cs-CZ"/>
              <a:t> </a:t>
            </a:r>
            <a:r>
              <a:rPr lang="en-US"/>
              <a:t>diagon</a:t>
            </a:r>
            <a:r>
              <a:rPr lang="cs-CZ"/>
              <a:t>ální větv</a:t>
            </a:r>
            <a:r>
              <a:rPr lang="en-US"/>
              <a:t> (D1, D2)</a:t>
            </a:r>
            <a:endParaRPr lang="cs-CZ"/>
          </a:p>
          <a:p>
            <a:pPr marL="1257300" lvl="2" indent="-342900">
              <a:buFontTx/>
              <a:buChar char="•"/>
            </a:pPr>
            <a:r>
              <a:rPr lang="cs-CZ"/>
              <a:t> septální větve</a:t>
            </a:r>
          </a:p>
          <a:p>
            <a:pPr marL="1257300" lvl="2" indent="-342900"/>
            <a:endParaRPr lang="cs-CZ"/>
          </a:p>
          <a:p>
            <a:pPr marL="800100" lvl="1" indent="-342900">
              <a:buFontTx/>
              <a:buChar char="•"/>
            </a:pPr>
            <a:r>
              <a:rPr lang="cs-CZ"/>
              <a:t> </a:t>
            </a:r>
            <a:r>
              <a:rPr lang="cs-CZ" b="1"/>
              <a:t>r. circumflexus</a:t>
            </a:r>
            <a:r>
              <a:rPr lang="en-US" b="1"/>
              <a:t> (</a:t>
            </a:r>
            <a:r>
              <a:rPr lang="cs-CZ" b="1"/>
              <a:t>L</a:t>
            </a:r>
            <a:r>
              <a:rPr lang="en-US" b="1"/>
              <a:t>Cx)</a:t>
            </a:r>
          </a:p>
          <a:p>
            <a:pPr marL="1257300" lvl="2" indent="-342900">
              <a:buFontTx/>
              <a:buChar char="•"/>
            </a:pPr>
            <a:r>
              <a:rPr lang="cs-CZ"/>
              <a:t>  marginální větve </a:t>
            </a:r>
            <a:r>
              <a:rPr lang="en-US"/>
              <a:t>(M1,M2)</a:t>
            </a:r>
            <a:endParaRPr lang="cs-CZ"/>
          </a:p>
          <a:p>
            <a:pPr marL="1257300" lvl="2" indent="-342900"/>
            <a:endParaRPr lang="en-US"/>
          </a:p>
        </p:txBody>
      </p:sp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5"/>
          <a:srcRect l="26846" t="3090" r="17647" b="12775"/>
          <a:stretch>
            <a:fillRect/>
          </a:stretch>
        </p:blipFill>
        <p:spPr bwMode="auto">
          <a:xfrm>
            <a:off x="6227763" y="4292600"/>
            <a:ext cx="27717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229225"/>
            <a:ext cx="2808288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/>
          <a:srcRect l="16632" t="739" r="4826"/>
          <a:stretch>
            <a:fillRect/>
          </a:stretch>
        </p:blipFill>
        <p:spPr bwMode="auto">
          <a:xfrm>
            <a:off x="3132138" y="3716338"/>
            <a:ext cx="3024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/>
          <a:srcRect l="6555" r="9222" b="-1643"/>
          <a:stretch>
            <a:fillRect/>
          </a:stretch>
        </p:blipFill>
        <p:spPr bwMode="auto">
          <a:xfrm>
            <a:off x="107950" y="3716338"/>
            <a:ext cx="295116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 l="5542" t="5472" r="14372" b="6444"/>
          <a:stretch>
            <a:fillRect/>
          </a:stretch>
        </p:blipFill>
        <p:spPr bwMode="auto">
          <a:xfrm>
            <a:off x="6227763" y="3933825"/>
            <a:ext cx="2808287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Obdélník 1"/>
          <p:cNvSpPr>
            <a:spLocks noChangeArrowheads="1"/>
          </p:cNvSpPr>
          <p:nvPr/>
        </p:nvSpPr>
        <p:spPr bwMode="auto">
          <a:xfrm>
            <a:off x="539750" y="260350"/>
            <a:ext cx="80645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/>
            <a:endParaRPr lang="en-US"/>
          </a:p>
          <a:p>
            <a:pPr marL="342900" indent="-342900"/>
            <a:r>
              <a:rPr lang="cs-CZ" sz="2400" b="1"/>
              <a:t>Pravá koronární arterie (RCA)</a:t>
            </a:r>
          </a:p>
          <a:p>
            <a:pPr marL="342900" indent="-342900"/>
            <a:endParaRPr lang="cs-CZ" sz="2400" b="1"/>
          </a:p>
          <a:p>
            <a:pPr marL="800100" lvl="1" indent="-342900">
              <a:buFontTx/>
              <a:buChar char="•"/>
            </a:pPr>
            <a:r>
              <a:rPr lang="cs-CZ"/>
              <a:t> r. marginalis dx. (AM)</a:t>
            </a:r>
          </a:p>
          <a:p>
            <a:pPr marL="800100" lvl="1" indent="-342900"/>
            <a:endParaRPr lang="cs-CZ"/>
          </a:p>
          <a:p>
            <a:pPr marL="800100" lvl="1" indent="-342900">
              <a:buFontTx/>
              <a:buChar char="•"/>
            </a:pPr>
            <a:r>
              <a:rPr lang="cs-CZ"/>
              <a:t> a. nodi atrioventricularis  (AV) </a:t>
            </a:r>
            <a:r>
              <a:rPr lang="en-US"/>
              <a:t> </a:t>
            </a:r>
            <a:endParaRPr lang="cs-CZ"/>
          </a:p>
          <a:p>
            <a:pPr marL="800100" lvl="1" indent="-342900"/>
            <a:endParaRPr lang="cs-CZ"/>
          </a:p>
          <a:p>
            <a:pPr marL="800100" lvl="1" indent="-342900">
              <a:buFontTx/>
              <a:buChar char="•"/>
            </a:pPr>
            <a:r>
              <a:rPr lang="cs-CZ"/>
              <a:t> r. interventricularis post. RIVP ( </a:t>
            </a:r>
            <a:r>
              <a:rPr lang="en-US"/>
              <a:t>Posterior descending artery</a:t>
            </a:r>
            <a:r>
              <a:rPr lang="cs-CZ"/>
              <a:t> </a:t>
            </a:r>
            <a:r>
              <a:rPr lang="en-US"/>
              <a:t>PDA)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>
                <a:latin typeface="Palatino Linotype" pitchFamily="18" charset="0"/>
              </a:rPr>
              <a:t>AGATSTON SCORE</a:t>
            </a:r>
          </a:p>
        </p:txBody>
      </p:sp>
      <p:pic>
        <p:nvPicPr>
          <p:cNvPr id="63491" name="Picture 4" descr="63497852"/>
          <p:cNvPicPr>
            <a:picLocks noChangeAspect="1" noChangeArrowheads="1"/>
          </p:cNvPicPr>
          <p:nvPr/>
        </p:nvPicPr>
        <p:blipFill>
          <a:blip r:embed="rId3"/>
          <a:srcRect l="3084" t="24733" r="11392" b="10812"/>
          <a:stretch>
            <a:fillRect/>
          </a:stretch>
        </p:blipFill>
        <p:spPr bwMode="auto">
          <a:xfrm>
            <a:off x="0" y="1196975"/>
            <a:ext cx="57245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632075"/>
            <a:ext cx="250825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2636838"/>
            <a:ext cx="1944688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remodelace"/>
          <p:cNvPicPr>
            <a:picLocks noChangeAspect="1" noChangeArrowheads="1"/>
          </p:cNvPicPr>
          <p:nvPr/>
        </p:nvPicPr>
        <p:blipFill>
          <a:blip r:embed="rId3"/>
          <a:srcRect l="29787" t="3227" r="29034" b="11958"/>
          <a:stretch>
            <a:fillRect/>
          </a:stretch>
        </p:blipFill>
        <p:spPr bwMode="auto">
          <a:xfrm>
            <a:off x="179388" y="115888"/>
            <a:ext cx="2516187" cy="5183187"/>
          </a:xfrm>
          <a:prstGeom prst="rect">
            <a:avLst/>
          </a:prstGeom>
          <a:noFill/>
        </p:spPr>
      </p:pic>
      <p:pic>
        <p:nvPicPr>
          <p:cNvPr id="46091" name="Picture 11" descr="kalcifikace v LAD"/>
          <p:cNvPicPr>
            <a:picLocks noChangeAspect="1" noChangeArrowheads="1"/>
          </p:cNvPicPr>
          <p:nvPr/>
        </p:nvPicPr>
        <p:blipFill>
          <a:blip r:embed="rId4"/>
          <a:srcRect l="34428" t="28616" r="34048" b="34113"/>
          <a:stretch>
            <a:fillRect/>
          </a:stretch>
        </p:blipFill>
        <p:spPr bwMode="auto">
          <a:xfrm>
            <a:off x="5867400" y="836613"/>
            <a:ext cx="3105150" cy="3671887"/>
          </a:xfrm>
          <a:prstGeom prst="rect">
            <a:avLst/>
          </a:prstGeom>
          <a:noFill/>
        </p:spPr>
      </p:pic>
      <p:pic>
        <p:nvPicPr>
          <p:cNvPr id="46092" name="Picture 12" descr="72492695"/>
          <p:cNvPicPr>
            <a:picLocks noChangeAspect="1" noChangeArrowheads="1"/>
          </p:cNvPicPr>
          <p:nvPr/>
        </p:nvPicPr>
        <p:blipFill>
          <a:blip r:embed="rId5"/>
          <a:srcRect l="20020" t="4465" r="8734" b="4269"/>
          <a:stretch>
            <a:fillRect/>
          </a:stretch>
        </p:blipFill>
        <p:spPr bwMode="auto">
          <a:xfrm>
            <a:off x="2771775" y="836613"/>
            <a:ext cx="2924175" cy="3744912"/>
          </a:xfrm>
          <a:prstGeom prst="rect">
            <a:avLst/>
          </a:prstGeom>
          <a:noFill/>
        </p:spPr>
      </p:pic>
      <p:pic>
        <p:nvPicPr>
          <p:cNvPr id="46095" name="Picture 15" descr="stent v LAD"/>
          <p:cNvPicPr>
            <a:picLocks noChangeAspect="1" noChangeArrowheads="1"/>
          </p:cNvPicPr>
          <p:nvPr/>
        </p:nvPicPr>
        <p:blipFill>
          <a:blip r:embed="rId6"/>
          <a:srcRect l="45029" t="41124" r="16988" b="22392"/>
          <a:stretch>
            <a:fillRect/>
          </a:stretch>
        </p:blipFill>
        <p:spPr bwMode="auto">
          <a:xfrm>
            <a:off x="4427538" y="4437063"/>
            <a:ext cx="2520950" cy="2420937"/>
          </a:xfrm>
          <a:prstGeom prst="rect">
            <a:avLst/>
          </a:prstGeom>
          <a:noFill/>
        </p:spPr>
      </p:pic>
      <p:sp>
        <p:nvSpPr>
          <p:cNvPr id="46096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671513"/>
          </a:xfrm>
          <a:noFill/>
        </p:spPr>
        <p:txBody>
          <a:bodyPr/>
          <a:lstStyle/>
          <a:p>
            <a:r>
              <a:rPr lang="cs-CZ" sz="4000" smtClean="0">
                <a:effectLst/>
                <a:latin typeface="Palatino Linotype" pitchFamily="18" charset="0"/>
              </a:rPr>
              <a:t>ICHS - 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5" descr="63307755"/>
          <p:cNvPicPr>
            <a:picLocks noChangeAspect="1" noChangeArrowheads="1"/>
          </p:cNvPicPr>
          <p:nvPr/>
        </p:nvPicPr>
        <p:blipFill>
          <a:blip r:embed="rId2"/>
          <a:srcRect l="23274" t="7124" r="30865" b="14484"/>
          <a:stretch>
            <a:fillRect/>
          </a:stretch>
        </p:blipFill>
        <p:spPr bwMode="auto">
          <a:xfrm>
            <a:off x="684213" y="2205038"/>
            <a:ext cx="3852862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63844003"/>
          <p:cNvPicPr>
            <a:picLocks noChangeAspect="1" noChangeArrowheads="1"/>
          </p:cNvPicPr>
          <p:nvPr/>
        </p:nvPicPr>
        <p:blipFill>
          <a:blip r:embed="rId3"/>
          <a:srcRect l="18449" t="26758" r="41562" b="29028"/>
          <a:stretch>
            <a:fillRect/>
          </a:stretch>
        </p:blipFill>
        <p:spPr bwMode="auto">
          <a:xfrm>
            <a:off x="4932363" y="2205038"/>
            <a:ext cx="3744912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44537"/>
          </a:xfrm>
          <a:noFill/>
          <a:ln/>
        </p:spPr>
        <p:txBody>
          <a:bodyPr/>
          <a:lstStyle/>
          <a:p>
            <a:r>
              <a:rPr lang="cs-CZ" smtClean="0">
                <a:effectLst/>
                <a:latin typeface="Palatino Linotype" pitchFamily="18" charset="0"/>
              </a:rPr>
              <a:t>Anomálie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4038600" cy="71913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smtClean="0">
                <a:effectLst/>
                <a:latin typeface="Palatino Linotype" pitchFamily="18" charset="0"/>
              </a:rPr>
              <a:t>Myokardiální bridging (můstek)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268413"/>
            <a:ext cx="4038600" cy="65563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smtClean="0">
                <a:effectLst/>
                <a:latin typeface="Palatino Linotype" pitchFamily="18" charset="0"/>
              </a:rPr>
              <a:t>Odstup RCA z levého koronárního sinu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5888"/>
            <a:ext cx="82296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effectLst/>
                <a:latin typeface="Palatino Linotype" pitchFamily="18" charset="0"/>
              </a:rPr>
              <a:t>RTG </a:t>
            </a:r>
            <a:r>
              <a:rPr lang="cs-CZ" sz="1600" b="1" dirty="0" err="1" smtClean="0">
                <a:effectLst/>
                <a:latin typeface="Palatino Linotype" pitchFamily="18" charset="0"/>
              </a:rPr>
              <a:t>srdce+plíce</a:t>
            </a:r>
            <a:r>
              <a:rPr lang="cs-CZ" sz="1600" b="1" dirty="0" smtClean="0">
                <a:effectLst/>
                <a:latin typeface="Palatino Linotype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600" dirty="0" smtClean="0">
                <a:effectLst/>
                <a:latin typeface="Palatino Linotype" pitchFamily="18" charset="0"/>
              </a:rPr>
              <a:t>Velikost srdečního stínu (KTI)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600" dirty="0" smtClean="0">
                <a:effectLst/>
                <a:latin typeface="Palatino Linotype" pitchFamily="18" charset="0"/>
              </a:rPr>
              <a:t>Tvar 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600" dirty="0" smtClean="0">
                <a:effectLst/>
                <a:latin typeface="Palatino Linotype" pitchFamily="18" charset="0"/>
              </a:rPr>
              <a:t>Kardiální kompenzace</a:t>
            </a:r>
            <a:r>
              <a:rPr lang="cs-CZ" sz="1600" b="1" dirty="0" smtClean="0">
                <a:effectLst/>
                <a:latin typeface="Palatino Linotype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b="1" dirty="0" smtClean="0">
              <a:effectLst/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200" dirty="0" smtClean="0">
                <a:effectLst/>
                <a:latin typeface="Palatino Linotype" pitchFamily="18" charset="0"/>
              </a:rPr>
              <a:t>Echokardiografie (</a:t>
            </a:r>
            <a:r>
              <a:rPr lang="cs-CZ" sz="1200" dirty="0" err="1" smtClean="0">
                <a:effectLst/>
                <a:latin typeface="Palatino Linotype" pitchFamily="18" charset="0"/>
              </a:rPr>
              <a:t>transthorakální</a:t>
            </a:r>
            <a:r>
              <a:rPr lang="cs-CZ" sz="1200" dirty="0" smtClean="0">
                <a:effectLst/>
                <a:latin typeface="Palatino Linotype" pitchFamily="18" charset="0"/>
              </a:rPr>
              <a:t>, </a:t>
            </a:r>
            <a:r>
              <a:rPr lang="cs-CZ" sz="1200" dirty="0" err="1" smtClean="0">
                <a:effectLst/>
                <a:latin typeface="Palatino Linotype" pitchFamily="18" charset="0"/>
              </a:rPr>
              <a:t>transesofageální</a:t>
            </a:r>
            <a:r>
              <a:rPr lang="cs-CZ" sz="1200" dirty="0" smtClean="0">
                <a:effectLst/>
                <a:latin typeface="Palatino Linotype" pitchFamily="18" charset="0"/>
              </a:rPr>
              <a:t>, </a:t>
            </a:r>
            <a:r>
              <a:rPr lang="cs-CZ" sz="1200" dirty="0" err="1" smtClean="0">
                <a:effectLst/>
                <a:latin typeface="Palatino Linotype" pitchFamily="18" charset="0"/>
              </a:rPr>
              <a:t>intrakardiální</a:t>
            </a:r>
            <a:r>
              <a:rPr lang="cs-CZ" sz="1200" dirty="0" smtClean="0">
                <a:effectLst/>
                <a:latin typeface="Palatino Linotype" pitchFamily="18" charset="0"/>
              </a:rPr>
              <a:t>, intravaskulární)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200" dirty="0" smtClean="0">
                <a:effectLst/>
                <a:latin typeface="Palatino Linotype" pitchFamily="18" charset="0"/>
              </a:rPr>
              <a:t>Morfologie a funkce komor, síní a chlopní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200" dirty="0" smtClean="0">
                <a:effectLst/>
                <a:latin typeface="Palatino Linotype" pitchFamily="18" charset="0"/>
              </a:rPr>
              <a:t>Vady vrozené a získané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200" dirty="0" smtClean="0">
                <a:effectLst/>
                <a:latin typeface="Palatino Linotype" pitchFamily="18" charset="0"/>
              </a:rPr>
              <a:t>Patologické útvary (nádory, tromby, vegetace)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200" dirty="0" smtClean="0">
                <a:effectLst/>
                <a:latin typeface="Palatino Linotype" pitchFamily="18" charset="0"/>
              </a:rPr>
              <a:t>Perikard</a:t>
            </a:r>
          </a:p>
          <a:p>
            <a:pPr eaLnBrk="1" hangingPunct="1">
              <a:lnSpc>
                <a:spcPct val="80000"/>
              </a:lnSpc>
            </a:pPr>
            <a:r>
              <a:rPr lang="cs-CZ" sz="1200" dirty="0" smtClean="0">
                <a:effectLst/>
                <a:latin typeface="Palatino Linotype" pitchFamily="18" charset="0"/>
              </a:rPr>
              <a:t>DSA – koronární katetrizace </a:t>
            </a:r>
          </a:p>
          <a:p>
            <a:pPr eaLnBrk="1" hangingPunct="1">
              <a:lnSpc>
                <a:spcPct val="80000"/>
              </a:lnSpc>
            </a:pPr>
            <a:r>
              <a:rPr lang="cs-CZ" sz="1200" dirty="0" smtClean="0">
                <a:effectLst/>
                <a:latin typeface="Palatino Linotype" pitchFamily="18" charset="0"/>
              </a:rPr>
              <a:t>PET – </a:t>
            </a:r>
            <a:r>
              <a:rPr lang="cs-CZ" sz="1200" dirty="0" err="1" smtClean="0">
                <a:effectLst/>
                <a:latin typeface="Palatino Linotype" pitchFamily="18" charset="0"/>
              </a:rPr>
              <a:t>viabilita</a:t>
            </a:r>
            <a:r>
              <a:rPr lang="cs-CZ" sz="1200" dirty="0" smtClean="0">
                <a:effectLst/>
                <a:latin typeface="Palatino Linotype" pitchFamily="18" charset="0"/>
              </a:rPr>
              <a:t>, </a:t>
            </a:r>
            <a:r>
              <a:rPr lang="cs-CZ" sz="1200" dirty="0" err="1" smtClean="0">
                <a:effectLst/>
                <a:latin typeface="Palatino Linotype" pitchFamily="18" charset="0"/>
              </a:rPr>
              <a:t>perfuse</a:t>
            </a:r>
            <a:r>
              <a:rPr lang="cs-CZ" sz="1200" dirty="0" smtClean="0">
                <a:effectLst/>
                <a:latin typeface="Palatino Linotype" pitchFamily="18" charset="0"/>
              </a:rPr>
              <a:t>, aktivita zánětu, </a:t>
            </a:r>
            <a:r>
              <a:rPr lang="cs-CZ" sz="1200" dirty="0" err="1" smtClean="0">
                <a:effectLst/>
                <a:latin typeface="Palatino Linotype" pitchFamily="18" charset="0"/>
              </a:rPr>
              <a:t>sarkoidoza</a:t>
            </a:r>
            <a:endParaRPr lang="cs-CZ" sz="1200" dirty="0" smtClean="0">
              <a:effectLst/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200" dirty="0" smtClean="0">
              <a:effectLst/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400" b="1" dirty="0" smtClean="0">
                <a:effectLst/>
                <a:latin typeface="Palatino Linotype" pitchFamily="18" charset="0"/>
              </a:rPr>
              <a:t>MDCT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dirty="0" smtClean="0">
                <a:effectLst/>
                <a:latin typeface="Palatino Linotype" pitchFamily="18" charset="0"/>
              </a:rPr>
              <a:t>ICHS</a:t>
            </a:r>
          </a:p>
          <a:p>
            <a:pPr lvl="3" eaLnBrk="1" hangingPunct="1">
              <a:lnSpc>
                <a:spcPct val="80000"/>
              </a:lnSpc>
            </a:pPr>
            <a:r>
              <a:rPr lang="cs-CZ" sz="1400" dirty="0" smtClean="0">
                <a:effectLst/>
                <a:latin typeface="Palatino Linotype" pitchFamily="18" charset="0"/>
              </a:rPr>
              <a:t>Kalcium </a:t>
            </a:r>
            <a:r>
              <a:rPr lang="cs-CZ" sz="1400" dirty="0" err="1" smtClean="0">
                <a:effectLst/>
                <a:latin typeface="Palatino Linotype" pitchFamily="18" charset="0"/>
              </a:rPr>
              <a:t>score</a:t>
            </a:r>
            <a:r>
              <a:rPr lang="cs-CZ" sz="1400" dirty="0" smtClean="0">
                <a:effectLst/>
                <a:latin typeface="Palatino Linotype" pitchFamily="18" charset="0"/>
              </a:rPr>
              <a:t> – kardiovaskulární riziko</a:t>
            </a:r>
          </a:p>
          <a:p>
            <a:pPr lvl="3" eaLnBrk="1" hangingPunct="1">
              <a:lnSpc>
                <a:spcPct val="80000"/>
              </a:lnSpc>
            </a:pPr>
            <a:r>
              <a:rPr lang="cs-CZ" sz="1600" b="1" dirty="0" err="1" smtClean="0">
                <a:effectLst/>
                <a:latin typeface="Palatino Linotype" pitchFamily="18" charset="0"/>
              </a:rPr>
              <a:t>Koronarografie</a:t>
            </a:r>
            <a:r>
              <a:rPr lang="cs-CZ" sz="1400" dirty="0" smtClean="0">
                <a:effectLst/>
                <a:latin typeface="Palatino Linotype" pitchFamily="18" charset="0"/>
              </a:rPr>
              <a:t> – nízké či </a:t>
            </a:r>
            <a:r>
              <a:rPr lang="cs-CZ" sz="1400" dirty="0" err="1" smtClean="0">
                <a:effectLst/>
                <a:latin typeface="Palatino Linotype" pitchFamily="18" charset="0"/>
              </a:rPr>
              <a:t>stř</a:t>
            </a:r>
            <a:r>
              <a:rPr lang="cs-CZ" sz="1400" dirty="0" smtClean="0">
                <a:effectLst/>
                <a:latin typeface="Palatino Linotype" pitchFamily="18" charset="0"/>
              </a:rPr>
              <a:t>. riziko, před operací, pokud DSA s vysokým rizikem, </a:t>
            </a:r>
            <a:r>
              <a:rPr lang="cs-CZ" sz="1400" dirty="0" err="1" smtClean="0">
                <a:effectLst/>
                <a:latin typeface="Palatino Linotype" pitchFamily="18" charset="0"/>
              </a:rPr>
              <a:t>aokoro</a:t>
            </a:r>
            <a:r>
              <a:rPr lang="cs-CZ" sz="1400" dirty="0" smtClean="0">
                <a:effectLst/>
                <a:latin typeface="Palatino Linotype" pitchFamily="18" charset="0"/>
              </a:rPr>
              <a:t> bypassy, nejasný výsledek DSA, vývojové vady, morfologie plátů</a:t>
            </a:r>
          </a:p>
          <a:p>
            <a:pPr lvl="3" eaLnBrk="1" hangingPunct="1">
              <a:lnSpc>
                <a:spcPct val="80000"/>
              </a:lnSpc>
            </a:pPr>
            <a:r>
              <a:rPr lang="cs-CZ" sz="1400" dirty="0" smtClean="0">
                <a:effectLst/>
                <a:latin typeface="Palatino Linotype" pitchFamily="18" charset="0"/>
              </a:rPr>
              <a:t>Stenty nad 3.5 mm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dirty="0" smtClean="0">
                <a:effectLst/>
                <a:latin typeface="Palatino Linotype" pitchFamily="18" charset="0"/>
              </a:rPr>
              <a:t>Před zákrokem - Zobrazení plicních žil </a:t>
            </a:r>
            <a:r>
              <a:rPr lang="cs-CZ" sz="1400" b="1" dirty="0" smtClean="0">
                <a:effectLst/>
                <a:latin typeface="Palatino Linotype" pitchFamily="18" charset="0"/>
              </a:rPr>
              <a:t>před RFA</a:t>
            </a:r>
            <a:r>
              <a:rPr lang="cs-CZ" sz="1400" dirty="0" smtClean="0">
                <a:effectLst/>
                <a:latin typeface="Palatino Linotype" pitchFamily="18" charset="0"/>
              </a:rPr>
              <a:t>, před katetrizační </a:t>
            </a:r>
            <a:r>
              <a:rPr lang="cs-CZ" sz="1400" dirty="0" err="1" smtClean="0">
                <a:effectLst/>
                <a:latin typeface="Palatino Linotype" pitchFamily="18" charset="0"/>
              </a:rPr>
              <a:t>imlantací</a:t>
            </a:r>
            <a:r>
              <a:rPr lang="cs-CZ" sz="1400" dirty="0" smtClean="0">
                <a:effectLst/>
                <a:latin typeface="Palatino Linotype" pitchFamily="18" charset="0"/>
              </a:rPr>
              <a:t> </a:t>
            </a:r>
            <a:r>
              <a:rPr lang="cs-CZ" sz="1400" dirty="0" err="1" smtClean="0">
                <a:effectLst/>
                <a:latin typeface="Palatino Linotype" pitchFamily="18" charset="0"/>
              </a:rPr>
              <a:t>ao</a:t>
            </a:r>
            <a:r>
              <a:rPr lang="cs-CZ" sz="1400" dirty="0" smtClean="0">
                <a:effectLst/>
                <a:latin typeface="Palatino Linotype" pitchFamily="18" charset="0"/>
              </a:rPr>
              <a:t>. chlopně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dirty="0" smtClean="0">
                <a:effectLst/>
                <a:latin typeface="Palatino Linotype" pitchFamily="18" charset="0"/>
              </a:rPr>
              <a:t>Trauma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dirty="0" smtClean="0">
                <a:effectLst/>
                <a:latin typeface="Palatino Linotype" pitchFamily="18" charset="0"/>
              </a:rPr>
              <a:t>(Vrozené a získané vady, nádory, perikard – alternativně k MR)</a:t>
            </a:r>
            <a:endParaRPr lang="cs-CZ" sz="1400" b="1" dirty="0" smtClean="0">
              <a:effectLst/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400" b="1" dirty="0" smtClean="0">
                <a:effectLst/>
                <a:latin typeface="Palatino Linotype" pitchFamily="18" charset="0"/>
              </a:rPr>
              <a:t>MRI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b="1" dirty="0" smtClean="0">
                <a:effectLst/>
                <a:latin typeface="Palatino Linotype" pitchFamily="18" charset="0"/>
              </a:rPr>
              <a:t>Myokarditida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b="1" dirty="0" smtClean="0">
                <a:effectLst/>
                <a:latin typeface="Palatino Linotype" pitchFamily="18" charset="0"/>
              </a:rPr>
              <a:t>ICHS</a:t>
            </a:r>
            <a:r>
              <a:rPr lang="cs-CZ" sz="1400" dirty="0" smtClean="0">
                <a:effectLst/>
                <a:latin typeface="Palatino Linotype" pitchFamily="18" charset="0"/>
              </a:rPr>
              <a:t> </a:t>
            </a:r>
            <a:r>
              <a:rPr lang="cs-CZ" sz="1400" dirty="0">
                <a:effectLst/>
                <a:latin typeface="Palatino Linotype" pitchFamily="18" charset="0"/>
              </a:rPr>
              <a:t>– </a:t>
            </a:r>
            <a:r>
              <a:rPr lang="cs-CZ" sz="1400" dirty="0" err="1">
                <a:effectLst/>
                <a:latin typeface="Palatino Linotype" pitchFamily="18" charset="0"/>
              </a:rPr>
              <a:t>viabilita</a:t>
            </a:r>
            <a:r>
              <a:rPr lang="cs-CZ" sz="1400" dirty="0">
                <a:effectLst/>
                <a:latin typeface="Palatino Linotype" pitchFamily="18" charset="0"/>
              </a:rPr>
              <a:t>, chronické změny (funkce, zátěžové cesty a plánování operace</a:t>
            </a:r>
            <a:r>
              <a:rPr lang="cs-CZ" sz="1400" dirty="0" smtClean="0">
                <a:effectLst/>
                <a:latin typeface="Palatino Linotype" pitchFamily="18" charset="0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b="1" dirty="0" smtClean="0">
                <a:effectLst/>
                <a:latin typeface="Palatino Linotype" pitchFamily="18" charset="0"/>
              </a:rPr>
              <a:t>KMP </a:t>
            </a:r>
            <a:r>
              <a:rPr lang="cs-CZ" sz="1400" b="1" dirty="0">
                <a:effectLst/>
                <a:latin typeface="Palatino Linotype" pitchFamily="18" charset="0"/>
              </a:rPr>
              <a:t>(</a:t>
            </a:r>
            <a:r>
              <a:rPr lang="cs-CZ" sz="1400" dirty="0">
                <a:effectLst/>
                <a:latin typeface="Palatino Linotype" pitchFamily="18" charset="0"/>
              </a:rPr>
              <a:t>včetně ARVC</a:t>
            </a:r>
            <a:r>
              <a:rPr lang="cs-CZ" sz="1400" dirty="0" smtClean="0">
                <a:effectLst/>
                <a:latin typeface="Palatino Linotype" pitchFamily="18" charset="0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dirty="0" smtClean="0">
                <a:effectLst/>
                <a:latin typeface="Palatino Linotype" pitchFamily="18" charset="0"/>
              </a:rPr>
              <a:t>Perikard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dirty="0" smtClean="0">
                <a:effectLst/>
                <a:latin typeface="Palatino Linotype" pitchFamily="18" charset="0"/>
              </a:rPr>
              <a:t>Vrozené a získané srdeční vady (</a:t>
            </a:r>
            <a:r>
              <a:rPr lang="cs-CZ" sz="1400" dirty="0" err="1" smtClean="0">
                <a:effectLst/>
                <a:latin typeface="Palatino Linotype" pitchFamily="18" charset="0"/>
              </a:rPr>
              <a:t>rychlosi</a:t>
            </a:r>
            <a:r>
              <a:rPr lang="cs-CZ" sz="1400" dirty="0" smtClean="0">
                <a:effectLst/>
                <a:latin typeface="Palatino Linotype" pitchFamily="18" charset="0"/>
              </a:rPr>
              <a:t> průtoku, regurgitační objemy, funkce chlopní)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dirty="0" smtClean="0">
                <a:effectLst/>
                <a:latin typeface="Palatino Linotype" pitchFamily="18" charset="0"/>
              </a:rPr>
              <a:t>Nádory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250825" y="2352675"/>
            <a:ext cx="59521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www.texasheart.org/HIC/Anatomy/anatomy2.cfm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www.</a:t>
            </a:r>
            <a:r>
              <a:rPr lang="cs-CZ" b="1" dirty="0" smtClean="0"/>
              <a:t>radiologyassistant</a:t>
            </a:r>
            <a:r>
              <a:rPr lang="cs-CZ" dirty="0" smtClean="0"/>
              <a:t>.nl</a:t>
            </a:r>
            <a:endParaRPr lang="cs-CZ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latin typeface="Palatino Linotype" pitchFamily="18" charset="0"/>
              </a:rPr>
              <a:t>LITERATURA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9161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sz="8000">
                <a:latin typeface="Palatino Linotype" pitchFamily="18" charset="0"/>
              </a:rPr>
              <a:t>RTG srdce+plíce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25" y="0"/>
            <a:ext cx="267176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0" descr="74851954"/>
          <p:cNvPicPr>
            <a:picLocks noChangeAspect="1" noChangeArrowheads="1"/>
          </p:cNvPicPr>
          <p:nvPr/>
        </p:nvPicPr>
        <p:blipFill>
          <a:blip r:embed="rId3"/>
          <a:srcRect l="15775" t="2721" r="11444" b="13214"/>
          <a:stretch>
            <a:fillRect/>
          </a:stretch>
        </p:blipFill>
        <p:spPr bwMode="auto">
          <a:xfrm>
            <a:off x="179388" y="22225"/>
            <a:ext cx="32527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1476375" y="314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0" y="908050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Vzestupná aorta</a:t>
            </a: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323850" y="198913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Pravá síň</a:t>
            </a:r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2124075" y="765175"/>
            <a:ext cx="181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Aortální knoflík</a:t>
            </a:r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2124075" y="1268413"/>
            <a:ext cx="2101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/>
              <a:t>Pulmonální oblouček</a:t>
            </a:r>
          </a:p>
        </p:txBody>
      </p:sp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2411413" y="1628775"/>
            <a:ext cx="1057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/>
              <a:t>Ouško LS</a:t>
            </a:r>
          </a:p>
        </p:txBody>
      </p:sp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2627313" y="21336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Levá komora</a:t>
            </a:r>
          </a:p>
        </p:txBody>
      </p:sp>
      <p:sp>
        <p:nvSpPr>
          <p:cNvPr id="19466" name="Text Box 18"/>
          <p:cNvSpPr txBox="1">
            <a:spLocks noChangeArrowheads="1"/>
          </p:cNvSpPr>
          <p:nvPr/>
        </p:nvSpPr>
        <p:spPr bwMode="auto">
          <a:xfrm>
            <a:off x="2051050" y="981075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Aortopulmonální okénko</a:t>
            </a:r>
          </a:p>
        </p:txBody>
      </p:sp>
      <p:pic>
        <p:nvPicPr>
          <p:cNvPr id="19467" name="Picture 19"/>
          <p:cNvPicPr>
            <a:picLocks noChangeAspect="1" noChangeArrowheads="1"/>
          </p:cNvPicPr>
          <p:nvPr/>
        </p:nvPicPr>
        <p:blipFill>
          <a:blip r:embed="rId4"/>
          <a:srcRect t="4544" r="9518"/>
          <a:stretch>
            <a:fillRect/>
          </a:stretch>
        </p:blipFill>
        <p:spPr bwMode="auto">
          <a:xfrm>
            <a:off x="468313" y="3429000"/>
            <a:ext cx="2613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500438"/>
            <a:ext cx="2444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ext Box 23"/>
          <p:cNvSpPr txBox="1">
            <a:spLocks noChangeArrowheads="1"/>
          </p:cNvSpPr>
          <p:nvPr/>
        </p:nvSpPr>
        <p:spPr bwMode="auto">
          <a:xfrm>
            <a:off x="1835150" y="2060575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PK</a:t>
            </a:r>
          </a:p>
        </p:txBody>
      </p:sp>
      <p:sp>
        <p:nvSpPr>
          <p:cNvPr id="19470" name="Text Box 24"/>
          <p:cNvSpPr txBox="1">
            <a:spLocks noChangeArrowheads="1"/>
          </p:cNvSpPr>
          <p:nvPr/>
        </p:nvSpPr>
        <p:spPr bwMode="auto">
          <a:xfrm>
            <a:off x="395288" y="5516563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PK</a:t>
            </a:r>
          </a:p>
        </p:txBody>
      </p:sp>
      <p:sp>
        <p:nvSpPr>
          <p:cNvPr id="19471" name="Text Box 25"/>
          <p:cNvSpPr txBox="1">
            <a:spLocks noChangeArrowheads="1"/>
          </p:cNvSpPr>
          <p:nvPr/>
        </p:nvSpPr>
        <p:spPr bwMode="auto">
          <a:xfrm>
            <a:off x="1835150" y="5373688"/>
            <a:ext cx="1030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Levá síň</a:t>
            </a:r>
          </a:p>
        </p:txBody>
      </p:sp>
      <p:sp>
        <p:nvSpPr>
          <p:cNvPr id="19472" name="Text Box 26"/>
          <p:cNvSpPr txBox="1">
            <a:spLocks noChangeArrowheads="1"/>
          </p:cNvSpPr>
          <p:nvPr/>
        </p:nvSpPr>
        <p:spPr bwMode="auto">
          <a:xfrm>
            <a:off x="1547813" y="573405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Levá komora</a:t>
            </a:r>
          </a:p>
        </p:txBody>
      </p:sp>
      <p:sp>
        <p:nvSpPr>
          <p:cNvPr id="19473" name="Text Box 27"/>
          <p:cNvSpPr txBox="1">
            <a:spLocks noChangeArrowheads="1"/>
          </p:cNvSpPr>
          <p:nvPr/>
        </p:nvSpPr>
        <p:spPr bwMode="auto">
          <a:xfrm>
            <a:off x="1763713" y="6021388"/>
            <a:ext cx="588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IVC</a:t>
            </a:r>
          </a:p>
        </p:txBody>
      </p:sp>
      <p:pic>
        <p:nvPicPr>
          <p:cNvPr id="19474" name="Picture 2"/>
          <p:cNvPicPr>
            <a:picLocks noChangeAspect="1" noChangeArrowheads="1"/>
          </p:cNvPicPr>
          <p:nvPr/>
        </p:nvPicPr>
        <p:blipFill>
          <a:blip r:embed="rId6"/>
          <a:srcRect l="48097" t="14722" r="2020"/>
          <a:stretch>
            <a:fillRect/>
          </a:stretch>
        </p:blipFill>
        <p:spPr bwMode="auto">
          <a:xfrm>
            <a:off x="6411913" y="3536950"/>
            <a:ext cx="266541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4"/>
          <p:cNvPicPr>
            <a:picLocks noChangeAspect="1" noChangeArrowheads="1"/>
          </p:cNvPicPr>
          <p:nvPr/>
        </p:nvPicPr>
        <p:blipFill>
          <a:blip r:embed="rId7"/>
          <a:srcRect l="56871" t="50928" r="3523"/>
          <a:stretch>
            <a:fillRect/>
          </a:stretch>
        </p:blipFill>
        <p:spPr bwMode="auto">
          <a:xfrm>
            <a:off x="6478588" y="188913"/>
            <a:ext cx="25320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délník 1"/>
          <p:cNvSpPr>
            <a:spLocks noChangeArrowheads="1"/>
          </p:cNvSpPr>
          <p:nvPr/>
        </p:nvSpPr>
        <p:spPr bwMode="auto">
          <a:xfrm>
            <a:off x="5364163" y="981075"/>
            <a:ext cx="3602037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2400" b="1"/>
              <a:t>vnější kontury</a:t>
            </a:r>
            <a:r>
              <a:rPr lang="cs-CZ" sz="2400"/>
              <a:t> srdečního stínu</a:t>
            </a:r>
          </a:p>
          <a:p>
            <a:pPr marL="171450" indent="-171450">
              <a:buFontTx/>
              <a:buChar char="-"/>
            </a:pPr>
            <a:endParaRPr lang="cs-CZ" sz="2400"/>
          </a:p>
          <a:p>
            <a:pPr marL="171450" indent="-171450">
              <a:buFontTx/>
              <a:buChar char="-"/>
            </a:pPr>
            <a:r>
              <a:rPr lang="cs-CZ" sz="2400" b="1"/>
              <a:t>tvar</a:t>
            </a:r>
          </a:p>
          <a:p>
            <a:pPr marL="171450" indent="-171450">
              <a:buFontTx/>
              <a:buChar char="-"/>
            </a:pPr>
            <a:endParaRPr lang="cs-CZ" sz="2400"/>
          </a:p>
          <a:p>
            <a:pPr marL="171450" indent="-171450">
              <a:buFontTx/>
              <a:buChar char="-"/>
            </a:pPr>
            <a:r>
              <a:rPr lang="cs-CZ" sz="2400" b="1"/>
              <a:t>celková velikost</a:t>
            </a:r>
            <a:r>
              <a:rPr lang="cs-CZ" sz="2400"/>
              <a:t> (kradiothorakální index – 0.5 a méně)</a:t>
            </a:r>
          </a:p>
          <a:p>
            <a:pPr marL="171450" indent="-171450">
              <a:buFontTx/>
              <a:buChar char="-"/>
            </a:pPr>
            <a:endParaRPr lang="cs-CZ" sz="2400"/>
          </a:p>
          <a:p>
            <a:pPr marL="171450" indent="-171450">
              <a:buFontTx/>
              <a:buChar char="-"/>
            </a:pPr>
            <a:r>
              <a:rPr lang="cs-CZ" sz="2400"/>
              <a:t>obtížně  hodnocení velikosti jednotlivých oddílů. </a:t>
            </a:r>
          </a:p>
          <a:p>
            <a:pPr marL="171450" indent="-171450">
              <a:buFontTx/>
              <a:buChar char="-"/>
            </a:pPr>
            <a:endParaRPr lang="cs-CZ" sz="2400"/>
          </a:p>
          <a:p>
            <a:pPr marL="171450" indent="-171450">
              <a:buFontTx/>
              <a:buChar char="-"/>
            </a:pPr>
            <a:endParaRPr lang="cs-CZ" sz="2400" b="1"/>
          </a:p>
          <a:p>
            <a:pPr marL="171450" indent="-171450">
              <a:buFontTx/>
              <a:buChar char="-"/>
            </a:pPr>
            <a:endParaRPr lang="cs-CZ" sz="2400" b="1">
              <a:latin typeface="Century Gothic" pitchFamily="34" charset="0"/>
            </a:endParaRPr>
          </a:p>
          <a:p>
            <a:pPr marL="171450" indent="-171450"/>
            <a:endParaRPr lang="cs-CZ" sz="2000" b="1" i="1">
              <a:latin typeface="Century Gothic" pitchFamily="34" charset="0"/>
            </a:endParaRPr>
          </a:p>
        </p:txBody>
      </p:sp>
      <p:pic>
        <p:nvPicPr>
          <p:cNvPr id="20482" name="Picture 9" descr="74851954"/>
          <p:cNvPicPr>
            <a:picLocks noChangeAspect="1" noChangeArrowheads="1"/>
          </p:cNvPicPr>
          <p:nvPr/>
        </p:nvPicPr>
        <p:blipFill>
          <a:blip r:embed="rId3"/>
          <a:srcRect l="15775" t="2721" r="11444" b="13214"/>
          <a:stretch>
            <a:fillRect/>
          </a:stretch>
        </p:blipFill>
        <p:spPr bwMode="auto">
          <a:xfrm>
            <a:off x="1187450" y="115888"/>
            <a:ext cx="32115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4"/>
          <a:srcRect t="4544" r="9518"/>
          <a:stretch>
            <a:fillRect/>
          </a:stretch>
        </p:blipFill>
        <p:spPr bwMode="auto">
          <a:xfrm>
            <a:off x="1601788" y="3500438"/>
            <a:ext cx="24495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17"/>
          <p:cNvSpPr>
            <a:spLocks noChangeArrowheads="1"/>
          </p:cNvSpPr>
          <p:nvPr/>
        </p:nvSpPr>
        <p:spPr bwMode="auto">
          <a:xfrm>
            <a:off x="2339975" y="2276475"/>
            <a:ext cx="1295400" cy="144463"/>
          </a:xfrm>
          <a:prstGeom prst="leftRightArrow">
            <a:avLst>
              <a:gd name="adj1" fmla="val 50000"/>
              <a:gd name="adj2" fmla="val 1793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ahoma" pitchFamily="34" charset="0"/>
            </a:endParaRPr>
          </a:p>
        </p:txBody>
      </p:sp>
      <p:sp>
        <p:nvSpPr>
          <p:cNvPr id="20485" name="AutoShape 18"/>
          <p:cNvSpPr>
            <a:spLocks noChangeArrowheads="1"/>
          </p:cNvSpPr>
          <p:nvPr/>
        </p:nvSpPr>
        <p:spPr bwMode="auto">
          <a:xfrm>
            <a:off x="1258888" y="2708275"/>
            <a:ext cx="3097212" cy="144463"/>
          </a:xfrm>
          <a:prstGeom prst="leftRightArrow">
            <a:avLst>
              <a:gd name="adj1" fmla="val 50000"/>
              <a:gd name="adj2" fmla="val 4287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2195513" y="0"/>
            <a:ext cx="5253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/>
              <a:t>! poloha pacienta, nádech, věk !</a:t>
            </a:r>
          </a:p>
        </p:txBody>
      </p:sp>
      <p:pic>
        <p:nvPicPr>
          <p:cNvPr id="22530" name="Picture 10" descr="74851954"/>
          <p:cNvPicPr>
            <a:picLocks noChangeAspect="1" noChangeArrowheads="1"/>
          </p:cNvPicPr>
          <p:nvPr/>
        </p:nvPicPr>
        <p:blipFill>
          <a:blip r:embed="rId2"/>
          <a:srcRect l="15775" t="2721" r="11444" b="13214"/>
          <a:stretch>
            <a:fillRect/>
          </a:stretch>
        </p:blipFill>
        <p:spPr bwMode="auto">
          <a:xfrm>
            <a:off x="971550" y="620713"/>
            <a:ext cx="33496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74611805"/>
          <p:cNvPicPr>
            <a:picLocks noChangeAspect="1" noChangeArrowheads="1"/>
          </p:cNvPicPr>
          <p:nvPr/>
        </p:nvPicPr>
        <p:blipFill>
          <a:blip r:embed="rId3"/>
          <a:srcRect l="5859" r="8144" b="12997"/>
          <a:stretch>
            <a:fillRect/>
          </a:stretch>
        </p:blipFill>
        <p:spPr bwMode="auto">
          <a:xfrm>
            <a:off x="4500563" y="692150"/>
            <a:ext cx="37433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74864758"/>
          <p:cNvPicPr>
            <a:picLocks noChangeAspect="1" noChangeArrowheads="1"/>
          </p:cNvPicPr>
          <p:nvPr/>
        </p:nvPicPr>
        <p:blipFill>
          <a:blip r:embed="rId4"/>
          <a:srcRect l="8612" t="7661" r="14993" b="4678"/>
          <a:stretch>
            <a:fillRect/>
          </a:stretch>
        </p:blipFill>
        <p:spPr bwMode="auto">
          <a:xfrm>
            <a:off x="2843213" y="4138613"/>
            <a:ext cx="338455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07950" y="2565400"/>
            <a:ext cx="77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vstoje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8316913" y="2420938"/>
            <a:ext cx="71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vleže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1619250" y="5084763"/>
            <a:ext cx="1146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dítě 1 rok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439261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4"/>
          <p:cNvPicPr>
            <a:picLocks noChangeAspect="1" noChangeArrowheads="1"/>
          </p:cNvPicPr>
          <p:nvPr/>
        </p:nvPicPr>
        <p:blipFill>
          <a:blip r:embed="rId4"/>
          <a:srcRect l="58035"/>
          <a:stretch>
            <a:fillRect/>
          </a:stretch>
        </p:blipFill>
        <p:spPr bwMode="auto">
          <a:xfrm>
            <a:off x="4427538" y="115888"/>
            <a:ext cx="1962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2"/>
          <p:cNvPicPr>
            <a:picLocks noChangeAspect="1" noChangeArrowheads="1"/>
          </p:cNvPicPr>
          <p:nvPr/>
        </p:nvPicPr>
        <p:blipFill>
          <a:blip r:embed="rId5">
            <a:lum bright="-12000" contrast="18000"/>
          </a:blip>
          <a:srcRect l="29541" t="14528" r="27032" b="5634"/>
          <a:stretch>
            <a:fillRect/>
          </a:stretch>
        </p:blipFill>
        <p:spPr bwMode="auto">
          <a:xfrm>
            <a:off x="2555875" y="3979863"/>
            <a:ext cx="2505075" cy="287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0055" name="Picture 4" descr="DDD stimulace a Ao vada"/>
          <p:cNvPicPr>
            <a:picLocks noChangeAspect="1" noChangeArrowheads="1"/>
          </p:cNvPicPr>
          <p:nvPr/>
        </p:nvPicPr>
        <p:blipFill>
          <a:blip r:embed="rId6"/>
          <a:srcRect l="22749" t="7312" r="13708" b="15414"/>
          <a:stretch>
            <a:fillRect/>
          </a:stretch>
        </p:blipFill>
        <p:spPr bwMode="auto">
          <a:xfrm>
            <a:off x="0" y="3213100"/>
            <a:ext cx="2520950" cy="2520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005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2924175"/>
            <a:ext cx="4191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7" name="Picture 2" descr="Obr"/>
          <p:cNvPicPr>
            <a:picLocks noChangeAspect="1" noChangeArrowheads="1"/>
          </p:cNvPicPr>
          <p:nvPr/>
        </p:nvPicPr>
        <p:blipFill>
          <a:blip r:embed="rId8"/>
          <a:srcRect l="16051"/>
          <a:stretch>
            <a:fillRect/>
          </a:stretch>
        </p:blipFill>
        <p:spPr bwMode="auto">
          <a:xfrm>
            <a:off x="6443663" y="115888"/>
            <a:ext cx="2700337" cy="2549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1835150" y="115888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LS</a:t>
            </a:r>
          </a:p>
          <a:p>
            <a:r>
              <a:rPr lang="cs-CZ"/>
              <a:t>Mitrální tvar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4787900" y="188913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PK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019925" y="2060575"/>
            <a:ext cx="167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fluidoperikard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395288" y="5157788"/>
            <a:ext cx="149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LK</a:t>
            </a:r>
          </a:p>
          <a:p>
            <a:r>
              <a:rPr lang="cs-CZ">
                <a:solidFill>
                  <a:srgbClr val="000000"/>
                </a:solidFill>
              </a:rPr>
              <a:t>Aortální tvar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843213" y="6381750"/>
            <a:ext cx="173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Aneurysma LK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5435600" y="2997200"/>
            <a:ext cx="175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Zmnožení tuku</a:t>
            </a:r>
          </a:p>
        </p:txBody>
      </p:sp>
      <p:pic>
        <p:nvPicPr>
          <p:cNvPr id="23565" name="Picture 4"/>
          <p:cNvPicPr>
            <a:picLocks noChangeAspect="1" noChangeArrowheads="1"/>
          </p:cNvPicPr>
          <p:nvPr/>
        </p:nvPicPr>
        <p:blipFill>
          <a:blip r:embed="rId9"/>
          <a:srcRect l="65955" t="67000" r="5630" b="4845"/>
          <a:stretch>
            <a:fillRect/>
          </a:stretch>
        </p:blipFill>
        <p:spPr bwMode="auto">
          <a:xfrm>
            <a:off x="5292725" y="5345113"/>
            <a:ext cx="15843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"/>
          <p:cNvPicPr>
            <a:picLocks noChangeAspect="1" noChangeArrowheads="1"/>
          </p:cNvPicPr>
          <p:nvPr/>
        </p:nvPicPr>
        <p:blipFill>
          <a:blip r:embed="rId10"/>
          <a:srcRect l="52731" t="46251" r="14914" b="13313"/>
          <a:stretch>
            <a:fillRect/>
          </a:stretch>
        </p:blipFill>
        <p:spPr bwMode="auto">
          <a:xfrm>
            <a:off x="7019925" y="5300663"/>
            <a:ext cx="17287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0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0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0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0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6000">
                <a:latin typeface="Palatino Linotype" pitchFamily="18" charset="0"/>
              </a:rPr>
              <a:t>RTG srdce+plíce</a:t>
            </a: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827088" y="1916113"/>
            <a:ext cx="7632700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>
              <a:latin typeface="Tahoma" pitchFamily="34" charset="0"/>
            </a:endParaRPr>
          </a:p>
          <a:p>
            <a:pPr lvl="2">
              <a:buFontTx/>
              <a:buChar char="•"/>
            </a:pPr>
            <a:r>
              <a:rPr lang="cs-CZ" sz="3200" b="1">
                <a:latin typeface="Century Gothic" pitchFamily="34" charset="0"/>
              </a:rPr>
              <a:t> Velikost srdečního stínu </a:t>
            </a:r>
          </a:p>
          <a:p>
            <a:pPr lvl="2"/>
            <a:endParaRPr lang="cs-CZ" sz="3200" b="1">
              <a:latin typeface="Century Gothic" pitchFamily="34" charset="0"/>
            </a:endParaRPr>
          </a:p>
          <a:p>
            <a:pPr lvl="2">
              <a:buFontTx/>
              <a:buChar char="•"/>
            </a:pPr>
            <a:r>
              <a:rPr lang="cs-CZ" sz="3200" b="1">
                <a:latin typeface="Century Gothic" pitchFamily="34" charset="0"/>
              </a:rPr>
              <a:t> Tvar</a:t>
            </a:r>
          </a:p>
          <a:p>
            <a:pPr lvl="2">
              <a:buFontTx/>
              <a:buChar char="•"/>
            </a:pPr>
            <a:endParaRPr lang="cs-CZ" sz="3200" b="1">
              <a:latin typeface="Century Gothic" pitchFamily="34" charset="0"/>
            </a:endParaRPr>
          </a:p>
          <a:p>
            <a:pPr lvl="2">
              <a:buFontTx/>
              <a:buChar char="•"/>
            </a:pPr>
            <a:r>
              <a:rPr lang="cs-CZ" sz="3200" b="1">
                <a:latin typeface="Century Gothic" pitchFamily="34" charset="0"/>
              </a:rPr>
              <a:t> Kontury </a:t>
            </a:r>
          </a:p>
          <a:p>
            <a:pPr lvl="2">
              <a:buFontTx/>
              <a:buChar char="•"/>
            </a:pPr>
            <a:endParaRPr lang="cs-CZ" sz="3200" b="1">
              <a:latin typeface="Century Gothic" pitchFamily="34" charset="0"/>
            </a:endParaRPr>
          </a:p>
          <a:p>
            <a:pPr lvl="2">
              <a:buFontTx/>
              <a:buChar char="•"/>
            </a:pPr>
            <a:r>
              <a:rPr lang="cs-CZ" sz="3200" b="1">
                <a:latin typeface="Century Gothic" pitchFamily="34" charset="0"/>
              </a:rPr>
              <a:t> Kardiální kompenzace</a:t>
            </a:r>
          </a:p>
          <a:p>
            <a:pPr lvl="2">
              <a:buFontTx/>
              <a:buChar char="•"/>
            </a:pPr>
            <a:endParaRPr lang="cs-CZ" sz="3200" b="1">
              <a:latin typeface="Century Gothic" pitchFamily="34" charset="0"/>
            </a:endParaRPr>
          </a:p>
          <a:p>
            <a:pPr lvl="2">
              <a:buFontTx/>
              <a:buChar char="•"/>
            </a:pPr>
            <a:r>
              <a:rPr lang="cs-CZ" sz="2400">
                <a:latin typeface="Century Gothic" pitchFamily="34" charset="0"/>
              </a:rPr>
              <a:t>  poloha pacienta !  nádech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435975" cy="4127500"/>
          </a:xfrm>
        </p:spPr>
        <p:txBody>
          <a:bodyPr/>
          <a:lstStyle/>
          <a:p>
            <a:pPr eaLnBrk="1" hangingPunct="1">
              <a:defRPr/>
            </a:pPr>
            <a:r>
              <a:rPr lang="cs-CZ" sz="8000">
                <a:latin typeface="Palatino Linotype" pitchFamily="18" charset="0"/>
              </a:rPr>
              <a:t>MDCT</a:t>
            </a:r>
            <a:br>
              <a:rPr lang="cs-CZ" sz="8000">
                <a:latin typeface="Palatino Linotype" pitchFamily="18" charset="0"/>
              </a:rPr>
            </a:br>
            <a:r>
              <a:rPr lang="cs-CZ" sz="8000">
                <a:latin typeface="Palatino Linotype" pitchFamily="18" charset="0"/>
              </a:rPr>
              <a:t>a</a:t>
            </a:r>
            <a:br>
              <a:rPr lang="cs-CZ" sz="8000">
                <a:latin typeface="Palatino Linotype" pitchFamily="18" charset="0"/>
              </a:rPr>
            </a:br>
            <a:r>
              <a:rPr lang="cs-CZ" sz="8000">
                <a:latin typeface="Palatino Linotype" pitchFamily="18" charset="0"/>
              </a:rPr>
              <a:t>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|0.6|5.7|18.8|1.5|2.8|13.7|2.1|1|10.7|7.5|1|23.9"/>
</p:tagLst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1924</TotalTime>
  <Words>791</Words>
  <Application>Microsoft Office PowerPoint</Application>
  <PresentationFormat>Předvádění na obrazovce (4:3)</PresentationFormat>
  <Paragraphs>224</Paragraphs>
  <Slides>28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Textura</vt:lpstr>
      <vt:lpstr>SRDCE klinická anatomie</vt:lpstr>
      <vt:lpstr>Prezentace aplikace PowerPoint</vt:lpstr>
      <vt:lpstr>RTG srdce+plíce</vt:lpstr>
      <vt:lpstr>Prezentace aplikace PowerPoint</vt:lpstr>
      <vt:lpstr>Prezentace aplikace PowerPoint</vt:lpstr>
      <vt:lpstr>Prezentace aplikace PowerPoint</vt:lpstr>
      <vt:lpstr>Prezentace aplikace PowerPoint</vt:lpstr>
      <vt:lpstr>RTG srdce+plíce</vt:lpstr>
      <vt:lpstr>MDCT a MRI</vt:lpstr>
      <vt:lpstr>Prezentace aplikace PowerPoint</vt:lpstr>
      <vt:lpstr>Prezentace aplikace PowerPoint</vt:lpstr>
      <vt:lpstr>MDCT plicních žil  parciální anomální žilní návrat do VCS</vt:lpstr>
      <vt:lpstr>RFA PLICNÍCH ŽIL</vt:lpstr>
      <vt:lpstr>Prezentace aplikace PowerPoint</vt:lpstr>
      <vt:lpstr>Prezentace aplikace PowerPoint</vt:lpstr>
      <vt:lpstr>Prezentace aplikace PowerPoint</vt:lpstr>
      <vt:lpstr>ICHS </vt:lpstr>
      <vt:lpstr>Prezentace aplikace PowerPoint</vt:lpstr>
      <vt:lpstr>Prezentace aplikace PowerPoint</vt:lpstr>
      <vt:lpstr>Vrozené vývojové vady</vt:lpstr>
      <vt:lpstr>Prezentace aplikace PowerPoint</vt:lpstr>
      <vt:lpstr>Prezentace aplikace PowerPoint</vt:lpstr>
      <vt:lpstr>Prezentace aplikace PowerPoint</vt:lpstr>
      <vt:lpstr>AGATSTON SCORE</vt:lpstr>
      <vt:lpstr>ICHS - CT</vt:lpstr>
      <vt:lpstr>Anomálie</vt:lpstr>
      <vt:lpstr>Prezentace aplikace PowerPoint</vt:lpstr>
      <vt:lpstr>LITERATURA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rdkfnbrno</dc:creator>
  <cp:lastModifiedBy>Little Jirina</cp:lastModifiedBy>
  <cp:revision>76</cp:revision>
  <dcterms:created xsi:type="dcterms:W3CDTF">2014-11-15T17:13:28Z</dcterms:created>
  <dcterms:modified xsi:type="dcterms:W3CDTF">2015-11-10T12:18:18Z</dcterms:modified>
</cp:coreProperties>
</file>