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31" r:id="rId3"/>
    <p:sldId id="267" r:id="rId4"/>
    <p:sldId id="265" r:id="rId5"/>
    <p:sldId id="264" r:id="rId6"/>
    <p:sldId id="306" r:id="rId7"/>
    <p:sldId id="308" r:id="rId8"/>
    <p:sldId id="268" r:id="rId9"/>
    <p:sldId id="269" r:id="rId10"/>
    <p:sldId id="270" r:id="rId11"/>
    <p:sldId id="338" r:id="rId12"/>
    <p:sldId id="271" r:id="rId13"/>
    <p:sldId id="272" r:id="rId14"/>
    <p:sldId id="309" r:id="rId15"/>
    <p:sldId id="273" r:id="rId16"/>
    <p:sldId id="274" r:id="rId17"/>
    <p:sldId id="348" r:id="rId18"/>
    <p:sldId id="275" r:id="rId19"/>
    <p:sldId id="339" r:id="rId20"/>
    <p:sldId id="354" r:id="rId21"/>
    <p:sldId id="276" r:id="rId22"/>
    <p:sldId id="335" r:id="rId23"/>
    <p:sldId id="277" r:id="rId24"/>
    <p:sldId id="353" r:id="rId25"/>
    <p:sldId id="281" r:id="rId26"/>
    <p:sldId id="283" r:id="rId27"/>
    <p:sldId id="284" r:id="rId28"/>
    <p:sldId id="349" r:id="rId29"/>
    <p:sldId id="285" r:id="rId30"/>
    <p:sldId id="340" r:id="rId31"/>
    <p:sldId id="350" r:id="rId32"/>
    <p:sldId id="299" r:id="rId33"/>
    <p:sldId id="344" r:id="rId34"/>
    <p:sldId id="287" r:id="rId35"/>
    <p:sldId id="288" r:id="rId36"/>
    <p:sldId id="289" r:id="rId37"/>
    <p:sldId id="282" r:id="rId38"/>
    <p:sldId id="296" r:id="rId39"/>
    <p:sldId id="297" r:id="rId40"/>
    <p:sldId id="298" r:id="rId41"/>
    <p:sldId id="300" r:id="rId42"/>
    <p:sldId id="336" r:id="rId43"/>
    <p:sldId id="301" r:id="rId44"/>
    <p:sldId id="302" r:id="rId45"/>
    <p:sldId id="345" r:id="rId46"/>
    <p:sldId id="303" r:id="rId47"/>
    <p:sldId id="346" r:id="rId48"/>
    <p:sldId id="290" r:id="rId49"/>
    <p:sldId id="291" r:id="rId50"/>
    <p:sldId id="342" r:id="rId51"/>
    <p:sldId id="292" r:id="rId52"/>
    <p:sldId id="343" r:id="rId53"/>
    <p:sldId id="294" r:id="rId54"/>
    <p:sldId id="341" r:id="rId55"/>
    <p:sldId id="295" r:id="rId56"/>
    <p:sldId id="305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19D2057-7B59-4DE2-B302-AB1B1B55D9A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ED36E6-6997-4492-B6C5-E3465317DCC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9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38A83-7D7F-4438-9919-22BE70B49BFB}" type="slidenum">
              <a:rPr lang="cs-CZ"/>
              <a:pPr/>
              <a:t>1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191A8-09E5-4337-B704-7FB3E35C749C}" type="slidenum">
              <a:rPr lang="cs-CZ"/>
              <a:pPr/>
              <a:t>10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C03F1-5440-483E-80B0-4C8023B089AE}" type="slidenum">
              <a:rPr lang="cs-CZ"/>
              <a:pPr/>
              <a:t>12</a:t>
            </a:fld>
            <a:endParaRPr lang="cs-CZ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92C12-9ACA-40D7-B585-61DDBE4CB68E}" type="slidenum">
              <a:rPr lang="cs-CZ"/>
              <a:pPr/>
              <a:t>13</a:t>
            </a:fld>
            <a:endParaRPr 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F256-5481-4A79-8A4B-46D7EB0F4414}" type="slidenum">
              <a:rPr lang="cs-CZ"/>
              <a:pPr/>
              <a:t>14</a:t>
            </a:fld>
            <a:endParaRPr lang="cs-CZ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A3440-496E-4A5F-9851-8C633513A981}" type="slidenum">
              <a:rPr lang="cs-CZ"/>
              <a:pPr/>
              <a:t>15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9CFC0-C6EB-42C6-91C8-DC3FC4CD1462}" type="slidenum">
              <a:rPr lang="cs-CZ"/>
              <a:pPr/>
              <a:t>16</a:t>
            </a:fld>
            <a:endParaRPr 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C47E-BE6C-4E8C-AAA8-E323AEBC1B62}" type="slidenum">
              <a:rPr lang="cs-CZ"/>
              <a:pPr/>
              <a:t>18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12E6A-5C2C-48C3-8FEE-C1A21BB2ECC7}" type="slidenum">
              <a:rPr lang="cs-CZ"/>
              <a:pPr/>
              <a:t>19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1C771-052E-4B57-98A7-9B9BBCAD8422}" type="slidenum">
              <a:rPr lang="cs-CZ"/>
              <a:pPr/>
              <a:t>21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3B483-ED86-45F3-9964-A45BD6D7736A}" type="slidenum">
              <a:rPr lang="cs-CZ"/>
              <a:pPr/>
              <a:t>22</a:t>
            </a:fld>
            <a:endParaRPr lang="cs-CZ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54356-84EB-455C-8241-93580D76B2C2}" type="slidenum">
              <a:rPr lang="cs-CZ"/>
              <a:pPr/>
              <a:t>2</a:t>
            </a:fld>
            <a:endParaRPr lang="cs-CZ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CACB5-1092-4D29-A662-C925F62B13C9}" type="slidenum">
              <a:rPr lang="cs-CZ"/>
              <a:pPr/>
              <a:t>23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3FBD-5251-44AB-B77C-7786C9FA5B36}" type="slidenum">
              <a:rPr lang="cs-CZ"/>
              <a:pPr/>
              <a:t>25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52088-61D8-43B4-A29E-7424C6E5949D}" type="slidenum">
              <a:rPr lang="cs-CZ"/>
              <a:pPr/>
              <a:t>26</a:t>
            </a:fld>
            <a:endParaRPr lang="cs-CZ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F1090-789E-4BDA-9CAB-02DF600CF487}" type="slidenum">
              <a:rPr lang="cs-CZ"/>
              <a:pPr/>
              <a:t>27</a:t>
            </a:fld>
            <a:endParaRPr 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2C31D-D6C8-4B68-AF9A-F7ADA5BFB51F}" type="slidenum">
              <a:rPr lang="cs-CZ"/>
              <a:pPr/>
              <a:t>29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F5756-9DBF-45DF-BC70-F064DE0744AB}" type="slidenum">
              <a:rPr lang="cs-CZ"/>
              <a:pPr/>
              <a:t>32</a:t>
            </a:fld>
            <a:endParaRPr 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F17A7-BFC4-4D48-9875-15129BE02BE3}" type="slidenum">
              <a:rPr lang="cs-CZ"/>
              <a:pPr/>
              <a:t>33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5EF4D-3CD0-497C-913B-1E14E54849ED}" type="slidenum">
              <a:rPr lang="cs-CZ"/>
              <a:pPr/>
              <a:t>34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E186A-403D-40E4-A88D-DE909602D399}" type="slidenum">
              <a:rPr lang="cs-CZ"/>
              <a:pPr/>
              <a:t>35</a:t>
            </a:fld>
            <a:endParaRPr 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A419A-EA03-4FEE-A385-BD1D02DDBBD8}" type="slidenum">
              <a:rPr lang="cs-CZ"/>
              <a:pPr/>
              <a:t>36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2437A-185D-47FE-9352-CA3E74E889E7}" type="slidenum">
              <a:rPr lang="cs-CZ"/>
              <a:pPr/>
              <a:t>3</a:t>
            </a:fld>
            <a:endParaRPr 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06B81-3BCF-485A-9013-986E6F5312F1}" type="slidenum">
              <a:rPr lang="cs-CZ"/>
              <a:pPr/>
              <a:t>37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D44A0-2614-4006-815C-32C972A8CB11}" type="slidenum">
              <a:rPr lang="cs-CZ"/>
              <a:pPr/>
              <a:t>38</a:t>
            </a:fld>
            <a:endParaRPr lang="cs-CZ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DDAF8-641B-4C42-A813-BF0AF4684384}" type="slidenum">
              <a:rPr lang="cs-CZ"/>
              <a:pPr/>
              <a:t>39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F9A4-28E6-42F7-96D3-DACFC5AF0CA5}" type="slidenum">
              <a:rPr lang="cs-CZ"/>
              <a:pPr/>
              <a:t>40</a:t>
            </a:fld>
            <a:endParaRPr lang="cs-CZ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A5EEA-448A-439C-8454-5F7E33631F2F}" type="slidenum">
              <a:rPr lang="cs-CZ"/>
              <a:pPr/>
              <a:t>41</a:t>
            </a:fld>
            <a:endParaRPr lang="cs-CZ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A6330-1056-463E-8033-186356F180F1}" type="slidenum">
              <a:rPr lang="cs-CZ"/>
              <a:pPr/>
              <a:t>42</a:t>
            </a:fld>
            <a:endParaRPr lang="cs-CZ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3D012-25F0-412B-A332-0563DEFDFDEA}" type="slidenum">
              <a:rPr lang="cs-CZ"/>
              <a:pPr/>
              <a:t>43</a:t>
            </a:fld>
            <a:endParaRPr 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A12C4-4C12-4CDB-BE81-AF9705537CDB}" type="slidenum">
              <a:rPr lang="cs-CZ"/>
              <a:pPr/>
              <a:t>44</a:t>
            </a:fld>
            <a:endParaRPr lang="cs-CZ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953E-3114-4C63-840A-0460D902361E}" type="slidenum">
              <a:rPr lang="cs-CZ"/>
              <a:pPr/>
              <a:t>46</a:t>
            </a:fld>
            <a:endParaRPr 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5FCBC-F8E5-49BF-823E-CD048C8AE697}" type="slidenum">
              <a:rPr lang="cs-CZ"/>
              <a:pPr/>
              <a:t>48</a:t>
            </a:fld>
            <a:endParaRPr lang="cs-CZ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3A075-9DB3-485C-8115-08A25B640A79}" type="slidenum">
              <a:rPr lang="cs-CZ"/>
              <a:pPr/>
              <a:t>4</a:t>
            </a:fld>
            <a:endParaRPr lang="cs-CZ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5E686-D5E4-4AAA-B0C6-01E3B1C16ED2}" type="slidenum">
              <a:rPr lang="cs-CZ"/>
              <a:pPr/>
              <a:t>49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D4189-6737-4E80-A3AD-E25A258B045A}" type="slidenum">
              <a:rPr lang="cs-CZ"/>
              <a:pPr/>
              <a:t>51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54539-5C5C-4E2A-B240-1D3711FC46D2}" type="slidenum">
              <a:rPr lang="cs-CZ"/>
              <a:pPr/>
              <a:t>53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0921-89A8-4854-80F8-470F50953B1B}" type="slidenum">
              <a:rPr lang="cs-CZ"/>
              <a:pPr/>
              <a:t>55</a:t>
            </a:fld>
            <a:endParaRPr lang="cs-CZ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DD253-9611-4C30-85B0-705F5E11EC78}" type="slidenum">
              <a:rPr lang="cs-CZ"/>
              <a:pPr/>
              <a:t>56</a:t>
            </a:fld>
            <a:endParaRPr 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42093-D60B-42D8-B43D-A1A85A15660C}" type="slidenum">
              <a:rPr lang="cs-CZ"/>
              <a:pPr/>
              <a:t>5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25B9-D048-417F-B1DF-0B9E3CF0B38E}" type="slidenum">
              <a:rPr lang="cs-CZ"/>
              <a:pPr/>
              <a:t>6</a:t>
            </a:fld>
            <a:endParaRPr 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7289D-1AA0-4E9C-8836-960DA37B5620}" type="slidenum">
              <a:rPr lang="cs-CZ"/>
              <a:pPr/>
              <a:t>7</a:t>
            </a:fld>
            <a:endParaRPr 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DACC7-EF73-4D4D-929B-02C769E47C82}" type="slidenum">
              <a:rPr lang="cs-CZ"/>
              <a:pPr/>
              <a:t>8</a:t>
            </a:fld>
            <a:endParaRPr lang="cs-CZ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207ED-F2D1-4E13-9F58-94F08FCC5603}" type="slidenum">
              <a:rPr lang="cs-CZ"/>
              <a:pPr/>
              <a:t>9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1074B-6BF4-4755-94F5-D29C8F50F4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969E-CE1B-4AB3-B264-72FEFD7DE2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4908-5E5A-49FF-BA75-52EF44AF3E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1212-6231-42D2-8212-C4229A3BDF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CF0A2-0C08-408E-A15E-6D811E103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59A2-69DA-4DA7-9F4A-3FC55538F6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02C5-8CD6-47AD-B778-E7437E618B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B14D-7509-46D7-A003-50EE36532A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ADC1F-0BD2-418C-875A-D19887E4408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946C-1176-4E05-A440-17D82D13AF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6ACE-6925-48A2-9C10-63A878CE21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52014-B27F-4622-B358-D5A6BD151A1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1470025"/>
          </a:xfr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sz="4800" b="1" dirty="0">
                <a:solidFill>
                  <a:srgbClr val="FFFF00"/>
                </a:solidFill>
              </a:rPr>
              <a:t>Glaukom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772816"/>
            <a:ext cx="8640960" cy="4752528"/>
          </a:xfr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sz="2400" b="1" dirty="0">
                <a:solidFill>
                  <a:srgbClr val="FFFF00"/>
                </a:solidFill>
              </a:rPr>
              <a:t>Vyšetřovací metody,  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klasifikace a </a:t>
            </a:r>
            <a:r>
              <a:rPr lang="cs-CZ" sz="2400" b="1" dirty="0" smtClean="0">
                <a:solidFill>
                  <a:srgbClr val="FFFF00"/>
                </a:solidFill>
              </a:rPr>
              <a:t>terapie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Oční klinika LF MU a FN Brno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Přednosta: doc. MUDr. Oldřich </a:t>
            </a:r>
            <a:r>
              <a:rPr lang="cs-CZ" b="1" dirty="0" err="1" smtClean="0">
                <a:solidFill>
                  <a:schemeClr val="bg1"/>
                </a:solidFill>
              </a:rPr>
              <a:t>Chrapek</a:t>
            </a:r>
            <a:r>
              <a:rPr lang="cs-CZ" b="1" dirty="0" smtClean="0">
                <a:solidFill>
                  <a:schemeClr val="bg1"/>
                </a:solidFill>
              </a:rPr>
              <a:t>, Ph.D.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</a:rPr>
              <a:t>Schi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ö</a:t>
            </a:r>
            <a:r>
              <a:rPr lang="cs-CZ" sz="2800" b="1" dirty="0" err="1">
                <a:solidFill>
                  <a:srgbClr val="FF0000"/>
                </a:solidFill>
                <a:cs typeface="Arial" charset="0"/>
              </a:rPr>
              <a:t>tzův</a:t>
            </a:r>
            <a:r>
              <a:rPr lang="cs-CZ" sz="2800" b="1" dirty="0">
                <a:solidFill>
                  <a:srgbClr val="FF0000"/>
                </a:solidFill>
                <a:cs typeface="Arial" charset="0"/>
              </a:rPr>
              <a:t> tonometr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Impresní</a:t>
            </a:r>
            <a:r>
              <a:rPr lang="cs-CZ" b="1" dirty="0">
                <a:solidFill>
                  <a:srgbClr val="FF0000"/>
                </a:solidFill>
              </a:rPr>
              <a:t> tonometrie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Měříme, jak dalece se prohne rohovka tlakem volně pohyblivé tyčinky tonometru zatížené závažím (5,5 -7,5 -10g). Vklesnutí tyčinky se přenáší na stupnici v dílcích. Kalibrace stupnice je provedena tak, že každý dílek odpovídá prohloubení rohovky o 0,05 mm. Hodnota dílků na stupnici odpovídá dle nomogramů určité hodnotě NT v </a:t>
            </a:r>
            <a:r>
              <a:rPr lang="cs-CZ" sz="2400" b="1" dirty="0" err="1">
                <a:solidFill>
                  <a:schemeClr val="bg1"/>
                </a:solidFill>
              </a:rPr>
              <a:t>mmHg</a:t>
            </a:r>
            <a:r>
              <a:rPr lang="cs-CZ" sz="24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Nevýhody</a:t>
            </a:r>
            <a:r>
              <a:rPr lang="cs-CZ" sz="2400" b="1" dirty="0">
                <a:solidFill>
                  <a:schemeClr val="bg1"/>
                </a:solidFill>
              </a:rPr>
              <a:t> – nutnost anestézie rohovky, měření zatíženo chybou špatného postavení oka či přiložení přístroje na rohovku, tlak na oko vlastní váhou přístroje možnost přenosu infekce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Zápis hodnot:  NT OD 8/7,5    OS 7/7,5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FF0000"/>
                </a:solidFill>
              </a:rPr>
              <a:t>Schiëtzova</a:t>
            </a:r>
            <a:r>
              <a:rPr lang="cs-CZ" sz="3200" b="1" dirty="0">
                <a:solidFill>
                  <a:srgbClr val="FF0000"/>
                </a:solidFill>
              </a:rPr>
              <a:t> tonometrie</a:t>
            </a:r>
          </a:p>
        </p:txBody>
      </p:sp>
      <p:pic>
        <p:nvPicPr>
          <p:cNvPr id="175108" name="Picture 4" descr="Schioet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1814512" cy="3167063"/>
          </a:xfrm>
          <a:prstGeom prst="rect">
            <a:avLst/>
          </a:prstGeom>
          <a:noFill/>
        </p:spPr>
      </p:pic>
      <p:pic>
        <p:nvPicPr>
          <p:cNvPr id="175109" name="Picture 5" descr="Schioet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1811338" cy="3168650"/>
          </a:xfrm>
          <a:prstGeom prst="rect">
            <a:avLst/>
          </a:prstGeom>
          <a:noFill/>
        </p:spPr>
      </p:pic>
      <p:pic>
        <p:nvPicPr>
          <p:cNvPr id="175110" name="Picture 6" descr="Schioet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636838"/>
            <a:ext cx="3240087" cy="270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FF0000"/>
                </a:solidFill>
              </a:rPr>
              <a:t>Goldmannův</a:t>
            </a:r>
            <a:r>
              <a:rPr lang="cs-CZ" sz="3200" b="1" dirty="0">
                <a:solidFill>
                  <a:srgbClr val="FF0000"/>
                </a:solidFill>
              </a:rPr>
              <a:t> aplanační tonometr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Aplanační tonometrie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NT je měřen přímo jako síla potřebná k oploštění (</a:t>
            </a:r>
            <a:r>
              <a:rPr lang="cs-CZ" sz="2400" b="1" dirty="0" err="1">
                <a:solidFill>
                  <a:schemeClr val="bg1"/>
                </a:solidFill>
              </a:rPr>
              <a:t>aplanaci</a:t>
            </a:r>
            <a:r>
              <a:rPr lang="cs-CZ" sz="2400" b="1" dirty="0">
                <a:solidFill>
                  <a:schemeClr val="bg1"/>
                </a:solidFill>
              </a:rPr>
              <a:t>) rohovky o průměru 3,06 mm. 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Na ŠL je připojeno zařízení s plastovým cylindrem, přes který se díváme na oko. Na povrch oka nakapáno barvivo fluorescein a místo bílého světla ŠL používáme modrý kobaltový filtr. Při lehkém dotyku cylindru vidíme v binokuláru ŠL v modrém poli dva horizontální polokruhy (je to tím, že do plastového cylindru je vložen </a:t>
            </a:r>
            <a:r>
              <a:rPr lang="cs-CZ" sz="2400" b="1" dirty="0" err="1">
                <a:solidFill>
                  <a:schemeClr val="bg1"/>
                </a:solidFill>
              </a:rPr>
              <a:t>dvojhranol</a:t>
            </a:r>
            <a:r>
              <a:rPr lang="cs-CZ" sz="2400" b="1" dirty="0">
                <a:solidFill>
                  <a:schemeClr val="bg1"/>
                </a:solidFill>
              </a:rPr>
              <a:t>). Na ŠL je pomocný šroub, kterým lze otáčet (tím více či méně aplanovat rohovku).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FF0000"/>
                </a:solidFill>
              </a:rPr>
              <a:t>Goldmannův</a:t>
            </a:r>
            <a:r>
              <a:rPr lang="cs-CZ" sz="3200" b="1" dirty="0">
                <a:solidFill>
                  <a:srgbClr val="FF0000"/>
                </a:solidFill>
              </a:rPr>
              <a:t> aplanační tonometr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Aplanační tonometrie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Hodnotu NT odečteme přímo ze stupnice na šroubu v okamžiku, kdy dosáhneme polohy obou půlkruhů tak, že konec jednoho půlkruhu navazuje na začátek druhého ( vytvořila se jakási sinusoida). Odečtený NT je přímo v </a:t>
            </a:r>
            <a:r>
              <a:rPr lang="cs-CZ" sz="2400" b="1" dirty="0" err="1">
                <a:solidFill>
                  <a:schemeClr val="bg1"/>
                </a:solidFill>
              </a:rPr>
              <a:t>mmHg</a:t>
            </a:r>
            <a:r>
              <a:rPr lang="cs-CZ" sz="24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Nevýhoda</a:t>
            </a:r>
            <a:r>
              <a:rPr lang="cs-CZ" sz="2400" b="1" dirty="0">
                <a:solidFill>
                  <a:schemeClr val="bg1"/>
                </a:solidFill>
              </a:rPr>
              <a:t> – nutnost anestezovat rohovku, barvit fluoresceinem, možnost přenosu infekce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Výhoda</a:t>
            </a:r>
            <a:r>
              <a:rPr lang="cs-CZ" sz="2400" b="1" dirty="0">
                <a:solidFill>
                  <a:schemeClr val="bg1"/>
                </a:solidFill>
              </a:rPr>
              <a:t> – odpadá chyba z vlastní tíhy přístroje a jeho chybného přiložení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Zápis hodnot: AT OD 18mmHg  OS 16mmHg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FF0000"/>
                </a:solidFill>
              </a:rPr>
              <a:t>Goldmannův</a:t>
            </a:r>
            <a:r>
              <a:rPr lang="cs-CZ" sz="3200" b="1" dirty="0">
                <a:solidFill>
                  <a:srgbClr val="FF0000"/>
                </a:solidFill>
              </a:rPr>
              <a:t> aplanační tonometr</a:t>
            </a:r>
          </a:p>
        </p:txBody>
      </p:sp>
      <p:pic>
        <p:nvPicPr>
          <p:cNvPr id="119812" name="Picture 4" descr="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5256213" cy="4237037"/>
          </a:xfrm>
          <a:prstGeom prst="rect">
            <a:avLst/>
          </a:prstGeom>
          <a:noFill/>
        </p:spPr>
      </p:pic>
      <p:pic>
        <p:nvPicPr>
          <p:cNvPr id="119814" name="Picture 6" descr="A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</p:spPr>
      </p:pic>
      <p:pic>
        <p:nvPicPr>
          <p:cNvPr id="119815" name="Picture 7" descr="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Bezkontaktní tonometr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Přístroj oplošťuje rohovku proudem vzduchu. Optický přijímač zjistí, kdy a jak rychle se rohovka oploštila do předem určené roviny. Zařízení potom převede dobu nutnou k aplanaci na mmHg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Nevýhody </a:t>
            </a:r>
            <a:r>
              <a:rPr lang="cs-CZ" sz="2400" b="1">
                <a:solidFill>
                  <a:schemeClr val="bg1"/>
                </a:solidFill>
              </a:rPr>
              <a:t>– nepřesnost měření (falešně pozitivní či negativní hodnoty)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Výhoda </a:t>
            </a:r>
            <a:r>
              <a:rPr lang="cs-CZ" sz="2400" b="1">
                <a:solidFill>
                  <a:schemeClr val="bg1"/>
                </a:solidFill>
              </a:rPr>
              <a:t>– není dotyk rohovky = není nutno aplikovat anestetikum, nehrozí riziko přenosu infekce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Zápis hodnot: NCT OD 19mmHg  OS 17mmHg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2. Vyšetření komorového </a:t>
            </a:r>
            <a:r>
              <a:rPr lang="cs-CZ" sz="3200" b="1" dirty="0">
                <a:solidFill>
                  <a:srgbClr val="FFFF00"/>
                </a:solidFill>
              </a:rPr>
              <a:t>úhlu</a:t>
            </a:r>
            <a:r>
              <a:rPr lang="cs-CZ" sz="3600" b="1" dirty="0">
                <a:solidFill>
                  <a:srgbClr val="FFFF00"/>
                </a:solidFill>
              </a:rPr>
              <a:t/>
            </a:r>
            <a:br>
              <a:rPr lang="cs-CZ" sz="3600" b="1" dirty="0">
                <a:solidFill>
                  <a:srgbClr val="FFFF00"/>
                </a:solidFill>
              </a:rPr>
            </a:br>
            <a:r>
              <a:rPr lang="cs-CZ" sz="3200" b="1" dirty="0" err="1">
                <a:solidFill>
                  <a:srgbClr val="FFFF00"/>
                </a:solidFill>
              </a:rPr>
              <a:t>gonioskopie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7815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rgbClr val="FFFF00"/>
                </a:solidFill>
              </a:rPr>
              <a:t>Význam </a:t>
            </a:r>
            <a:r>
              <a:rPr lang="cs-CZ" sz="2800" b="1" dirty="0" err="1">
                <a:solidFill>
                  <a:srgbClr val="FFFF00"/>
                </a:solidFill>
              </a:rPr>
              <a:t>gonioskopie</a:t>
            </a:r>
            <a:endParaRPr lang="cs-CZ" sz="2800" b="1" dirty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Klasifikace glaukomu (otevřený vs. zavřený úhel)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</a:rPr>
              <a:t>Posouzení anatomických poměrů v úhlu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FFFF00"/>
                </a:solidFill>
              </a:rPr>
              <a:t>Provedení </a:t>
            </a:r>
            <a:r>
              <a:rPr lang="cs-CZ" sz="2800" b="1" dirty="0" err="1">
                <a:solidFill>
                  <a:srgbClr val="FFFF00"/>
                </a:solidFill>
              </a:rPr>
              <a:t>gonioskopie</a:t>
            </a:r>
            <a:endParaRPr lang="cs-CZ" sz="2400" b="1" dirty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 dirty="0" err="1">
                <a:solidFill>
                  <a:schemeClr val="bg1"/>
                </a:solidFill>
              </a:rPr>
              <a:t>Třízrcadlová</a:t>
            </a:r>
            <a:r>
              <a:rPr lang="cs-CZ" sz="2400" b="1" dirty="0">
                <a:solidFill>
                  <a:schemeClr val="bg1"/>
                </a:solidFill>
              </a:rPr>
              <a:t> kontaktní čočka dle </a:t>
            </a:r>
            <a:r>
              <a:rPr lang="cs-CZ" sz="2400" b="1" dirty="0" err="1">
                <a:solidFill>
                  <a:schemeClr val="bg1"/>
                </a:solidFill>
              </a:rPr>
              <a:t>Goldmanna</a:t>
            </a:r>
            <a:r>
              <a:rPr lang="cs-CZ" sz="2400" b="1" dirty="0">
                <a:solidFill>
                  <a:schemeClr val="bg1"/>
                </a:solidFill>
              </a:rPr>
              <a:t> (rozptylka o hodnotě -40 </a:t>
            </a:r>
            <a:r>
              <a:rPr lang="cs-CZ" sz="2400" b="1" dirty="0" err="1">
                <a:solidFill>
                  <a:schemeClr val="bg1"/>
                </a:solidFill>
              </a:rPr>
              <a:t>Dpt</a:t>
            </a:r>
            <a:r>
              <a:rPr lang="cs-CZ" sz="2400" b="1" dirty="0">
                <a:solidFill>
                  <a:schemeClr val="bg1"/>
                </a:solidFill>
              </a:rPr>
              <a:t>, kolem centrální oblasti čočky jsou 3 zrcátka o různém sklonu). 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 dirty="0">
                <a:solidFill>
                  <a:schemeClr val="bg1"/>
                </a:solidFill>
              </a:rPr>
              <a:t>Zrcátko o největším sklonu - 73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se používá k vyšetření úhlu. V úhlu lze hodnotit: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 dirty="0">
                <a:solidFill>
                  <a:schemeClr val="accent1"/>
                </a:solidFill>
                <a:cs typeface="Arial" charset="0"/>
              </a:rPr>
              <a:t>Šíři úhlu, srůsty, novotvořené cévy, krev, zánětlivé a pigmentové usazeniny, traumatické změny, CNT</a:t>
            </a:r>
            <a:endParaRPr lang="cs-CZ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</a:rPr>
              <a:t>Gonioskopie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973789" cy="22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448272" cy="248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665845" cy="25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9223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3. </a:t>
            </a:r>
            <a:r>
              <a:rPr lang="cs-CZ" sz="3200" b="1" dirty="0" smtClean="0">
                <a:solidFill>
                  <a:srgbClr val="FFFF00"/>
                </a:solidFill>
              </a:rPr>
              <a:t>Hodnocení </a:t>
            </a:r>
            <a:r>
              <a:rPr lang="cs-CZ" sz="3200" b="1" dirty="0">
                <a:solidFill>
                  <a:srgbClr val="FFFF00"/>
                </a:solidFill>
              </a:rPr>
              <a:t>terče zrakového </a:t>
            </a:r>
            <a:r>
              <a:rPr lang="cs-CZ" sz="3200" b="1" dirty="0" smtClean="0">
                <a:solidFill>
                  <a:srgbClr val="FFFF00"/>
                </a:solidFill>
              </a:rPr>
              <a:t>nervu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8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FF00"/>
                </a:solidFill>
              </a:rPr>
              <a:t>Oftalmoskopie</a:t>
            </a:r>
            <a:r>
              <a:rPr lang="cs-CZ" sz="2800" b="1" dirty="0" smtClean="0"/>
              <a:t> </a:t>
            </a:r>
            <a:r>
              <a:rPr lang="cs-CZ" sz="2800" b="1" dirty="0">
                <a:solidFill>
                  <a:schemeClr val="bg1"/>
                </a:solidFill>
              </a:rPr>
              <a:t>– poměr velikost papily k její exkavaci (poměr C/D),přehyb </a:t>
            </a:r>
            <a:r>
              <a:rPr lang="cs-CZ" sz="2800" b="1" dirty="0" smtClean="0">
                <a:solidFill>
                  <a:schemeClr val="bg1"/>
                </a:solidFill>
              </a:rPr>
              <a:t>cév, </a:t>
            </a:r>
            <a:r>
              <a:rPr lang="cs-CZ" sz="2800" b="1" dirty="0" err="1" smtClean="0">
                <a:solidFill>
                  <a:schemeClr val="bg1"/>
                </a:solidFill>
              </a:rPr>
              <a:t>peripapilární</a:t>
            </a:r>
            <a:r>
              <a:rPr lang="cs-CZ" sz="2800" b="1" dirty="0" smtClean="0">
                <a:solidFill>
                  <a:schemeClr val="bg1"/>
                </a:solidFill>
              </a:rPr>
              <a:t> atrofie</a:t>
            </a:r>
            <a:endParaRPr lang="cs-CZ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FF00"/>
                </a:solidFill>
              </a:rPr>
              <a:t>Dokumentace papily a vrstvy </a:t>
            </a:r>
            <a:r>
              <a:rPr lang="cs-CZ" sz="2800" b="1" dirty="0" smtClean="0">
                <a:solidFill>
                  <a:srgbClr val="FFFF00"/>
                </a:solidFill>
              </a:rPr>
              <a:t>nervových vláken:</a:t>
            </a:r>
            <a:endParaRPr lang="cs-CZ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folHlink"/>
                </a:solidFill>
              </a:rPr>
              <a:t>Fotografie </a:t>
            </a:r>
            <a:r>
              <a:rPr lang="cs-CZ" sz="2400" b="1" dirty="0" smtClean="0">
                <a:solidFill>
                  <a:schemeClr val="folHlink"/>
                </a:solidFill>
              </a:rPr>
              <a:t>terče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 smtClean="0">
                <a:solidFill>
                  <a:schemeClr val="folHlink"/>
                </a:solidFill>
              </a:rPr>
              <a:t>HRT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 smtClean="0">
                <a:solidFill>
                  <a:schemeClr val="folHlink"/>
                </a:solidFill>
              </a:rPr>
              <a:t>OCT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922337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0000"/>
                </a:solidFill>
              </a:rPr>
              <a:t>Hodnocení terče zrakového nervu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rgbClr val="FFFF00"/>
                </a:solidFill>
              </a:rPr>
              <a:t>hodnotíme velikost a její poměr k jamce (čím širší a hlubší jamka, tím výraznější postižení glaukomem), dále barvu hlavy zrakové nervu, uspořádání cév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260826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500438"/>
            <a:ext cx="24304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789363"/>
            <a:ext cx="27479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folHlink"/>
                </a:solidFill>
              </a:rPr>
              <a:t>D</a:t>
            </a:r>
            <a:r>
              <a:rPr lang="cs-CZ" b="1" dirty="0" smtClean="0">
                <a:solidFill>
                  <a:schemeClr val="folHlink"/>
                </a:solidFill>
              </a:rPr>
              <a:t>efinice</a:t>
            </a:r>
            <a:endParaRPr lang="cs-CZ" b="1" dirty="0">
              <a:solidFill>
                <a:schemeClr val="folHlink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3175" cy="4525962"/>
          </a:xfrm>
        </p:spPr>
        <p:txBody>
          <a:bodyPr/>
          <a:lstStyle/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G</a:t>
            </a:r>
            <a:r>
              <a:rPr lang="en-US" sz="3000" dirty="0" err="1" smtClean="0">
                <a:solidFill>
                  <a:schemeClr val="bg1"/>
                </a:solidFill>
              </a:rPr>
              <a:t>laukom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je </a:t>
            </a:r>
            <a:r>
              <a:rPr lang="en-US" sz="3000" dirty="0" err="1">
                <a:solidFill>
                  <a:schemeClr val="bg1"/>
                </a:solidFill>
              </a:rPr>
              <a:t>multifaktoriální</a:t>
            </a:r>
            <a:r>
              <a:rPr lang="cs-CZ" sz="3000" dirty="0">
                <a:solidFill>
                  <a:schemeClr val="bg1"/>
                </a:solidFill>
              </a:rPr>
              <a:t>, </a:t>
            </a:r>
            <a:r>
              <a:rPr lang="cs-CZ" sz="3000" dirty="0" err="1">
                <a:solidFill>
                  <a:schemeClr val="bg1"/>
                </a:solidFill>
              </a:rPr>
              <a:t>irreverzibilní</a:t>
            </a:r>
            <a:r>
              <a:rPr lang="cs-CZ" sz="3000" dirty="0">
                <a:solidFill>
                  <a:schemeClr val="bg1"/>
                </a:solidFill>
              </a:rPr>
              <a:t> a progresivní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cs-CZ" sz="3000" dirty="0">
                <a:solidFill>
                  <a:schemeClr val="bg1"/>
                </a:solidFill>
              </a:rPr>
              <a:t>optická </a:t>
            </a:r>
            <a:r>
              <a:rPr lang="en-US" sz="3000" dirty="0" err="1">
                <a:solidFill>
                  <a:schemeClr val="bg1"/>
                </a:solidFill>
              </a:rPr>
              <a:t>neuropatie</a:t>
            </a:r>
            <a:r>
              <a:rPr lang="en-US" sz="3000" dirty="0">
                <a:solidFill>
                  <a:schemeClr val="bg1"/>
                </a:solidFill>
              </a:rPr>
              <a:t>, pro </a:t>
            </a:r>
            <a:r>
              <a:rPr lang="en-US" sz="3000" dirty="0" err="1">
                <a:solidFill>
                  <a:schemeClr val="bg1"/>
                </a:solidFill>
              </a:rPr>
              <a:t>kterou</a:t>
            </a:r>
            <a:r>
              <a:rPr lang="en-US" sz="3000" dirty="0">
                <a:solidFill>
                  <a:schemeClr val="bg1"/>
                </a:solidFill>
              </a:rPr>
              <a:t> je </a:t>
            </a:r>
            <a:r>
              <a:rPr lang="en-US" sz="3000" dirty="0" err="1">
                <a:solidFill>
                  <a:schemeClr val="bg1"/>
                </a:solidFill>
              </a:rPr>
              <a:t>charakteristická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získaná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ztráta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gangliových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buněk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sítnice</a:t>
            </a:r>
            <a:r>
              <a:rPr lang="en-US" sz="3000" dirty="0">
                <a:solidFill>
                  <a:schemeClr val="bg1"/>
                </a:solidFill>
              </a:rPr>
              <a:t> a </a:t>
            </a:r>
            <a:r>
              <a:rPr lang="en-US" sz="3000" dirty="0" err="1">
                <a:solidFill>
                  <a:schemeClr val="bg1"/>
                </a:solidFill>
              </a:rPr>
              <a:t>atrofie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optického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nervu</a:t>
            </a:r>
            <a:r>
              <a:rPr lang="cs-CZ" sz="3000" dirty="0" smtClean="0">
                <a:solidFill>
                  <a:schemeClr val="bg1"/>
                </a:solidFill>
              </a:rPr>
              <a:t>. Následkem jsou defekty v zorném poli.</a:t>
            </a:r>
          </a:p>
          <a:p>
            <a:pPr marL="457200" lvl="1" indent="0">
              <a:buNone/>
            </a:pPr>
            <a:endParaRPr lang="cs-CZ" sz="3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Většinou je provázený zvýšeným nitroočním tlakem.</a:t>
            </a:r>
            <a:endParaRPr lang="cs-CZ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352" cy="45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OCT RNFL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810059" y="124942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		HRT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61176\Desktop\OCT R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439"/>
            <a:ext cx="44999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1176\Desktop\HRT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6490"/>
            <a:ext cx="4499992" cy="60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716016" y="807439"/>
            <a:ext cx="3168352" cy="38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936104"/>
          </a:xfrm>
        </p:spPr>
        <p:txBody>
          <a:bodyPr/>
          <a:lstStyle/>
          <a:p>
            <a:r>
              <a:rPr lang="cs-CZ" sz="4000" b="1" dirty="0">
                <a:solidFill>
                  <a:srgbClr val="92D050"/>
                </a:solidFill>
              </a:rPr>
              <a:t/>
            </a:r>
            <a:br>
              <a:rPr lang="cs-CZ" sz="4000" b="1" dirty="0">
                <a:solidFill>
                  <a:srgbClr val="92D05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4. </a:t>
            </a:r>
            <a:r>
              <a:rPr lang="cs-CZ" sz="3200" b="1" dirty="0" smtClean="0">
                <a:solidFill>
                  <a:srgbClr val="FFFF00"/>
                </a:solidFill>
              </a:rPr>
              <a:t>Vyšetření </a:t>
            </a:r>
            <a:r>
              <a:rPr lang="cs-CZ" sz="3200" b="1" dirty="0">
                <a:solidFill>
                  <a:srgbClr val="FFFF00"/>
                </a:solidFill>
              </a:rPr>
              <a:t>zorného pole</a:t>
            </a:r>
            <a:br>
              <a:rPr lang="cs-CZ" sz="3200" b="1" dirty="0">
                <a:solidFill>
                  <a:srgbClr val="FFFF00"/>
                </a:solidFill>
              </a:rPr>
            </a:br>
            <a:r>
              <a:rPr lang="cs-CZ" sz="3200" b="1" dirty="0" err="1">
                <a:solidFill>
                  <a:srgbClr val="FFFF00"/>
                </a:solidFill>
              </a:rPr>
              <a:t>perimetrie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8244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Princip </a:t>
            </a:r>
            <a:r>
              <a:rPr lang="cs-CZ" sz="2400" b="1" dirty="0">
                <a:solidFill>
                  <a:schemeClr val="bg1"/>
                </a:solidFill>
              </a:rPr>
              <a:t>perimetr: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Vyšetřovaným okem fixujeme centrální bod na pozadí slabě osvětlené bílé polokoule o průměru 33 cm.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>
                <a:solidFill>
                  <a:schemeClr val="folHlink"/>
                </a:solidFill>
              </a:rPr>
              <a:t>Kinetická </a:t>
            </a:r>
            <a:r>
              <a:rPr lang="cs-CZ" sz="2400" b="1" dirty="0" err="1">
                <a:solidFill>
                  <a:schemeClr val="folHlink"/>
                </a:solidFill>
              </a:rPr>
              <a:t>perimetrie</a:t>
            </a:r>
            <a:r>
              <a:rPr lang="cs-CZ" sz="2400" b="1" dirty="0">
                <a:solidFill>
                  <a:schemeClr val="bg1"/>
                </a:solidFill>
              </a:rPr>
              <a:t> – na pozadí polokoule se z periferie k centru pohybuje světelná značka. První okamžik detekce značky pacient označí „slovně“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>
                <a:solidFill>
                  <a:schemeClr val="folHlink"/>
                </a:solidFill>
              </a:rPr>
              <a:t>Statická (počítačová) </a:t>
            </a:r>
            <a:r>
              <a:rPr lang="cs-CZ" sz="2400" b="1" dirty="0" err="1">
                <a:solidFill>
                  <a:schemeClr val="folHlink"/>
                </a:solidFill>
              </a:rPr>
              <a:t>perimetrie</a:t>
            </a:r>
            <a:r>
              <a:rPr lang="cs-CZ" sz="2400" b="1" dirty="0">
                <a:solidFill>
                  <a:schemeClr val="bg1"/>
                </a:solidFill>
              </a:rPr>
              <a:t> – na pozadí se v různých místech </a:t>
            </a:r>
            <a:r>
              <a:rPr lang="cs-CZ" sz="2400" b="1" dirty="0" err="1">
                <a:solidFill>
                  <a:schemeClr val="bg1"/>
                </a:solidFill>
              </a:rPr>
              <a:t>projikují</a:t>
            </a:r>
            <a:r>
              <a:rPr lang="cs-CZ" sz="2400" b="1" dirty="0">
                <a:solidFill>
                  <a:schemeClr val="bg1"/>
                </a:solidFill>
              </a:rPr>
              <a:t> světelné  značky o různé velikosti a intenzitě. Pacient detekci značky označí zmáčknutím „tlačítka“. Počítač odpovědi zpracuje do mapy o různé škále šedi.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normální disk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7" name="Picture 3" descr="Normální disk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388" y="35877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8" name="Picture 4" descr="normální Z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0" y="35877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9" name="Picture 5" descr="časná exkavac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97802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0" name="Picture 6" descr="časná exkavac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7802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1" name="Picture 7" descr="časná exkavac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8000" y="197802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2" name="Picture 8" descr="střední exkavace 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59886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3" name="Picture 9" descr="střední exkavac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359886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4" name="Picture 10" descr="střední exkavac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0" y="359886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5" name="Picture 11" descr="pokročilý gl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521811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6" name="Picture 12" descr="pokročilý g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8388" y="521811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7" name="Picture 13" descr="pokročilý g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8000" y="521811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8101013" y="260350"/>
            <a:ext cx="5905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P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r>
              <a:rPr lang="cs-CZ" sz="2400" b="1">
                <a:solidFill>
                  <a:srgbClr val="FFFF00"/>
                </a:solidFill>
              </a:rPr>
              <a:t>S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endParaRPr lang="cs-CZ" sz="2400" b="1">
              <a:solidFill>
                <a:srgbClr val="FFFF00"/>
              </a:solidFill>
            </a:endParaRP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L</a:t>
            </a:r>
          </a:p>
          <a:p>
            <a:r>
              <a:rPr lang="cs-CZ" sz="2400" b="1">
                <a:solidFill>
                  <a:srgbClr val="FFFF00"/>
                </a:solidFill>
              </a:rPr>
              <a:t>A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  <a:p>
            <a:r>
              <a:rPr lang="cs-CZ" sz="2400" b="1">
                <a:solidFill>
                  <a:srgbClr val="FFFF00"/>
                </a:solidFill>
              </a:rPr>
              <a:t>K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M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Vyšetření zorného pole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 err="1">
                <a:solidFill>
                  <a:srgbClr val="FF0000"/>
                </a:solidFill>
              </a:rPr>
              <a:t>perimetrie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8244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folHlink"/>
                </a:solidFill>
              </a:rPr>
              <a:t>Kinetická </a:t>
            </a:r>
            <a:r>
              <a:rPr lang="cs-CZ" sz="2400" b="1" dirty="0" err="1">
                <a:solidFill>
                  <a:schemeClr val="folHlink"/>
                </a:solidFill>
              </a:rPr>
              <a:t>perimetrie</a:t>
            </a:r>
            <a:r>
              <a:rPr lang="cs-CZ" sz="2400" b="1" dirty="0">
                <a:solidFill>
                  <a:schemeClr val="bg1"/>
                </a:solidFill>
              </a:rPr>
              <a:t> – hrubá, orientační, slouží spíše ke </a:t>
            </a:r>
            <a:r>
              <a:rPr lang="cs-CZ" sz="2400" b="1" dirty="0">
                <a:solidFill>
                  <a:srgbClr val="FFFF00"/>
                </a:solidFill>
              </a:rPr>
              <a:t>kvantitativnímu</a:t>
            </a:r>
            <a:r>
              <a:rPr lang="cs-CZ" sz="2400" b="1" dirty="0">
                <a:solidFill>
                  <a:schemeClr val="bg1"/>
                </a:solidFill>
              </a:rPr>
              <a:t> zhodnocení stavu zorného pole (rozsah a hrubé defekty uvnitř)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folHlink"/>
                </a:solidFill>
              </a:rPr>
              <a:t>Statická </a:t>
            </a:r>
            <a:r>
              <a:rPr lang="cs-CZ" sz="2400" b="1" dirty="0" err="1">
                <a:solidFill>
                  <a:schemeClr val="folHlink"/>
                </a:solidFill>
              </a:rPr>
              <a:t>perimetrie</a:t>
            </a:r>
            <a:r>
              <a:rPr lang="cs-CZ" sz="2400" b="1" dirty="0">
                <a:solidFill>
                  <a:schemeClr val="bg1"/>
                </a:solidFill>
              </a:rPr>
              <a:t> – detailní, vypovídá nejen o kvantitě (rozsahu) zorného pole, ale zejména o jeho </a:t>
            </a:r>
            <a:r>
              <a:rPr lang="cs-CZ" sz="2400" b="1" dirty="0">
                <a:solidFill>
                  <a:srgbClr val="FFFF00"/>
                </a:solidFill>
              </a:rPr>
              <a:t>kvalitě</a:t>
            </a:r>
            <a:r>
              <a:rPr lang="cs-CZ" sz="2400" b="1" dirty="0">
                <a:solidFill>
                  <a:schemeClr val="bg1"/>
                </a:solidFill>
              </a:rPr>
              <a:t>. </a:t>
            </a:r>
            <a:r>
              <a:rPr lang="cs-CZ" sz="2400" b="1" dirty="0" err="1">
                <a:solidFill>
                  <a:schemeClr val="bg1"/>
                </a:solidFill>
              </a:rPr>
              <a:t>Vymapuje</a:t>
            </a:r>
            <a:r>
              <a:rPr lang="cs-CZ" sz="2400" b="1" dirty="0">
                <a:solidFill>
                  <a:schemeClr val="bg1"/>
                </a:solidFill>
              </a:rPr>
              <a:t> nejen absolutní skotomy, ale i místa relativních skotomů = snížené senzitivity vůči světelnému impulsu.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Nevýhoda</a:t>
            </a:r>
            <a:r>
              <a:rPr lang="cs-CZ" sz="2400" b="1" dirty="0">
                <a:solidFill>
                  <a:schemeClr val="bg1"/>
                </a:solidFill>
              </a:rPr>
              <a:t> statické </a:t>
            </a:r>
            <a:r>
              <a:rPr lang="cs-CZ" sz="2400" b="1" dirty="0" err="1">
                <a:solidFill>
                  <a:schemeClr val="bg1"/>
                </a:solidFill>
              </a:rPr>
              <a:t>perimetrie</a:t>
            </a:r>
            <a:r>
              <a:rPr lang="cs-CZ" sz="2400" b="1" dirty="0">
                <a:solidFill>
                  <a:schemeClr val="bg1"/>
                </a:solidFill>
              </a:rPr>
              <a:t> – první vyšetření může vykazovat falešně pozitivní hodnoty ( než pacient pochopí o co vůbec při vyšetření jde). U některých pacientů (neprůhledná </a:t>
            </a:r>
            <a:r>
              <a:rPr lang="cs-CZ" sz="2400" b="1" dirty="0" err="1">
                <a:solidFill>
                  <a:schemeClr val="bg1"/>
                </a:solidFill>
              </a:rPr>
              <a:t>opt</a:t>
            </a:r>
            <a:r>
              <a:rPr lang="cs-CZ" sz="2400" b="1" dirty="0">
                <a:solidFill>
                  <a:schemeClr val="bg1"/>
                </a:solidFill>
              </a:rPr>
              <a:t>. média a nespolupracující pacient) nelze provést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5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II. Klasifikace </a:t>
            </a:r>
            <a:r>
              <a:rPr lang="cs-CZ" b="1" dirty="0">
                <a:solidFill>
                  <a:srgbClr val="92D050"/>
                </a:solidFill>
              </a:rPr>
              <a:t>glaukomu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chemeClr val="bg1"/>
                </a:solidFill>
              </a:rPr>
              <a:t>Kongenitální glaukom</a:t>
            </a:r>
          </a:p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chemeClr val="bg1"/>
                </a:solidFill>
              </a:rPr>
              <a:t>Infantilní glaukom</a:t>
            </a:r>
          </a:p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chemeClr val="bg1"/>
                </a:solidFill>
              </a:rPr>
              <a:t>Juvenilní glaukom</a:t>
            </a:r>
          </a:p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Primární glaukom s otevřeným úhlem</a:t>
            </a:r>
          </a:p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Primární glaukom s uzavřeným úhlem</a:t>
            </a:r>
          </a:p>
          <a:p>
            <a:pPr marL="609600" indent="-609600"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Sekundární glaukom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cs-CZ" sz="4000" b="1" dirty="0">
                <a:solidFill>
                  <a:srgbClr val="FFFF00"/>
                </a:solidFill>
              </a:rPr>
              <a:t>1</a:t>
            </a:r>
            <a:r>
              <a:rPr lang="cs-CZ" sz="4000" b="1" dirty="0" smtClean="0">
                <a:solidFill>
                  <a:srgbClr val="FFFF00"/>
                </a:solidFill>
              </a:rPr>
              <a:t>. </a:t>
            </a:r>
            <a:r>
              <a:rPr lang="cs-CZ" sz="3200" b="1" dirty="0" smtClean="0">
                <a:solidFill>
                  <a:srgbClr val="FFFF00"/>
                </a:solidFill>
              </a:rPr>
              <a:t>Primární </a:t>
            </a:r>
            <a:r>
              <a:rPr lang="cs-CZ" sz="3200" b="1" dirty="0">
                <a:solidFill>
                  <a:srgbClr val="FFFF00"/>
                </a:solidFill>
              </a:rPr>
              <a:t>glaukom uzavřeného </a:t>
            </a:r>
            <a:r>
              <a:rPr lang="cs-CZ" sz="3200" b="1" dirty="0" smtClean="0">
                <a:solidFill>
                  <a:srgbClr val="FFFF00"/>
                </a:solidFill>
              </a:rPr>
              <a:t>úhlu - dělení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AutoNum type="alphaLcParenR"/>
            </a:pPr>
            <a:endParaRPr lang="cs-CZ" sz="2800" b="1" dirty="0" smtClean="0">
              <a:solidFill>
                <a:schemeClr val="accent1"/>
              </a:solidFill>
            </a:endParaRP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800" b="1" dirty="0" smtClean="0">
                <a:solidFill>
                  <a:schemeClr val="accent1"/>
                </a:solidFill>
              </a:rPr>
              <a:t>Akutní</a:t>
            </a:r>
            <a:endParaRPr lang="cs-CZ" sz="2800" b="1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800" b="1" dirty="0" smtClean="0">
                <a:solidFill>
                  <a:schemeClr val="accent1"/>
                </a:solidFill>
              </a:rPr>
              <a:t>Intermitentní</a:t>
            </a:r>
            <a:endParaRPr lang="cs-CZ" sz="2800" b="1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800" b="1" dirty="0" smtClean="0">
                <a:solidFill>
                  <a:schemeClr val="accent1"/>
                </a:solidFill>
              </a:rPr>
              <a:t>Chronický</a:t>
            </a:r>
            <a:endParaRPr lang="cs-CZ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a) Akutní </a:t>
            </a:r>
            <a:r>
              <a:rPr lang="cs-CZ" sz="3600" b="1" dirty="0">
                <a:solidFill>
                  <a:schemeClr val="accent1"/>
                </a:solidFill>
              </a:rPr>
              <a:t>glaukom s uzavřeným úhlem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folHlink"/>
                </a:solidFill>
              </a:rPr>
              <a:t>Pupilární blok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Predispozice</a:t>
            </a:r>
            <a:r>
              <a:rPr lang="cs-CZ" sz="2400" b="1" dirty="0">
                <a:solidFill>
                  <a:schemeClr val="bg1"/>
                </a:solidFill>
              </a:rPr>
              <a:t> – koincidence úzkého úhlu a dalekozrakosti, s přibývajícím věkem zvětšení objemu čočky procesem stárnutí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chemeClr val="bg1"/>
                </a:solidFill>
              </a:rPr>
              <a:t>Vznik akutního glaukomového záchvatu – kořen iris zcela překryje komorový úhel, odtok se zcela uzavře, v oku akutně narůstá 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Vyvolávající momenty</a:t>
            </a:r>
            <a:r>
              <a:rPr lang="cs-CZ" sz="2400" b="1" dirty="0">
                <a:solidFill>
                  <a:schemeClr val="bg1"/>
                </a:solidFill>
              </a:rPr>
              <a:t> – rozšíření zornice, emoční stres, šok, spánek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Pupilární blok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8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668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Příznaky akutního záchvatu</a:t>
            </a:r>
            <a:r>
              <a:rPr lang="cs-CZ" sz="3600" b="1" dirty="0">
                <a:solidFill>
                  <a:srgbClr val="FFFF00"/>
                </a:solidFill>
              </a:rPr>
              <a:t/>
            </a:r>
            <a:br>
              <a:rPr lang="cs-CZ" sz="3600" b="1" dirty="0">
                <a:solidFill>
                  <a:srgbClr val="FFFF00"/>
                </a:solidFill>
              </a:rPr>
            </a:b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0403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chemeClr val="folHlink"/>
                </a:solidFill>
              </a:rPr>
              <a:t>Subjektivní</a:t>
            </a:r>
            <a:r>
              <a:rPr lang="cs-CZ" sz="2400" b="1" dirty="0">
                <a:solidFill>
                  <a:schemeClr val="folHlink"/>
                </a:solidFill>
              </a:rPr>
              <a:t>: </a:t>
            </a:r>
            <a:r>
              <a:rPr lang="cs-CZ" sz="2400" b="1" dirty="0">
                <a:solidFill>
                  <a:schemeClr val="bg1"/>
                </a:solidFill>
              </a:rPr>
              <a:t>akutní bolest oka, </a:t>
            </a:r>
            <a:r>
              <a:rPr lang="cs-CZ" sz="2400" b="1" dirty="0" err="1">
                <a:solidFill>
                  <a:schemeClr val="bg1"/>
                </a:solidFill>
              </a:rPr>
              <a:t>projikující</a:t>
            </a:r>
            <a:r>
              <a:rPr lang="cs-CZ" sz="2400" b="1" dirty="0">
                <a:solidFill>
                  <a:schemeClr val="bg1"/>
                </a:solidFill>
              </a:rPr>
              <a:t> se do okolních kostí, někdy až celé poloviny hlavy na postižené straně (hemikranie). Bolest nesnesitelná, provázena alterací celkového stavu – </a:t>
            </a:r>
            <a:r>
              <a:rPr lang="cs-CZ" sz="2400" b="1" dirty="0" err="1">
                <a:solidFill>
                  <a:schemeClr val="bg1"/>
                </a:solidFill>
              </a:rPr>
              <a:t>nausea</a:t>
            </a:r>
            <a:r>
              <a:rPr lang="cs-CZ" sz="2400" b="1" dirty="0">
                <a:solidFill>
                  <a:schemeClr val="bg1"/>
                </a:solidFill>
              </a:rPr>
              <a:t>, zvracení (pozor na mylnou diagnózu NPB!!!). Zamlžené vidění, barevné kruhy kolem světel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folHlink"/>
                </a:solidFill>
              </a:rPr>
              <a:t>Objektivní: </a:t>
            </a:r>
            <a:r>
              <a:rPr lang="cs-CZ" sz="2400" b="1" dirty="0">
                <a:solidFill>
                  <a:schemeClr val="bg1"/>
                </a:solidFill>
              </a:rPr>
              <a:t>Pokles zrakové ostrosti z edému epitelu rohovky způsobeném </a:t>
            </a:r>
            <a:r>
              <a:rPr lang="cs-CZ" sz="2400" b="1" dirty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NT, překrvení oka – smíšená injekce, edém epitelu rohovky, mělká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az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vymizelá přední komora, iris prosáklá, zornice ve střední mydriáze, červ.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refl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. slabě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výb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. pro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netransp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. rohovku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NT OD 0/7,5……AT OD 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&gt;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60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mmHg</a:t>
            </a:r>
            <a:endParaRPr lang="en-US" sz="2400" b="1" dirty="0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92D050"/>
                </a:solidFill>
              </a:rPr>
              <a:t>Rizikové faktory pro vznik glaukomu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sz="2800" b="1" dirty="0">
              <a:solidFill>
                <a:srgbClr val="FF0000"/>
              </a:solidFill>
              <a:cs typeface="Arial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Nitrooční tlak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Věk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Rasa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Pohlaví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Krátkozrakost a dalekozrakost 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Oběhové poruchy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Diabetes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mellitus</a:t>
            </a:r>
            <a:endParaRPr lang="cs-CZ" sz="2400" b="1" dirty="0">
              <a:solidFill>
                <a:schemeClr val="bg1"/>
              </a:solidFill>
              <a:cs typeface="Arial" charset="0"/>
            </a:endParaRPr>
          </a:p>
          <a:p>
            <a:endParaRPr lang="cs-CZ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>
                <a:solidFill>
                  <a:schemeClr val="bg1"/>
                </a:solidFill>
              </a:rPr>
              <a:t>Mělká přední komora u hypermetropie </a:t>
            </a:r>
            <a:br>
              <a:rPr lang="cs-CZ" sz="2400" b="1" smtClean="0">
                <a:solidFill>
                  <a:schemeClr val="bg1"/>
                </a:solidFill>
              </a:rPr>
            </a:br>
            <a:r>
              <a:rPr lang="cs-CZ" sz="2400" b="1" smtClean="0">
                <a:solidFill>
                  <a:schemeClr val="bg1"/>
                </a:solidFill>
              </a:rPr>
              <a:t>a akutní glaukomový záchvat</a:t>
            </a:r>
          </a:p>
        </p:txBody>
      </p:sp>
      <p:pic>
        <p:nvPicPr>
          <p:cNvPr id="29699" name="Picture 4" descr="mělká komora"/>
          <p:cNvPicPr>
            <a:picLocks noChangeAspect="1" noChangeArrowheads="1"/>
          </p:cNvPicPr>
          <p:nvPr/>
        </p:nvPicPr>
        <p:blipFill>
          <a:blip r:embed="rId2" cstate="print"/>
          <a:srcRect t="7874"/>
          <a:stretch>
            <a:fillRect/>
          </a:stretch>
        </p:blipFill>
        <p:spPr bwMode="auto">
          <a:xfrm>
            <a:off x="395288" y="1735138"/>
            <a:ext cx="4464050" cy="325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Picture 5" descr="Imag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4479925" cy="3167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Terapie akutního glaukomu </a:t>
            </a:r>
            <a:r>
              <a:rPr lang="cs-CZ" sz="3200" b="1" dirty="0">
                <a:solidFill>
                  <a:schemeClr val="bg1"/>
                </a:solidFill>
              </a:rPr>
              <a:t>s uzavřeným úhlem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Terapie lokální: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MIOTIKA – </a:t>
            </a:r>
            <a:r>
              <a:rPr lang="cs-CZ" sz="2000" dirty="0" err="1" smtClean="0">
                <a:solidFill>
                  <a:srgbClr val="FF0000"/>
                </a:solidFill>
              </a:rPr>
              <a:t>Pilocarpin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gtt</a:t>
            </a:r>
            <a:r>
              <a:rPr lang="cs-CZ" sz="2000" dirty="0" smtClean="0">
                <a:solidFill>
                  <a:srgbClr val="FF0000"/>
                </a:solidFill>
              </a:rPr>
              <a:t> 1-2% 3x/hod (obvykle jen přechodně)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+ další ANTIGLAUKOMATIKA (beta-blokátory, alfa-agonisté)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Terapie celková: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</a:rPr>
              <a:t>Osmoticky působící látky – </a:t>
            </a:r>
            <a:r>
              <a:rPr lang="cs-CZ" sz="2000" dirty="0" err="1" smtClean="0">
                <a:solidFill>
                  <a:srgbClr val="FF0000"/>
                </a:solidFill>
              </a:rPr>
              <a:t>Manitol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i.v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sz="2000" dirty="0" err="1" smtClean="0">
                <a:solidFill>
                  <a:srgbClr val="FF0000"/>
                </a:solidFill>
              </a:rPr>
              <a:t>Acetazolamid</a:t>
            </a:r>
            <a:r>
              <a:rPr lang="cs-CZ" sz="2000" dirty="0" smtClean="0">
                <a:solidFill>
                  <a:srgbClr val="FF0000"/>
                </a:solidFill>
              </a:rPr>
              <a:t> (</a:t>
            </a:r>
            <a:r>
              <a:rPr lang="cs-CZ" sz="2000" dirty="0" err="1" smtClean="0">
                <a:solidFill>
                  <a:srgbClr val="FF0000"/>
                </a:solidFill>
              </a:rPr>
              <a:t>Diluran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tbl</a:t>
            </a:r>
            <a:r>
              <a:rPr lang="cs-CZ" sz="2000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</a:rPr>
              <a:t>analgetika, antiemetika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Terapie </a:t>
            </a:r>
            <a:r>
              <a:rPr lang="cs-CZ" sz="2000" dirty="0">
                <a:solidFill>
                  <a:schemeClr val="bg1"/>
                </a:solidFill>
              </a:rPr>
              <a:t>laserová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- po odeznění záchvatu a projasnění rohovky </a:t>
            </a:r>
            <a:r>
              <a:rPr lang="cs-CZ" sz="2000" dirty="0">
                <a:solidFill>
                  <a:srgbClr val="FF0000"/>
                </a:solidFill>
              </a:rPr>
              <a:t>LASEROVÁ </a:t>
            </a:r>
            <a:r>
              <a:rPr lang="cs-CZ" sz="2000" dirty="0" smtClean="0">
                <a:solidFill>
                  <a:srgbClr val="FF0000"/>
                </a:solidFill>
              </a:rPr>
              <a:t>IRIDOTOMIE 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folHlink"/>
                </a:solidFill>
              </a:rPr>
              <a:t>Laserová </a:t>
            </a:r>
            <a:r>
              <a:rPr lang="cs-CZ" sz="2800" b="1" dirty="0" err="1">
                <a:solidFill>
                  <a:schemeClr val="folHlink"/>
                </a:solidFill>
              </a:rPr>
              <a:t>iridotomie</a:t>
            </a:r>
            <a:r>
              <a:rPr lang="cs-CZ" sz="2800" b="1" dirty="0"/>
              <a:t> </a:t>
            </a:r>
            <a:r>
              <a:rPr lang="cs-CZ" sz="2400" b="1" dirty="0">
                <a:solidFill>
                  <a:schemeClr val="bg1"/>
                </a:solidFill>
              </a:rPr>
              <a:t>– při jakékoli poruše </a:t>
            </a:r>
            <a:r>
              <a:rPr lang="cs-CZ" sz="2400" b="1" dirty="0" err="1">
                <a:solidFill>
                  <a:schemeClr val="bg1"/>
                </a:solidFill>
              </a:rPr>
              <a:t>transpupilárního</a:t>
            </a:r>
            <a:r>
              <a:rPr lang="cs-CZ" sz="2400" b="1" dirty="0">
                <a:solidFill>
                  <a:schemeClr val="bg1"/>
                </a:solidFill>
              </a:rPr>
              <a:t> toku komorové tekutiny vzniká rozdíl mezi zadní a přední komorou. </a:t>
            </a:r>
            <a:r>
              <a:rPr lang="cs-CZ" sz="2400" b="1" dirty="0" err="1">
                <a:solidFill>
                  <a:schemeClr val="bg1"/>
                </a:solidFill>
              </a:rPr>
              <a:t>Iridotomie</a:t>
            </a:r>
            <a:r>
              <a:rPr lang="cs-CZ" sz="2400" b="1" dirty="0">
                <a:solidFill>
                  <a:schemeClr val="bg1"/>
                </a:solidFill>
              </a:rPr>
              <a:t> (drobný otvor v duhovce laserem) napomáhá vyrovnání tlaků mezi oběma komorami tím, že část tekutiny může proudit do PK nejen zornicí, ale i tímto laserovým otvorem v iris.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Indikace:</a:t>
            </a:r>
            <a:r>
              <a:rPr lang="cs-CZ" sz="2400" b="1" dirty="0">
                <a:solidFill>
                  <a:schemeClr val="bg1"/>
                </a:solidFill>
              </a:rPr>
              <a:t> PGÚÚ po zvládnutí akutního </a:t>
            </a:r>
            <a:r>
              <a:rPr lang="cs-CZ" sz="2400" b="1" dirty="0" err="1">
                <a:solidFill>
                  <a:schemeClr val="bg1"/>
                </a:solidFill>
              </a:rPr>
              <a:t>glaukomového</a:t>
            </a:r>
            <a:r>
              <a:rPr lang="cs-CZ" sz="2400" b="1" dirty="0">
                <a:solidFill>
                  <a:schemeClr val="bg1"/>
                </a:solidFill>
              </a:rPr>
              <a:t> záchvatu,  </a:t>
            </a:r>
            <a:r>
              <a:rPr lang="cs-CZ" sz="2400" b="1" dirty="0" err="1">
                <a:solidFill>
                  <a:schemeClr val="bg1"/>
                </a:solidFill>
              </a:rPr>
              <a:t>plateau</a:t>
            </a:r>
            <a:r>
              <a:rPr lang="cs-CZ" sz="2400" b="1" dirty="0">
                <a:solidFill>
                  <a:schemeClr val="bg1"/>
                </a:solidFill>
              </a:rPr>
              <a:t> iris syndrom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Provedení: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Fotodisrupční</a:t>
            </a:r>
            <a:r>
              <a:rPr lang="cs-CZ" sz="2400" b="1" dirty="0">
                <a:solidFill>
                  <a:schemeClr val="bg1"/>
                </a:solidFill>
              </a:rPr>
              <a:t> laser </a:t>
            </a:r>
            <a:r>
              <a:rPr lang="cs-CZ" sz="2400" b="1" dirty="0" err="1">
                <a:solidFill>
                  <a:schemeClr val="bg1"/>
                </a:solidFill>
              </a:rPr>
              <a:t>Nd</a:t>
            </a:r>
            <a:r>
              <a:rPr lang="cs-CZ" sz="2400" b="1" dirty="0">
                <a:solidFill>
                  <a:schemeClr val="bg1"/>
                </a:solidFill>
              </a:rPr>
              <a:t> YAG vlnová délka 1064 </a:t>
            </a:r>
            <a:r>
              <a:rPr lang="cs-CZ" sz="2400" b="1" dirty="0" err="1">
                <a:solidFill>
                  <a:schemeClr val="bg1"/>
                </a:solidFill>
              </a:rPr>
              <a:t>nm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540" y="5634245"/>
            <a:ext cx="2497460" cy="122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folHlink"/>
                </a:solidFill>
              </a:rPr>
              <a:t>Laserová </a:t>
            </a:r>
            <a:r>
              <a:rPr lang="cs-CZ" b="1" dirty="0" err="1" smtClean="0">
                <a:solidFill>
                  <a:schemeClr val="folHlink"/>
                </a:solidFill>
              </a:rPr>
              <a:t>iridotomie</a:t>
            </a:r>
            <a:r>
              <a:rPr lang="cs-CZ" b="1" dirty="0" smtClean="0">
                <a:solidFill>
                  <a:schemeClr val="folHlink"/>
                </a:solidFill>
              </a:rPr>
              <a:t> –  i jako prevence vzniku </a:t>
            </a:r>
            <a:r>
              <a:rPr lang="cs-CZ" b="1" dirty="0" err="1" smtClean="0">
                <a:solidFill>
                  <a:schemeClr val="folHlink"/>
                </a:solidFill>
              </a:rPr>
              <a:t>glaukomového</a:t>
            </a:r>
            <a:r>
              <a:rPr lang="cs-CZ" b="1" dirty="0" smtClean="0">
                <a:solidFill>
                  <a:schemeClr val="folHlink"/>
                </a:solidFill>
              </a:rPr>
              <a:t> záchvatu</a:t>
            </a:r>
            <a:r>
              <a:rPr lang="cs-CZ" b="1" dirty="0" smtClean="0"/>
              <a:t> 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39940" name="Picture 4" descr="iriditom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4214813" cy="3317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41" name="Picture 4" descr="irido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68638"/>
            <a:ext cx="4302125" cy="3294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b) Intermitentní </a:t>
            </a:r>
            <a:r>
              <a:rPr lang="cs-CZ" sz="3600" b="1" dirty="0">
                <a:solidFill>
                  <a:schemeClr val="accent1"/>
                </a:solidFill>
              </a:rPr>
              <a:t>glaukom s uzavřeným úhlem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Komorový úhel není zcela uzavřen v celém rozsahu 360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 a nárůst NT není tak extrémní a netrvá dlouho. Po určité době se částečně uzavřený úhel otevře spontánně a subjektivní potíže z přechodně vyššího NT (tupá bolest očí nebo v okolí, bolest hlavy) ustoupí. Ataky se ale intermitentně opakují = poškození </a:t>
            </a:r>
            <a:r>
              <a:rPr lang="cs-CZ" sz="2800" b="1" dirty="0" err="1">
                <a:solidFill>
                  <a:schemeClr val="bg1"/>
                </a:solidFill>
                <a:cs typeface="Arial" charset="0"/>
              </a:rPr>
              <a:t>trabekula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, vznik srůstů mezi iris a rohovkou či </a:t>
            </a:r>
            <a:r>
              <a:rPr lang="cs-CZ" sz="2800" b="1" dirty="0" err="1">
                <a:solidFill>
                  <a:schemeClr val="bg1"/>
                </a:solidFill>
                <a:cs typeface="Arial" charset="0"/>
              </a:rPr>
              <a:t>sklerou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 v oblasti komorového úhlu (</a:t>
            </a:r>
            <a:r>
              <a:rPr lang="cs-CZ" sz="2800" b="1" dirty="0" err="1">
                <a:solidFill>
                  <a:schemeClr val="bg1"/>
                </a:solidFill>
                <a:cs typeface="Arial" charset="0"/>
              </a:rPr>
              <a:t>goniosynechií</a:t>
            </a: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).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Terapie: LI nebo extrakce čočky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c</a:t>
            </a:r>
            <a:r>
              <a:rPr lang="cs-CZ" sz="3600" b="1" dirty="0" smtClean="0">
                <a:solidFill>
                  <a:schemeClr val="accent1"/>
                </a:solidFill>
              </a:rPr>
              <a:t>) Chronický </a:t>
            </a:r>
            <a:r>
              <a:rPr lang="cs-CZ" sz="3600" b="1" dirty="0">
                <a:solidFill>
                  <a:schemeClr val="accent1"/>
                </a:solidFill>
              </a:rPr>
              <a:t>glaukom s uzavřeným úhlem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Trvalé zvýšení NT na základě uzavření komorového úhlu </a:t>
            </a:r>
            <a:r>
              <a:rPr lang="cs-CZ" sz="2800" b="1" dirty="0" err="1">
                <a:solidFill>
                  <a:schemeClr val="bg1"/>
                </a:solidFill>
                <a:cs typeface="Arial" charset="0"/>
              </a:rPr>
              <a:t>goniosynechiemi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 Přední komora je mělká, někdy stav vyústí až do akutního glaukomového záchvatu, někdy se záchvat nedostaví nikdy a asymptomatický průběh pro pacienta (oko není červené, nebolí, hodnoty AT v průměru kolem 30 </a:t>
            </a:r>
            <a:r>
              <a:rPr lang="cs-CZ" sz="2800" b="1" dirty="0" err="1">
                <a:solidFill>
                  <a:schemeClr val="bg1"/>
                </a:solidFill>
                <a:cs typeface="Arial" charset="0"/>
              </a:rPr>
              <a:t>mmHg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) vede k pokročilým funkčním změnám </a:t>
            </a:r>
            <a:endParaRPr lang="cs-CZ" sz="2800" b="1" dirty="0" smtClean="0">
              <a:solidFill>
                <a:schemeClr val="bg1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Terapie: LI, následně lokální </a:t>
            </a:r>
            <a:r>
              <a:rPr lang="cs-CZ" sz="2800" b="1" dirty="0" err="1" smtClean="0">
                <a:solidFill>
                  <a:schemeClr val="bg1"/>
                </a:solidFill>
                <a:cs typeface="Arial" charset="0"/>
              </a:rPr>
              <a:t>ter</a:t>
            </a: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rostaglandiny pokud je třeba, dalším postupem je </a:t>
            </a:r>
            <a:r>
              <a:rPr lang="cs-CZ" sz="2800" b="1" dirty="0" err="1" smtClean="0">
                <a:solidFill>
                  <a:schemeClr val="bg1"/>
                </a:solidFill>
                <a:cs typeface="Arial" charset="0"/>
              </a:rPr>
              <a:t>trabekulektomie</a:t>
            </a:r>
            <a:r>
              <a:rPr lang="cs-CZ" sz="2800" b="1" dirty="0" smtClean="0">
                <a:solidFill>
                  <a:schemeClr val="bg1"/>
                </a:solidFill>
                <a:cs typeface="Arial" charset="0"/>
              </a:rPr>
              <a:t>, ev. extrakce čočky 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Glaukom s ciliárním </a:t>
            </a:r>
            <a:r>
              <a:rPr lang="cs-CZ" sz="3600" b="1" dirty="0" smtClean="0">
                <a:solidFill>
                  <a:schemeClr val="accent1"/>
                </a:solidFill>
              </a:rPr>
              <a:t>blokem </a:t>
            </a:r>
            <a:br>
              <a:rPr lang="cs-CZ" sz="3600" b="1" dirty="0" smtClean="0">
                <a:solidFill>
                  <a:schemeClr val="accent1"/>
                </a:solidFill>
              </a:rPr>
            </a:br>
            <a:r>
              <a:rPr lang="cs-CZ" sz="3600" b="1" dirty="0" smtClean="0">
                <a:solidFill>
                  <a:schemeClr val="accent1"/>
                </a:solidFill>
              </a:rPr>
              <a:t>(maligní glaukom)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Řasnaté těleso se dotýká čočky. Díky tomu je část komorové tekutiny odváděna do prostoru sklivce místo do prostoru nad čočkou. Tím je duhovka i čočka tlačeny směrem dopředu.</a:t>
            </a:r>
          </a:p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Stav velmi vzácný, vyžaduje zcela paradoxní terapii – kapat mydriatika!!! – k přerušení kontaktu mezi řasnatým tělesem a čočkou. Někdy nutné přistoupit i k chirurgickému výkonu – operací provést spojení mezi sklivcovou dutinou, zadní a přední komorou.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92D050"/>
                </a:solidFill>
              </a:rPr>
              <a:t/>
            </a:r>
            <a:br>
              <a:rPr lang="cs-CZ" sz="3200" b="1" dirty="0">
                <a:solidFill>
                  <a:srgbClr val="92D050"/>
                </a:solidFill>
              </a:rPr>
            </a:br>
            <a:r>
              <a:rPr lang="cs-CZ" sz="3200" b="1" dirty="0">
                <a:solidFill>
                  <a:srgbClr val="FFFF00"/>
                </a:solidFill>
              </a:rPr>
              <a:t>2</a:t>
            </a:r>
            <a:r>
              <a:rPr lang="cs-CZ" sz="3200" b="1" dirty="0" smtClean="0">
                <a:solidFill>
                  <a:srgbClr val="FFFF00"/>
                </a:solidFill>
              </a:rPr>
              <a:t>. </a:t>
            </a:r>
            <a:r>
              <a:rPr lang="cs-CZ" sz="3200" b="1" dirty="0" smtClean="0">
                <a:solidFill>
                  <a:srgbClr val="FFFF00"/>
                </a:solidFill>
              </a:rPr>
              <a:t>Primární </a:t>
            </a:r>
            <a:r>
              <a:rPr lang="cs-CZ" sz="3200" b="1" dirty="0">
                <a:solidFill>
                  <a:srgbClr val="FFFF00"/>
                </a:solidFill>
              </a:rPr>
              <a:t>glaukom otevřeného </a:t>
            </a:r>
            <a:r>
              <a:rPr lang="cs-CZ" sz="3200" b="1" dirty="0" smtClean="0">
                <a:solidFill>
                  <a:srgbClr val="FFFF00"/>
                </a:solidFill>
              </a:rPr>
              <a:t>úhlu - dělení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>
                <a:solidFill>
                  <a:schemeClr val="accent1"/>
                </a:solidFill>
              </a:rPr>
              <a:t>Oči s </a:t>
            </a:r>
            <a:r>
              <a:rPr lang="cs-CZ" sz="2800" b="1" dirty="0" err="1">
                <a:solidFill>
                  <a:schemeClr val="accent1"/>
                </a:solidFill>
              </a:rPr>
              <a:t>glaukomovým</a:t>
            </a:r>
            <a:r>
              <a:rPr lang="cs-CZ" sz="2800" b="1" dirty="0">
                <a:solidFill>
                  <a:schemeClr val="accent1"/>
                </a:solidFill>
              </a:rPr>
              <a:t> postižením a 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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NT</a:t>
            </a:r>
          </a:p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 err="1" smtClean="0">
                <a:solidFill>
                  <a:schemeClr val="accent1"/>
                </a:solidFill>
                <a:cs typeface="Arial" charset="0"/>
              </a:rPr>
              <a:t>Normotezní</a:t>
            </a: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 glaukom - oči 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s glaukom. </a:t>
            </a:r>
            <a:r>
              <a:rPr lang="cs-CZ" sz="2800" b="1" dirty="0" err="1">
                <a:solidFill>
                  <a:schemeClr val="accent1"/>
                </a:solidFill>
                <a:cs typeface="Arial" charset="0"/>
              </a:rPr>
              <a:t>postizením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, ale normálním </a:t>
            </a: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NT </a:t>
            </a:r>
            <a:endParaRPr lang="cs-CZ" sz="2800" b="1" dirty="0">
              <a:solidFill>
                <a:schemeClr val="accent1"/>
              </a:solidFill>
              <a:cs typeface="Arial" charset="0"/>
            </a:endParaRPr>
          </a:p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Oční hypertenze - oči 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se 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  <a:sym typeface="Symbol" pitchFamily="18" charset="2"/>
              </a:rPr>
              <a:t>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NT, ale bez glaukom. p</a:t>
            </a: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ostižení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</a:rPr>
              <a:t>Primární glaukom otevřeného úhlu</a:t>
            </a:r>
            <a:br>
              <a:rPr lang="cs-CZ" sz="3200" b="1" dirty="0">
                <a:solidFill>
                  <a:srgbClr val="FFFF00"/>
                </a:solidFill>
              </a:rPr>
            </a:br>
            <a:r>
              <a:rPr lang="cs-CZ" sz="3200" b="1" dirty="0">
                <a:solidFill>
                  <a:srgbClr val="FFFF00"/>
                </a:solidFill>
              </a:rPr>
              <a:t>- </a:t>
            </a:r>
            <a:r>
              <a:rPr lang="cs-CZ" sz="3200" b="1" dirty="0" smtClean="0">
                <a:solidFill>
                  <a:srgbClr val="FFFF00"/>
                </a:solidFill>
              </a:rPr>
              <a:t>charakteristika a terapie</a:t>
            </a:r>
            <a:endParaRPr lang="cs-CZ" sz="3200" b="1" dirty="0">
              <a:solidFill>
                <a:srgbClr val="92D05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chronické onemocnění, začíná bez </a:t>
            </a:r>
            <a:r>
              <a:rPr 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subj</a:t>
            </a:r>
            <a:r>
              <a:rPr lang="cs-CZ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potíží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obvykle oboustranně, </a:t>
            </a:r>
            <a:r>
              <a:rPr 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asymetricky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</a:t>
            </a:r>
            <a:r>
              <a:rPr lang="cs-CZ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rincipem </a:t>
            </a:r>
            <a:r>
              <a:rPr lang="cs-CZ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léčby je snížení nitroočního tlaku jako jednoho z rizikových faktorů glaukomového </a:t>
            </a:r>
            <a:r>
              <a:rPr lang="cs-CZ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poškození</a:t>
            </a:r>
          </a:p>
          <a:p>
            <a:pPr marL="609600" indent="-609600">
              <a:buFontTx/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cs-CZ" sz="2800" b="1" dirty="0">
                <a:solidFill>
                  <a:schemeClr val="folHlink"/>
                </a:solidFill>
              </a:rPr>
              <a:t>Snížení NT: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Léky (lokální </a:t>
            </a:r>
            <a:r>
              <a:rPr lang="cs-CZ" sz="2800" b="1" dirty="0" err="1" smtClean="0">
                <a:solidFill>
                  <a:srgbClr val="FF0000"/>
                </a:solidFill>
              </a:rPr>
              <a:t>antiglaukomatika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Laserovými zákroky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Chirurgickou operací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a) Medikamentózní </a:t>
            </a:r>
            <a:r>
              <a:rPr lang="cs-CZ" sz="4000" b="1" dirty="0">
                <a:solidFill>
                  <a:srgbClr val="FFFF00"/>
                </a:solidFill>
              </a:rPr>
              <a:t>terapie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b="1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b="1" dirty="0">
                <a:solidFill>
                  <a:srgbClr val="FFFF00"/>
                </a:solidFill>
                <a:cs typeface="Arial" charset="0"/>
              </a:rPr>
              <a:t>NT mechanismem:</a:t>
            </a:r>
          </a:p>
          <a:p>
            <a:pPr algn="ctr">
              <a:buFontTx/>
              <a:buNone/>
            </a:pPr>
            <a:endParaRPr lang="cs-CZ" b="1" dirty="0">
              <a:solidFill>
                <a:srgbClr val="FFFF00"/>
              </a:solidFill>
              <a:cs typeface="Arial" charset="0"/>
            </a:endParaRPr>
          </a:p>
          <a:p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Usnadnění odtoku nitrooční tekutiny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 err="1">
                <a:solidFill>
                  <a:schemeClr val="folHlink"/>
                </a:solidFill>
                <a:cs typeface="Arial" charset="0"/>
              </a:rPr>
              <a:t>Trabekulární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síťovinou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 err="1">
                <a:solidFill>
                  <a:schemeClr val="folHlink"/>
                </a:solidFill>
                <a:cs typeface="Arial" charset="0"/>
              </a:rPr>
              <a:t>Uveosklerálním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odtokem</a:t>
            </a:r>
          </a:p>
          <a:p>
            <a:endParaRPr lang="cs-CZ" sz="2800" b="1" dirty="0">
              <a:solidFill>
                <a:schemeClr val="bg1"/>
              </a:solidFill>
              <a:cs typeface="Arial" charset="0"/>
            </a:endParaRPr>
          </a:p>
          <a:p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Omezení produkce nitrooční tekutiny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Nitrooční tlak - hodnoty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>
              <a:buFontTx/>
              <a:buNone/>
            </a:pPr>
            <a:endParaRPr lang="cs-CZ" b="1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Norma</a:t>
            </a:r>
            <a:r>
              <a:rPr lang="cs-CZ" sz="2800" b="1" dirty="0">
                <a:solidFill>
                  <a:schemeClr val="bg1"/>
                </a:solidFill>
              </a:rPr>
              <a:t> – rozmezí mezi </a:t>
            </a:r>
            <a:r>
              <a:rPr lang="cs-CZ" sz="2800" b="1" dirty="0">
                <a:solidFill>
                  <a:srgbClr val="FF0000"/>
                </a:solidFill>
              </a:rPr>
              <a:t>9 až 20 </a:t>
            </a:r>
            <a:r>
              <a:rPr lang="cs-CZ" sz="2800" b="1" dirty="0" err="1">
                <a:solidFill>
                  <a:srgbClr val="FF0000"/>
                </a:solidFill>
              </a:rPr>
              <a:t>mmHg</a:t>
            </a:r>
            <a:r>
              <a:rPr lang="cs-CZ" sz="2800" b="1" dirty="0">
                <a:solidFill>
                  <a:schemeClr val="bg1"/>
                </a:solidFill>
              </a:rPr>
              <a:t>, střední tlak kolem 15mmHg</a:t>
            </a:r>
          </a:p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</a:rPr>
              <a:t>V rámci normy velká variabilita mezi jedinci, a i u jednoho jedince není hodnota během 24 hodin stálá ( u </a:t>
            </a:r>
            <a:r>
              <a:rPr lang="cs-CZ" sz="2800" b="1" dirty="0" err="1">
                <a:solidFill>
                  <a:schemeClr val="bg1"/>
                </a:solidFill>
              </a:rPr>
              <a:t>glaukomatika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  <a:cs typeface="Arial" charset="0"/>
              </a:rPr>
              <a:t>↑ kolísání )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!!! NT 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&lt;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20mmHg neznamená, ze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nemůze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vzniknout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glauk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. poškození, NT 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&gt;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21mmHg ≠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vzdy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glaukom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z="4000" b="1" dirty="0">
              <a:solidFill>
                <a:srgbClr val="92D05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92442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Prostaglandiny – 1. VOLBA -</a:t>
            </a:r>
            <a:r>
              <a:rPr lang="cs-CZ" sz="2400" b="1" dirty="0" err="1" smtClean="0">
                <a:solidFill>
                  <a:schemeClr val="bg1"/>
                </a:solidFill>
                <a:cs typeface="Arial" charset="0"/>
              </a:rPr>
              <a:t>latanoprost</a:t>
            </a:r>
            <a:r>
              <a:rPr lang="cs-CZ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0,005%, aj. - 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   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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sz="2400" b="1" dirty="0" err="1">
                <a:solidFill>
                  <a:schemeClr val="folHlink"/>
                </a:solidFill>
                <a:cs typeface="Arial" charset="0"/>
              </a:rPr>
              <a:t>uveosklerální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</a:rPr>
              <a:t>odtok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  <a:cs typeface="Arial" charset="0"/>
              </a:rPr>
              <a:t>β</a:t>
            </a:r>
            <a:r>
              <a:rPr lang="cs-CZ" sz="2400" b="1" dirty="0" smtClean="0">
                <a:solidFill>
                  <a:srgbClr val="FFFF00"/>
                </a:solidFill>
                <a:cs typeface="Arial" charset="0"/>
              </a:rPr>
              <a:t> blokátory </a:t>
            </a:r>
            <a:r>
              <a:rPr lang="cs-CZ" sz="2400" b="1" dirty="0" smtClean="0">
                <a:solidFill>
                  <a:schemeClr val="bg1"/>
                </a:solidFill>
                <a:cs typeface="Arial" charset="0"/>
              </a:rPr>
              <a:t>(</a:t>
            </a:r>
            <a:r>
              <a:rPr lang="cs-CZ" sz="2400" b="1" dirty="0" err="1" smtClean="0">
                <a:solidFill>
                  <a:schemeClr val="bg1"/>
                </a:solidFill>
                <a:cs typeface="Arial" charset="0"/>
              </a:rPr>
              <a:t>timolol</a:t>
            </a:r>
            <a:r>
              <a:rPr lang="cs-CZ" sz="2400" b="1" dirty="0" smtClean="0">
                <a:solidFill>
                  <a:schemeClr val="bg1"/>
                </a:solidFill>
                <a:cs typeface="Arial" charset="0"/>
              </a:rPr>
              <a:t> 0,5%, </a:t>
            </a:r>
            <a:r>
              <a:rPr lang="cs-CZ" sz="2400" b="1" dirty="0" err="1" smtClean="0">
                <a:solidFill>
                  <a:schemeClr val="bg1"/>
                </a:solidFill>
                <a:cs typeface="Arial" charset="0"/>
              </a:rPr>
              <a:t>betaxolol</a:t>
            </a:r>
            <a:r>
              <a:rPr lang="cs-CZ" sz="2400" b="1" dirty="0" smtClean="0">
                <a:solidFill>
                  <a:schemeClr val="bg1"/>
                </a:solidFill>
                <a:cs typeface="Arial" charset="0"/>
              </a:rPr>
              <a:t> 0,25%, aj.) - 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</a:rPr>
              <a:t> produkci</a:t>
            </a:r>
          </a:p>
          <a:p>
            <a:r>
              <a:rPr lang="cs-CZ" sz="2400" b="1" dirty="0" smtClean="0">
                <a:solidFill>
                  <a:srgbClr val="FFFF00"/>
                </a:solidFill>
                <a:cs typeface="Arial" charset="0"/>
              </a:rPr>
              <a:t>Inhibitory </a:t>
            </a:r>
            <a:r>
              <a:rPr lang="cs-CZ" sz="2400" b="1" dirty="0" err="1">
                <a:solidFill>
                  <a:srgbClr val="FFFF00"/>
                </a:solidFill>
                <a:cs typeface="Arial" charset="0"/>
              </a:rPr>
              <a:t>karboanhydrázy</a:t>
            </a:r>
            <a:r>
              <a:rPr lang="cs-CZ" sz="2400" b="1" dirty="0">
                <a:cs typeface="Arial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–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acetazolamid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tbl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),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dorzolamid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2% - 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</a:rPr>
              <a:t>produkci</a:t>
            </a:r>
            <a:endParaRPr lang="cs-CZ" sz="2400" b="1" dirty="0">
              <a:solidFill>
                <a:schemeClr val="folHlink"/>
              </a:solidFill>
              <a:cs typeface="Arial" charset="0"/>
            </a:endParaRPr>
          </a:p>
          <a:p>
            <a:r>
              <a:rPr lang="el-GR" sz="2400" b="1" dirty="0" smtClean="0">
                <a:solidFill>
                  <a:srgbClr val="FFFF00"/>
                </a:solidFill>
                <a:cs typeface="Arial" charset="0"/>
              </a:rPr>
              <a:t>α</a:t>
            </a:r>
            <a:r>
              <a:rPr lang="cs-CZ" sz="2400" b="1" dirty="0" smtClean="0">
                <a:solidFill>
                  <a:srgbClr val="FFFF00"/>
                </a:solidFill>
                <a:cs typeface="Arial" charset="0"/>
              </a:rPr>
              <a:t>-selektivní </a:t>
            </a:r>
            <a:r>
              <a:rPr lang="cs-CZ" sz="2400" b="1" dirty="0">
                <a:solidFill>
                  <a:srgbClr val="FFFF00"/>
                </a:solidFill>
                <a:cs typeface="Arial" charset="0"/>
              </a:rPr>
              <a:t>agonisté 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apraklonidin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0,5%,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brimonidin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) - 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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</a:rPr>
              <a:t>odtok</a:t>
            </a:r>
          </a:p>
          <a:p>
            <a:r>
              <a:rPr lang="cs-CZ" sz="2400" b="1" dirty="0" smtClean="0">
                <a:solidFill>
                  <a:srgbClr val="FFFF00"/>
                </a:solidFill>
                <a:cs typeface="Arial" charset="0"/>
              </a:rPr>
              <a:t>Kombinované preparáty</a:t>
            </a:r>
            <a:endParaRPr lang="cs-CZ" sz="2400" b="1" dirty="0">
              <a:solidFill>
                <a:srgbClr val="FFFF00"/>
              </a:solidFill>
              <a:cs typeface="Arial" charset="0"/>
            </a:endParaRPr>
          </a:p>
          <a:p>
            <a:r>
              <a:rPr lang="cs-CZ" sz="2400" b="1" dirty="0" smtClean="0">
                <a:solidFill>
                  <a:srgbClr val="FFFF00"/>
                </a:solidFill>
                <a:cs typeface="Arial" charset="0"/>
              </a:rPr>
              <a:t>Osmotické </a:t>
            </a:r>
            <a:r>
              <a:rPr lang="cs-CZ" sz="2400" b="1" dirty="0">
                <a:solidFill>
                  <a:srgbClr val="FFFF00"/>
                </a:solidFill>
                <a:cs typeface="Arial" charset="0"/>
              </a:rPr>
              <a:t>látky 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–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manitol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 (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i.v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.) – </a:t>
            </a:r>
            <a:r>
              <a:rPr lang="cs-CZ" sz="2400" b="1" dirty="0">
                <a:solidFill>
                  <a:schemeClr val="folHlink"/>
                </a:solidFill>
                <a:cs typeface="Arial" charset="0"/>
              </a:rPr>
              <a:t>snížení objemu nitrooční tekutiny na základě </a:t>
            </a:r>
            <a:r>
              <a:rPr lang="cs-CZ" sz="2400" b="1" dirty="0" smtClean="0">
                <a:solidFill>
                  <a:schemeClr val="folHlink"/>
                </a:solidFill>
                <a:cs typeface="Arial" charset="0"/>
              </a:rPr>
              <a:t>osmózy</a:t>
            </a:r>
          </a:p>
          <a:p>
            <a:pPr marL="0" indent="0">
              <a:buNone/>
            </a:pPr>
            <a:endParaRPr lang="el-GR" sz="2400" b="1" dirty="0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b) Terapie </a:t>
            </a:r>
            <a:r>
              <a:rPr lang="cs-CZ" b="1" dirty="0">
                <a:solidFill>
                  <a:srgbClr val="FFFF00"/>
                </a:solidFill>
              </a:rPr>
              <a:t>laserem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r>
              <a:rPr lang="cs-CZ" sz="2800" b="1">
                <a:solidFill>
                  <a:schemeClr val="folHlink"/>
                </a:solidFill>
              </a:rPr>
              <a:t>Laserová trabekuloplastika </a:t>
            </a:r>
            <a:r>
              <a:rPr lang="cs-CZ" sz="2400" b="1">
                <a:solidFill>
                  <a:schemeClr val="bg1"/>
                </a:solidFill>
              </a:rPr>
              <a:t>– snaha o zlepšení odtoku nitrooční tekutiny trabekulem. Aplikace 50 – 100 laserových ložisek do oblasti trabekula. Ložiska nejsou aplikována splývavě, vždy mezi 2 ložisky zůstává neporušené místo. Tepelným působením laseru na tkáň dojde v místě ložiska ke svraštění a tvorbě jizvy, ale mezi těmito ložisky „neolaserované“ místo trámčiny se reaktivně „roztáhne“ a touto částí dochází ke zlepšení odtoku.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Indikace:</a:t>
            </a:r>
            <a:r>
              <a:rPr lang="cs-CZ" sz="2400" b="1">
                <a:solidFill>
                  <a:schemeClr val="bg1"/>
                </a:solidFill>
              </a:rPr>
              <a:t> PGOÚ, sek. glaukom u PEX a sy pigm. disperze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Provedení:</a:t>
            </a:r>
            <a:r>
              <a:rPr lang="cs-CZ" sz="2400" b="1">
                <a:solidFill>
                  <a:schemeClr val="bg1"/>
                </a:solidFill>
              </a:rPr>
              <a:t> Tepelný argonový laser (488 nm a 514,5 nm)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folHlink"/>
                </a:solidFill>
              </a:rPr>
              <a:t>Selektivní laserová </a:t>
            </a:r>
            <a:r>
              <a:rPr lang="cs-CZ" sz="3600" b="1" dirty="0" err="1">
                <a:solidFill>
                  <a:schemeClr val="folHlink"/>
                </a:solidFill>
              </a:rPr>
              <a:t>trabekuloplastika</a:t>
            </a: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šetrnější k </a:t>
            </a:r>
            <a:r>
              <a:rPr lang="cs-CZ" sz="2400" b="1" dirty="0" err="1">
                <a:solidFill>
                  <a:schemeClr val="bg1"/>
                </a:solidFill>
              </a:rPr>
              <a:t>trabekulární</a:t>
            </a:r>
            <a:r>
              <a:rPr lang="cs-CZ" sz="2400" b="1" dirty="0">
                <a:solidFill>
                  <a:schemeClr val="bg1"/>
                </a:solidFill>
              </a:rPr>
              <a:t> trámčině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díky nízké energii laseru nedochází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ke </a:t>
            </a:r>
            <a:r>
              <a:rPr lang="cs-CZ" sz="2400" b="1" dirty="0">
                <a:solidFill>
                  <a:schemeClr val="bg1"/>
                </a:solidFill>
              </a:rPr>
              <a:t>koagulaci, pouze prohřátí tkáně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výhodou je možnost opakované aplikace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89448" cy="38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r>
              <a:rPr lang="cs-CZ" sz="2800" b="1" dirty="0" err="1">
                <a:solidFill>
                  <a:schemeClr val="folHlink"/>
                </a:solidFill>
              </a:rPr>
              <a:t>C</a:t>
            </a:r>
            <a:r>
              <a:rPr lang="cs-CZ" sz="2800" b="1" dirty="0" err="1" smtClean="0">
                <a:solidFill>
                  <a:schemeClr val="folHlink"/>
                </a:solidFill>
              </a:rPr>
              <a:t>yklofotokoagulace</a:t>
            </a:r>
            <a:r>
              <a:rPr lang="cs-CZ" sz="2800" b="1" dirty="0" smtClean="0">
                <a:solidFill>
                  <a:schemeClr val="folHlink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– snaha o snížení počtu buněk sekrečního epitelu řasnatého tělesa = zničení části tkáně, která produkuje nitrooční tekutinu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Indikace:</a:t>
            </a:r>
            <a:r>
              <a:rPr lang="cs-CZ" sz="2400" b="1" dirty="0">
                <a:solidFill>
                  <a:schemeClr val="bg1"/>
                </a:solidFill>
              </a:rPr>
              <a:t> tam kde není možné provést chirurgický výkon nebo kde by byla naděje na chirurgický úspěch mizivá (</a:t>
            </a:r>
            <a:r>
              <a:rPr lang="cs-CZ" sz="2400" b="1" dirty="0" err="1">
                <a:solidFill>
                  <a:schemeClr val="bg1"/>
                </a:solidFill>
              </a:rPr>
              <a:t>neovaskulární</a:t>
            </a:r>
            <a:r>
              <a:rPr lang="cs-CZ" sz="2400" b="1" dirty="0">
                <a:solidFill>
                  <a:schemeClr val="bg1"/>
                </a:solidFill>
              </a:rPr>
              <a:t> glaukom)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Provedení: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transsklerální</a:t>
            </a:r>
            <a:r>
              <a:rPr lang="cs-CZ" sz="2400" b="1" dirty="0">
                <a:solidFill>
                  <a:schemeClr val="bg1"/>
                </a:solidFill>
              </a:rPr>
              <a:t> aplikace laser. paprsku do oblasti řasnatého tělesa</a:t>
            </a:r>
          </a:p>
          <a:p>
            <a:pPr>
              <a:buFontTx/>
              <a:buNone/>
            </a:pP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800" b="1" dirty="0" err="1">
                <a:solidFill>
                  <a:schemeClr val="folHlink"/>
                </a:solidFill>
              </a:rPr>
              <a:t>Cyklokryokoagulace</a:t>
            </a:r>
            <a:r>
              <a:rPr lang="cs-CZ" sz="2800" b="1" dirty="0">
                <a:solidFill>
                  <a:schemeClr val="folHlink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– </a:t>
            </a:r>
            <a:r>
              <a:rPr lang="cs-CZ" sz="2400" b="1" dirty="0">
                <a:solidFill>
                  <a:schemeClr val="bg1"/>
                </a:solidFill>
              </a:rPr>
              <a:t>destrukce sekrečního epitelu řasnatého tělesa pomražením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c) Chirurgická terapie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2800" b="1" dirty="0">
                <a:solidFill>
                  <a:srgbClr val="FFFF00"/>
                </a:solidFill>
              </a:rPr>
              <a:t>Cílem všech operací je zvýšit odtok nitrooční tekutiny</a:t>
            </a:r>
          </a:p>
          <a:p>
            <a:pPr>
              <a:lnSpc>
                <a:spcPct val="90000"/>
              </a:lnSpc>
            </a:pPr>
            <a:r>
              <a:rPr lang="cs-CZ" sz="2400" b="1" dirty="0" err="1">
                <a:solidFill>
                  <a:schemeClr val="folHlink"/>
                </a:solidFill>
              </a:rPr>
              <a:t>Trabekulektomie</a:t>
            </a:r>
            <a:r>
              <a:rPr lang="cs-CZ" sz="2400" b="1" dirty="0">
                <a:solidFill>
                  <a:schemeClr val="folHlink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– penetrující operace (filtrující). Cílem je vytvoření nového odtokového „kanálu“, který obchází oblast </a:t>
            </a:r>
            <a:r>
              <a:rPr lang="cs-CZ" sz="2400" b="1" dirty="0" err="1">
                <a:solidFill>
                  <a:schemeClr val="bg1"/>
                </a:solidFill>
              </a:rPr>
              <a:t>trabekulární</a:t>
            </a:r>
            <a:r>
              <a:rPr lang="cs-CZ" sz="2400" b="1" dirty="0">
                <a:solidFill>
                  <a:schemeClr val="bg1"/>
                </a:solidFill>
              </a:rPr>
              <a:t> síťoviny a napomáhá přímé  cestě nitrooční tekutiny z oblasti zadní komory </a:t>
            </a:r>
            <a:r>
              <a:rPr lang="cs-CZ" sz="2400" b="1" dirty="0" err="1">
                <a:solidFill>
                  <a:schemeClr val="bg1"/>
                </a:solidFill>
              </a:rPr>
              <a:t>extrabulbárně</a:t>
            </a:r>
            <a:r>
              <a:rPr lang="cs-CZ" sz="24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chemeClr val="accent1"/>
                </a:solidFill>
              </a:rPr>
              <a:t>Odpreparování spojivky - povrchová lamela </a:t>
            </a:r>
            <a:r>
              <a:rPr lang="cs-CZ" sz="2000" b="1" dirty="0" err="1">
                <a:solidFill>
                  <a:schemeClr val="accent1"/>
                </a:solidFill>
              </a:rPr>
              <a:t>sklery</a:t>
            </a:r>
            <a:r>
              <a:rPr lang="cs-CZ" sz="2000" b="1" dirty="0">
                <a:solidFill>
                  <a:schemeClr val="accent1"/>
                </a:solidFill>
              </a:rPr>
              <a:t> – vytnutí malé části </a:t>
            </a:r>
            <a:r>
              <a:rPr lang="cs-CZ" sz="2000" b="1" dirty="0" err="1">
                <a:solidFill>
                  <a:schemeClr val="accent1"/>
                </a:solidFill>
              </a:rPr>
              <a:t>trabekula</a:t>
            </a:r>
            <a:r>
              <a:rPr lang="cs-CZ" sz="2000" b="1" dirty="0">
                <a:solidFill>
                  <a:schemeClr val="accent1"/>
                </a:solidFill>
              </a:rPr>
              <a:t> – vytnutí malé části kořene iris (periferní </a:t>
            </a:r>
            <a:r>
              <a:rPr lang="cs-CZ" sz="2000" b="1" dirty="0" err="1">
                <a:solidFill>
                  <a:schemeClr val="accent1"/>
                </a:solidFill>
              </a:rPr>
              <a:t>iridektomie</a:t>
            </a:r>
            <a:r>
              <a:rPr lang="cs-CZ" sz="2000" b="1" dirty="0">
                <a:solidFill>
                  <a:schemeClr val="accent1"/>
                </a:solidFill>
              </a:rPr>
              <a:t>) – přiložení a sutura povrchové lamely </a:t>
            </a:r>
            <a:r>
              <a:rPr lang="cs-CZ" sz="2000" b="1" dirty="0" err="1">
                <a:solidFill>
                  <a:schemeClr val="accent1"/>
                </a:solidFill>
              </a:rPr>
              <a:t>sklery</a:t>
            </a:r>
            <a:r>
              <a:rPr lang="cs-CZ" sz="2000" b="1" dirty="0">
                <a:solidFill>
                  <a:schemeClr val="accent1"/>
                </a:solidFill>
              </a:rPr>
              <a:t> – sutura spojivky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chemeClr val="accent1"/>
                </a:solidFill>
              </a:rPr>
              <a:t>Přímá komunikace ze ZK </a:t>
            </a:r>
            <a:r>
              <a:rPr lang="cs-CZ" sz="2000" b="1" dirty="0" err="1">
                <a:solidFill>
                  <a:schemeClr val="accent1"/>
                </a:solidFill>
              </a:rPr>
              <a:t>iridektomií</a:t>
            </a:r>
            <a:r>
              <a:rPr lang="cs-CZ" sz="2000" b="1" dirty="0">
                <a:solidFill>
                  <a:schemeClr val="accent1"/>
                </a:solidFill>
              </a:rPr>
              <a:t> do PK a vytnutou částí </a:t>
            </a:r>
            <a:r>
              <a:rPr lang="cs-CZ" sz="2000" b="1" dirty="0" err="1">
                <a:solidFill>
                  <a:schemeClr val="accent1"/>
                </a:solidFill>
              </a:rPr>
              <a:t>trabekula</a:t>
            </a:r>
            <a:r>
              <a:rPr lang="cs-CZ" sz="2000" b="1" dirty="0">
                <a:solidFill>
                  <a:schemeClr val="accent1"/>
                </a:solidFill>
              </a:rPr>
              <a:t> pod spojivku (filtrační puchýř pod spojivkou indikátorem funkčnosti operace)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858218"/>
          </a:xfrm>
        </p:spPr>
        <p:txBody>
          <a:bodyPr/>
          <a:lstStyle/>
          <a:p>
            <a:pPr eaLnBrk="1" hangingPunct="1"/>
            <a:r>
              <a:rPr lang="cs-CZ" sz="3200" b="1" dirty="0" err="1" smtClean="0">
                <a:solidFill>
                  <a:schemeClr val="bg1"/>
                </a:solidFill>
              </a:rPr>
              <a:t>Trabekulektomie</a:t>
            </a:r>
            <a:r>
              <a:rPr lang="cs-CZ" sz="3200" b="1" dirty="0" smtClean="0">
                <a:solidFill>
                  <a:schemeClr val="bg1"/>
                </a:solidFill>
              </a:rPr>
              <a:t> – výsledek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filtrační puchýř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endParaRPr lang="cs-CZ" sz="3200" b="1" dirty="0" smtClean="0">
              <a:solidFill>
                <a:schemeClr val="bg1"/>
              </a:solidFill>
            </a:endParaRPr>
          </a:p>
        </p:txBody>
      </p:sp>
      <p:pic>
        <p:nvPicPr>
          <p:cNvPr id="41987" name="Picture 4" descr="bleb"/>
          <p:cNvPicPr>
            <a:picLocks noChangeAspect="1" noChangeArrowheads="1"/>
          </p:cNvPicPr>
          <p:nvPr/>
        </p:nvPicPr>
        <p:blipFill>
          <a:blip r:embed="rId2" cstate="print"/>
          <a:srcRect l="-243" t="7962"/>
          <a:stretch>
            <a:fillRect/>
          </a:stretch>
        </p:blipFill>
        <p:spPr bwMode="auto">
          <a:xfrm>
            <a:off x="323528" y="1700808"/>
            <a:ext cx="3889375" cy="330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88" name="Picture 3" descr="im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381500" cy="3313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2983043" cy="263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b="1" dirty="0">
                <a:solidFill>
                  <a:srgbClr val="FFFF00"/>
                </a:solidFill>
              </a:rPr>
              <a:t>Cílem všech operací je zvýšit odtok nitrooční tekutiny</a:t>
            </a:r>
          </a:p>
          <a:p>
            <a:r>
              <a:rPr lang="cs-CZ" sz="2400" b="1" dirty="0">
                <a:solidFill>
                  <a:schemeClr val="folHlink"/>
                </a:solidFill>
              </a:rPr>
              <a:t>Hluboká </a:t>
            </a:r>
            <a:r>
              <a:rPr lang="cs-CZ" sz="2400" b="1" dirty="0" err="1">
                <a:solidFill>
                  <a:schemeClr val="folHlink"/>
                </a:solidFill>
              </a:rPr>
              <a:t>sklerektomie</a:t>
            </a:r>
            <a:r>
              <a:rPr lang="cs-CZ" sz="2400" b="1" dirty="0">
                <a:solidFill>
                  <a:schemeClr val="folHlink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– nepenetrující operace. Část </a:t>
            </a:r>
            <a:r>
              <a:rPr lang="cs-CZ" sz="2400" b="1" dirty="0" err="1">
                <a:solidFill>
                  <a:schemeClr val="bg1"/>
                </a:solidFill>
              </a:rPr>
              <a:t>Schlemmova</a:t>
            </a:r>
            <a:r>
              <a:rPr lang="cs-CZ" sz="2400" b="1" dirty="0">
                <a:solidFill>
                  <a:schemeClr val="bg1"/>
                </a:solidFill>
              </a:rPr>
              <a:t> kanálu a </a:t>
            </a:r>
            <a:r>
              <a:rPr lang="cs-CZ" sz="2400" b="1" dirty="0" err="1">
                <a:solidFill>
                  <a:schemeClr val="bg1"/>
                </a:solidFill>
              </a:rPr>
              <a:t>trabekulum</a:t>
            </a:r>
            <a:r>
              <a:rPr lang="cs-CZ" sz="2400" b="1" dirty="0">
                <a:solidFill>
                  <a:schemeClr val="bg1"/>
                </a:solidFill>
              </a:rPr>
              <a:t> neporušeno. Pod sklerální lamelu se může vložit kousek kolagenu, aby se zabránilo „slepení“ povrchové lamely </a:t>
            </a:r>
            <a:r>
              <a:rPr lang="cs-CZ" sz="2400" b="1" dirty="0" err="1">
                <a:solidFill>
                  <a:schemeClr val="bg1"/>
                </a:solidFill>
              </a:rPr>
              <a:t>sklery</a:t>
            </a:r>
            <a:r>
              <a:rPr lang="cs-CZ" sz="2400" b="1" dirty="0">
                <a:solidFill>
                  <a:schemeClr val="bg1"/>
                </a:solidFill>
              </a:rPr>
              <a:t> s vnitřní sklerální stěnou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1600" b="1" dirty="0">
                <a:solidFill>
                  <a:schemeClr val="accent1"/>
                </a:solidFill>
              </a:rPr>
              <a:t>Odpreparování spojivky - povrchová lamela </a:t>
            </a:r>
            <a:r>
              <a:rPr lang="cs-CZ" sz="1600" b="1" dirty="0" err="1">
                <a:solidFill>
                  <a:schemeClr val="accent1"/>
                </a:solidFill>
              </a:rPr>
              <a:t>sklery</a:t>
            </a:r>
            <a:r>
              <a:rPr lang="cs-CZ" sz="1600" b="1" dirty="0">
                <a:solidFill>
                  <a:schemeClr val="accent1"/>
                </a:solidFill>
              </a:rPr>
              <a:t> – vytnutí malé části hlubších partií </a:t>
            </a:r>
            <a:r>
              <a:rPr lang="cs-CZ" sz="1600" b="1" dirty="0" err="1">
                <a:solidFill>
                  <a:schemeClr val="accent1"/>
                </a:solidFill>
              </a:rPr>
              <a:t>sklery</a:t>
            </a:r>
            <a:r>
              <a:rPr lang="cs-CZ" sz="1600" b="1" dirty="0">
                <a:solidFill>
                  <a:schemeClr val="accent1"/>
                </a:solidFill>
              </a:rPr>
              <a:t> nad oblastí </a:t>
            </a:r>
            <a:r>
              <a:rPr lang="cs-CZ" sz="1600" b="1" dirty="0" err="1">
                <a:solidFill>
                  <a:schemeClr val="accent1"/>
                </a:solidFill>
              </a:rPr>
              <a:t>trabekula</a:t>
            </a:r>
            <a:r>
              <a:rPr lang="cs-CZ" sz="1600" b="1" dirty="0">
                <a:solidFill>
                  <a:schemeClr val="accent1"/>
                </a:solidFill>
              </a:rPr>
              <a:t> tak, aby nitrooční tekutina začala vnitřní sklerální stěnou spontánně prosakovat – event. vložení kolagenového implantátu do „lůžka“, přiložení a sutura povrchové lamely </a:t>
            </a:r>
            <a:r>
              <a:rPr lang="cs-CZ" sz="1600" b="1" dirty="0" err="1">
                <a:solidFill>
                  <a:schemeClr val="accent1"/>
                </a:solidFill>
              </a:rPr>
              <a:t>sklery</a:t>
            </a:r>
            <a:r>
              <a:rPr lang="cs-CZ" sz="1600" b="1" dirty="0">
                <a:solidFill>
                  <a:schemeClr val="accent1"/>
                </a:solidFill>
              </a:rPr>
              <a:t> – sutura spojivky</a:t>
            </a:r>
          </a:p>
          <a:p>
            <a:pPr>
              <a:buFontTx/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Hluboká </a:t>
            </a:r>
            <a:r>
              <a:rPr lang="cs-CZ" dirty="0" err="1" smtClean="0">
                <a:solidFill>
                  <a:schemeClr val="bg1"/>
                </a:solidFill>
              </a:rPr>
              <a:t>sklerektomie</a:t>
            </a:r>
            <a:r>
              <a:rPr lang="cs-CZ" dirty="0" smtClean="0">
                <a:solidFill>
                  <a:schemeClr val="bg1"/>
                </a:solidFill>
              </a:rPr>
              <a:t> – nedochází k penetraci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do nitra oka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46300" cy="32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92D050"/>
                </a:solidFill>
              </a:rPr>
              <a:t/>
            </a:r>
            <a:br>
              <a:rPr lang="cs-CZ" sz="4000" b="1" dirty="0" smtClean="0">
                <a:solidFill>
                  <a:srgbClr val="92D05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3. </a:t>
            </a:r>
            <a:r>
              <a:rPr lang="cs-CZ" sz="3200" b="1" dirty="0" smtClean="0">
                <a:solidFill>
                  <a:srgbClr val="FFFF00"/>
                </a:solidFill>
              </a:rPr>
              <a:t>Sekundární glaukom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</a:rPr>
              <a:t>NT je zvýšený jako následek jiných očních nebo celkových onemocnění 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S otevřeným úhlem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folHlink"/>
                </a:solidFill>
              </a:rPr>
              <a:t>u PEX syndromu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folHlink"/>
                </a:solidFill>
              </a:rPr>
              <a:t>u syndromu pigmentové disperze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folHlink"/>
                </a:solidFill>
              </a:rPr>
              <a:t>z jiných příčin</a:t>
            </a:r>
          </a:p>
          <a:p>
            <a:pPr>
              <a:buClr>
                <a:srgbClr val="FF0000"/>
              </a:buClr>
            </a:pPr>
            <a:r>
              <a:rPr lang="cs-CZ" sz="2800" b="1" dirty="0">
                <a:solidFill>
                  <a:srgbClr val="FF0000"/>
                </a:solidFill>
              </a:rPr>
              <a:t>S uzavřeným úhlem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 dirty="0" err="1">
                <a:solidFill>
                  <a:schemeClr val="folHlink"/>
                </a:solidFill>
              </a:rPr>
              <a:t>neovaskulární</a:t>
            </a:r>
            <a:r>
              <a:rPr lang="cs-CZ" sz="2400" b="1" dirty="0">
                <a:solidFill>
                  <a:schemeClr val="folHlink"/>
                </a:solidFill>
              </a:rPr>
              <a:t> glaukom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400" b="1" dirty="0">
              <a:solidFill>
                <a:schemeClr val="folHlink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Sek. glaukom v rámci PEX syndromu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rgbClr val="FFFF00"/>
                </a:solidFill>
              </a:rPr>
              <a:t>PEX syndrom</a:t>
            </a:r>
            <a:r>
              <a:rPr lang="cs-CZ" b="1"/>
              <a:t> </a:t>
            </a:r>
            <a:r>
              <a:rPr lang="cs-CZ" sz="2800" b="1">
                <a:solidFill>
                  <a:schemeClr val="bg1"/>
                </a:solidFill>
              </a:rPr>
              <a:t>– šedobílé usazeniny abnormálních bílkovin na všech strukturách omývaných komorovou tekutinou (iris, čočka). Pohyby zornice dochází k „ otírání“ pseudoexfoliačního materiálu z čočky i duhovky a vyplavování do komorové tekutiny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Glaukom vzniká odplavováním buněčného materiálu komorovou tekutinou do oblasti trabekula, které „ucpává“ a znesnadňuje odtok.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2D050"/>
                </a:solidFill>
              </a:rPr>
              <a:t>C</a:t>
            </a:r>
            <a:r>
              <a:rPr lang="cs-CZ" b="1" dirty="0" smtClean="0">
                <a:solidFill>
                  <a:srgbClr val="92D050"/>
                </a:solidFill>
              </a:rPr>
              <a:t>irkulace </a:t>
            </a:r>
            <a:r>
              <a:rPr lang="cs-CZ" b="1" dirty="0">
                <a:solidFill>
                  <a:srgbClr val="92D050"/>
                </a:solidFill>
              </a:rPr>
              <a:t>komorové tekutiny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040313"/>
          </a:xfrm>
        </p:spPr>
        <p:txBody>
          <a:bodyPr/>
          <a:lstStyle/>
          <a:p>
            <a:r>
              <a:rPr lang="cs-CZ" sz="2800" b="1">
                <a:solidFill>
                  <a:srgbClr val="FFFF00"/>
                </a:solidFill>
              </a:rPr>
              <a:t>Tvorba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Aktivní proces - sekrece z buněk sekrečního epitelu, pokrývajícího výběžky řasnatého tělesa.</a:t>
            </a:r>
          </a:p>
          <a:p>
            <a:r>
              <a:rPr lang="cs-CZ" sz="2800" b="1">
                <a:solidFill>
                  <a:srgbClr val="FFFF00"/>
                </a:solidFill>
              </a:rPr>
              <a:t>Proudění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Zadní komora – zornice – přední komora</a:t>
            </a:r>
          </a:p>
          <a:p>
            <a:r>
              <a:rPr lang="cs-CZ" sz="2800" b="1">
                <a:solidFill>
                  <a:srgbClr val="FFFF00"/>
                </a:solidFill>
              </a:rPr>
              <a:t>Odtok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Komorový úhel (trabekulární síťovina) – Schlemmův kanál</a:t>
            </a:r>
            <a:r>
              <a:rPr lang="cs-CZ" sz="2800" b="1">
                <a:solidFill>
                  <a:schemeClr val="bg1"/>
                </a:solidFill>
              </a:rPr>
              <a:t> </a:t>
            </a:r>
            <a:r>
              <a:rPr lang="cs-CZ" sz="2400" b="1">
                <a:solidFill>
                  <a:schemeClr val="bg1"/>
                </a:solidFill>
              </a:rPr>
              <a:t>– episklerální žíly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Intersticiálním prostorem iris a řasnatého tělesa pod skléru = uveosklerální odtok (10%)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Přímá resorbce krevními cévami cévnatky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PEX glaukom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34530" cy="28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16833" cy="28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88220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Sek. glaukom u syndromu pigmentové disperze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781550"/>
          </a:xfrm>
        </p:spPr>
        <p:txBody>
          <a:bodyPr/>
          <a:lstStyle/>
          <a:p>
            <a:pPr>
              <a:buFontTx/>
              <a:buNone/>
            </a:pPr>
            <a:endParaRPr lang="cs-CZ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Syndrom pigmentové disperze </a:t>
            </a:r>
            <a:r>
              <a:rPr lang="cs-CZ" sz="2400" b="1">
                <a:solidFill>
                  <a:schemeClr val="bg1"/>
                </a:solidFill>
              </a:rPr>
              <a:t>– melaninová depozita na strukturách oka, omývaných komorovou tekutinou. Princip vzniku glaukomu podobný jako u PEX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Příznaky pigmentového glaukomu:</a:t>
            </a:r>
          </a:p>
          <a:p>
            <a:r>
              <a:rPr lang="cs-CZ" sz="2400" b="1">
                <a:solidFill>
                  <a:schemeClr val="bg1"/>
                </a:solidFill>
              </a:rPr>
              <a:t>Vertikální shluk pigm. zrnek na endotelu rohovky = Krukenbergovo vřeténko</a:t>
            </a:r>
          </a:p>
          <a:p>
            <a:r>
              <a:rPr lang="cs-CZ" sz="2400" b="1">
                <a:solidFill>
                  <a:schemeClr val="bg1"/>
                </a:solidFill>
              </a:rPr>
              <a:t>Pigmentované trabekulum</a:t>
            </a:r>
          </a:p>
          <a:p>
            <a:r>
              <a:rPr lang="cs-CZ" sz="2400" b="1">
                <a:solidFill>
                  <a:schemeClr val="bg1"/>
                </a:solidFill>
              </a:rPr>
              <a:t>Transiluminační defekty na iris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Pigmentový glaukom se častěji vyskytuje u mužů a myopů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Pigmentový glaukom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52382" cy="25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28764" cy="26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4487829" cy="27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>
                <a:solidFill>
                  <a:schemeClr val="bg1"/>
                </a:solidFill>
              </a:rPr>
              <a:t>Neovaskulární</a:t>
            </a:r>
            <a:r>
              <a:rPr lang="cs-CZ" sz="4000" b="1" dirty="0">
                <a:solidFill>
                  <a:schemeClr val="bg1"/>
                </a:solidFill>
              </a:rPr>
              <a:t> glaukom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496887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b="1">
                <a:solidFill>
                  <a:srgbClr val="FF0000"/>
                </a:solidFill>
              </a:rPr>
              <a:t>Sekundární glaukom s uzavřeným úhlem</a:t>
            </a:r>
          </a:p>
          <a:p>
            <a:pPr>
              <a:buFontTx/>
              <a:buNone/>
            </a:pPr>
            <a:r>
              <a:rPr lang="cs-CZ" sz="2400" b="1">
                <a:solidFill>
                  <a:srgbClr val="FFFF00"/>
                </a:solidFill>
              </a:rPr>
              <a:t>Neovaskularizace = novotvořené cévy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Vznik: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Jako průvodní jev některých onemocnění sítnice (diabetická retinopatie, okluze v. centralis retinae) Vzniká hypoxie. Z hypoxické tkáně je uvolňován angiogenní faktor, který stimuluje růst cév a fibrovaskulární tkáně. Při průniku těchto faktorů do PK dochází ke vzniku neovaskularizací na iris = rubeóza duhovky. Novotvořené cévy vrůstají až do komorového úhlu, jsou křehké a často z nich krvácí.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Zvýšení NT: uzávěr komorového úhlu cévami + krví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>
                <a:solidFill>
                  <a:schemeClr val="bg1"/>
                </a:solidFill>
              </a:rPr>
              <a:t>Sekundární glaukomy,</a:t>
            </a:r>
            <a:br>
              <a:rPr lang="cs-CZ" sz="2400" b="1" smtClean="0">
                <a:solidFill>
                  <a:schemeClr val="bg1"/>
                </a:solidFill>
              </a:rPr>
            </a:br>
            <a:r>
              <a:rPr lang="cs-CZ" sz="2400" b="1" smtClean="0">
                <a:solidFill>
                  <a:schemeClr val="bg1"/>
                </a:solidFill>
              </a:rPr>
              <a:t>neovaskulární a při přední luxaci nitrooční čočky</a:t>
            </a:r>
          </a:p>
        </p:txBody>
      </p:sp>
      <p:pic>
        <p:nvPicPr>
          <p:cNvPr id="31747" name="Picture 4" descr="čočka"/>
          <p:cNvPicPr>
            <a:picLocks noChangeAspect="1" noChangeArrowheads="1"/>
          </p:cNvPicPr>
          <p:nvPr/>
        </p:nvPicPr>
        <p:blipFill>
          <a:blip r:embed="rId2" cstate="print"/>
          <a:srcRect t="9543"/>
          <a:stretch>
            <a:fillRect/>
          </a:stretch>
        </p:blipFill>
        <p:spPr bwMode="auto">
          <a:xfrm>
            <a:off x="5076825" y="4367213"/>
            <a:ext cx="3384550" cy="2060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5" descr="rubeooooza"/>
          <p:cNvPicPr>
            <a:picLocks noChangeAspect="1" noChangeArrowheads="1"/>
          </p:cNvPicPr>
          <p:nvPr/>
        </p:nvPicPr>
        <p:blipFill>
          <a:blip r:embed="rId3" cstate="print"/>
          <a:srcRect t="11073" r="1108"/>
          <a:stretch>
            <a:fillRect/>
          </a:stretch>
        </p:blipFill>
        <p:spPr bwMode="auto">
          <a:xfrm>
            <a:off x="468313" y="2060575"/>
            <a:ext cx="5111750" cy="306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Absolutní </a:t>
            </a:r>
            <a:r>
              <a:rPr lang="cs-CZ" b="1" dirty="0">
                <a:solidFill>
                  <a:srgbClr val="92D050"/>
                </a:solidFill>
              </a:rPr>
              <a:t>glaukom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 dirty="0">
                <a:solidFill>
                  <a:schemeClr val="bg1"/>
                </a:solidFill>
              </a:rPr>
              <a:t>Jakýkoli typ glaukomu, který pokročil do stádia ztráty vidění – praktické či absolutní slepoty (mohou být zachovány ostrůvky zorného pole temporálně).</a:t>
            </a:r>
          </a:p>
          <a:p>
            <a:pPr>
              <a:buFontTx/>
              <a:buNone/>
            </a:pPr>
            <a:r>
              <a:rPr lang="cs-CZ" sz="2800" b="1" dirty="0">
                <a:solidFill>
                  <a:schemeClr val="accent1"/>
                </a:solidFill>
              </a:rPr>
              <a:t>Terapie: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folHlink"/>
                </a:solidFill>
              </a:rPr>
              <a:t>eliminace bolesti</a:t>
            </a:r>
            <a:r>
              <a:rPr lang="cs-CZ" sz="2800" b="1" dirty="0">
                <a:solidFill>
                  <a:schemeClr val="bg1"/>
                </a:solidFill>
              </a:rPr>
              <a:t> (vyřazení z funkce řasnatého tělesa aplikací nízké teploty – </a:t>
            </a:r>
            <a:r>
              <a:rPr lang="cs-CZ" sz="2800" b="1" dirty="0" err="1">
                <a:solidFill>
                  <a:schemeClr val="bg1"/>
                </a:solidFill>
              </a:rPr>
              <a:t>cyklokryokoagulace</a:t>
            </a:r>
            <a:r>
              <a:rPr lang="cs-CZ" sz="2800" b="1" dirty="0">
                <a:solidFill>
                  <a:schemeClr val="bg1"/>
                </a:solidFill>
              </a:rPr>
              <a:t>, aplikace 2ml 70% alkoholu </a:t>
            </a:r>
            <a:r>
              <a:rPr lang="cs-CZ" sz="2800" b="1" dirty="0" err="1">
                <a:solidFill>
                  <a:schemeClr val="bg1"/>
                </a:solidFill>
              </a:rPr>
              <a:t>retrobulbárně</a:t>
            </a:r>
            <a:r>
              <a:rPr lang="cs-CZ" sz="2800" b="1" dirty="0">
                <a:solidFill>
                  <a:schemeClr val="bg1"/>
                </a:solidFill>
              </a:rPr>
              <a:t> – blok senzitivní inervace oka, enukleace bulbu)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b="1" dirty="0">
                <a:solidFill>
                  <a:srgbClr val="92D050"/>
                </a:solidFill>
              </a:rPr>
              <a:t>Závěr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pPr>
              <a:buFontTx/>
              <a:buNone/>
            </a:pPr>
            <a:endParaRPr lang="cs-CZ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Glaukom je multifaktoriální chronické onemocnění s progresivní tendencí, vedoucí k trvalé  a irreverzibilní ztrátě funkce zrakového orgánu. 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Pečlivá a včasná diagnostika s nasazením adekvátní léčby a pravidelnou dispenzarizací  je jedinou možností, jak minimalizovat rozsah a progresi onemocnění.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FFFF00"/>
                </a:solidFill>
              </a:rPr>
              <a:t>Odtok přes trámčinu komorového úhlu (</a:t>
            </a:r>
            <a:r>
              <a:rPr lang="cs-CZ" sz="2400" dirty="0" err="1">
                <a:solidFill>
                  <a:srgbClr val="FFFF00"/>
                </a:solidFill>
              </a:rPr>
              <a:t>trabekulární</a:t>
            </a:r>
            <a:r>
              <a:rPr lang="cs-CZ" sz="2400" dirty="0">
                <a:solidFill>
                  <a:srgbClr val="FFFF00"/>
                </a:solidFill>
              </a:rPr>
              <a:t> síťovinu)</a:t>
            </a:r>
          </a:p>
        </p:txBody>
      </p:sp>
      <p:pic>
        <p:nvPicPr>
          <p:cNvPr id="113668" name="Picture 4"/>
          <p:cNvPicPr>
            <a:picLocks noChangeArrowheads="1"/>
          </p:cNvPicPr>
          <p:nvPr/>
        </p:nvPicPr>
        <p:blipFill>
          <a:blip r:embed="rId3" cstate="print"/>
          <a:srcRect l="3329"/>
          <a:stretch>
            <a:fillRect/>
          </a:stretch>
        </p:blipFill>
        <p:spPr bwMode="auto">
          <a:xfrm>
            <a:off x="827088" y="1773238"/>
            <a:ext cx="749141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FF00"/>
                </a:solidFill>
              </a:rPr>
              <a:t>Uveo - sklerální odtok</a:t>
            </a:r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3" cstate="print"/>
          <a:srcRect l="4199"/>
          <a:stretch>
            <a:fillRect/>
          </a:stretch>
        </p:blipFill>
        <p:spPr bwMode="auto">
          <a:xfrm>
            <a:off x="827088" y="1484313"/>
            <a:ext cx="749776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I. Diagnostika </a:t>
            </a:r>
            <a:r>
              <a:rPr lang="cs-CZ" b="1" dirty="0">
                <a:solidFill>
                  <a:srgbClr val="92D050"/>
                </a:solidFill>
              </a:rPr>
              <a:t>glaukomu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Rutinní oční vyšetření 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Měření nitroočního tlaku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Vyšetření komorového úhlu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Hodnocení terče zrakového </a:t>
            </a:r>
            <a:r>
              <a:rPr lang="cs-CZ" sz="2800" b="1" dirty="0" smtClean="0">
                <a:solidFill>
                  <a:srgbClr val="FF0000"/>
                </a:solidFill>
              </a:rPr>
              <a:t>nervu (</a:t>
            </a:r>
            <a:r>
              <a:rPr lang="cs-CZ" sz="2800" b="1" dirty="0" err="1" smtClean="0">
                <a:solidFill>
                  <a:srgbClr val="FF0000"/>
                </a:solidFill>
              </a:rPr>
              <a:t>oftalmoskopicky</a:t>
            </a:r>
            <a:r>
              <a:rPr lang="cs-CZ" sz="2800" b="1" dirty="0" smtClean="0">
                <a:solidFill>
                  <a:srgbClr val="FF0000"/>
                </a:solidFill>
              </a:rPr>
              <a:t>, fotografie, OCT, HRT)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Vyšetření zorného pole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(Určení </a:t>
            </a:r>
            <a:r>
              <a:rPr lang="cs-CZ" sz="2800" b="1" dirty="0">
                <a:solidFill>
                  <a:srgbClr val="FF0000"/>
                </a:solidFill>
              </a:rPr>
              <a:t>oční </a:t>
            </a:r>
            <a:r>
              <a:rPr lang="cs-CZ" sz="2800" b="1" dirty="0" err="1" smtClean="0">
                <a:solidFill>
                  <a:srgbClr val="FF0000"/>
                </a:solidFill>
              </a:rPr>
              <a:t>perfúze</a:t>
            </a:r>
            <a:r>
              <a:rPr lang="cs-CZ" sz="2800" b="1" dirty="0" smtClean="0">
                <a:solidFill>
                  <a:srgbClr val="FF0000"/>
                </a:solidFill>
              </a:rPr>
              <a:t>, speciální vyšetření)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1. Měření </a:t>
            </a:r>
            <a:r>
              <a:rPr lang="cs-CZ" sz="3200" b="1" dirty="0">
                <a:solidFill>
                  <a:srgbClr val="FFFF00"/>
                </a:solidFill>
              </a:rPr>
              <a:t>nitroočního </a:t>
            </a:r>
            <a:r>
              <a:rPr lang="cs-CZ" sz="3200" b="1" dirty="0" smtClean="0">
                <a:solidFill>
                  <a:srgbClr val="FFFF00"/>
                </a:solidFill>
              </a:rPr>
              <a:t>tlaku -  </a:t>
            </a:r>
            <a:r>
              <a:rPr lang="cs-CZ" sz="3200" b="1" dirty="0">
                <a:solidFill>
                  <a:srgbClr val="FFFF00"/>
                </a:solidFill>
              </a:rPr>
              <a:t/>
            </a:r>
            <a:br>
              <a:rPr lang="cs-CZ" sz="3200" b="1" dirty="0">
                <a:solidFill>
                  <a:srgbClr val="FFFF00"/>
                </a:solidFill>
              </a:rPr>
            </a:br>
            <a:r>
              <a:rPr lang="cs-CZ" sz="3200" b="1" dirty="0">
                <a:solidFill>
                  <a:srgbClr val="FFFF00"/>
                </a:solidFill>
              </a:rPr>
              <a:t> tonometrie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91513" cy="4537075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Kontaktní metody </a:t>
            </a:r>
            <a:endParaRPr lang="cs-CZ" sz="2800" b="1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 dirty="0" err="1">
                <a:solidFill>
                  <a:schemeClr val="folHlink"/>
                </a:solidFill>
              </a:rPr>
              <a:t>Schi</a:t>
            </a:r>
            <a:r>
              <a:rPr lang="en-US" sz="2800" b="1" dirty="0">
                <a:solidFill>
                  <a:schemeClr val="folHlink"/>
                </a:solidFill>
                <a:cs typeface="Arial" charset="0"/>
              </a:rPr>
              <a:t>ö</a:t>
            </a:r>
            <a:r>
              <a:rPr lang="cs-CZ" sz="2800" b="1" dirty="0" err="1">
                <a:solidFill>
                  <a:schemeClr val="folHlink"/>
                </a:solidFill>
                <a:cs typeface="Arial" charset="0"/>
              </a:rPr>
              <a:t>tzův</a:t>
            </a:r>
            <a:r>
              <a:rPr lang="cs-CZ" sz="2800" b="1" dirty="0">
                <a:solidFill>
                  <a:schemeClr val="folHlink"/>
                </a:solidFill>
                <a:cs typeface="Arial" charset="0"/>
              </a:rPr>
              <a:t> tonometr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 dirty="0" err="1">
                <a:solidFill>
                  <a:schemeClr val="folHlink"/>
                </a:solidFill>
                <a:cs typeface="Arial" charset="0"/>
              </a:rPr>
              <a:t>Goldmannova</a:t>
            </a:r>
            <a:r>
              <a:rPr lang="cs-CZ" sz="2800" b="1" dirty="0">
                <a:solidFill>
                  <a:schemeClr val="folHlink"/>
                </a:solidFill>
                <a:cs typeface="Arial" charset="0"/>
              </a:rPr>
              <a:t> aplanační tonometrie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 dirty="0">
                <a:solidFill>
                  <a:schemeClr val="folHlink"/>
                </a:solidFill>
                <a:cs typeface="Arial" charset="0"/>
              </a:rPr>
              <a:t>Dynamická konturní tonometrie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800" b="1" dirty="0">
              <a:solidFill>
                <a:schemeClr val="folHlink"/>
              </a:solidFill>
              <a:cs typeface="Arial" charset="0"/>
            </a:endParaRPr>
          </a:p>
          <a:p>
            <a:pPr>
              <a:buClr>
                <a:schemeClr val="bg1"/>
              </a:buClr>
            </a:pPr>
            <a:r>
              <a:rPr lang="cs-CZ" b="1" dirty="0">
                <a:solidFill>
                  <a:schemeClr val="bg1"/>
                </a:solidFill>
                <a:cs typeface="Arial" charset="0"/>
              </a:rPr>
              <a:t>Bezkontaktní metody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 dirty="0">
                <a:solidFill>
                  <a:schemeClr val="folHlink"/>
                </a:solidFill>
                <a:cs typeface="Arial" charset="0"/>
              </a:rPr>
              <a:t>Bezkontaktní tonometr</a:t>
            </a:r>
            <a:endParaRPr lang="en-US" sz="2800" b="1" dirty="0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2500</Words>
  <Application>Microsoft Office PowerPoint</Application>
  <PresentationFormat>Předvádění na obrazovce (4:3)</PresentationFormat>
  <Paragraphs>307</Paragraphs>
  <Slides>56</Slides>
  <Notes>44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Výchozí návrh</vt:lpstr>
      <vt:lpstr>Glaukom</vt:lpstr>
      <vt:lpstr>Definice</vt:lpstr>
      <vt:lpstr>Rizikové faktory pro vznik glaukomu</vt:lpstr>
      <vt:lpstr>Nitrooční tlak - hodnoty</vt:lpstr>
      <vt:lpstr>Cirkulace komorové tekutiny</vt:lpstr>
      <vt:lpstr>Odtok přes trámčinu komorového úhlu (trabekulární síťovinu)</vt:lpstr>
      <vt:lpstr>Uveo - sklerální odtok</vt:lpstr>
      <vt:lpstr>I. Diagnostika glaukomu</vt:lpstr>
      <vt:lpstr>1. Měření nitroočního tlaku -    tonometrie</vt:lpstr>
      <vt:lpstr>Schiötzův tonometr</vt:lpstr>
      <vt:lpstr>Schiëtzova tonometrie</vt:lpstr>
      <vt:lpstr>Goldmannův aplanační tonometr</vt:lpstr>
      <vt:lpstr>Goldmannův aplanační tonometr</vt:lpstr>
      <vt:lpstr>Goldmannův aplanační tonometr</vt:lpstr>
      <vt:lpstr>Bezkontaktní tonometr</vt:lpstr>
      <vt:lpstr>2. Vyšetření komorového úhlu gonioskopie</vt:lpstr>
      <vt:lpstr>Gonioskopie</vt:lpstr>
      <vt:lpstr>3. Hodnocení terče zrakového nervu</vt:lpstr>
      <vt:lpstr>Hodnocení terče zrakového nervu</vt:lpstr>
      <vt:lpstr>Prezentace aplikace PowerPoint</vt:lpstr>
      <vt:lpstr> 4. Vyšetření zorného pole perimetrie</vt:lpstr>
      <vt:lpstr>Prezentace aplikace PowerPoint</vt:lpstr>
      <vt:lpstr>Vyšetření zorného pole perimetrie</vt:lpstr>
      <vt:lpstr>Prezentace aplikace PowerPoint</vt:lpstr>
      <vt:lpstr>II. Klasifikace glaukomu</vt:lpstr>
      <vt:lpstr>1. Primární glaukom uzavřeného úhlu - dělení</vt:lpstr>
      <vt:lpstr>a) Akutní glaukom s uzavřeným úhlem</vt:lpstr>
      <vt:lpstr>Pupilární blok</vt:lpstr>
      <vt:lpstr>Příznaky akutního záchvatu </vt:lpstr>
      <vt:lpstr>Mělká přední komora u hypermetropie  a akutní glaukomový záchvat</vt:lpstr>
      <vt:lpstr>Terapie akutního glaukomu s uzavřeným úhlem</vt:lpstr>
      <vt:lpstr>Prezentace aplikace PowerPoint</vt:lpstr>
      <vt:lpstr>Prezentace aplikace PowerPoint</vt:lpstr>
      <vt:lpstr>b) Intermitentní glaukom s uzavřeným úhlem</vt:lpstr>
      <vt:lpstr>c) Chronický glaukom s uzavřeným úhlem</vt:lpstr>
      <vt:lpstr>Glaukom s ciliárním blokem  (maligní glaukom)</vt:lpstr>
      <vt:lpstr> 2. Primární glaukom otevřeného úhlu - dělení</vt:lpstr>
      <vt:lpstr>Primární glaukom otevřeného úhlu - charakteristika a terapie</vt:lpstr>
      <vt:lpstr>a) Medikamentózní terapie</vt:lpstr>
      <vt:lpstr>Prezentace aplikace PowerPoint</vt:lpstr>
      <vt:lpstr>b) Terapie laserem</vt:lpstr>
      <vt:lpstr>Prezentace aplikace PowerPoint</vt:lpstr>
      <vt:lpstr>Prezentace aplikace PowerPoint</vt:lpstr>
      <vt:lpstr>c) Chirurgická terapie</vt:lpstr>
      <vt:lpstr>Trabekulektomie – výsledek filtrační puchýř </vt:lpstr>
      <vt:lpstr>Prezentace aplikace PowerPoint</vt:lpstr>
      <vt:lpstr>Hluboká sklerektomie – nedochází k penetraci  do nitra oka</vt:lpstr>
      <vt:lpstr> 3. Sekundární glaukom</vt:lpstr>
      <vt:lpstr>Sek. glaukom v rámci PEX syndromu</vt:lpstr>
      <vt:lpstr>PEX glaukom</vt:lpstr>
      <vt:lpstr>Sek. glaukom u syndromu pigmentové disperze</vt:lpstr>
      <vt:lpstr>Pigmentový glaukom</vt:lpstr>
      <vt:lpstr>Neovaskulární glaukom</vt:lpstr>
      <vt:lpstr>Sekundární glaukomy, neovaskulární a při přední luxaci nitrooční čočky</vt:lpstr>
      <vt:lpstr>Absolutní glaukom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Glaukom</dc:title>
  <dc:creator>Hana Došková</dc:creator>
  <cp:lastModifiedBy>Machacova Hana</cp:lastModifiedBy>
  <cp:revision>70</cp:revision>
  <dcterms:created xsi:type="dcterms:W3CDTF">2003-10-01T16:49:58Z</dcterms:created>
  <dcterms:modified xsi:type="dcterms:W3CDTF">2020-02-26T15:45:03Z</dcterms:modified>
</cp:coreProperties>
</file>