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70" r:id="rId5"/>
    <p:sldId id="260" r:id="rId6"/>
    <p:sldId id="259" r:id="rId7"/>
    <p:sldId id="258" r:id="rId8"/>
    <p:sldId id="261" r:id="rId9"/>
    <p:sldId id="268" r:id="rId10"/>
    <p:sldId id="276" r:id="rId11"/>
    <p:sldId id="269" r:id="rId12"/>
    <p:sldId id="264" r:id="rId13"/>
    <p:sldId id="273" r:id="rId14"/>
    <p:sldId id="272" r:id="rId15"/>
    <p:sldId id="266" r:id="rId16"/>
    <p:sldId id="265" r:id="rId17"/>
    <p:sldId id="271" r:id="rId18"/>
    <p:sldId id="275" r:id="rId19"/>
    <p:sldId id="274" r:id="rId20"/>
    <p:sldId id="306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5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Diferenciální diagnostika dušnosti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713913-4F92-40A6-9133-AD68A97F6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206" y="3613912"/>
            <a:ext cx="2677134" cy="2992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Obstrukce </a:t>
            </a:r>
            <a:r>
              <a:rPr lang="cs-CZ" dirty="0" err="1"/>
              <a:t>dých</a:t>
            </a:r>
            <a:r>
              <a:rPr lang="cs-CZ" dirty="0"/>
              <a:t>. cest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err="1">
                <a:solidFill>
                  <a:schemeClr val="tx2"/>
                </a:solidFill>
              </a:rPr>
              <a:t>Extratorakální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- </a:t>
            </a:r>
            <a:r>
              <a:rPr lang="cs-CZ" sz="2200" dirty="0" err="1"/>
              <a:t>nejčas</a:t>
            </a:r>
            <a:r>
              <a:rPr lang="cs-CZ" sz="2200" dirty="0"/>
              <a:t>. aspirace, alergický edém glottis, u dětí epiglottis</a:t>
            </a:r>
          </a:p>
          <a:p>
            <a:pPr marL="109728" indent="0">
              <a:buNone/>
            </a:pPr>
            <a:r>
              <a:rPr lang="cs-CZ" sz="2200" dirty="0"/>
              <a:t>- dušnost, </a:t>
            </a:r>
            <a:r>
              <a:rPr lang="cs-CZ" sz="2200" dirty="0" err="1"/>
              <a:t>stridor</a:t>
            </a:r>
            <a:r>
              <a:rPr lang="cs-CZ" sz="2200" dirty="0"/>
              <a:t>, </a:t>
            </a:r>
            <a:r>
              <a:rPr lang="cs-CZ" sz="2200" dirty="0" err="1"/>
              <a:t>retrakce</a:t>
            </a:r>
            <a:r>
              <a:rPr lang="cs-CZ" sz="2200" dirty="0"/>
              <a:t> </a:t>
            </a:r>
            <a:r>
              <a:rPr lang="cs-CZ" sz="2200" dirty="0" err="1"/>
              <a:t>suprakl</a:t>
            </a:r>
            <a:r>
              <a:rPr lang="cs-CZ" sz="2200" dirty="0"/>
              <a:t>. jamek v  </a:t>
            </a:r>
            <a:r>
              <a:rPr lang="cs-CZ" sz="2200" dirty="0" err="1"/>
              <a:t>insp</a:t>
            </a:r>
            <a:r>
              <a:rPr lang="cs-CZ" sz="2200" dirty="0"/>
              <a:t>.</a:t>
            </a:r>
          </a:p>
          <a:p>
            <a:r>
              <a:rPr lang="cs-CZ" sz="2200" b="1" dirty="0" err="1">
                <a:solidFill>
                  <a:schemeClr val="tx2"/>
                </a:solidFill>
              </a:rPr>
              <a:t>Intratorakální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endParaRPr lang="cs-CZ" sz="2200" dirty="0">
              <a:solidFill>
                <a:schemeClr val="tx2"/>
              </a:solidFill>
            </a:endParaRPr>
          </a:p>
          <a:p>
            <a:r>
              <a:rPr lang="cs-CZ" sz="2200" i="1" dirty="0">
                <a:solidFill>
                  <a:schemeClr val="tx2"/>
                </a:solidFill>
              </a:rPr>
              <a:t>akutní</a:t>
            </a:r>
            <a:r>
              <a:rPr lang="cs-CZ" sz="2200" dirty="0"/>
              <a:t> (</a:t>
            </a:r>
            <a:r>
              <a:rPr lang="cs-CZ" sz="2200" dirty="0" err="1"/>
              <a:t>ak</a:t>
            </a:r>
            <a:r>
              <a:rPr lang="cs-CZ" sz="2200" dirty="0"/>
              <a:t>. bronchitis, astma </a:t>
            </a:r>
            <a:r>
              <a:rPr lang="cs-CZ" sz="2200" dirty="0" err="1"/>
              <a:t>bronchiale</a:t>
            </a:r>
            <a:r>
              <a:rPr lang="cs-CZ" sz="2200" dirty="0"/>
              <a:t>, pneumotorax, </a:t>
            </a:r>
            <a:r>
              <a:rPr lang="cs-CZ" sz="2200" dirty="0" err="1"/>
              <a:t>fluidotorax</a:t>
            </a:r>
            <a:r>
              <a:rPr lang="cs-CZ" sz="2200" dirty="0"/>
              <a:t>)</a:t>
            </a:r>
          </a:p>
          <a:p>
            <a:r>
              <a:rPr lang="cs-CZ" sz="2200" i="1" dirty="0">
                <a:solidFill>
                  <a:schemeClr val="tx2"/>
                </a:solidFill>
              </a:rPr>
              <a:t>chronická</a:t>
            </a:r>
            <a:r>
              <a:rPr lang="cs-CZ" sz="2200" dirty="0"/>
              <a:t> (</a:t>
            </a:r>
            <a:r>
              <a:rPr lang="cs-CZ" sz="2200" dirty="0" err="1"/>
              <a:t>chron</a:t>
            </a:r>
            <a:r>
              <a:rPr lang="cs-CZ" sz="2200" dirty="0"/>
              <a:t>. bronchitis, CHOPN, bronchiektasie) - </a:t>
            </a:r>
            <a:r>
              <a:rPr lang="cs-CZ" sz="2200" dirty="0" err="1"/>
              <a:t>interm</a:t>
            </a:r>
            <a:r>
              <a:rPr lang="cs-CZ" sz="2200" dirty="0"/>
              <a:t>. </a:t>
            </a:r>
            <a:r>
              <a:rPr lang="cs-CZ" sz="2200" dirty="0" err="1"/>
              <a:t>ak</a:t>
            </a:r>
            <a:r>
              <a:rPr lang="cs-CZ" sz="2200" dirty="0"/>
              <a:t>. exacerbace (</a:t>
            </a:r>
            <a:r>
              <a:rPr lang="cs-CZ" sz="2200" dirty="0" err="1"/>
              <a:t>mukopur</a:t>
            </a:r>
            <a:r>
              <a:rPr lang="cs-CZ" sz="2200" dirty="0"/>
              <a:t>. sputum, kašel, suché fenomény)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9B2B2B-28D4-4577-A33E-B858A3BBA3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20FDDD-548D-4643-A689-EEE5D3C5CD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857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NYHA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u </a:t>
            </a:r>
            <a:r>
              <a:rPr lang="cs-CZ" sz="2200" dirty="0" err="1"/>
              <a:t>kard</a:t>
            </a:r>
            <a:r>
              <a:rPr lang="cs-CZ" sz="2200" dirty="0"/>
              <a:t>. dušnosti koreluje tíže onemocnění s tíží dušností (NYHA)</a:t>
            </a:r>
          </a:p>
          <a:p>
            <a:r>
              <a:rPr lang="cs-CZ" sz="2200" dirty="0"/>
              <a:t>1. dušnost při velké námaze </a:t>
            </a:r>
            <a:endParaRPr lang="cs-CZ" sz="2200" b="0" dirty="0">
              <a:effectLst/>
            </a:endParaRPr>
          </a:p>
          <a:p>
            <a:r>
              <a:rPr lang="cs-CZ" sz="2200" dirty="0"/>
              <a:t>2. při střední námaze (schody)</a:t>
            </a:r>
            <a:endParaRPr lang="cs-CZ" sz="2200" b="0" dirty="0">
              <a:effectLst/>
            </a:endParaRPr>
          </a:p>
          <a:p>
            <a:r>
              <a:rPr lang="cs-CZ" sz="2200" dirty="0"/>
              <a:t>3. při menší námaze </a:t>
            </a:r>
            <a:endParaRPr lang="cs-CZ" sz="2200" b="0" dirty="0">
              <a:effectLst/>
            </a:endParaRPr>
          </a:p>
          <a:p>
            <a:r>
              <a:rPr lang="cs-CZ" sz="2200" dirty="0"/>
              <a:t>4. klidová dušnost </a:t>
            </a:r>
            <a:endParaRPr lang="cs-CZ" sz="2200" b="0" dirty="0">
              <a:effectLst/>
            </a:endParaRPr>
          </a:p>
          <a:p>
            <a:pPr marL="0" indent="0">
              <a:buNone/>
            </a:pP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A1D0DA-ED52-4087-A9EC-0D5F788C5F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238187-5C84-456D-9277-772A51F86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452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83764"/>
            <a:ext cx="10753200" cy="4139998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2"/>
                </a:solidFill>
              </a:rPr>
              <a:t>správně odebraná anamnéza!!! </a:t>
            </a:r>
            <a:r>
              <a:rPr lang="cs-CZ" sz="2200" dirty="0"/>
              <a:t>- nástup příznaků, délka trvání, průvodní symptomy (</a:t>
            </a:r>
            <a:r>
              <a:rPr lang="cs-CZ" sz="2200" dirty="0" err="1"/>
              <a:t>febrilie</a:t>
            </a:r>
            <a:r>
              <a:rPr lang="cs-CZ" sz="2200" dirty="0"/>
              <a:t>, kašel, závislost na námaze, bolesti na hrudi)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klinické vyšetření</a:t>
            </a:r>
            <a:r>
              <a:rPr lang="cs-CZ" sz="2200" dirty="0"/>
              <a:t> - zásadní pohled + poslech. dechová frekvence, ortopnoe, kašel, náplň </a:t>
            </a:r>
            <a:r>
              <a:rPr lang="cs-CZ" sz="2200" dirty="0" err="1"/>
              <a:t>jugul</a:t>
            </a:r>
            <a:r>
              <a:rPr lang="cs-CZ" sz="2200" dirty="0"/>
              <a:t>. žil, otoky DKK - anasarka, celkový stav pacienta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poslechové (poklep) nálezy </a:t>
            </a:r>
            <a:r>
              <a:rPr lang="cs-CZ" sz="2200" dirty="0"/>
              <a:t>- nepřízvučné (srdeční selhání), přízvučné </a:t>
            </a:r>
            <a:r>
              <a:rPr lang="cs-CZ" sz="2200" dirty="0" err="1"/>
              <a:t>chrůpky</a:t>
            </a:r>
            <a:r>
              <a:rPr lang="cs-CZ" sz="2200" dirty="0"/>
              <a:t>, vlhké chropy (pneumonie), oslabené až vymizelé dýchání (PNO, </a:t>
            </a:r>
            <a:r>
              <a:rPr lang="cs-CZ" sz="2200" dirty="0" err="1"/>
              <a:t>fluidothorax</a:t>
            </a:r>
            <a:r>
              <a:rPr lang="cs-CZ" sz="2200" dirty="0"/>
              <a:t>) pískoty, vrzoty (CHOPN, astma) trubicové dýchání /pneumonie/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0DA0D1-654D-40DA-BC4A-24894E51ED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32E512-66B7-4CBB-8820-93D2EBDC38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3580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EKG - tachykardie, arytmie, přetížení PK-, Q ve III, S v I, RBBB - plicní embolie</a:t>
            </a:r>
          </a:p>
          <a:p>
            <a:r>
              <a:rPr lang="cs-CZ" dirty="0"/>
              <a:t>RTG S+P (</a:t>
            </a:r>
            <a:r>
              <a:rPr lang="cs-CZ" dirty="0" err="1"/>
              <a:t>zadopřední</a:t>
            </a:r>
            <a:r>
              <a:rPr lang="cs-CZ" dirty="0"/>
              <a:t> + event. boční) - pneumonie, PNO, </a:t>
            </a:r>
            <a:r>
              <a:rPr lang="cs-CZ" dirty="0" err="1"/>
              <a:t>fluidothorax</a:t>
            </a:r>
            <a:r>
              <a:rPr lang="cs-CZ" dirty="0"/>
              <a:t>, srdeční selhání</a:t>
            </a:r>
          </a:p>
          <a:p>
            <a:r>
              <a:rPr lang="cs-CZ" dirty="0"/>
              <a:t>laboratoř - KO (anémie) základní biochemické vyšetření - rozšiřujeme o NT-BNP, ev. troponin, koagulace – D-dimery, </a:t>
            </a:r>
            <a:r>
              <a:rPr lang="cs-CZ" dirty="0" err="1"/>
              <a:t>venozní</a:t>
            </a:r>
            <a:r>
              <a:rPr lang="cs-CZ" dirty="0"/>
              <a:t> </a:t>
            </a:r>
            <a:r>
              <a:rPr lang="cs-CZ" dirty="0" err="1"/>
              <a:t>astrup</a:t>
            </a:r>
            <a:endParaRPr lang="cs-CZ" dirty="0"/>
          </a:p>
          <a:p>
            <a:r>
              <a:rPr lang="cs-CZ" dirty="0"/>
              <a:t>vyšetření arteriálních krevních plynů</a:t>
            </a:r>
          </a:p>
          <a:p>
            <a:r>
              <a:rPr lang="cs-CZ" b="1" dirty="0">
                <a:solidFill>
                  <a:schemeClr val="tx2"/>
                </a:solidFill>
              </a:rPr>
              <a:t>doplňující vyšetření : </a:t>
            </a:r>
          </a:p>
          <a:p>
            <a:r>
              <a:rPr lang="cs-CZ" dirty="0"/>
              <a:t>echokardiografie – </a:t>
            </a:r>
            <a:r>
              <a:rPr lang="cs-CZ" dirty="0" err="1"/>
              <a:t>cor</a:t>
            </a:r>
            <a:r>
              <a:rPr lang="cs-CZ" dirty="0"/>
              <a:t> </a:t>
            </a:r>
            <a:r>
              <a:rPr lang="cs-CZ" dirty="0" err="1"/>
              <a:t>pulmonale</a:t>
            </a:r>
            <a:r>
              <a:rPr lang="cs-CZ" dirty="0"/>
              <a:t>, kinetika, EF LK, perikard. výpotek, chlopenní vady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06E4C9-35B9-4F80-B12A-FB97B0545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EC0A5C-B115-4B8A-A08F-2265F502A6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0816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>
                <a:solidFill>
                  <a:schemeClr val="tx2"/>
                </a:solidFill>
              </a:rPr>
              <a:t>spirometrické vyšetření </a:t>
            </a:r>
            <a:r>
              <a:rPr lang="cs-CZ" sz="2200" dirty="0"/>
              <a:t>– typ ventilační poruchy, BSK test, </a:t>
            </a:r>
            <a:r>
              <a:rPr lang="cs-CZ" sz="2200" dirty="0" err="1"/>
              <a:t>bronchodilat</a:t>
            </a:r>
            <a:r>
              <a:rPr lang="cs-CZ" sz="2200" dirty="0"/>
              <a:t>. test</a:t>
            </a:r>
          </a:p>
          <a:p>
            <a:r>
              <a:rPr lang="cs-CZ" sz="2200" dirty="0"/>
              <a:t>CT, ev. HRCT plic - </a:t>
            </a:r>
            <a:r>
              <a:rPr lang="cs-CZ" sz="2200" dirty="0" err="1"/>
              <a:t>interst</a:t>
            </a:r>
            <a:r>
              <a:rPr lang="cs-CZ" sz="2200" dirty="0"/>
              <a:t>. plic procesy, tu</a:t>
            </a:r>
          </a:p>
          <a:p>
            <a:r>
              <a:rPr lang="cs-CZ" sz="2200" dirty="0"/>
              <a:t>CT angiografie a. </a:t>
            </a:r>
            <a:r>
              <a:rPr lang="cs-CZ" sz="2200" dirty="0" err="1"/>
              <a:t>pulmonalis</a:t>
            </a:r>
            <a:r>
              <a:rPr lang="cs-CZ" sz="2200" dirty="0"/>
              <a:t>, event. ventilačně </a:t>
            </a:r>
            <a:r>
              <a:rPr lang="cs-CZ" sz="2200" dirty="0" err="1"/>
              <a:t>perfúzní</a:t>
            </a:r>
            <a:r>
              <a:rPr lang="cs-CZ" sz="2200" dirty="0"/>
              <a:t> </a:t>
            </a:r>
            <a:r>
              <a:rPr lang="cs-CZ" sz="2200" dirty="0" err="1"/>
              <a:t>scan</a:t>
            </a:r>
            <a:r>
              <a:rPr lang="cs-CZ" sz="2200" dirty="0"/>
              <a:t> </a:t>
            </a:r>
          </a:p>
          <a:p>
            <a:r>
              <a:rPr lang="cs-CZ" sz="2200" dirty="0"/>
              <a:t>MR srdce – kardiomyopatie</a:t>
            </a:r>
          </a:p>
          <a:p>
            <a:r>
              <a:rPr lang="cs-CZ" sz="2200" dirty="0"/>
              <a:t>zátěžová vyšetření, </a:t>
            </a:r>
            <a:r>
              <a:rPr lang="cs-CZ" sz="2200" dirty="0" err="1"/>
              <a:t>spiroergometrie</a:t>
            </a:r>
            <a:r>
              <a:rPr lang="cs-CZ" sz="2200" dirty="0"/>
              <a:t>, zátěžové echo, </a:t>
            </a:r>
            <a:r>
              <a:rPr lang="cs-CZ" sz="2200" dirty="0" err="1"/>
              <a:t>scinti</a:t>
            </a:r>
            <a:r>
              <a:rPr lang="cs-CZ" sz="2200" dirty="0"/>
              <a:t> myokardu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3F0B4C-FE9D-4120-A16A-1FB59F55A1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BB8933-873B-4B9E-A70E-8C5B06C2E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0935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dirty="0" err="1"/>
              <a:t>oxygenoterapie</a:t>
            </a:r>
            <a:r>
              <a:rPr lang="cs-CZ" sz="2200" dirty="0"/>
              <a:t> (zvýšení obsahu kyslíku ve vdechované směsi, zvýšení nabídky kyslíku tkáním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z dlouhodobého hlediska při vyšším průtoku kyslíku může </a:t>
            </a:r>
            <a:r>
              <a:rPr lang="cs-CZ" sz="2200" dirty="0" err="1"/>
              <a:t>oxygenoterapie</a:t>
            </a:r>
            <a:r>
              <a:rPr lang="cs-CZ" sz="2200" dirty="0"/>
              <a:t> u pacientů s </a:t>
            </a:r>
            <a:r>
              <a:rPr lang="cs-CZ" sz="2200" dirty="0" err="1"/>
              <a:t>chron</a:t>
            </a:r>
            <a:r>
              <a:rPr lang="cs-CZ" sz="2200" dirty="0"/>
              <a:t>. resp. insuficiencí, u nichž je </a:t>
            </a:r>
            <a:r>
              <a:rPr lang="cs-CZ" sz="2200" dirty="0" err="1"/>
              <a:t>hypoxemie</a:t>
            </a:r>
            <a:r>
              <a:rPr lang="cs-CZ" sz="2200" dirty="0"/>
              <a:t> jediným stimulem dechového centra, přestavovat riziko retence CO2 rozvojem </a:t>
            </a:r>
            <a:r>
              <a:rPr lang="cs-CZ" sz="2200" dirty="0" err="1"/>
              <a:t>hyperkapnického</a:t>
            </a:r>
            <a:r>
              <a:rPr lang="cs-CZ" sz="2200" dirty="0"/>
              <a:t> </a:t>
            </a:r>
            <a:r>
              <a:rPr lang="cs-CZ" sz="2200" dirty="0" err="1"/>
              <a:t>komatu</a:t>
            </a:r>
            <a:r>
              <a:rPr lang="cs-CZ" sz="2200" dirty="0"/>
              <a:t> (PaCO2 ≥ 13 </a:t>
            </a:r>
            <a:r>
              <a:rPr lang="cs-CZ" sz="2200" dirty="0" err="1"/>
              <a:t>kPa</a:t>
            </a:r>
            <a:r>
              <a:rPr lang="cs-CZ" sz="2200" dirty="0"/>
              <a:t>)</a:t>
            </a:r>
            <a:endParaRPr lang="cs-CZ" sz="2200" b="0" dirty="0">
              <a:effectLst/>
            </a:endParaRPr>
          </a:p>
          <a:p>
            <a:pPr>
              <a:lnSpc>
                <a:spcPct val="110000"/>
              </a:lnSpc>
            </a:pPr>
            <a:r>
              <a:rPr lang="cs-CZ" sz="2200" dirty="0"/>
              <a:t>DDOT - využívající koncentrátory kyslíku s nízkým průtokem 1–2 l/min</a:t>
            </a:r>
            <a:endParaRPr lang="cs-CZ" sz="2200" b="0" dirty="0">
              <a:effectLst/>
            </a:endParaRPr>
          </a:p>
          <a:p>
            <a:pPr>
              <a:lnSpc>
                <a:spcPct val="110000"/>
              </a:lnSpc>
            </a:pPr>
            <a:r>
              <a:rPr lang="cs-CZ" sz="2200" dirty="0"/>
              <a:t>neinvazivní ventilace (podmínkou je spolupráce / dostatečná dech. aktivita), při neklidu pacienta,</a:t>
            </a:r>
            <a:endParaRPr lang="cs-CZ" sz="2200" b="0" dirty="0">
              <a:effectLst/>
            </a:endParaRPr>
          </a:p>
          <a:p>
            <a:pPr>
              <a:lnSpc>
                <a:spcPct val="110000"/>
              </a:lnSpc>
            </a:pPr>
            <a:r>
              <a:rPr lang="cs-CZ" sz="2200" dirty="0"/>
              <a:t>vznik sval. únavy a nedostatečné </a:t>
            </a:r>
            <a:r>
              <a:rPr lang="cs-CZ" sz="2200" dirty="0" err="1"/>
              <a:t>oxygenaci</a:t>
            </a:r>
            <a:r>
              <a:rPr lang="cs-CZ" sz="2200" dirty="0"/>
              <a:t> (dech. </a:t>
            </a:r>
            <a:r>
              <a:rPr lang="cs-CZ" sz="2200" dirty="0" err="1"/>
              <a:t>frekv</a:t>
            </a:r>
            <a:r>
              <a:rPr lang="cs-CZ" sz="2200" dirty="0"/>
              <a:t> &gt; 35/min, PaO2 &lt; 9 </a:t>
            </a:r>
            <a:r>
              <a:rPr lang="cs-CZ" sz="2200" dirty="0" err="1"/>
              <a:t>kPa</a:t>
            </a:r>
            <a:r>
              <a:rPr lang="cs-CZ" sz="2200" dirty="0"/>
              <a:t> při FiO2 0,40, PaCO2 &gt; 7,5 </a:t>
            </a:r>
            <a:r>
              <a:rPr lang="cs-CZ" sz="2200" dirty="0" err="1"/>
              <a:t>kPa</a:t>
            </a:r>
            <a:r>
              <a:rPr lang="cs-CZ" sz="2200" dirty="0"/>
              <a:t>) </a:t>
            </a:r>
            <a:r>
              <a:rPr lang="cs-CZ" sz="2200" dirty="0" err="1"/>
              <a:t>orotracheální</a:t>
            </a:r>
            <a:r>
              <a:rPr lang="cs-CZ" sz="2200" dirty="0"/>
              <a:t> intubace s plnou ventilací</a:t>
            </a:r>
            <a:br>
              <a:rPr lang="cs-CZ" sz="2200" b="0" dirty="0">
                <a:effectLst/>
              </a:rPr>
            </a:br>
            <a:endParaRPr lang="cs-CZ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116145-C54F-43A2-A7FA-B1E0AE28F3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8725A6-4E7A-4D6F-ABAF-764FDDACE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1653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000" dirty="0" err="1"/>
              <a:t>kardialní</a:t>
            </a:r>
            <a:r>
              <a:rPr lang="cs-CZ" sz="2000" dirty="0"/>
              <a:t>: diuretika (</a:t>
            </a:r>
            <a:r>
              <a:rPr lang="cs-CZ" sz="2000" dirty="0" err="1"/>
              <a:t>furosemid</a:t>
            </a:r>
            <a:r>
              <a:rPr lang="cs-CZ" sz="2000" dirty="0"/>
              <a:t>), </a:t>
            </a:r>
            <a:r>
              <a:rPr lang="cs-CZ" sz="2000" dirty="0" err="1"/>
              <a:t>nitraty</a:t>
            </a:r>
            <a:r>
              <a:rPr lang="cs-CZ" sz="2000" dirty="0"/>
              <a:t> (ke sníženi </a:t>
            </a:r>
            <a:r>
              <a:rPr lang="cs-CZ" sz="2000" dirty="0" err="1"/>
              <a:t>preloadu</a:t>
            </a:r>
            <a:r>
              <a:rPr lang="cs-CZ" sz="2000" dirty="0"/>
              <a:t>), katecholaminy (</a:t>
            </a:r>
            <a:r>
              <a:rPr lang="cs-CZ" sz="2000" dirty="0" err="1"/>
              <a:t>dobutamin</a:t>
            </a:r>
            <a:r>
              <a:rPr lang="cs-CZ" sz="2000" dirty="0"/>
              <a:t>, noradrenalin) ke zvýšeni srdečního výdeje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dekompenzovaná hypertenze antihypertenziva (</a:t>
            </a:r>
            <a:r>
              <a:rPr lang="cs-CZ" sz="2000" dirty="0" err="1"/>
              <a:t>Tensiomin,nitráty</a:t>
            </a:r>
            <a:r>
              <a:rPr lang="cs-CZ" sz="2000" dirty="0"/>
              <a:t>)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při </a:t>
            </a:r>
            <a:r>
              <a:rPr lang="cs-CZ" sz="2000" dirty="0" err="1"/>
              <a:t>tachyarytmii</a:t>
            </a:r>
            <a:r>
              <a:rPr lang="cs-CZ" sz="2000" dirty="0"/>
              <a:t> (digoxin, </a:t>
            </a:r>
            <a:r>
              <a:rPr lang="cs-CZ" sz="2000" dirty="0" err="1"/>
              <a:t>amiodaron</a:t>
            </a:r>
            <a:r>
              <a:rPr lang="cs-CZ" sz="2000" dirty="0"/>
              <a:t>) 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morfin zvyšuje toleranci k pCO2 a tlumí sympatikus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AKS (</a:t>
            </a:r>
            <a:r>
              <a:rPr lang="cs-CZ" sz="2000" dirty="0" err="1"/>
              <a:t>koronarni</a:t>
            </a:r>
            <a:r>
              <a:rPr lang="cs-CZ" sz="2000" dirty="0"/>
              <a:t> </a:t>
            </a:r>
            <a:r>
              <a:rPr lang="cs-CZ" sz="2000" dirty="0" err="1"/>
              <a:t>revaskularizace</a:t>
            </a:r>
            <a:r>
              <a:rPr lang="cs-CZ" sz="2000" dirty="0"/>
              <a:t>),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PE AK, </a:t>
            </a:r>
            <a:r>
              <a:rPr lang="cs-CZ" sz="2000" dirty="0" err="1"/>
              <a:t>akutni</a:t>
            </a:r>
            <a:r>
              <a:rPr lang="cs-CZ" sz="2000" dirty="0"/>
              <a:t> </a:t>
            </a:r>
            <a:r>
              <a:rPr lang="cs-CZ" sz="2000" dirty="0" err="1"/>
              <a:t>cor</a:t>
            </a:r>
            <a:r>
              <a:rPr lang="cs-CZ" sz="2000" dirty="0"/>
              <a:t> </a:t>
            </a:r>
            <a:r>
              <a:rPr lang="cs-CZ" sz="2000" dirty="0" err="1"/>
              <a:t>pulmonale</a:t>
            </a:r>
            <a:r>
              <a:rPr lang="cs-CZ" sz="2000" dirty="0"/>
              <a:t> </a:t>
            </a:r>
            <a:r>
              <a:rPr lang="cs-CZ" sz="2000" dirty="0" err="1"/>
              <a:t>fibrinolytika</a:t>
            </a:r>
            <a:r>
              <a:rPr lang="cs-CZ" sz="2000" dirty="0"/>
              <a:t>  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plicní postižení - </a:t>
            </a:r>
            <a:r>
              <a:rPr lang="cs-CZ" sz="2000" dirty="0" err="1"/>
              <a:t>bronchodilatancia</a:t>
            </a:r>
            <a:r>
              <a:rPr lang="cs-CZ" sz="2000" dirty="0"/>
              <a:t> (</a:t>
            </a:r>
            <a:r>
              <a:rPr lang="cs-CZ" sz="2000" dirty="0" err="1"/>
              <a:t>aminophyllin</a:t>
            </a:r>
            <a:r>
              <a:rPr lang="cs-CZ" sz="2000" dirty="0"/>
              <a:t>), </a:t>
            </a:r>
            <a:r>
              <a:rPr lang="el-GR" sz="2000" dirty="0"/>
              <a:t>β2 </a:t>
            </a:r>
            <a:r>
              <a:rPr lang="cs-CZ" sz="2000" dirty="0"/>
              <a:t>sympatomimetika (</a:t>
            </a:r>
            <a:r>
              <a:rPr lang="cs-CZ" sz="2000" dirty="0" err="1"/>
              <a:t>fenoterol</a:t>
            </a:r>
            <a:r>
              <a:rPr lang="cs-CZ" sz="2000" dirty="0"/>
              <a:t>, </a:t>
            </a:r>
            <a:r>
              <a:rPr lang="cs-CZ" sz="2000" dirty="0" err="1"/>
              <a:t>salbutamol</a:t>
            </a:r>
            <a:r>
              <a:rPr lang="cs-CZ" sz="2000" dirty="0"/>
              <a:t>), </a:t>
            </a:r>
            <a:r>
              <a:rPr lang="cs-CZ" sz="2000" dirty="0" err="1"/>
              <a:t>anticholinergika</a:t>
            </a:r>
            <a:r>
              <a:rPr lang="cs-CZ" sz="2000" dirty="0"/>
              <a:t> (</a:t>
            </a:r>
            <a:r>
              <a:rPr lang="cs-CZ" sz="2000" dirty="0" err="1"/>
              <a:t>ipratropium</a:t>
            </a:r>
            <a:r>
              <a:rPr lang="cs-CZ" sz="2000" dirty="0"/>
              <a:t> bromid) glukokortikoidy (</a:t>
            </a:r>
            <a:r>
              <a:rPr lang="cs-CZ" sz="2000" dirty="0" err="1"/>
              <a:t>inhalačni</a:t>
            </a:r>
            <a:r>
              <a:rPr lang="cs-CZ" sz="2000" dirty="0"/>
              <a:t> nebo </a:t>
            </a:r>
            <a:r>
              <a:rPr lang="cs-CZ" sz="2000" dirty="0" err="1"/>
              <a:t>systemové</a:t>
            </a:r>
            <a:r>
              <a:rPr lang="cs-CZ" sz="2000" dirty="0"/>
              <a:t>) exacerbace stavu na podkladě </a:t>
            </a:r>
            <a:r>
              <a:rPr lang="cs-CZ" sz="2000" dirty="0" err="1"/>
              <a:t>infektu</a:t>
            </a:r>
            <a:r>
              <a:rPr lang="cs-CZ" sz="2000" dirty="0"/>
              <a:t> ATB</a:t>
            </a:r>
          </a:p>
          <a:p>
            <a:pPr>
              <a:lnSpc>
                <a:spcPct val="110000"/>
              </a:lnSpc>
            </a:pPr>
            <a:r>
              <a:rPr lang="cs-CZ" sz="2000" dirty="0"/>
              <a:t>tumory (</a:t>
            </a:r>
            <a:r>
              <a:rPr lang="cs-CZ" sz="2000" dirty="0" err="1"/>
              <a:t>chemo</a:t>
            </a:r>
            <a:r>
              <a:rPr lang="cs-CZ" sz="2000" dirty="0"/>
              <a:t>, radioterapie nebo chirurgie)</a:t>
            </a:r>
          </a:p>
          <a:p>
            <a:pPr>
              <a:lnSpc>
                <a:spcPct val="110000"/>
              </a:lnSpc>
            </a:pPr>
            <a:r>
              <a:rPr lang="cs-CZ" sz="2000" dirty="0" err="1"/>
              <a:t>fluido</a:t>
            </a:r>
            <a:r>
              <a:rPr lang="cs-CZ" sz="2000" dirty="0"/>
              <a:t>/pneumotorax - hrudní drenáž</a:t>
            </a:r>
          </a:p>
          <a:p>
            <a:pPr>
              <a:lnSpc>
                <a:spcPct val="110000"/>
              </a:lnSpc>
            </a:pPr>
            <a:r>
              <a:rPr lang="cs-CZ" sz="2000" dirty="0" err="1"/>
              <a:t>psychogenni</a:t>
            </a:r>
            <a:r>
              <a:rPr lang="cs-CZ" sz="2000" dirty="0"/>
              <a:t> (anxiolytika a antidepresiva)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995902-C1C1-403F-BFF7-AF4BFD515D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F5F4B0-4CE5-4448-BE8F-9A6BBA3373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8911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30000"/>
              </a:lnSpc>
            </a:pPr>
            <a:r>
              <a:rPr lang="cs-CZ" sz="4000" dirty="0"/>
              <a:t>pacient r. 1957 přichází na NUP bez doporučení pro asi týden </a:t>
            </a:r>
            <a:r>
              <a:rPr lang="cs-CZ" sz="4000" dirty="0" err="1"/>
              <a:t>progredující</a:t>
            </a:r>
            <a:r>
              <a:rPr lang="cs-CZ" sz="4000" dirty="0"/>
              <a:t> námahovou dušnost, zastavuje se po několika metrech, bez stenokardií, </a:t>
            </a:r>
            <a:r>
              <a:rPr lang="cs-CZ" sz="4000" dirty="0" err="1"/>
              <a:t>febrilie</a:t>
            </a:r>
            <a:r>
              <a:rPr lang="cs-CZ" sz="4000" dirty="0"/>
              <a:t> 0, kašel 0, další potíže nemá.</a:t>
            </a:r>
          </a:p>
          <a:p>
            <a:pPr>
              <a:lnSpc>
                <a:spcPct val="130000"/>
              </a:lnSpc>
            </a:pPr>
            <a:r>
              <a:rPr lang="cs-CZ" sz="4000" dirty="0"/>
              <a:t>doposud bez významnějších komorbidit, jen léčba hypertenze</a:t>
            </a:r>
          </a:p>
          <a:p>
            <a:pPr>
              <a:lnSpc>
                <a:spcPct val="130000"/>
              </a:lnSpc>
            </a:pPr>
            <a:r>
              <a:rPr lang="cs-CZ" sz="4000" dirty="0"/>
              <a:t>vstupně hraniční saturace 02 94%, EKG bez zn. AKS, mírná sinusová tachykardie kolem 100/min</a:t>
            </a:r>
          </a:p>
          <a:p>
            <a:pPr>
              <a:lnSpc>
                <a:spcPct val="130000"/>
              </a:lnSpc>
            </a:pPr>
            <a:r>
              <a:rPr lang="cs-CZ" sz="4000" dirty="0"/>
              <a:t>v klinickém obraze: dýchání alveolární, čisté, AS regulérní, dýchání </a:t>
            </a:r>
            <a:r>
              <a:rPr lang="cs-CZ" sz="4000" dirty="0" err="1"/>
              <a:t>alv</a:t>
            </a:r>
            <a:r>
              <a:rPr lang="cs-CZ" sz="4000" dirty="0"/>
              <a:t>. b. v. f, bez otoků DKK, bez zn. TEN</a:t>
            </a:r>
          </a:p>
          <a:p>
            <a:pPr>
              <a:lnSpc>
                <a:spcPct val="130000"/>
              </a:lnSpc>
            </a:pPr>
            <a:r>
              <a:rPr lang="cs-CZ" sz="4000" dirty="0"/>
              <a:t>laboratorně KO v normě, základní biochemie v normě, mírná elevace troponinu na 20 </a:t>
            </a:r>
            <a:r>
              <a:rPr lang="cs-CZ" sz="4000" dirty="0" err="1"/>
              <a:t>ng</a:t>
            </a:r>
            <a:r>
              <a:rPr lang="cs-CZ" sz="4000" dirty="0"/>
              <a:t>/l (hranice do 14)</a:t>
            </a:r>
          </a:p>
          <a:p>
            <a:pPr>
              <a:lnSpc>
                <a:spcPct val="130000"/>
              </a:lnSpc>
            </a:pPr>
            <a:r>
              <a:rPr lang="cs-CZ" sz="4000" dirty="0"/>
              <a:t>pozitivní D-dimery 3.7ug/ml - norma do 0.5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2B5D73-175C-424B-BD4D-53DF940037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A6A768-B7B6-40AC-81B8-4D68898E2A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337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000" indent="0">
              <a:buNone/>
            </a:pPr>
            <a:r>
              <a:rPr lang="cs-CZ" sz="2200" dirty="0"/>
              <a:t>- </a:t>
            </a:r>
            <a:r>
              <a:rPr lang="cs-CZ" sz="2400" dirty="0"/>
              <a:t>RTG hrudníku mírná hyperémie, srdeční stín štíhlý</a:t>
            </a:r>
          </a:p>
          <a:p>
            <a:pPr marL="108000" indent="0">
              <a:buNone/>
            </a:pPr>
            <a:r>
              <a:rPr lang="cs-CZ" sz="2400" dirty="0"/>
              <a:t>- CT angiografie a. </a:t>
            </a:r>
            <a:r>
              <a:rPr lang="cs-CZ" sz="2400" dirty="0" err="1"/>
              <a:t>pulmonalis</a:t>
            </a:r>
            <a:r>
              <a:rPr lang="cs-CZ" sz="2400" dirty="0"/>
              <a:t> potvrzena bilaterální plicní embolie </a:t>
            </a:r>
            <a:r>
              <a:rPr lang="cs-CZ" sz="2400" dirty="0" err="1"/>
              <a:t>segmentárně</a:t>
            </a:r>
            <a:r>
              <a:rPr lang="cs-CZ" sz="2400" dirty="0"/>
              <a:t> a </a:t>
            </a:r>
            <a:r>
              <a:rPr lang="cs-CZ" sz="2400" dirty="0" err="1"/>
              <a:t>subsegmentárně</a:t>
            </a:r>
            <a:r>
              <a:rPr lang="cs-CZ" sz="2400" dirty="0"/>
              <a:t> s dilatací pravostranných srdečních oddílů </a:t>
            </a:r>
          </a:p>
          <a:p>
            <a:pPr marL="108000" indent="0">
              <a:buNone/>
            </a:pPr>
            <a:r>
              <a:rPr lang="cs-CZ" sz="2400" dirty="0"/>
              <a:t>- LMWH dle váhy pacienta </a:t>
            </a:r>
            <a:r>
              <a:rPr lang="cs-CZ" sz="2400" dirty="0" err="1"/>
              <a:t>sc</a:t>
            </a:r>
            <a:r>
              <a:rPr lang="cs-CZ" sz="2400" dirty="0"/>
              <a:t>. a 12h. </a:t>
            </a:r>
          </a:p>
          <a:p>
            <a:pPr marL="108000" indent="0">
              <a:buNone/>
            </a:pPr>
            <a:r>
              <a:rPr lang="cs-CZ" sz="2400" dirty="0"/>
              <a:t>- UZ žil DKK - bez zn. pro DVT</a:t>
            </a:r>
          </a:p>
          <a:p>
            <a:pPr marL="108000" indent="0">
              <a:buNone/>
            </a:pPr>
            <a:r>
              <a:rPr lang="cs-CZ" sz="2400" dirty="0"/>
              <a:t>- </a:t>
            </a:r>
            <a:r>
              <a:rPr lang="cs-CZ" sz="2400" dirty="0" err="1"/>
              <a:t>echokg</a:t>
            </a:r>
            <a:r>
              <a:rPr lang="cs-CZ" sz="2400" dirty="0"/>
              <a:t> hraniční PK, bez PH, EF LK 69%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C6280E-127C-4D74-892B-92267B309F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0C783B-2E2C-4F73-9BE1-E1899A482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906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z dalšího došetření indikována: </a:t>
            </a:r>
            <a:r>
              <a:rPr lang="cs-CZ" sz="2200" dirty="0" err="1"/>
              <a:t>spiroergometrie</a:t>
            </a:r>
            <a:r>
              <a:rPr lang="cs-CZ" sz="2200" dirty="0"/>
              <a:t> a ventilačně </a:t>
            </a:r>
            <a:r>
              <a:rPr lang="cs-CZ" sz="2200" dirty="0" err="1"/>
              <a:t>perfuzní</a:t>
            </a:r>
            <a:r>
              <a:rPr lang="cs-CZ" sz="2200" dirty="0"/>
              <a:t> </a:t>
            </a:r>
            <a:r>
              <a:rPr lang="cs-CZ" sz="2200" dirty="0" err="1"/>
              <a:t>scan</a:t>
            </a:r>
            <a:r>
              <a:rPr lang="cs-CZ" sz="2200" dirty="0"/>
              <a:t> na KNM k odlišení chronické embolizace / akutní (pac. udává na cílený dotaz občasné bolesti na hrudi s námahovou dušností)</a:t>
            </a:r>
          </a:p>
          <a:p>
            <a:r>
              <a:rPr lang="cs-CZ" sz="2200" dirty="0"/>
              <a:t>v rámci </a:t>
            </a:r>
            <a:r>
              <a:rPr lang="cs-CZ" sz="2200" dirty="0" err="1"/>
              <a:t>paraneo</a:t>
            </a:r>
            <a:r>
              <a:rPr lang="cs-CZ" sz="2200" dirty="0"/>
              <a:t> </a:t>
            </a:r>
            <a:r>
              <a:rPr lang="cs-CZ" sz="2200" dirty="0" err="1"/>
              <a:t>screeningu</a:t>
            </a:r>
            <a:r>
              <a:rPr lang="cs-CZ" sz="2200" dirty="0"/>
              <a:t> doplněny Tu </a:t>
            </a:r>
            <a:r>
              <a:rPr lang="cs-CZ" sz="2200" dirty="0" err="1"/>
              <a:t>markery</a:t>
            </a:r>
            <a:r>
              <a:rPr lang="cs-CZ" sz="2200" dirty="0"/>
              <a:t>, nadhraniční PSA - k urologickému došetření, UZ břicha negativní, stolice na okultní krvácení.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928D63-5BD3-4E8F-829C-942381F6B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8E9C94-CC1F-4A3B-915B-68C2680D9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443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subjektivní nedostatek vzduchu, obvykle se zvýšeným dechovým úsilím</a:t>
            </a:r>
            <a:endParaRPr lang="cs-CZ" b="0" dirty="0">
              <a:effectLst/>
            </a:endParaRPr>
          </a:p>
          <a:p>
            <a:r>
              <a:rPr lang="cs-CZ" dirty="0"/>
              <a:t>objektivně obtížné</a:t>
            </a:r>
          </a:p>
          <a:p>
            <a:r>
              <a:rPr lang="cs-CZ" dirty="0"/>
              <a:t>i několikrát zvýšená plicní ventilace nemusí být dušností!! </a:t>
            </a:r>
          </a:p>
          <a:p>
            <a:r>
              <a:rPr lang="cs-CZ" dirty="0"/>
              <a:t>usilovná práce </a:t>
            </a:r>
            <a:r>
              <a:rPr lang="cs-CZ" dirty="0" err="1"/>
              <a:t>dých</a:t>
            </a:r>
            <a:r>
              <a:rPr lang="cs-CZ" dirty="0"/>
              <a:t>. svalů, zatahování jugulárních a </a:t>
            </a:r>
            <a:r>
              <a:rPr lang="cs-CZ" dirty="0" err="1"/>
              <a:t>supraklavikulárních</a:t>
            </a:r>
            <a:r>
              <a:rPr lang="cs-CZ" dirty="0"/>
              <a:t> jamek</a:t>
            </a:r>
            <a:endParaRPr lang="cs-CZ" b="0" dirty="0">
              <a:effectLst/>
            </a:endParaRPr>
          </a:p>
          <a:p>
            <a:r>
              <a:rPr lang="cs-CZ" dirty="0"/>
              <a:t>u zdravého pocit nedostatku vzduchu při zvýšené svalové práci</a:t>
            </a:r>
          </a:p>
          <a:p>
            <a:r>
              <a:rPr lang="cs-CZ" dirty="0"/>
              <a:t>hypoxie nepoměr mezi nabídkou a potřebou O2 pro tkáně, nutná pro zachovaní aerobního metabolismu </a:t>
            </a:r>
          </a:p>
          <a:p>
            <a:pPr marL="109728" indent="0">
              <a:buNone/>
            </a:pPr>
            <a:endParaRPr lang="cs-CZ" dirty="0"/>
          </a:p>
          <a:p>
            <a:pPr marL="0" indent="0">
              <a:buNone/>
            </a:pP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44EA68-F17C-401C-B448-888FCBA17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8CEEE3-4A21-495D-B21A-EA8C0393C3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1922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sz="5000" dirty="0"/>
            </a:br>
            <a:r>
              <a:rPr lang="cs-CZ" altLang="cs-CZ" sz="5000" dirty="0"/>
              <a:t>Děkuji za pozornost!</a:t>
            </a:r>
            <a:br>
              <a:rPr lang="cs-CZ" altLang="cs-CZ" sz="5000" dirty="0"/>
            </a:br>
            <a:endParaRPr lang="cs-CZ" altLang="cs-CZ" sz="5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E345907-F135-4527-96D0-0B0776676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408" y="1862922"/>
            <a:ext cx="5587183" cy="4120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dirty="0"/>
              <a:t>fr 12-16/min 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dušnost automat. neznamená RI (ventilace je nedostatečná, změna </a:t>
            </a:r>
            <a:r>
              <a:rPr lang="cs-CZ" sz="2200" dirty="0" err="1"/>
              <a:t>parc</a:t>
            </a:r>
            <a:r>
              <a:rPr lang="cs-CZ" sz="2200" dirty="0"/>
              <a:t>. tlaků krev. plynů (PaCO2 &gt; 6 </a:t>
            </a:r>
            <a:r>
              <a:rPr lang="cs-CZ" sz="2200" dirty="0" err="1"/>
              <a:t>kPa</a:t>
            </a:r>
            <a:r>
              <a:rPr lang="cs-CZ" sz="2200" dirty="0"/>
              <a:t>, PaO2 &lt; 9 </a:t>
            </a:r>
            <a:r>
              <a:rPr lang="cs-CZ" sz="2200" dirty="0" err="1"/>
              <a:t>kPa</a:t>
            </a:r>
            <a:r>
              <a:rPr lang="cs-CZ" sz="2200" dirty="0"/>
              <a:t>)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tachypnoe/bradypnoe 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ortopnoe</a:t>
            </a:r>
            <a:r>
              <a:rPr lang="cs-CZ" sz="2200" b="1" dirty="0"/>
              <a:t> </a:t>
            </a:r>
            <a:r>
              <a:rPr lang="cs-CZ" sz="2200" dirty="0"/>
              <a:t>– klid. dušnost, nemožnost dýchat v </a:t>
            </a:r>
            <a:r>
              <a:rPr lang="cs-CZ" sz="2200" dirty="0" err="1"/>
              <a:t>horiz</a:t>
            </a:r>
            <a:r>
              <a:rPr lang="cs-CZ" sz="2200" dirty="0"/>
              <a:t>. poloze (</a:t>
            </a:r>
            <a:r>
              <a:rPr lang="cs-CZ" sz="2200" dirty="0" err="1"/>
              <a:t>pl</a:t>
            </a:r>
            <a:r>
              <a:rPr lang="cs-CZ" sz="2200" dirty="0"/>
              <a:t>. edém) městnání krve v </a:t>
            </a:r>
            <a:r>
              <a:rPr lang="cs-CZ" sz="2200" dirty="0" err="1"/>
              <a:t>pl</a:t>
            </a:r>
            <a:r>
              <a:rPr lang="cs-CZ" sz="2200" dirty="0"/>
              <a:t>. řečišti před </a:t>
            </a:r>
            <a:r>
              <a:rPr lang="cs-CZ" sz="2200" dirty="0" err="1"/>
              <a:t>selháv</a:t>
            </a:r>
            <a:r>
              <a:rPr lang="cs-CZ" sz="2200" dirty="0"/>
              <a:t>. komorou 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astma </a:t>
            </a:r>
            <a:r>
              <a:rPr lang="cs-CZ" sz="2200" b="1" dirty="0" err="1">
                <a:solidFill>
                  <a:schemeClr val="tx2"/>
                </a:solidFill>
              </a:rPr>
              <a:t>cardiale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 noční </a:t>
            </a:r>
            <a:r>
              <a:rPr lang="cs-CZ" sz="2200" dirty="0" err="1"/>
              <a:t>paroxysm</a:t>
            </a:r>
            <a:r>
              <a:rPr lang="cs-CZ" sz="2200" dirty="0"/>
              <a:t>. dušnost, vlhké fen. </a:t>
            </a:r>
            <a:r>
              <a:rPr lang="cs-CZ" sz="2200" dirty="0" err="1"/>
              <a:t>chrůpky</a:t>
            </a:r>
            <a:r>
              <a:rPr lang="cs-CZ" sz="2200" dirty="0"/>
              <a:t>, cval 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astma </a:t>
            </a:r>
            <a:r>
              <a:rPr lang="cs-CZ" sz="2200" b="1" dirty="0" err="1">
                <a:solidFill>
                  <a:schemeClr val="tx2"/>
                </a:solidFill>
              </a:rPr>
              <a:t>mixtum</a:t>
            </a:r>
            <a:r>
              <a:rPr lang="cs-CZ" sz="2200" b="1" dirty="0">
                <a:solidFill>
                  <a:schemeClr val="tx2"/>
                </a:solidFill>
              </a:rPr>
              <a:t> </a:t>
            </a:r>
            <a:r>
              <a:rPr lang="cs-CZ" sz="2200" dirty="0"/>
              <a:t>–</a:t>
            </a:r>
            <a:r>
              <a:rPr lang="cs-CZ" sz="2200" b="1" dirty="0"/>
              <a:t> </a:t>
            </a:r>
            <a:r>
              <a:rPr lang="cs-CZ" sz="2200" dirty="0"/>
              <a:t>suché fen. pískoty, vrzoty při </a:t>
            </a:r>
            <a:r>
              <a:rPr lang="cs-CZ" sz="2200" dirty="0" err="1"/>
              <a:t>kard</a:t>
            </a:r>
            <a:r>
              <a:rPr lang="cs-CZ" sz="2200" dirty="0"/>
              <a:t>. selhávaní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hyperpnoe</a:t>
            </a:r>
            <a:r>
              <a:rPr lang="cs-CZ" sz="2200" b="1" dirty="0"/>
              <a:t> </a:t>
            </a:r>
            <a:r>
              <a:rPr lang="cs-CZ" sz="2200" dirty="0"/>
              <a:t>– prohloubené dýchání se zvětšením minut. </a:t>
            </a:r>
            <a:r>
              <a:rPr lang="cs-CZ" sz="2200" dirty="0" err="1"/>
              <a:t>pl</a:t>
            </a:r>
            <a:r>
              <a:rPr lang="cs-CZ" sz="2200" dirty="0"/>
              <a:t>. objemu (</a:t>
            </a:r>
            <a:r>
              <a:rPr lang="cs-CZ" sz="2200" dirty="0" err="1"/>
              <a:t>acidoza</a:t>
            </a:r>
            <a:r>
              <a:rPr lang="cs-CZ" sz="2200" dirty="0"/>
              <a:t>, </a:t>
            </a:r>
            <a:r>
              <a:rPr lang="cs-CZ" sz="2200" dirty="0" err="1"/>
              <a:t>febrilie</a:t>
            </a:r>
            <a:r>
              <a:rPr lang="cs-CZ" sz="2200" dirty="0"/>
              <a:t>)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asfyxie</a:t>
            </a:r>
            <a:r>
              <a:rPr lang="cs-CZ" sz="2200" dirty="0"/>
              <a:t> – urgentní stav, komb. život ohrožující hypoxie s </a:t>
            </a:r>
            <a:r>
              <a:rPr lang="cs-CZ" sz="2200" dirty="0" err="1"/>
              <a:t>hyperkapnii</a:t>
            </a:r>
            <a:r>
              <a:rPr lang="cs-CZ" sz="2200" dirty="0"/>
              <a:t> bez možnosti kompenzace (edém HDC, aspirace cizího tělesa)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apnoe</a:t>
            </a:r>
            <a:r>
              <a:rPr lang="cs-CZ" sz="2200" dirty="0"/>
              <a:t> – dočasná zástava dechu (ischemie, poškozeni CNS) </a:t>
            </a:r>
          </a:p>
          <a:p>
            <a:pPr marL="109728" indent="0">
              <a:lnSpc>
                <a:spcPct val="110000"/>
              </a:lnSpc>
              <a:buNone/>
            </a:pPr>
            <a:br>
              <a:rPr lang="cs-CZ" sz="2200" dirty="0"/>
            </a:br>
            <a:endParaRPr lang="cs-CZ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B9F93C-921F-4973-93F0-4B37F66E05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73E556-CFE0-47B3-B670-347443438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92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567576"/>
            <a:ext cx="8099783" cy="4363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6FBBB3-7558-46FD-A153-3081CA26DA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3E1596-D2E1-42C5-8E07-39FC8E9E5D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471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Patofyziologie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0911827" cy="413999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</a:pPr>
            <a:r>
              <a:rPr lang="cs-CZ" sz="8800" dirty="0"/>
              <a:t>dech. centrum - </a:t>
            </a:r>
            <a:r>
              <a:rPr lang="cs-CZ" sz="8800" dirty="0" err="1"/>
              <a:t>mozk</a:t>
            </a:r>
            <a:r>
              <a:rPr lang="cs-CZ" sz="8800" dirty="0"/>
              <a:t>. kmen, dochází k integraci </a:t>
            </a:r>
            <a:r>
              <a:rPr lang="cs-CZ" sz="8800" dirty="0" err="1"/>
              <a:t>aff</a:t>
            </a:r>
            <a:r>
              <a:rPr lang="cs-CZ" sz="8800" dirty="0"/>
              <a:t>. signálů z periferie z </a:t>
            </a:r>
            <a:r>
              <a:rPr lang="cs-CZ" sz="8800" dirty="0" err="1"/>
              <a:t>mechanoreceptorů</a:t>
            </a:r>
            <a:r>
              <a:rPr lang="cs-CZ" sz="8800" dirty="0"/>
              <a:t> a chemoreceptorů, a následně se zde generuji </a:t>
            </a:r>
            <a:r>
              <a:rPr lang="cs-CZ" sz="8800" dirty="0" err="1"/>
              <a:t>eff</a:t>
            </a:r>
            <a:r>
              <a:rPr lang="cs-CZ" sz="8800" dirty="0"/>
              <a:t>. signály, které ovlivňuji dýchání</a:t>
            </a:r>
          </a:p>
          <a:p>
            <a:pPr>
              <a:lnSpc>
                <a:spcPct val="130000"/>
              </a:lnSpc>
            </a:pPr>
            <a:r>
              <a:rPr lang="cs-CZ" sz="8800" b="1" dirty="0">
                <a:solidFill>
                  <a:schemeClr val="tx2"/>
                </a:solidFill>
              </a:rPr>
              <a:t>chemoreceptory</a:t>
            </a:r>
            <a:r>
              <a:rPr lang="cs-CZ" sz="8800" dirty="0"/>
              <a:t> citlivé ke změně </a:t>
            </a:r>
            <a:r>
              <a:rPr lang="cs-CZ" sz="8800" dirty="0" err="1"/>
              <a:t>chem</a:t>
            </a:r>
            <a:r>
              <a:rPr lang="cs-CZ" sz="8800" dirty="0"/>
              <a:t>. slož. krve (pH, PaCO2, PaO2) - na </a:t>
            </a:r>
            <a:r>
              <a:rPr lang="cs-CZ" sz="8800" dirty="0" err="1"/>
              <a:t>ventr</a:t>
            </a:r>
            <a:r>
              <a:rPr lang="cs-CZ" sz="8800" dirty="0"/>
              <a:t>. povrchu </a:t>
            </a:r>
            <a:r>
              <a:rPr lang="cs-CZ" sz="8800" dirty="0" err="1"/>
              <a:t>prodlouž</a:t>
            </a:r>
            <a:r>
              <a:rPr lang="cs-CZ" sz="8800" dirty="0"/>
              <a:t>. míchy, v </a:t>
            </a:r>
            <a:r>
              <a:rPr lang="cs-CZ" sz="8800" dirty="0" err="1"/>
              <a:t>karot</a:t>
            </a:r>
            <a:r>
              <a:rPr lang="cs-CZ" sz="8800" dirty="0"/>
              <a:t>. tepnách a aortě. Vysílají impulzy stimulující resp. centrum prostřednictvím </a:t>
            </a:r>
            <a:r>
              <a:rPr lang="cs-CZ" sz="8800" dirty="0" err="1"/>
              <a:t>sinokarotického</a:t>
            </a:r>
            <a:r>
              <a:rPr lang="cs-CZ" sz="8800" dirty="0"/>
              <a:t>, </a:t>
            </a:r>
            <a:r>
              <a:rPr lang="cs-CZ" sz="8800" dirty="0" err="1"/>
              <a:t>glossofaryngealniho</a:t>
            </a:r>
            <a:r>
              <a:rPr lang="cs-CZ" sz="8800" dirty="0"/>
              <a:t> a bloudivého nervu.</a:t>
            </a:r>
          </a:p>
          <a:p>
            <a:pPr>
              <a:lnSpc>
                <a:spcPct val="130000"/>
              </a:lnSpc>
            </a:pPr>
            <a:r>
              <a:rPr lang="cs-CZ" sz="8800" b="1" dirty="0" err="1">
                <a:solidFill>
                  <a:schemeClr val="tx2"/>
                </a:solidFill>
              </a:rPr>
              <a:t>mechanoreceptory</a:t>
            </a:r>
            <a:r>
              <a:rPr lang="cs-CZ" sz="8800" dirty="0"/>
              <a:t> reagují na změnu napěti v plicích a v DC cestou n. vagus a n. </a:t>
            </a:r>
            <a:r>
              <a:rPr lang="cs-CZ" sz="8800" dirty="0" err="1"/>
              <a:t>phrenicus</a:t>
            </a:r>
            <a:endParaRPr lang="cs-CZ" sz="8800" dirty="0"/>
          </a:p>
          <a:p>
            <a:pPr>
              <a:lnSpc>
                <a:spcPct val="130000"/>
              </a:lnSpc>
            </a:pPr>
            <a:r>
              <a:rPr lang="cs-CZ" sz="8800" b="1" dirty="0" err="1">
                <a:solidFill>
                  <a:schemeClr val="tx2"/>
                </a:solidFill>
              </a:rPr>
              <a:t>proprioceptory</a:t>
            </a:r>
            <a:r>
              <a:rPr lang="cs-CZ" sz="8800" b="1" dirty="0">
                <a:solidFill>
                  <a:schemeClr val="tx2"/>
                </a:solidFill>
              </a:rPr>
              <a:t>, svalová </a:t>
            </a:r>
            <a:r>
              <a:rPr lang="cs-CZ" sz="8800" b="1" dirty="0" err="1">
                <a:solidFill>
                  <a:schemeClr val="tx2"/>
                </a:solidFill>
              </a:rPr>
              <a:t>vřetenka</a:t>
            </a:r>
            <a:r>
              <a:rPr lang="cs-CZ" sz="8800" b="1" dirty="0">
                <a:solidFill>
                  <a:schemeClr val="tx2"/>
                </a:solidFill>
              </a:rPr>
              <a:t> nebo šlachová tělíska </a:t>
            </a:r>
            <a:r>
              <a:rPr lang="cs-CZ" sz="8800" dirty="0"/>
              <a:t>- informaci o napěti v DC</a:t>
            </a:r>
          </a:p>
          <a:p>
            <a:pPr>
              <a:lnSpc>
                <a:spcPct val="130000"/>
              </a:lnSpc>
            </a:pPr>
            <a:r>
              <a:rPr lang="cs-CZ" sz="8800" b="1" dirty="0">
                <a:solidFill>
                  <a:schemeClr val="tx2"/>
                </a:solidFill>
              </a:rPr>
              <a:t>když </a:t>
            </a:r>
            <a:r>
              <a:rPr lang="cs-CZ" sz="8800" b="1" dirty="0" err="1">
                <a:solidFill>
                  <a:schemeClr val="tx2"/>
                </a:solidFill>
              </a:rPr>
              <a:t>eff</a:t>
            </a:r>
            <a:r>
              <a:rPr lang="cs-CZ" sz="8800" b="1" dirty="0">
                <a:solidFill>
                  <a:schemeClr val="tx2"/>
                </a:solidFill>
              </a:rPr>
              <a:t>. signály nevedou k dostatečné alveol. ventilaci = pocit dušnosti</a:t>
            </a:r>
            <a:endParaRPr lang="cs-CZ" sz="8800" dirty="0">
              <a:solidFill>
                <a:schemeClr val="tx2"/>
              </a:solidFill>
            </a:endParaRPr>
          </a:p>
          <a:p>
            <a:pPr marL="109728" indent="0">
              <a:buNone/>
            </a:pP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14FF71-D286-431D-A4B2-72DC82082A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A90EF8-6AC1-4B02-BD4A-DF43338AD6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902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Plicní edém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8800" dirty="0"/>
              <a:t>filtrace tekutiny z kapilár do </a:t>
            </a:r>
            <a:r>
              <a:rPr lang="cs-CZ" sz="8800" dirty="0" err="1"/>
              <a:t>pl</a:t>
            </a:r>
            <a:r>
              <a:rPr lang="cs-CZ" sz="8800" dirty="0"/>
              <a:t>. </a:t>
            </a:r>
            <a:r>
              <a:rPr lang="cs-CZ" sz="8800" dirty="0" err="1"/>
              <a:t>interstic</a:t>
            </a:r>
            <a:r>
              <a:rPr lang="cs-CZ" sz="8800" dirty="0"/>
              <a:t>. prostoru a do alveolů při porušené </a:t>
            </a:r>
            <a:r>
              <a:rPr lang="cs-CZ" sz="8800" dirty="0" err="1"/>
              <a:t>Starlingově</a:t>
            </a:r>
            <a:r>
              <a:rPr lang="cs-CZ" sz="8800" dirty="0"/>
              <a:t> rovnováze - </a:t>
            </a:r>
            <a:r>
              <a:rPr lang="cs-CZ" sz="8800" b="1" dirty="0">
                <a:solidFill>
                  <a:schemeClr val="tx2"/>
                </a:solidFill>
              </a:rPr>
              <a:t>zvýšený </a:t>
            </a:r>
            <a:r>
              <a:rPr lang="cs-CZ" sz="8800" b="1" dirty="0" err="1">
                <a:solidFill>
                  <a:schemeClr val="tx2"/>
                </a:solidFill>
              </a:rPr>
              <a:t>intrakapilární</a:t>
            </a:r>
            <a:r>
              <a:rPr lang="cs-CZ" sz="8800" b="1" dirty="0">
                <a:solidFill>
                  <a:schemeClr val="tx2"/>
                </a:solidFill>
              </a:rPr>
              <a:t> tlak </a:t>
            </a:r>
            <a:r>
              <a:rPr lang="cs-CZ" sz="8800" dirty="0"/>
              <a:t>tlačí tekutinu ven z cévy do </a:t>
            </a:r>
            <a:r>
              <a:rPr lang="cs-CZ" sz="8800" dirty="0" err="1"/>
              <a:t>interstic</a:t>
            </a:r>
            <a:r>
              <a:rPr lang="cs-CZ" sz="8800" dirty="0"/>
              <a:t>. prostoru plic/</a:t>
            </a:r>
            <a:r>
              <a:rPr lang="cs-CZ" sz="8800" b="1" dirty="0" err="1">
                <a:solidFill>
                  <a:schemeClr val="tx2"/>
                </a:solidFill>
              </a:rPr>
              <a:t>onkotický</a:t>
            </a:r>
            <a:r>
              <a:rPr lang="cs-CZ" sz="8800" b="1" dirty="0">
                <a:solidFill>
                  <a:schemeClr val="tx2"/>
                </a:solidFill>
              </a:rPr>
              <a:t> tlak plasmy </a:t>
            </a:r>
            <a:r>
              <a:rPr lang="cs-CZ" sz="8800" dirty="0"/>
              <a:t>drží tekutinu intravaskulárně</a:t>
            </a:r>
            <a:endParaRPr lang="cs-CZ" sz="88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cs-CZ" sz="8800" dirty="0"/>
              <a:t>pokud dojde k poruše ustálené rovnováhy, je tekutina filtrována do </a:t>
            </a:r>
            <a:r>
              <a:rPr lang="cs-CZ" sz="8800" dirty="0" err="1"/>
              <a:t>interstic</a:t>
            </a:r>
            <a:r>
              <a:rPr lang="cs-CZ" sz="8800" dirty="0"/>
              <a:t>. prostoru plic a při narušení </a:t>
            </a:r>
            <a:r>
              <a:rPr lang="cs-CZ" sz="8800" dirty="0" err="1"/>
              <a:t>mezibun</a:t>
            </a:r>
            <a:r>
              <a:rPr lang="cs-CZ" sz="8800" dirty="0"/>
              <a:t>. spojení epitelu </a:t>
            </a:r>
            <a:r>
              <a:rPr lang="cs-CZ" sz="8800" dirty="0" err="1"/>
              <a:t>vystílejícího</a:t>
            </a:r>
            <a:r>
              <a:rPr lang="cs-CZ" sz="8800" dirty="0"/>
              <a:t> </a:t>
            </a:r>
            <a:r>
              <a:rPr lang="cs-CZ" sz="8800" dirty="0" err="1"/>
              <a:t>pl</a:t>
            </a:r>
            <a:r>
              <a:rPr lang="cs-CZ" sz="8800" dirty="0"/>
              <a:t>. alveoly dojde i k filtraci tekutiny až do </a:t>
            </a:r>
            <a:r>
              <a:rPr lang="cs-CZ" sz="8800" dirty="0" err="1"/>
              <a:t>aleveolů</a:t>
            </a:r>
            <a:r>
              <a:rPr lang="cs-CZ" sz="8800" dirty="0"/>
              <a:t> a k těžšímu stupni </a:t>
            </a:r>
            <a:r>
              <a:rPr lang="cs-CZ" sz="8800" dirty="0" err="1"/>
              <a:t>pl</a:t>
            </a:r>
            <a:r>
              <a:rPr lang="cs-CZ" sz="8800" dirty="0"/>
              <a:t>. edému</a:t>
            </a:r>
          </a:p>
          <a:p>
            <a:pPr>
              <a:lnSpc>
                <a:spcPct val="120000"/>
              </a:lnSpc>
            </a:pPr>
            <a:r>
              <a:rPr lang="cs-CZ" sz="8000" b="1" u="sng" dirty="0">
                <a:solidFill>
                  <a:schemeClr val="tx2"/>
                </a:solidFill>
              </a:rPr>
              <a:t>kardiální edém</a:t>
            </a:r>
            <a:r>
              <a:rPr lang="cs-CZ" sz="8000" dirty="0">
                <a:solidFill>
                  <a:schemeClr val="tx2"/>
                </a:solidFill>
              </a:rPr>
              <a:t> </a:t>
            </a:r>
            <a:r>
              <a:rPr lang="cs-CZ" sz="8000" dirty="0"/>
              <a:t>- v důsledku selhávaní LK dochází k zvýšení plicního intravaskulárního tlaku, poruše st. rovnováhy a filtraci tekutiny do intersticiálního prostoru</a:t>
            </a:r>
          </a:p>
          <a:p>
            <a:pPr>
              <a:lnSpc>
                <a:spcPct val="120000"/>
              </a:lnSpc>
            </a:pPr>
            <a:r>
              <a:rPr lang="cs-CZ" sz="8000" b="1" u="sng" dirty="0">
                <a:solidFill>
                  <a:schemeClr val="tx2"/>
                </a:solidFill>
              </a:rPr>
              <a:t>nekardiální</a:t>
            </a:r>
            <a:r>
              <a:rPr lang="cs-CZ" sz="8000" u="sng" dirty="0">
                <a:solidFill>
                  <a:schemeClr val="tx2"/>
                </a:solidFill>
              </a:rPr>
              <a:t> </a:t>
            </a:r>
            <a:r>
              <a:rPr lang="cs-CZ" sz="8000" b="1" u="sng" dirty="0">
                <a:solidFill>
                  <a:schemeClr val="tx2"/>
                </a:solidFill>
              </a:rPr>
              <a:t>edém</a:t>
            </a:r>
            <a:r>
              <a:rPr lang="cs-CZ" sz="8000" b="1" dirty="0">
                <a:solidFill>
                  <a:schemeClr val="tx2"/>
                </a:solidFill>
              </a:rPr>
              <a:t> </a:t>
            </a:r>
            <a:r>
              <a:rPr lang="cs-CZ" sz="8000" dirty="0">
                <a:solidFill>
                  <a:schemeClr val="tx2"/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cs-CZ" sz="8000" i="1" dirty="0"/>
              <a:t>vysokohorský</a:t>
            </a:r>
            <a:r>
              <a:rPr lang="cs-CZ" sz="8000" dirty="0"/>
              <a:t>, při hypoxii způsobené vasokonstrikci dochází k poruše ster. rovnováhy a toku tekutiny do </a:t>
            </a:r>
            <a:r>
              <a:rPr lang="cs-CZ" sz="8000" dirty="0" err="1"/>
              <a:t>intersticia</a:t>
            </a:r>
            <a:endParaRPr lang="cs-CZ" sz="80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cs-CZ" sz="8000" i="1" dirty="0"/>
              <a:t>intoxikaci heroinem </a:t>
            </a:r>
            <a:r>
              <a:rPr lang="cs-CZ" sz="8000" dirty="0"/>
              <a:t>- </a:t>
            </a:r>
            <a:r>
              <a:rPr lang="cs-CZ" sz="8000" dirty="0" err="1"/>
              <a:t>pl</a:t>
            </a:r>
            <a:r>
              <a:rPr lang="cs-CZ" sz="8000" dirty="0"/>
              <a:t>. edém způsobený zvýšením permeability </a:t>
            </a:r>
            <a:r>
              <a:rPr lang="cs-CZ" sz="8000" dirty="0" err="1"/>
              <a:t>alveolokapilární</a:t>
            </a:r>
            <a:r>
              <a:rPr lang="cs-CZ" sz="8000" dirty="0"/>
              <a:t> membrány </a:t>
            </a:r>
            <a:endParaRPr lang="cs-CZ" sz="80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cs-CZ" sz="8000" i="1" dirty="0"/>
              <a:t>neurogenní plicní edém</a:t>
            </a:r>
            <a:r>
              <a:rPr lang="cs-CZ" sz="8000" dirty="0"/>
              <a:t> - u chorob CNS, vasokonstrikce při masivní aktivaci sympatiku</a:t>
            </a:r>
            <a:endParaRPr lang="cs-CZ" sz="8000" b="0" dirty="0">
              <a:effectLst/>
            </a:endParaRPr>
          </a:p>
          <a:p>
            <a:pPr marL="109728" indent="0">
              <a:buNone/>
            </a:pP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3E6D34-42CC-43AA-8383-9AA008C00D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1F131D-D843-497B-BCF0-302087BC99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481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dušnosti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dle vzniku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náhlá – vteřiny – min - edém, aspirace, panická porucha 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akutní – hodiny - dny - astma, </a:t>
            </a:r>
            <a:r>
              <a:rPr lang="cs-CZ" sz="2200" dirty="0" err="1"/>
              <a:t>infekt</a:t>
            </a:r>
            <a:r>
              <a:rPr lang="cs-CZ" sz="2200" dirty="0"/>
              <a:t> DC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chronická – měsíce – roky - fibróza, CHOPN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dle trvání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kontinuální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paroxysmální – záchvatovitá – námahová - klidová</a:t>
            </a:r>
          </a:p>
          <a:p>
            <a:pPr>
              <a:lnSpc>
                <a:spcPct val="110000"/>
              </a:lnSpc>
            </a:pPr>
            <a:r>
              <a:rPr lang="cs-CZ" sz="2200" b="1" dirty="0">
                <a:solidFill>
                  <a:schemeClr val="tx2"/>
                </a:solidFill>
              </a:rPr>
              <a:t>dle příčiny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vdechová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výdechová</a:t>
            </a:r>
          </a:p>
          <a:p>
            <a:pPr>
              <a:lnSpc>
                <a:spcPct val="110000"/>
              </a:lnSpc>
            </a:pPr>
            <a:r>
              <a:rPr lang="cs-CZ" sz="2200" dirty="0"/>
              <a:t>smíšená</a:t>
            </a:r>
            <a:endParaRPr lang="cs-CZ" sz="2200" b="0" dirty="0">
              <a:effectLst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EA4A89-FD66-4795-AC6F-2CC26082B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CF1ACE-6197-4082-B87B-794B2DC67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85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Dušnost dle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b="1" u="sng" dirty="0">
                <a:solidFill>
                  <a:schemeClr val="tx2"/>
                </a:solidFill>
              </a:rPr>
              <a:t>inspirační</a:t>
            </a:r>
            <a:r>
              <a:rPr lang="cs-CZ" sz="2200" b="1" dirty="0"/>
              <a:t> - </a:t>
            </a:r>
            <a:r>
              <a:rPr lang="cs-CZ" sz="2200" dirty="0"/>
              <a:t>nemoci nosní (polypy), zúženi hltan/hrtan (zánět, nádor, otok, cizí těleso, zvenčí) </a:t>
            </a:r>
          </a:p>
          <a:p>
            <a:pPr>
              <a:lnSpc>
                <a:spcPct val="110000"/>
              </a:lnSpc>
            </a:pPr>
            <a:r>
              <a:rPr lang="cs-CZ" sz="2200" b="1" u="sng" dirty="0">
                <a:solidFill>
                  <a:schemeClr val="tx2"/>
                </a:solidFill>
              </a:rPr>
              <a:t>exspirační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- zúžení </a:t>
            </a:r>
            <a:r>
              <a:rPr lang="cs-CZ" sz="2200" dirty="0" err="1"/>
              <a:t>perif</a:t>
            </a:r>
            <a:r>
              <a:rPr lang="cs-CZ" sz="2200" dirty="0"/>
              <a:t>. průdušek, průdušinek, astma </a:t>
            </a:r>
            <a:r>
              <a:rPr lang="cs-CZ" sz="2200" dirty="0" err="1"/>
              <a:t>bronch</a:t>
            </a:r>
            <a:r>
              <a:rPr lang="cs-CZ" sz="2200" dirty="0"/>
              <a:t>, </a:t>
            </a:r>
            <a:r>
              <a:rPr lang="cs-CZ" sz="2200" dirty="0" err="1"/>
              <a:t>emfyzem</a:t>
            </a:r>
            <a:r>
              <a:rPr lang="cs-CZ" sz="2200" dirty="0"/>
              <a:t>, CHOPN (</a:t>
            </a:r>
            <a:r>
              <a:rPr lang="cs-CZ" sz="2200" dirty="0" err="1"/>
              <a:t>prodlouž</a:t>
            </a:r>
            <a:r>
              <a:rPr lang="cs-CZ" sz="2200" dirty="0"/>
              <a:t>. </a:t>
            </a:r>
            <a:r>
              <a:rPr lang="cs-CZ" sz="2200" dirty="0" err="1"/>
              <a:t>exsp</a:t>
            </a:r>
            <a:r>
              <a:rPr lang="cs-CZ" sz="2200" dirty="0"/>
              <a:t>, </a:t>
            </a:r>
            <a:r>
              <a:rPr lang="cs-CZ" sz="2200" dirty="0" err="1"/>
              <a:t>exs</a:t>
            </a:r>
            <a:r>
              <a:rPr lang="cs-CZ" sz="2200" dirty="0"/>
              <a:t>. </a:t>
            </a:r>
            <a:r>
              <a:rPr lang="cs-CZ" sz="2200" dirty="0" err="1"/>
              <a:t>bronch</a:t>
            </a:r>
            <a:r>
              <a:rPr lang="cs-CZ" sz="2200" dirty="0"/>
              <a:t>. pískoty a vrzoty)</a:t>
            </a:r>
          </a:p>
          <a:p>
            <a:pPr>
              <a:lnSpc>
                <a:spcPct val="110000"/>
              </a:lnSpc>
            </a:pPr>
            <a:r>
              <a:rPr lang="cs-CZ" sz="2200" b="1" u="sng" dirty="0">
                <a:solidFill>
                  <a:schemeClr val="tx2"/>
                </a:solidFill>
              </a:rPr>
              <a:t>smíšená</a:t>
            </a:r>
            <a:r>
              <a:rPr lang="cs-CZ" sz="2200" dirty="0"/>
              <a:t> </a:t>
            </a:r>
          </a:p>
          <a:p>
            <a:pPr>
              <a:lnSpc>
                <a:spcPct val="110000"/>
              </a:lnSpc>
            </a:pPr>
            <a:r>
              <a:rPr lang="cs-CZ" sz="2200" b="1" i="1" dirty="0">
                <a:solidFill>
                  <a:schemeClr val="tx2"/>
                </a:solidFill>
              </a:rPr>
              <a:t>plicní</a:t>
            </a:r>
            <a:r>
              <a:rPr lang="cs-CZ" sz="2200" dirty="0"/>
              <a:t> (restrikce dýchací plochy (infiltrace </a:t>
            </a:r>
            <a:r>
              <a:rPr lang="cs-CZ" sz="2200" dirty="0" err="1"/>
              <a:t>pl</a:t>
            </a:r>
            <a:r>
              <a:rPr lang="cs-CZ" sz="2200" dirty="0"/>
              <a:t>. par), pneumotorax, </a:t>
            </a:r>
            <a:r>
              <a:rPr lang="cs-CZ" sz="2200" dirty="0" err="1"/>
              <a:t>pl</a:t>
            </a:r>
            <a:r>
              <a:rPr lang="cs-CZ" sz="2200" dirty="0"/>
              <a:t>. embolie,</a:t>
            </a:r>
          </a:p>
          <a:p>
            <a:pPr>
              <a:lnSpc>
                <a:spcPct val="110000"/>
              </a:lnSpc>
            </a:pPr>
            <a:r>
              <a:rPr lang="cs-CZ" sz="2200" b="1" i="1" dirty="0" err="1">
                <a:solidFill>
                  <a:schemeClr val="tx2"/>
                </a:solidFill>
              </a:rPr>
              <a:t>kard</a:t>
            </a:r>
            <a:r>
              <a:rPr lang="cs-CZ" sz="2200" b="1" dirty="0"/>
              <a:t> </a:t>
            </a:r>
            <a:r>
              <a:rPr lang="cs-CZ" sz="2200" dirty="0"/>
              <a:t>(astma </a:t>
            </a:r>
            <a:r>
              <a:rPr lang="cs-CZ" sz="2200" dirty="0" err="1"/>
              <a:t>cardiale</a:t>
            </a:r>
            <a:r>
              <a:rPr lang="cs-CZ" sz="2200" dirty="0"/>
              <a:t>, ischemie myokardu) </a:t>
            </a:r>
          </a:p>
          <a:p>
            <a:pPr>
              <a:lnSpc>
                <a:spcPct val="110000"/>
              </a:lnSpc>
            </a:pPr>
            <a:r>
              <a:rPr lang="cs-CZ" sz="2200" b="1" i="1" dirty="0">
                <a:solidFill>
                  <a:schemeClr val="tx2"/>
                </a:solidFill>
              </a:rPr>
              <a:t>ostatní</a:t>
            </a:r>
            <a:r>
              <a:rPr lang="cs-CZ" sz="2200" dirty="0"/>
              <a:t> (ascites, </a:t>
            </a:r>
            <a:r>
              <a:rPr lang="cs-CZ" sz="2200" dirty="0" err="1"/>
              <a:t>Pickwick</a:t>
            </a:r>
            <a:r>
              <a:rPr lang="cs-CZ" sz="2200" dirty="0"/>
              <a:t>, meteorismus, břišní nádory, anemie, dušnost u ledvinové nedostat, </a:t>
            </a:r>
            <a:r>
              <a:rPr lang="cs-CZ" sz="2200" dirty="0" err="1"/>
              <a:t>neurocirkulační</a:t>
            </a:r>
            <a:r>
              <a:rPr lang="cs-CZ" sz="2200" dirty="0"/>
              <a:t> astenie) </a:t>
            </a:r>
          </a:p>
          <a:p>
            <a:pPr marL="0" indent="0">
              <a:buNone/>
            </a:pPr>
            <a:br>
              <a:rPr lang="cs-CZ" sz="2400" dirty="0"/>
            </a:br>
            <a:endParaRPr lang="cs-CZ" sz="24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7FAFE9-9832-459E-915C-4A56F7315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F6EEC5-C392-4A63-8C8D-348333D76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34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Dušnost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00" y="1565757"/>
            <a:ext cx="779531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CCE79E-782A-4EDA-8CD8-9E3D787B6A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5D7D6-6C00-4CB3-8A0F-80657204A1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88876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3098</TotalTime>
  <Words>1770</Words>
  <Application>Microsoft Office PowerPoint</Application>
  <PresentationFormat>Širokoúhlá obrazovka</PresentationFormat>
  <Paragraphs>162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Diferenciální diagnostika dušnosti</vt:lpstr>
      <vt:lpstr>Dušnost</vt:lpstr>
      <vt:lpstr>Dušnost</vt:lpstr>
      <vt:lpstr>Prezentace aplikace PowerPoint</vt:lpstr>
      <vt:lpstr>Patofyziologie </vt:lpstr>
      <vt:lpstr>Plicní edém</vt:lpstr>
      <vt:lpstr>Klasifikace dušnosti</vt:lpstr>
      <vt:lpstr>Dušnost dle příčiny</vt:lpstr>
      <vt:lpstr>Dušnost</vt:lpstr>
      <vt:lpstr>Obstrukce dých. cest</vt:lpstr>
      <vt:lpstr>NYHA</vt:lpstr>
      <vt:lpstr>Dg</vt:lpstr>
      <vt:lpstr>Dg</vt:lpstr>
      <vt:lpstr>Dg</vt:lpstr>
      <vt:lpstr>Terapie</vt:lpstr>
      <vt:lpstr>Terapie</vt:lpstr>
      <vt:lpstr>Kazuistika</vt:lpstr>
      <vt:lpstr>Kazuistika</vt:lpstr>
      <vt:lpstr>Kazuistika</vt:lpstr>
      <vt:lpstr> Děkuji za pozornost!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256</cp:revision>
  <cp:lastPrinted>1601-01-01T00:00:00Z</cp:lastPrinted>
  <dcterms:created xsi:type="dcterms:W3CDTF">2021-04-27T07:29:37Z</dcterms:created>
  <dcterms:modified xsi:type="dcterms:W3CDTF">2021-09-10T14:48:18Z</dcterms:modified>
</cp:coreProperties>
</file>