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8" r:id="rId3"/>
    <p:sldId id="257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62" r:id="rId16"/>
    <p:sldId id="306" r:id="rId1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00287D"/>
    <a:srgbClr val="F01928"/>
    <a:srgbClr val="9100DC"/>
    <a:srgbClr val="5AC8AF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49" autoAdjust="0"/>
    <p:restoredTop sz="96754" autoAdjust="0"/>
  </p:normalViewPr>
  <p:slideViewPr>
    <p:cSldViewPr snapToGrid="0">
      <p:cViewPr varScale="1">
        <p:scale>
          <a:sx n="56" d="100"/>
          <a:sy n="56" d="100"/>
        </p:scale>
        <p:origin x="566" y="3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C907534D-54C1-45F1-848D-D131E25FFB2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502" y="423331"/>
            <a:ext cx="3636264" cy="1069200"/>
          </a:xfrm>
          <a:prstGeom prst="rect">
            <a:avLst/>
          </a:prstGeom>
        </p:spPr>
      </p:pic>
      <p:sp>
        <p:nvSpPr>
          <p:cNvPr id="9" name="Rectangle 17">
            <a:extLst>
              <a:ext uri="{FF2B5EF4-FFF2-40B4-BE49-F238E27FC236}">
                <a16:creationId xmlns:a16="http://schemas.microsoft.com/office/drawing/2014/main" id="{97C0165F-2D7A-4224-A2CE-15A0E11D30A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10" name="Rectangle 18">
            <a:extLst>
              <a:ext uri="{FF2B5EF4-FFF2-40B4-BE49-F238E27FC236}">
                <a16:creationId xmlns:a16="http://schemas.microsoft.com/office/drawing/2014/main" id="{C62DBBD6-EEE7-4E17-A9E1-BAAE2E1BAF2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8E460895-9029-4EAC-AE49-B3E1E904B9B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9EFA240-1600-4C90-ABDA-5BB3C7B63CB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F30BC3D-8311-4B42-9A72-001E3518E59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48047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MED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571273EA-F61C-4A0A-ABCC-7E5F2CB6260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4378" y="2014200"/>
            <a:ext cx="9623244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92B68BC3-67A3-A244-8F7B-2ACD0926D3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304" y="1950397"/>
            <a:ext cx="8685390" cy="2957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7F9DEB8-F8A6-420E-B60D-4515B985E4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7912C5C-7CCE-4F96-8D4B-E736FC1507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Klinika interní, geriatrie a praktického lékařství Fakultní nemocnice Brno a Lékařské fakulty Masarykovy univerzity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FAC0208-8D3C-4F7E-9FA8-7D93594085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9CD2A1-EC28-42B3-9C80-A2CF9AEC95E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387451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5841B0-AAFA-4CC8-9C78-A57E320AC1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1C594C3-FF60-4411-8836-1659507DA5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Klinika interní, geriatrie a praktického lékařství Fakultní nemocnice Brno a Lékařské fakulty Masarykovy univerzity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CC23394-F500-4A6E-A63D-0ED812AB40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E178B6-9517-4309-A358-9D2C952A76E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445733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A004C1A-0452-4A1F-A537-12025317D9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7976716-5817-4191-8495-7D19C6E35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Klinika interní, geriatrie a praktického lékařství Fakultní nemocnice Brno a Lékařské fakulty Masarykovy univerzity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301EFE9-6440-4E08-92EB-631C5D9A7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C4C73235-D7BB-4CEB-ACE8-774FFDD1E5E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817005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Nadpis, 1 velký a 2 malé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609600" y="625157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>
          <a:xfrm>
            <a:off x="8737600" y="6248400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70809E-85C0-4EC5-9C65-B10E4DE8C6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>
          <a:xfrm>
            <a:off x="4165600" y="6248400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Klinika interní, geriatrie a praktického lékařství Fakultní nemocnice Brno a Lékařské fakulty Masarykovy univerzity</a:t>
            </a:r>
          </a:p>
        </p:txBody>
      </p:sp>
    </p:spTree>
    <p:extLst>
      <p:ext uri="{BB962C8B-B14F-4D97-AF65-F5344CB8AC3E}">
        <p14:creationId xmlns:p14="http://schemas.microsoft.com/office/powerpoint/2010/main" val="24815838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AFA3DD2-493D-4E49-8AC6-80A98D94D8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6EBAB3F-FBC8-4A4D-9708-B3C455BA88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Klinika interní, geriatrie a praktického lékařství Fakultní nemocnice Brno a Lékařské fakulty Masarykovy univerzity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E09A210-E386-43D2-A6C5-190C32FE49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1ABCAA-507D-49C7-8460-D29138F7365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83265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2EF0DE5D-1D11-40AF-8BC3-66C889BF38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833" y="421664"/>
            <a:ext cx="3624021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A5BF20EB-641E-4534-901F-806964C0DBA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0DBDC94-BB85-4907-A8F5-C3DE8CF7593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64966F0-BF21-46C2-AE3F-D341C26FCBB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ED2882E9-4E25-42CE-9CDC-AB2AC9B8A2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EA3C484C-9B44-4494-874D-664939972C6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BBFAC4E-6185-43C9-B0DE-6943663CBE2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B59FD55-BC96-4BB0-A974-ED3755CC0CB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em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90" r:id="rId2"/>
    <p:sldLayoutId id="2147483684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  <p:sldLayoutId id="2147483694" r:id="rId15"/>
    <p:sldLayoutId id="2147483696" r:id="rId16"/>
    <p:sldLayoutId id="2147483697" r:id="rId17"/>
    <p:sldLayoutId id="2147483698" r:id="rId18"/>
    <p:sldLayoutId id="2147483699" r:id="rId19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21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8D6E48-A098-416D-9446-53B52CE2E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5000" dirty="0"/>
              <a:t>Akutní pankreatitida</a:t>
            </a:r>
            <a:endParaRPr lang="cs-CZ" altLang="cs-CZ" sz="5000" dirty="0">
              <a:latin typeface="Arial" panose="020B0604020202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D2ABAD6-DA04-4722-BCDF-2C6752D4C4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2169068"/>
          </a:xfrm>
        </p:spPr>
        <p:txBody>
          <a:bodyPr/>
          <a:lstStyle/>
          <a:p>
            <a:endParaRPr lang="cs-CZ" altLang="cs-CZ" b="1" dirty="0">
              <a:solidFill>
                <a:schemeClr val="tx2"/>
              </a:solidFill>
            </a:endParaRPr>
          </a:p>
          <a:p>
            <a:endParaRPr lang="cs-CZ" altLang="cs-CZ" b="1" dirty="0">
              <a:solidFill>
                <a:schemeClr val="tx2"/>
              </a:solidFill>
            </a:endParaRPr>
          </a:p>
          <a:p>
            <a:endParaRPr lang="cs-CZ" altLang="cs-CZ" b="1" dirty="0">
              <a:solidFill>
                <a:schemeClr val="tx2"/>
              </a:solidFill>
            </a:endParaRPr>
          </a:p>
          <a:p>
            <a:endParaRPr lang="cs-CZ" altLang="cs-CZ" b="1" dirty="0">
              <a:solidFill>
                <a:schemeClr val="tx2"/>
              </a:solidFill>
            </a:endParaRPr>
          </a:p>
          <a:p>
            <a:r>
              <a:rPr lang="cs-CZ" altLang="cs-CZ" sz="2500" b="1" dirty="0">
                <a:solidFill>
                  <a:schemeClr val="tx2"/>
                </a:solidFill>
              </a:rPr>
              <a:t>MUDr. Ondřej Výška</a:t>
            </a:r>
          </a:p>
          <a:p>
            <a:r>
              <a:rPr lang="cs-CZ" altLang="cs-CZ" sz="2500" b="1" dirty="0">
                <a:solidFill>
                  <a:schemeClr val="tx2"/>
                </a:solidFill>
              </a:rPr>
              <a:t>Klinika interní, geriatrie a praktického lékařství</a:t>
            </a:r>
          </a:p>
        </p:txBody>
      </p:sp>
    </p:spTree>
    <p:extLst>
      <p:ext uri="{BB962C8B-B14F-4D97-AF65-F5344CB8AC3E}">
        <p14:creationId xmlns:p14="http://schemas.microsoft.com/office/powerpoint/2010/main" val="4903979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Post-ERCP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200" dirty="0"/>
              <a:t>vzniká u 3-5% ERCP.</a:t>
            </a:r>
          </a:p>
          <a:p>
            <a:r>
              <a:rPr lang="cs-CZ" sz="2200" dirty="0"/>
              <a:t>mechanická obstrukce, chemické působení kontrastní látky, poranění struktur papily, termické poškození, bakteriální kontaminace.</a:t>
            </a:r>
          </a:p>
          <a:p>
            <a:r>
              <a:rPr lang="cs-CZ" sz="2200" dirty="0"/>
              <a:t>rizikové faktory: předpokládaná dysfunkce </a:t>
            </a:r>
            <a:r>
              <a:rPr lang="cs-CZ" sz="2200" dirty="0" err="1"/>
              <a:t>Oddiho</a:t>
            </a:r>
            <a:r>
              <a:rPr lang="cs-CZ" sz="2200" dirty="0"/>
              <a:t> svěrače, ženské pohlaví, dříve prodělaná AP (zvláště po ERCP), mladší věk, nedilatované žlučové cesty, normální bilirubin v séru</a:t>
            </a:r>
          </a:p>
          <a:p>
            <a:r>
              <a:rPr lang="cs-CZ" sz="2200" dirty="0"/>
              <a:t>rektální podání </a:t>
            </a:r>
            <a:r>
              <a:rPr lang="cs-CZ" sz="2200" dirty="0" err="1"/>
              <a:t>diklofenaku</a:t>
            </a:r>
            <a:r>
              <a:rPr lang="cs-CZ" sz="2200" dirty="0"/>
              <a:t> či </a:t>
            </a:r>
            <a:r>
              <a:rPr lang="cs-CZ" sz="2200" dirty="0" err="1"/>
              <a:t>indometacinu</a:t>
            </a:r>
            <a:r>
              <a:rPr lang="cs-CZ" sz="2200" dirty="0"/>
              <a:t> 100mg bezprostředně před ERCP – riziko sníženo přibližně 3x.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D99EA3E-71BA-4A25-B7B9-5EC3A49E95A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66769E8-4BD0-47B7-AD65-3EB04511C81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080601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Diferenciální diagnostika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2200" dirty="0"/>
              <a:t>bolest břicha, nauzea, zvracení, zvýšená teplota, zástava odchodů plynů až paralytický ileus a projevy SIRS.</a:t>
            </a:r>
          </a:p>
          <a:p>
            <a:pPr>
              <a:lnSpc>
                <a:spcPct val="110000"/>
              </a:lnSpc>
            </a:pPr>
            <a:r>
              <a:rPr lang="cs-CZ" sz="2200" dirty="0"/>
              <a:t>bolest je většinou stálá, intenzivní, spíše tupá, </a:t>
            </a:r>
            <a:r>
              <a:rPr lang="cs-CZ" sz="2200" dirty="0" err="1"/>
              <a:t>neostřeohraničená</a:t>
            </a:r>
            <a:r>
              <a:rPr lang="cs-CZ" sz="2200" dirty="0"/>
              <a:t> (i </a:t>
            </a:r>
            <a:r>
              <a:rPr lang="cs-CZ" sz="2200" dirty="0" err="1"/>
              <a:t>difůzní</a:t>
            </a:r>
            <a:r>
              <a:rPr lang="cs-CZ" sz="2200" dirty="0"/>
              <a:t>) – typická je stálost a úmornost. Propagace do zad v 40% případů. Bezbolestné mohou být těžké AP s rozvojem encefalopatie a časného multiorgánového selhání.</a:t>
            </a:r>
          </a:p>
          <a:p>
            <a:pPr>
              <a:lnSpc>
                <a:spcPct val="110000"/>
              </a:lnSpc>
            </a:pPr>
            <a:r>
              <a:rPr lang="cs-CZ" sz="2200" dirty="0" err="1"/>
              <a:t>cullenovo</a:t>
            </a:r>
            <a:r>
              <a:rPr lang="cs-CZ" sz="2200" dirty="0"/>
              <a:t> znamení – vývoj hematomu v okolí pupku.</a:t>
            </a:r>
          </a:p>
          <a:p>
            <a:pPr>
              <a:lnSpc>
                <a:spcPct val="110000"/>
              </a:lnSpc>
            </a:pPr>
            <a:r>
              <a:rPr lang="cs-CZ" sz="2200" dirty="0" err="1"/>
              <a:t>Greyovo-Turnerovo</a:t>
            </a:r>
            <a:r>
              <a:rPr lang="cs-CZ" sz="2200" dirty="0"/>
              <a:t> znamení – hematom nad třísly.</a:t>
            </a:r>
          </a:p>
          <a:p>
            <a:pPr>
              <a:lnSpc>
                <a:spcPct val="110000"/>
              </a:lnSpc>
            </a:pPr>
            <a:r>
              <a:rPr lang="cs-CZ" sz="2200" dirty="0"/>
              <a:t>CRP – normální, lehce zvýšené.</a:t>
            </a:r>
          </a:p>
          <a:p>
            <a:pPr>
              <a:lnSpc>
                <a:spcPct val="110000"/>
              </a:lnSpc>
            </a:pPr>
            <a:r>
              <a:rPr lang="cs-CZ" sz="2200" dirty="0"/>
              <a:t>prostý snímek břicha – vyloučení perforace GIT.</a:t>
            </a:r>
          </a:p>
          <a:p>
            <a:pPr>
              <a:lnSpc>
                <a:spcPct val="110000"/>
              </a:lnSpc>
            </a:pPr>
            <a:r>
              <a:rPr lang="cs-CZ" sz="2200" dirty="0"/>
              <a:t>UZ břicha – vyloučení jiné patologie.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CFFB047-9982-47BF-91F4-6140EE96871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14F654D-9A2B-43AF-9FAB-E46AE33BBA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810094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Diferenciální diagnostika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amyláza 3x (má rychlou </a:t>
            </a:r>
            <a:r>
              <a:rPr lang="cs-CZ" dirty="0" err="1"/>
              <a:t>clearance</a:t>
            </a:r>
            <a:r>
              <a:rPr lang="cs-CZ" dirty="0"/>
              <a:t>, vylučuje se močí).</a:t>
            </a:r>
          </a:p>
          <a:p>
            <a:r>
              <a:rPr lang="cs-CZ" dirty="0"/>
              <a:t>polovina fyziolog. Je ze slinných žláz – zvýšení slinného izoenzymu u ovariálních a </a:t>
            </a:r>
            <a:r>
              <a:rPr lang="cs-CZ" dirty="0" err="1"/>
              <a:t>tubárních</a:t>
            </a:r>
            <a:r>
              <a:rPr lang="cs-CZ" dirty="0"/>
              <a:t> patologii, onemocnění slinných žláz, mimoděložního těhotenství.</a:t>
            </a:r>
          </a:p>
          <a:p>
            <a:r>
              <a:rPr lang="cs-CZ" dirty="0" err="1"/>
              <a:t>makroamylazemie</a:t>
            </a:r>
            <a:r>
              <a:rPr lang="cs-CZ" dirty="0"/>
              <a:t> – amyláza tvoří komplexi s imunoglobuliny nebo glykoproteinem – nevylučují se močí -&gt; zvýšena v séru nízká v moči. Může být asociována s některým autoimunitami – </a:t>
            </a:r>
            <a:r>
              <a:rPr lang="cs-CZ" dirty="0" err="1"/>
              <a:t>celiakie</a:t>
            </a:r>
            <a:r>
              <a:rPr lang="cs-CZ" dirty="0"/>
              <a:t>, ulcerózní kolitida, revmatoidní artritida, lymfomy.</a:t>
            </a:r>
          </a:p>
          <a:p>
            <a:r>
              <a:rPr lang="cs-CZ" dirty="0"/>
              <a:t>lipáza.</a:t>
            </a:r>
          </a:p>
          <a:p>
            <a:r>
              <a:rPr lang="cs-CZ" dirty="0"/>
              <a:t>samotná dietní chyba není uznávána jako příčina AP.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3C0119A-60E4-4DA3-BB98-EE160382AD8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39DBB10-E30B-43D1-984C-8EB916AC57B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402907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Zobrazovací metody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b="1" dirty="0">
                <a:solidFill>
                  <a:schemeClr val="tx2"/>
                </a:solidFill>
              </a:rPr>
              <a:t>CT</a:t>
            </a:r>
            <a:r>
              <a:rPr lang="cs-CZ" sz="2200" dirty="0"/>
              <a:t> – zlatý standart po 48-72h od vzniku, CT </a:t>
            </a:r>
            <a:r>
              <a:rPr lang="cs-CZ" sz="2200" dirty="0" err="1"/>
              <a:t>severity</a:t>
            </a:r>
            <a:r>
              <a:rPr lang="cs-CZ" sz="2200" dirty="0"/>
              <a:t> index 0-2 lehká, 3-6 středně těžká, 7-10 těžká.</a:t>
            </a:r>
          </a:p>
          <a:p>
            <a:r>
              <a:rPr lang="cs-CZ" sz="2200" dirty="0"/>
              <a:t>edém žlázy, </a:t>
            </a:r>
            <a:r>
              <a:rPr lang="cs-CZ" sz="2200" dirty="0" err="1"/>
              <a:t>peripankreatické</a:t>
            </a:r>
            <a:r>
              <a:rPr lang="cs-CZ" sz="2200" dirty="0"/>
              <a:t> kolekce (</a:t>
            </a:r>
            <a:r>
              <a:rPr lang="cs-CZ" sz="2200" dirty="0" err="1"/>
              <a:t>homogení</a:t>
            </a:r>
            <a:r>
              <a:rPr lang="cs-CZ" sz="2200" dirty="0"/>
              <a:t>=tekutinové, </a:t>
            </a:r>
            <a:r>
              <a:rPr lang="cs-CZ" sz="2200" dirty="0" err="1"/>
              <a:t>nehomogení</a:t>
            </a:r>
            <a:r>
              <a:rPr lang="cs-CZ" sz="2200" dirty="0"/>
              <a:t> s tkáňovým dendritem), </a:t>
            </a:r>
            <a:r>
              <a:rPr lang="cs-CZ" sz="2200" dirty="0" err="1"/>
              <a:t>prosak</a:t>
            </a:r>
            <a:r>
              <a:rPr lang="cs-CZ" sz="2200" dirty="0"/>
              <a:t> tuku v levém </a:t>
            </a:r>
            <a:r>
              <a:rPr lang="cs-CZ" sz="2200" dirty="0" err="1"/>
              <a:t>pararenálním</a:t>
            </a:r>
            <a:r>
              <a:rPr lang="cs-CZ" sz="2200" dirty="0"/>
              <a:t> prostoru, při infekci bubliny plynu, nekróza.</a:t>
            </a:r>
          </a:p>
          <a:p>
            <a:r>
              <a:rPr lang="cs-CZ" sz="2200" b="1" dirty="0">
                <a:solidFill>
                  <a:schemeClr val="tx2"/>
                </a:solidFill>
              </a:rPr>
              <a:t>MR</a:t>
            </a:r>
            <a:r>
              <a:rPr lang="cs-CZ" sz="2200" dirty="0"/>
              <a:t> – u těhotných, při alergii na kontrastní látku.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6651874-3204-4CE1-B54F-52FBF6CC54E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35C510A-3031-4951-B8A8-A0A8F1B5059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83187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Zajištění na ambulanci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cs-CZ" sz="2200" dirty="0"/>
              <a:t>protože jde těžko rozhodnout, zda se na začátku jedná o lehkou nebo těžkou AP, protože o ovlivnění průběhu rozhoduje prvních 12-24h.  </a:t>
            </a:r>
          </a:p>
          <a:p>
            <a:pPr>
              <a:lnSpc>
                <a:spcPct val="110000"/>
              </a:lnSpc>
            </a:pPr>
            <a:r>
              <a:rPr lang="cs-CZ" sz="2200" dirty="0"/>
              <a:t>zahajujeme na ambulanci hydratační terapii dle věku a komorbidit, 5-10ml/kg/hod + bolus při těžké volumové depleci s oběhovou nestabilitou. Celkově 2500-4000ml/úvodních 24h. Monitorování diurézy &gt; 0,5-1ml/kg/h. </a:t>
            </a:r>
            <a:r>
              <a:rPr lang="cs-CZ" sz="2200" dirty="0" err="1"/>
              <a:t>Prefer</a:t>
            </a:r>
            <a:r>
              <a:rPr lang="cs-CZ" sz="2200" dirty="0"/>
              <a:t>. </a:t>
            </a:r>
            <a:r>
              <a:rPr lang="cs-CZ" sz="2200" dirty="0" err="1"/>
              <a:t>Ringer</a:t>
            </a:r>
            <a:r>
              <a:rPr lang="cs-CZ" sz="2200" dirty="0"/>
              <a:t>-laktát, balancované krystaloidy.</a:t>
            </a:r>
          </a:p>
          <a:p>
            <a:pPr>
              <a:lnSpc>
                <a:spcPct val="110000"/>
              </a:lnSpc>
            </a:pPr>
            <a:r>
              <a:rPr lang="cs-CZ" sz="2200" dirty="0"/>
              <a:t>léčba bolesti – silná analgetika, </a:t>
            </a:r>
            <a:r>
              <a:rPr lang="cs-CZ" sz="2200" dirty="0" err="1"/>
              <a:t>opioidy</a:t>
            </a:r>
            <a:r>
              <a:rPr lang="cs-CZ" sz="2200" dirty="0"/>
              <a:t> v kombinaci s </a:t>
            </a:r>
            <a:r>
              <a:rPr lang="cs-CZ" sz="2200" dirty="0" err="1"/>
              <a:t>metanizolem</a:t>
            </a:r>
            <a:r>
              <a:rPr lang="cs-CZ" sz="2200" dirty="0"/>
              <a:t>.</a:t>
            </a:r>
          </a:p>
          <a:p>
            <a:pPr>
              <a:lnSpc>
                <a:spcPct val="110000"/>
              </a:lnSpc>
            </a:pPr>
            <a:r>
              <a:rPr lang="cs-CZ" sz="2200" dirty="0" err="1"/>
              <a:t>oxygenoterapie</a:t>
            </a:r>
            <a:r>
              <a:rPr lang="cs-CZ" sz="2200" dirty="0"/>
              <a:t> SpO2 &gt;95%</a:t>
            </a:r>
          </a:p>
          <a:p>
            <a:pPr>
              <a:lnSpc>
                <a:spcPct val="110000"/>
              </a:lnSpc>
            </a:pPr>
            <a:r>
              <a:rPr lang="cs-CZ" sz="2200" dirty="0" err="1"/>
              <a:t>profilaxe</a:t>
            </a:r>
            <a:r>
              <a:rPr lang="cs-CZ" sz="2200" dirty="0"/>
              <a:t> TEN LWMH 100j/kg/den</a:t>
            </a:r>
          </a:p>
          <a:p>
            <a:pPr>
              <a:lnSpc>
                <a:spcPct val="110000"/>
              </a:lnSpc>
            </a:pPr>
            <a:r>
              <a:rPr lang="cs-CZ" sz="2200" dirty="0" err="1"/>
              <a:t>prokinetika</a:t>
            </a:r>
            <a:endParaRPr lang="cs-CZ" sz="2200" dirty="0"/>
          </a:p>
          <a:p>
            <a:pPr>
              <a:lnSpc>
                <a:spcPct val="110000"/>
              </a:lnSpc>
            </a:pPr>
            <a:r>
              <a:rPr lang="cs-CZ" sz="2200" dirty="0"/>
              <a:t>EBR při </a:t>
            </a:r>
            <a:r>
              <a:rPr lang="cs-CZ" sz="2200" dirty="0" err="1"/>
              <a:t>Htk</a:t>
            </a:r>
            <a:r>
              <a:rPr lang="cs-CZ" sz="2200" dirty="0"/>
              <a:t> &lt; 25%</a:t>
            </a:r>
          </a:p>
          <a:p>
            <a:pPr>
              <a:lnSpc>
                <a:spcPct val="110000"/>
              </a:lnSpc>
            </a:pPr>
            <a:r>
              <a:rPr lang="cs-CZ" sz="2200" dirty="0"/>
              <a:t>glykemie 7,8-10 </a:t>
            </a:r>
            <a:r>
              <a:rPr lang="cs-CZ" sz="2200" dirty="0" err="1"/>
              <a:t>mmol</a:t>
            </a:r>
            <a:r>
              <a:rPr lang="cs-CZ" sz="2200" dirty="0"/>
              <a:t>/l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6047B97-E08B-4E00-8392-64B51B19725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B3B4AC0-D7EA-4698-9EC4-A73FC4366EC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145311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dirty="0"/>
              <a:t>TRNA, Jan a Zdeněk KALA. Klinická </a:t>
            </a:r>
            <a:r>
              <a:rPr lang="cs-CZ" sz="2200" dirty="0" err="1"/>
              <a:t>pankreatologie</a:t>
            </a:r>
            <a:r>
              <a:rPr lang="cs-CZ" sz="2200" dirty="0"/>
              <a:t>. Praha: Mladá fronta, 2016. </a:t>
            </a:r>
            <a:r>
              <a:rPr lang="cs-CZ" sz="2200" dirty="0" err="1"/>
              <a:t>Aeskulap</a:t>
            </a:r>
            <a:r>
              <a:rPr lang="cs-CZ" sz="2200" dirty="0"/>
              <a:t>. ISBN 978-80-204-3902-4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74EE9AF-8960-41AA-A79F-C2B0F7A1F03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583BACF-B74B-4C27-8B80-240537181C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2357315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Nadpis 1">
            <a:extLst>
              <a:ext uri="{FF2B5EF4-FFF2-40B4-BE49-F238E27FC236}">
                <a16:creationId xmlns:a16="http://schemas.microsoft.com/office/drawing/2014/main" id="{BF46DE0F-60D5-4EA2-95F6-4AF649C48D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cs-CZ" altLang="cs-CZ" sz="5000" dirty="0"/>
            </a:br>
            <a:br>
              <a:rPr lang="cs-CZ" altLang="cs-CZ" sz="5000" dirty="0"/>
            </a:br>
            <a:r>
              <a:rPr lang="cs-CZ" altLang="cs-CZ" sz="5000" dirty="0"/>
              <a:t>Děkuji za pozornost!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2DAD5B6-51BA-4EA8-AD08-F30A8BBBA05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EF7A1A7-9DE5-4BAC-BEE9-731BE7FB042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2000" indent="0">
              <a:buNone/>
            </a:pPr>
            <a:r>
              <a:rPr lang="cs-CZ" sz="2200" dirty="0"/>
              <a:t>Akutní zánětlivé onemocnění pankreatu způsobené neregulovanou aktivací proteolytických enzymů uvnitř pankreatu s následnou </a:t>
            </a:r>
            <a:r>
              <a:rPr lang="cs-CZ" sz="2200" dirty="0" err="1"/>
              <a:t>autodigescí</a:t>
            </a:r>
            <a:r>
              <a:rPr lang="cs-CZ" sz="2200" dirty="0"/>
              <a:t> a zánětlivou reakcí lokální, někdy i systémovou.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C409924-013D-4457-9392-AF8196A5A95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AB1123F-8525-4668-BB27-56E6D763BB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47098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Diagnóza akutní pankreatitidy – 2 ze 3 bodů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200" b="1" dirty="0">
                <a:solidFill>
                  <a:schemeClr val="tx2"/>
                </a:solidFill>
              </a:rPr>
              <a:t>1. Bolest břicha </a:t>
            </a:r>
            <a:r>
              <a:rPr lang="cs-CZ" sz="2200" dirty="0"/>
              <a:t>– většinou akutně vzniklá, prudká a přetrvávající v horní části břicha, někdy s typickou propagací do zad.</a:t>
            </a:r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r>
              <a:rPr lang="cs-CZ" sz="2200" b="1" dirty="0">
                <a:solidFill>
                  <a:schemeClr val="tx2"/>
                </a:solidFill>
              </a:rPr>
              <a:t>2. Zvýšená hodnota sérové amylázy a lipázy </a:t>
            </a:r>
            <a:r>
              <a:rPr lang="cs-CZ" sz="2200" dirty="0"/>
              <a:t>– více než 3x horní hranice normy.</a:t>
            </a:r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r>
              <a:rPr lang="cs-CZ" sz="2200" b="1" dirty="0">
                <a:solidFill>
                  <a:schemeClr val="tx2"/>
                </a:solidFill>
              </a:rPr>
              <a:t>3. Morfologický korelát </a:t>
            </a:r>
            <a:r>
              <a:rPr lang="cs-CZ" sz="2200" dirty="0"/>
              <a:t>– obraz odpovídající AP na CT, UZ, MR.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B97EA7B-CE40-4795-9D20-86F6FD65F63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AED2044-142D-4937-BD2C-76E83C7E5A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17488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Etiologie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biliární (cholelitiáza do 5mm, </a:t>
            </a:r>
            <a:r>
              <a:rPr lang="cs-CZ" dirty="0" err="1"/>
              <a:t>mikrolitiáza</a:t>
            </a:r>
            <a:r>
              <a:rPr lang="cs-CZ" dirty="0"/>
              <a:t>, </a:t>
            </a:r>
            <a:r>
              <a:rPr lang="cs-CZ" dirty="0" err="1"/>
              <a:t>sludge</a:t>
            </a:r>
            <a:r>
              <a:rPr lang="cs-CZ" dirty="0"/>
              <a:t>) – 40-50%</a:t>
            </a:r>
          </a:p>
          <a:p>
            <a:r>
              <a:rPr lang="cs-CZ" dirty="0"/>
              <a:t>alkohol 30%</a:t>
            </a:r>
          </a:p>
          <a:p>
            <a:r>
              <a:rPr lang="cs-CZ" dirty="0"/>
              <a:t>metabolické (</a:t>
            </a:r>
            <a:r>
              <a:rPr lang="cs-CZ" dirty="0" err="1"/>
              <a:t>hypertriglyceridemie</a:t>
            </a:r>
            <a:r>
              <a:rPr lang="cs-CZ" dirty="0"/>
              <a:t>, </a:t>
            </a:r>
            <a:r>
              <a:rPr lang="cs-CZ" dirty="0" err="1"/>
              <a:t>hyperkalcemie</a:t>
            </a:r>
            <a:r>
              <a:rPr lang="cs-CZ" dirty="0"/>
              <a:t>)</a:t>
            </a:r>
          </a:p>
          <a:p>
            <a:r>
              <a:rPr lang="cs-CZ" dirty="0"/>
              <a:t>toxické (léky, toxiny)</a:t>
            </a:r>
          </a:p>
          <a:p>
            <a:r>
              <a:rPr lang="cs-CZ" dirty="0"/>
              <a:t>post-ERCP</a:t>
            </a:r>
          </a:p>
          <a:p>
            <a:r>
              <a:rPr lang="cs-CZ" dirty="0"/>
              <a:t>trauma (poranění břicha, břišní a </a:t>
            </a:r>
            <a:r>
              <a:rPr lang="cs-CZ" dirty="0" err="1"/>
              <a:t>retroperitoneální</a:t>
            </a:r>
            <a:r>
              <a:rPr lang="cs-CZ" dirty="0"/>
              <a:t> operace, biopsie, balónková </a:t>
            </a:r>
            <a:r>
              <a:rPr lang="cs-CZ" dirty="0" err="1"/>
              <a:t>enteroskopie</a:t>
            </a:r>
            <a:r>
              <a:rPr lang="cs-CZ" dirty="0"/>
              <a:t>)</a:t>
            </a:r>
          </a:p>
          <a:p>
            <a:r>
              <a:rPr lang="cs-CZ" dirty="0"/>
              <a:t>mechanická obstrukce (ampulární tumor, pankreatolitiáza, stenóza vývodu, …)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C0B9A0A-0673-4766-8DF3-4E2C3973A31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B69A3B6-402B-481A-924B-B33FF0395A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78965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Biliární akutní pankreatitida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dirty="0"/>
              <a:t>anamnéza biliární koliky, drobná litiáza detekovaná ve žlučníku, ALT 3x horní hranice normy. </a:t>
            </a:r>
          </a:p>
          <a:p>
            <a:endParaRPr lang="cs-CZ" sz="2200" dirty="0"/>
          </a:p>
          <a:p>
            <a:r>
              <a:rPr lang="cs-CZ" sz="2200" dirty="0"/>
              <a:t>detekce rozšířeného žlučovodu, cholelitiáza do 5mm, </a:t>
            </a:r>
            <a:r>
              <a:rPr lang="cs-CZ" sz="2200" dirty="0" err="1"/>
              <a:t>mikrolitiáza</a:t>
            </a:r>
            <a:r>
              <a:rPr lang="cs-CZ" sz="2200" dirty="0"/>
              <a:t>, </a:t>
            </a:r>
            <a:r>
              <a:rPr lang="cs-CZ" sz="2200" dirty="0" err="1"/>
              <a:t>sludge</a:t>
            </a:r>
            <a:r>
              <a:rPr lang="cs-CZ" sz="2200" dirty="0"/>
              <a:t> v obraze UZ, MRCP, EUS.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D74DB93-015B-45F0-997E-1CB6DEFA498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A3EE0FE-2F02-445E-AF9A-0D18C30B9A0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01766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Alkoholová akutní pankreatitida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dirty="0"/>
              <a:t>souvislost mezi požitím alkoholu a akutní pankreatitidou není dosud objasněna.</a:t>
            </a:r>
          </a:p>
          <a:p>
            <a:endParaRPr lang="cs-CZ" sz="2200" dirty="0"/>
          </a:p>
          <a:p>
            <a:r>
              <a:rPr lang="cs-CZ" sz="2200" dirty="0"/>
              <a:t>zvýšené riziko: dlouhodobí kuřáci 2x častější, u mladých s DM II. typu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9187AF3-0A1E-482F-A860-A2E6242AF9E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8F8E3FE-D513-4DAA-A2A4-1EE80C5D1C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67626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Akutní pankreatitida při </a:t>
            </a:r>
            <a:r>
              <a:rPr lang="cs-CZ" dirty="0" err="1"/>
              <a:t>hyperlipidemii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dirty="0"/>
              <a:t>u pacientů s </a:t>
            </a:r>
            <a:r>
              <a:rPr lang="cs-CZ" sz="2200" dirty="0" err="1"/>
              <a:t>hypertriglyceridemie</a:t>
            </a:r>
            <a:r>
              <a:rPr lang="cs-CZ" sz="2200" dirty="0"/>
              <a:t> &gt; 11mmol/l vzniká AP až ve 20% případů.</a:t>
            </a:r>
          </a:p>
          <a:p>
            <a:r>
              <a:rPr lang="cs-CZ" sz="2200" dirty="0"/>
              <a:t>volné mastné kyseliny spolu agregují, narušují membrány a přispívají k ischemii tkáně a acidóze.</a:t>
            </a:r>
          </a:p>
          <a:p>
            <a:r>
              <a:rPr lang="cs-CZ" sz="2200" dirty="0"/>
              <a:t>v těhotenství se až z poloviny podílí na AP.</a:t>
            </a:r>
          </a:p>
          <a:p>
            <a:r>
              <a:rPr lang="cs-CZ" sz="2200" dirty="0"/>
              <a:t>během 48h rychle klesají.</a:t>
            </a:r>
          </a:p>
          <a:p>
            <a:r>
              <a:rPr lang="cs-CZ" sz="2200" dirty="0"/>
              <a:t>k časné léčbě a prevenci dalších atak se používají převážně </a:t>
            </a:r>
            <a:r>
              <a:rPr lang="cs-CZ" sz="2200" dirty="0" err="1"/>
              <a:t>fibráty</a:t>
            </a:r>
            <a:r>
              <a:rPr lang="cs-CZ" sz="2200" dirty="0"/>
              <a:t>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F6572EB-1EA6-4BC6-877D-7340B8C0731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531077D-1C40-4E6D-9C82-9C5C439779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849150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Akutní pankreatitida vyvolána </a:t>
            </a:r>
            <a:r>
              <a:rPr lang="cs-CZ" dirty="0" err="1"/>
              <a:t>hyperkalcemií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dirty="0"/>
              <a:t>těžká </a:t>
            </a:r>
            <a:r>
              <a:rPr lang="cs-CZ" sz="2200" dirty="0" err="1"/>
              <a:t>hyperkalcemie</a:t>
            </a:r>
            <a:r>
              <a:rPr lang="cs-CZ" sz="2200" dirty="0"/>
              <a:t> může vést k narušení enzymové homeostázy a k </a:t>
            </a:r>
            <a:r>
              <a:rPr lang="cs-CZ" sz="2200" dirty="0" err="1"/>
              <a:t>intrapankreatické</a:t>
            </a:r>
            <a:r>
              <a:rPr lang="cs-CZ" sz="2200" dirty="0"/>
              <a:t> aktivaci enzymů.</a:t>
            </a:r>
          </a:p>
          <a:p>
            <a:endParaRPr lang="cs-CZ" sz="2200" dirty="0"/>
          </a:p>
          <a:p>
            <a:r>
              <a:rPr lang="cs-CZ" sz="2200" dirty="0"/>
              <a:t>při </a:t>
            </a:r>
            <a:r>
              <a:rPr lang="cs-CZ" sz="2200" dirty="0" err="1"/>
              <a:t>hyperparatyreóze</a:t>
            </a:r>
            <a:r>
              <a:rPr lang="cs-CZ" sz="2200" dirty="0"/>
              <a:t>, při maligním onemocnění.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1736FEB-DB65-4D79-97C0-B2D5CE16A4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70CFABC-5FFA-4F7F-95BA-B3DFA67B00B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713923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Poléková pankreatitida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dirty="0"/>
              <a:t>Opírá se o anamnestické údaje. Pokud po navrácení léku dojde k vzestupu amylázy a klinickým potížím.</a:t>
            </a:r>
          </a:p>
          <a:p>
            <a:endParaRPr lang="cs-CZ" sz="2200" dirty="0"/>
          </a:p>
          <a:p>
            <a:r>
              <a:rPr lang="cs-CZ" sz="2200" dirty="0"/>
              <a:t>Potenciální riziko pro vznik AP: 5-aminosalicyláty, azathioprin, steroidní hormony a estrogeny, diuretiky, sulfonamidy, </a:t>
            </a:r>
            <a:r>
              <a:rPr lang="cs-CZ" sz="2200" dirty="0" err="1"/>
              <a:t>kotrimoxazol</a:t>
            </a:r>
            <a:r>
              <a:rPr lang="cs-CZ" sz="2200" dirty="0"/>
              <a:t>, některá cytostatiky.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71B140B-E8E6-4F88-A5D2-3128CAEA21E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3DE9906-3577-42FD-A13F-3CE1A1C24B2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56549978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1" id="{D93CEC68-B0E2-4F50-9397-CF56FB426367}" vid="{25042F54-EE2F-4CAA-B106-EE257721CFCA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prezentace-med-cz-fnbrno-v02</Template>
  <TotalTime>3042</TotalTime>
  <Words>1060</Words>
  <Application>Microsoft Office PowerPoint</Application>
  <PresentationFormat>Širokoúhlá obrazovka</PresentationFormat>
  <Paragraphs>110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Tahoma</vt:lpstr>
      <vt:lpstr>Wingdings</vt:lpstr>
      <vt:lpstr>Prezentace_MU_CZ</vt:lpstr>
      <vt:lpstr>Akutní pankreatitida</vt:lpstr>
      <vt:lpstr>Definice</vt:lpstr>
      <vt:lpstr>Diagnóza akutní pankreatitidy – 2 ze 3 bodů</vt:lpstr>
      <vt:lpstr>Etiologie</vt:lpstr>
      <vt:lpstr>Biliární akutní pankreatitida</vt:lpstr>
      <vt:lpstr>Alkoholová akutní pankreatitida</vt:lpstr>
      <vt:lpstr>Akutní pankreatitida při hyperlipidemii</vt:lpstr>
      <vt:lpstr>Akutní pankreatitida vyvolána hyperkalcemií</vt:lpstr>
      <vt:lpstr>Poléková pankreatitida</vt:lpstr>
      <vt:lpstr>Post-ERCP</vt:lpstr>
      <vt:lpstr>Diferenciální diagnostika 1</vt:lpstr>
      <vt:lpstr>Diferenciální diagnostika 2</vt:lpstr>
      <vt:lpstr>Zobrazovací metody</vt:lpstr>
      <vt:lpstr>Zajištění na ambulanci</vt:lpstr>
      <vt:lpstr>Zdroje</vt:lpstr>
      <vt:lpstr>  Děkuji za pozornost!</vt:lpstr>
    </vt:vector>
  </TitlesOfParts>
  <Company>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Jitka Skládaná</dc:creator>
  <cp:lastModifiedBy>Hana Matějovská Kubešová</cp:lastModifiedBy>
  <cp:revision>248</cp:revision>
  <cp:lastPrinted>1601-01-01T00:00:00Z</cp:lastPrinted>
  <dcterms:created xsi:type="dcterms:W3CDTF">2021-04-27T07:29:37Z</dcterms:created>
  <dcterms:modified xsi:type="dcterms:W3CDTF">2021-09-10T15:52:56Z</dcterms:modified>
</cp:coreProperties>
</file>