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70" r:id="rId16"/>
    <p:sldId id="268" r:id="rId17"/>
    <p:sldId id="272" r:id="rId18"/>
    <p:sldId id="306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6754" autoAdjust="0"/>
  </p:normalViewPr>
  <p:slideViewPr>
    <p:cSldViewPr snapToGrid="0">
      <p:cViewPr varScale="1">
        <p:scale>
          <a:sx n="56" d="100"/>
          <a:sy n="56" d="100"/>
        </p:scale>
        <p:origin x="566" y="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809E-85C0-4EC5-9C65-B10E4DE8C6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48158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FA3DD2-493D-4E49-8AC6-80A98D94D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EBAB3F-FBC8-4A4D-9708-B3C455BA8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09A210-E386-43D2-A6C5-190C32FE4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ABCAA-507D-49C7-8460-D29138F736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326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  <p:sldLayoutId id="2147483698" r:id="rId18"/>
    <p:sldLayoutId id="2147483699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5000" dirty="0">
                <a:latin typeface="Arial" panose="020B0604020202020204" pitchFamily="34" charset="0"/>
              </a:rPr>
              <a:t>KPR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D68F17C3-F2A2-4B6F-A58D-B9324F104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Defibrilace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fibrilace komor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18906"/>
            <a:ext cx="7408071" cy="441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085FF2-3582-4E97-BDA3-72F82579AD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93235C-D51D-4E77-B8D5-49DBF2A3C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68168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77A0FA0-14F9-46E7-880B-96422EB9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err="1"/>
              <a:t>bezpulsová</a:t>
            </a:r>
            <a:r>
              <a:rPr lang="cs-CZ" sz="2200" dirty="0"/>
              <a:t> komorová tachykardie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95" y="2340350"/>
            <a:ext cx="10353806" cy="233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CCB833-A099-410E-94AE-C09C4120A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0957D0-1323-43E8-8BCB-3EFE472E3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95149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B342AC6-9909-4534-8FD3-7F318B44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defibrilace okamžitě jak je to možné </a:t>
            </a:r>
          </a:p>
          <a:p>
            <a:r>
              <a:rPr lang="cs-CZ" sz="2200" dirty="0"/>
              <a:t>1 výboj a okamžitě bez kontroly rytmu pokračovat v KPR po dobu 2 min (cca 5 cyklů 30:2) </a:t>
            </a:r>
          </a:p>
          <a:p>
            <a:pPr lvl="1">
              <a:lnSpc>
                <a:spcPct val="150000"/>
              </a:lnSpc>
            </a:pPr>
            <a:r>
              <a:rPr lang="cs-CZ" sz="2200" dirty="0" err="1"/>
              <a:t>bifázický</a:t>
            </a:r>
            <a:r>
              <a:rPr lang="cs-CZ" sz="2200" dirty="0"/>
              <a:t> 150-200 J (další 150-360 J) </a:t>
            </a:r>
          </a:p>
          <a:p>
            <a:pPr lvl="1">
              <a:lnSpc>
                <a:spcPct val="150000"/>
              </a:lnSpc>
            </a:pPr>
            <a:r>
              <a:rPr lang="cs-CZ" sz="2200" dirty="0" err="1"/>
              <a:t>monofázický</a:t>
            </a:r>
            <a:r>
              <a:rPr lang="cs-CZ" sz="2200" dirty="0"/>
              <a:t> 360 J (další 360 J) </a:t>
            </a:r>
          </a:p>
          <a:p>
            <a:r>
              <a:rPr lang="cs-CZ" sz="2200" dirty="0"/>
              <a:t>přerušení KPR jen na samotný výboj – maximálně 5s 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842E89-A25A-4A7E-8EB1-A6013BDE2F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5ADFA3-F264-4208-94DC-8499FCB57C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4400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Farmakoterapie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2"/>
                </a:solidFill>
              </a:rPr>
              <a:t>Adrenalin 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asystolie: 1mg </a:t>
            </a:r>
            <a:r>
              <a:rPr lang="cs-CZ" sz="2200" dirty="0" err="1"/>
              <a:t>i.v</a:t>
            </a:r>
            <a:r>
              <a:rPr lang="cs-CZ" sz="2200" dirty="0"/>
              <a:t>. à 3-5 min 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FIKO/</a:t>
            </a:r>
            <a:r>
              <a:rPr lang="cs-CZ" sz="2200" dirty="0" err="1"/>
              <a:t>bezpulzová</a:t>
            </a:r>
            <a:r>
              <a:rPr lang="cs-CZ" sz="2200" dirty="0"/>
              <a:t> KT: 1mg </a:t>
            </a:r>
            <a:r>
              <a:rPr lang="cs-CZ" sz="2200" dirty="0" err="1"/>
              <a:t>i.v</a:t>
            </a:r>
            <a:r>
              <a:rPr lang="cs-CZ" sz="2200" dirty="0"/>
              <a:t>. pokud přetrvává po 3 výboji. Opakovat à 3-5 min pokud přetrvává nadále </a:t>
            </a:r>
          </a:p>
          <a:p>
            <a:r>
              <a:rPr lang="cs-CZ" sz="2200" b="1" dirty="0" err="1">
                <a:solidFill>
                  <a:schemeClr val="tx2"/>
                </a:solidFill>
              </a:rPr>
              <a:t>Amiodaron</a:t>
            </a:r>
            <a:r>
              <a:rPr lang="cs-CZ" sz="2200" b="1" dirty="0">
                <a:solidFill>
                  <a:schemeClr val="tx2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FIKO/</a:t>
            </a:r>
            <a:r>
              <a:rPr lang="cs-CZ" sz="2200" dirty="0" err="1"/>
              <a:t>bezpulzová</a:t>
            </a:r>
            <a:r>
              <a:rPr lang="cs-CZ" sz="2200" dirty="0"/>
              <a:t> KT: 300 mg </a:t>
            </a:r>
            <a:r>
              <a:rPr lang="cs-CZ" sz="2200" dirty="0" err="1"/>
              <a:t>i.v</a:t>
            </a:r>
            <a:r>
              <a:rPr lang="cs-CZ" sz="2200" dirty="0"/>
              <a:t>. pokud přetrvává po 3. výboji. Pokud přetrvává zopakovat 150 mg </a:t>
            </a:r>
            <a:r>
              <a:rPr lang="cs-CZ" sz="2200" dirty="0" err="1"/>
              <a:t>i.v</a:t>
            </a:r>
            <a:r>
              <a:rPr lang="cs-CZ" sz="2200" dirty="0"/>
              <a:t>. (po 5. výboji) </a:t>
            </a:r>
          </a:p>
          <a:p>
            <a:endParaRPr lang="cs-CZ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459614-EF77-474C-AEED-0F123EC14F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D748C8-739A-49D8-BAA0-A067CB68DD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9450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288324"/>
            <a:ext cx="9279200" cy="554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827E93-23A7-42B4-9327-A6AEBA28CF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C1FD60-1438-4FD8-A488-3564A8BB46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406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286425"/>
            <a:ext cx="889635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01FB38-BE3D-402E-ACCF-337313B53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FA7D35-3E19-4A3E-B7C9-718F32037E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86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 KPR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obnovení oběhu </a:t>
            </a:r>
          </a:p>
          <a:p>
            <a:r>
              <a:rPr lang="cs-CZ" sz="2200" dirty="0"/>
              <a:t>předání profesionálům </a:t>
            </a:r>
          </a:p>
          <a:p>
            <a:r>
              <a:rPr lang="cs-CZ" sz="2200" dirty="0"/>
              <a:t>totální vyčerpání (jen u BLS, kdokoliv) </a:t>
            </a:r>
          </a:p>
          <a:p>
            <a:r>
              <a:rPr lang="cs-CZ" sz="2200" dirty="0"/>
              <a:t>jisté známky smrti </a:t>
            </a:r>
          </a:p>
          <a:p>
            <a:r>
              <a:rPr lang="cs-CZ" sz="2200" dirty="0"/>
              <a:t>bez ROSC &gt; 30 minut</a:t>
            </a:r>
          </a:p>
          <a:p>
            <a:r>
              <a:rPr lang="cs-CZ" sz="2200" dirty="0"/>
              <a:t>asystolie &gt;20 min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7E9A7B-CB7C-433D-A803-9A23F90BD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19A725-5496-4A85-AA5C-A48DEAF7F0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37412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KPR - u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5 iniciálních vdechů</a:t>
            </a:r>
          </a:p>
          <a:p>
            <a:r>
              <a:rPr lang="cs-CZ" sz="2200" dirty="0"/>
              <a:t>15:2 </a:t>
            </a:r>
          </a:p>
          <a:p>
            <a:r>
              <a:rPr lang="cs-CZ" sz="2200" dirty="0"/>
              <a:t>pokud je sám tak KPR 1 min, poté volat ZZS </a:t>
            </a:r>
          </a:p>
          <a:p>
            <a:endParaRPr lang="cs-CZ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EAC393-359A-4B1A-9099-04E4545D53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181A28-2721-453B-A60B-11AE85725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69841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F46DE0F-60D5-4EA2-95F6-4AF649C4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altLang="cs-CZ" sz="5000" dirty="0"/>
            </a:br>
            <a:br>
              <a:rPr lang="cs-CZ" altLang="cs-CZ" sz="5000" dirty="0"/>
            </a:br>
            <a:br>
              <a:rPr lang="cs-CZ" altLang="cs-CZ" sz="5000" dirty="0"/>
            </a:br>
            <a:r>
              <a:rPr lang="cs-CZ" altLang="cs-CZ" sz="5000" dirty="0"/>
              <a:t>Děkuji za pozornost!</a:t>
            </a:r>
            <a:br>
              <a:rPr lang="cs-CZ" altLang="cs-CZ" sz="5000" dirty="0"/>
            </a:br>
            <a:endParaRPr lang="cs-CZ" altLang="cs-CZ" sz="5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AD5B6-51BA-4EA8-AD08-F30A8BBBA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7A1A7-9DE5-4BAC-BEE9-731BE7F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základní neodkladná resuscitace</a:t>
            </a:r>
          </a:p>
          <a:p>
            <a:r>
              <a:rPr lang="cs-CZ" sz="3000" dirty="0"/>
              <a:t>rozšířená neodkladná resuscitace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E7D680-1023-42D2-BC00-6FC4386551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3E4005-91C3-4E63-A37A-B86876CCED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9747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80% všech náhlých zástav oběhu je na podkladě ICHS a jiných onemocnění srdce </a:t>
            </a:r>
          </a:p>
          <a:p>
            <a:r>
              <a:rPr lang="cs-CZ" sz="2200" dirty="0"/>
              <a:t>pokud není zahájena KPR tak šance na ROSC klesá s každou minutou o 10-15% </a:t>
            </a:r>
          </a:p>
          <a:p>
            <a:r>
              <a:rPr lang="cs-CZ" sz="2200" dirty="0"/>
              <a:t>pokud není provedena okamžitá defibrilace, tak šance na obnovení rytmu elektrickým výbojem klesá každou minutu o 7-10% </a:t>
            </a:r>
          </a:p>
          <a:p>
            <a:r>
              <a:rPr lang="cs-CZ" sz="2200" dirty="0"/>
              <a:t>propuštění z nemocnice se dožije 10,7-21,2% pacientů po KPR mimo nemocnici 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3BFB86-457C-420A-9649-6C2CB250E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134FC1-B480-408F-B243-9558A4998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2481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Rozpoznat: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poruchu vědomí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poruchu dýchání</a:t>
            </a:r>
          </a:p>
          <a:p>
            <a:pPr lvl="2">
              <a:lnSpc>
                <a:spcPct val="150000"/>
              </a:lnSpc>
            </a:pPr>
            <a:r>
              <a:rPr lang="cs-CZ" sz="2200" dirty="0"/>
              <a:t>nedýchá x </a:t>
            </a:r>
            <a:r>
              <a:rPr lang="cs-CZ" sz="2200" dirty="0" err="1"/>
              <a:t>gasping</a:t>
            </a:r>
            <a:endParaRPr lang="cs-CZ" sz="2200" dirty="0"/>
          </a:p>
          <a:p>
            <a:pPr lvl="2">
              <a:lnSpc>
                <a:spcPct val="150000"/>
              </a:lnSpc>
            </a:pPr>
            <a:r>
              <a:rPr lang="cs-CZ" sz="2200" dirty="0"/>
              <a:t>poloha</a:t>
            </a:r>
          </a:p>
          <a:p>
            <a:pPr lvl="3">
              <a:lnSpc>
                <a:spcPct val="150000"/>
              </a:lnSpc>
            </a:pPr>
            <a:r>
              <a:rPr lang="cs-CZ" sz="2200" dirty="0"/>
              <a:t>záklon hlavy a povytažení čelisti</a:t>
            </a:r>
          </a:p>
          <a:p>
            <a:pPr lvl="3">
              <a:lnSpc>
                <a:spcPct val="150000"/>
              </a:lnSpc>
            </a:pPr>
            <a:r>
              <a:rPr lang="cs-CZ" sz="2200" dirty="0"/>
              <a:t>trojitý manévr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zástavu oběhu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1B52A3-6BD2-4946-9856-21E193708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861339-255D-4A1C-B816-26E030CD8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5486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Zahájení KPR - u dospělého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volat 1234 (155)</a:t>
            </a:r>
          </a:p>
          <a:p>
            <a:r>
              <a:rPr lang="cs-CZ" sz="2200" dirty="0"/>
              <a:t>zahájení resuscitace 30:2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optický střed hrudníku 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hloubka komprese 1/3 výšky hrudníku 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u dospělých cca 5-6 cm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frekvence 100-120/minutu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621FD57-7CEA-49B8-B64D-0F1D28E5B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77C57F-2D68-456E-AD5F-AC0194681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190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dirty="0"/>
              <a:t>Kvalita KPR = ↑</a:t>
            </a:r>
            <a:r>
              <a:rPr lang="cs-CZ" sz="2200" dirty="0" err="1"/>
              <a:t>perfúzní</a:t>
            </a:r>
            <a:r>
              <a:rPr lang="cs-CZ" sz="2200" dirty="0"/>
              <a:t> tlak (mozek a srdce)</a:t>
            </a:r>
          </a:p>
          <a:p>
            <a:r>
              <a:rPr lang="cs-CZ" sz="2200" dirty="0"/>
              <a:t>rychlá frekvence kompresí </a:t>
            </a:r>
          </a:p>
          <a:p>
            <a:r>
              <a:rPr lang="cs-CZ" sz="2200" dirty="0"/>
              <a:t>úplná dekomprese </a:t>
            </a:r>
          </a:p>
          <a:p>
            <a:r>
              <a:rPr lang="cs-CZ" sz="2200" dirty="0"/>
              <a:t>časová minimalizace přerušení v průběhu nepřímé srdeční masáže </a:t>
            </a:r>
          </a:p>
          <a:p>
            <a:r>
              <a:rPr lang="cs-CZ" sz="2200" dirty="0"/>
              <a:t>časná defibrilace 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45F97C-A070-418C-935B-6365A72CCF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024686-1879-43CB-AB15-5E05874ED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178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378000"/>
            <a:ext cx="7699035" cy="549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009FA4-42FA-47D1-B3DD-53A78AE790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4D20F6-4DF3-4421-8A08-B73D0E843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5696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562770"/>
            <a:ext cx="3429000" cy="526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7FEFAC-C893-4421-A40C-67B6BB41AB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E42732-A81C-4917-B0A2-01AAE13F39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024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6428CA5-0F7C-43E2-A40B-D0CD1A62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zajištění dýchacích cest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poloha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ústní vzduchovod</a:t>
            </a:r>
          </a:p>
          <a:p>
            <a:pPr lvl="1">
              <a:lnSpc>
                <a:spcPct val="150000"/>
              </a:lnSpc>
            </a:pPr>
            <a:r>
              <a:rPr lang="cs-CZ" sz="2200" dirty="0" err="1"/>
              <a:t>laryngeální</a:t>
            </a:r>
            <a:r>
              <a:rPr lang="cs-CZ" sz="2200" dirty="0"/>
              <a:t> maska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(intubace)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CC0345-B4F1-4C79-8644-D113F7B06C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3ADC3E-884F-45EF-8BED-F1DF34D872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2924398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3878</TotalTime>
  <Words>605</Words>
  <Application>Microsoft Office PowerPoint</Application>
  <PresentationFormat>Širokoúhlá obrazovka</PresentationFormat>
  <Paragraphs>93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Prezentace_MU_CZ</vt:lpstr>
      <vt:lpstr>KPR</vt:lpstr>
      <vt:lpstr>Prezentace aplikace PowerPoint</vt:lpstr>
      <vt:lpstr>Prezentace aplikace PowerPoint</vt:lpstr>
      <vt:lpstr>Prezentace aplikace PowerPoint</vt:lpstr>
      <vt:lpstr>Zahájení KPR - u dospělého</vt:lpstr>
      <vt:lpstr>Prezentace aplikace PowerPoint</vt:lpstr>
      <vt:lpstr>Prezentace aplikace PowerPoint</vt:lpstr>
      <vt:lpstr>Prezentace aplikace PowerPoint</vt:lpstr>
      <vt:lpstr>Prezentace aplikace PowerPoint</vt:lpstr>
      <vt:lpstr>Defibrilace</vt:lpstr>
      <vt:lpstr>Prezentace aplikace PowerPoint</vt:lpstr>
      <vt:lpstr>Prezentace aplikace PowerPoint</vt:lpstr>
      <vt:lpstr>Farmakoterapie</vt:lpstr>
      <vt:lpstr>Prezentace aplikace PowerPoint</vt:lpstr>
      <vt:lpstr>Prezentace aplikace PowerPoint</vt:lpstr>
      <vt:lpstr>Ukončení KPR</vt:lpstr>
      <vt:lpstr>KPR - u dětí</vt:lpstr>
      <vt:lpstr>   Děkuji za pozornost! 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296</cp:revision>
  <cp:lastPrinted>1601-01-01T00:00:00Z</cp:lastPrinted>
  <dcterms:created xsi:type="dcterms:W3CDTF">2021-04-27T07:29:37Z</dcterms:created>
  <dcterms:modified xsi:type="dcterms:W3CDTF">2021-09-10T15:05:16Z</dcterms:modified>
</cp:coreProperties>
</file>