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6" r:id="rId2"/>
    <p:sldId id="353" r:id="rId3"/>
    <p:sldId id="354" r:id="rId4"/>
    <p:sldId id="295" r:id="rId5"/>
    <p:sldId id="292" r:id="rId6"/>
    <p:sldId id="293" r:id="rId7"/>
    <p:sldId id="294" r:id="rId8"/>
    <p:sldId id="296" r:id="rId9"/>
    <p:sldId id="355" r:id="rId10"/>
    <p:sldId id="289" r:id="rId11"/>
    <p:sldId id="368" r:id="rId12"/>
    <p:sldId id="257" r:id="rId13"/>
    <p:sldId id="258" r:id="rId14"/>
    <p:sldId id="325" r:id="rId15"/>
    <p:sldId id="357" r:id="rId16"/>
    <p:sldId id="356" r:id="rId17"/>
    <p:sldId id="358" r:id="rId18"/>
    <p:sldId id="361" r:id="rId19"/>
    <p:sldId id="360" r:id="rId20"/>
    <p:sldId id="359" r:id="rId21"/>
    <p:sldId id="362" r:id="rId22"/>
    <p:sldId id="365" r:id="rId23"/>
    <p:sldId id="364" r:id="rId24"/>
    <p:sldId id="366" r:id="rId25"/>
    <p:sldId id="367" r:id="rId26"/>
    <p:sldId id="259" r:id="rId27"/>
    <p:sldId id="260" r:id="rId28"/>
    <p:sldId id="278" r:id="rId29"/>
    <p:sldId id="27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306" r:id="rId6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CBD9CF13-FC29-4578-883E-4C1F2C9B6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B3612D32-AA23-4B37-AB77-EF8987C88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54FD484B-FA3C-4DB5-870B-967DB9C64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381494-D1A9-4DB8-8AE2-15CD5DDDFE54}" type="slidenum">
              <a:rPr lang="cs-CZ" altLang="cs-CZ" sz="1200" smtClean="0"/>
              <a:pPr/>
              <a:t>11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CA9BBFDB-FC82-492C-B882-EDED2EA0E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61D529C-A443-46E9-BA98-FEA5A1C0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9291BF7C-A079-47EE-B8D2-5AB46EDFD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1A0A70D-0170-4914-B5D0-190E5A203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900FFAA4-7557-43A9-951D-7F12E324A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94A8BED-AE22-4521-8ED1-EE2078DC4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F1863F41-B4A0-478B-A129-D42F94EAD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0022A10-3A24-4256-B737-61B92A98D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3EC9626D-DB7F-4E54-80F4-881CA8D5F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18063CF-00BE-4BD8-B1FB-7D2FF5BCA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D9D37CAA-2853-4972-9CC4-438E70B5C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862E9E2-469D-4032-A50B-F3248B175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2F3500B0-F660-406F-933A-7FDD51C5E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EED43FC-96F7-4662-B6DE-A5D3F393F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2E83347D-D987-466B-9C28-704313A9D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B5AAD8D-1BC1-4D53-B9F8-B72C17E40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4E12112B-46E3-44FF-9F3A-8969AD20A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0584392-23E2-4D81-9BA2-BD70A9B02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7D9CD423-46E9-4E8A-B035-E88CA957B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415061D-0A19-4C19-93FB-A2986B174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B0DA2D6D-B2F5-47D8-A322-5597E1675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87BCCDDF-94B9-4A26-A9B6-646EE7519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156ED394-DAD0-4715-819F-503D52BA9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DA2F76-B63C-402B-9A3F-809B77CB14C3}" type="slidenum">
              <a:rPr lang="cs-CZ" altLang="cs-CZ" sz="1200" smtClean="0"/>
              <a:pPr/>
              <a:t>13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FEB3EAB5-9079-461B-880F-4A14F9918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36A9091-336A-40BA-8AA7-1672774B2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E13C3CFF-5DFC-432B-AC09-2DD9A5165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CB33427-C449-463B-9F56-D91329C62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80A5550D-C01C-4EDF-975A-33671CB32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5E8395DE-2D78-4101-9E3F-960F9B33F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B09178FE-D2E7-4BBD-991B-09A968703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7F9270C-847D-486E-A125-87D1D3171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>
            <a:extLst>
              <a:ext uri="{FF2B5EF4-FFF2-40B4-BE49-F238E27FC236}">
                <a16:creationId xmlns:a16="http://schemas.microsoft.com/office/drawing/2014/main" id="{7EB97B8F-3401-43DD-9B69-0F420A97B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EBFE67A-EF2B-4987-8A70-85EC17130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id="{F9CD1902-033A-4E54-9EC8-9F3019170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D21552B-E903-431E-A2A1-06EB993EB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>
            <a:extLst>
              <a:ext uri="{FF2B5EF4-FFF2-40B4-BE49-F238E27FC236}">
                <a16:creationId xmlns:a16="http://schemas.microsoft.com/office/drawing/2014/main" id="{5CB8C784-88B2-4705-A84B-769E59A21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6932543-DC74-422F-A816-63C25D8D1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>
            <a:extLst>
              <a:ext uri="{FF2B5EF4-FFF2-40B4-BE49-F238E27FC236}">
                <a16:creationId xmlns:a16="http://schemas.microsoft.com/office/drawing/2014/main" id="{E54BE636-6B28-4AF2-8218-715506947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986FC7F2-72D6-48E2-AAAB-84408E468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>
            <a:extLst>
              <a:ext uri="{FF2B5EF4-FFF2-40B4-BE49-F238E27FC236}">
                <a16:creationId xmlns:a16="http://schemas.microsoft.com/office/drawing/2014/main" id="{9ED69961-B22B-458F-B296-98DAAE0E6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15045BF-A4BF-47BF-8647-364B52CE1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>
            <a:extLst>
              <a:ext uri="{FF2B5EF4-FFF2-40B4-BE49-F238E27FC236}">
                <a16:creationId xmlns:a16="http://schemas.microsoft.com/office/drawing/2014/main" id="{3F5D94EA-37BD-4EE4-993D-2925AEBCC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D47C0540-E65B-49D6-9032-0E5BB0FC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600CEEC4-6FD1-4E7D-9AFC-07FEE3EE5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8A4CE6B-7F80-4FE7-80A9-208C7DF76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>
            <a:extLst>
              <a:ext uri="{FF2B5EF4-FFF2-40B4-BE49-F238E27FC236}">
                <a16:creationId xmlns:a16="http://schemas.microsoft.com/office/drawing/2014/main" id="{5A157ECE-A785-4ABE-9326-87C8DEC8E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5D91FA1-F811-45DF-A27F-B0421A846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>
            <a:extLst>
              <a:ext uri="{FF2B5EF4-FFF2-40B4-BE49-F238E27FC236}">
                <a16:creationId xmlns:a16="http://schemas.microsoft.com/office/drawing/2014/main" id="{A6F69DD9-0D0D-4FEC-95B5-4E9FA500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FF28779-8343-46AC-B396-8CD421DA4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>
            <a:extLst>
              <a:ext uri="{FF2B5EF4-FFF2-40B4-BE49-F238E27FC236}">
                <a16:creationId xmlns:a16="http://schemas.microsoft.com/office/drawing/2014/main" id="{CF688271-16E7-4F11-9438-DEA0CDA0C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404E827-E5F3-402C-892C-738526934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>
            <a:extLst>
              <a:ext uri="{FF2B5EF4-FFF2-40B4-BE49-F238E27FC236}">
                <a16:creationId xmlns:a16="http://schemas.microsoft.com/office/drawing/2014/main" id="{45A1B0D2-CA85-4611-81B8-AAC28EA88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75B185E-9599-4C37-8DB0-DD8A63A73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E8F10462-0F64-4AEE-BD80-240A8074C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A0E972A-EA29-4A97-A10F-2A9C42DED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>
            <a:extLst>
              <a:ext uri="{FF2B5EF4-FFF2-40B4-BE49-F238E27FC236}">
                <a16:creationId xmlns:a16="http://schemas.microsoft.com/office/drawing/2014/main" id="{7B4139E1-FE15-4C43-AF6D-27562B30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E05B485-4CA4-4BA5-A6AD-3C91586CA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>
            <a:extLst>
              <a:ext uri="{FF2B5EF4-FFF2-40B4-BE49-F238E27FC236}">
                <a16:creationId xmlns:a16="http://schemas.microsoft.com/office/drawing/2014/main" id="{7DB8799F-8140-4215-8618-539DC533A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CF86D85-8854-424E-AD4E-6AC39557D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8ED9DD83-4BAD-4147-9143-0C8758370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241AB99-6747-47EC-8885-98AAC6CCB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8E578178-DF48-456A-A467-520864105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521EAD8-5592-429E-A60A-B3C433E5C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44722243-3974-41AF-B48E-576313AA7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EA7D4A1-EC39-4BC3-ADCA-4D3D36F9D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5569B846-D34A-4221-BDA8-EE184D7C1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B2040BB-B195-4036-8967-6EB6B4033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C3A24764-771A-4F1B-9C8F-685D57476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25D6B2B-C965-40E5-8271-0A57A43CC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6D8F2808-50AB-4B2E-8BAC-69F9A8D72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4D48D25-AA27-4BC8-BB31-AD880FFBD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408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Specifické rysy chorob  Farmakoterapie ve stáří</a:t>
            </a:r>
            <a:br>
              <a:rPr lang="cs-CZ" sz="5400" dirty="0"/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68F17C3-F2A2-4B6F-A58D-B9324F104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D5BA-85DB-48A7-9D67-A8DA69D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34" y="268992"/>
            <a:ext cx="4115832" cy="316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2E69CF2-BD4A-4E8E-BCB7-B9942F636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Zvláštnosti a úskalí farmakoterapie ve stáří</a:t>
            </a:r>
            <a:endParaRPr lang="cs-CZ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015149B-E424-49E0-8321-FB0F9F4A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" y="1700888"/>
            <a:ext cx="7876669" cy="41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D251DE-A82F-4134-9EB1-A27DDC3D0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E30A66-99E4-49A5-B163-99703DE92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E5654238-6E54-4C43-840F-2597F631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Specifika farmakoterapie ve stáří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681751B-533A-42BA-A2C5-866819DF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senioři tvoří 18,8 % české populace, ale spotřebují </a:t>
            </a:r>
            <a:r>
              <a:rPr lang="cs-CZ" altLang="cs-CZ" sz="2200" b="1" dirty="0"/>
              <a:t>více než 35 % </a:t>
            </a:r>
            <a:r>
              <a:rPr lang="cs-CZ" altLang="cs-CZ" sz="2200" dirty="0"/>
              <a:t>všech léků</a:t>
            </a:r>
          </a:p>
          <a:p>
            <a:r>
              <a:rPr lang="cs-CZ" altLang="cs-CZ" sz="2200" dirty="0"/>
              <a:t>ve věku 60–64 let užívá alespoň 1 lék </a:t>
            </a:r>
            <a:r>
              <a:rPr lang="cs-CZ" altLang="cs-CZ" sz="2200" b="1" dirty="0"/>
              <a:t>83 %</a:t>
            </a:r>
            <a:r>
              <a:rPr lang="cs-CZ" altLang="cs-CZ" sz="2200" dirty="0"/>
              <a:t> osob</a:t>
            </a:r>
          </a:p>
          <a:p>
            <a:r>
              <a:rPr lang="cs-CZ" altLang="cs-CZ" sz="2200" dirty="0"/>
              <a:t>ve věku 65–74 let </a:t>
            </a:r>
            <a:r>
              <a:rPr lang="cs-CZ" altLang="cs-CZ" sz="2200" b="1" dirty="0"/>
              <a:t>89 %</a:t>
            </a:r>
            <a:r>
              <a:rPr lang="cs-CZ" altLang="cs-CZ" sz="2200" dirty="0"/>
              <a:t> osob </a:t>
            </a:r>
          </a:p>
          <a:p>
            <a:r>
              <a:rPr lang="cs-CZ" altLang="cs-CZ" sz="2200" dirty="0"/>
              <a:t>nad 75 let užívá léky </a:t>
            </a:r>
            <a:r>
              <a:rPr lang="cs-CZ" altLang="cs-CZ" sz="2200" b="1" dirty="0"/>
              <a:t>91–98 %</a:t>
            </a:r>
            <a:r>
              <a:rPr lang="cs-CZ" altLang="cs-CZ" sz="2200" dirty="0"/>
              <a:t> osob</a:t>
            </a:r>
          </a:p>
          <a:p>
            <a:r>
              <a:rPr lang="cs-CZ" altLang="cs-CZ" sz="2200" dirty="0"/>
              <a:t>ambulantní senioři užívají 4–6 léků, hospitalizovaní  5–8 léků denně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0A9F6357-F73C-4A10-9D4A-3D405AB4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50" y="3762001"/>
            <a:ext cx="2286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2666F-2971-41DB-B352-A4B624D3AE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2182A-0D4A-4FE5-9C40-8853F8E7A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3CE7D4-F2F4-44D2-9705-CF47CC9B0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9" y="720000"/>
            <a:ext cx="11373147" cy="4515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700" b="1" dirty="0"/>
              <a:t>Problémové oblasti medikace starších nemocných</a:t>
            </a:r>
            <a:endParaRPr lang="cs-CZ" sz="37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B0CEE80-00AF-4636-B9C0-77BBB65B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farmakokinetika, farmakodynamika</a:t>
            </a:r>
          </a:p>
          <a:p>
            <a:pPr eaLnBrk="1" hangingPunct="1"/>
            <a:r>
              <a:rPr lang="cs-CZ" altLang="cs-CZ" sz="2200" dirty="0" err="1"/>
              <a:t>compliance</a:t>
            </a:r>
            <a:endParaRPr lang="cs-CZ" altLang="cs-CZ" sz="2200" dirty="0"/>
          </a:p>
          <a:p>
            <a:pPr eaLnBrk="1" hangingPunct="1"/>
            <a:r>
              <a:rPr lang="cs-CZ" altLang="cs-CZ" sz="2200" dirty="0" err="1"/>
              <a:t>polymorbidita</a:t>
            </a:r>
            <a:endParaRPr lang="cs-CZ" altLang="cs-CZ" sz="2200" dirty="0"/>
          </a:p>
          <a:p>
            <a:pPr eaLnBrk="1" hangingPunct="1"/>
            <a:r>
              <a:rPr lang="cs-CZ" altLang="cs-CZ" sz="2200" dirty="0" err="1"/>
              <a:t>polypragmázie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zastoupení léků na trhu</a:t>
            </a:r>
          </a:p>
          <a:p>
            <a:pPr eaLnBrk="1" hangingPunct="1"/>
            <a:r>
              <a:rPr lang="cs-CZ" altLang="cs-CZ" sz="2200" dirty="0"/>
              <a:t>přání nemocného</a:t>
            </a:r>
          </a:p>
          <a:p>
            <a:pPr eaLnBrk="1" hangingPunct="1"/>
            <a:r>
              <a:rPr lang="cs-CZ" altLang="cs-CZ" sz="2200" dirty="0"/>
              <a:t>koordinace léčby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064E1688-89AF-4472-ADB5-AAA82399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62" y="2842012"/>
            <a:ext cx="3182678" cy="28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72D771-AC23-4B92-85C8-042091F023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FB67F2-8FDA-4C2A-A1C2-605165909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16E9551-DCD5-4D15-A571-F87B57FD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Farmakokinetika</a:t>
            </a:r>
            <a:endParaRPr lang="cs-CZ" altLang="cs-CZ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13C80C5-17DF-4030-8EE6-5B60BF21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vzestup žaludečního pH</a:t>
            </a:r>
          </a:p>
          <a:p>
            <a:pPr eaLnBrk="1" hangingPunct="1"/>
            <a:r>
              <a:rPr lang="cs-CZ" altLang="cs-CZ" sz="2200" dirty="0"/>
              <a:t>snížení motility žaludku</a:t>
            </a:r>
          </a:p>
          <a:p>
            <a:pPr eaLnBrk="1" hangingPunct="1"/>
            <a:r>
              <a:rPr lang="cs-CZ" altLang="cs-CZ" sz="2200" dirty="0"/>
              <a:t>snížené prokrvení GIT</a:t>
            </a:r>
          </a:p>
          <a:p>
            <a:pPr eaLnBrk="1" hangingPunct="1"/>
            <a:r>
              <a:rPr lang="cs-CZ" altLang="cs-CZ" sz="2200" dirty="0"/>
              <a:t>zpomalené vstřebávání (GF klesá o 35% mezi 20. až 90. rokem)</a:t>
            </a:r>
          </a:p>
          <a:p>
            <a:pPr eaLnBrk="1" hangingPunct="1"/>
            <a:r>
              <a:rPr lang="cs-CZ" altLang="cs-CZ" sz="2200" dirty="0"/>
              <a:t>zpomalení nástupu účinku léků podávaných per os</a:t>
            </a:r>
            <a:endParaRPr lang="cs-CZ" altLang="cs-CZ" sz="2200" b="1" dirty="0">
              <a:solidFill>
                <a:schemeClr val="accent2"/>
              </a:solidFill>
            </a:endParaRPr>
          </a:p>
          <a:p>
            <a:pPr eaLnBrk="1" hangingPunct="1"/>
            <a:endParaRPr lang="cs-CZ" altLang="cs-CZ" b="1" dirty="0">
              <a:solidFill>
                <a:srgbClr val="FF99CC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D84A25-63F2-4E29-A42A-CCFD798EB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44CD30-0DA7-471D-8D9B-FE29FEAD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D4246CA-A42B-4A25-AFC5-E095F56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Farmakokinetika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141B947-29B2-4B77-B256-870EF1368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zmenšený distribuční objem pro </a:t>
            </a:r>
            <a:r>
              <a:rPr lang="cs-CZ" altLang="cs-CZ" sz="2200" b="1" dirty="0" err="1">
                <a:solidFill>
                  <a:schemeClr val="tx2"/>
                </a:solidFill>
              </a:rPr>
              <a:t>hydrosolubilní</a:t>
            </a:r>
            <a:r>
              <a:rPr lang="cs-CZ" altLang="cs-CZ" sz="2200" b="1" dirty="0">
                <a:solidFill>
                  <a:schemeClr val="tx2"/>
                </a:solidFill>
              </a:rPr>
              <a:t> látky </a:t>
            </a:r>
            <a:r>
              <a:rPr lang="cs-CZ" altLang="cs-CZ" sz="2200" dirty="0"/>
              <a:t>(podíl vody klesá na 60 % a ve vodě rozpustná léčiva budou mít u starých osob při stejném dávkování vyšší plazmatické koncentrace)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zvětšený distribuční objem pro </a:t>
            </a:r>
            <a:r>
              <a:rPr lang="cs-CZ" altLang="cs-CZ" sz="2200" b="1" dirty="0" err="1">
                <a:solidFill>
                  <a:schemeClr val="tx2"/>
                </a:solidFill>
              </a:rPr>
              <a:t>liposolubilní</a:t>
            </a:r>
            <a:r>
              <a:rPr lang="cs-CZ" altLang="cs-CZ" sz="2200" b="1" dirty="0">
                <a:solidFill>
                  <a:schemeClr val="tx2"/>
                </a:solidFill>
              </a:rPr>
              <a:t> látky </a:t>
            </a:r>
            <a:r>
              <a:rPr lang="cs-CZ" altLang="cs-CZ" sz="2200" dirty="0"/>
              <a:t>(zvyšuje podíl tukové tkáně, léčiva rozpustná v tucích budou mít plazmatickou koncentraci nižší) 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snížená funkce jater a ledvin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snížená koncentrace albuminu </a:t>
            </a:r>
            <a:r>
              <a:rPr lang="cs-CZ" altLang="cs-CZ" sz="2200" dirty="0"/>
              <a:t>(jen menší část léku se váže na nosič a zvyšuje se volná frakce léčiva v krvi)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D5E7A8-774D-4374-86AC-F2DF765A3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21CE96-1227-4F03-BD3B-A3B87A600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EE1805B-6BC2-40EC-81FB-5F10EF7C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Farmakokinetika 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77DD81-816E-4F2B-A8B9-A906E35A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200" dirty="0"/>
              <a:t>snížení hmotnosti a </a:t>
            </a:r>
            <a:r>
              <a:rPr lang="cs-CZ" sz="2200" dirty="0" err="1"/>
              <a:t>perfuze</a:t>
            </a:r>
            <a:r>
              <a:rPr lang="cs-CZ" sz="2200" dirty="0"/>
              <a:t> jater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pokles funkce CYP3A4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snížená </a:t>
            </a:r>
            <a:r>
              <a:rPr lang="cs-CZ" sz="2200" dirty="0" err="1"/>
              <a:t>glukuronidace</a:t>
            </a:r>
            <a:r>
              <a:rPr lang="cs-CZ" sz="2200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poškození jaterního parenchymu může závažně ovlivnit odbourávání léčiva 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u lidí s renální insuficiencí a s poruchou jaterních funkcí se musí používat redukční schémata při dávkování léčiv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3D8C59-FBCA-4D7F-B09D-AE9369AAC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7452FE-61FE-45DF-A974-ADE1DEEF4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03E77033-8D76-4E6A-A0F0-A4AF8779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Farmakokinetika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938FC-7B44-4C4C-9E71-1DC36AD3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200" dirty="0"/>
              <a:t>snížení průtoku krve ledvinami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pokles glomerulární filtrace 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snížené vylučování léčiv, které jsou eliminovány ledvinami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prodloužení poločas (</a:t>
            </a:r>
            <a:r>
              <a:rPr lang="cs-CZ" sz="2200" dirty="0" err="1"/>
              <a:t>amiodaron,digoxin</a:t>
            </a:r>
            <a:r>
              <a:rPr lang="cs-CZ" sz="2200" dirty="0"/>
              <a:t>, fluoxetin, alprazolam)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nebezpečí toxicity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5431C3-4EF4-439A-855D-D588A3E1E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64E0EE-58EE-46B5-AC50-C4E4B6AF9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9496A22-183E-4D2D-A466-1CC00F64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Faktory ovlivňující farmakoterapii ve stáří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6201E6F8-9650-4F3F-AC72-DF7EB450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stárnutí orgánů</a:t>
            </a:r>
          </a:p>
          <a:p>
            <a:r>
              <a:rPr lang="cs-CZ" altLang="cs-CZ" sz="2200" dirty="0"/>
              <a:t>změny ve farmakokinetice/farmakodynamice</a:t>
            </a:r>
          </a:p>
          <a:p>
            <a:r>
              <a:rPr lang="cs-CZ" altLang="cs-CZ" sz="2200" dirty="0"/>
              <a:t>polypragmazie s rizikem nežádoucích lékových interakci </a:t>
            </a:r>
          </a:p>
          <a:p>
            <a:r>
              <a:rPr lang="cs-CZ" altLang="cs-CZ" sz="2200" dirty="0" err="1"/>
              <a:t>polymorbidita</a:t>
            </a:r>
            <a:r>
              <a:rPr lang="cs-CZ" altLang="cs-CZ" sz="2200" dirty="0"/>
              <a:t>, atypický průběh nemocí</a:t>
            </a:r>
          </a:p>
          <a:p>
            <a:r>
              <a:rPr lang="cs-CZ" altLang="cs-CZ" sz="2200" dirty="0"/>
              <a:t>vliv sociálních faktorů (osamělost, chudoba)</a:t>
            </a:r>
          </a:p>
          <a:p>
            <a:r>
              <a:rPr lang="cs-CZ" altLang="cs-CZ" sz="2200" dirty="0"/>
              <a:t>omezená soběstačnost (poruchy zraku, zhoršená pohyblivost)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2715AD-FC3D-439D-82F6-3D026CA0A2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7432FF-D5DE-43E1-B920-0B789248F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77B1229-B9E1-48ED-8451-E6475D03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Start </a:t>
            </a:r>
            <a:r>
              <a:rPr lang="cs-CZ" altLang="cs-CZ" dirty="0" err="1"/>
              <a:t>low</a:t>
            </a:r>
            <a:r>
              <a:rPr lang="cs-CZ" altLang="cs-CZ" dirty="0"/>
              <a:t>, go </a:t>
            </a:r>
            <a:r>
              <a:rPr lang="cs-CZ" altLang="cs-CZ" dirty="0" err="1"/>
              <a:t>slow</a:t>
            </a:r>
            <a:endParaRPr lang="cs-CZ" altLang="cs-CZ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61C267E3-8D83-4B08-A10C-851CC3D0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726725"/>
            <a:ext cx="86407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71B994-CCFB-47BA-9A9D-D72BFA5E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AB355D-8636-4BE2-9D4F-5C5BC04F0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5DA7E71-279C-41B5-A012-B94939F6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Nejčastější problémy u seniorů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C6F1695-9C4B-426D-8AE4-5A89E51F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" y="1242149"/>
            <a:ext cx="7774411" cy="49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570D22-2435-4323-B7DF-846C8E146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F4BD7-845B-4A0B-B7F5-F46745293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EE61E330-6DF5-4780-8182-467E130A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Geriatrická modifikace klinického obrazu </a:t>
            </a:r>
          </a:p>
        </p:txBody>
      </p:sp>
      <p:sp>
        <p:nvSpPr>
          <p:cNvPr id="5123" name="Zástupný symbol pro obsah 1">
            <a:extLst>
              <a:ext uri="{FF2B5EF4-FFF2-40B4-BE49-F238E27FC236}">
                <a16:creationId xmlns:a16="http://schemas.microsoft.com/office/drawing/2014/main" id="{98A27917-FBFA-4EEE-91B8-82A789D4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atypický klinický obraz </a:t>
            </a:r>
          </a:p>
          <a:p>
            <a:r>
              <a:rPr lang="cs-CZ" altLang="cs-CZ" sz="2200" dirty="0"/>
              <a:t>selhávaní nejkřehčejšího orgánu (zejména mozku) při jakékoli zátěži</a:t>
            </a:r>
          </a:p>
          <a:p>
            <a:r>
              <a:rPr lang="cs-CZ" altLang="cs-CZ" sz="2200" dirty="0"/>
              <a:t>odlišný klinický obraz s modifikovanou prognózou</a:t>
            </a:r>
          </a:p>
          <a:p>
            <a:r>
              <a:rPr lang="cs-CZ" altLang="cs-CZ" sz="2200" dirty="0"/>
              <a:t>specifické geriatrické komplikace (delirantní stavy, rychlý rozvoj imobilizačního syndromu)</a:t>
            </a:r>
          </a:p>
          <a:p>
            <a:r>
              <a:rPr lang="cs-CZ" altLang="cs-CZ" sz="2200" dirty="0"/>
              <a:t>odlišná strategie léčby  </a:t>
            </a:r>
          </a:p>
          <a:p>
            <a:r>
              <a:rPr lang="cs-CZ" altLang="cs-CZ" sz="2200" dirty="0"/>
              <a:t>kaskádovitý efekt (akutní dekompensuje chronické onemocnění)</a:t>
            </a:r>
          </a:p>
          <a:p>
            <a:pPr marL="72000" indent="0">
              <a:buNone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8A8335-0A3E-4186-93ED-9262BF83E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B5553D-6EE4-49CF-8F4B-6229615C9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5CC8542-3803-4C1B-AB36-6933435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Nejčastější problémy u seniorů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53C4C48F-6B9B-4084-AB5D-D5D2AA1A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202748"/>
            <a:ext cx="8730992" cy="36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01C813-1F50-4573-8A3E-6BFA91F638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F8E40C-C42C-4220-AF28-9A371AE38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350215CE-3F2B-492A-A72D-FC86627D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Interakce lék - nemoc ve stáří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3A167C2A-254B-4941-B14D-2F30C6F1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77687"/>
            <a:ext cx="8620560" cy="495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F9F544-2EFC-4485-BF2B-7463037A0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E2C33B-AFDF-4F92-A929-B6E8620E7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70E5A89-ECAB-434D-9744-F45CACDD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Interakce lék - nemoc ve stáří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12E3C2CD-35B4-4A08-926C-906B62C7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27978"/>
            <a:ext cx="8211016" cy="49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7C4829-1BBB-4BEB-A9D1-99245D6A63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60642B-601E-477E-9D2C-1B638D371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BCC0631-F2A9-4F31-A9C2-2AE18A17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Interakce lék - nemoc ve stáří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C2716ABD-D30F-4B7B-9E85-B009EB80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33725"/>
            <a:ext cx="84264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9C4DB0-3DCB-4070-9AAE-202EE0A40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C4F147-732B-4E55-94D5-179F0A039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18D66DEE-DB22-4798-9859-88C4D9A4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START Kritéria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5B1DA7D5-4DCA-4361-9104-78F67529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39463"/>
            <a:ext cx="8116968" cy="498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4B1F06-055A-40FA-AA68-BEC89F354B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E34C36-4195-4A8D-B9B6-6D2C44894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6471962-8B58-4BF7-A958-60325D19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START Kritéria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6056C478-6A74-45C3-BFCE-4BC9A95B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05332"/>
            <a:ext cx="7609630" cy="502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7CD023-B8B7-4824-93C3-F83C735B8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C598B8-739E-4DAA-9CBE-9E793F78F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881AA5-5BC7-4634-94FA-FE41D92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Compliance</a:t>
            </a:r>
            <a:r>
              <a:rPr lang="cs-CZ" altLang="cs-CZ" b="1" dirty="0"/>
              <a:t> a její změny ve stáří</a:t>
            </a:r>
            <a:endParaRPr lang="cs-CZ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0A77D4E-98DA-46D3-9490-B5C70D5F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nepřímá závislost </a:t>
            </a:r>
            <a:r>
              <a:rPr lang="cs-CZ" altLang="cs-CZ" sz="2200" dirty="0" err="1"/>
              <a:t>compliance</a:t>
            </a:r>
            <a:r>
              <a:rPr lang="cs-CZ" altLang="cs-CZ" sz="2200" dirty="0"/>
              <a:t> na počtu užívaných léků </a:t>
            </a:r>
          </a:p>
          <a:p>
            <a:pPr eaLnBrk="1" hangingPunct="1"/>
            <a:r>
              <a:rPr lang="cs-CZ" altLang="cs-CZ" sz="2200" dirty="0"/>
              <a:t>5 léků přesně užívá 33-44%, 10 léků jen 10-20%</a:t>
            </a:r>
          </a:p>
          <a:p>
            <a:pPr eaLnBrk="1" hangingPunct="1"/>
            <a:r>
              <a:rPr lang="cs-CZ" altLang="cs-CZ" sz="2200" dirty="0"/>
              <a:t>vliv příbuzných a pečovatelů</a:t>
            </a:r>
          </a:p>
          <a:p>
            <a:pPr eaLnBrk="1" hangingPunct="1"/>
            <a:r>
              <a:rPr lang="cs-CZ" altLang="cs-CZ" sz="2200" dirty="0"/>
              <a:t>vliv ceny léku</a:t>
            </a:r>
          </a:p>
          <a:p>
            <a:pPr eaLnBrk="1" hangingPunct="1"/>
            <a:r>
              <a:rPr lang="cs-CZ" altLang="cs-CZ" sz="2200" dirty="0"/>
              <a:t>uživatelský komfort</a:t>
            </a:r>
          </a:p>
          <a:p>
            <a:pPr eaLnBrk="1" hangingPunct="1"/>
            <a:r>
              <a:rPr lang="cs-CZ" altLang="cs-CZ" sz="2200" dirty="0"/>
              <a:t>vzhled léku</a:t>
            </a:r>
          </a:p>
          <a:p>
            <a:pPr eaLnBrk="1" hangingPunct="1"/>
            <a:r>
              <a:rPr lang="cs-CZ" altLang="cs-CZ" sz="2200" dirty="0"/>
              <a:t>znění příbalového letáku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A12DDF-7504-4040-A3FA-4C5E3D790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FE1E3B-B30B-4EFE-8DBE-D413E999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8DE227D-895D-4F9A-A1D7-6F9F5D3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Polypragmázie</a:t>
            </a:r>
            <a:endParaRPr lang="cs-CZ" altLang="cs-CZ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FAA3340-D5DB-463C-BC9D-D5964EA5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podávání více léčiv v rizikové kombinaci nebo bez jasné </a:t>
            </a:r>
          </a:p>
          <a:p>
            <a:r>
              <a:rPr lang="cs-CZ" altLang="cs-CZ" sz="2200" dirty="0"/>
              <a:t>v běžné praxi současné užívání 6 a více léků se systémovou dostupností</a:t>
            </a:r>
          </a:p>
          <a:p>
            <a:r>
              <a:rPr lang="cs-CZ" altLang="cs-CZ" sz="2200" dirty="0"/>
              <a:t>zvýšené riziko lékových interakcí</a:t>
            </a:r>
          </a:p>
          <a:p>
            <a:r>
              <a:rPr lang="cs-CZ" altLang="cs-CZ" sz="2200" dirty="0"/>
              <a:t>řešit kvalitu života</a:t>
            </a:r>
          </a:p>
          <a:p>
            <a:pPr eaLnBrk="1" hangingPunct="1"/>
            <a:r>
              <a:rPr lang="cs-CZ" altLang="cs-CZ" sz="2200" dirty="0"/>
              <a:t>respektování doporučení odborných společností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969CFEC-495F-4DA7-80C1-FDE831E0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0" y="3958620"/>
            <a:ext cx="3412523" cy="179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7ECA35-5607-4E7C-9752-B3EA4ECCC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14B156-76BA-487B-883F-8CBD40292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7462DE-2279-467F-8FBB-36B5F0CEF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1282530" cy="451576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err="1"/>
              <a:t>Desatero</a:t>
            </a:r>
            <a:r>
              <a:rPr lang="en-US" b="1" dirty="0"/>
              <a:t> pro </a:t>
            </a:r>
            <a:r>
              <a:rPr lang="en-US" b="1" dirty="0" err="1"/>
              <a:t>preskripci</a:t>
            </a:r>
            <a:r>
              <a:rPr lang="en-US" b="1" dirty="0"/>
              <a:t> u </a:t>
            </a:r>
            <a:r>
              <a:rPr lang="en-US" b="1" dirty="0" err="1"/>
              <a:t>starších</a:t>
            </a:r>
            <a:r>
              <a:rPr lang="en-US" b="1" dirty="0"/>
              <a:t> </a:t>
            </a:r>
            <a:r>
              <a:rPr lang="en-US" b="1" dirty="0" err="1"/>
              <a:t>nemocných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64C67F2-EB02-40E6-942D-C79C59BBD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altLang="cs-CZ" sz="2200" b="1" dirty="0"/>
              <a:t>1</a:t>
            </a:r>
            <a:r>
              <a:rPr lang="en-US" altLang="cs-CZ" sz="2200" dirty="0"/>
              <a:t>. </a:t>
            </a:r>
            <a:r>
              <a:rPr lang="en-US" altLang="cs-CZ" sz="2200" dirty="0" err="1"/>
              <a:t>Definovat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zásadní</a:t>
            </a:r>
            <a:r>
              <a:rPr lang="en-US" altLang="cs-CZ" sz="2200" dirty="0"/>
              <a:t> </a:t>
            </a:r>
            <a:r>
              <a:rPr lang="en-US" altLang="cs-CZ" sz="2200" dirty="0" err="1"/>
              <a:t>problémy</a:t>
            </a:r>
            <a:r>
              <a:rPr lang="en-US" altLang="cs-CZ" sz="2200" dirty="0"/>
              <a:t> </a:t>
            </a:r>
            <a:r>
              <a:rPr lang="en-US" altLang="cs-CZ" sz="2200" dirty="0" err="1"/>
              <a:t>nemocného</a:t>
            </a:r>
            <a:endParaRPr lang="en-US" altLang="cs-CZ" sz="2200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altLang="cs-CZ" sz="2200" b="1" dirty="0"/>
              <a:t>2</a:t>
            </a:r>
            <a:r>
              <a:rPr lang="en-US" altLang="cs-CZ" sz="2200" dirty="0"/>
              <a:t>. </a:t>
            </a:r>
            <a:r>
              <a:rPr lang="en-US" altLang="cs-CZ" sz="2200" dirty="0" err="1"/>
              <a:t>Definovat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léčebné</a:t>
            </a:r>
            <a:r>
              <a:rPr lang="en-US" altLang="cs-CZ" sz="2200" dirty="0"/>
              <a:t> </a:t>
            </a:r>
            <a:r>
              <a:rPr lang="en-US" altLang="cs-CZ" sz="2200" dirty="0" err="1"/>
              <a:t>cíle</a:t>
            </a:r>
            <a:endParaRPr lang="en-US" altLang="cs-CZ" sz="2200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altLang="cs-CZ" sz="2200" b="1" dirty="0"/>
              <a:t>3</a:t>
            </a:r>
            <a:r>
              <a:rPr lang="en-US" altLang="cs-CZ" sz="2200" dirty="0"/>
              <a:t>. </a:t>
            </a:r>
            <a:r>
              <a:rPr lang="en-US" altLang="cs-CZ" sz="2200" dirty="0" err="1"/>
              <a:t>Zvážit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terapeutické</a:t>
            </a:r>
            <a:r>
              <a:rPr lang="en-US" altLang="cs-CZ" sz="2200" dirty="0"/>
              <a:t> </a:t>
            </a:r>
            <a:r>
              <a:rPr lang="en-US" altLang="cs-CZ" sz="2200" dirty="0" err="1"/>
              <a:t>alternativy</a:t>
            </a:r>
            <a:r>
              <a:rPr lang="en-US" altLang="cs-CZ" sz="2200" dirty="0"/>
              <a:t> </a:t>
            </a:r>
            <a:r>
              <a:rPr lang="en-US" altLang="cs-CZ" sz="2200" dirty="0" err="1"/>
              <a:t>včetně</a:t>
            </a:r>
            <a:r>
              <a:rPr lang="en-US" altLang="cs-CZ" sz="2200" dirty="0"/>
              <a:t> </a:t>
            </a:r>
            <a:r>
              <a:rPr lang="en-US" altLang="cs-CZ" sz="2200" dirty="0" err="1"/>
              <a:t>edukace</a:t>
            </a:r>
            <a:r>
              <a:rPr lang="en-US" altLang="cs-CZ" sz="2200" dirty="0"/>
              <a:t> a </a:t>
            </a:r>
            <a:r>
              <a:rPr lang="en-US" altLang="cs-CZ" sz="2200" dirty="0" err="1"/>
              <a:t>nefarmakologických</a:t>
            </a:r>
            <a:r>
              <a:rPr lang="en-US" altLang="cs-CZ" sz="2200" dirty="0"/>
              <a:t> </a:t>
            </a:r>
            <a:r>
              <a:rPr lang="en-US" altLang="cs-CZ" sz="2200" dirty="0" err="1"/>
              <a:t>metod</a:t>
            </a:r>
            <a:endParaRPr lang="en-US" altLang="cs-CZ" sz="2200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altLang="cs-CZ" sz="2200" b="1" dirty="0"/>
              <a:t>4</a:t>
            </a:r>
            <a:r>
              <a:rPr lang="en-US" altLang="cs-CZ" sz="2200" dirty="0"/>
              <a:t>. </a:t>
            </a:r>
            <a:r>
              <a:rPr lang="en-US" altLang="cs-CZ" sz="2200" dirty="0" err="1"/>
              <a:t>Zvážit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rizikovost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nemocného</a:t>
            </a:r>
            <a:r>
              <a:rPr lang="en-US" altLang="cs-CZ" sz="2200" dirty="0"/>
              <a:t>, </a:t>
            </a:r>
            <a:r>
              <a:rPr lang="en-US" altLang="cs-CZ" sz="2200" dirty="0" err="1"/>
              <a:t>případně</a:t>
            </a:r>
            <a:r>
              <a:rPr lang="en-US" altLang="cs-CZ" sz="2200" dirty="0"/>
              <a:t> </a:t>
            </a:r>
            <a:r>
              <a:rPr lang="en-US" altLang="cs-CZ" sz="2200" dirty="0" err="1"/>
              <a:t>zda</a:t>
            </a:r>
            <a:r>
              <a:rPr lang="en-US" altLang="cs-CZ" sz="2200" dirty="0"/>
              <a:t> </a:t>
            </a:r>
            <a:r>
              <a:rPr lang="en-US" altLang="cs-CZ" sz="2200" dirty="0" err="1"/>
              <a:t>užívá</a:t>
            </a:r>
            <a:r>
              <a:rPr lang="en-US" altLang="cs-CZ" sz="2200" dirty="0"/>
              <a:t> </a:t>
            </a:r>
            <a:r>
              <a:rPr lang="en-US" altLang="cs-CZ" sz="2200" dirty="0" err="1"/>
              <a:t>rizikový</a:t>
            </a:r>
            <a:r>
              <a:rPr lang="en-US" altLang="cs-CZ" sz="2200" dirty="0"/>
              <a:t> </a:t>
            </a:r>
            <a:r>
              <a:rPr lang="en-US" altLang="cs-CZ" sz="2200" dirty="0" err="1"/>
              <a:t>lék</a:t>
            </a:r>
            <a:endParaRPr lang="en-US" altLang="cs-CZ" sz="2200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altLang="cs-CZ" sz="2200" b="1" dirty="0"/>
              <a:t>5</a:t>
            </a:r>
            <a:r>
              <a:rPr lang="en-US" altLang="cs-CZ" sz="2200" dirty="0"/>
              <a:t>. </a:t>
            </a:r>
            <a:r>
              <a:rPr lang="en-US" altLang="cs-CZ" sz="2200" dirty="0" err="1"/>
              <a:t>Určit</a:t>
            </a:r>
            <a:r>
              <a:rPr lang="en-US" altLang="cs-CZ" sz="2200" dirty="0"/>
              <a:t> </a:t>
            </a:r>
            <a:r>
              <a:rPr lang="en-US" altLang="cs-CZ" sz="2200" dirty="0" err="1"/>
              <a:t>optimální</a:t>
            </a:r>
            <a:r>
              <a:rPr lang="en-US" altLang="cs-CZ" sz="2200" dirty="0"/>
              <a:t> </a:t>
            </a:r>
            <a:r>
              <a:rPr lang="en-US" altLang="cs-CZ" sz="2200" dirty="0" err="1"/>
              <a:t>dávkování</a:t>
            </a:r>
            <a:r>
              <a:rPr lang="en-US" altLang="cs-CZ" sz="2200" dirty="0"/>
              <a:t>  “start low go slow”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33982A-BDD9-4D65-8527-2C239B7BE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93AC2-C16B-4735-9B34-1EEECA050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1321E47B-5E6D-491A-A807-7AAF5F4D6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1472000" cy="413999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US" sz="2200" b="1" dirty="0"/>
              <a:t>6. </a:t>
            </a:r>
            <a:r>
              <a:rPr lang="en-US" sz="2200" dirty="0" err="1"/>
              <a:t>Zvolit</a:t>
            </a:r>
            <a:r>
              <a:rPr lang="en-US" sz="2200" dirty="0"/>
              <a:t> co </a:t>
            </a:r>
            <a:r>
              <a:rPr lang="en-US" sz="2200" dirty="0" err="1"/>
              <a:t>nejjednodušší</a:t>
            </a:r>
            <a:r>
              <a:rPr lang="en-US" sz="2200" dirty="0"/>
              <a:t> </a:t>
            </a:r>
            <a:r>
              <a:rPr lang="en-US" sz="2200" dirty="0" err="1"/>
              <a:t>dávkovací</a:t>
            </a:r>
            <a:r>
              <a:rPr lang="en-US" sz="2200" dirty="0"/>
              <a:t> schema</a:t>
            </a:r>
          </a:p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US" sz="2200" b="1" dirty="0"/>
              <a:t>7</a:t>
            </a:r>
            <a:r>
              <a:rPr lang="en-US" sz="2200" dirty="0"/>
              <a:t>. </a:t>
            </a:r>
            <a:r>
              <a:rPr lang="en-US" sz="2200" dirty="0" err="1"/>
              <a:t>Zvážit</a:t>
            </a:r>
            <a:r>
              <a:rPr lang="en-US" sz="2200" dirty="0"/>
              <a:t> </a:t>
            </a:r>
            <a:r>
              <a:rPr lang="en-US" sz="2200" dirty="0" err="1"/>
              <a:t>nebezpečí</a:t>
            </a:r>
            <a:r>
              <a:rPr lang="en-US" sz="2200" dirty="0"/>
              <a:t> </a:t>
            </a:r>
            <a:r>
              <a:rPr lang="en-US" sz="2200" dirty="0" err="1"/>
              <a:t>kumulace</a:t>
            </a:r>
            <a:r>
              <a:rPr lang="en-US" sz="2200" dirty="0"/>
              <a:t> u </a:t>
            </a:r>
            <a:r>
              <a:rPr lang="en-US" sz="2200" dirty="0" err="1"/>
              <a:t>retardovaných</a:t>
            </a:r>
            <a:r>
              <a:rPr lang="en-US" sz="2200" dirty="0"/>
              <a:t> </a:t>
            </a:r>
            <a:r>
              <a:rPr lang="en-US" sz="2200" dirty="0" err="1"/>
              <a:t>léků</a:t>
            </a:r>
            <a:endParaRPr lang="en-US" sz="2200" dirty="0"/>
          </a:p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US" sz="2200" b="1" dirty="0"/>
              <a:t>8. </a:t>
            </a:r>
            <a:r>
              <a:rPr lang="en-US" sz="2200" dirty="0" err="1"/>
              <a:t>Připravit</a:t>
            </a:r>
            <a:r>
              <a:rPr lang="en-US" sz="2200" dirty="0"/>
              <a:t> </a:t>
            </a:r>
            <a:r>
              <a:rPr lang="en-US" sz="2200" dirty="0" err="1"/>
              <a:t>nemocnému</a:t>
            </a:r>
            <a:r>
              <a:rPr lang="en-US" sz="2200" dirty="0"/>
              <a:t> </a:t>
            </a:r>
            <a:r>
              <a:rPr lang="en-US" sz="2200" dirty="0" err="1"/>
              <a:t>tabulku</a:t>
            </a:r>
            <a:r>
              <a:rPr lang="en-US" sz="2200" dirty="0"/>
              <a:t> s </a:t>
            </a:r>
            <a:r>
              <a:rPr lang="en-US" sz="2200" dirty="0" err="1"/>
              <a:t>doporučenými</a:t>
            </a:r>
            <a:r>
              <a:rPr lang="en-US" sz="2200" dirty="0"/>
              <a:t> </a:t>
            </a:r>
            <a:r>
              <a:rPr lang="en-US" sz="2200" dirty="0" err="1"/>
              <a:t>léky</a:t>
            </a:r>
            <a:r>
              <a:rPr lang="en-US" sz="2200" dirty="0"/>
              <a:t> a </a:t>
            </a:r>
            <a:r>
              <a:rPr lang="en-US" sz="2200" dirty="0" err="1"/>
              <a:t>přezkoušet</a:t>
            </a:r>
            <a:r>
              <a:rPr lang="en-US" sz="2200" dirty="0"/>
              <a:t> </a:t>
            </a:r>
            <a:r>
              <a:rPr lang="en-US" sz="2200" dirty="0" err="1"/>
              <a:t>nemocného</a:t>
            </a:r>
            <a:r>
              <a:rPr lang="en-US" sz="2200" dirty="0"/>
              <a:t>, </a:t>
            </a:r>
            <a:r>
              <a:rPr lang="en-US" sz="2200" dirty="0" err="1"/>
              <a:t>zda</a:t>
            </a:r>
            <a:r>
              <a:rPr lang="en-US" sz="2200" dirty="0"/>
              <a:t> </a:t>
            </a:r>
            <a:r>
              <a:rPr lang="en-US" sz="2200" dirty="0" err="1"/>
              <a:t>rozumí</a:t>
            </a:r>
            <a:endParaRPr lang="en-US" sz="2200" dirty="0"/>
          </a:p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US" sz="2200" b="1" dirty="0"/>
              <a:t>9. </a:t>
            </a:r>
            <a:r>
              <a:rPr lang="en-US" sz="2200" dirty="0" err="1"/>
              <a:t>Optat</a:t>
            </a:r>
            <a:r>
              <a:rPr lang="en-US" sz="2200" dirty="0"/>
              <a:t> se </a:t>
            </a:r>
            <a:r>
              <a:rPr lang="en-US" sz="2200" dirty="0" err="1"/>
              <a:t>nemocného</a:t>
            </a:r>
            <a:r>
              <a:rPr lang="en-US" sz="2200" dirty="0"/>
              <a:t>, </a:t>
            </a:r>
            <a:r>
              <a:rPr lang="en-US" sz="2200" dirty="0" err="1"/>
              <a:t>zda</a:t>
            </a:r>
            <a:r>
              <a:rPr lang="en-US" sz="2200" dirty="0"/>
              <a:t> </a:t>
            </a:r>
            <a:r>
              <a:rPr lang="en-US" sz="2200" dirty="0" err="1"/>
              <a:t>užívá</a:t>
            </a:r>
            <a:r>
              <a:rPr lang="en-US" sz="2200" dirty="0"/>
              <a:t> </a:t>
            </a:r>
            <a:r>
              <a:rPr lang="en-US" sz="2200" dirty="0" err="1"/>
              <a:t>nějaké</a:t>
            </a:r>
            <a:r>
              <a:rPr lang="en-US" sz="2200" dirty="0"/>
              <a:t> </a:t>
            </a:r>
            <a:r>
              <a:rPr lang="en-US" sz="2200" dirty="0" err="1"/>
              <a:t>další</a:t>
            </a:r>
            <a:r>
              <a:rPr lang="en-US" sz="2200" dirty="0"/>
              <a:t> </a:t>
            </a:r>
            <a:r>
              <a:rPr lang="en-US" sz="2200" dirty="0" err="1"/>
              <a:t>léky</a:t>
            </a:r>
            <a:r>
              <a:rPr lang="en-US" sz="2200" dirty="0"/>
              <a:t> </a:t>
            </a:r>
            <a:r>
              <a:rPr lang="en-US" sz="2200" dirty="0" err="1"/>
              <a:t>kromě</a:t>
            </a:r>
            <a:r>
              <a:rPr lang="en-US" sz="2200" dirty="0"/>
              <a:t> </a:t>
            </a:r>
            <a:r>
              <a:rPr lang="en-US" sz="2200" dirty="0" err="1"/>
              <a:t>předepsaných</a:t>
            </a:r>
            <a:endParaRPr lang="en-US" sz="2200" dirty="0"/>
          </a:p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US" sz="2200" b="1" dirty="0"/>
              <a:t>10. </a:t>
            </a: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opakovaných</a:t>
            </a:r>
            <a:r>
              <a:rPr lang="en-US" sz="2200" dirty="0"/>
              <a:t> </a:t>
            </a:r>
            <a:r>
              <a:rPr lang="en-US" sz="2200" dirty="0" err="1"/>
              <a:t>návštěvách</a:t>
            </a:r>
            <a:r>
              <a:rPr lang="en-US" sz="2200" dirty="0"/>
              <a:t> </a:t>
            </a:r>
            <a:r>
              <a:rPr lang="en-US" sz="2200" dirty="0" err="1"/>
              <a:t>uvážit</a:t>
            </a:r>
            <a:r>
              <a:rPr lang="en-US" sz="2200" dirty="0"/>
              <a:t>, </a:t>
            </a:r>
            <a:r>
              <a:rPr lang="en-US" sz="2200" dirty="0" err="1"/>
              <a:t>zda</a:t>
            </a:r>
            <a:r>
              <a:rPr lang="en-US" sz="2200" dirty="0"/>
              <a:t> je </a:t>
            </a:r>
            <a:r>
              <a:rPr lang="en-US" sz="2200" dirty="0" err="1"/>
              <a:t>možno</a:t>
            </a:r>
            <a:r>
              <a:rPr lang="en-US" sz="2200" dirty="0"/>
              <a:t> </a:t>
            </a:r>
            <a:r>
              <a:rPr lang="en-US" sz="2200" dirty="0" err="1"/>
              <a:t>léčbu</a:t>
            </a:r>
            <a:r>
              <a:rPr lang="en-US" sz="2200" dirty="0"/>
              <a:t> </a:t>
            </a:r>
            <a:r>
              <a:rPr lang="en-US" sz="2200" dirty="0" err="1"/>
              <a:t>některým</a:t>
            </a:r>
            <a:r>
              <a:rPr lang="en-US" sz="2200" dirty="0"/>
              <a:t> z </a:t>
            </a:r>
            <a:r>
              <a:rPr lang="en-US" sz="2200" dirty="0" err="1"/>
              <a:t>léků</a:t>
            </a:r>
            <a:r>
              <a:rPr lang="en-US" sz="2200" dirty="0"/>
              <a:t> </a:t>
            </a:r>
            <a:r>
              <a:rPr lang="en-US" sz="2200" dirty="0" err="1"/>
              <a:t>ukončit</a:t>
            </a:r>
            <a:r>
              <a:rPr lang="en-US" sz="2200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A0AE44-9687-4514-97AD-BC6E158B0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B42680-E9A3-49B5-A451-09DFD8288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CEA00E4-FE2E-41BD-9F1A-43136DA78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720725"/>
            <a:ext cx="11306518" cy="45085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err="1"/>
              <a:t>Desatero</a:t>
            </a:r>
            <a:r>
              <a:rPr lang="en-US" b="1" dirty="0"/>
              <a:t> pro </a:t>
            </a:r>
            <a:r>
              <a:rPr lang="en-US" b="1" dirty="0" err="1"/>
              <a:t>preskripci</a:t>
            </a:r>
            <a:r>
              <a:rPr lang="en-US" b="1" dirty="0"/>
              <a:t> u </a:t>
            </a:r>
            <a:r>
              <a:rPr lang="en-US" b="1" dirty="0" err="1"/>
              <a:t>starších</a:t>
            </a:r>
            <a:r>
              <a:rPr lang="en-US" b="1" dirty="0"/>
              <a:t> </a:t>
            </a:r>
            <a:r>
              <a:rPr lang="en-US" b="1" dirty="0" err="1"/>
              <a:t>nemocných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9063171-4044-4382-B21A-1148958D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23" y="4216030"/>
            <a:ext cx="2805871" cy="20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C2F3E47-4EAC-4E81-A62B-D6F9611B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00212"/>
            <a:ext cx="11348432" cy="451576"/>
          </a:xfrm>
        </p:spPr>
        <p:txBody>
          <a:bodyPr/>
          <a:lstStyle/>
          <a:p>
            <a:r>
              <a:rPr lang="cs-CZ" altLang="cs-CZ" b="1" dirty="0"/>
              <a:t>Co platí u mladších, neplatí u starších pacientů</a:t>
            </a:r>
          </a:p>
        </p:txBody>
      </p:sp>
      <p:sp>
        <p:nvSpPr>
          <p:cNvPr id="6147" name="Zástupný symbol pro obsah 1">
            <a:extLst>
              <a:ext uri="{FF2B5EF4-FFF2-40B4-BE49-F238E27FC236}">
                <a16:creationId xmlns:a16="http://schemas.microsoft.com/office/drawing/2014/main" id="{0408961B-5218-480A-A66F-85AAF961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pokud lékař nemyslí na atypické projevy chorob ve stáří a u geriatrických pacientů vychází ze schémat a zkušeností platných u mladších nemocných, hrozí nepoznání a prodlení </a:t>
            </a:r>
          </a:p>
          <a:p>
            <a:r>
              <a:rPr lang="cs-CZ" altLang="cs-CZ" sz="2200" dirty="0"/>
              <a:t>funkční rezervy geriatrických pacientů jsou omezenější a terapeutická okna jsou kratší </a:t>
            </a:r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A9C10-73AD-4869-A30F-448E44822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F61E52-1EEC-4C8C-BBAD-DD6CE4D6B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37313657-6CF2-4870-8E42-37A3322A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5000" b="1" dirty="0"/>
              <a:t>IMOBILIZAČNÍ SYNDROM</a:t>
            </a:r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C3F1D1EA-3B5C-472A-8054-89BF03CC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692001"/>
            <a:ext cx="5524877" cy="413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4488A-D0EC-46A5-BC3C-8E13B2895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CB64E5-11C7-4F33-B59D-A2C114635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1E98E2A6-9AB2-4483-B6D7-9DFCA8AC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HYPOKINETICKÝ SYNDROM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8D1CEDC-5C3E-4EF1-8B1B-10AC17D52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DEFINICE:</a:t>
            </a:r>
          </a:p>
          <a:p>
            <a:pPr marL="342900" indent="-342900" fontAlgn="auto"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souhrn negativních projevů a důsledků nedostatečné pohybové aktivity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b="1" dirty="0"/>
          </a:p>
          <a:p>
            <a:pPr marL="342900" indent="-342900" fontAlgn="auto"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SENIORSKÁ DEKONDICE</a:t>
            </a:r>
          </a:p>
          <a:p>
            <a:pPr marL="342900" indent="-342900" fontAlgn="auto"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IMOBILIZAČNÍ SYNDROM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F597C167-38F5-4158-BA6D-CB5BBCA9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82" y="2923700"/>
            <a:ext cx="22177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55655D-8E01-40D2-B7EF-469926FFF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A9E43A-9292-4679-AC0B-A09FAC474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>
            <a:extLst>
              <a:ext uri="{FF2B5EF4-FFF2-40B4-BE49-F238E27FC236}">
                <a16:creationId xmlns:a16="http://schemas.microsoft.com/office/drawing/2014/main" id="{5C858913-5ADF-4A50-A226-E5D83CE7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SENIORSKÁ DEKONDICE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A7FF1C4-85E0-4D63-BE0C-8C16B2F46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fontAlgn="auto">
              <a:spcAft>
                <a:spcPts val="0"/>
              </a:spcAft>
              <a:buSzPct val="12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prudký pokles zdatnosti seniora vedoucí k významnému poklesu kvality života a k neschopnosti vykonávat aktivity: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o které má zájem 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které považuje za významné, nepostradatelné 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soběstačnosti v běžných denních činnostech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57C5E270-F7B7-434C-A374-24F13A43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50" y="2406136"/>
            <a:ext cx="21018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081B3F-B5A1-42BE-942D-43F5AEB2E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791E2-BBFC-45DF-A76F-23AE176CB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FF4EA59F-A9CF-4CB0-BFC1-EB6E9CAE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SENIORSKÁ DEKONDICE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AD3B141-B17A-42DC-AB8B-2A95BC03B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fontAlgn="auto">
              <a:spcAft>
                <a:spcPts val="0"/>
              </a:spcAft>
              <a:buSzPct val="12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VYVOLÁVAJÍCÍ FAKTORY: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setrvale nízká pohybová aktivita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akutní onemocnění, úraz, operace s akcentací hypokineze a delším upoutáním na lůžko</a:t>
            </a:r>
          </a:p>
          <a:p>
            <a:pPr marL="341313" indent="-339725" fontAlgn="auto">
              <a:spcAft>
                <a:spcPts val="0"/>
              </a:spcAft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b="1" dirty="0"/>
          </a:p>
          <a:p>
            <a:pPr marL="341313" indent="-339725" algn="ctr" fontAlgn="auto">
              <a:spcAft>
                <a:spcPts val="0"/>
              </a:spcAft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i="1" dirty="0" err="1">
                <a:solidFill>
                  <a:schemeClr val="tx2"/>
                </a:solidFill>
              </a:rPr>
              <a:t>Dekondice</a:t>
            </a:r>
            <a:r>
              <a:rPr lang="cs-CZ" altLang="cs-CZ" sz="2200" b="1" i="1" dirty="0">
                <a:solidFill>
                  <a:schemeClr val="tx2"/>
                </a:solidFill>
              </a:rPr>
              <a:t> nastupuje tím rychleji, čím nižší byla zdatnost před aktuální epizodou – hranice 2 týdny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BB5117-AEA7-4EB7-8B06-5999D7916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16E80-84E1-48CE-B9F9-2B80DD4B5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10891208-4E84-4905-BEFA-65D70C36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SENIORSKÁ DEKONDICE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F23640C-28E3-4446-9E63-133AD6712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možné </a:t>
            </a:r>
            <a:r>
              <a:rPr lang="cs-CZ" altLang="cs-CZ" sz="2200" dirty="0" err="1"/>
              <a:t>iatrogenní</a:t>
            </a:r>
            <a:r>
              <a:rPr lang="cs-CZ" altLang="cs-CZ" sz="2200" dirty="0"/>
              <a:t> poškození: „zatím se šetřete“; „počkejte, až zesílíte“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únava a dušnost - považovány za projevy choroby, nikoli za </a:t>
            </a:r>
            <a:r>
              <a:rPr lang="cs-CZ" altLang="cs-CZ" sz="2200" dirty="0" err="1"/>
              <a:t>dekondici</a:t>
            </a: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svalová slabost - považována za závrať</a:t>
            </a:r>
          </a:p>
          <a:p>
            <a:pPr marL="341313" indent="-341313" fontAlgn="auto">
              <a:spcAft>
                <a:spcPts val="0"/>
              </a:spcAft>
              <a:buClr>
                <a:schemeClr val="accent5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1313" indent="-339725" fontAlgn="auto"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i="1" dirty="0">
                <a:solidFill>
                  <a:schemeClr val="tx2"/>
                </a:solidFill>
              </a:rPr>
              <a:t>Nedostatek pohybové aktivity vede k poruše adaptability</a:t>
            </a:r>
          </a:p>
          <a:p>
            <a:pPr marL="341313" indent="-339725" fontAlgn="auto"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i="1" dirty="0">
              <a:solidFill>
                <a:srgbClr val="FFFF66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A5024D-D175-4496-AAFD-31AB1BD70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B686B5-37C0-46C8-8A9F-FE3CAF0AA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AA0C1B1D-107C-4AD8-B1E5-F905B266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DŮSLEDKY DEKONDICE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D585311-D6A2-40F3-99D4-7E0C28883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omezování pohybových aktivit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pokles kvality života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zhoršování soběstačnosti zvláště v IADL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 extrému až UPOUTÁNÍ NA LŮŽKO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POTENCIACE: 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malnutricí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depresí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tlumivými psychofarmaky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D137FA-D8A6-4512-A8D9-C48817A66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99E27D-9D9C-4025-B17B-5A7E402B2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9E7A7B79-B19F-4FC1-BA0C-1C8834C0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PATOFYZIOLOGIE DEKONDICE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5C1366C-BA75-42E4-8A73-D4706BB82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obdoba </a:t>
            </a:r>
            <a:r>
              <a:rPr lang="cs-CZ" altLang="cs-CZ" dirty="0" err="1"/>
              <a:t>detréninku</a:t>
            </a:r>
            <a:r>
              <a:rPr lang="cs-CZ" altLang="cs-CZ" dirty="0"/>
              <a:t> sportovců  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může být umocněná: 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projevy přidružených chorob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poruchou pohybové koordinace  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 err="1"/>
              <a:t>dysregulací</a:t>
            </a:r>
            <a:r>
              <a:rPr lang="cs-CZ" altLang="cs-CZ" dirty="0"/>
              <a:t> krevního oběhu </a:t>
            </a:r>
          </a:p>
          <a:p>
            <a:pPr marL="0" indent="0" fontAlgn="auto"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    - ortostatické hypotenze </a:t>
            </a:r>
          </a:p>
          <a:p>
            <a:pPr marL="0" indent="0" fontAlgn="auto"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    - </a:t>
            </a:r>
            <a:r>
              <a:rPr lang="cs-CZ" altLang="cs-CZ" dirty="0" err="1"/>
              <a:t>chronotropní</a:t>
            </a:r>
            <a:r>
              <a:rPr lang="cs-CZ" altLang="cs-CZ" dirty="0"/>
              <a:t> insuficience myokardu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dirty="0"/>
              <a:t>léky s negativně </a:t>
            </a:r>
            <a:r>
              <a:rPr lang="cs-CZ" altLang="cs-CZ" dirty="0" err="1"/>
              <a:t>chronotropním</a:t>
            </a:r>
            <a:r>
              <a:rPr lang="cs-CZ" altLang="cs-CZ" dirty="0"/>
              <a:t> účinkem (</a:t>
            </a:r>
            <a:r>
              <a:rPr lang="cs-CZ" altLang="cs-CZ" dirty="0" err="1"/>
              <a:t>digitalis</a:t>
            </a:r>
            <a:r>
              <a:rPr lang="cs-CZ" altLang="cs-CZ" dirty="0"/>
              <a:t>, betablokátory)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CCD691-7BBA-481E-8080-DCE45ACA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0A2688-F43B-4FE1-BCEF-F6952AECC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936D037C-3A33-4C03-A513-8F29C2D9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EFEKT DETRÉNINGU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D965F84-142E-4B02-B265-770C5D03E4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pokles maximální spotřeby kyslíku (VO2max) 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pokles krevního objemu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méně účinný vzestup srdeční frekvence při maximální zátěži </a:t>
            </a: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EE3B-B238-4DBD-94FE-46C84C559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E354DB-CBCB-4C2C-B899-122720979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79F30C9-563A-49C5-98B8-C8F4F12B9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dirty="0"/>
              <a:t>DETRÉNING – METABOLICKÉ AJ. EFEKTY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488ECF1-F6AF-4DB0-9980-7E6BE6CBA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klesá aktivita lipázy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klesá hladina glykogenu i citlivost k inzulinu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ve svalech klesá aktivita oxidativních enzymů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stoupají hladiny katecholaminů </a:t>
            </a:r>
          </a:p>
          <a:p>
            <a:pPr marL="341313" indent="-341313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	- po 12 týdnech </a:t>
            </a:r>
            <a:r>
              <a:rPr lang="cs-CZ" altLang="cs-CZ" sz="2200" dirty="0" err="1"/>
              <a:t>inaktivity</a:t>
            </a:r>
            <a:r>
              <a:rPr lang="cs-CZ" altLang="cs-CZ" sz="2200" dirty="0"/>
              <a:t> mohou být zodpovědné za rozkolísání krevního tlaku i za pocity palpitací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BF08BC-50B6-4DF6-90A5-57B4D65F9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709524-646F-4D80-9928-24C889AD4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13A953D6-D22C-4A20-B411-D5CE625F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 DEKONDICE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3F9E6A3-B25F-4BB1-AC15-717D651F7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zkrácení imobilizace na lůžku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zachování adaptační úrovně během hospitalizace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nutná </a:t>
            </a:r>
            <a:r>
              <a:rPr lang="cs-CZ" altLang="cs-CZ" sz="2200" dirty="0" err="1"/>
              <a:t>diff</a:t>
            </a:r>
            <a:r>
              <a:rPr lang="cs-CZ" altLang="cs-CZ" sz="2200" dirty="0"/>
              <a:t> dg slabosti, závratí, palpitací, kolísání TF a TK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rekondiční program 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18612446-E8B3-4CF9-B31A-B6DBA552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92" y="3196281"/>
            <a:ext cx="5014815" cy="263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CF5C8-2B26-41B4-910F-8397659C9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AD7974-4211-4EB7-83AF-4CEE7FE21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BBA55A0-F8A2-452A-8352-D3C3E1A3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Polymorbidita</a:t>
            </a:r>
            <a:endParaRPr lang="cs-CZ" altLang="cs-CZ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8A9432-0D67-4374-9782-D10252EF9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/>
              <a:t>s věkem narůstá počet chronických chorob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b="1" dirty="0">
                <a:solidFill>
                  <a:schemeClr val="tx2"/>
                </a:solidFill>
              </a:rPr>
              <a:t>ve věku nad 80 let má 80% pacientů více než jednu chronickou chorobu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/>
              <a:t>choroby se vzájemně ovlivňují častěji negativně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/>
              <a:t>klinický obraz se překrývá či potencuje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 err="1"/>
              <a:t>polymorbidita</a:t>
            </a:r>
            <a:r>
              <a:rPr lang="cs-CZ" sz="2200" dirty="0"/>
              <a:t> úzce souvisí s </a:t>
            </a:r>
            <a:r>
              <a:rPr lang="cs-CZ" sz="2200" dirty="0" err="1"/>
              <a:t>polypragmázii</a:t>
            </a:r>
            <a:endParaRPr lang="cs-CZ" sz="2200" dirty="0"/>
          </a:p>
          <a:p>
            <a:pPr fontAlgn="auto">
              <a:spcAft>
                <a:spcPts val="0"/>
              </a:spcAft>
              <a:defRPr/>
            </a:pPr>
            <a:r>
              <a:rPr lang="cs-CZ" sz="2200" dirty="0"/>
              <a:t>dlouhodobá rekonvalescence a riziko imobilizačního syndromu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DBC9A6-E628-4DB3-AC44-8B1E3E803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C0B78B-573B-4129-AB6B-AA14326FE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FE50B812-D038-4D66-A476-FED73C58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IMOBILIZAČNÍ SYNDROM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F7D3E09-9CA3-466D-AF5B-E5FEFC675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soubor negativních důsledků a projevů dlouhodobého podstatného omezení pohybové aktivity, především ve smyslu upoutání na lůžko </a:t>
            </a:r>
          </a:p>
          <a:p>
            <a:pPr marL="341313" indent="-341313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postihuje seniory 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 omezenou adaptační kapacitou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 poruchou regulačních mechanizmů, např. ortostatických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 významnou </a:t>
            </a:r>
            <a:r>
              <a:rPr lang="cs-CZ" altLang="cs-CZ" sz="2200" dirty="0" err="1"/>
              <a:t>multimorbiditou</a:t>
            </a:r>
            <a:r>
              <a:rPr lang="cs-CZ" altLang="cs-CZ" sz="2200" dirty="0"/>
              <a:t>  </a:t>
            </a:r>
          </a:p>
          <a:p>
            <a:pPr marL="341313" indent="-339725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>
              <a:solidFill>
                <a:srgbClr val="FFFFFF"/>
              </a:solidFill>
            </a:endParaRPr>
          </a:p>
          <a:p>
            <a:pPr marL="341313" indent="-339725" algn="ctr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i="1" dirty="0"/>
              <a:t>rozvoj negativních důsledků pobytu na lůžku je velmi rychlý a probíhá </a:t>
            </a:r>
          </a:p>
          <a:p>
            <a:pPr marL="341313" indent="-339725" algn="ctr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i="1" dirty="0">
                <a:solidFill>
                  <a:schemeClr val="tx2"/>
                </a:solidFill>
              </a:rPr>
              <a:t>v desítkách hodin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6EB9A-B343-42F4-90F3-9BEEE6A58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0AC69-0FA8-4D9E-87F7-B4F5EEA8B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123D1C9D-DB64-4F0A-8DCA-C57BCE72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73" y="3482329"/>
            <a:ext cx="2868784" cy="23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1">
            <a:extLst>
              <a:ext uri="{FF2B5EF4-FFF2-40B4-BE49-F238E27FC236}">
                <a16:creationId xmlns:a16="http://schemas.microsoft.com/office/drawing/2014/main" id="{C49A7BC1-43C7-4091-8E97-0FE6B549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SOUČÁSTI IMOBILIZAČNÍHO SYNDROMU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BD874BF-B4BC-43DF-8AD2-1034A29DB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8013" indent="-608013" fontAlgn="auto">
              <a:spcBef>
                <a:spcPts val="700"/>
              </a:spcBef>
              <a:spcAft>
                <a:spcPts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dirty="0"/>
              <a:t>porucha ortostatické, posturální regulace s rozvojem ortostatické hypotenze</a:t>
            </a:r>
          </a:p>
          <a:p>
            <a:pPr marL="0" indent="0" fontAlgn="auto"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ORTOSTATICKÝ SYNDROM</a:t>
            </a:r>
          </a:p>
          <a:p>
            <a:pPr marL="608013" indent="-608013" fontAlgn="auto">
              <a:spcBef>
                <a:spcPts val="700"/>
              </a:spcBef>
              <a:spcAft>
                <a:spcPts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dirty="0"/>
              <a:t>oblenění krevního oběhu – riziko </a:t>
            </a:r>
            <a:r>
              <a:rPr lang="cs-CZ" altLang="cs-CZ" sz="2200" b="1" dirty="0">
                <a:solidFill>
                  <a:schemeClr val="tx2"/>
                </a:solidFill>
              </a:rPr>
              <a:t>TEN</a:t>
            </a:r>
            <a:r>
              <a:rPr lang="cs-CZ" altLang="cs-CZ" sz="2200" dirty="0">
                <a:solidFill>
                  <a:srgbClr val="002060"/>
                </a:solidFill>
              </a:rPr>
              <a:t> </a:t>
            </a:r>
          </a:p>
          <a:p>
            <a:pPr marL="608013" indent="-608013" fontAlgn="auto">
              <a:spcBef>
                <a:spcPts val="700"/>
              </a:spcBef>
              <a:spcAft>
                <a:spcPts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dirty="0" err="1"/>
              <a:t>dekondice</a:t>
            </a:r>
            <a:r>
              <a:rPr lang="cs-CZ" altLang="cs-CZ" sz="2200" dirty="0"/>
              <a:t> a přestavba oběhového systému </a:t>
            </a:r>
            <a:r>
              <a:rPr lang="cs-CZ" altLang="cs-CZ" sz="2200" b="1" dirty="0">
                <a:solidFill>
                  <a:schemeClr val="tx2"/>
                </a:solidFill>
              </a:rPr>
              <a:t>POKLES VO2max</a:t>
            </a:r>
          </a:p>
          <a:p>
            <a:pPr marL="608013" indent="-608013" fontAlgn="auto">
              <a:spcBef>
                <a:spcPts val="700"/>
              </a:spcBef>
              <a:spcAft>
                <a:spcPts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dirty="0"/>
              <a:t>hypoventilace plicní, často provázená stagnací hlenu - riziko </a:t>
            </a:r>
          </a:p>
          <a:p>
            <a:pPr marL="0" indent="0" fontAlgn="auto">
              <a:spcBef>
                <a:spcPts val="700"/>
              </a:spcBef>
              <a:spcAft>
                <a:spcPts val="0"/>
              </a:spcAft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altLang="cs-CZ" sz="2200" dirty="0"/>
              <a:t>        vzniku </a:t>
            </a:r>
            <a:r>
              <a:rPr lang="cs-CZ" altLang="cs-CZ" sz="2200" b="1" dirty="0">
                <a:solidFill>
                  <a:schemeClr val="tx2"/>
                </a:solidFill>
              </a:rPr>
              <a:t>PNEUMONIE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1980BA-B993-4707-AEE2-8967D821B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85E83C-D254-4E6C-B8F5-9278C1D26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83C01EB5-293B-4265-BD17-30CB815F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SOUČÁSTI IMOBILIZAČNÍHO SYNDROMU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BA32FD8-D005-4775-813F-B1C60AB3F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vznikají </a:t>
            </a:r>
            <a:r>
              <a:rPr lang="cs-CZ" altLang="cs-CZ" sz="2200" b="1" dirty="0">
                <a:solidFill>
                  <a:schemeClr val="tx2"/>
                </a:solidFill>
              </a:rPr>
              <a:t>DEKUBITY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SVALOVÁ ATROFIE </a:t>
            </a:r>
            <a:r>
              <a:rPr lang="cs-CZ" altLang="cs-CZ" sz="2200" dirty="0"/>
              <a:t>s poklesem svalové síly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vznik flekčních </a:t>
            </a:r>
            <a:r>
              <a:rPr lang="cs-CZ" altLang="cs-CZ" sz="2200" b="1" dirty="0">
                <a:solidFill>
                  <a:schemeClr val="tx2"/>
                </a:solidFill>
              </a:rPr>
              <a:t>KONTRAKTUR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zhoršení pohybové koordinace při chůzi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dekalcinace</a:t>
            </a:r>
            <a:r>
              <a:rPr lang="cs-CZ" altLang="cs-CZ" sz="2200" dirty="0"/>
              <a:t> skeletu, rozvoj </a:t>
            </a:r>
            <a:r>
              <a:rPr lang="cs-CZ" altLang="cs-CZ" sz="2200" b="1" dirty="0">
                <a:solidFill>
                  <a:schemeClr val="tx2"/>
                </a:solidFill>
              </a:rPr>
              <a:t>OSTEOPORÓZY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C7B7D31A-2147-4F3A-9534-03314DFC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46" y="1692002"/>
            <a:ext cx="3571913" cy="26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9D4D69-B74F-4DDE-BDFC-35DDC385C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224A3-AE38-4730-892D-2DD735FA3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30A63770-C97C-4408-9FE6-B55D19EE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SOUČÁSTI IMOBILIZAČNÍHO SYNDROMU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AC97C02-D9E7-4927-84A4-C58128DE0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8013" indent="-606425" fontAlgn="auto">
              <a:spcAft>
                <a:spcPts val="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OBSTIPACE</a:t>
            </a:r>
            <a:r>
              <a:rPr lang="cs-CZ" altLang="cs-CZ" sz="2200" dirty="0"/>
              <a:t> a/nebo </a:t>
            </a:r>
            <a:r>
              <a:rPr lang="cs-CZ" altLang="cs-CZ" sz="2200" b="1" dirty="0">
                <a:solidFill>
                  <a:schemeClr val="tx2"/>
                </a:solidFill>
              </a:rPr>
              <a:t>INKONTINENCE STOLICE</a:t>
            </a:r>
          </a:p>
          <a:p>
            <a:pPr marL="608013" indent="-606425" fontAlgn="auto">
              <a:spcAft>
                <a:spcPts val="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cs-CZ" altLang="cs-CZ" sz="2200" dirty="0"/>
              <a:t>poruchy </a:t>
            </a:r>
            <a:r>
              <a:rPr lang="cs-CZ" altLang="cs-CZ" sz="2200" b="1" dirty="0">
                <a:solidFill>
                  <a:schemeClr val="tx2"/>
                </a:solidFill>
              </a:rPr>
              <a:t>MIKCE</a:t>
            </a:r>
          </a:p>
          <a:p>
            <a:pPr marL="608013" indent="-606425" fontAlgn="auto">
              <a:spcAft>
                <a:spcPts val="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cs-CZ" altLang="cs-CZ" sz="2200" dirty="0"/>
              <a:t>psychické poruchy, především </a:t>
            </a:r>
            <a:r>
              <a:rPr lang="cs-CZ" altLang="cs-CZ" sz="2200" b="1" dirty="0">
                <a:solidFill>
                  <a:schemeClr val="tx2"/>
                </a:solidFill>
              </a:rPr>
              <a:t>DEPRESE A DEPRIVACE</a:t>
            </a:r>
          </a:p>
          <a:p>
            <a:pPr marL="608013" indent="-606425" fontAlgn="auto">
              <a:spcAft>
                <a:spcPts val="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DEHYDRATACE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AC46851-22B1-4EE4-B8F1-91E57CC78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0" y="3325395"/>
            <a:ext cx="3757253" cy="25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D52066-7274-42CA-B5B2-871AB27BB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E5071B-C2A2-4D7D-8D18-C9E84EFE1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14B6549E-58B7-4A12-907A-D41D3CE1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ORTOSTATICKÁ HYPOTENZE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D842533-2186-40DF-BD7A-BFDA41A2C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>
                <a:solidFill>
                  <a:schemeClr val="tx2"/>
                </a:solidFill>
              </a:rPr>
              <a:t>RF:</a:t>
            </a: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cs-CZ" altLang="cs-CZ" sz="2400" dirty="0"/>
              <a:t>dehydratace, hypovolémie</a:t>
            </a:r>
          </a:p>
          <a:p>
            <a:pPr marL="0" indent="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	terapie antihypertenzivy</a:t>
            </a:r>
          </a:p>
          <a:p>
            <a:pPr marL="0" indent="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	podávání tlumivých léků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>
                <a:solidFill>
                  <a:schemeClr val="tx2"/>
                </a:solidFill>
              </a:rPr>
              <a:t>prevence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POSAZOVÁNÍ (nohy z lůžka) a POSTAVOVÁNÍ nemocných opakovaně </a:t>
            </a:r>
          </a:p>
          <a:p>
            <a:pPr marL="0" indent="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    během dne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IZOMETRIE - stah hýžďového svalstva a rukou (zaťaté pěsti)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aktivně pátráme po závratích a palpitacích pociťovaných při postavení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měříme TK vleže, vsedě, případně po postavení</a:t>
            </a: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0EB59F-2AE8-47C6-831A-C713E539A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D352DC-121F-48E3-833A-E82027E57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>
            <a:extLst>
              <a:ext uri="{FF2B5EF4-FFF2-40B4-BE49-F238E27FC236}">
                <a16:creationId xmlns:a16="http://schemas.microsoft.com/office/drawing/2014/main" id="{94D0098C-5E81-4471-90F0-BEC6B52E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01" y="3313281"/>
            <a:ext cx="3778971" cy="25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1">
            <a:extLst>
              <a:ext uri="{FF2B5EF4-FFF2-40B4-BE49-F238E27FC236}">
                <a16:creationId xmlns:a16="http://schemas.microsoft.com/office/drawing/2014/main" id="{32BCB894-E358-4F1A-A29A-787995C6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RIZIKOVÉ FAKTORY TEN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AB70463-0825-489D-B4D8-F7902D459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oblenění krevního oběhu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věk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vyplavení tkáňových faktorů při operacích (zvláště ortopedických, gynekologických, urologických)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přítomnost maligního onemocnění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závažná kardiální insuficience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polyglobulie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4D2958-5C79-41A1-9A9E-A894B5E25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289E10-27A2-4C43-85CC-5463CD6E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3D5B9A9E-A81B-4E5D-8A8B-9898B028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 TEN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3CCD1BC-AEBD-47DD-B2E5-28BE0E22A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časná mobilizace po operaci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opakované postavování a procházení 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aktivní cvičení dolními končetinami na lůžku (vč. šlapadel)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pasivní cvičení (opakovaně během dne)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bandážování dolních končetin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aplikace LMWH</a:t>
            </a:r>
          </a:p>
          <a:p>
            <a:pPr marL="342900" indent="-3429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každodenní pátrání po klinických známkách </a:t>
            </a:r>
            <a:r>
              <a:rPr lang="cs-CZ" altLang="cs-CZ" sz="2200" dirty="0" err="1"/>
              <a:t>flebotrombózy</a:t>
            </a:r>
            <a:r>
              <a:rPr lang="cs-CZ" altLang="cs-CZ" sz="2200" dirty="0"/>
              <a:t> u ležících nemocných 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67E4FDE0-0080-4438-AE1B-62F055D2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4" y="720000"/>
            <a:ext cx="3841524" cy="18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035374-4DD3-4471-A7F8-7EC6400CA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B8B964-C40C-4962-B66E-AC1506C08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BBF8191D-EDF3-44A4-9535-C40992F7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FLEBOTROMBÓZA / TEN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B989C8B-C031-469E-BCE4-560017A0E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vznik po 3. dnu imobilizace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při nepohyblivých končetinách (zlomeniny, ikty) - v 60 % případů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u geriatrických pacientů bez prevence je 10. den na lůžku rozvinuta v 80 %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F08529-6137-4A07-8190-DAF730C28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1FD0F3-1876-438A-98CD-F63EA2164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4C5A70F4-AFD2-45B2-8C62-DD0A3F0D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PŘESTAVBA CIRKULACE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8135426-85E1-441D-89CC-FD14D9C09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klesá srdeční volum</a:t>
            </a:r>
          </a:p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klesá srdeční výdej </a:t>
            </a:r>
          </a:p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klesá maximální aerobní kapacita (VO2max) </a:t>
            </a:r>
          </a:p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vyrovnává se distribuce krve do horní a dolní poloviny těla</a:t>
            </a:r>
          </a:p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snižuje se sekrece ADH a aldosteronu</a:t>
            </a:r>
          </a:p>
          <a:p>
            <a:pPr marL="341313" indent="-341313" fontAlgn="auto">
              <a:spcAft>
                <a:spcPts val="0"/>
              </a:spcAft>
              <a:buFont typeface="Arial" charset="0"/>
              <a:buChar char="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navození vodní a solné diurézy se vznikem hypovolemie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62C22-550B-48C8-8DE5-CFC6ED413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88EB0-946D-4E6D-81FE-04BEF0869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CF33EE2C-B85E-4EA2-8DF2-1B9544F2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HYPOVENTILACE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F7137C1-FFBE-4471-958A-F5492E756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atelektázy</a:t>
            </a:r>
            <a:endParaRPr lang="cs-CZ" altLang="cs-CZ" sz="2200" dirty="0"/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hyperémické</a:t>
            </a:r>
            <a:r>
              <a:rPr lang="cs-CZ" altLang="cs-CZ" sz="2200" dirty="0"/>
              <a:t> okrsky</a:t>
            </a:r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stagnace hlenu </a:t>
            </a:r>
            <a:r>
              <a:rPr lang="cs-CZ" altLang="cs-CZ" sz="2200" dirty="0">
                <a:cs typeface="Arial" charset="0"/>
              </a:rPr>
              <a:t>→</a:t>
            </a:r>
            <a:r>
              <a:rPr lang="cs-CZ" altLang="cs-CZ" sz="2200" dirty="0"/>
              <a:t> </a:t>
            </a:r>
            <a:r>
              <a:rPr lang="cs-CZ" altLang="cs-CZ" sz="2200" i="1" dirty="0"/>
              <a:t>riziko pneumonie</a:t>
            </a:r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alterace psychického stavu – delirium </a:t>
            </a:r>
            <a:r>
              <a:rPr lang="cs-CZ" altLang="cs-CZ" sz="2200" dirty="0" err="1"/>
              <a:t>vs</a:t>
            </a:r>
            <a:r>
              <a:rPr lang="cs-CZ" altLang="cs-CZ" sz="2200" dirty="0"/>
              <a:t> apatie</a:t>
            </a:r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tachykardie</a:t>
            </a:r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subfebrilie</a:t>
            </a:r>
            <a:endParaRPr lang="cs-CZ" altLang="cs-CZ" sz="2200" dirty="0"/>
          </a:p>
          <a:p>
            <a:pPr marL="34290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celkové zhoršení stavu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7B4F42-6FC2-4202-BBF3-E17759BC6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3B5F9-3842-45EA-9E8B-EAFE5128B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B2E4F69-47D5-49B0-9772-94473BE9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Oligosymptomatologie</a:t>
            </a:r>
            <a:endParaRPr lang="cs-CZ" altLang="cs-CZ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82E224-2FDF-4F97-AB29-A5CEFF3C7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solidFill>
                  <a:schemeClr val="tx2"/>
                </a:solidFill>
              </a:rPr>
              <a:t>vyjádření jen některých typických příznaků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peritonitida bez </a:t>
            </a:r>
            <a:r>
              <a:rPr lang="cs-CZ" sz="2200" dirty="0" err="1"/>
              <a:t>defence</a:t>
            </a:r>
            <a:r>
              <a:rPr lang="cs-CZ" sz="2200" dirty="0"/>
              <a:t> </a:t>
            </a:r>
            <a:r>
              <a:rPr lang="cs-CZ" sz="2200" dirty="0" err="1"/>
              <a:t>musculaire</a:t>
            </a:r>
            <a:endParaRPr lang="cs-CZ" sz="2200" dirty="0"/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pneumonie bez teploty (afebrilní/subfebrilní průběh zánět. </a:t>
            </a:r>
            <a:r>
              <a:rPr lang="cs-CZ" sz="2200" dirty="0" err="1"/>
              <a:t>onem</a:t>
            </a:r>
            <a:r>
              <a:rPr lang="cs-CZ" sz="2200" dirty="0"/>
              <a:t>.)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cystitida s častým močením, ale bez bolesti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</a:t>
            </a:r>
            <a:r>
              <a:rPr lang="cs-CZ" sz="2200" dirty="0" err="1"/>
              <a:t>tachyfibrilace</a:t>
            </a:r>
            <a:r>
              <a:rPr lang="cs-CZ" sz="2200" dirty="0"/>
              <a:t> při hypertyreóze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0ED8E4-57D6-439F-A86B-E6D797185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E6686-4F16-4ED2-AC5A-B1DF86D96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C6D83019-63B7-424C-BD98-50BDCD95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PREVENCE HYPOVENTILACE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DDD7D0D-3B89-408C-8C24-625AD3461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polohování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důsledná dechová rehabilitace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podpora odkašlávání – polohování, expektorancia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hydratace – základní expektorans</a:t>
            </a:r>
          </a:p>
          <a:p>
            <a:pPr marL="341313" indent="-339725" fontAlgn="auto">
              <a:spcAft>
                <a:spcPts val="0"/>
              </a:spcAft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1313" indent="-341313" algn="ctr" fontAlgn="auto">
              <a:spcAft>
                <a:spcPts val="0"/>
              </a:spcAft>
              <a:buClr>
                <a:srgbClr val="FF0000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i="1" dirty="0">
                <a:solidFill>
                  <a:schemeClr val="tx2"/>
                </a:solidFill>
              </a:rPr>
              <a:t>nejvíce rizikoví jsou nemocní s CHOPN  a nemocní po endotracheální intubaci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1BCFE7-E3E6-4B99-9D15-7C8AFAB3D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D15574-0FD6-40C6-9C4F-8F3C83FDA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>
            <a:extLst>
              <a:ext uri="{FF2B5EF4-FFF2-40B4-BE49-F238E27FC236}">
                <a16:creationId xmlns:a16="http://schemas.microsoft.com/office/drawing/2014/main" id="{AC2DFEBE-8780-4840-B6C5-89E6B122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92" y="720000"/>
            <a:ext cx="4462206" cy="33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">
            <a:extLst>
              <a:ext uri="{FF2B5EF4-FFF2-40B4-BE49-F238E27FC236}">
                <a16:creationId xmlns:a16="http://schemas.microsoft.com/office/drawing/2014/main" id="{C3302512-A7DC-4ACB-85EF-5569DA3D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SVALOVÁ ATROFIE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D1490DD-D23B-4298-B30D-E08392BC4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za 4-6 týdnů klesá svalová síla o 6-40%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nejvíce postiženy svaly DKK – m. </a:t>
            </a:r>
            <a:r>
              <a:rPr lang="cs-CZ" altLang="cs-CZ" sz="2200" dirty="0" err="1"/>
              <a:t>quadriceps</a:t>
            </a: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svaly pažní trpí méně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snížení </a:t>
            </a:r>
            <a:r>
              <a:rPr lang="cs-CZ" altLang="cs-CZ" sz="2200" dirty="0" err="1"/>
              <a:t>kapilarizace</a:t>
            </a:r>
            <a:r>
              <a:rPr lang="cs-CZ" altLang="cs-CZ" sz="2200" dirty="0"/>
              <a:t> vede ke zvýšené lokální svalové únavě</a:t>
            </a:r>
          </a:p>
          <a:p>
            <a:pPr marL="341313" indent="-341313" fontAlgn="auto">
              <a:spcAft>
                <a:spcPts val="0"/>
              </a:spcAft>
              <a:buClr>
                <a:srgbClr val="FF0000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8D65DB-7E0E-4124-A2BA-3343C1B5B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E96469-4EC1-4CB9-A5E8-C4C28B2D3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FA426554-DE81-4119-9E61-C1540640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OSTEOPORÓZA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F04C501-7513-462A-8327-0E3D5FBB9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002060"/>
              </a:solidFill>
            </a:endParaRP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002060"/>
              </a:solidFill>
            </a:endParaRP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002060"/>
              </a:solidFill>
            </a:endParaRPr>
          </a:p>
          <a:p>
            <a:pPr marL="457200" indent="-4572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imobilizace znamená absenci tahu svalových úponů – osteoklasty jsou v převaze</a:t>
            </a:r>
          </a:p>
          <a:p>
            <a:pPr marL="457200" indent="-4572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během prvního týdne ztráty 10g Ca</a:t>
            </a:r>
          </a:p>
          <a:p>
            <a:pPr marL="457200" indent="-4572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ve 12. týdnu nejvyšší riziko lithiázy</a:t>
            </a:r>
          </a:p>
          <a:p>
            <a:pPr marL="457200" indent="-4572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ztráta kostní hmoty v DKK a v </a:t>
            </a:r>
            <a:r>
              <a:rPr lang="cs-CZ" altLang="cs-CZ" sz="2200" dirty="0" err="1"/>
              <a:t>plegických</a:t>
            </a:r>
            <a:r>
              <a:rPr lang="cs-CZ" altLang="cs-CZ" sz="2200" dirty="0"/>
              <a:t> končetinách (</a:t>
            </a:r>
            <a:r>
              <a:rPr lang="cs-CZ" altLang="cs-CZ" sz="2200" dirty="0" err="1"/>
              <a:t>hemiosteoporóza</a:t>
            </a:r>
            <a:r>
              <a:rPr lang="cs-CZ" altLang="cs-CZ" sz="2200" dirty="0"/>
              <a:t>)</a:t>
            </a: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id="{C43701F5-7262-4664-B929-E8B0EB38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44" y="720000"/>
            <a:ext cx="3490312" cy="288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55FCF3-07C5-4231-B8CE-3D1F74E58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1A1A7-1E6A-4380-A32E-2757C3DBE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82E2D8B9-1A51-4806-A60C-3FE80BA3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 OSTEOPORÓZY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54D14A0-10CD-49D7-A1F1-A5B18F294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podávání vit. D a Ca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 zlomeninách </a:t>
            </a:r>
            <a:r>
              <a:rPr lang="cs-CZ" altLang="cs-CZ" sz="2200" dirty="0" err="1"/>
              <a:t>susp</a:t>
            </a:r>
            <a:r>
              <a:rPr lang="cs-CZ" altLang="cs-CZ" sz="2200" dirty="0"/>
              <a:t>. </a:t>
            </a:r>
            <a:r>
              <a:rPr lang="cs-CZ" altLang="cs-CZ" sz="2200" dirty="0" err="1"/>
              <a:t>osteoporotických</a:t>
            </a:r>
            <a:r>
              <a:rPr lang="cs-CZ" altLang="cs-CZ" sz="2200" dirty="0"/>
              <a:t> </a:t>
            </a:r>
            <a:r>
              <a:rPr lang="cs-CZ" altLang="cs-CZ" sz="2200" dirty="0" err="1"/>
              <a:t>bisfosfonáty</a:t>
            </a: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posazování, postavování, cvičení </a:t>
            </a: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7A993AB1-A47C-47A3-B654-CD2FFC2F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46" y="2398880"/>
            <a:ext cx="2974928" cy="33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2AFE0D-EA96-432E-8820-6ABFFADC1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9FB245-DEAB-4EC9-B390-A6DB2A631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F521CD84-0A75-47DD-9B01-65DFCDE5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FLEKČNÍ KONTRAKTURY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1C908A1-BC03-4629-8B60-6BB2709B5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zaujímání stereotypní polohy s flektovanými koleny a lokty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ubývání pohybové spontaneity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dlouhodobé sezení v křesle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svalové </a:t>
            </a:r>
            <a:r>
              <a:rPr lang="cs-CZ" altLang="cs-CZ" sz="2200" dirty="0" err="1"/>
              <a:t>dysbalance</a:t>
            </a:r>
            <a:r>
              <a:rPr lang="cs-CZ" altLang="cs-CZ" sz="2200" dirty="0"/>
              <a:t> – převaha flexorů nad extenzory</a:t>
            </a:r>
          </a:p>
          <a:p>
            <a:pPr marL="341313" indent="-341313" fontAlgn="auto">
              <a:spcAft>
                <a:spcPts val="0"/>
              </a:spcAft>
              <a:buClr>
                <a:schemeClr val="accent5"/>
              </a:buClr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1313" indent="-339725" algn="ctr" fontAlgn="auto"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i="1" dirty="0">
                <a:solidFill>
                  <a:srgbClr val="FFFF66"/>
                </a:solidFill>
              </a:rPr>
              <a:t> </a:t>
            </a:r>
            <a:r>
              <a:rPr lang="cs-CZ" altLang="cs-CZ" b="1" i="1" dirty="0">
                <a:solidFill>
                  <a:schemeClr val="tx2"/>
                </a:solidFill>
              </a:rPr>
              <a:t>vznik flekčních kontraktur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0D5B16-B85D-4778-8661-1AF48A470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5FD917-AFFE-4686-A540-8B3E444EB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53536C10-9D04-40D2-A76F-72129A813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1373146" cy="4515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dirty="0"/>
              <a:t>PORUCHA SVALOVÉ KOORDINACE A CHŮZE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FB9337E-DCA2-4ADD-AD79-86EEA2606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M. Parkinson  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svalová slabost 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porucha </a:t>
            </a:r>
            <a:r>
              <a:rPr lang="cs-CZ" altLang="cs-CZ" sz="2200" dirty="0" err="1"/>
              <a:t>propriocepce</a:t>
            </a:r>
            <a:endParaRPr lang="cs-CZ" altLang="cs-CZ" sz="2200" dirty="0"/>
          </a:p>
          <a:p>
            <a:pPr marL="341313" indent="-341313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b="1" dirty="0"/>
          </a:p>
          <a:p>
            <a:pPr marL="0" indent="0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Demence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apraxie korového původu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01E81-CB99-45E6-A658-C2A82C7E2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A7869-CE88-4D3B-816E-B5A33764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34D9466C-C0D6-42F0-AC33-1E48EF1D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E0EA3E1-485F-449F-BB79-560AF6A52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REEDUKACE CHŮZE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udržení svalové síly, výživy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nohy při sezení pevně opřené o zem nebo stupínek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prošlapávání podlahy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přešlapování ze zvedáním chodidla nad podložku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ACDC55-D601-4E83-9E48-54308E13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D7AB58-82FD-4DDB-8714-3624B4AC6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C1960B46-F0EE-4786-9120-80F7E67A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DEHYDRATACE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5BE43DB-595B-4D73-9DF2-50A5F72E97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nejzávažnější riziko imobilizovaných nemocných</a:t>
            </a:r>
          </a:p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potencováno kognitivní poruchou, poruchou vědomí</a:t>
            </a:r>
          </a:p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CHYBÍ POCIT ŽÍZNĚ</a:t>
            </a:r>
          </a:p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chybí zvýšení příjmu po deprivaci tekutin</a:t>
            </a:r>
          </a:p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hyperosmolalita</a:t>
            </a:r>
            <a:r>
              <a:rPr lang="cs-CZ" altLang="cs-CZ" sz="2200" dirty="0"/>
              <a:t> snižuje citlivost baroreceptorů</a:t>
            </a:r>
          </a:p>
          <a:p>
            <a:pPr marL="342900" indent="-342900" fontAlgn="auto">
              <a:spcBef>
                <a:spcPts val="7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příznaky – horšení psychiky, oligurie, tachykardie, hypotenze, pokles hmotnosti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57AD1F-15C7-4191-B955-D5FB338EC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CE7C9C-17AA-4846-A3A2-C0F7DED0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>
            <a:extLst>
              <a:ext uri="{FF2B5EF4-FFF2-40B4-BE49-F238E27FC236}">
                <a16:creationId xmlns:a16="http://schemas.microsoft.com/office/drawing/2014/main" id="{6435D0A8-6212-4C18-A94F-044142EC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24" y="2991780"/>
            <a:ext cx="2840220" cy="28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1">
            <a:extLst>
              <a:ext uri="{FF2B5EF4-FFF2-40B4-BE49-F238E27FC236}">
                <a16:creationId xmlns:a16="http://schemas.microsoft.com/office/drawing/2014/main" id="{BDBCD61C-E867-4417-8391-2B601379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C9DCF3B-A211-4E2B-87AD-7B20CFA94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aktivní pobízení k příjmu tekutin 1500ml denně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vedení záznamů o bilanci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aktivní sledování příznaků dehydratace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savičky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uzavřené nádoby pro pití v lůžku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při bezvědomí NGS raději než infuze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21F1BC-F083-47B6-850D-D2A46499B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09EE65-C2A2-476D-BE1C-3B32ACDD2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172E60A8-FDBF-49BC-AA0F-0C799FD7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MALNUTRICE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89CADDF-E11A-4E80-88F2-8F16DF9D0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dlouhodobě selekce stravy – rohlík a čaj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zvláště při kvalitativních a kvantitativních poruchách vědomí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poruchy hybnosti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nevšímavost personálu – odnáší nedotčené porce</a:t>
            </a: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9466F70F-9F2B-4F9C-9C91-58956337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08" y="2906351"/>
            <a:ext cx="3905892" cy="29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E80F2E-AA32-4FC2-9B5A-55E3592F1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E7394E-99CE-4FBF-8F7B-B34941A62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90DE3D0-7C86-43DF-A190-57877CC2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Mikrosymptomatologie</a:t>
            </a:r>
            <a:endParaRPr lang="cs-CZ" altLang="cs-CZ" b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B1DC0C2-4DB1-42F5-A0C4-A5F66063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nevýznamné klinické příznaky choroby </a:t>
            </a:r>
          </a:p>
          <a:p>
            <a:pPr eaLnBrk="1" hangingPunct="1"/>
            <a:r>
              <a:rPr lang="cs-CZ" altLang="cs-CZ" sz="2200" dirty="0" err="1"/>
              <a:t>uroinfekce</a:t>
            </a:r>
            <a:r>
              <a:rPr lang="cs-CZ" altLang="cs-CZ" sz="2200" dirty="0"/>
              <a:t> se </a:t>
            </a:r>
            <a:r>
              <a:rPr lang="cs-CZ" altLang="cs-CZ" sz="2200" dirty="0" err="1"/>
              <a:t>subfebriliemi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infarkt myokardu bez typické stenokardie</a:t>
            </a:r>
          </a:p>
          <a:p>
            <a:pPr eaLnBrk="1" hangingPunct="1"/>
            <a:r>
              <a:rPr lang="cs-CZ" altLang="cs-CZ" sz="2200" dirty="0"/>
              <a:t>chybí pleurální bolest u pleuropneumonie </a:t>
            </a:r>
          </a:p>
          <a:p>
            <a:pPr eaLnBrk="1" hangingPunct="1"/>
            <a:r>
              <a:rPr lang="cs-CZ" altLang="cs-CZ" sz="2200" dirty="0"/>
              <a:t>floridní vředová choroba s dyspeptickými obtížení, ale bez bolesti</a:t>
            </a:r>
          </a:p>
          <a:p>
            <a:pPr eaLnBrk="1" hangingPunct="1"/>
            <a:r>
              <a:rPr lang="cs-CZ" altLang="cs-CZ" sz="2200" dirty="0"/>
              <a:t>chybí leukocytóza u zánětů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7E8600-C768-4447-8511-119825CC5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4A343F-53BE-4713-98C9-926A48555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4CC1BB1E-8CDA-4C43-8D47-DE30CB76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F4C5A1A-8DA3-48EA-9B8D-64EFB28F5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sledování příjmu potravy, záznam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sledování hladin albuminu, </a:t>
            </a:r>
            <a:r>
              <a:rPr lang="cs-CZ" altLang="cs-CZ" sz="2200" dirty="0" err="1"/>
              <a:t>prealbuminu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cholinesterázy</a:t>
            </a: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měření objemu končetin – paže, stehna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sledování ketonurie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497AE8-6CD0-4569-9251-EC42189D1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F9EE5-B2F9-4741-94CC-0A96C6FEC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4CF9BFAA-525F-48AC-BC63-9D389DE3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PORUCHY VYMĚŠOVÁNÍ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989E65E-BD00-4E2E-9F2C-91F48DDAB3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fontAlgn="auto"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zpomalení střevní pasáže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OBSTIPACE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pseudoprůjmy</a:t>
            </a:r>
            <a:r>
              <a:rPr lang="cs-CZ" altLang="cs-CZ" sz="2200" dirty="0"/>
              <a:t> – obtékání </a:t>
            </a:r>
            <a:r>
              <a:rPr lang="cs-CZ" altLang="cs-CZ" sz="2200" dirty="0" err="1"/>
              <a:t>skybal</a:t>
            </a:r>
            <a:endParaRPr lang="cs-CZ" altLang="cs-CZ" sz="2200" dirty="0"/>
          </a:p>
          <a:p>
            <a:pPr marL="341313" indent="-341313" fontAlgn="auto">
              <a:spcAft>
                <a:spcPts val="0"/>
              </a:spcAft>
              <a:buClr>
                <a:schemeClr val="accent5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200" dirty="0"/>
          </a:p>
          <a:p>
            <a:pPr marL="341313" indent="-341313" fontAlgn="auto">
              <a:spcAft>
                <a:spcPts val="0"/>
              </a:spcAft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poruchy mikce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RETENCE</a:t>
            </a:r>
            <a:r>
              <a:rPr lang="cs-CZ" altLang="cs-CZ" sz="2200" b="1" dirty="0"/>
              <a:t> </a:t>
            </a:r>
            <a:r>
              <a:rPr lang="cs-CZ" altLang="cs-CZ" sz="2200" dirty="0"/>
              <a:t>moči u mužů – neklid u dementních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 err="1"/>
              <a:t>uroinfekty</a:t>
            </a:r>
            <a:r>
              <a:rPr lang="cs-CZ" altLang="cs-CZ" sz="2200" dirty="0"/>
              <a:t>, urosepse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3A31D8-27C7-4F86-BB2D-229D3985E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F98EE0-E6B7-4693-8C11-98079679A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B44C0A4C-BDD5-461A-B7CE-BB7C2343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PSYCHICKÉ ZMĚNY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376BFCD-5A24-46AF-996A-CA9BF5710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deprivace – alespoň výhled z okna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deprese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apatie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tendence k pohodlnosti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pocity osamělosti</a:t>
            </a:r>
          </a:p>
          <a:p>
            <a:pPr marL="341313" indent="-341313" fontAlgn="auto">
              <a:spcAft>
                <a:spcPts val="0"/>
              </a:spcAft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b="1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51767D-A8C5-4CA4-8384-21618F1D4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D18F9A-C6DF-4A7E-AFD4-C685DB65F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8B5EB27A-5353-4FA8-8BBC-1416A82B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/>
              <a:t>PREVENCE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53B7AC3-6F5C-4DE8-B584-F81ABD69D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vysazování do křesla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postavování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vyvážení k oknu, na chodbu, na zahradu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komunikace, stimulace</a:t>
            </a:r>
          </a:p>
          <a:p>
            <a:pPr marL="342900" indent="-342900" fontAlgn="auto"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200" dirty="0"/>
              <a:t>ergoterapeutické aktivity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3FF528-B59B-40F4-BA36-62A57D94D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2E1A6-9C19-46B0-90E2-8AFADBED2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r>
              <a:rPr lang="cs-CZ" altLang="cs-CZ" sz="5000" dirty="0"/>
              <a:t>Děkuji za pozornost!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BD0C1D-1FD9-4EEC-9DB9-30D88623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94" y="2108755"/>
            <a:ext cx="6502012" cy="36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E19AC48-8CB1-4E03-8F54-0DA78B55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Pláče druhý orgán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C740337-F817-4969-9A0E-4B4609135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/>
              <a:t>probíhajícím onemocněním jsou postiženy sekundárně nejkřehčí orgány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srdeční selhání při nepříliš závažné pneumonii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zmatenost při sepsi, urosepsi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stenokardie zvýrazněné při anemii</a:t>
            </a:r>
          </a:p>
          <a:p>
            <a:pPr marL="0" indent="0" fontAlgn="auto">
              <a:spcAft>
                <a:spcPts val="0"/>
              </a:spcAft>
              <a:buClr>
                <a:srgbClr val="FF9933"/>
              </a:buClr>
              <a:buNone/>
              <a:defRPr/>
            </a:pPr>
            <a:r>
              <a:rPr lang="cs-CZ" sz="2200" dirty="0"/>
              <a:t>- TIA při anemii, srdečním selhání, IM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A9650C-344D-4774-8DD8-3FD081D0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CD1934-00FE-4766-9B2C-CA597571F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4BA18A4-1E52-4AAD-9A9A-6A61BC6B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Příznak ledovce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570D67-3BAB-42D5-B314-91764E00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zjevná symptomatologie je pouze malou částí toho, co se ve skutečnosti děje</a:t>
            </a:r>
          </a:p>
          <a:p>
            <a:pPr eaLnBrk="1" hangingPunct="1"/>
            <a:r>
              <a:rPr lang="cs-CZ" altLang="cs-CZ" sz="2200" dirty="0"/>
              <a:t>dušnost u IM</a:t>
            </a:r>
          </a:p>
          <a:p>
            <a:pPr eaLnBrk="1" hangingPunct="1"/>
            <a:r>
              <a:rPr lang="cs-CZ" altLang="cs-CZ" sz="2200" dirty="0"/>
              <a:t>zmatenost u srdečního selhání</a:t>
            </a:r>
          </a:p>
          <a:p>
            <a:pPr eaLnBrk="1" hangingPunct="1"/>
            <a:r>
              <a:rPr lang="cs-CZ" altLang="cs-CZ" sz="2200" dirty="0"/>
              <a:t>zmatenost u NPB</a:t>
            </a:r>
          </a:p>
          <a:p>
            <a:pPr eaLnBrk="1" hangingPunct="1"/>
            <a:r>
              <a:rPr lang="cs-CZ" altLang="cs-CZ" sz="2200" dirty="0"/>
              <a:t>zhoršení demence při déletrvající bolesti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4C0173-F34A-40DB-9764-9D09F07B4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31F25-B013-4FF3-AFFE-42ED3B55A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F461D1DC-73A2-47E7-B3EA-54C1EE05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Funkční a sociální kontext chorob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B1832C-1539-4CD2-93B6-08F04078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cs-CZ" sz="2200" dirty="0"/>
              <a:t>při nízkém funkčním potenciálu může mít i drobné postižení závažné důsledky  - ztráta soběstačnosti, nutnost ústavní péče, pokles kvality života </a:t>
            </a:r>
          </a:p>
          <a:p>
            <a:pPr marL="342900" indent="-342900">
              <a:defRPr/>
            </a:pPr>
            <a:endParaRPr lang="cs-CZ" sz="2200" dirty="0"/>
          </a:p>
          <a:p>
            <a:pPr>
              <a:defRPr/>
            </a:pPr>
            <a:r>
              <a:rPr lang="cs-CZ" sz="2200" dirty="0"/>
              <a:t>geriatričtí pacienti bývají často považování za nadměrně obtěžující (podle studií hypochondrie ve stáří ubývá)</a:t>
            </a:r>
          </a:p>
          <a:p>
            <a:pPr>
              <a:defRPr/>
            </a:pPr>
            <a:r>
              <a:rPr lang="cs-CZ" sz="2200" dirty="0"/>
              <a:t>některé stesky opakovaně prezentované mohou být dány úzkostí z osamělosti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70756A-2F0C-4879-811D-4D24CF3C9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1CF799-AE0C-4F8C-82C4-339F3171B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4553</TotalTime>
  <Words>2857</Words>
  <Application>Microsoft Office PowerPoint</Application>
  <PresentationFormat>Širokoúhlá obrazovka</PresentationFormat>
  <Paragraphs>475</Paragraphs>
  <Slides>64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Tahoma</vt:lpstr>
      <vt:lpstr>Times New Roman</vt:lpstr>
      <vt:lpstr>Wingdings</vt:lpstr>
      <vt:lpstr>Prezentace_MU_CZ</vt:lpstr>
      <vt:lpstr>Specifické rysy chorob  Farmakoterapie ve stáří </vt:lpstr>
      <vt:lpstr>Geriatrická modifikace klinického obrazu </vt:lpstr>
      <vt:lpstr>Co platí u mladších, neplatí u starších pacientů</vt:lpstr>
      <vt:lpstr>Polymorbidita</vt:lpstr>
      <vt:lpstr>Oligosymptomatologie</vt:lpstr>
      <vt:lpstr>Mikrosymptomatologie</vt:lpstr>
      <vt:lpstr>Pláče druhý orgán</vt:lpstr>
      <vt:lpstr>Příznak ledovce</vt:lpstr>
      <vt:lpstr>Funkční a sociální kontext chorob </vt:lpstr>
      <vt:lpstr>Zvláštnosti a úskalí farmakoterapie ve stáří</vt:lpstr>
      <vt:lpstr>Specifika farmakoterapie ve stáří</vt:lpstr>
      <vt:lpstr>Problémové oblasti medikace starších nemocných</vt:lpstr>
      <vt:lpstr>Farmakokinetika</vt:lpstr>
      <vt:lpstr>Farmakokinetika </vt:lpstr>
      <vt:lpstr>Farmakokinetika </vt:lpstr>
      <vt:lpstr>Farmakokinetika</vt:lpstr>
      <vt:lpstr>Faktory ovlivňující farmakoterapii ve stáří</vt:lpstr>
      <vt:lpstr>Start low, go slow</vt:lpstr>
      <vt:lpstr>Nejčastější problémy u seniorů</vt:lpstr>
      <vt:lpstr>Nejčastější problémy u seniorů</vt:lpstr>
      <vt:lpstr>Interakce lék - nemoc ve stáří</vt:lpstr>
      <vt:lpstr>Interakce lék - nemoc ve stáří</vt:lpstr>
      <vt:lpstr>Interakce lék - nemoc ve stáří</vt:lpstr>
      <vt:lpstr>START Kritéria</vt:lpstr>
      <vt:lpstr>START Kritéria</vt:lpstr>
      <vt:lpstr>Compliance a její změny ve stáří</vt:lpstr>
      <vt:lpstr>Polypragmázie</vt:lpstr>
      <vt:lpstr>Desatero pro preskripci u starších nemocných </vt:lpstr>
      <vt:lpstr>Desatero pro preskripci u starších nemocných </vt:lpstr>
      <vt:lpstr>IMOBILIZAČNÍ SYNDROM</vt:lpstr>
      <vt:lpstr>HYPOKINETICKÝ SYNDROM</vt:lpstr>
      <vt:lpstr>SENIORSKÁ DEKONDICE</vt:lpstr>
      <vt:lpstr>SENIORSKÁ DEKONDICE</vt:lpstr>
      <vt:lpstr>SENIORSKÁ DEKONDICE</vt:lpstr>
      <vt:lpstr>DŮSLEDKY DEKONDICE</vt:lpstr>
      <vt:lpstr>PATOFYZIOLOGIE DEKONDICE</vt:lpstr>
      <vt:lpstr>EFEKT DETRÉNINGU</vt:lpstr>
      <vt:lpstr>DETRÉNING – METABOLICKÉ AJ. EFEKTY</vt:lpstr>
      <vt:lpstr>PREVENCE DEKONDICE</vt:lpstr>
      <vt:lpstr>IMOBILIZAČNÍ SYNDROM</vt:lpstr>
      <vt:lpstr>SOUČÁSTI IMOBILIZAČNÍHO SYNDROMU</vt:lpstr>
      <vt:lpstr>SOUČÁSTI IMOBILIZAČNÍHO SYNDROMU</vt:lpstr>
      <vt:lpstr>SOUČÁSTI IMOBILIZAČNÍHO SYNDROMU</vt:lpstr>
      <vt:lpstr>ORTOSTATICKÁ HYPOTENZE</vt:lpstr>
      <vt:lpstr>RIZIKOVÉ FAKTORY TEN</vt:lpstr>
      <vt:lpstr>PREVENCE TEN</vt:lpstr>
      <vt:lpstr>FLEBOTROMBÓZA / TEN</vt:lpstr>
      <vt:lpstr>PŘESTAVBA CIRKULACE</vt:lpstr>
      <vt:lpstr>HYPOVENTILACE</vt:lpstr>
      <vt:lpstr>PREVENCE HYPOVENTILACE</vt:lpstr>
      <vt:lpstr>SVALOVÁ ATROFIE</vt:lpstr>
      <vt:lpstr>OSTEOPORÓZA</vt:lpstr>
      <vt:lpstr>PREVENCE OSTEOPORÓZY</vt:lpstr>
      <vt:lpstr>FLEKČNÍ KONTRAKTURY</vt:lpstr>
      <vt:lpstr>PORUCHA SVALOVÉ KOORDINACE A CHŮZE</vt:lpstr>
      <vt:lpstr>PREVENCE</vt:lpstr>
      <vt:lpstr>DEHYDRATACE</vt:lpstr>
      <vt:lpstr>PREVENCE</vt:lpstr>
      <vt:lpstr>MALNUTRICE</vt:lpstr>
      <vt:lpstr>PREVENCE</vt:lpstr>
      <vt:lpstr>PORUCHY VYMĚŠOVÁNÍ</vt:lpstr>
      <vt:lpstr>PSYCHICKÉ ZMĚNY</vt:lpstr>
      <vt:lpstr>PREVENCE</vt:lpstr>
      <vt:lpstr> Děkuji za pozornost!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317</cp:revision>
  <cp:lastPrinted>1601-01-01T00:00:00Z</cp:lastPrinted>
  <dcterms:created xsi:type="dcterms:W3CDTF">2021-04-27T07:29:37Z</dcterms:created>
  <dcterms:modified xsi:type="dcterms:W3CDTF">2021-09-10T15:29:54Z</dcterms:modified>
</cp:coreProperties>
</file>