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9" r:id="rId3"/>
    <p:sldId id="290" r:id="rId4"/>
    <p:sldId id="291" r:id="rId5"/>
    <p:sldId id="292" r:id="rId6"/>
    <p:sldId id="294" r:id="rId7"/>
    <p:sldId id="296" r:id="rId8"/>
    <p:sldId id="295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1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Závrať a nystagmus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5.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Nystagmus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Rytmický kmitavý pohyb očních bulbů</a:t>
            </a:r>
          </a:p>
          <a:p>
            <a:pPr>
              <a:lnSpc>
                <a:spcPct val="100000"/>
              </a:lnSpc>
            </a:pPr>
            <a:r>
              <a:rPr lang="cs-CZ" dirty="0"/>
              <a:t>Skládá se z rychlé (</a:t>
            </a:r>
            <a:r>
              <a:rPr lang="cs-CZ" dirty="0" err="1"/>
              <a:t>sakadické</a:t>
            </a:r>
            <a:r>
              <a:rPr lang="cs-CZ" dirty="0"/>
              <a:t>) a pomalé složky, které se pravidelně střídají</a:t>
            </a:r>
          </a:p>
          <a:p>
            <a:pPr>
              <a:lnSpc>
                <a:spcPct val="100000"/>
              </a:lnSpc>
            </a:pPr>
            <a:r>
              <a:rPr lang="cs-CZ" dirty="0"/>
              <a:t>Směr nystagmu se určuje podle směru rychlé složky (</a:t>
            </a:r>
            <a:r>
              <a:rPr lang="cs-CZ" dirty="0" err="1"/>
              <a:t>sakád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Spontánní (nevyprovokovaný) nystagmus je vždy patologický </a:t>
            </a:r>
            <a:br>
              <a:rPr lang="cs-CZ" dirty="0"/>
            </a:br>
            <a:r>
              <a:rPr lang="cs-CZ" dirty="0"/>
              <a:t>(poškození vestibulárního systému, nervových drah nebo mozkových center)</a:t>
            </a:r>
          </a:p>
        </p:txBody>
      </p:sp>
      <p:pic>
        <p:nvPicPr>
          <p:cNvPr id="6" name="Obrázek 5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861048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732861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Funkce vzhledem ke zraku: </a:t>
            </a:r>
            <a:r>
              <a:rPr lang="cs-CZ" b="1" dirty="0" err="1"/>
              <a:t>vestibulookulární</a:t>
            </a:r>
            <a:r>
              <a:rPr lang="cs-CZ" b="1" dirty="0"/>
              <a:t> reflexy </a:t>
            </a:r>
            <a:r>
              <a:rPr lang="cs-CZ" dirty="0"/>
              <a:t>-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b="1" dirty="0"/>
              <a:t>Polokruhovité kanálky </a:t>
            </a:r>
            <a:r>
              <a:rPr lang="cs-CZ" sz="2400" dirty="0"/>
              <a:t>(kinetické čidlo)</a:t>
            </a:r>
            <a:br>
              <a:rPr lang="cs-CZ" sz="2400" dirty="0"/>
            </a:br>
            <a:r>
              <a:rPr lang="cs-CZ" sz="2400" dirty="0" err="1"/>
              <a:t>cristae</a:t>
            </a:r>
            <a:r>
              <a:rPr lang="cs-CZ" sz="2400" dirty="0"/>
              <a:t> </a:t>
            </a:r>
            <a:r>
              <a:rPr lang="cs-CZ" sz="2400" dirty="0" err="1"/>
              <a:t>ampullares</a:t>
            </a:r>
            <a:r>
              <a:rPr lang="cs-CZ" sz="2400" dirty="0"/>
              <a:t>, reakce na úhlové zrychlení (rotace hlavy)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Utriculus</a:t>
            </a:r>
            <a:r>
              <a:rPr lang="cs-CZ" sz="2400" b="1" dirty="0"/>
              <a:t>, </a:t>
            </a:r>
            <a:r>
              <a:rPr lang="cs-CZ" sz="2400" b="1" dirty="0" err="1"/>
              <a:t>sacculus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maculae</a:t>
            </a:r>
            <a:r>
              <a:rPr lang="cs-CZ" sz="2400" dirty="0"/>
              <a:t> </a:t>
            </a:r>
            <a:r>
              <a:rPr lang="cs-CZ" sz="2400" dirty="0" err="1"/>
              <a:t>staticae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(statické čidlo) </a:t>
            </a:r>
            <a:br>
              <a:rPr lang="cs-CZ" sz="2400" dirty="0"/>
            </a:br>
            <a:r>
              <a:rPr lang="cs-CZ" sz="2400" dirty="0"/>
              <a:t>lineární akcelerace, poloha hlavy v gravitačním poli (registrace statické polohy hlavy)</a:t>
            </a:r>
          </a:p>
        </p:txBody>
      </p:sp>
      <p:pic>
        <p:nvPicPr>
          <p:cNvPr id="6" name="Obrázek 5" descr="Obráze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86" y="55082"/>
            <a:ext cx="4398963" cy="66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r>
              <a:rPr lang="cs-CZ" sz="3200" dirty="0"/>
              <a:t> – polokruhovité kanálky</a:t>
            </a:r>
          </a:p>
        </p:txBody>
      </p:sp>
      <p:pic>
        <p:nvPicPr>
          <p:cNvPr id="6" name="Picture 2" descr="C:\Users\Johanka\Desktop\výuka\prezentace k praktikám ppt\Nové verze praktik\Nystagmus a reakční doba\obrázky\M9780323045827-008-f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0" y="2714681"/>
            <a:ext cx="5712468" cy="40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vestibulár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60" y="3068960"/>
            <a:ext cx="4845230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414686" y="6464360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http://users.atw.hu/blp6/BLP6/HTML/C0089780323045827.htm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Zrychlený pohyb hlavy vyvolá pohyb endolymfy (tekutiny) v kanálku</a:t>
            </a:r>
          </a:p>
          <a:p>
            <a:pPr>
              <a:lnSpc>
                <a:spcPct val="100000"/>
              </a:lnSpc>
            </a:pPr>
            <a:r>
              <a:rPr lang="cs-CZ" dirty="0"/>
              <a:t>Endolymfa ohne </a:t>
            </a:r>
            <a:r>
              <a:rPr lang="cs-CZ" dirty="0" err="1"/>
              <a:t>cílie</a:t>
            </a:r>
            <a:r>
              <a:rPr lang="cs-CZ" dirty="0"/>
              <a:t> – záznam pohybu hlavy </a:t>
            </a:r>
          </a:p>
          <a:p>
            <a:pPr>
              <a:lnSpc>
                <a:spcPct val="100000"/>
              </a:lnSpc>
            </a:pPr>
            <a:r>
              <a:rPr lang="cs-CZ" dirty="0"/>
              <a:t>Tři polokruhovité kanálky jsou na sebe kolmé, takže poskytují informaci o pohybu hlavy ve všech třech rozměrech</a:t>
            </a:r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 err="1"/>
              <a:t>Vestibulookulární</a:t>
            </a:r>
            <a:r>
              <a:rPr lang="cs-CZ" dirty="0"/>
              <a:t> reflex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6737255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 mozkového kmene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Každý kanálek je spojen s tím párem okohybných svalů, které působí spřažení pohybů očí v jeho rovině</a:t>
            </a:r>
          </a:p>
          <a:p>
            <a:pPr lvl="1"/>
            <a:r>
              <a:rPr lang="cs-CZ" dirty="0"/>
              <a:t>Např. pokud otočíme hlavu doleva, endolymfa v kanálku setrvačností půjde proti směru rotace – pohyb očí kopíruje pohyb endolymfy - oči tedy budou rotovat doprava, proti směru rotace</a:t>
            </a:r>
          </a:p>
        </p:txBody>
      </p:sp>
      <p:pic>
        <p:nvPicPr>
          <p:cNvPr id="6" name="Zástupný symbol pro obsah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627" y="419939"/>
            <a:ext cx="4772273" cy="5955741"/>
          </a:xfrm>
          <a:prstGeom prst="rect">
            <a:avLst/>
          </a:prstGeom>
        </p:spPr>
      </p:pic>
      <p:pic>
        <p:nvPicPr>
          <p:cNvPr id="7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6" y="4451675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rotační test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Vsedě, předklon o 30°- laterální kanálek je v horizontálně rovině</a:t>
            </a:r>
          </a:p>
          <a:p>
            <a:pPr>
              <a:lnSpc>
                <a:spcPct val="100000"/>
              </a:lnSpc>
            </a:pPr>
            <a:r>
              <a:rPr lang="cs-CZ" dirty="0"/>
              <a:t>Vyšetření obou kanálků najednou</a:t>
            </a:r>
          </a:p>
          <a:p>
            <a:pPr>
              <a:lnSpc>
                <a:spcPct val="100000"/>
              </a:lnSpc>
            </a:pPr>
            <a:r>
              <a:rPr lang="cs-CZ" dirty="0"/>
              <a:t>Rotace- 10 otáček</a:t>
            </a:r>
          </a:p>
          <a:p>
            <a:pPr>
              <a:lnSpc>
                <a:spcPct val="100000"/>
              </a:lnSpc>
            </a:pPr>
            <a:r>
              <a:rPr lang="cs-CZ" dirty="0"/>
              <a:t>Po 10 otáčkách prudce zastavíme</a:t>
            </a:r>
          </a:p>
          <a:p>
            <a:pPr>
              <a:lnSpc>
                <a:spcPct val="100000"/>
              </a:lnSpc>
            </a:pPr>
            <a:r>
              <a:rPr lang="cs-CZ" dirty="0"/>
              <a:t>Sledujeme </a:t>
            </a:r>
            <a:r>
              <a:rPr lang="cs-CZ" dirty="0" err="1"/>
              <a:t>postrotační</a:t>
            </a:r>
            <a:r>
              <a:rPr lang="cs-CZ" dirty="0"/>
              <a:t> nystagmus - rychlá složka „bije“ proti směru otáčení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Pomalá fáze - iniciace z vestibulárního ústrojí, směr toku endolymfy</a:t>
            </a:r>
          </a:p>
          <a:p>
            <a:pPr>
              <a:lnSpc>
                <a:spcPct val="100000"/>
              </a:lnSpc>
            </a:pPr>
            <a:r>
              <a:rPr lang="cs-CZ" dirty="0"/>
              <a:t>Rychlá fáze - indukce z mozkového kmene, vrací bulbus do výchozí polohy</a:t>
            </a:r>
          </a:p>
        </p:txBody>
      </p:sp>
    </p:spTree>
    <p:extLst>
      <p:ext uri="{BB962C8B-B14F-4D97-AF65-F5344CB8AC3E}">
        <p14:creationId xmlns:p14="http://schemas.microsoft.com/office/powerpoint/2010/main" val="320245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kalorický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Provádí se studenou nebo teplou vodou (27°C nebo 44°C)</a:t>
            </a:r>
          </a:p>
          <a:p>
            <a:pPr>
              <a:lnSpc>
                <a:spcPct val="100000"/>
              </a:lnSpc>
            </a:pPr>
            <a:r>
              <a:rPr lang="cs-CZ" dirty="0"/>
              <a:t>Pacient je vleže v předklonu o 30°, laterální kanálek ve vertikální poloze a má </a:t>
            </a:r>
            <a:r>
              <a:rPr lang="cs-CZ" dirty="0" err="1"/>
              <a:t>Frenzelovy</a:t>
            </a:r>
            <a:r>
              <a:rPr lang="cs-CZ" dirty="0"/>
              <a:t> brýle na sledování </a:t>
            </a:r>
          </a:p>
          <a:p>
            <a:pPr>
              <a:lnSpc>
                <a:spcPct val="100000"/>
              </a:lnSpc>
            </a:pPr>
            <a:r>
              <a:rPr lang="cs-CZ" dirty="0"/>
              <a:t>Studená voda - utlumení odpovědi, </a:t>
            </a:r>
            <a:r>
              <a:rPr lang="cs-CZ" dirty="0" err="1"/>
              <a:t>ampulofugální</a:t>
            </a:r>
            <a:r>
              <a:rPr lang="cs-CZ" dirty="0"/>
              <a:t> proud, nystagmus k druhé straně </a:t>
            </a:r>
          </a:p>
          <a:p>
            <a:pPr>
              <a:lnSpc>
                <a:spcPct val="100000"/>
              </a:lnSpc>
            </a:pPr>
            <a:r>
              <a:rPr lang="cs-CZ" dirty="0"/>
              <a:t>Teplá voda - podráždění, </a:t>
            </a:r>
            <a:r>
              <a:rPr lang="cs-CZ" dirty="0" err="1"/>
              <a:t>ampulopetální</a:t>
            </a:r>
            <a:r>
              <a:rPr lang="cs-CZ" dirty="0"/>
              <a:t>, nystagmus k téže straně</a:t>
            </a:r>
          </a:p>
          <a:p>
            <a:pPr>
              <a:lnSpc>
                <a:spcPct val="100000"/>
              </a:lnSpc>
            </a:pPr>
            <a:r>
              <a:rPr lang="cs-CZ" dirty="0"/>
              <a:t>Výhoda: jednostranné testování </a:t>
            </a:r>
          </a:p>
          <a:p>
            <a:pPr>
              <a:lnSpc>
                <a:spcPct val="100000"/>
              </a:lnSpc>
            </a:pPr>
            <a:r>
              <a:rPr lang="cs-CZ" dirty="0"/>
              <a:t>Nevýhoda: nefyziologické testování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Pozn: Nystagmus je vedlejší produkt při výplachu zevního zvukovodu pokud nepoužijete vodu o teplotě lidského těla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73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rotační test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4560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Vsedě, předklon o 30°- laterální kanálek je v horizontálně rovině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Vyšetření obou kanálků najednou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Rotace- 10 otáček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 10 otáčkách prudce zastavíme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Sledujeme </a:t>
            </a:r>
            <a:r>
              <a:rPr lang="cs-CZ" sz="2400" dirty="0" err="1"/>
              <a:t>postrotační</a:t>
            </a:r>
            <a:r>
              <a:rPr lang="cs-CZ" sz="2400" dirty="0"/>
              <a:t> nystagmus - rychlá složka „bije“ proti směru otáčení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Pomalá fáze - iniciace z vestibulárního ústrojí, směr toku endolymfy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Rychlá fáze - indukce z mozkového kmene, vrací bulbus do výchozí polohy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Hodnocení nystagmu: směr, amplituda, frekvence, délka trvání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99285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359</TotalTime>
  <Words>564</Words>
  <Application>Microsoft Office PowerPoint</Application>
  <PresentationFormat>Širokoúhlá obrazovka</PresentationFormat>
  <Paragraphs>68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Prezentace_MU_CZ</vt:lpstr>
      <vt:lpstr>Závrať a nystagmus</vt:lpstr>
      <vt:lpstr>Nystagmus</vt:lpstr>
      <vt:lpstr>Vestibulární aparát</vt:lpstr>
      <vt:lpstr>Vestibulární aparát – polokruhovité kanálky</vt:lpstr>
      <vt:lpstr>Vestibulookulární reflex</vt:lpstr>
      <vt:lpstr>Test provokace nystagmu - rotační test </vt:lpstr>
      <vt:lpstr>Test provokace nystagmu - kalorický test</vt:lpstr>
      <vt:lpstr>Test provokace nystagmu - rotační test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65</cp:revision>
  <cp:lastPrinted>1601-01-01T00:00:00Z</cp:lastPrinted>
  <dcterms:created xsi:type="dcterms:W3CDTF">2018-10-05T10:13:37Z</dcterms:created>
  <dcterms:modified xsi:type="dcterms:W3CDTF">2022-10-17T08:51:03Z</dcterms:modified>
</cp:coreProperties>
</file>