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71" r:id="rId4"/>
    <p:sldId id="259" r:id="rId5"/>
    <p:sldId id="260" r:id="rId6"/>
    <p:sldId id="261" r:id="rId7"/>
    <p:sldId id="267" r:id="rId8"/>
    <p:sldId id="263" r:id="rId9"/>
    <p:sldId id="262" r:id="rId10"/>
    <p:sldId id="265" r:id="rId11"/>
    <p:sldId id="270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CEECFE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63" autoAdjust="0"/>
  </p:normalViewPr>
  <p:slideViewPr>
    <p:cSldViewPr snapToGrid="0">
      <p:cViewPr>
        <p:scale>
          <a:sx n="50" d="100"/>
          <a:sy n="50" d="100"/>
        </p:scale>
        <p:origin x="1458" y="4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-42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0471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9772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060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3132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091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832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5764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4795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218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9766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2311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890088" cy="22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hyperlink" Target="https://is.muni.cz/auth/mail/mail_posli?to=394229%40mail.muni.cz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onemocneni-aktualne.mzcr.cz/covid-19?utm_source=general&amp;utm_medium=widget&amp;utm_campaign=covid-19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sciencemag.org/collections/coronavirus?intcmp=sci_cov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cdc.gov/coronavirus/2019-ncov/index.html" TargetMode="External"/><Relationship Id="rId5" Type="http://schemas.openxmlformats.org/officeDocument/2006/relationships/hyperlink" Target="https://www.who.int/" TargetMode="Externa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emf"/><Relationship Id="rId5" Type="http://schemas.openxmlformats.org/officeDocument/2006/relationships/hyperlink" Target="https://jada.ada.org/article/S0002-8177(14)61227-7/fulltext#cesec60" TargetMode="Externa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0.m4a"/><Relationship Id="rId7" Type="http://schemas.openxmlformats.org/officeDocument/2006/relationships/image" Target="../media/image14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EB028AD-55F2-4512-8D83-D0C77508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319" y="2627438"/>
            <a:ext cx="4943557" cy="1171580"/>
          </a:xfrm>
        </p:spPr>
        <p:txBody>
          <a:bodyPr/>
          <a:lstStyle/>
          <a:p>
            <a:r>
              <a:rPr lang="cs-CZ" sz="4800" dirty="0"/>
              <a:t>AEROSOLS </a:t>
            </a:r>
            <a:br>
              <a:rPr lang="cs-CZ" sz="4800" dirty="0"/>
            </a:br>
            <a:r>
              <a:rPr lang="cs-CZ" sz="4800" dirty="0"/>
              <a:t>IN DENTISTRY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69F187F-4CB2-4988-A518-EDCD7790F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999" y="4832875"/>
            <a:ext cx="8012487" cy="698497"/>
          </a:xfrm>
        </p:spPr>
        <p:txBody>
          <a:bodyPr/>
          <a:lstStyle/>
          <a:p>
            <a:r>
              <a:rPr lang="cs-CZ" b="1" dirty="0"/>
              <a:t>Veronika Chuchmová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2000" i="0" u="none" strike="noStrike" dirty="0">
                <a:effectLst/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394229@mail.muni.cz</a:t>
            </a:r>
            <a:endParaRPr lang="cs-CZ" sz="2000" dirty="0"/>
          </a:p>
          <a:p>
            <a:r>
              <a:rPr lang="cs-CZ" sz="2000" i="0" dirty="0">
                <a:effectLst/>
                <a:latin typeface="Arial" panose="020B0604020202020204" pitchFamily="34" charset="0"/>
              </a:rPr>
              <a:t>Department </a:t>
            </a:r>
            <a:r>
              <a:rPr lang="cs-CZ" sz="2000" i="0" dirty="0" err="1">
                <a:effectLst/>
                <a:latin typeface="Arial" panose="020B0604020202020204" pitchFamily="34" charset="0"/>
              </a:rPr>
              <a:t>of</a:t>
            </a:r>
            <a:r>
              <a:rPr lang="cs-CZ" sz="2000" i="0" dirty="0">
                <a:effectLst/>
                <a:latin typeface="Arial" panose="020B0604020202020204" pitchFamily="34" charset="0"/>
              </a:rPr>
              <a:t> Public </a:t>
            </a:r>
            <a:r>
              <a:rPr lang="cs-CZ" sz="2000" i="0" dirty="0" err="1">
                <a:effectLst/>
                <a:latin typeface="Arial" panose="020B0604020202020204" pitchFamily="34" charset="0"/>
              </a:rPr>
              <a:t>Health</a:t>
            </a:r>
            <a:r>
              <a:rPr lang="cs-CZ" sz="2000" i="0" dirty="0">
                <a:effectLst/>
                <a:latin typeface="Arial" panose="020B0604020202020204" pitchFamily="34" charset="0"/>
              </a:rPr>
              <a:t>, </a:t>
            </a:r>
            <a:r>
              <a:rPr lang="cs-CZ" sz="2000" i="0" dirty="0" err="1">
                <a:effectLst/>
                <a:latin typeface="Arial" panose="020B0604020202020204" pitchFamily="34" charset="0"/>
              </a:rPr>
              <a:t>Faculty</a:t>
            </a:r>
            <a:r>
              <a:rPr lang="cs-CZ" sz="2000" i="0" dirty="0">
                <a:effectLst/>
                <a:latin typeface="Arial" panose="020B0604020202020204" pitchFamily="34" charset="0"/>
              </a:rPr>
              <a:t> </a:t>
            </a:r>
            <a:r>
              <a:rPr lang="cs-CZ" sz="2000" i="0" dirty="0" err="1">
                <a:effectLst/>
                <a:latin typeface="Arial" panose="020B0604020202020204" pitchFamily="34" charset="0"/>
              </a:rPr>
              <a:t>of</a:t>
            </a:r>
            <a:r>
              <a:rPr lang="cs-CZ" sz="2000" i="0" dirty="0">
                <a:effectLst/>
                <a:latin typeface="Arial" panose="020B0604020202020204" pitchFamily="34" charset="0"/>
              </a:rPr>
              <a:t> </a:t>
            </a:r>
            <a:r>
              <a:rPr lang="cs-CZ" sz="2000" i="0" dirty="0" err="1">
                <a:effectLst/>
                <a:latin typeface="Arial" panose="020B0604020202020204" pitchFamily="34" charset="0"/>
              </a:rPr>
              <a:t>Medicine</a:t>
            </a:r>
            <a:r>
              <a:rPr lang="cs-CZ" sz="2000" i="0" dirty="0">
                <a:effectLst/>
                <a:latin typeface="Arial" panose="020B0604020202020204" pitchFamily="34" charset="0"/>
              </a:rPr>
              <a:t>, Masaryk University</a:t>
            </a:r>
          </a:p>
          <a:p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DE2018-9D4C-480F-8BF3-93FCA11E4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1370" y="984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A7EA725-D28C-4E77-8470-0D80FCCF2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67578"/>
            <a:ext cx="10753200" cy="3994422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WHO</a:t>
            </a:r>
          </a:p>
          <a:p>
            <a:pPr marL="72000" indent="0">
              <a:buNone/>
            </a:pPr>
            <a:r>
              <a:rPr lang="cs-CZ" sz="1600" dirty="0">
                <a:hlinkClick r:id="rId5"/>
              </a:rPr>
              <a:t>https://www.who.int</a:t>
            </a:r>
            <a:endParaRPr lang="cs-CZ" sz="1600" dirty="0"/>
          </a:p>
          <a:p>
            <a:pPr marL="72000" indent="0">
              <a:buNone/>
            </a:pPr>
            <a:r>
              <a:rPr lang="cs-CZ" dirty="0"/>
              <a:t>CDC</a:t>
            </a:r>
          </a:p>
          <a:p>
            <a:pPr marL="72000" indent="0">
              <a:buNone/>
            </a:pPr>
            <a:r>
              <a:rPr lang="cs-CZ" sz="1600" dirty="0">
                <a:hlinkClick r:id="rId6"/>
              </a:rPr>
              <a:t>https://www.cdc.gov/coronavirus/2019-ncov/index.html</a:t>
            </a:r>
            <a:endParaRPr lang="cs-CZ" sz="1600" dirty="0"/>
          </a:p>
          <a:p>
            <a:pPr marL="72000" indent="0">
              <a:buNone/>
            </a:pPr>
            <a:r>
              <a:rPr lang="cs-CZ" dirty="0"/>
              <a:t>Science</a:t>
            </a:r>
          </a:p>
          <a:p>
            <a:pPr marL="72000" indent="0">
              <a:buNone/>
            </a:pPr>
            <a:r>
              <a:rPr lang="cs-CZ" sz="1600" dirty="0">
                <a:hlinkClick r:id="rId7"/>
              </a:rPr>
              <a:t>https://www.sciencemag.org/collections/coronavirus?intcmp=sci_cov</a:t>
            </a:r>
            <a:endParaRPr lang="cs-CZ" sz="1600" dirty="0"/>
          </a:p>
          <a:p>
            <a:pPr marL="72000" indent="0">
              <a:buNone/>
            </a:pPr>
            <a:r>
              <a:rPr lang="cs-CZ" dirty="0" err="1"/>
              <a:t>Actual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en-US" b="0" i="0" dirty="0">
                <a:solidFill>
                  <a:srgbClr val="212529"/>
                </a:solidFill>
                <a:effectLst/>
                <a:latin typeface="Roboto"/>
              </a:rPr>
              <a:t>Ministry of Health of the Czech Republic</a:t>
            </a:r>
            <a:endParaRPr lang="cs-CZ" dirty="0"/>
          </a:p>
          <a:p>
            <a:pPr marL="72000" indent="0">
              <a:buNone/>
            </a:pPr>
            <a:r>
              <a:rPr lang="cs-CZ" sz="1600" dirty="0">
                <a:hlinkClick r:id="rId8"/>
              </a:rPr>
              <a:t>https://onemocneni-aktualne.mzcr.cz/covid-19?utm_source=general&amp;utm_medium=widget&amp;utm_campaign=covid-19</a:t>
            </a:r>
            <a:endParaRPr lang="cs-CZ" sz="1600" dirty="0"/>
          </a:p>
          <a:p>
            <a:pPr marL="72000" indent="0">
              <a:buNone/>
            </a:pPr>
            <a:endParaRPr lang="cs-CZ" sz="1600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CF2F9D1-36C7-47F0-82AF-7CBC07F42E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976AB0-EB3C-4326-965E-B81FDFD195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644426-802A-4383-9A92-EDBEC2D2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COVID-19: RELEVANT INFORMATION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60BEAD-3C92-4ECC-A8AD-60BCB4F8E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2400" y="1982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3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F01964C-852A-444B-B27B-724328722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214002"/>
            <a:ext cx="10753200" cy="4139998"/>
          </a:xfrm>
        </p:spPr>
        <p:txBody>
          <a:bodyPr/>
          <a:lstStyle/>
          <a:p>
            <a:r>
              <a:rPr lang="cs-CZ" sz="2400" dirty="0"/>
              <a:t>To </a:t>
            </a:r>
            <a:r>
              <a:rPr lang="cs-CZ" sz="2400" dirty="0" err="1"/>
              <a:t>date</a:t>
            </a:r>
            <a:r>
              <a:rPr lang="cs-CZ" sz="2400" dirty="0"/>
              <a:t> (</a:t>
            </a:r>
            <a:r>
              <a:rPr lang="cs-CZ" sz="2400" dirty="0" err="1"/>
              <a:t>October</a:t>
            </a:r>
            <a:r>
              <a:rPr lang="cs-CZ" sz="2400" dirty="0"/>
              <a:t> 28) </a:t>
            </a:r>
            <a:r>
              <a:rPr lang="cs-CZ" sz="2400" dirty="0" err="1"/>
              <a:t>there</a:t>
            </a:r>
            <a:r>
              <a:rPr lang="cs-CZ" sz="2400" dirty="0"/>
              <a:t> are no </a:t>
            </a:r>
            <a:r>
              <a:rPr lang="cs-CZ" sz="2400" dirty="0" err="1"/>
              <a:t>relevant</a:t>
            </a:r>
            <a:r>
              <a:rPr lang="cs-CZ" sz="2400" dirty="0"/>
              <a:t> </a:t>
            </a:r>
            <a:r>
              <a:rPr lang="cs-CZ" sz="2400" dirty="0" err="1"/>
              <a:t>studies</a:t>
            </a:r>
            <a:r>
              <a:rPr lang="cs-CZ" sz="2400" dirty="0"/>
              <a:t> in COVID-19 and aerosol</a:t>
            </a:r>
          </a:p>
          <a:p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current</a:t>
            </a:r>
            <a:r>
              <a:rPr lang="cs-CZ" sz="2400" dirty="0"/>
              <a:t> </a:t>
            </a:r>
            <a:r>
              <a:rPr lang="cs-CZ" sz="2400" dirty="0" err="1"/>
              <a:t>guidelines</a:t>
            </a:r>
            <a:r>
              <a:rPr lang="cs-CZ" sz="2400" dirty="0"/>
              <a:t> are </a:t>
            </a:r>
            <a:r>
              <a:rPr lang="cs-CZ" sz="2400" dirty="0" err="1"/>
              <a:t>extrapolated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influenza and </a:t>
            </a:r>
            <a:r>
              <a:rPr lang="cs-CZ" sz="2400" dirty="0" err="1"/>
              <a:t>previous</a:t>
            </a:r>
            <a:r>
              <a:rPr lang="cs-CZ" sz="2400" dirty="0"/>
              <a:t> </a:t>
            </a:r>
            <a:r>
              <a:rPr lang="cs-CZ" sz="2400" dirty="0" err="1"/>
              <a:t>outbreaks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SARS-1 and on expert </a:t>
            </a:r>
            <a:r>
              <a:rPr lang="cs-CZ" sz="2400" dirty="0" err="1"/>
              <a:t>opinion</a:t>
            </a:r>
            <a:endParaRPr lang="cs-CZ" sz="2400" dirty="0"/>
          </a:p>
          <a:p>
            <a:r>
              <a:rPr lang="cs-CZ" sz="2400" dirty="0"/>
              <a:t>At </a:t>
            </a:r>
            <a:r>
              <a:rPr lang="cs-CZ" sz="2400" dirty="0" err="1"/>
              <a:t>this</a:t>
            </a:r>
            <a:r>
              <a:rPr lang="cs-CZ" sz="2400" dirty="0"/>
              <a:t> moment </a:t>
            </a:r>
            <a:r>
              <a:rPr lang="cs-CZ" sz="2400" dirty="0" err="1"/>
              <a:t>there</a:t>
            </a:r>
            <a:r>
              <a:rPr lang="cs-CZ" sz="2400" dirty="0"/>
              <a:t> are </a:t>
            </a:r>
            <a:r>
              <a:rPr lang="cs-CZ" sz="2400" dirty="0" err="1"/>
              <a:t>few</a:t>
            </a:r>
            <a:r>
              <a:rPr lang="cs-CZ" sz="2400" dirty="0"/>
              <a:t> </a:t>
            </a:r>
            <a:r>
              <a:rPr lang="cs-CZ" sz="2400" dirty="0" err="1"/>
              <a:t>researching</a:t>
            </a:r>
            <a:r>
              <a:rPr lang="cs-CZ" sz="2400" dirty="0"/>
              <a:t> </a:t>
            </a:r>
            <a:r>
              <a:rPr lang="cs-CZ" sz="2400" dirty="0" err="1"/>
              <a:t>groups</a:t>
            </a:r>
            <a:r>
              <a:rPr lang="cs-CZ" sz="2400" dirty="0"/>
              <a:t> </a:t>
            </a:r>
            <a:r>
              <a:rPr lang="cs-CZ" sz="2400" dirty="0" err="1"/>
              <a:t>around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world</a:t>
            </a:r>
            <a:r>
              <a:rPr lang="cs-CZ" sz="2400" dirty="0"/>
              <a:t> </a:t>
            </a:r>
            <a:r>
              <a:rPr lang="cs-CZ" sz="2400" dirty="0" err="1"/>
              <a:t>which</a:t>
            </a:r>
            <a:r>
              <a:rPr lang="cs-CZ" sz="2400" dirty="0"/>
              <a:t> </a:t>
            </a:r>
            <a:r>
              <a:rPr lang="cs-CZ" sz="2400" dirty="0" err="1"/>
              <a:t>focused</a:t>
            </a:r>
            <a:r>
              <a:rPr lang="cs-CZ" sz="2400" dirty="0"/>
              <a:t> on aerosol in </a:t>
            </a:r>
            <a:r>
              <a:rPr lang="cs-CZ" sz="2400" dirty="0" err="1"/>
              <a:t>dental</a:t>
            </a:r>
            <a:r>
              <a:rPr lang="cs-CZ" sz="2400" dirty="0"/>
              <a:t> </a:t>
            </a:r>
            <a:r>
              <a:rPr lang="cs-CZ" sz="2400" dirty="0" err="1"/>
              <a:t>offices</a:t>
            </a:r>
            <a:r>
              <a:rPr lang="cs-CZ" sz="2400" dirty="0"/>
              <a:t> (</a:t>
            </a:r>
            <a:r>
              <a:rPr lang="cs-CZ" sz="2400" dirty="0" err="1"/>
              <a:t>one</a:t>
            </a:r>
            <a:r>
              <a:rPr lang="cs-CZ" sz="2400" dirty="0"/>
              <a:t> in Czech Republic)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0AB032-C3DF-4A26-B259-2A46462049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0FE5832-8F2A-44FD-A1B6-4599083E9E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369E9F8-A4DF-467B-A9D7-A74EB5FE1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800" dirty="0" err="1"/>
              <a:t>Aerosols</a:t>
            </a:r>
            <a:r>
              <a:rPr lang="cs-CZ" sz="2800" dirty="0"/>
              <a:t> in </a:t>
            </a:r>
            <a:r>
              <a:rPr lang="cs-CZ" sz="2800" dirty="0" err="1"/>
              <a:t>dental</a:t>
            </a:r>
            <a:r>
              <a:rPr lang="cs-CZ" sz="2800" dirty="0"/>
              <a:t> </a:t>
            </a:r>
            <a:r>
              <a:rPr lang="cs-CZ" sz="2800" dirty="0" err="1"/>
              <a:t>offices</a:t>
            </a:r>
            <a:endParaRPr lang="cs-CZ" sz="28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AB81A8A-4F0E-437F-97FD-1F96F4BE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Conclusion</a:t>
            </a:r>
            <a:endParaRPr lang="cs-CZ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2D2044-7743-4427-9B69-01A638E85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8900" y="699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FE766FB-6FA3-437A-8F29-C3E1A34C4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Basic </a:t>
            </a:r>
            <a:r>
              <a:rPr lang="cs-CZ" dirty="0" err="1"/>
              <a:t>information</a:t>
            </a:r>
            <a:endParaRPr lang="cs-CZ" dirty="0"/>
          </a:p>
          <a:p>
            <a:r>
              <a:rPr lang="cs-CZ" dirty="0" err="1"/>
              <a:t>Infectious</a:t>
            </a:r>
            <a:r>
              <a:rPr lang="cs-CZ" dirty="0"/>
              <a:t> </a:t>
            </a:r>
            <a:r>
              <a:rPr lang="cs-CZ" dirty="0" err="1"/>
              <a:t>aerosols</a:t>
            </a:r>
            <a:r>
              <a:rPr lang="cs-CZ" dirty="0"/>
              <a:t> in </a:t>
            </a:r>
            <a:r>
              <a:rPr lang="cs-CZ" dirty="0" err="1"/>
              <a:t>dental</a:t>
            </a:r>
            <a:r>
              <a:rPr lang="cs-CZ" dirty="0"/>
              <a:t> office</a:t>
            </a:r>
          </a:p>
          <a:p>
            <a:r>
              <a:rPr lang="cs-CZ" dirty="0"/>
              <a:t>Aerosol in </a:t>
            </a:r>
            <a:r>
              <a:rPr lang="cs-CZ" dirty="0" err="1"/>
              <a:t>dental</a:t>
            </a:r>
            <a:r>
              <a:rPr lang="cs-CZ" dirty="0"/>
              <a:t> environment</a:t>
            </a:r>
          </a:p>
          <a:p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aerosols</a:t>
            </a:r>
            <a:r>
              <a:rPr lang="cs-CZ" dirty="0"/>
              <a:t> and COVID-19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FFA4B1-BF6F-4E1E-A194-84BCCE2A28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CBE0717-9E1A-4BAB-9033-2E18E07DF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EA0235E-7284-4769-AFB2-D453B09D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Content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94C487-F254-4274-8065-15E3426E8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9900" y="2400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0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DBBBBBB-3896-40D4-BA14-8F91C02DE2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noProof="0" dirty="0"/>
              <a:t>Picture reference: https://www.todaysrdh.com/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D96845-D2EB-477D-8628-0156ACAC8D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B0033C26-2864-49AD-A847-903E3D57FF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Nadpis 5">
            <a:extLst>
              <a:ext uri="{FF2B5EF4-FFF2-40B4-BE49-F238E27FC236}">
                <a16:creationId xmlns:a16="http://schemas.microsoft.com/office/drawing/2014/main" id="{82CEB205-8103-4997-9FE7-3C0A27A8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600" dirty="0"/>
              <a:t>DEFINITION </a:t>
            </a:r>
          </a:p>
        </p:txBody>
      </p:sp>
      <p:sp>
        <p:nvSpPr>
          <p:cNvPr id="75" name="Text Placeholder 5">
            <a:extLst>
              <a:ext uri="{FF2B5EF4-FFF2-40B4-BE49-F238E27FC236}">
                <a16:creationId xmlns:a16="http://schemas.microsoft.com/office/drawing/2014/main" id="{A0911C6B-58F5-4137-9624-A3CD3F2759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pic>
        <p:nvPicPr>
          <p:cNvPr id="1028" name="Picture 4" descr="A Comprehensive Review on Ultrasonic Scaling for Dental Hygienists -  Today's RDH">
            <a:extLst>
              <a:ext uri="{FF2B5EF4-FFF2-40B4-BE49-F238E27FC236}">
                <a16:creationId xmlns:a16="http://schemas.microsoft.com/office/drawing/2014/main" id="{0CA522AE-45E9-4C9E-B5F6-1584A76F2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00" y="2019827"/>
            <a:ext cx="5219998" cy="348434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78F2710-1432-4D96-92C6-0A8CDBFD266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096000" y="1690271"/>
            <a:ext cx="5375278" cy="414000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cs-CZ" sz="2600" dirty="0" err="1">
                <a:solidFill>
                  <a:srgbClr val="0000DC"/>
                </a:solidFill>
              </a:rPr>
              <a:t>Aerosols</a:t>
            </a:r>
            <a:r>
              <a:rPr lang="cs-CZ" sz="2600" dirty="0"/>
              <a:t> = </a:t>
            </a:r>
            <a:r>
              <a:rPr lang="cs-CZ" sz="2600" dirty="0" err="1"/>
              <a:t>liquid</a:t>
            </a:r>
            <a:r>
              <a:rPr lang="cs-CZ" sz="2600" dirty="0"/>
              <a:t> </a:t>
            </a:r>
            <a:r>
              <a:rPr lang="cs-CZ" sz="2600" dirty="0" err="1"/>
              <a:t>or</a:t>
            </a:r>
            <a:r>
              <a:rPr lang="cs-CZ" sz="2600" dirty="0"/>
              <a:t> solid </a:t>
            </a:r>
            <a:r>
              <a:rPr lang="cs-CZ" sz="2600" dirty="0" err="1"/>
              <a:t>particles</a:t>
            </a:r>
            <a:r>
              <a:rPr lang="cs-CZ" sz="2600" dirty="0"/>
              <a:t> </a:t>
            </a:r>
            <a:r>
              <a:rPr lang="cs-CZ" sz="2600" dirty="0" err="1"/>
              <a:t>suspended</a:t>
            </a:r>
            <a:r>
              <a:rPr lang="cs-CZ" sz="2600" dirty="0"/>
              <a:t> in </a:t>
            </a:r>
            <a:r>
              <a:rPr lang="cs-CZ" sz="2600" dirty="0" err="1"/>
              <a:t>the</a:t>
            </a:r>
            <a:r>
              <a:rPr lang="cs-CZ" sz="2600" dirty="0"/>
              <a:t> air by </a:t>
            </a:r>
            <a:r>
              <a:rPr lang="cs-CZ" sz="2600" dirty="0" err="1"/>
              <a:t>humans</a:t>
            </a:r>
            <a:r>
              <a:rPr lang="cs-CZ" sz="2600" dirty="0"/>
              <a:t>, </a:t>
            </a:r>
            <a:r>
              <a:rPr lang="cs-CZ" sz="2600" dirty="0" err="1"/>
              <a:t>animals</a:t>
            </a:r>
            <a:r>
              <a:rPr lang="cs-CZ" sz="2600" dirty="0"/>
              <a:t>, </a:t>
            </a:r>
            <a:r>
              <a:rPr lang="cs-CZ" sz="2600" dirty="0" err="1"/>
              <a:t>instruments</a:t>
            </a:r>
            <a:r>
              <a:rPr lang="cs-CZ" sz="2600" dirty="0"/>
              <a:t>, </a:t>
            </a:r>
            <a:r>
              <a:rPr lang="cs-CZ" sz="2600" dirty="0" err="1"/>
              <a:t>or</a:t>
            </a:r>
            <a:r>
              <a:rPr lang="cs-CZ" sz="2600" dirty="0"/>
              <a:t> </a:t>
            </a:r>
            <a:r>
              <a:rPr lang="cs-CZ" sz="2600" dirty="0" err="1"/>
              <a:t>machines</a:t>
            </a:r>
            <a:r>
              <a:rPr lang="cs-CZ" sz="2600" dirty="0"/>
              <a:t>.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cs-CZ" sz="2600" dirty="0">
                <a:solidFill>
                  <a:srgbClr val="0000DC"/>
                </a:solidFill>
              </a:rPr>
              <a:t>Bio-</a:t>
            </a:r>
            <a:r>
              <a:rPr lang="cs-CZ" sz="2600" dirty="0" err="1">
                <a:solidFill>
                  <a:srgbClr val="0000DC"/>
                </a:solidFill>
              </a:rPr>
              <a:t>aerosols</a:t>
            </a:r>
            <a:r>
              <a:rPr lang="cs-CZ" sz="2600" dirty="0"/>
              <a:t> = </a:t>
            </a:r>
            <a:r>
              <a:rPr lang="cs-CZ" sz="2600" dirty="0" err="1"/>
              <a:t>aerosols</a:t>
            </a:r>
            <a:r>
              <a:rPr lang="cs-CZ" sz="2600" dirty="0"/>
              <a:t> </a:t>
            </a:r>
            <a:r>
              <a:rPr lang="cs-CZ" sz="2600" dirty="0" err="1"/>
              <a:t>consisting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particles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any </a:t>
            </a:r>
            <a:r>
              <a:rPr lang="cs-CZ" sz="2600" dirty="0" err="1"/>
              <a:t>kind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organism</a:t>
            </a:r>
            <a:r>
              <a:rPr lang="cs-CZ" sz="2600" dirty="0"/>
              <a:t>.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BD4E49-77F7-42B3-828F-B36464841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4764" y="4558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E94843A-F909-44E8-B473-5E3C494D8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897473"/>
            <a:ext cx="10753200" cy="1060526"/>
          </a:xfrm>
        </p:spPr>
        <p:txBody>
          <a:bodyPr/>
          <a:lstStyle/>
          <a:p>
            <a:r>
              <a:rPr lang="cs-CZ" sz="2000" dirty="0"/>
              <a:t>Aerosol - </a:t>
            </a:r>
            <a:r>
              <a:rPr lang="en-US" sz="2000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particles less than 5</a:t>
            </a:r>
            <a:r>
              <a:rPr lang="cs-CZ" sz="2000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μm</a:t>
            </a:r>
            <a:r>
              <a:rPr lang="en-US" sz="2000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 in diameter</a:t>
            </a:r>
            <a:endParaRPr lang="cs-CZ" sz="2000" b="0" i="0" dirty="0">
              <a:solidFill>
                <a:srgbClr val="505050"/>
              </a:solidFill>
              <a:effectLst/>
              <a:latin typeface="Helvetica" panose="020B0604020202020204" pitchFamily="34" charset="0"/>
            </a:endParaRPr>
          </a:p>
          <a:p>
            <a:r>
              <a:rPr lang="cs-CZ" sz="2000" dirty="0" err="1">
                <a:latin typeface="Helvetica" panose="020B0604020202020204" pitchFamily="34" charset="0"/>
              </a:rPr>
              <a:t>Splatter</a:t>
            </a:r>
            <a:r>
              <a:rPr lang="cs-CZ" sz="2000" dirty="0">
                <a:latin typeface="Helvetica" panose="020B0604020202020204" pitchFamily="34" charset="0"/>
              </a:rPr>
              <a:t> - </a:t>
            </a:r>
            <a:r>
              <a:rPr lang="en-US" sz="2000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particles larger than 5 </a:t>
            </a:r>
            <a:r>
              <a:rPr lang="en-US" sz="2000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μm</a:t>
            </a:r>
            <a:r>
              <a:rPr lang="en-US" sz="2000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 in diameter</a:t>
            </a:r>
            <a:endParaRPr lang="cs-CZ" sz="20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6190A93-2B12-4385-B027-493CB0D040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261495"/>
            <a:ext cx="7920000" cy="437009"/>
          </a:xfrm>
        </p:spPr>
        <p:txBody>
          <a:bodyPr/>
          <a:lstStyle/>
          <a:p>
            <a:r>
              <a:rPr lang="cs-CZ" sz="1100" noProof="0" dirty="0"/>
              <a:t>Picture reference: </a:t>
            </a:r>
            <a:r>
              <a:rPr lang="en-US" sz="1100" b="1" i="0" dirty="0">
                <a:solidFill>
                  <a:srgbClr val="1C1D1E"/>
                </a:solidFill>
                <a:effectLst/>
                <a:latin typeface="Open Sans"/>
              </a:rPr>
              <a:t>Collection, particle sizing and detection of airborne viruses</a:t>
            </a:r>
            <a:r>
              <a:rPr lang="cs-CZ" sz="1100" b="1" i="0" dirty="0">
                <a:solidFill>
                  <a:srgbClr val="1C1D1E"/>
                </a:solidFill>
                <a:effectLst/>
                <a:latin typeface="Open Sans"/>
              </a:rPr>
              <a:t> (2019)</a:t>
            </a:r>
            <a:endParaRPr lang="en-US" sz="1100" b="1" i="0" dirty="0">
              <a:solidFill>
                <a:srgbClr val="1C1D1E"/>
              </a:solidFill>
              <a:effectLst/>
              <a:latin typeface="Open Sans"/>
            </a:endParaRPr>
          </a:p>
          <a:p>
            <a:endParaRPr lang="cs-CZ" sz="1100" dirty="0"/>
          </a:p>
          <a:p>
            <a:endParaRPr lang="en-GB" sz="1100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D4B71D-A580-43EB-AD19-160E4625A6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1100" smtClean="0"/>
              <a:pPr/>
              <a:t>4</a:t>
            </a:fld>
            <a:endParaRPr lang="cs-CZ" altLang="cs-CZ" sz="11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06ECC7-266F-4B36-92E8-1051BD514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sz="180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B722CCB-3840-4FBF-8BEE-1DCB0542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DEFINITION </a:t>
            </a:r>
          </a:p>
        </p:txBody>
      </p:sp>
      <p:pic>
        <p:nvPicPr>
          <p:cNvPr id="8" name="Picture 2" descr="Collection, particle sizing and detection of airborne viruses - Pan - 2019  - Journal of Applied Microbiology - Wiley Online Library">
            <a:extLst>
              <a:ext uri="{FF2B5EF4-FFF2-40B4-BE49-F238E27FC236}">
                <a16:creationId xmlns:a16="http://schemas.microsoft.com/office/drawing/2014/main" id="{51C45989-ECFD-4B5A-95F3-16829C417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6" y="1296000"/>
            <a:ext cx="6750641" cy="34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54DC52-4747-4777-9346-22C56E429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652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3C2AE33-044C-4683-AF2C-CD980A99F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33720"/>
            <a:ext cx="4714837" cy="3728137"/>
          </a:xfrm>
        </p:spPr>
        <p:txBody>
          <a:bodyPr/>
          <a:lstStyle/>
          <a:p>
            <a:pPr marL="72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Aerosol </a:t>
            </a: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particles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2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&lt; 5 </a:t>
            </a:r>
            <a:r>
              <a:rPr lang="cs-CZ" sz="22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μm</a:t>
            </a:r>
            <a:endParaRPr lang="cs-CZ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Mycobacterium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tuberculosis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2 </a:t>
            </a:r>
            <a:r>
              <a:rPr lang="cs-CZ" sz="2200" dirty="0">
                <a:effectLst/>
                <a:ea typeface="Calibri" panose="020F0502020204030204" pitchFamily="34" charset="0"/>
              </a:rPr>
              <a:t>µ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</a:p>
          <a:p>
            <a:pPr marL="72000" indent="0">
              <a:buNone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Staphylococcus </a:t>
            </a: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epidermidis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1,5 </a:t>
            </a:r>
            <a:r>
              <a:rPr lang="cs-CZ" sz="2200" dirty="0">
                <a:effectLst/>
                <a:ea typeface="Calibri" panose="020F0502020204030204" pitchFamily="34" charset="0"/>
              </a:rPr>
              <a:t>µ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</a:p>
          <a:p>
            <a:pPr marL="72000" indent="0">
              <a:buNone/>
            </a:pP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Coronaviridae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100-150 </a:t>
            </a: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nm</a:t>
            </a:r>
            <a:endParaRPr lang="cs-CZ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Influenza </a:t>
            </a: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viruses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80-120 </a:t>
            </a: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nm</a:t>
            </a:r>
            <a:endParaRPr lang="cs-CZ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2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4D529F-4978-45AF-B0FF-B0A687C68C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noProof="0" dirty="0"/>
              <a:t>Picture reference: https://www.news-medical.net/health/The-Size-of-SARS-CoV-2-Compared-to-Other-Things.aspx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137A791-3225-4DB3-B491-FDAD9BA518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B73FBD1-0B27-42C8-9E60-9FED3641BB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BED1FA7-9222-42B9-8876-275FD754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SIZE COMPARISON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C9A4C7F-76C4-4BEC-BCFA-D430DD7BE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81" y="720000"/>
            <a:ext cx="6036438" cy="4520601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D36FCA-74AE-4D13-B71B-B51BC7980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0400" y="4631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3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5AB6812-BEDA-4F9C-8E67-C5397344BC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8075" y="6353999"/>
            <a:ext cx="9995418" cy="271575"/>
          </a:xfrm>
        </p:spPr>
        <p:txBody>
          <a:bodyPr/>
          <a:lstStyle/>
          <a:p>
            <a:r>
              <a:rPr lang="cs-CZ" noProof="0" dirty="0"/>
              <a:t>Reference:	</a:t>
            </a:r>
            <a:r>
              <a:rPr lang="en-US" b="1" noProof="0" dirty="0">
                <a:solidFill>
                  <a:schemeClr val="tx1"/>
                </a:solidFill>
              </a:rPr>
              <a:t>Aerosols and splatter in dentistry</a:t>
            </a:r>
            <a:r>
              <a:rPr lang="cs-CZ" b="1" noProof="0" dirty="0">
                <a:solidFill>
                  <a:schemeClr val="tx1"/>
                </a:solidFill>
              </a:rPr>
              <a:t> (2004) </a:t>
            </a:r>
            <a:r>
              <a:rPr lang="cs-CZ" noProof="0" dirty="0">
                <a:hlinkClick r:id="rId5"/>
              </a:rPr>
              <a:t>https://jada.ada.org/article/S0002-8177(14)61227-7/fulltext#cesec60</a:t>
            </a:r>
            <a:endParaRPr lang="cs-CZ" noProof="0" dirty="0"/>
          </a:p>
          <a:p>
            <a:r>
              <a:rPr lang="cs-CZ" noProof="0" dirty="0"/>
              <a:t>	</a:t>
            </a:r>
            <a:r>
              <a:rPr lang="cs-CZ" b="1" noProof="0" dirty="0" err="1">
                <a:solidFill>
                  <a:schemeClr val="tx1"/>
                </a:solidFill>
              </a:rPr>
              <a:t>Particle</a:t>
            </a:r>
            <a:r>
              <a:rPr lang="cs-CZ" b="1" noProof="0" dirty="0">
                <a:solidFill>
                  <a:schemeClr val="tx1"/>
                </a:solidFill>
              </a:rPr>
              <a:t> </a:t>
            </a:r>
            <a:r>
              <a:rPr lang="cs-CZ" b="1" noProof="0" dirty="0" err="1">
                <a:solidFill>
                  <a:schemeClr val="tx1"/>
                </a:solidFill>
              </a:rPr>
              <a:t>sizes</a:t>
            </a:r>
            <a:r>
              <a:rPr lang="cs-CZ" b="1" noProof="0" dirty="0">
                <a:solidFill>
                  <a:schemeClr val="tx1"/>
                </a:solidFill>
              </a:rPr>
              <a:t> </a:t>
            </a:r>
            <a:r>
              <a:rPr lang="cs-CZ" b="1" noProof="0" dirty="0" err="1">
                <a:solidFill>
                  <a:schemeClr val="tx1"/>
                </a:solidFill>
              </a:rPr>
              <a:t>of</a:t>
            </a:r>
            <a:r>
              <a:rPr lang="cs-CZ" b="1" noProof="0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infectious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aerosols</a:t>
            </a:r>
            <a:r>
              <a:rPr lang="cs-CZ" b="1" dirty="0">
                <a:solidFill>
                  <a:schemeClr val="tx1"/>
                </a:solidFill>
              </a:rPr>
              <a:t>: </a:t>
            </a:r>
            <a:r>
              <a:rPr lang="cs-CZ" b="1" dirty="0" err="1">
                <a:solidFill>
                  <a:schemeClr val="tx1"/>
                </a:solidFill>
              </a:rPr>
              <a:t>implications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for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infection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control</a:t>
            </a:r>
            <a:r>
              <a:rPr lang="cs-CZ" b="1" dirty="0">
                <a:solidFill>
                  <a:schemeClr val="tx1"/>
                </a:solidFill>
              </a:rPr>
              <a:t> (2020)</a:t>
            </a:r>
            <a:r>
              <a:rPr lang="cs-CZ" b="1" noProof="0" dirty="0">
                <a:solidFill>
                  <a:schemeClr val="tx1"/>
                </a:solidFill>
              </a:rPr>
              <a:t> </a:t>
            </a:r>
            <a:endParaRPr lang="en-GB" b="1" noProof="0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36C0CA6-949E-4C10-9D48-F1213D6C1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16FDA4E-F900-4344-A8D6-F2FBB6BD2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376" y="618636"/>
            <a:ext cx="10753200" cy="551365"/>
          </a:xfrm>
        </p:spPr>
        <p:txBody>
          <a:bodyPr/>
          <a:lstStyle/>
          <a:p>
            <a:pPr marL="72000" indent="0">
              <a:buNone/>
            </a:pPr>
            <a:r>
              <a:rPr lang="en-US" sz="3600" b="1" i="0" dirty="0">
                <a:effectLst/>
                <a:latin typeface="+mn-lt"/>
              </a:rPr>
              <a:t>DISEASES KNOWN TO BE SPREAD BY DROPLETS OR AEROSOLS</a:t>
            </a:r>
            <a:endParaRPr lang="cs-CZ" sz="3600" dirty="0">
              <a:latin typeface="+mn-lt"/>
            </a:endParaRP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3D4DF662-0F51-434E-90CA-94FD42A57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obsah 1">
            <a:extLst>
              <a:ext uri="{FF2B5EF4-FFF2-40B4-BE49-F238E27FC236}">
                <a16:creationId xmlns:a16="http://schemas.microsoft.com/office/drawing/2014/main" id="{58504653-BAC9-44EA-AD87-09D57C8C33A6}"/>
              </a:ext>
            </a:extLst>
          </p:cNvPr>
          <p:cNvSpPr txBox="1">
            <a:spLocks/>
          </p:cNvSpPr>
          <p:nvPr/>
        </p:nvSpPr>
        <p:spPr>
          <a:xfrm>
            <a:off x="875376" y="2075613"/>
            <a:ext cx="10753200" cy="3709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2400" kern="0" dirty="0" err="1">
                <a:latin typeface="Helvetica" panose="020B0604020202020204" pitchFamily="34" charset="0"/>
                <a:cs typeface="Helvetica" panose="020B0604020202020204" pitchFamily="34" charset="0"/>
              </a:rPr>
              <a:t>Tuberculosis</a:t>
            </a:r>
            <a:r>
              <a:rPr lang="cs-CZ" sz="2400" kern="0" dirty="0">
                <a:latin typeface="Helvetica" panose="020B0604020202020204" pitchFamily="34" charset="0"/>
                <a:cs typeface="Helvetica" panose="020B0604020202020204" pitchFamily="34" charset="0"/>
              </a:rPr>
              <a:t>, Influenza, </a:t>
            </a:r>
            <a:r>
              <a:rPr lang="cs-CZ" sz="24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Legionnaires</a:t>
            </a:r>
            <a:r>
              <a:rPr lang="cs-CZ" sz="24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' </a:t>
            </a:r>
            <a:r>
              <a:rPr lang="cs-CZ" sz="24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Disease</a:t>
            </a:r>
            <a:r>
              <a:rPr lang="cs-CZ" sz="2400" i="0" kern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cs-CZ" sz="24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Severe </a:t>
            </a:r>
            <a:r>
              <a:rPr lang="cs-CZ" sz="24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Acute</a:t>
            </a:r>
            <a:r>
              <a:rPr lang="cs-CZ" sz="24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cs-CZ" sz="24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Respiratory</a:t>
            </a:r>
            <a:r>
              <a:rPr lang="cs-CZ" sz="24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Syndrome</a:t>
            </a:r>
            <a:r>
              <a:rPr lang="cs-CZ" sz="2400" i="0" kern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cs-CZ" sz="2400" kern="0" dirty="0" err="1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cs-CZ" sz="24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easles</a:t>
            </a:r>
            <a:r>
              <a:rPr lang="cs-CZ" sz="2400" i="0" kern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cs-CZ" sz="24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Pneumonic</a:t>
            </a:r>
            <a:r>
              <a:rPr lang="cs-CZ" sz="24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cs-CZ" sz="24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Plague</a:t>
            </a:r>
            <a:r>
              <a:rPr lang="cs-CZ" sz="24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  <a:endParaRPr lang="cs-CZ" sz="2400" i="0" kern="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2000" indent="0">
              <a:buNone/>
            </a:pPr>
            <a:r>
              <a:rPr lang="cs-CZ" sz="2400" i="0" kern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diseases</a:t>
            </a:r>
            <a:r>
              <a:rPr lang="cs-CZ" sz="2400" i="0" kern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cs-CZ" sz="2400" i="0" kern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caused</a:t>
            </a:r>
            <a:r>
              <a:rPr lang="cs-CZ" sz="2400" i="0" kern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by </a:t>
            </a:r>
            <a:r>
              <a:rPr lang="cs-CZ" sz="24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herpetic</a:t>
            </a:r>
            <a:r>
              <a:rPr lang="cs-CZ" sz="24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cs-CZ" sz="24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viruses</a:t>
            </a:r>
            <a:r>
              <a:rPr lang="cs-CZ" sz="24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cs-CZ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cs-CZ" sz="24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aricella</a:t>
            </a:r>
            <a:r>
              <a:rPr lang="cs-CZ" sz="24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cs-CZ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Z</a:t>
            </a:r>
            <a:r>
              <a:rPr lang="cs-CZ" sz="24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oster</a:t>
            </a:r>
            <a:r>
              <a:rPr lang="cs-CZ" sz="24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Virus) and rhinovirus.</a:t>
            </a:r>
            <a:endParaRPr lang="cs-CZ" sz="2400" kern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098" name="Picture 2" descr="Virus, Microscope, Infection, Disease, Death, Medical">
            <a:extLst>
              <a:ext uri="{FF2B5EF4-FFF2-40B4-BE49-F238E27FC236}">
                <a16:creationId xmlns:a16="http://schemas.microsoft.com/office/drawing/2014/main" id="{D387E8CF-65F9-410B-AA64-B8AD258C6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76" y="4106994"/>
            <a:ext cx="4311125" cy="145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irus, Covid, Science, Covid19">
            <a:extLst>
              <a:ext uri="{FF2B5EF4-FFF2-40B4-BE49-F238E27FC236}">
                <a16:creationId xmlns:a16="http://schemas.microsoft.com/office/drawing/2014/main" id="{4F6DBBDF-EC63-4C24-9DD4-1B13860D1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047" y="4106993"/>
            <a:ext cx="2728134" cy="145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acteria, Medical, Biology, Health, Anatomy, Science">
            <a:extLst>
              <a:ext uri="{FF2B5EF4-FFF2-40B4-BE49-F238E27FC236}">
                <a16:creationId xmlns:a16="http://schemas.microsoft.com/office/drawing/2014/main" id="{51E104D0-1682-4B4E-8C0B-82E00578F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3" b="10688"/>
          <a:stretch/>
        </p:blipFill>
        <p:spPr bwMode="auto">
          <a:xfrm>
            <a:off x="5186501" y="4106993"/>
            <a:ext cx="3375546" cy="145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0EBACEB4-3FAC-4C60-BF3C-8B6C3F92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935A26-ADAD-43AD-8E9E-12AD0AC13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63263" y="515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Obsah obrázku stůl&#10;&#10;Popis byl vytvořen automaticky">
            <a:extLst>
              <a:ext uri="{FF2B5EF4-FFF2-40B4-BE49-F238E27FC236}">
                <a16:creationId xmlns:a16="http://schemas.microsoft.com/office/drawing/2014/main" id="{5BF04840-4AD7-444E-917A-7FDE01C8C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5" y="1501894"/>
            <a:ext cx="8896378" cy="4429617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8F5B387-CD68-4D07-BEDA-D1EA3FC47A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0000DC"/>
                </a:solidFill>
                <a:effectLst/>
                <a:latin typeface="arial" panose="020B0604020202020204" pitchFamily="34" charset="0"/>
              </a:rPr>
              <a:t>Reference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scoping review on bio-aerosols in healthcare and the dental environment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(2017)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1EEF4A-C218-4A17-8FC9-ACCAF97A10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8" name="Nadpis 5">
            <a:extLst>
              <a:ext uri="{FF2B5EF4-FFF2-40B4-BE49-F238E27FC236}">
                <a16:creationId xmlns:a16="http://schemas.microsoft.com/office/drawing/2014/main" id="{FC225542-ADE2-4C02-A34B-9B224DA4A5A5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/>
              <a:t>INFECTIOUS AEROSOLS IN DENTAL OFFICE</a:t>
            </a:r>
            <a:br>
              <a:rPr lang="cs-CZ" sz="3600" kern="0" dirty="0"/>
            </a:br>
            <a:endParaRPr lang="cs-CZ" sz="3600" kern="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4E7C52-A6ED-470C-B5DD-18CAF4C63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1925" y="196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8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19F4DD0-EAF5-4DB3-9490-29FA6DB3F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798019"/>
            <a:ext cx="10753200" cy="4139998"/>
          </a:xfrm>
        </p:spPr>
        <p:txBody>
          <a:bodyPr/>
          <a:lstStyle/>
          <a:p>
            <a:pPr marL="72000" indent="0" algn="l">
              <a:buNone/>
            </a:pPr>
            <a:r>
              <a:rPr lang="en-US" sz="2000" b="1" i="0" dirty="0">
                <a:solidFill>
                  <a:srgbClr val="000000"/>
                </a:solidFill>
                <a:effectLst/>
              </a:rPr>
              <a:t>To </a:t>
            </a:r>
            <a:r>
              <a:rPr lang="en-US" sz="2000" b="1" i="0" dirty="0" err="1">
                <a:solidFill>
                  <a:srgbClr val="000000"/>
                </a:solidFill>
                <a:effectLst/>
              </a:rPr>
              <a:t>minimise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 the likelihood of airborne disease transmission via droplets or aerosols, the dental team adopts the following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 (SARS, 2004)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l">
              <a:buFont typeface="+mj-lt"/>
              <a:buAutoNum type="arabicPeriod"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Reduction of droplet/aerosol generation</a:t>
            </a:r>
          </a:p>
          <a:p>
            <a:pPr algn="l">
              <a:buFont typeface="+mj-lt"/>
              <a:buAutoNum type="arabicPeriod"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Use of rubber dam isolation</a:t>
            </a:r>
          </a:p>
          <a:p>
            <a:pPr algn="l">
              <a:buFont typeface="+mj-lt"/>
              <a:buAutoNum type="arabicPeriod"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Use of pre-procedure mouthwash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( 0.12% chlorhexidine 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mouth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rinse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or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dirty="0" err="1">
                <a:effectLst/>
                <a:ea typeface="Calibri" panose="020F0502020204030204" pitchFamily="34" charset="0"/>
              </a:rPr>
              <a:t>povidone</a:t>
            </a:r>
            <a:r>
              <a:rPr lang="cs-CZ" sz="1400" dirty="0">
                <a:effectLst/>
                <a:ea typeface="Calibri" panose="020F0502020204030204" pitchFamily="34" charset="0"/>
              </a:rPr>
              <a:t> </a:t>
            </a:r>
            <a:r>
              <a:rPr lang="cs-CZ" sz="1400" dirty="0" err="1">
                <a:effectLst/>
                <a:ea typeface="Calibri" panose="020F0502020204030204" pitchFamily="34" charset="0"/>
              </a:rPr>
              <a:t>iodine</a:t>
            </a:r>
            <a:r>
              <a:rPr lang="cs-CZ" sz="1400" dirty="0">
                <a:effectLst/>
                <a:ea typeface="Calibri" panose="020F0502020204030204" pitchFamily="34" charset="0"/>
              </a:rPr>
              <a:t>)</a:t>
            </a:r>
            <a:endParaRPr lang="en-US" sz="1400" b="0" i="0" dirty="0">
              <a:solidFill>
                <a:srgbClr val="000000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Dilution and efficient removal of contaminated ambient air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(</a:t>
            </a:r>
            <a:r>
              <a:rPr lang="cs-CZ" sz="1400" dirty="0" err="1">
                <a:solidFill>
                  <a:srgbClr val="000000"/>
                </a:solidFill>
              </a:rPr>
              <a:t>H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igh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volume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evacuation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, 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ventilation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)</a:t>
            </a:r>
            <a:endParaRPr lang="en-US" sz="1400" b="0" i="0" dirty="0">
              <a:solidFill>
                <a:srgbClr val="000000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Disinfect air/aerosol generated</a:t>
            </a:r>
            <a:r>
              <a:rPr lang="cs-CZ" sz="1400" b="0" dirty="0">
                <a:solidFill>
                  <a:srgbClr val="000000"/>
                </a:solidFill>
                <a:effectLst/>
              </a:rPr>
              <a:t> (</a:t>
            </a:r>
            <a:r>
              <a:rPr lang="cs-CZ" sz="1400" b="0" dirty="0" err="1">
                <a:solidFill>
                  <a:srgbClr val="000000"/>
                </a:solidFill>
                <a:effectLst/>
              </a:rPr>
              <a:t>Ultraviolet</a:t>
            </a:r>
            <a:r>
              <a:rPr lang="cs-CZ" sz="1400" b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dirty="0" err="1">
                <a:solidFill>
                  <a:srgbClr val="000000"/>
                </a:solidFill>
                <a:effectLst/>
              </a:rPr>
              <a:t>germicidal</a:t>
            </a:r>
            <a:r>
              <a:rPr lang="cs-CZ" sz="1400" b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dirty="0" err="1">
                <a:solidFill>
                  <a:srgbClr val="000000"/>
                </a:solidFill>
                <a:effectLst/>
              </a:rPr>
              <a:t>irradiation</a:t>
            </a:r>
            <a:r>
              <a:rPr lang="cs-CZ" sz="1400" b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dirty="0" err="1">
                <a:solidFill>
                  <a:srgbClr val="000000"/>
                </a:solidFill>
                <a:effectLst/>
              </a:rPr>
              <a:t>etc</a:t>
            </a:r>
            <a:r>
              <a:rPr lang="cs-CZ" sz="1400" b="0" dirty="0">
                <a:solidFill>
                  <a:srgbClr val="000000"/>
                </a:solidFill>
                <a:effectLst/>
              </a:rPr>
              <a:t>.)</a:t>
            </a:r>
            <a:endParaRPr lang="en-US" sz="1400" b="0" dirty="0">
              <a:solidFill>
                <a:srgbClr val="000000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Adoption of contact precautions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(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Thorough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 hand 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washing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, 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Personal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protective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i="0" dirty="0" err="1">
                <a:solidFill>
                  <a:srgbClr val="000000"/>
                </a:solidFill>
                <a:effectLst/>
              </a:rPr>
              <a:t>equipment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b="0" i="0" dirty="0">
                <a:solidFill>
                  <a:srgbClr val="000000"/>
                </a:solidFill>
                <a:effectLst/>
              </a:rPr>
              <a:t>)</a:t>
            </a:r>
            <a:endParaRPr lang="en-US" sz="1400" b="0" i="0" dirty="0">
              <a:solidFill>
                <a:srgbClr val="000000"/>
              </a:solidFill>
              <a:effectLst/>
            </a:endParaRPr>
          </a:p>
          <a:p>
            <a:endParaRPr lang="cs-CZ" sz="20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03CA467-2B55-4C90-BEF0-65E41EBA05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noProof="0" dirty="0"/>
              <a:t>Reference: https://www.ncbi.nlm.nih.gov/pmc/articles/PMC7091810/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0AACF5-77DF-411C-A24A-873F3D4B1C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10" name="Nadpis 5">
            <a:extLst>
              <a:ext uri="{FF2B5EF4-FFF2-40B4-BE49-F238E27FC236}">
                <a16:creationId xmlns:a16="http://schemas.microsoft.com/office/drawing/2014/main" id="{6CB6BA1B-919A-408B-A936-5959D79042D0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/>
              <a:t>INFECTIOUS AEROSOLS IN DENTAL OFFICE</a:t>
            </a:r>
            <a:br>
              <a:rPr lang="cs-CZ" sz="3600" kern="0" dirty="0"/>
            </a:br>
            <a:endParaRPr lang="cs-CZ" sz="3600" kern="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1F93ED-24E0-4697-8A08-469EA91F1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1650" y="2609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78943F16-F38E-4A7A-9D32-A3E255FF5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31" y="2490787"/>
            <a:ext cx="7553325" cy="2543175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C7EB7D1-0310-48FD-AF14-6AD5839FC0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noProof="0" dirty="0"/>
              <a:t>Reference: https://www.cdc.gov/coronavirus/2019-ncov/hcp/dental-settings.html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8796888-5155-4AD2-9DD0-05042151F3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29F099E-4D95-4A8F-8313-1728991169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062" y="1548001"/>
            <a:ext cx="10752138" cy="451576"/>
          </a:xfrm>
        </p:spPr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Open Sans"/>
              </a:rPr>
              <a:t>CDC: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/>
              </a:rPr>
              <a:t>Summary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/>
              </a:rPr>
              <a:t>of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/>
              </a:rPr>
              <a:t>Recent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/>
              </a:rPr>
              <a:t>Changes</a:t>
            </a:r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49F8046-3413-4AC5-ACA0-9EEFA1C9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COVID-19: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/>
              </a:rPr>
              <a:t>Guidance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/>
              </a:rPr>
              <a:t>for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/>
              </a:rPr>
              <a:t>Dental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/>
              </a:rPr>
              <a:t>Settings</a:t>
            </a:r>
            <a:br>
              <a:rPr lang="cs-CZ" b="0" i="0" dirty="0">
                <a:solidFill>
                  <a:srgbClr val="000000"/>
                </a:solidFill>
                <a:effectLst/>
                <a:latin typeface="Open Sans"/>
              </a:rPr>
            </a:br>
            <a:endParaRPr 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99D264-A27E-4A2D-853C-A78EA185B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1338" y="1881187"/>
            <a:ext cx="609600" cy="60960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F53DF5-597E-42BA-A5F9-DCC1A0284B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9438" y="319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7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6BC89E16-269B-4875-A8A3-7D5D981D44E5}" vid="{F6D460A2-5B48-45E1-BFF4-0DDF8E264AE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4330</TotalTime>
  <Words>583</Words>
  <Application>Microsoft Office PowerPoint</Application>
  <PresentationFormat>Širokoúhlá obrazovka</PresentationFormat>
  <Paragraphs>81</Paragraphs>
  <Slides>11</Slides>
  <Notes>11</Notes>
  <HiddenSlides>0</HiddenSlides>
  <MMClips>12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9" baseType="lpstr">
      <vt:lpstr>Arial</vt:lpstr>
      <vt:lpstr>Arial</vt:lpstr>
      <vt:lpstr>Helvetica</vt:lpstr>
      <vt:lpstr>Open Sans</vt:lpstr>
      <vt:lpstr>Roboto</vt:lpstr>
      <vt:lpstr>Tahoma</vt:lpstr>
      <vt:lpstr>Wingdings</vt:lpstr>
      <vt:lpstr>Presentation_MU_EN</vt:lpstr>
      <vt:lpstr>AEROSOLS  IN DENTISTRY</vt:lpstr>
      <vt:lpstr>Content</vt:lpstr>
      <vt:lpstr>DEFINITION </vt:lpstr>
      <vt:lpstr>DEFINITION </vt:lpstr>
      <vt:lpstr>SIZE COMPARISON</vt:lpstr>
      <vt:lpstr>DISEASES KNOWN TO BE SPREAD BY DROPLETS OR AEROSOLS</vt:lpstr>
      <vt:lpstr>Prezentace aplikace PowerPoint</vt:lpstr>
      <vt:lpstr>Prezentace aplikace PowerPoint</vt:lpstr>
      <vt:lpstr>COVID-19: Guidance for Dental Settings </vt:lpstr>
      <vt:lpstr>COVID-19: RELEVANT INFORMATION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AEROSOLS</dc:title>
  <dc:creator>Veronika Chuchmová</dc:creator>
  <cp:lastModifiedBy>Veronika Chuchmová</cp:lastModifiedBy>
  <cp:revision>83</cp:revision>
  <dcterms:created xsi:type="dcterms:W3CDTF">2020-11-01T12:14:13Z</dcterms:created>
  <dcterms:modified xsi:type="dcterms:W3CDTF">2020-12-19T23:23:46Z</dcterms:modified>
</cp:coreProperties>
</file>