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91" r:id="rId2"/>
  </p:sldMasterIdLst>
  <p:notesMasterIdLst>
    <p:notesMasterId r:id="rId28"/>
  </p:notesMasterIdLst>
  <p:handoutMasterIdLst>
    <p:handoutMasterId r:id="rId29"/>
  </p:handoutMasterIdLst>
  <p:sldIdLst>
    <p:sldId id="340" r:id="rId3"/>
    <p:sldId id="341" r:id="rId4"/>
    <p:sldId id="278" r:id="rId5"/>
    <p:sldId id="380" r:id="rId6"/>
    <p:sldId id="382" r:id="rId7"/>
    <p:sldId id="383" r:id="rId8"/>
    <p:sldId id="288" r:id="rId9"/>
    <p:sldId id="355" r:id="rId10"/>
    <p:sldId id="356" r:id="rId11"/>
    <p:sldId id="357" r:id="rId12"/>
    <p:sldId id="345" r:id="rId13"/>
    <p:sldId id="346" r:id="rId14"/>
    <p:sldId id="349" r:id="rId15"/>
    <p:sldId id="350" r:id="rId16"/>
    <p:sldId id="351" r:id="rId17"/>
    <p:sldId id="352" r:id="rId18"/>
    <p:sldId id="353" r:id="rId19"/>
    <p:sldId id="359" r:id="rId20"/>
    <p:sldId id="281" r:id="rId21"/>
    <p:sldId id="289" r:id="rId22"/>
    <p:sldId id="296" r:id="rId23"/>
    <p:sldId id="286" r:id="rId24"/>
    <p:sldId id="299" r:id="rId25"/>
    <p:sldId id="313" r:id="rId26"/>
    <p:sldId id="373" r:id="rId27"/>
  </p:sldIdLst>
  <p:sldSz cx="9144000" cy="6858000" type="screen4x3"/>
  <p:notesSz cx="6858000" cy="9144000"/>
  <p:custDataLst>
    <p:tags r:id="rId30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Schoolbook" panose="02040604050505020304" pitchFamily="18" charset="0"/>
        <a:ea typeface="Century Schoolbook" panose="02040604050505020304" pitchFamily="18" charset="0"/>
        <a:cs typeface="Century Schoolbook" panose="02040604050505020304" pitchFamily="18" charset="0"/>
        <a:sym typeface="Century Schoolbook" panose="020406040505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Schoolbook" panose="02040604050505020304" pitchFamily="18" charset="0"/>
        <a:ea typeface="Century Schoolbook" panose="02040604050505020304" pitchFamily="18" charset="0"/>
        <a:cs typeface="Century Schoolbook" panose="02040604050505020304" pitchFamily="18" charset="0"/>
        <a:sym typeface="Century Schoolbook" panose="020406040505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Schoolbook" panose="02040604050505020304" pitchFamily="18" charset="0"/>
        <a:ea typeface="Century Schoolbook" panose="02040604050505020304" pitchFamily="18" charset="0"/>
        <a:cs typeface="Century Schoolbook" panose="02040604050505020304" pitchFamily="18" charset="0"/>
        <a:sym typeface="Century Schoolbook" panose="020406040505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Schoolbook" panose="02040604050505020304" pitchFamily="18" charset="0"/>
        <a:ea typeface="Century Schoolbook" panose="02040604050505020304" pitchFamily="18" charset="0"/>
        <a:cs typeface="Century Schoolbook" panose="02040604050505020304" pitchFamily="18" charset="0"/>
        <a:sym typeface="Century Schoolbook" panose="020406040505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Schoolbook" panose="02040604050505020304" pitchFamily="18" charset="0"/>
        <a:ea typeface="Century Schoolbook" panose="02040604050505020304" pitchFamily="18" charset="0"/>
        <a:cs typeface="Century Schoolbook" panose="02040604050505020304" pitchFamily="18" charset="0"/>
        <a:sym typeface="Century Schoolbook" panose="02040604050505020304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entury Schoolbook" panose="02040604050505020304" pitchFamily="18" charset="0"/>
        <a:ea typeface="Century Schoolbook" panose="02040604050505020304" pitchFamily="18" charset="0"/>
        <a:cs typeface="Century Schoolbook" panose="02040604050505020304" pitchFamily="18" charset="0"/>
        <a:sym typeface="Century Schoolbook" panose="02040604050505020304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entury Schoolbook" panose="02040604050505020304" pitchFamily="18" charset="0"/>
        <a:ea typeface="Century Schoolbook" panose="02040604050505020304" pitchFamily="18" charset="0"/>
        <a:cs typeface="Century Schoolbook" panose="02040604050505020304" pitchFamily="18" charset="0"/>
        <a:sym typeface="Century Schoolbook" panose="02040604050505020304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entury Schoolbook" panose="02040604050505020304" pitchFamily="18" charset="0"/>
        <a:ea typeface="Century Schoolbook" panose="02040604050505020304" pitchFamily="18" charset="0"/>
        <a:cs typeface="Century Schoolbook" panose="02040604050505020304" pitchFamily="18" charset="0"/>
        <a:sym typeface="Century Schoolbook" panose="02040604050505020304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entury Schoolbook" panose="02040604050505020304" pitchFamily="18" charset="0"/>
        <a:ea typeface="Century Schoolbook" panose="02040604050505020304" pitchFamily="18" charset="0"/>
        <a:cs typeface="Century Schoolbook" panose="02040604050505020304" pitchFamily="18" charset="0"/>
        <a:sym typeface="Century Schoolbook" panose="020406040505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8CC"/>
          </a:solidFill>
        </a:fill>
      </a:tcStyle>
    </a:wholeTbl>
    <a:band2H>
      <a:tcTxStyle/>
      <a:tcStyle>
        <a:tcBdr/>
        <a:fill>
          <a:solidFill>
            <a:srgbClr val="FFEDE7"/>
          </a:solidFill>
        </a:fill>
      </a:tcStyle>
    </a:band2H>
    <a:firstCol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E8637"/>
          </a:solidFill>
        </a:fill>
      </a:tcStyle>
    </a:firstCol>
    <a:la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E8637"/>
          </a:solidFill>
        </a:fill>
      </a:tcStyle>
    </a:lastRow>
    <a:fir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E8637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3D9EA"/>
          </a:solidFill>
        </a:fill>
      </a:tcStyle>
    </a:wholeTbl>
    <a:band2H>
      <a:tcTxStyle/>
      <a:tcStyle>
        <a:tcBdr/>
        <a:fill>
          <a:solidFill>
            <a:srgbClr val="EAEDF5"/>
          </a:solidFill>
        </a:fill>
      </a:tcStyle>
    </a:band2H>
    <a:firstCol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A8AC5"/>
          </a:solidFill>
        </a:fill>
      </a:tcStyle>
    </a:firstCol>
    <a:la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A8AC5"/>
          </a:solidFill>
        </a:fill>
      </a:tcStyle>
    </a:lastRow>
    <a:fir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A8AC5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8637"/>
          </a:solidFill>
        </a:fill>
      </a:tcStyle>
    </a:firstCol>
    <a:lastRow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8637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32" autoAdjust="0"/>
  </p:normalViewPr>
  <p:slideViewPr>
    <p:cSldViewPr>
      <p:cViewPr varScale="1">
        <p:scale>
          <a:sx n="117" d="100"/>
          <a:sy n="117" d="100"/>
        </p:scale>
        <p:origin x="14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8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18A67312-76EE-8643-9BBA-92C3BEEFA1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678A057-02B6-6D4F-9376-7CC2BEDA1D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868D5AA-C1D4-41E2-96C8-5D975BF4DA80}" type="datetimeFigureOut">
              <a:rPr lang="cs-CZ" altLang="cs-CZ"/>
              <a:pPr>
                <a:defRPr/>
              </a:pPr>
              <a:t>02.11.2020</a:t>
            </a:fld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F9AEB06-387B-3F4C-B9AE-E47E359581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819DEA4-7B9D-E347-8462-0F21377381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EBBB87B-1910-4524-B34D-1C43B35E06E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hape 13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78851" name="Shape 14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cs-CZ">
              <a:sym typeface="Helvetica Neue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Helvetica Neue"/>
      </a:defRPr>
    </a:lvl1pPr>
    <a:lvl2pPr marL="742950" indent="-28575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Helvetica Neue"/>
      </a:defRPr>
    </a:lvl2pPr>
    <a:lvl3pPr marL="11430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Helvetica Neue"/>
      </a:defRPr>
    </a:lvl3pPr>
    <a:lvl4pPr marL="16002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Helvetica Neue"/>
      </a:defRPr>
    </a:lvl4pPr>
    <a:lvl5pPr marL="20574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396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3426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103427" name="Zástupný symbol pro číslo snímku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04EA3A6F-0336-4F1A-85E0-57043BECA48B}" type="slidenum">
              <a:rPr lang="cs-CZ" altLang="cs-CZ" sz="2400">
                <a:latin typeface="Arial" panose="020B0604020202020204" pitchFamily="34" charset="0"/>
                <a:sym typeface="Century Schoolbook" panose="02040604050505020304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15</a:t>
            </a:fld>
            <a:endParaRPr lang="cs-CZ" altLang="cs-CZ" sz="2400">
              <a:latin typeface="Arial" panose="020B0604020202020204" pitchFamily="34" charset="0"/>
              <a:sym typeface="Century Schoolbook" panose="020406040505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9570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1200" dirty="0">
                <a:latin typeface="Helvetica" panose="020B0604020202020204" pitchFamily="34" charset="0"/>
              </a:rPr>
              <a:t> </a:t>
            </a:r>
            <a:endParaRPr lang="cs-CZ" altLang="cs-CZ" dirty="0"/>
          </a:p>
        </p:txBody>
      </p:sp>
      <p:sp>
        <p:nvSpPr>
          <p:cNvPr id="109571" name="Zástupný symbol pro číslo snímku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9B4D3F7F-C303-457D-BFF7-CF3CB1895752}" type="slidenum">
              <a:rPr lang="en-US" altLang="cs-CZ" sz="2400">
                <a:latin typeface="Century Schoolbook" panose="02040604050505020304" pitchFamily="18" charset="0"/>
                <a:sym typeface="Century Schoolbook" panose="02040604050505020304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18</a:t>
            </a:fld>
            <a:endParaRPr lang="en-US" altLang="cs-CZ" sz="2400">
              <a:latin typeface="Century Schoolbook" panose="02040604050505020304" pitchFamily="18" charset="0"/>
              <a:sym typeface="Century Schoolbook" panose="020406040505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59DE5001-8500-4B6B-B5A7-1FCF52C00A69}" type="slidenum">
              <a:rPr lang="cs-CZ" altLang="cs-CZ" sz="2400">
                <a:latin typeface="Arial" panose="020B0604020202020204" pitchFamily="34" charset="0"/>
                <a:sym typeface="Century Schoolbook" panose="02040604050505020304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2</a:t>
            </a:fld>
            <a:endParaRPr lang="cs-CZ" altLang="cs-CZ" sz="2400">
              <a:latin typeface="Arial" panose="020B0604020202020204" pitchFamily="34" charset="0"/>
              <a:sym typeface="Century Schoolbook" panose="02040604050505020304" pitchFamily="18" charset="0"/>
            </a:endParaRPr>
          </a:p>
        </p:txBody>
      </p:sp>
      <p:sp>
        <p:nvSpPr>
          <p:cNvPr id="82946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22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7128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2560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7042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2D65010F-9DFE-484C-8B6E-483F7BE00654}" type="slidenum">
              <a:rPr lang="cs-CZ" altLang="cs-CZ" sz="2400">
                <a:latin typeface="Arial" panose="020B0604020202020204" pitchFamily="34" charset="0"/>
                <a:sym typeface="Century Schoolbook" panose="02040604050505020304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10</a:t>
            </a:fld>
            <a:endParaRPr lang="cs-CZ" altLang="cs-CZ" sz="2400">
              <a:latin typeface="Arial" panose="020B0604020202020204" pitchFamily="34" charset="0"/>
              <a:sym typeface="Century Schoolbook" panose="02040604050505020304" pitchFamily="18" charset="0"/>
            </a:endParaRPr>
          </a:p>
        </p:txBody>
      </p:sp>
      <p:sp>
        <p:nvSpPr>
          <p:cNvPr id="921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endParaRPr lang="en-US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4210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94211" name="Zástupný symbol pro číslo snímku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C0F80822-BFFF-4EC3-A69C-3855AD11175C}" type="slidenum">
              <a:rPr lang="cs-CZ" altLang="cs-CZ" sz="2400">
                <a:latin typeface="Arial" panose="020B0604020202020204" pitchFamily="34" charset="0"/>
                <a:sym typeface="Century Schoolbook" panose="02040604050505020304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11</a:t>
            </a:fld>
            <a:endParaRPr lang="cs-CZ" altLang="cs-CZ" sz="2400">
              <a:latin typeface="Arial" panose="020B0604020202020204" pitchFamily="34" charset="0"/>
              <a:sym typeface="Century Schoolbook" panose="020406040505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1378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>
                <a:latin typeface="Arial" panose="020B0604020202020204" pitchFamily="34" charset="0"/>
              </a:rPr>
              <a:t>Nejčastěji jsou BAC sondy, do vektoru se vloží DNA o velikosti 100-200 kb. </a:t>
            </a:r>
          </a:p>
        </p:txBody>
      </p:sp>
      <p:sp>
        <p:nvSpPr>
          <p:cNvPr id="101379" name="Zástupný symbol pro číslo snímku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64758122-2C91-4820-A94F-4A0FFDD880B3}" type="slidenum">
              <a:rPr lang="cs-CZ" altLang="cs-CZ" sz="2400">
                <a:latin typeface="Arial" panose="020B0604020202020204" pitchFamily="34" charset="0"/>
                <a:sym typeface="Century Schoolbook" panose="02040604050505020304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14</a:t>
            </a:fld>
            <a:endParaRPr lang="cs-CZ" altLang="cs-CZ" sz="2400">
              <a:latin typeface="Arial" panose="020B0604020202020204" pitchFamily="34" charset="0"/>
              <a:sym typeface="Century Schoolbook" panose="020406040505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1084294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58044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46008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EAAD83-9AF1-5D48-BD2B-14EA1C4B8F9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94A68E-49A4-DC46-BB53-2D72A9082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B0DA86-D8C2-BB46-9873-8327025A0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fld id="{99F7EC28-5498-4306-BC61-FC55304A230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019961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D3E95A-7A98-0D4A-B6FF-D05ADEA2FF2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BC63D8-270E-FA4A-9566-90E67DD2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6D28B0-AC5D-5F42-898C-B2F6DF6D7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fld id="{A17C59E8-225C-4F8E-9485-E6A6DA974A7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30391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0C3402-30B3-9044-BF15-353DE673F8B9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2C73F0-BFE1-1847-8A5A-66C8A027E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774ED2-C33C-C94E-A211-3AA9288E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fld id="{9461B326-E758-4465-9564-7B23301B633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78747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56140B4-F4E2-704F-9748-F09AF5F6928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0058D54-9712-E74D-95EA-642CCBAF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0B1C17E-3B34-7C48-859D-1DC95307C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fld id="{F9E28E78-24FE-461F-83B2-5D3812B2365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67261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8E6C850-8671-854F-97B2-6006ED29292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2C56E9D-13C5-744C-BFE5-FE26EE7D8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113D06A-4CAC-9C47-9EBE-0F1F60C8C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fld id="{B2DA7947-92C8-4453-AB61-847DD70E0151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023573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99473CB-8445-884C-898F-CEF3DCAFCDC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8B13E08-B933-CC46-A709-FBBAA4ADE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CC2DD6D-91D3-DC4B-BD6F-9F4E2B452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fld id="{09E90D37-A659-40CE-A363-A5FA871A625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89254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E5A2B59-BAC3-B247-BF37-6AE112806E3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4F8867C-E811-1146-B6A5-D9E7D73ED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ACEB308-B445-9948-8A7E-D4109162B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fld id="{36222F1E-EB57-4C6B-99F9-7AE8B9FF6E11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08609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2130322-451B-AA47-A233-32895711204F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62312AE-DF1A-9541-BDA9-90B6A90C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881BE38-E842-E84C-982B-99404FACB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fld id="{46CF4A45-2FBC-4E03-8F65-1435D79C87C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96911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01513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96D14CC-7F14-8A4D-BC7E-7D15B9F2602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2336C91-EC37-8248-B36C-1AF0AEA5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71650B-D804-8747-BDB6-C99483147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fld id="{2D743364-2F50-436C-9444-705F1986A07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292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37EB26-207D-9C40-9E2A-6619A97D906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46E3DF-19F6-8643-9DF4-E768CA13C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36A5B5-C656-AA4E-B0AB-44967CB91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fld id="{674F2C16-9B68-448B-9D37-6F703B325E71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44177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2A3FD2-D4E8-EC4A-9024-C6C7BB96DB4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D1FE94-7F9D-6B4D-B4D5-85B7BB014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7D1EF8-03CD-3A4C-8D16-77EDFCD7F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fld id="{63AF6837-3740-4812-AD53-9D67A5D6D7C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7420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">
            <a:extLst>
              <a:ext uri="{FF2B5EF4-FFF2-40B4-BE49-F238E27FC236}">
                <a16:creationId xmlns:a16="http://schemas.microsoft.com/office/drawing/2014/main" id="{2C08160E-98BB-6241-B3D5-6FE7EA7707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>
                <a:latin typeface="Century Schoolbook" panose="02040604050505020304" pitchFamily="18" charset="0"/>
                <a:cs typeface="Century Schoolbook" panose="02040604050505020304" pitchFamily="18" charset="0"/>
              </a:defRPr>
            </a:lvl1pPr>
          </a:lstStyle>
          <a:p>
            <a:pPr>
              <a:defRPr/>
            </a:pPr>
            <a:fld id="{566AEC5A-437F-4413-B615-3AE7DE4BCF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358122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65E83C68-66E9-5847-AE87-2695F4C55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03902C30-F4D8-1F47-BD28-62F994E6D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56AC1EF-5378-4244-BE95-254B8D912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A2112-4BC8-4B17-83C7-23DFDD8577D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405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88227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133099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3413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342232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75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94939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444588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>
            <a:extLst>
              <a:ext uri="{FF2B5EF4-FFF2-40B4-BE49-F238E27FC236}">
                <a16:creationId xmlns:a16="http://schemas.microsoft.com/office/drawing/2014/main" id="{3D85AC32-E01D-B94C-A0F0-7B7A0DBC73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65625" y="2354263"/>
            <a:ext cx="6697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 eaLnBrk="1" hangingPunct="1">
              <a:defRPr/>
            </a:pPr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027" name="Object 26"/>
          <p:cNvGraphicFramePr>
            <a:graphicFrameLocks noChangeAspect="1"/>
          </p:cNvGraphicFramePr>
          <p:nvPr/>
        </p:nvGraphicFramePr>
        <p:xfrm>
          <a:off x="0" y="0"/>
          <a:ext cx="914400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Rastrový obrázek" r:id="rId14" imgW="2295238" imgH="1685714" progId="Paint.Picture">
                  <p:embed/>
                </p:oleObj>
              </mc:Choice>
              <mc:Fallback>
                <p:oleObj name="Rastrový obrázek" r:id="rId14" imgW="2295238" imgH="1685714" progId="Paint.Picture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12">
            <a:extLst>
              <a:ext uri="{FF2B5EF4-FFF2-40B4-BE49-F238E27FC236}">
                <a16:creationId xmlns:a16="http://schemas.microsoft.com/office/drawing/2014/main" id="{DD9D0BB1-73C5-F146-BD71-5576627BDB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65625" y="2354263"/>
            <a:ext cx="6697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 eaLnBrk="1" hangingPunct="1">
              <a:defRPr/>
            </a:pPr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43" r:id="rId1"/>
    <p:sldLayoutId id="2147485644" r:id="rId2"/>
    <p:sldLayoutId id="2147485645" r:id="rId3"/>
    <p:sldLayoutId id="2147485646" r:id="rId4"/>
    <p:sldLayoutId id="2147485647" r:id="rId5"/>
    <p:sldLayoutId id="2147485648" r:id="rId6"/>
    <p:sldLayoutId id="2147485649" r:id="rId7"/>
    <p:sldLayoutId id="2147485650" r:id="rId8"/>
    <p:sldLayoutId id="2147485651" r:id="rId9"/>
    <p:sldLayoutId id="2147485652" r:id="rId10"/>
    <p:sldLayoutId id="21474856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6D8B62-8B57-D147-A627-5EFC8A121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BCBCBC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A13A50-CF35-004B-9426-039C7D124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BCBCBC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FA8491-4CBB-1E49-9FC9-419C1D486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055346-71E1-4ABD-820E-6C2FA427AB4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65" r:id="rId1"/>
    <p:sldLayoutId id="2147485666" r:id="rId2"/>
    <p:sldLayoutId id="2147485667" r:id="rId3"/>
    <p:sldLayoutId id="2147485668" r:id="rId4"/>
    <p:sldLayoutId id="2147485669" r:id="rId5"/>
    <p:sldLayoutId id="2147485670" r:id="rId6"/>
    <p:sldLayoutId id="2147485671" r:id="rId7"/>
    <p:sldLayoutId id="2147485672" r:id="rId8"/>
    <p:sldLayoutId id="2147485673" r:id="rId9"/>
    <p:sldLayoutId id="2147485674" r:id="rId10"/>
    <p:sldLayoutId id="2147485675" r:id="rId11"/>
    <p:sldLayoutId id="2147485676" r:id="rId12"/>
    <p:sldLayoutId id="214748567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6.png"/><Relationship Id="rId3" Type="http://schemas.openxmlformats.org/officeDocument/2006/relationships/audio" Target="../media/media10.m4a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4.png"/><Relationship Id="rId2" Type="http://schemas.microsoft.com/office/2007/relationships/media" Target="../media/media10.m4a"/><Relationship Id="rId16" Type="http://schemas.openxmlformats.org/officeDocument/2006/relationships/image" Target="../media/image40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11" Type="http://schemas.openxmlformats.org/officeDocument/2006/relationships/image" Target="../media/image38.jpe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3.png"/><Relationship Id="rId10" Type="http://schemas.openxmlformats.org/officeDocument/2006/relationships/image" Target="../media/image37.jpeg"/><Relationship Id="rId4" Type="http://schemas.openxmlformats.org/officeDocument/2006/relationships/slideLayout" Target="../slideLayouts/slideLayout18.xml"/><Relationship Id="rId9" Type="http://schemas.openxmlformats.org/officeDocument/2006/relationships/hyperlink" Target="http://www.google.cz/imgres?q=RPMI+medium&amp;um=1&amp;hl=cs&amp;biw=1009&amp;bih=529&amp;tbm=isch&amp;tbnid=tM35XVg3DHEY1M:&amp;imgrefurl=http://www.alibaba.com/product-free/111391546/RPMI_1640_with_L_glutamine.html&amp;docid=2lupODStNuJwLM&amp;imgurl=http://i00.i.aliimg.com/photo/v0/111391546/RPMI_1640_with_L_glutamine.jpg&amp;w=350&amp;h=490&amp;ei=p8M3T5GVC8Tu-gaZxun7AQ&amp;zoom=1" TargetMode="External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18.xml"/><Relationship Id="rId7" Type="http://schemas.openxmlformats.org/officeDocument/2006/relationships/hyperlink" Target="http://www.google.cz/imgres?q=cell+culture+centrifugation&amp;hl=cs&amp;gbv=2&amp;biw=1009&amp;bih=529&amp;tbm=isch&amp;tbnid=19O-n87itBISvM:&amp;imgrefurl=http://www.masontechnology.ie/brand/Eppendorf/CentrifugesEppendorf&amp;docid=JQFOV5TWC731PM&amp;imgurl=http://www.masontechnology.ie/files/images/products/epp14.jpg&amp;w=250&amp;h=340&amp;ei=T8s3T9ywFMTRhAe1_ZSWAg&amp;zoom=1" TargetMode="External"/><Relationship Id="rId12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1.jpeg"/><Relationship Id="rId11" Type="http://schemas.openxmlformats.org/officeDocument/2006/relationships/image" Target="../media/image44.png"/><Relationship Id="rId5" Type="http://schemas.openxmlformats.org/officeDocument/2006/relationships/image" Target="../media/image5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0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56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4.png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7.png"/><Relationship Id="rId5" Type="http://schemas.openxmlformats.org/officeDocument/2006/relationships/image" Target="../media/image3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emf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7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72.emf"/><Relationship Id="rId5" Type="http://schemas.openxmlformats.org/officeDocument/2006/relationships/image" Target="../media/image3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7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6.m4a"/><Relationship Id="rId7" Type="http://schemas.openxmlformats.org/officeDocument/2006/relationships/image" Target="../media/image14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4.png"/><Relationship Id="rId2" Type="http://schemas.openxmlformats.org/officeDocument/2006/relationships/audio" Target="../media/media8.m4a"/><Relationship Id="rId16" Type="http://schemas.openxmlformats.org/officeDocument/2006/relationships/image" Target="../media/image29.png"/><Relationship Id="rId1" Type="http://schemas.microsoft.com/office/2007/relationships/media" Target="../media/media8.m4a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2.png"/><Relationship Id="rId12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1.png"/><Relationship Id="rId11" Type="http://schemas.openxmlformats.org/officeDocument/2006/relationships/image" Target="../media/image3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Obdélník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596900"/>
            <a:ext cx="10083800" cy="7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3">
            <a:extLst>
              <a:ext uri="{FF2B5EF4-FFF2-40B4-BE49-F238E27FC236}">
                <a16:creationId xmlns:a16="http://schemas.microsoft.com/office/drawing/2014/main" id="{9F446E67-B64C-A544-9786-B16EC8FFC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39688"/>
            <a:ext cx="9144000" cy="360098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cs-CZ" altLang="cs-CZ" sz="4000" b="1" dirty="0"/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4000" b="1" dirty="0"/>
              <a:t>Nádorová </a:t>
            </a:r>
            <a:r>
              <a:rPr lang="cs-CZ" altLang="cs-CZ" sz="4000" b="1" dirty="0" err="1"/>
              <a:t>cytogenomika</a:t>
            </a:r>
            <a:r>
              <a:rPr lang="cs-CZ" altLang="cs-CZ" sz="4000" b="1" dirty="0"/>
              <a:t>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/>
              <a:t>         (CYTOGENETIKA A MOLEKULÁRNÍ CYTOGENETIKA)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cs-CZ" altLang="cs-CZ" sz="4000" b="1" dirty="0"/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4000" b="1" dirty="0"/>
              <a:t>HEMATOLOGICKÝCH MALIGNIT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4000" b="1" dirty="0"/>
              <a:t> </a:t>
            </a:r>
          </a:p>
        </p:txBody>
      </p:sp>
      <p:sp>
        <p:nvSpPr>
          <p:cNvPr id="80899" name="Text Box 4"/>
          <p:cNvSpPr txBox="1">
            <a:spLocks noChangeArrowheads="1"/>
          </p:cNvSpPr>
          <p:nvPr/>
        </p:nvSpPr>
        <p:spPr bwMode="auto">
          <a:xfrm>
            <a:off x="900113" y="4292600"/>
            <a:ext cx="784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i="1"/>
              <a:t>Marie Jarošová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400" i="1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i="1" u="sng"/>
              <a:t>Centrum molekulární biologie a genové terapie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i="1"/>
              <a:t>Interní hematoonkologická klinika FN a LF MU Brno</a:t>
            </a:r>
          </a:p>
        </p:txBody>
      </p:sp>
      <p:pic>
        <p:nvPicPr>
          <p:cNvPr id="8090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458788"/>
            <a:ext cx="1728788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22"/>
    </mc:Choice>
    <mc:Fallback xmlns="">
      <p:transition spd="slow" advTm="29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Obdélník 2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5080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AutoShape 3">
            <a:extLst>
              <a:ext uri="{FF2B5EF4-FFF2-40B4-BE49-F238E27FC236}">
                <a16:creationId xmlns:a16="http://schemas.microsoft.com/office/drawing/2014/main" id="{10052127-F7EC-C241-B9E9-085857651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338" y="2003425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 eaLnBrk="1" hangingPunct="1">
              <a:defRPr/>
            </a:pPr>
            <a:endParaRPr lang="en-US" altLang="cs-CZ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29" name="Text Box 4">
            <a:extLst>
              <a:ext uri="{FF2B5EF4-FFF2-40B4-BE49-F238E27FC236}">
                <a16:creationId xmlns:a16="http://schemas.microsoft.com/office/drawing/2014/main" id="{7C1B74CF-2429-254C-918E-674C98A8D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1487488"/>
            <a:ext cx="9159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1-2ml</a:t>
            </a:r>
            <a:endParaRPr lang="en-US" altLang="cs-CZ" sz="2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91140" name="Object 2"/>
          <p:cNvGraphicFramePr>
            <a:graphicFrameLocks noChangeAspect="1"/>
          </p:cNvGraphicFramePr>
          <p:nvPr/>
        </p:nvGraphicFramePr>
        <p:xfrm>
          <a:off x="3733800" y="1363663"/>
          <a:ext cx="2524125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67" name="Rastrový obrázek" r:id="rId7" imgW="2523810" imgH="1809524" progId="Paint.Picture">
                  <p:embed/>
                </p:oleObj>
              </mc:Choice>
              <mc:Fallback>
                <p:oleObj name="Rastrový obrázek" r:id="rId7" imgW="2523810" imgH="1809524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363663"/>
                        <a:ext cx="2524125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6">
            <a:extLst>
              <a:ext uri="{FF2B5EF4-FFF2-40B4-BE49-F238E27FC236}">
                <a16:creationId xmlns:a16="http://schemas.microsoft.com/office/drawing/2014/main" id="{55AB90DC-D112-BE4C-A15D-AB53A5950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65363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>
              <a:defRPr/>
            </a:pPr>
            <a:endParaRPr lang="en-US" altLang="cs-CZ" sz="200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6241C3AC-DEB0-0C4D-AB36-35BFFE1B4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65363"/>
            <a:ext cx="9144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>
              <a:buFontTx/>
              <a:buAutoNum type="arabicPeriod"/>
              <a:defRPr/>
            </a:pPr>
            <a:endParaRPr lang="cs-CZ" altLang="cs-CZ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  <a:p>
            <a:pPr lvl="1">
              <a:defRPr/>
            </a:pPr>
            <a:endParaRPr lang="cs-CZ" altLang="cs-CZ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A0EF31FB-BC6D-7447-9C46-65F284DCF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1038" y="3489325"/>
            <a:ext cx="1697037" cy="190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-88872" tIns="-88872" rIns="-88872" bIns="-88872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 eaLnBrk="1" hangingPunct="1">
              <a:defRPr/>
            </a:pPr>
            <a:endParaRPr lang="en-US" altLang="cs-CZ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33" name="Rectangle 9">
            <a:extLst>
              <a:ext uri="{FF2B5EF4-FFF2-40B4-BE49-F238E27FC236}">
                <a16:creationId xmlns:a16="http://schemas.microsoft.com/office/drawing/2014/main" id="{963C0ADD-DF35-144E-B465-10F9A24EE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65500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>
              <a:buFontTx/>
              <a:buChar char="•"/>
              <a:defRPr/>
            </a:pPr>
            <a:endParaRPr lang="cs-CZ" altLang="cs-CZ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  <a:p>
            <a:pPr>
              <a:defRPr/>
            </a:pPr>
            <a:endParaRPr lang="cs-CZ" altLang="cs-CZ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91145" name="Picture 10" descr="ANd9GcT2aLB7GQrGPck8wtnGTrA7biFrQo_Sz0uZdYvV5ll71hX2Zpxo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1330325"/>
            <a:ext cx="118268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Text Box 11">
            <a:extLst>
              <a:ext uri="{FF2B5EF4-FFF2-40B4-BE49-F238E27FC236}">
                <a16:creationId xmlns:a16="http://schemas.microsoft.com/office/drawing/2014/main" id="{0D6A10C3-F9D3-FE46-AA0B-B47681D85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814888"/>
            <a:ext cx="27162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Kultivace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2/24/72hod/týdny</a:t>
            </a:r>
            <a:endParaRPr lang="en-US" altLang="cs-CZ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1147" name="Picture 12" descr="NewsCO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78263"/>
            <a:ext cx="2697163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8" name="Rectangle 14"/>
          <p:cNvSpPr>
            <a:spLocks noChangeArrowheads="1"/>
          </p:cNvSpPr>
          <p:nvPr/>
        </p:nvSpPr>
        <p:spPr bwMode="auto">
          <a:xfrm>
            <a:off x="-52388" y="-396875"/>
            <a:ext cx="914400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cs-CZ" sz="2000">
              <a:latin typeface="Tahoma" panose="020B0604030504040204" pitchFamily="34" charset="0"/>
            </a:endParaRPr>
          </a:p>
        </p:txBody>
      </p:sp>
      <p:sp>
        <p:nvSpPr>
          <p:cNvPr id="91149" name="Rectangle 15"/>
          <p:cNvSpPr>
            <a:spLocks noChangeArrowheads="1"/>
          </p:cNvSpPr>
          <p:nvPr/>
        </p:nvSpPr>
        <p:spPr bwMode="auto">
          <a:xfrm>
            <a:off x="-52388" y="-396875"/>
            <a:ext cx="9144001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endParaRPr lang="cs-CZ" altLang="cs-CZ" sz="2400">
              <a:solidFill>
                <a:srgbClr val="CC0000"/>
              </a:solidFill>
              <a:latin typeface="Times New Roman" panose="02020603050405020304" pitchFamily="18" charset="0"/>
            </a:endParaRPr>
          </a:p>
          <a:p>
            <a:pPr lvl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041" name="AutoShape 18">
            <a:extLst>
              <a:ext uri="{FF2B5EF4-FFF2-40B4-BE49-F238E27FC236}">
                <a16:creationId xmlns:a16="http://schemas.microsoft.com/office/drawing/2014/main" id="{C86B24CC-5EB7-094F-AE42-522E5C075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0" y="2008188"/>
            <a:ext cx="609600" cy="228600"/>
          </a:xfrm>
          <a:prstGeom prst="leftArrow">
            <a:avLst>
              <a:gd name="adj1" fmla="val 50000"/>
              <a:gd name="adj2" fmla="val 66667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 algn="ctr">
              <a:defRPr/>
            </a:pPr>
            <a:endParaRPr lang="en-US" altLang="cs-CZ" sz="200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43" name="AutoShape 20">
            <a:extLst>
              <a:ext uri="{FF2B5EF4-FFF2-40B4-BE49-F238E27FC236}">
                <a16:creationId xmlns:a16="http://schemas.microsoft.com/office/drawing/2014/main" id="{51C00502-B0CB-6D4E-8653-CDD81350C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679825"/>
            <a:ext cx="304800" cy="1295400"/>
          </a:xfrm>
          <a:prstGeom prst="downArrow">
            <a:avLst>
              <a:gd name="adj1" fmla="val 50000"/>
              <a:gd name="adj2" fmla="val 106250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 algn="ctr">
              <a:defRPr/>
            </a:pPr>
            <a:endParaRPr lang="en-US" altLang="cs-CZ" sz="200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44" name="AutoShape 21">
            <a:extLst>
              <a:ext uri="{FF2B5EF4-FFF2-40B4-BE49-F238E27FC236}">
                <a16:creationId xmlns:a16="http://schemas.microsoft.com/office/drawing/2014/main" id="{02982C75-744A-DB45-9E0B-AB9BF8280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640263"/>
            <a:ext cx="1295400" cy="228600"/>
          </a:xfrm>
          <a:prstGeom prst="leftArrow">
            <a:avLst>
              <a:gd name="adj1" fmla="val 50000"/>
              <a:gd name="adj2" fmla="val 141667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 algn="ctr">
              <a:defRPr/>
            </a:pPr>
            <a:endParaRPr lang="en-US" altLang="cs-CZ" sz="200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4360" name="Text Box 24">
            <a:extLst>
              <a:ext uri="{FF2B5EF4-FFF2-40B4-BE49-F238E27FC236}">
                <a16:creationId xmlns:a16="http://schemas.microsoft.com/office/drawing/2014/main" id="{A6B68C2D-C40B-A849-9052-2586D624E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2465388"/>
            <a:ext cx="2462213" cy="1200150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 kostní dřeň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 periferní krev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 uzlina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 nádorová tkáň</a:t>
            </a:r>
          </a:p>
        </p:txBody>
      </p:sp>
      <p:graphicFrame>
        <p:nvGraphicFramePr>
          <p:cNvPr id="91154" name="Object 3"/>
          <p:cNvGraphicFramePr>
            <a:graphicFrameLocks noChangeAspect="1"/>
          </p:cNvGraphicFramePr>
          <p:nvPr/>
        </p:nvGraphicFramePr>
        <p:xfrm>
          <a:off x="1801813" y="1157288"/>
          <a:ext cx="760412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68" name="Rastrový obrázek" r:id="rId12" imgW="3304762" imgH="4105848" progId="Paint.Picture">
                  <p:embed/>
                </p:oleObj>
              </mc:Choice>
              <mc:Fallback>
                <p:oleObj name="Rastrový obrázek" r:id="rId12" imgW="3304762" imgH="4105848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1813" y="1157288"/>
                        <a:ext cx="760412" cy="944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55" name="Obrázek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-272" r="50000" b="67838"/>
          <a:stretch>
            <a:fillRect/>
          </a:stretch>
        </p:blipFill>
        <p:spPr bwMode="auto">
          <a:xfrm>
            <a:off x="2636838" y="2401888"/>
            <a:ext cx="10382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56" name="TextovéPole 1"/>
          <p:cNvSpPr txBox="1">
            <a:spLocks noChangeArrowheads="1"/>
          </p:cNvSpPr>
          <p:nvPr/>
        </p:nvSpPr>
        <p:spPr bwMode="auto">
          <a:xfrm>
            <a:off x="1525588" y="155575"/>
            <a:ext cx="66024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/>
              <a:t>Postup kultivace buněk nádorů</a:t>
            </a:r>
          </a:p>
        </p:txBody>
      </p:sp>
      <p:pic>
        <p:nvPicPr>
          <p:cNvPr id="91157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850" y="-3286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8" name="Obrázek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0" t="8739" r="32213" b="13345"/>
          <a:stretch>
            <a:fillRect/>
          </a:stretch>
        </p:blipFill>
        <p:spPr bwMode="auto">
          <a:xfrm>
            <a:off x="7969250" y="1193800"/>
            <a:ext cx="10509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318250" y="4005064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37°C/ 5%CO2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82"/>
    </mc:Choice>
    <mc:Fallback xmlns="">
      <p:transition spd="slow" advTm="33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Obdélník 2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5080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1335088" y="111125"/>
            <a:ext cx="70278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/>
              <a:t>ZPRACOVÁNÍ BUNĚČNÉ KULTURY</a:t>
            </a:r>
            <a:endParaRPr lang="en-US" altLang="cs-CZ" sz="4000"/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-52388" y="-396875"/>
            <a:ext cx="914400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cs-CZ" sz="2000">
              <a:latin typeface="Tahoma" panose="020B0604030504040204" pitchFamily="34" charset="0"/>
            </a:endParaRPr>
          </a:p>
        </p:txBody>
      </p:sp>
      <p:sp>
        <p:nvSpPr>
          <p:cNvPr id="93188" name="Rectangle 5"/>
          <p:cNvSpPr>
            <a:spLocks noChangeArrowheads="1"/>
          </p:cNvSpPr>
          <p:nvPr/>
        </p:nvSpPr>
        <p:spPr bwMode="auto">
          <a:xfrm>
            <a:off x="4386263" y="1139825"/>
            <a:ext cx="2374900" cy="190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-88872" tIns="-88872" rIns="-88872" bIns="-8887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i="1">
              <a:solidFill>
                <a:srgbClr val="7030A0"/>
              </a:solidFill>
            </a:endParaRPr>
          </a:p>
        </p:txBody>
      </p:sp>
      <p:sp>
        <p:nvSpPr>
          <p:cNvPr id="93189" name="Rectangle 6"/>
          <p:cNvSpPr>
            <a:spLocks noChangeArrowheads="1"/>
          </p:cNvSpPr>
          <p:nvPr/>
        </p:nvSpPr>
        <p:spPr bwMode="auto">
          <a:xfrm>
            <a:off x="-52388" y="703263"/>
            <a:ext cx="9144001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endParaRPr lang="cs-CZ" altLang="cs-CZ" sz="240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7030A0"/>
              </a:solidFill>
            </a:endParaRPr>
          </a:p>
        </p:txBody>
      </p:sp>
      <p:pic>
        <p:nvPicPr>
          <p:cNvPr id="93190" name="Picture 7" descr="stock-photo-cell-culture-dishes-and-centrifuge-tube-583079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241935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1" name="Rectangle 8"/>
          <p:cNvSpPr>
            <a:spLocks noChangeArrowheads="1"/>
          </p:cNvSpPr>
          <p:nvPr/>
        </p:nvSpPr>
        <p:spPr bwMode="auto">
          <a:xfrm>
            <a:off x="0" y="153511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cs-CZ" sz="2000">
              <a:solidFill>
                <a:srgbClr val="7030A0"/>
              </a:solidFill>
            </a:endParaRPr>
          </a:p>
        </p:txBody>
      </p:sp>
      <p:sp>
        <p:nvSpPr>
          <p:cNvPr id="93192" name="Rectangle 9"/>
          <p:cNvSpPr>
            <a:spLocks noChangeArrowheads="1"/>
          </p:cNvSpPr>
          <p:nvPr/>
        </p:nvSpPr>
        <p:spPr bwMode="auto">
          <a:xfrm>
            <a:off x="0" y="1535113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endParaRPr lang="cs-CZ" altLang="cs-CZ" sz="2400">
              <a:solidFill>
                <a:srgbClr val="7030A0"/>
              </a:solidFill>
            </a:endParaRPr>
          </a:p>
          <a:p>
            <a:pPr lvl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7030A0"/>
              </a:solidFill>
            </a:endParaRPr>
          </a:p>
        </p:txBody>
      </p:sp>
      <p:sp>
        <p:nvSpPr>
          <p:cNvPr id="93193" name="Rectangle 10"/>
          <p:cNvSpPr>
            <a:spLocks noChangeArrowheads="1"/>
          </p:cNvSpPr>
          <p:nvPr/>
        </p:nvSpPr>
        <p:spPr bwMode="auto">
          <a:xfrm>
            <a:off x="6965950" y="1909763"/>
            <a:ext cx="1714500" cy="190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-88872" tIns="-88872" rIns="-88872" bIns="-8887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i="1">
              <a:solidFill>
                <a:srgbClr val="7030A0"/>
              </a:solidFill>
            </a:endParaRPr>
          </a:p>
        </p:txBody>
      </p:sp>
      <p:sp>
        <p:nvSpPr>
          <p:cNvPr id="93194" name="Rectangle 11"/>
          <p:cNvSpPr>
            <a:spLocks noChangeArrowheads="1"/>
          </p:cNvSpPr>
          <p:nvPr/>
        </p:nvSpPr>
        <p:spPr bwMode="auto">
          <a:xfrm>
            <a:off x="0" y="2635250"/>
            <a:ext cx="9144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endParaRPr lang="cs-CZ" altLang="cs-CZ" sz="240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7030A0"/>
              </a:solidFill>
            </a:endParaRPr>
          </a:p>
        </p:txBody>
      </p:sp>
      <p:pic>
        <p:nvPicPr>
          <p:cNvPr id="93195" name="Picture 12" descr="ANd9GcRufznt74zubdXmrMKJH_ckcnd2z2Y4ftTxrhLxfT7a9qjG1NYMUQ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14400"/>
            <a:ext cx="17303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6" name="AutoShape 13"/>
          <p:cNvSpPr>
            <a:spLocks noChangeArrowheads="1"/>
          </p:cNvSpPr>
          <p:nvPr/>
        </p:nvSpPr>
        <p:spPr bwMode="auto">
          <a:xfrm>
            <a:off x="5257800" y="19812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cs-CZ" sz="2000" i="1">
              <a:solidFill>
                <a:srgbClr val="7030A0"/>
              </a:solidFill>
            </a:endParaRPr>
          </a:p>
        </p:txBody>
      </p:sp>
      <p:sp>
        <p:nvSpPr>
          <p:cNvPr id="93197" name="Text Box 14"/>
          <p:cNvSpPr txBox="1">
            <a:spLocks noChangeArrowheads="1"/>
          </p:cNvSpPr>
          <p:nvPr/>
        </p:nvSpPr>
        <p:spPr bwMode="auto">
          <a:xfrm>
            <a:off x="6024563" y="1752600"/>
            <a:ext cx="25034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i="1">
                <a:solidFill>
                  <a:srgbClr val="7030A0"/>
                </a:solidFill>
              </a:rPr>
              <a:t>HYPOTONIZACE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i="1">
                <a:solidFill>
                  <a:srgbClr val="7030A0"/>
                </a:solidFill>
              </a:rPr>
              <a:t> 0,075M KCl</a:t>
            </a:r>
            <a:endParaRPr lang="en-US" altLang="cs-CZ" sz="2800" b="1" i="1">
              <a:solidFill>
                <a:srgbClr val="7030A0"/>
              </a:solidFill>
            </a:endParaRPr>
          </a:p>
        </p:txBody>
      </p:sp>
      <p:sp>
        <p:nvSpPr>
          <p:cNvPr id="93198" name="AutoShape 15"/>
          <p:cNvSpPr>
            <a:spLocks noChangeArrowheads="1"/>
          </p:cNvSpPr>
          <p:nvPr/>
        </p:nvSpPr>
        <p:spPr bwMode="auto">
          <a:xfrm>
            <a:off x="7086600" y="2819400"/>
            <a:ext cx="228600" cy="914400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i="1">
              <a:solidFill>
                <a:srgbClr val="7030A0"/>
              </a:solidFill>
            </a:endParaRPr>
          </a:p>
        </p:txBody>
      </p:sp>
      <p:sp>
        <p:nvSpPr>
          <p:cNvPr id="93199" name="Text Box 16"/>
          <p:cNvSpPr txBox="1">
            <a:spLocks noChangeArrowheads="1"/>
          </p:cNvSpPr>
          <p:nvPr/>
        </p:nvSpPr>
        <p:spPr bwMode="auto">
          <a:xfrm>
            <a:off x="4689475" y="3886200"/>
            <a:ext cx="42751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i="1">
                <a:solidFill>
                  <a:srgbClr val="7030A0"/>
                </a:solidFill>
              </a:rPr>
              <a:t>FIXACE ROZTOKEM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i="1">
                <a:solidFill>
                  <a:srgbClr val="7030A0"/>
                </a:solidFill>
              </a:rPr>
              <a:t>KYS.OCTOVÉ A METANOLU  v poměru 1:3</a:t>
            </a:r>
            <a:endParaRPr lang="en-US" altLang="cs-CZ" sz="2000" b="1" i="1">
              <a:solidFill>
                <a:srgbClr val="7030A0"/>
              </a:solidFill>
            </a:endParaRPr>
          </a:p>
        </p:txBody>
      </p:sp>
      <p:sp>
        <p:nvSpPr>
          <p:cNvPr id="93200" name="Text Box 17"/>
          <p:cNvSpPr txBox="1">
            <a:spLocks noChangeArrowheads="1"/>
          </p:cNvSpPr>
          <p:nvPr/>
        </p:nvSpPr>
        <p:spPr bwMode="auto">
          <a:xfrm>
            <a:off x="171450" y="3835400"/>
            <a:ext cx="5562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i="1">
                <a:solidFill>
                  <a:srgbClr val="7030A0"/>
                </a:solidFill>
              </a:rPr>
              <a:t>PŘÍPRAVA PREPARÁTŮ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i="1">
                <a:solidFill>
                  <a:srgbClr val="7030A0"/>
                </a:solidFill>
              </a:rPr>
              <a:t>KAPÁNÍM BB SUSPENZE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i="1">
                <a:solidFill>
                  <a:srgbClr val="7030A0"/>
                </a:solidFill>
              </a:rPr>
              <a:t>NA SKLO</a:t>
            </a:r>
          </a:p>
        </p:txBody>
      </p:sp>
      <p:sp>
        <p:nvSpPr>
          <p:cNvPr id="93201" name="AutoShape 18"/>
          <p:cNvSpPr>
            <a:spLocks noChangeArrowheads="1"/>
          </p:cNvSpPr>
          <p:nvPr/>
        </p:nvSpPr>
        <p:spPr bwMode="auto">
          <a:xfrm>
            <a:off x="3733800" y="4114800"/>
            <a:ext cx="990600" cy="228600"/>
          </a:xfrm>
          <a:prstGeom prst="leftArrow">
            <a:avLst>
              <a:gd name="adj1" fmla="val 50000"/>
              <a:gd name="adj2" fmla="val 108333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cs-CZ" sz="2000" i="1">
              <a:solidFill>
                <a:srgbClr val="7030A0"/>
              </a:solidFill>
            </a:endParaRPr>
          </a:p>
        </p:txBody>
      </p:sp>
      <p:sp>
        <p:nvSpPr>
          <p:cNvPr id="93202" name="Rectangle 19"/>
          <p:cNvSpPr>
            <a:spLocks noChangeArrowheads="1"/>
          </p:cNvSpPr>
          <p:nvPr/>
        </p:nvSpPr>
        <p:spPr bwMode="auto">
          <a:xfrm>
            <a:off x="2667000" y="5181600"/>
            <a:ext cx="76200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3A001D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cs-CZ" sz="2400" i="1">
              <a:solidFill>
                <a:srgbClr val="7030A0"/>
              </a:solidFill>
            </a:endParaRPr>
          </a:p>
        </p:txBody>
      </p:sp>
      <p:sp>
        <p:nvSpPr>
          <p:cNvPr id="93203" name="Oval 20"/>
          <p:cNvSpPr>
            <a:spLocks noChangeArrowheads="1"/>
          </p:cNvSpPr>
          <p:nvPr/>
        </p:nvSpPr>
        <p:spPr bwMode="auto">
          <a:xfrm>
            <a:off x="2667000" y="5943600"/>
            <a:ext cx="76200" cy="3048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3A001D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i="1">
              <a:solidFill>
                <a:srgbClr val="7030A0"/>
              </a:solidFill>
            </a:endParaRPr>
          </a:p>
        </p:txBody>
      </p:sp>
      <p:sp>
        <p:nvSpPr>
          <p:cNvPr id="93204" name="Oval 21"/>
          <p:cNvSpPr>
            <a:spLocks noChangeArrowheads="1"/>
          </p:cNvSpPr>
          <p:nvPr/>
        </p:nvSpPr>
        <p:spPr bwMode="auto">
          <a:xfrm>
            <a:off x="2514600" y="4724400"/>
            <a:ext cx="3810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i="1">
              <a:solidFill>
                <a:srgbClr val="7030A0"/>
              </a:solidFill>
            </a:endParaRPr>
          </a:p>
        </p:txBody>
      </p:sp>
      <p:sp>
        <p:nvSpPr>
          <p:cNvPr id="93205" name="Rectangle 22"/>
          <p:cNvSpPr>
            <a:spLocks noChangeArrowheads="1"/>
          </p:cNvSpPr>
          <p:nvPr/>
        </p:nvSpPr>
        <p:spPr bwMode="auto">
          <a:xfrm rot="428434">
            <a:off x="1371600" y="6248400"/>
            <a:ext cx="22098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3A001D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i="1">
              <a:solidFill>
                <a:srgbClr val="7030A0"/>
              </a:solidFill>
            </a:endParaRPr>
          </a:p>
        </p:txBody>
      </p:sp>
      <p:sp>
        <p:nvSpPr>
          <p:cNvPr id="93206" name="Oval 23" descr="Velké tečky"/>
          <p:cNvSpPr>
            <a:spLocks noChangeArrowheads="1"/>
          </p:cNvSpPr>
          <p:nvPr/>
        </p:nvSpPr>
        <p:spPr bwMode="auto">
          <a:xfrm>
            <a:off x="2438400" y="6324600"/>
            <a:ext cx="838200" cy="304800"/>
          </a:xfrm>
          <a:prstGeom prst="ellipse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i="1">
              <a:solidFill>
                <a:srgbClr val="7030A0"/>
              </a:solidFill>
            </a:endParaRPr>
          </a:p>
        </p:txBody>
      </p:sp>
      <p:sp>
        <p:nvSpPr>
          <p:cNvPr id="93207" name="AutoShape 24"/>
          <p:cNvSpPr>
            <a:spLocks noChangeArrowheads="1"/>
          </p:cNvSpPr>
          <p:nvPr/>
        </p:nvSpPr>
        <p:spPr bwMode="auto">
          <a:xfrm>
            <a:off x="3733800" y="5943600"/>
            <a:ext cx="838200" cy="228600"/>
          </a:xfrm>
          <a:prstGeom prst="rightArrow">
            <a:avLst>
              <a:gd name="adj1" fmla="val 50000"/>
              <a:gd name="adj2" fmla="val 91667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i="1">
              <a:solidFill>
                <a:srgbClr val="7030A0"/>
              </a:solidFill>
            </a:endParaRPr>
          </a:p>
        </p:txBody>
      </p:sp>
      <p:sp>
        <p:nvSpPr>
          <p:cNvPr id="93208" name="Text Box 25"/>
          <p:cNvSpPr txBox="1">
            <a:spLocks noChangeArrowheads="1"/>
          </p:cNvSpPr>
          <p:nvPr/>
        </p:nvSpPr>
        <p:spPr bwMode="auto">
          <a:xfrm>
            <a:off x="5105400" y="5678488"/>
            <a:ext cx="32432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i="1">
                <a:solidFill>
                  <a:srgbClr val="7030A0"/>
                </a:solidFill>
              </a:rPr>
              <a:t>BARVENÍ A HODNOCENÍ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i="1">
                <a:solidFill>
                  <a:srgbClr val="7030A0"/>
                </a:solidFill>
              </a:rPr>
              <a:t> V MIKROSKOPU</a:t>
            </a:r>
            <a:endParaRPr lang="en-US" altLang="cs-CZ" sz="2400" b="1" i="1">
              <a:solidFill>
                <a:srgbClr val="7030A0"/>
              </a:solidFill>
            </a:endParaRPr>
          </a:p>
        </p:txBody>
      </p:sp>
      <p:pic>
        <p:nvPicPr>
          <p:cNvPr id="93209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75" y="-300038"/>
            <a:ext cx="1503363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1" name="Picture 27">
            <a:extLst>
              <a:ext uri="{FF2B5EF4-FFF2-40B4-BE49-F238E27FC236}">
                <a16:creationId xmlns:a16="http://schemas.microsoft.com/office/drawing/2014/main" id="{6F534CAB-D98E-AE49-B5B2-880471327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1763" y="3049588"/>
            <a:ext cx="6529387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2F4D71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33"/>
    </mc:Choice>
    <mc:Fallback xmlns="">
      <p:transition spd="slow" advTm="84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Obdélník 1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5080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8" name="Picture 6" descr="muz-symbo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096000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 Box 8"/>
          <p:cNvSpPr txBox="1">
            <a:spLocks noChangeArrowheads="1"/>
          </p:cNvSpPr>
          <p:nvPr/>
        </p:nvSpPr>
        <p:spPr bwMode="auto">
          <a:xfrm>
            <a:off x="2339975" y="50800"/>
            <a:ext cx="6167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Klasická cytogenetika - karyotyp</a:t>
            </a:r>
          </a:p>
        </p:txBody>
      </p:sp>
      <p:sp>
        <p:nvSpPr>
          <p:cNvPr id="96260" name="AutoShape 13"/>
          <p:cNvSpPr>
            <a:spLocks noChangeArrowheads="1"/>
          </p:cNvSpPr>
          <p:nvPr/>
        </p:nvSpPr>
        <p:spPr bwMode="auto">
          <a:xfrm>
            <a:off x="4114800" y="5029200"/>
            <a:ext cx="762000" cy="152400"/>
          </a:xfrm>
          <a:prstGeom prst="rightArrow">
            <a:avLst>
              <a:gd name="adj1" fmla="val 50000"/>
              <a:gd name="adj2" fmla="val 1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>
              <a:latin typeface="Century Schoolbook" panose="02040604050505020304" pitchFamily="18" charset="0"/>
            </a:endParaRPr>
          </a:p>
        </p:txBody>
      </p:sp>
      <p:pic>
        <p:nvPicPr>
          <p:cNvPr id="9626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390525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900113"/>
            <a:ext cx="7583488" cy="568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2F4D71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76"/>
    </mc:Choice>
    <mc:Fallback xmlns="">
      <p:transition spd="slow" advTm="57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Obdélník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520700"/>
            <a:ext cx="100838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2">
            <a:extLst>
              <a:ext uri="{FF2B5EF4-FFF2-40B4-BE49-F238E27FC236}">
                <a16:creationId xmlns:a16="http://schemas.microsoft.com/office/drawing/2014/main" id="{27C2B0EF-0E7A-4D44-88C8-E39987EDF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180975"/>
            <a:ext cx="6192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entury Schoolbook"/>
                <a:cs typeface="Calibri" pitchFamily="34" charset="0"/>
                <a:sym typeface="Century Schoolbook"/>
              </a:rPr>
              <a:t>Molekulární cytogenetika </a:t>
            </a: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3876675" y="2286000"/>
            <a:ext cx="6096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Pct val="170000"/>
              <a:buFontTx/>
              <a:buChar char="•"/>
            </a:pPr>
            <a:r>
              <a:rPr lang="cs-CZ" altLang="cs-CZ" sz="2400"/>
              <a:t>Metody založené na  fluorescenční </a:t>
            </a:r>
          </a:p>
          <a:p>
            <a:pPr eaLnBrk="1" hangingPunct="1">
              <a:spcBef>
                <a:spcPct val="0"/>
              </a:spcBef>
              <a:buSzPct val="170000"/>
              <a:buFontTx/>
              <a:buNone/>
            </a:pPr>
            <a:r>
              <a:rPr lang="cs-CZ" altLang="cs-CZ" sz="2400"/>
              <a:t>  in situ hybridizaci (FISH) vytváří   </a:t>
            </a:r>
          </a:p>
          <a:p>
            <a:pPr eaLnBrk="1" hangingPunct="1">
              <a:spcBef>
                <a:spcPct val="0"/>
              </a:spcBef>
              <a:buSzPct val="170000"/>
              <a:buFontTx/>
              <a:buNone/>
            </a:pPr>
            <a:r>
              <a:rPr lang="cs-CZ" altLang="cs-CZ" sz="2400"/>
              <a:t>  spojení  mezi metodami  molekulární  </a:t>
            </a:r>
          </a:p>
          <a:p>
            <a:pPr eaLnBrk="1" hangingPunct="1">
              <a:spcBef>
                <a:spcPct val="0"/>
              </a:spcBef>
              <a:buSzPct val="170000"/>
              <a:buFontTx/>
              <a:buNone/>
            </a:pPr>
            <a:r>
              <a:rPr lang="cs-CZ" altLang="cs-CZ" sz="2400"/>
              <a:t>  genetiky a   klasické cytogenetiky </a:t>
            </a:r>
          </a:p>
          <a:p>
            <a:pPr eaLnBrk="1" hangingPunct="1">
              <a:spcBef>
                <a:spcPct val="0"/>
              </a:spcBef>
              <a:buSzPct val="170000"/>
              <a:buFontTx/>
              <a:buNone/>
            </a:pPr>
            <a:r>
              <a:rPr lang="cs-CZ" altLang="cs-CZ" sz="2400"/>
              <a:t>   </a:t>
            </a:r>
          </a:p>
          <a:p>
            <a:pPr eaLnBrk="1" hangingPunct="1">
              <a:spcBef>
                <a:spcPct val="0"/>
              </a:spcBef>
              <a:buSzPct val="170000"/>
              <a:buFontTx/>
              <a:buChar char="•"/>
            </a:pPr>
            <a:r>
              <a:rPr lang="cs-CZ" altLang="cs-CZ" sz="2400"/>
              <a:t>Metody využívající základní vlastnosti  </a:t>
            </a:r>
          </a:p>
          <a:p>
            <a:pPr eaLnBrk="1" hangingPunct="1">
              <a:spcBef>
                <a:spcPct val="0"/>
              </a:spcBef>
              <a:buSzPct val="170000"/>
              <a:buFontTx/>
              <a:buNone/>
            </a:pPr>
            <a:r>
              <a:rPr lang="cs-CZ" altLang="cs-CZ" sz="2400"/>
              <a:t>  jednořetězcové  DNA vzájemně se</a:t>
            </a:r>
          </a:p>
          <a:p>
            <a:pPr eaLnBrk="1" hangingPunct="1">
              <a:spcBef>
                <a:spcPct val="0"/>
              </a:spcBef>
              <a:buSzPct val="170000"/>
              <a:buFontTx/>
              <a:buNone/>
            </a:pPr>
            <a:r>
              <a:rPr lang="cs-CZ" altLang="cs-CZ" sz="2400"/>
              <a:t>  vázat na   základě  komplementarity</a:t>
            </a:r>
          </a:p>
          <a:p>
            <a:pPr eaLnBrk="1" hangingPunct="1">
              <a:spcBef>
                <a:spcPct val="0"/>
              </a:spcBef>
              <a:buSzPct val="170000"/>
              <a:buFontTx/>
              <a:buNone/>
            </a:pPr>
            <a:r>
              <a:rPr lang="cs-CZ" altLang="cs-CZ" sz="2400"/>
              <a:t>  bazí</a:t>
            </a:r>
            <a:endParaRPr lang="de-DE" altLang="cs-CZ" sz="240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400"/>
              <a:t>   </a:t>
            </a:r>
          </a:p>
        </p:txBody>
      </p:sp>
      <p:pic>
        <p:nvPicPr>
          <p:cNvPr id="99332" name="Picture 4" descr="Denatur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32766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5" descr="Hybridizati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62400"/>
            <a:ext cx="32766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6">
            <a:extLst>
              <a:ext uri="{FF2B5EF4-FFF2-40B4-BE49-F238E27FC236}">
                <a16:creationId xmlns:a16="http://schemas.microsoft.com/office/drawing/2014/main" id="{44D18E58-573A-0443-B376-CFB97B327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057400"/>
            <a:ext cx="16303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kumimoji="1" lang="cs-CZ" altLang="cs-CZ" sz="2400">
                <a:effectLst>
                  <a:outerShdw blurRad="38100" dist="38100" dir="2700000" algn="tl">
                    <a:srgbClr val="C0C0C0"/>
                  </a:outerShdw>
                </a:effectLst>
                <a:cs typeface="Calibri" panose="020F0502020204030204" pitchFamily="34" charset="0"/>
              </a:rPr>
              <a:t>Denaturace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kumimoji="1" lang="cs-CZ" altLang="cs-CZ" sz="2400">
              <a:effectLst>
                <a:outerShdw blurRad="38100" dist="38100" dir="2700000" algn="tl">
                  <a:srgbClr val="C0C0C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63D98C51-7D30-034B-B0B0-AAB5AC81F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4337050"/>
            <a:ext cx="1636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kumimoji="1"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entury Schoolbook"/>
                <a:cs typeface="Calibri" pitchFamily="34" charset="0"/>
                <a:sym typeface="Century Schoolbook"/>
              </a:rPr>
              <a:t>Hybridizace</a:t>
            </a:r>
          </a:p>
        </p:txBody>
      </p:sp>
      <p:pic>
        <p:nvPicPr>
          <p:cNvPr id="9933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75" y="-300038"/>
            <a:ext cx="1503363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418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Obdélník 5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00" y="-6223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0354" name="Group 2"/>
          <p:cNvGrpSpPr>
            <a:grpSpLocks/>
          </p:cNvGrpSpPr>
          <p:nvPr/>
        </p:nvGrpSpPr>
        <p:grpSpPr bwMode="auto">
          <a:xfrm>
            <a:off x="687388" y="4872038"/>
            <a:ext cx="6045200" cy="1628775"/>
            <a:chOff x="161" y="3022"/>
            <a:chExt cx="4399" cy="1298"/>
          </a:xfrm>
        </p:grpSpPr>
        <p:sp>
          <p:nvSpPr>
            <p:cNvPr id="100390" name="Oval 3"/>
            <p:cNvSpPr>
              <a:spLocks noChangeArrowheads="1"/>
            </p:cNvSpPr>
            <p:nvPr/>
          </p:nvSpPr>
          <p:spPr bwMode="auto">
            <a:xfrm>
              <a:off x="1536" y="3148"/>
              <a:ext cx="1056" cy="100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grpSp>
          <p:nvGrpSpPr>
            <p:cNvPr id="100391" name="Group 4"/>
            <p:cNvGrpSpPr>
              <a:grpSpLocks/>
            </p:cNvGrpSpPr>
            <p:nvPr/>
          </p:nvGrpSpPr>
          <p:grpSpPr bwMode="auto">
            <a:xfrm>
              <a:off x="161" y="3028"/>
              <a:ext cx="432" cy="1292"/>
              <a:chOff x="161" y="3028"/>
              <a:chExt cx="432" cy="1292"/>
            </a:xfrm>
          </p:grpSpPr>
          <p:sp>
            <p:nvSpPr>
              <p:cNvPr id="100403" name="Oval 5"/>
              <p:cNvSpPr>
                <a:spLocks noChangeArrowheads="1"/>
              </p:cNvSpPr>
              <p:nvPr/>
            </p:nvSpPr>
            <p:spPr bwMode="auto">
              <a:xfrm rot="-845250">
                <a:off x="167" y="3028"/>
                <a:ext cx="154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0404" name="Oval 6"/>
              <p:cNvSpPr>
                <a:spLocks noChangeArrowheads="1"/>
              </p:cNvSpPr>
              <p:nvPr/>
            </p:nvSpPr>
            <p:spPr bwMode="auto">
              <a:xfrm rot="1421382">
                <a:off x="361" y="3030"/>
                <a:ext cx="149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0405" name="Oval 7"/>
              <p:cNvSpPr>
                <a:spLocks noChangeArrowheads="1"/>
              </p:cNvSpPr>
              <p:nvPr/>
            </p:nvSpPr>
            <p:spPr bwMode="auto">
              <a:xfrm>
                <a:off x="265" y="3310"/>
                <a:ext cx="152" cy="19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0406" name="Oval 8"/>
              <p:cNvSpPr>
                <a:spLocks noChangeArrowheads="1"/>
              </p:cNvSpPr>
              <p:nvPr/>
            </p:nvSpPr>
            <p:spPr bwMode="auto">
              <a:xfrm rot="435764">
                <a:off x="161" y="3408"/>
                <a:ext cx="201" cy="91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0407" name="Oval 9"/>
              <p:cNvSpPr>
                <a:spLocks noChangeArrowheads="1"/>
              </p:cNvSpPr>
              <p:nvPr/>
            </p:nvSpPr>
            <p:spPr bwMode="auto">
              <a:xfrm rot="-722680">
                <a:off x="354" y="3407"/>
                <a:ext cx="207" cy="91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0408" name="Oval 10"/>
              <p:cNvSpPr>
                <a:spLocks noChangeArrowheads="1"/>
              </p:cNvSpPr>
              <p:nvPr/>
            </p:nvSpPr>
            <p:spPr bwMode="auto">
              <a:xfrm>
                <a:off x="353" y="3888"/>
                <a:ext cx="240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0409" name="Oval 11"/>
              <p:cNvSpPr>
                <a:spLocks noChangeArrowheads="1"/>
              </p:cNvSpPr>
              <p:nvPr/>
            </p:nvSpPr>
            <p:spPr bwMode="auto">
              <a:xfrm>
                <a:off x="161" y="3888"/>
                <a:ext cx="240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</p:grpSp>
        <p:sp>
          <p:nvSpPr>
            <p:cNvPr id="100392" name="Oval 12"/>
            <p:cNvSpPr>
              <a:spLocks noChangeArrowheads="1"/>
            </p:cNvSpPr>
            <p:nvPr/>
          </p:nvSpPr>
          <p:spPr bwMode="auto">
            <a:xfrm>
              <a:off x="2160" y="3504"/>
              <a:ext cx="192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sp>
          <p:nvSpPr>
            <p:cNvPr id="100393" name="Oval 13"/>
            <p:cNvSpPr>
              <a:spLocks noChangeArrowheads="1"/>
            </p:cNvSpPr>
            <p:nvPr/>
          </p:nvSpPr>
          <p:spPr bwMode="auto">
            <a:xfrm>
              <a:off x="1776" y="3360"/>
              <a:ext cx="192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pic>
          <p:nvPicPr>
            <p:cNvPr id="100394" name="Picture 14" descr="Image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024"/>
              <a:ext cx="1728" cy="1296"/>
            </a:xfrm>
            <a:prstGeom prst="rect">
              <a:avLst/>
            </a:prstGeom>
            <a:noFill/>
            <a:ln w="9525">
              <a:solidFill>
                <a:srgbClr val="33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0395" name="Group 15"/>
            <p:cNvGrpSpPr>
              <a:grpSpLocks/>
            </p:cNvGrpSpPr>
            <p:nvPr/>
          </p:nvGrpSpPr>
          <p:grpSpPr bwMode="auto">
            <a:xfrm>
              <a:off x="815" y="3022"/>
              <a:ext cx="432" cy="1292"/>
              <a:chOff x="161" y="3028"/>
              <a:chExt cx="432" cy="1292"/>
            </a:xfrm>
          </p:grpSpPr>
          <p:sp>
            <p:nvSpPr>
              <p:cNvPr id="100396" name="Oval 16"/>
              <p:cNvSpPr>
                <a:spLocks noChangeArrowheads="1"/>
              </p:cNvSpPr>
              <p:nvPr/>
            </p:nvSpPr>
            <p:spPr bwMode="auto">
              <a:xfrm rot="-845250">
                <a:off x="167" y="3028"/>
                <a:ext cx="154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0397" name="Oval 17"/>
              <p:cNvSpPr>
                <a:spLocks noChangeArrowheads="1"/>
              </p:cNvSpPr>
              <p:nvPr/>
            </p:nvSpPr>
            <p:spPr bwMode="auto">
              <a:xfrm rot="1421382">
                <a:off x="361" y="3030"/>
                <a:ext cx="149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0398" name="Oval 18"/>
              <p:cNvSpPr>
                <a:spLocks noChangeArrowheads="1"/>
              </p:cNvSpPr>
              <p:nvPr/>
            </p:nvSpPr>
            <p:spPr bwMode="auto">
              <a:xfrm>
                <a:off x="265" y="3310"/>
                <a:ext cx="152" cy="19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0399" name="Oval 19"/>
              <p:cNvSpPr>
                <a:spLocks noChangeArrowheads="1"/>
              </p:cNvSpPr>
              <p:nvPr/>
            </p:nvSpPr>
            <p:spPr bwMode="auto">
              <a:xfrm rot="435764">
                <a:off x="161" y="3408"/>
                <a:ext cx="201" cy="91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0400" name="Oval 20"/>
              <p:cNvSpPr>
                <a:spLocks noChangeArrowheads="1"/>
              </p:cNvSpPr>
              <p:nvPr/>
            </p:nvSpPr>
            <p:spPr bwMode="auto">
              <a:xfrm rot="-722680">
                <a:off x="354" y="3407"/>
                <a:ext cx="207" cy="91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0401" name="Oval 21"/>
              <p:cNvSpPr>
                <a:spLocks noChangeArrowheads="1"/>
              </p:cNvSpPr>
              <p:nvPr/>
            </p:nvSpPr>
            <p:spPr bwMode="auto">
              <a:xfrm>
                <a:off x="353" y="3888"/>
                <a:ext cx="240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0402" name="Oval 22"/>
              <p:cNvSpPr>
                <a:spLocks noChangeArrowheads="1"/>
              </p:cNvSpPr>
              <p:nvPr/>
            </p:nvSpPr>
            <p:spPr bwMode="auto">
              <a:xfrm>
                <a:off x="161" y="3888"/>
                <a:ext cx="240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cs-CZ" sz="2400">
                  <a:latin typeface="Century Schoolbook" panose="02040604050505020304" pitchFamily="18" charset="0"/>
                </a:endParaRPr>
              </a:p>
            </p:txBody>
          </p:sp>
        </p:grpSp>
      </p:grpSp>
      <p:grpSp>
        <p:nvGrpSpPr>
          <p:cNvPr id="100355" name="Group 23"/>
          <p:cNvGrpSpPr>
            <a:grpSpLocks/>
          </p:cNvGrpSpPr>
          <p:nvPr/>
        </p:nvGrpSpPr>
        <p:grpSpPr bwMode="auto">
          <a:xfrm>
            <a:off x="685800" y="2773363"/>
            <a:ext cx="3598863" cy="1881187"/>
            <a:chOff x="297" y="1468"/>
            <a:chExt cx="2727" cy="1440"/>
          </a:xfrm>
        </p:grpSpPr>
        <p:pic>
          <p:nvPicPr>
            <p:cNvPr id="100376" name="Picture 24" descr="Image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468"/>
              <a:ext cx="1344" cy="1344"/>
            </a:xfrm>
            <a:prstGeom prst="rect">
              <a:avLst/>
            </a:prstGeom>
            <a:noFill/>
            <a:ln w="9525">
              <a:solidFill>
                <a:srgbClr val="33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0377" name="Group 25"/>
            <p:cNvGrpSpPr>
              <a:grpSpLocks/>
            </p:cNvGrpSpPr>
            <p:nvPr/>
          </p:nvGrpSpPr>
          <p:grpSpPr bwMode="auto">
            <a:xfrm>
              <a:off x="297" y="1616"/>
              <a:ext cx="1041" cy="1292"/>
              <a:chOff x="297" y="1616"/>
              <a:chExt cx="1041" cy="1292"/>
            </a:xfrm>
          </p:grpSpPr>
          <p:grpSp>
            <p:nvGrpSpPr>
              <p:cNvPr id="100378" name="Group 26"/>
              <p:cNvGrpSpPr>
                <a:grpSpLocks/>
              </p:cNvGrpSpPr>
              <p:nvPr/>
            </p:nvGrpSpPr>
            <p:grpSpPr bwMode="auto">
              <a:xfrm>
                <a:off x="297" y="1616"/>
                <a:ext cx="400" cy="1292"/>
                <a:chOff x="297" y="1616"/>
                <a:chExt cx="400" cy="1292"/>
              </a:xfrm>
            </p:grpSpPr>
            <p:sp>
              <p:nvSpPr>
                <p:cNvPr id="100385" name="Oval 27"/>
                <p:cNvSpPr>
                  <a:spLocks noChangeArrowheads="1"/>
                </p:cNvSpPr>
                <p:nvPr/>
              </p:nvSpPr>
              <p:spPr bwMode="auto">
                <a:xfrm rot="-845250">
                  <a:off x="303" y="1616"/>
                  <a:ext cx="154" cy="38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cs-CZ" sz="2400">
                    <a:latin typeface="Century Schoolbook" panose="02040604050505020304" pitchFamily="18" charset="0"/>
                  </a:endParaRPr>
                </a:p>
              </p:txBody>
            </p:sp>
            <p:sp>
              <p:nvSpPr>
                <p:cNvPr id="100386" name="Oval 28"/>
                <p:cNvSpPr>
                  <a:spLocks noChangeArrowheads="1"/>
                </p:cNvSpPr>
                <p:nvPr/>
              </p:nvSpPr>
              <p:spPr bwMode="auto">
                <a:xfrm rot="1421382">
                  <a:off x="497" y="1618"/>
                  <a:ext cx="149" cy="38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cs-CZ" sz="2400">
                    <a:latin typeface="Century Schoolbook" panose="02040604050505020304" pitchFamily="18" charset="0"/>
                  </a:endParaRPr>
                </a:p>
              </p:txBody>
            </p:sp>
            <p:sp>
              <p:nvSpPr>
                <p:cNvPr id="100387" name="Oval 29"/>
                <p:cNvSpPr>
                  <a:spLocks noChangeArrowheads="1"/>
                </p:cNvSpPr>
                <p:nvPr/>
              </p:nvSpPr>
              <p:spPr bwMode="auto">
                <a:xfrm>
                  <a:off x="401" y="1898"/>
                  <a:ext cx="152" cy="192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cs-CZ" sz="2400">
                    <a:latin typeface="Century Schoolbook" panose="02040604050505020304" pitchFamily="18" charset="0"/>
                  </a:endParaRPr>
                </a:p>
              </p:txBody>
            </p:sp>
            <p:sp>
              <p:nvSpPr>
                <p:cNvPr id="100388" name="Oval 30"/>
                <p:cNvSpPr>
                  <a:spLocks noChangeArrowheads="1"/>
                </p:cNvSpPr>
                <p:nvPr/>
              </p:nvSpPr>
              <p:spPr bwMode="auto">
                <a:xfrm rot="435764">
                  <a:off x="297" y="1996"/>
                  <a:ext cx="201" cy="912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cs-CZ" sz="2400">
                    <a:latin typeface="Century Schoolbook" panose="02040604050505020304" pitchFamily="18" charset="0"/>
                  </a:endParaRPr>
                </a:p>
              </p:txBody>
            </p:sp>
            <p:sp>
              <p:nvSpPr>
                <p:cNvPr id="100389" name="Oval 31"/>
                <p:cNvSpPr>
                  <a:spLocks noChangeArrowheads="1"/>
                </p:cNvSpPr>
                <p:nvPr/>
              </p:nvSpPr>
              <p:spPr bwMode="auto">
                <a:xfrm rot="-722680">
                  <a:off x="490" y="1995"/>
                  <a:ext cx="207" cy="912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cs-CZ" sz="2400">
                    <a:latin typeface="Century Schoolbook" panose="02040604050505020304" pitchFamily="18" charset="0"/>
                  </a:endParaRPr>
                </a:p>
              </p:txBody>
            </p:sp>
          </p:grpSp>
          <p:grpSp>
            <p:nvGrpSpPr>
              <p:cNvPr id="100379" name="Group 32"/>
              <p:cNvGrpSpPr>
                <a:grpSpLocks/>
              </p:cNvGrpSpPr>
              <p:nvPr/>
            </p:nvGrpSpPr>
            <p:grpSpPr bwMode="auto">
              <a:xfrm>
                <a:off x="938" y="1616"/>
                <a:ext cx="400" cy="1292"/>
                <a:chOff x="297" y="1616"/>
                <a:chExt cx="400" cy="1292"/>
              </a:xfrm>
            </p:grpSpPr>
            <p:sp>
              <p:nvSpPr>
                <p:cNvPr id="100380" name="Oval 33"/>
                <p:cNvSpPr>
                  <a:spLocks noChangeArrowheads="1"/>
                </p:cNvSpPr>
                <p:nvPr/>
              </p:nvSpPr>
              <p:spPr bwMode="auto">
                <a:xfrm rot="-845250">
                  <a:off x="303" y="1616"/>
                  <a:ext cx="154" cy="38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cs-CZ" sz="2400">
                    <a:latin typeface="Century Schoolbook" panose="02040604050505020304" pitchFamily="18" charset="0"/>
                  </a:endParaRPr>
                </a:p>
              </p:txBody>
            </p:sp>
            <p:sp>
              <p:nvSpPr>
                <p:cNvPr id="100381" name="Oval 34"/>
                <p:cNvSpPr>
                  <a:spLocks noChangeArrowheads="1"/>
                </p:cNvSpPr>
                <p:nvPr/>
              </p:nvSpPr>
              <p:spPr bwMode="auto">
                <a:xfrm rot="1421382">
                  <a:off x="497" y="1618"/>
                  <a:ext cx="149" cy="38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cs-CZ" sz="2400">
                    <a:latin typeface="Century Schoolbook" panose="02040604050505020304" pitchFamily="18" charset="0"/>
                  </a:endParaRPr>
                </a:p>
              </p:txBody>
            </p:sp>
            <p:sp>
              <p:nvSpPr>
                <p:cNvPr id="100382" name="Oval 35"/>
                <p:cNvSpPr>
                  <a:spLocks noChangeArrowheads="1"/>
                </p:cNvSpPr>
                <p:nvPr/>
              </p:nvSpPr>
              <p:spPr bwMode="auto">
                <a:xfrm>
                  <a:off x="401" y="1898"/>
                  <a:ext cx="152" cy="192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cs-CZ" sz="2400">
                    <a:latin typeface="Century Schoolbook" panose="02040604050505020304" pitchFamily="18" charset="0"/>
                  </a:endParaRPr>
                </a:p>
              </p:txBody>
            </p:sp>
            <p:sp>
              <p:nvSpPr>
                <p:cNvPr id="100383" name="Oval 36"/>
                <p:cNvSpPr>
                  <a:spLocks noChangeArrowheads="1"/>
                </p:cNvSpPr>
                <p:nvPr/>
              </p:nvSpPr>
              <p:spPr bwMode="auto">
                <a:xfrm rot="435764">
                  <a:off x="297" y="1996"/>
                  <a:ext cx="201" cy="912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cs-CZ" sz="2400">
                    <a:latin typeface="Century Schoolbook" panose="02040604050505020304" pitchFamily="18" charset="0"/>
                  </a:endParaRPr>
                </a:p>
              </p:txBody>
            </p:sp>
            <p:sp>
              <p:nvSpPr>
                <p:cNvPr id="100384" name="Oval 37"/>
                <p:cNvSpPr>
                  <a:spLocks noChangeArrowheads="1"/>
                </p:cNvSpPr>
                <p:nvPr/>
              </p:nvSpPr>
              <p:spPr bwMode="auto">
                <a:xfrm rot="-722680">
                  <a:off x="490" y="1995"/>
                  <a:ext cx="207" cy="912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cs-CZ" sz="2400">
                    <a:latin typeface="Century Schoolbook" panose="02040604050505020304" pitchFamily="18" charset="0"/>
                  </a:endParaRPr>
                </a:p>
              </p:txBody>
            </p:sp>
          </p:grpSp>
        </p:grpSp>
      </p:grpSp>
      <p:grpSp>
        <p:nvGrpSpPr>
          <p:cNvPr id="100356" name="Group 38"/>
          <p:cNvGrpSpPr>
            <a:grpSpLocks/>
          </p:cNvGrpSpPr>
          <p:nvPr/>
        </p:nvGrpSpPr>
        <p:grpSpPr bwMode="auto">
          <a:xfrm>
            <a:off x="757238" y="976313"/>
            <a:ext cx="5327650" cy="1590675"/>
            <a:chOff x="370" y="255"/>
            <a:chExt cx="3495" cy="1183"/>
          </a:xfrm>
        </p:grpSpPr>
        <p:sp>
          <p:nvSpPr>
            <p:cNvPr id="100362" name="Oval 39"/>
            <p:cNvSpPr>
              <a:spLocks noChangeArrowheads="1"/>
            </p:cNvSpPr>
            <p:nvPr/>
          </p:nvSpPr>
          <p:spPr bwMode="auto">
            <a:xfrm rot="-845250">
              <a:off x="904" y="255"/>
              <a:ext cx="143" cy="3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sp>
          <p:nvSpPr>
            <p:cNvPr id="100363" name="Oval 40"/>
            <p:cNvSpPr>
              <a:spLocks noChangeArrowheads="1"/>
            </p:cNvSpPr>
            <p:nvPr/>
          </p:nvSpPr>
          <p:spPr bwMode="auto">
            <a:xfrm rot="1421382">
              <a:off x="1084" y="257"/>
              <a:ext cx="138" cy="35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sp>
          <p:nvSpPr>
            <p:cNvPr id="100364" name="Oval 41"/>
            <p:cNvSpPr>
              <a:spLocks noChangeArrowheads="1"/>
            </p:cNvSpPr>
            <p:nvPr/>
          </p:nvSpPr>
          <p:spPr bwMode="auto">
            <a:xfrm rot="435764">
              <a:off x="904" y="603"/>
              <a:ext cx="187" cy="8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sp>
          <p:nvSpPr>
            <p:cNvPr id="100365" name="Oval 42"/>
            <p:cNvSpPr>
              <a:spLocks noChangeArrowheads="1"/>
            </p:cNvSpPr>
            <p:nvPr/>
          </p:nvSpPr>
          <p:spPr bwMode="auto">
            <a:xfrm rot="-722680">
              <a:off x="1078" y="602"/>
              <a:ext cx="192" cy="8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sp>
          <p:nvSpPr>
            <p:cNvPr id="100366" name="Oval 43"/>
            <p:cNvSpPr>
              <a:spLocks noChangeArrowheads="1"/>
            </p:cNvSpPr>
            <p:nvPr/>
          </p:nvSpPr>
          <p:spPr bwMode="auto">
            <a:xfrm rot="-845250">
              <a:off x="370" y="255"/>
              <a:ext cx="143" cy="3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sp>
          <p:nvSpPr>
            <p:cNvPr id="100367" name="Oval 44"/>
            <p:cNvSpPr>
              <a:spLocks noChangeArrowheads="1"/>
            </p:cNvSpPr>
            <p:nvPr/>
          </p:nvSpPr>
          <p:spPr bwMode="auto">
            <a:xfrm rot="1421382">
              <a:off x="550" y="257"/>
              <a:ext cx="138" cy="35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sp>
          <p:nvSpPr>
            <p:cNvPr id="100368" name="Oval 45"/>
            <p:cNvSpPr>
              <a:spLocks noChangeArrowheads="1"/>
            </p:cNvSpPr>
            <p:nvPr/>
          </p:nvSpPr>
          <p:spPr bwMode="auto">
            <a:xfrm rot="435764">
              <a:off x="370" y="603"/>
              <a:ext cx="186" cy="8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sp>
          <p:nvSpPr>
            <p:cNvPr id="100369" name="Oval 46"/>
            <p:cNvSpPr>
              <a:spLocks noChangeArrowheads="1"/>
            </p:cNvSpPr>
            <p:nvPr/>
          </p:nvSpPr>
          <p:spPr bwMode="auto">
            <a:xfrm rot="-722680">
              <a:off x="543" y="602"/>
              <a:ext cx="192" cy="8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sp>
          <p:nvSpPr>
            <p:cNvPr id="100370" name="Oval 47"/>
            <p:cNvSpPr>
              <a:spLocks noChangeArrowheads="1"/>
            </p:cNvSpPr>
            <p:nvPr/>
          </p:nvSpPr>
          <p:spPr bwMode="auto">
            <a:xfrm>
              <a:off x="930" y="572"/>
              <a:ext cx="256" cy="1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sp>
          <p:nvSpPr>
            <p:cNvPr id="100371" name="Oval 48"/>
            <p:cNvSpPr>
              <a:spLocks noChangeArrowheads="1"/>
            </p:cNvSpPr>
            <p:nvPr/>
          </p:nvSpPr>
          <p:spPr bwMode="auto">
            <a:xfrm>
              <a:off x="1483" y="387"/>
              <a:ext cx="935" cy="96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sp>
          <p:nvSpPr>
            <p:cNvPr id="100372" name="Oval 49"/>
            <p:cNvSpPr>
              <a:spLocks noChangeArrowheads="1"/>
            </p:cNvSpPr>
            <p:nvPr/>
          </p:nvSpPr>
          <p:spPr bwMode="auto">
            <a:xfrm>
              <a:off x="1795" y="572"/>
              <a:ext cx="223" cy="1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pic>
          <p:nvPicPr>
            <p:cNvPr id="100373" name="Picture 50" descr="Image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2" y="255"/>
              <a:ext cx="1313" cy="1044"/>
            </a:xfrm>
            <a:prstGeom prst="rect">
              <a:avLst/>
            </a:prstGeom>
            <a:noFill/>
            <a:ln w="9525">
              <a:solidFill>
                <a:srgbClr val="33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374" name="Oval 51"/>
            <p:cNvSpPr>
              <a:spLocks noChangeArrowheads="1"/>
            </p:cNvSpPr>
            <p:nvPr/>
          </p:nvSpPr>
          <p:spPr bwMode="auto">
            <a:xfrm>
              <a:off x="1614" y="799"/>
              <a:ext cx="223" cy="1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  <p:sp>
          <p:nvSpPr>
            <p:cNvPr id="100375" name="Oval 52"/>
            <p:cNvSpPr>
              <a:spLocks noChangeArrowheads="1"/>
            </p:cNvSpPr>
            <p:nvPr/>
          </p:nvSpPr>
          <p:spPr bwMode="auto">
            <a:xfrm>
              <a:off x="385" y="572"/>
              <a:ext cx="256" cy="1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>
                <a:latin typeface="Century Schoolbook" panose="02040604050505020304" pitchFamily="18" charset="0"/>
              </a:endParaRPr>
            </a:p>
          </p:txBody>
        </p:sp>
      </p:grpSp>
      <p:sp>
        <p:nvSpPr>
          <p:cNvPr id="100357" name="Text Box 53"/>
          <p:cNvSpPr txBox="1">
            <a:spLocks noChangeArrowheads="1"/>
          </p:cNvSpPr>
          <p:nvPr/>
        </p:nvSpPr>
        <p:spPr bwMode="auto">
          <a:xfrm>
            <a:off x="6156325" y="1389063"/>
            <a:ext cx="2119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centromerické</a:t>
            </a:r>
          </a:p>
        </p:txBody>
      </p:sp>
      <p:sp>
        <p:nvSpPr>
          <p:cNvPr id="100358" name="Text Box 54"/>
          <p:cNvSpPr txBox="1">
            <a:spLocks noChangeArrowheads="1"/>
          </p:cNvSpPr>
          <p:nvPr/>
        </p:nvSpPr>
        <p:spPr bwMode="auto">
          <a:xfrm>
            <a:off x="4405313" y="3333750"/>
            <a:ext cx="2857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celochromosomové</a:t>
            </a:r>
          </a:p>
        </p:txBody>
      </p:sp>
      <p:sp>
        <p:nvSpPr>
          <p:cNvPr id="100359" name="Text Box 55"/>
          <p:cNvSpPr txBox="1">
            <a:spLocks noChangeArrowheads="1"/>
          </p:cNvSpPr>
          <p:nvPr/>
        </p:nvSpPr>
        <p:spPr bwMode="auto">
          <a:xfrm>
            <a:off x="6770688" y="5494338"/>
            <a:ext cx="1195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genové</a:t>
            </a:r>
          </a:p>
        </p:txBody>
      </p:sp>
      <p:sp>
        <p:nvSpPr>
          <p:cNvPr id="23560" name="Text Box 56">
            <a:extLst>
              <a:ext uri="{FF2B5EF4-FFF2-40B4-BE49-F238E27FC236}">
                <a16:creationId xmlns:a16="http://schemas.microsoft.com/office/drawing/2014/main" id="{BFF70D00-0562-E547-B304-BE5BBE917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5525" y="119063"/>
            <a:ext cx="2268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entury Schoolbook"/>
                <a:cs typeface="Century Schoolbook"/>
                <a:sym typeface="Century Schoolbook"/>
              </a:rPr>
              <a:t>Typy sond</a:t>
            </a:r>
          </a:p>
        </p:txBody>
      </p:sp>
      <p:pic>
        <p:nvPicPr>
          <p:cNvPr id="100361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75" y="-300038"/>
            <a:ext cx="1503363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42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Obdélník 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520700"/>
            <a:ext cx="10083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593725" y="57467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en-US" altLang="cs-CZ" sz="2400">
              <a:solidFill>
                <a:srgbClr val="7030A0"/>
              </a:solidFill>
            </a:endParaRPr>
          </a:p>
        </p:txBody>
      </p:sp>
      <p:pic>
        <p:nvPicPr>
          <p:cNvPr id="102403" name="Picture 4" descr="Image5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3284538"/>
            <a:ext cx="4495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3284538"/>
            <a:ext cx="4343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75" y="-300038"/>
            <a:ext cx="1503363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31C1FD3B-941A-F44C-846E-3E361CC8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117475"/>
            <a:ext cx="835342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Mnohobarevná fluorescenční in </a:t>
            </a:r>
            <a:r>
              <a:rPr kumimoji="1" lang="cs-CZ" altLang="cs-CZ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situ</a:t>
            </a:r>
            <a:r>
              <a:rPr kumimoji="1"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hybridizace (</a:t>
            </a:r>
            <a:r>
              <a:rPr kumimoji="1" lang="cs-CZ" altLang="cs-CZ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mFISH</a:t>
            </a:r>
            <a:r>
              <a:rPr kumimoji="1"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kumimoji="1" lang="cs-CZ" altLang="cs-CZ" sz="2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cs-CZ" altLang="cs-CZ" sz="2000" b="1" dirty="0"/>
              <a:t>Mnohobarevná fluorescenční in </a:t>
            </a:r>
            <a:r>
              <a:rPr kumimoji="1" lang="cs-CZ" altLang="cs-CZ" sz="2000" b="1" dirty="0" err="1"/>
              <a:t>situ</a:t>
            </a:r>
            <a:r>
              <a:rPr kumimoji="1" lang="cs-CZ" altLang="cs-CZ" sz="2000" b="1" dirty="0"/>
              <a:t> hybridizace (M-FISH) je molekulárně cytogenetická metoda založená na hybridizaci 24 fluorescenčně značených </a:t>
            </a:r>
            <a:r>
              <a:rPr kumimoji="1" lang="cs-CZ" altLang="cs-CZ" sz="2000" b="1" dirty="0" err="1"/>
              <a:t>celochromosomových</a:t>
            </a:r>
            <a:r>
              <a:rPr kumimoji="1" lang="cs-CZ" altLang="cs-CZ" sz="2000" b="1" dirty="0"/>
              <a:t> sond, které dovolují  současně obarvení všech chromosomových párů odlišnými barvami.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37"/>
    </mc:Choice>
    <mc:Fallback xmlns="">
      <p:transition spd="slow" advTm="50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Obdélník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-495300"/>
            <a:ext cx="100838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0" name="Picture 2" descr="bandkaryogram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304800"/>
            <a:ext cx="44005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609600" y="620713"/>
            <a:ext cx="40163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chemeClr val="tx1"/>
              </a:buClr>
              <a:buSzPct val="90000"/>
              <a:buFontTx/>
              <a:buNone/>
            </a:pPr>
            <a:endParaRPr lang="cs-CZ" altLang="cs-CZ" sz="2400"/>
          </a:p>
          <a:p>
            <a:pPr eaLnBrk="1" hangingPunct="1">
              <a:buClr>
                <a:schemeClr val="tx1"/>
              </a:buClr>
              <a:buSzPct val="90000"/>
              <a:buFontTx/>
              <a:buChar char="•"/>
            </a:pPr>
            <a:r>
              <a:rPr lang="cs-CZ" altLang="cs-CZ" sz="2400"/>
              <a:t>Kombinuje paintingové proby specifické pro danou oblast chromosomu </a:t>
            </a:r>
          </a:p>
          <a:p>
            <a:pPr eaLnBrk="1" hangingPunct="1">
              <a:buClr>
                <a:schemeClr val="tx1"/>
              </a:buClr>
              <a:buSzPct val="90000"/>
              <a:buFontTx/>
              <a:buChar char="•"/>
            </a:pPr>
            <a:endParaRPr lang="cs-CZ" altLang="cs-CZ" sz="2400"/>
          </a:p>
          <a:p>
            <a:pPr eaLnBrk="1" hangingPunct="1">
              <a:buClr>
                <a:schemeClr val="tx1"/>
              </a:buClr>
              <a:buSzPct val="90000"/>
              <a:buFontTx/>
              <a:buChar char="•"/>
            </a:pPr>
            <a:r>
              <a:rPr lang="cs-CZ" altLang="cs-CZ" sz="2400"/>
              <a:t>Sondy připravené mikrodisekcí chromosomových oblastí</a:t>
            </a:r>
          </a:p>
          <a:p>
            <a:pPr eaLnBrk="1" hangingPunct="1">
              <a:buClr>
                <a:schemeClr val="tx1"/>
              </a:buClr>
              <a:buSzPct val="90000"/>
              <a:buFontTx/>
              <a:buChar char="•"/>
            </a:pPr>
            <a:endParaRPr lang="en-US" altLang="cs-CZ" sz="2400"/>
          </a:p>
          <a:p>
            <a:pPr eaLnBrk="1" hangingPunct="1">
              <a:buClr>
                <a:schemeClr val="tx1"/>
              </a:buClr>
              <a:buSzPct val="90000"/>
              <a:buFontTx/>
              <a:buChar char="•"/>
            </a:pPr>
            <a:r>
              <a:rPr lang="cs-CZ" altLang="cs-CZ" sz="2400"/>
              <a:t>Pruhování pokrývá celý chromosom</a:t>
            </a:r>
          </a:p>
          <a:p>
            <a:pPr eaLnBrk="1" hangingPunct="1">
              <a:buClr>
                <a:schemeClr val="tx1"/>
              </a:buClr>
              <a:buSzPct val="90000"/>
              <a:buFontTx/>
              <a:buChar char="•"/>
            </a:pPr>
            <a:endParaRPr lang="cs-CZ" altLang="cs-CZ" sz="2400"/>
          </a:p>
          <a:p>
            <a:pPr eaLnBrk="1" hangingPunct="1"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</a:pPr>
            <a:endParaRPr lang="en-US" altLang="cs-CZ" sz="2400"/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609600" y="3048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en-US" altLang="cs-CZ" sz="2400" b="1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86A33E20-E36A-1F43-B9FD-D75D8A325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413" y="134938"/>
            <a:ext cx="2457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kumimoji="1" lang="cs-CZ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entury Schoolbook"/>
                <a:cs typeface="Calibri" pitchFamily="34" charset="0"/>
                <a:sym typeface="Century Schoolbook"/>
              </a:rPr>
              <a:t>Mband</a:t>
            </a:r>
            <a:r>
              <a:rPr kumimoji="1"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entury Schoolbook"/>
                <a:cs typeface="Calibri" pitchFamily="34" charset="0"/>
                <a:sym typeface="Century Schoolbook"/>
              </a:rPr>
              <a:t> FISH</a:t>
            </a:r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4876800" y="6553200"/>
            <a:ext cx="1766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cs-CZ" altLang="cs-CZ" sz="1400">
                <a:solidFill>
                  <a:srgbClr val="7030A0"/>
                </a:solidFill>
                <a:latin typeface="Arial" panose="020B0604020202020204" pitchFamily="34" charset="0"/>
              </a:rPr>
              <a:t>Převzato I.Chudoba</a:t>
            </a:r>
          </a:p>
        </p:txBody>
      </p:sp>
      <p:pic>
        <p:nvPicPr>
          <p:cNvPr id="10445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50" y="-3032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6" name="Obrázek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5445125"/>
            <a:ext cx="4292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744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Obdélník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533400"/>
            <a:ext cx="100838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Rectangle 3"/>
          <p:cNvSpPr>
            <a:spLocks noChangeArrowheads="1"/>
          </p:cNvSpPr>
          <p:nvPr/>
        </p:nvSpPr>
        <p:spPr bwMode="auto">
          <a:xfrm>
            <a:off x="838200" y="152400"/>
            <a:ext cx="678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>
              <a:solidFill>
                <a:srgbClr val="7030A0"/>
              </a:solidFill>
            </a:endParaRPr>
          </a:p>
        </p:txBody>
      </p:sp>
      <p:sp>
        <p:nvSpPr>
          <p:cNvPr id="105475" name="Text Box 4"/>
          <p:cNvSpPr txBox="1">
            <a:spLocks noChangeArrowheads="1"/>
          </p:cNvSpPr>
          <p:nvPr/>
        </p:nvSpPr>
        <p:spPr bwMode="auto">
          <a:xfrm>
            <a:off x="4876800" y="2286000"/>
            <a:ext cx="3792538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cs-CZ" altLang="cs-CZ" sz="2800"/>
              <a:t>Nádorová  </a:t>
            </a:r>
            <a:r>
              <a:rPr lang="de-DE" altLang="cs-CZ" sz="2800"/>
              <a:t> DNA</a:t>
            </a:r>
            <a:r>
              <a:rPr lang="cs-CZ" altLang="cs-CZ" sz="2800"/>
              <a:t>  je hybridizována společně s kontrolní DNA k hybridizačnímu sklu, na kterém jsou fragmenty genomické DNA/oligonukleotidy </a:t>
            </a:r>
            <a:endParaRPr lang="de-DE" altLang="cs-CZ" sz="2800"/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1133475" y="68263"/>
            <a:ext cx="7981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cs-CZ" altLang="cs-CZ" sz="4000"/>
              <a:t>Array  CGH 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cs-CZ" altLang="cs-CZ" sz="4000"/>
              <a:t>komparativní genomová hybridizace</a:t>
            </a:r>
          </a:p>
        </p:txBody>
      </p:sp>
      <p:grpSp>
        <p:nvGrpSpPr>
          <p:cNvPr id="105477" name="Skupina 6"/>
          <p:cNvGrpSpPr>
            <a:grpSpLocks/>
          </p:cNvGrpSpPr>
          <p:nvPr/>
        </p:nvGrpSpPr>
        <p:grpSpPr bwMode="auto">
          <a:xfrm>
            <a:off x="0" y="1676400"/>
            <a:ext cx="4724400" cy="4330700"/>
            <a:chOff x="0" y="1676400"/>
            <a:chExt cx="4724400" cy="4330700"/>
          </a:xfrm>
        </p:grpSpPr>
        <p:pic>
          <p:nvPicPr>
            <p:cNvPr id="10547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76400"/>
              <a:ext cx="4724400" cy="433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8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2590800"/>
              <a:ext cx="831273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54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75" y="-300038"/>
            <a:ext cx="1503363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85"/>
    </mc:Choice>
    <mc:Fallback xmlns="">
      <p:transition spd="slow" advTm="65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Obdélník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0" y="-635000"/>
            <a:ext cx="100965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6" name="Picture 2" descr="age3image18029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69963"/>
            <a:ext cx="7388225" cy="54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4175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Obdélník 1"/>
          <p:cNvSpPr>
            <a:spLocks noChangeArrowheads="1"/>
          </p:cNvSpPr>
          <p:nvPr/>
        </p:nvSpPr>
        <p:spPr bwMode="auto">
          <a:xfrm>
            <a:off x="447675" y="6481763"/>
            <a:ext cx="4340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0000"/>
                </a:solidFill>
              </a:rPr>
              <a:t>Rozlišení aCGH/SNPs ∼400kb (25–85-mer oligonucleotides)</a:t>
            </a:r>
            <a:endParaRPr lang="cs-CZ" altLang="cs-CZ" sz="1000"/>
          </a:p>
        </p:txBody>
      </p:sp>
      <p:sp>
        <p:nvSpPr>
          <p:cNvPr id="108549" name="Obdélník 5"/>
          <p:cNvSpPr>
            <a:spLocks noChangeArrowheads="1"/>
          </p:cNvSpPr>
          <p:nvPr/>
        </p:nvSpPr>
        <p:spPr bwMode="auto">
          <a:xfrm>
            <a:off x="4575175" y="6327775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0000"/>
                </a:solidFill>
              </a:rPr>
              <a:t> GeneChip 6.0 (906 600 SNP sequences a 900 000 nonpolymorphic oligonucleotides, an average spacing of 0.7 Kb, tj 700bp).</a:t>
            </a:r>
            <a:endParaRPr lang="cs-CZ" altLang="cs-CZ" sz="10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06"/>
    </mc:Choice>
    <mc:Fallback xmlns="">
      <p:transition spd="slow" advTm="37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913" y="-431800"/>
            <a:ext cx="10083801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2F4D71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18786" name="Shape 90"/>
          <p:cNvSpPr>
            <a:spLocks noChangeArrowheads="1"/>
          </p:cNvSpPr>
          <p:nvPr/>
        </p:nvSpPr>
        <p:spPr bwMode="auto">
          <a:xfrm>
            <a:off x="1692275" y="2439988"/>
            <a:ext cx="58134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200"/>
              </a:spcBef>
              <a:buFontTx/>
              <a:buNone/>
            </a:pPr>
            <a:r>
              <a:rPr lang="cs-CZ" altLang="cs-CZ" sz="3800"/>
              <a:t>1.Diagnosa</a:t>
            </a:r>
          </a:p>
          <a:p>
            <a:pPr eaLnBrk="1" hangingPunct="1">
              <a:spcBef>
                <a:spcPts val="2200"/>
              </a:spcBef>
              <a:buFontTx/>
              <a:buNone/>
            </a:pPr>
            <a:r>
              <a:rPr lang="cs-CZ" altLang="cs-CZ" sz="3800"/>
              <a:t>2.Prognosa</a:t>
            </a:r>
          </a:p>
          <a:p>
            <a:pPr eaLnBrk="1" hangingPunct="1">
              <a:spcBef>
                <a:spcPts val="2200"/>
              </a:spcBef>
              <a:buFontTx/>
              <a:buNone/>
            </a:pPr>
            <a:r>
              <a:rPr lang="cs-CZ" altLang="cs-CZ" sz="3800"/>
              <a:t>3.Léčebné rozhodování</a:t>
            </a:r>
          </a:p>
        </p:txBody>
      </p:sp>
      <p:sp>
        <p:nvSpPr>
          <p:cNvPr id="118787" name="Shape 91"/>
          <p:cNvSpPr>
            <a:spLocks noChangeArrowheads="1"/>
          </p:cNvSpPr>
          <p:nvPr/>
        </p:nvSpPr>
        <p:spPr bwMode="auto">
          <a:xfrm rot="-509518">
            <a:off x="2265363" y="5057775"/>
            <a:ext cx="55149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200"/>
              </a:spcBef>
              <a:buFontTx/>
              <a:buNone/>
            </a:pPr>
            <a:endParaRPr lang="en-US" altLang="cs-CZ" sz="3800"/>
          </a:p>
        </p:txBody>
      </p:sp>
      <p:sp>
        <p:nvSpPr>
          <p:cNvPr id="92" name="Shape 92">
            <a:extLst>
              <a:ext uri="{FF2B5EF4-FFF2-40B4-BE49-F238E27FC236}">
                <a16:creationId xmlns:a16="http://schemas.microsoft.com/office/drawing/2014/main" id="{B3084EBB-1096-8C45-971D-7B37C8352F71}"/>
              </a:ext>
            </a:extLst>
          </p:cNvPr>
          <p:cNvSpPr/>
          <p:nvPr/>
        </p:nvSpPr>
        <p:spPr>
          <a:xfrm>
            <a:off x="2124075" y="363538"/>
            <a:ext cx="5208588" cy="646112"/>
          </a:xfrm>
          <a:prstGeom prst="rect">
            <a:avLst/>
          </a:prstGeom>
          <a:ln w="12700">
            <a:miter lim="400000"/>
          </a:ln>
          <a:extLst/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sz="36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Cytog</a:t>
            </a:r>
            <a:r>
              <a:rPr lang="en-US" altLang="cs-CZ" sz="36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eneti</a:t>
            </a:r>
            <a:r>
              <a:rPr lang="cs-CZ" altLang="cs-CZ" sz="36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ka v h</a:t>
            </a:r>
            <a:r>
              <a:rPr lang="en-US" altLang="cs-CZ" sz="36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ematolog</a:t>
            </a:r>
            <a:r>
              <a:rPr lang="cs-CZ" altLang="cs-CZ" sz="36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ii</a:t>
            </a:r>
            <a:endParaRPr lang="en-US" altLang="cs-CZ" sz="360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18789" name="Shape 93"/>
          <p:cNvSpPr>
            <a:spLocks noChangeArrowheads="1"/>
          </p:cNvSpPr>
          <p:nvPr/>
        </p:nvSpPr>
        <p:spPr bwMode="auto">
          <a:xfrm>
            <a:off x="3203575" y="3644900"/>
            <a:ext cx="266541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200"/>
              </a:spcBef>
              <a:buFontTx/>
              <a:buNone/>
            </a:pPr>
            <a:endParaRPr lang="en-US" altLang="cs-CZ" sz="3800"/>
          </a:p>
        </p:txBody>
      </p:sp>
      <p:pic>
        <p:nvPicPr>
          <p:cNvPr id="1187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249238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Obdélník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3048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Rectangle 3"/>
          <p:cNvSpPr>
            <a:spLocks noGrp="1"/>
          </p:cNvSpPr>
          <p:nvPr>
            <p:ph type="body" idx="4294967295"/>
          </p:nvPr>
        </p:nvSpPr>
        <p:spPr>
          <a:xfrm>
            <a:off x="576263" y="1628775"/>
            <a:ext cx="8567737" cy="4032250"/>
          </a:xfrm>
        </p:spPr>
        <p:txBody>
          <a:bodyPr/>
          <a:lstStyle/>
          <a:p>
            <a:pPr>
              <a:buClr>
                <a:srgbClr val="92D050"/>
              </a:buClr>
              <a:buSzPct val="120000"/>
              <a:buFont typeface="Wingdings" panose="05000000000000000000" pitchFamily="2" charset="2"/>
              <a:buChar char="§"/>
            </a:pPr>
            <a:r>
              <a:rPr lang="cs-CZ" altLang="cs-CZ" sz="2400" i="1"/>
              <a:t>Nádor je genetické onemocnění, které vzniká   </a:t>
            </a:r>
          </a:p>
          <a:p>
            <a:pPr>
              <a:buClr>
                <a:srgbClr val="92D050"/>
              </a:buClr>
              <a:buSzPct val="120000"/>
              <a:buFont typeface="Arial" panose="020B0604020202020204" pitchFamily="34" charset="0"/>
              <a:buNone/>
            </a:pPr>
            <a:r>
              <a:rPr lang="cs-CZ" altLang="cs-CZ" sz="2400" i="1"/>
              <a:t>	jako důsledek kumulace řady genetických změn</a:t>
            </a:r>
          </a:p>
          <a:p>
            <a:pPr>
              <a:buClr>
                <a:srgbClr val="92D050"/>
              </a:buClr>
              <a:buSzPct val="120000"/>
              <a:buFont typeface="Wingdings" panose="05000000000000000000" pitchFamily="2" charset="2"/>
              <a:buChar char="§"/>
            </a:pPr>
            <a:endParaRPr lang="cs-CZ" altLang="cs-CZ" sz="1000" i="1"/>
          </a:p>
          <a:p>
            <a:pPr>
              <a:buClr>
                <a:srgbClr val="92D050"/>
              </a:buClr>
              <a:buSzPct val="120000"/>
              <a:buFont typeface="Wingdings" panose="05000000000000000000" pitchFamily="2" charset="2"/>
              <a:buChar char="§"/>
            </a:pPr>
            <a:r>
              <a:rPr lang="cs-CZ" altLang="cs-CZ" sz="2400" i="1"/>
              <a:t>V ČR je diagnostikováno ročně  více jak 90 tis. nových nádorů 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1000" i="1"/>
              <a:t>             (ÚZIS:  V roce 2015 bylo do Národního onkologického registru ČR (NOR) nově nahlášeno celkem 94 462 případů zhoubných novotvarů (ZN) a novotvarů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1000" i="1"/>
              <a:t>             in situ (dg. C00–C97 a D00–D09 dle MKN-10), z toho 48 666 případů u mužů a 45 796 případů u žen.)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1000" i="1"/>
          </a:p>
          <a:p>
            <a:pPr>
              <a:buFont typeface="Wingdings" panose="05000000000000000000" pitchFamily="2" charset="2"/>
              <a:buChar char="§"/>
            </a:pPr>
            <a:endParaRPr lang="cs-CZ" altLang="cs-CZ" sz="1000" i="1"/>
          </a:p>
        </p:txBody>
      </p:sp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2916238" y="404813"/>
            <a:ext cx="3416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 u="sng">
                <a:latin typeface="Arial" panose="020B0604020202020204" pitchFamily="34" charset="0"/>
              </a:rPr>
              <a:t>Genetika nádorů</a:t>
            </a:r>
            <a:endParaRPr lang="en-US" altLang="cs-CZ" b="1" u="sng">
              <a:latin typeface="Arial" panose="020B0604020202020204" pitchFamily="34" charset="0"/>
            </a:endParaRPr>
          </a:p>
        </p:txBody>
      </p:sp>
      <p:pic>
        <p:nvPicPr>
          <p:cNvPr id="81924" name="Obrázek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665538"/>
            <a:ext cx="3848437" cy="257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Obdélník 2"/>
          <p:cNvSpPr>
            <a:spLocks noChangeArrowheads="1"/>
          </p:cNvSpPr>
          <p:nvPr/>
        </p:nvSpPr>
        <p:spPr bwMode="auto">
          <a:xfrm>
            <a:off x="4356100" y="3986213"/>
            <a:ext cx="4572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FedraSerifAPro"/>
              </a:rPr>
              <a:t>Celková incidence hematologických malignit přesáhla v letech 2015–2016 hodnotu 4400 případů ročně, při dlouhodobě stabilním průměrném ročním růstu +0,8 %. Mortalita recentně mírně klesá (ročně –0,2 %) a dosahuje hodnoty přibližně 2000 úmrtí ročně. Důsledkem odlišného trendu ve vývoji incidence a mortality je prudce rostoucí prevalence těchto onemocnění, která v letech 2015–2016 dosáhla hodnoty téměř 34 000 osob a ročně průměrně roste o +4,1 %. </a:t>
            </a:r>
            <a:endParaRPr lang="cs-CZ" altLang="cs-CZ" sz="1200">
              <a:latin typeface="Century Schoolbook" panose="02040604050505020304" pitchFamily="18" charset="0"/>
            </a:endParaRPr>
          </a:p>
        </p:txBody>
      </p:sp>
      <p:sp>
        <p:nvSpPr>
          <p:cNvPr id="81926" name="TextovéPole 3"/>
          <p:cNvSpPr txBox="1">
            <a:spLocks noChangeArrowheads="1"/>
          </p:cNvSpPr>
          <p:nvPr/>
        </p:nvSpPr>
        <p:spPr bwMode="auto">
          <a:xfrm>
            <a:off x="5435600" y="6438900"/>
            <a:ext cx="27511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1" i="1"/>
              <a:t>Dušek et al, Transfuze a hematol.dnes, září 2018</a:t>
            </a:r>
          </a:p>
        </p:txBody>
      </p:sp>
      <p:pic>
        <p:nvPicPr>
          <p:cNvPr id="8192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438" y="-85725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87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Obdélník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366713"/>
            <a:ext cx="9361487" cy="288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1EC746B-450E-E94A-9226-2D7F022B3772}"/>
              </a:ext>
            </a:extLst>
          </p:cNvPr>
          <p:cNvSpPr txBox="1"/>
          <p:nvPr/>
        </p:nvSpPr>
        <p:spPr>
          <a:xfrm>
            <a:off x="179388" y="260350"/>
            <a:ext cx="8299450" cy="1385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latinLnBrk="1">
              <a:spcBef>
                <a:spcPct val="0"/>
              </a:spcBef>
              <a:buFontTx/>
              <a:buNone/>
            </a:pPr>
            <a:r>
              <a:rPr lang="cs-CZ" altLang="cs-CZ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Filadelfský chromosom (Ph)</a:t>
            </a:r>
          </a:p>
          <a:p>
            <a:pPr eaLnBrk="1" latinLnBrk="1">
              <a:spcBef>
                <a:spcPct val="0"/>
              </a:spcBef>
              <a:buFontTx/>
              <a:buNone/>
            </a:pPr>
            <a:endParaRPr lang="cs-CZ" altLang="cs-CZ" sz="2800"/>
          </a:p>
          <a:p>
            <a:pPr eaLnBrk="1" latinLnBrk="1">
              <a:spcBef>
                <a:spcPct val="0"/>
              </a:spcBef>
              <a:buFontTx/>
              <a:buNone/>
            </a:pPr>
            <a:r>
              <a:rPr lang="cs-CZ" altLang="cs-CZ" sz="2800"/>
              <a:t>První specifická chromosomová změna u nádoru člověka</a:t>
            </a:r>
          </a:p>
        </p:txBody>
      </p:sp>
      <p:pic>
        <p:nvPicPr>
          <p:cNvPr id="1198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20650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2221" y="2027238"/>
            <a:ext cx="6571134" cy="448151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6611779"/>
            <a:ext cx="19287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Převzato: www.jaypeedigital.com</a:t>
            </a:r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96"/>
    </mc:Choice>
    <mc:Fallback xmlns="">
      <p:transition spd="slow" advTm="32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Jaroso~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65"/>
    </mc:Choice>
    <mc:Fallback xmlns="">
      <p:transition spd="slow" advTm="76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Obdélník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381000"/>
            <a:ext cx="10083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Shape 118">
            <a:extLst>
              <a:ext uri="{FF2B5EF4-FFF2-40B4-BE49-F238E27FC236}">
                <a16:creationId xmlns:a16="http://schemas.microsoft.com/office/drawing/2014/main" id="{A6CD2AF6-FB96-BE42-A0A7-CAAC1B4C52F3}"/>
              </a:ext>
            </a:extLst>
          </p:cNvPr>
          <p:cNvSpPr/>
          <p:nvPr/>
        </p:nvSpPr>
        <p:spPr>
          <a:xfrm>
            <a:off x="2627313" y="333375"/>
            <a:ext cx="3651250" cy="646113"/>
          </a:xfrm>
          <a:prstGeom prst="rect">
            <a:avLst/>
          </a:prstGeom>
          <a:ln w="12700">
            <a:miter lim="400000"/>
          </a:ln>
          <a:extLst/>
        </p:spPr>
        <p:txBody>
          <a:bodyPr wrap="none" lIns="45719" rIns="45719">
            <a:spAutoFit/>
          </a:bodyPr>
          <a:lstStyle>
            <a:lvl1pPr>
              <a:defRPr sz="36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entury Schoolbook"/>
                <a:cs typeface="Century Schoolbook"/>
                <a:sym typeface="Century Schoolbook"/>
              </a:rPr>
              <a:t>WHO Classification</a:t>
            </a:r>
          </a:p>
        </p:txBody>
      </p:sp>
      <p:sp>
        <p:nvSpPr>
          <p:cNvPr id="130051" name="Shape 119"/>
          <p:cNvSpPr>
            <a:spLocks noChangeArrowheads="1"/>
          </p:cNvSpPr>
          <p:nvPr/>
        </p:nvSpPr>
        <p:spPr bwMode="auto">
          <a:xfrm>
            <a:off x="457200" y="1522413"/>
            <a:ext cx="8229600" cy="493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800" dirty="0"/>
              <a:t>Cytogenetika součástí diagnostiky a klasifikace řady hematologických malignit  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cs-CZ" altLang="cs-CZ" sz="2400" dirty="0"/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400" dirty="0"/>
              <a:t>Cytogenetika  je součástí WHO klasifikace AML</a:t>
            </a:r>
          </a:p>
          <a:p>
            <a:pPr lvl="1" eaLnBrk="1" hangingPunct="1">
              <a:lnSpc>
                <a:spcPct val="80000"/>
              </a:lnSpc>
              <a:spcBef>
                <a:spcPts val="4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cs-CZ" altLang="cs-CZ" sz="2400" dirty="0"/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400" dirty="0"/>
              <a:t>Společně s </a:t>
            </a:r>
            <a:r>
              <a:rPr lang="cs-CZ" altLang="cs-CZ" sz="2400" dirty="0" err="1"/>
              <a:t>cytomorfologií</a:t>
            </a:r>
            <a:r>
              <a:rPr lang="cs-CZ" altLang="cs-CZ" sz="2400" dirty="0"/>
              <a:t> stratifikuje nemocné s MDS a MPN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400" dirty="0"/>
              <a:t>Je součástí prognostické stratifikace u CLL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cs-CZ" altLang="cs-CZ" sz="2400" dirty="0"/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400" dirty="0"/>
              <a:t>Klasifikace lymfomů - histologie, cytogenetika a FISH potvrzují klasifikační zařazení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cs-CZ" altLang="cs-CZ" sz="2400" dirty="0"/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400" dirty="0"/>
              <a:t>Je součástí prognostické stratifikace u MM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cs-CZ" altLang="cs-CZ" sz="2400" dirty="0">
              <a:latin typeface="Century Schoolbook" panose="02040604050505020304" pitchFamily="18" charset="0"/>
            </a:endParaRPr>
          </a:p>
        </p:txBody>
      </p:sp>
      <p:pic>
        <p:nvPicPr>
          <p:cNvPr id="13005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889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45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Obdélník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571500"/>
            <a:ext cx="100965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525B316-DCA5-344E-8E14-98C1A4850213}"/>
              </a:ext>
            </a:extLst>
          </p:cNvPr>
          <p:cNvSpPr txBox="1"/>
          <p:nvPr/>
        </p:nvSpPr>
        <p:spPr>
          <a:xfrm>
            <a:off x="2627313" y="115888"/>
            <a:ext cx="38322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entury Schoolbook"/>
                <a:cs typeface="Century Schoolbook"/>
                <a:sym typeface="Century Schoolbook"/>
              </a:rPr>
              <a:t>WHO klasifikace AML </a:t>
            </a:r>
          </a:p>
        </p:txBody>
      </p:sp>
      <p:pic>
        <p:nvPicPr>
          <p:cNvPr id="13107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20850"/>
            <a:ext cx="4408488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757238"/>
            <a:ext cx="599122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1824038"/>
            <a:ext cx="4124325" cy="3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889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32"/>
    </mc:Choice>
    <mc:Fallback xmlns="">
      <p:transition spd="slow" advTm="101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Obdélník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571500"/>
            <a:ext cx="100965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F56823A-B451-5C44-B93B-9651C689B013}"/>
              </a:ext>
            </a:extLst>
          </p:cNvPr>
          <p:cNvSpPr txBox="1"/>
          <p:nvPr/>
        </p:nvSpPr>
        <p:spPr>
          <a:xfrm>
            <a:off x="1908175" y="260350"/>
            <a:ext cx="46275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entury Schoolbook"/>
                <a:cs typeface="Century Schoolbook"/>
                <a:sym typeface="Century Schoolbook"/>
              </a:rPr>
              <a:t>WHO prognostická stratifikace AML</a:t>
            </a:r>
          </a:p>
        </p:txBody>
      </p:sp>
      <p:pic>
        <p:nvPicPr>
          <p:cNvPr id="13209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889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0" name="Obrázek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108075"/>
            <a:ext cx="4881563" cy="52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14"/>
    </mc:Choice>
    <mc:Fallback xmlns="">
      <p:transition spd="slow" advTm="52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Obdélník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4953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6" name="Shape 175"/>
          <p:cNvSpPr>
            <a:spLocks noChangeArrowheads="1"/>
          </p:cNvSpPr>
          <p:nvPr/>
        </p:nvSpPr>
        <p:spPr bwMode="auto">
          <a:xfrm>
            <a:off x="539750" y="1700213"/>
            <a:ext cx="7777163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 dirty="0"/>
              <a:t>Cytogenetika je nedílnou součástí diagnostických a prognostických stratifikací hematologických malignit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 dirty="0"/>
              <a:t>V jednom vyšetření analyzuje celý genom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 dirty="0"/>
              <a:t>Dovoluje potvrdit klinickou diagnosu nálezem specifických chromosomových změn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 dirty="0"/>
              <a:t>Nenáhodné rekurentní změny určují </a:t>
            </a:r>
            <a:r>
              <a:rPr lang="cs-CZ" altLang="cs-CZ" sz="2000" dirty="0" err="1"/>
              <a:t>prognosu</a:t>
            </a:r>
            <a:r>
              <a:rPr lang="cs-CZ" altLang="cs-CZ" sz="2000" dirty="0"/>
              <a:t> onemocnění</a:t>
            </a: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altLang="cs-CZ" sz="2000" dirty="0"/>
              <a:t>Určení změny dovoluje monitorovat účinnost léčby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164867" name="Shape 174"/>
          <p:cNvSpPr>
            <a:spLocks noChangeArrowheads="1"/>
          </p:cNvSpPr>
          <p:nvPr/>
        </p:nvSpPr>
        <p:spPr bwMode="auto">
          <a:xfrm>
            <a:off x="-541338" y="207963"/>
            <a:ext cx="914400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 b="1"/>
              <a:t>ZÁVĚR </a:t>
            </a:r>
          </a:p>
        </p:txBody>
      </p:sp>
      <p:pic>
        <p:nvPicPr>
          <p:cNvPr id="16486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-2778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65"/>
    </mc:Choice>
    <mc:Fallback xmlns="">
      <p:transition spd="slow" advTm="48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Obdélník 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3048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Shape 27">
            <a:extLst>
              <a:ext uri="{FF2B5EF4-FFF2-40B4-BE49-F238E27FC236}">
                <a16:creationId xmlns:a16="http://schemas.microsoft.com/office/drawing/2014/main" id="{98E7DA60-AF9A-2F4A-92BF-F6DBA421E8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49879" y="69143"/>
            <a:ext cx="5601816" cy="1127125"/>
          </a:xfrm>
          <a:extLst/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cs-CZ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Nádorová </a:t>
            </a:r>
            <a:r>
              <a:rPr lang="cs-CZ" sz="4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cytogenomika</a:t>
            </a:r>
            <a:endParaRPr lang="en-US" sz="4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3971" name="Shape 28"/>
          <p:cNvSpPr>
            <a:spLocks noGrp="1"/>
          </p:cNvSpPr>
          <p:nvPr>
            <p:ph type="body" idx="4294967295"/>
          </p:nvPr>
        </p:nvSpPr>
        <p:spPr>
          <a:xfrm>
            <a:off x="250825" y="1665288"/>
            <a:ext cx="8785225" cy="4525962"/>
          </a:xfrm>
        </p:spPr>
        <p:txBody>
          <a:bodyPr/>
          <a:lstStyle/>
          <a:p>
            <a:pPr>
              <a:buClr>
                <a:srgbClr val="92D050"/>
              </a:buClr>
              <a:buSzPct val="150000"/>
              <a:buFont typeface="Wingdings" panose="05000000000000000000" pitchFamily="2" charset="2"/>
              <a:buChar char="§"/>
            </a:pPr>
            <a:r>
              <a:rPr lang="cs-CZ" altLang="cs-CZ" sz="2600" dirty="0"/>
              <a:t>    </a:t>
            </a:r>
            <a:r>
              <a:rPr lang="cs-CZ" altLang="cs-CZ" sz="2400" dirty="0"/>
              <a:t>Charakteristickou vlastností nádorových buněk   jsou    </a:t>
            </a:r>
          </a:p>
          <a:p>
            <a:pPr>
              <a:buClr>
                <a:srgbClr val="92D050"/>
              </a:buClr>
              <a:buSzPct val="150000"/>
              <a:buFont typeface="Arial" panose="020B0604020202020204" pitchFamily="34" charset="0"/>
              <a:buNone/>
            </a:pPr>
            <a:r>
              <a:rPr lang="cs-CZ" altLang="cs-CZ" sz="2400" dirty="0"/>
              <a:t>           chromosomové změny : početní změny chromosomů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 dirty="0"/>
              <a:t>                            	               strukturní změny chromosomů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2400" dirty="0"/>
          </a:p>
          <a:p>
            <a:pPr>
              <a:buFont typeface="Arial" panose="020B0604020202020204" pitchFamily="34" charset="0"/>
              <a:buNone/>
            </a:pPr>
            <a:endParaRPr lang="en-US" altLang="cs-CZ" sz="2400" dirty="0"/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SzPct val="90000"/>
              <a:buFont typeface="Arial" panose="020B0604020202020204" pitchFamily="34" charset="0"/>
              <a:buNone/>
            </a:pPr>
            <a:endParaRPr lang="en-US" altLang="cs-CZ" sz="2400" dirty="0"/>
          </a:p>
        </p:txBody>
      </p:sp>
      <p:pic>
        <p:nvPicPr>
          <p:cNvPr id="8397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438" y="-85725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4" descr="Fritscher karyotyp 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3500438"/>
            <a:ext cx="4203700" cy="275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4" name="Picture 29" descr="C:\Majka a Eva\Karyotyp publi 2_soubory\HRAO[2].002K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082925"/>
            <a:ext cx="432117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4A919B53-E3D1-A44F-8708-8FE50A6BF3B4}"/>
              </a:ext>
            </a:extLst>
          </p:cNvPr>
          <p:cNvCxnSpPr>
            <a:cxnSpLocks/>
          </p:cNvCxnSpPr>
          <p:nvPr/>
        </p:nvCxnSpPr>
        <p:spPr>
          <a:xfrm>
            <a:off x="250825" y="3500438"/>
            <a:ext cx="86423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Přímá spojnice se šipkou 3"/>
          <p:cNvCxnSpPr/>
          <p:nvPr/>
        </p:nvCxnSpPr>
        <p:spPr>
          <a:xfrm flipH="1">
            <a:off x="6228184" y="4509120"/>
            <a:ext cx="288032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 flipH="1">
            <a:off x="8028384" y="4437112"/>
            <a:ext cx="216024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5652120" y="5157192"/>
            <a:ext cx="216024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8028384" y="5085184"/>
            <a:ext cx="216024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>
            <a:off x="6444208" y="5661248"/>
            <a:ext cx="216024" cy="288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250825" y="3500438"/>
            <a:ext cx="8637588" cy="27574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5656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 t="16666" r="8096" b="9792"/>
          <a:stretch>
            <a:fillRect/>
          </a:stretch>
        </p:blipFill>
        <p:spPr bwMode="auto">
          <a:xfrm>
            <a:off x="323850" y="2133600"/>
            <a:ext cx="4602163" cy="3024188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4BACC6"/>
            </a:solidFill>
            <a:miter lim="800000"/>
            <a:headEnd/>
            <a:tailEnd/>
          </a:ln>
        </p:spPr>
      </p:pic>
      <p:sp>
        <p:nvSpPr>
          <p:cNvPr id="84995" name="Obdélník 10"/>
          <p:cNvSpPr>
            <a:spLocks noChangeArrowheads="1"/>
          </p:cNvSpPr>
          <p:nvPr/>
        </p:nvSpPr>
        <p:spPr bwMode="auto">
          <a:xfrm>
            <a:off x="1268413" y="1038225"/>
            <a:ext cx="65357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dirty="0" err="1">
                <a:latin typeface="Georgia" panose="02040502050405020303" pitchFamily="18" charset="0"/>
              </a:rPr>
              <a:t>Cytogenetics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is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the</a:t>
            </a:r>
            <a:r>
              <a:rPr lang="cs-CZ" altLang="cs-CZ" sz="1000" dirty="0">
                <a:latin typeface="Georgia" panose="02040502050405020303" pitchFamily="18" charset="0"/>
              </a:rPr>
              <a:t> study </a:t>
            </a:r>
            <a:r>
              <a:rPr lang="cs-CZ" altLang="cs-CZ" sz="1000" dirty="0" err="1">
                <a:latin typeface="Georgia" panose="02040502050405020303" pitchFamily="18" charset="0"/>
              </a:rPr>
              <a:t>of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the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structure</a:t>
            </a:r>
            <a:r>
              <a:rPr lang="cs-CZ" altLang="cs-CZ" sz="1000" dirty="0">
                <a:latin typeface="Georgia" panose="02040502050405020303" pitchFamily="18" charset="0"/>
              </a:rPr>
              <a:t> and </a:t>
            </a:r>
            <a:r>
              <a:rPr lang="cs-CZ" altLang="cs-CZ" sz="1000" dirty="0" err="1">
                <a:latin typeface="Georgia" panose="02040502050405020303" pitchFamily="18" charset="0"/>
              </a:rPr>
              <a:t>properties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of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chromosomes</a:t>
            </a:r>
            <a:r>
              <a:rPr lang="cs-CZ" altLang="cs-CZ" sz="1000" dirty="0">
                <a:latin typeface="Georgia" panose="02040502050405020303" pitchFamily="18" charset="0"/>
              </a:rPr>
              <a:t>, </a:t>
            </a:r>
            <a:r>
              <a:rPr lang="cs-CZ" altLang="cs-CZ" sz="1000" dirty="0" err="1">
                <a:latin typeface="Georgia" panose="02040502050405020303" pitchFamily="18" charset="0"/>
              </a:rPr>
              <a:t>their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behaviour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during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somatic</a:t>
            </a:r>
            <a:r>
              <a:rPr lang="cs-CZ" altLang="cs-CZ" sz="1000" dirty="0">
                <a:latin typeface="Georgia" panose="02040502050405020303" pitchFamily="18" charset="0"/>
              </a:rPr>
              <a:t> cell </a:t>
            </a:r>
            <a:r>
              <a:rPr lang="cs-CZ" altLang="cs-CZ" sz="1000" dirty="0" err="1">
                <a:latin typeface="Georgia" panose="02040502050405020303" pitchFamily="18" charset="0"/>
              </a:rPr>
              <a:t>division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during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growth</a:t>
            </a:r>
            <a:r>
              <a:rPr lang="cs-CZ" altLang="cs-CZ" sz="1000" dirty="0">
                <a:latin typeface="Georgia" panose="02040502050405020303" pitchFamily="18" charset="0"/>
              </a:rPr>
              <a:t> and </a:t>
            </a:r>
            <a:r>
              <a:rPr lang="cs-CZ" altLang="cs-CZ" sz="1000" dirty="0" err="1">
                <a:latin typeface="Georgia" panose="02040502050405020303" pitchFamily="18" charset="0"/>
              </a:rPr>
              <a:t>development</a:t>
            </a:r>
            <a:r>
              <a:rPr lang="cs-CZ" altLang="cs-CZ" sz="1000" dirty="0">
                <a:latin typeface="Georgia" panose="02040502050405020303" pitchFamily="18" charset="0"/>
              </a:rPr>
              <a:t> (</a:t>
            </a:r>
            <a:r>
              <a:rPr lang="cs-CZ" altLang="cs-CZ" sz="1000" dirty="0" err="1">
                <a:latin typeface="Georgia" panose="02040502050405020303" pitchFamily="18" charset="0"/>
              </a:rPr>
              <a:t>mitosis</a:t>
            </a:r>
            <a:r>
              <a:rPr lang="cs-CZ" altLang="cs-CZ" sz="1000" dirty="0">
                <a:latin typeface="Georgia" panose="02040502050405020303" pitchFamily="18" charset="0"/>
              </a:rPr>
              <a:t>), and </a:t>
            </a:r>
            <a:r>
              <a:rPr lang="cs-CZ" altLang="cs-CZ" sz="1000" dirty="0" err="1">
                <a:latin typeface="Georgia" panose="02040502050405020303" pitchFamily="18" charset="0"/>
              </a:rPr>
              <a:t>germ</a:t>
            </a:r>
            <a:r>
              <a:rPr lang="cs-CZ" altLang="cs-CZ" sz="1000" dirty="0">
                <a:latin typeface="Georgia" panose="02040502050405020303" pitchFamily="18" charset="0"/>
              </a:rPr>
              <a:t> cell </a:t>
            </a:r>
            <a:r>
              <a:rPr lang="cs-CZ" altLang="cs-CZ" sz="1000" dirty="0" err="1">
                <a:latin typeface="Georgia" panose="02040502050405020303" pitchFamily="18" charset="0"/>
              </a:rPr>
              <a:t>division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during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reproduction</a:t>
            </a:r>
            <a:r>
              <a:rPr lang="cs-CZ" altLang="cs-CZ" sz="1000" dirty="0">
                <a:latin typeface="Georgia" panose="02040502050405020303" pitchFamily="18" charset="0"/>
              </a:rPr>
              <a:t> (</a:t>
            </a:r>
            <a:r>
              <a:rPr lang="cs-CZ" altLang="cs-CZ" sz="1000" dirty="0" err="1">
                <a:latin typeface="Georgia" panose="02040502050405020303" pitchFamily="18" charset="0"/>
              </a:rPr>
              <a:t>meiosis</a:t>
            </a:r>
            <a:r>
              <a:rPr lang="cs-CZ" altLang="cs-CZ" sz="1000" dirty="0">
                <a:latin typeface="Georgia" panose="02040502050405020303" pitchFamily="18" charset="0"/>
              </a:rPr>
              <a:t>), as </a:t>
            </a:r>
            <a:r>
              <a:rPr lang="cs-CZ" altLang="cs-CZ" sz="1000" dirty="0" err="1">
                <a:latin typeface="Georgia" panose="02040502050405020303" pitchFamily="18" charset="0"/>
              </a:rPr>
              <a:t>well</a:t>
            </a:r>
            <a:r>
              <a:rPr lang="cs-CZ" altLang="cs-CZ" sz="1000" dirty="0">
                <a:latin typeface="Georgia" panose="02040502050405020303" pitchFamily="18" charset="0"/>
              </a:rPr>
              <a:t> as </a:t>
            </a:r>
            <a:r>
              <a:rPr lang="cs-CZ" altLang="cs-CZ" sz="1000" dirty="0" err="1">
                <a:latin typeface="Georgia" panose="02040502050405020303" pitchFamily="18" charset="0"/>
              </a:rPr>
              <a:t>their</a:t>
            </a:r>
            <a:r>
              <a:rPr lang="cs-CZ" altLang="cs-CZ" sz="1000" dirty="0">
                <a:latin typeface="Georgia" panose="02040502050405020303" pitchFamily="18" charset="0"/>
              </a:rPr>
              <a:t> influence on </a:t>
            </a:r>
            <a:r>
              <a:rPr lang="cs-CZ" altLang="cs-CZ" sz="1000" dirty="0" err="1">
                <a:latin typeface="Georgia" panose="02040502050405020303" pitchFamily="18" charset="0"/>
              </a:rPr>
              <a:t>phenotype</a:t>
            </a:r>
            <a:r>
              <a:rPr lang="cs-CZ" altLang="cs-CZ" sz="1000" dirty="0">
                <a:latin typeface="Georgia" panose="02040502050405020303" pitchFamily="18" charset="0"/>
              </a:rPr>
              <a:t>. </a:t>
            </a:r>
            <a:r>
              <a:rPr lang="cs-CZ" altLang="cs-CZ" sz="1000" dirty="0" err="1">
                <a:latin typeface="Georgia" panose="02040502050405020303" pitchFamily="18" charset="0"/>
              </a:rPr>
              <a:t>Cytogenetics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also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includes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the</a:t>
            </a:r>
            <a:r>
              <a:rPr lang="cs-CZ" altLang="cs-CZ" sz="1000" dirty="0">
                <a:latin typeface="Georgia" panose="02040502050405020303" pitchFamily="18" charset="0"/>
              </a:rPr>
              <a:t> study </a:t>
            </a:r>
            <a:r>
              <a:rPr lang="cs-CZ" altLang="cs-CZ" sz="1000" dirty="0" err="1">
                <a:latin typeface="Georgia" panose="02040502050405020303" pitchFamily="18" charset="0"/>
              </a:rPr>
              <a:t>of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factors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that</a:t>
            </a:r>
            <a:r>
              <a:rPr lang="cs-CZ" altLang="cs-CZ" sz="1000" dirty="0">
                <a:latin typeface="Georgia" panose="02040502050405020303" pitchFamily="18" charset="0"/>
              </a:rPr>
              <a:t> cause </a:t>
            </a:r>
            <a:r>
              <a:rPr lang="cs-CZ" altLang="cs-CZ" sz="1000" dirty="0" err="1">
                <a:latin typeface="Georgia" panose="02040502050405020303" pitchFamily="18" charset="0"/>
              </a:rPr>
              <a:t>chromosomal</a:t>
            </a: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Georgia" panose="02040502050405020303" pitchFamily="18" charset="0"/>
              </a:rPr>
              <a:t>changes</a:t>
            </a:r>
            <a:r>
              <a:rPr lang="cs-CZ" altLang="cs-CZ" sz="1000" dirty="0">
                <a:latin typeface="Georgia" panose="02040502050405020303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Georgia" panose="02040502050405020303" pitchFamily="18" charset="0"/>
              </a:rPr>
              <a:t> </a:t>
            </a:r>
            <a:r>
              <a:rPr lang="cs-CZ" altLang="cs-CZ" sz="1000" dirty="0" err="1">
                <a:latin typeface="Century Schoolbook" panose="02040604050505020304" pitchFamily="18" charset="0"/>
              </a:rPr>
              <a:t>Hare</a:t>
            </a:r>
            <a:r>
              <a:rPr lang="cs-CZ" altLang="cs-CZ" sz="1000" dirty="0">
                <a:latin typeface="Century Schoolbook" panose="02040604050505020304" pitchFamily="18" charset="0"/>
              </a:rPr>
              <a:t> &amp;Singh1979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DBF866A-0BF4-4E43-99E5-D696D39FB07E}"/>
              </a:ext>
            </a:extLst>
          </p:cNvPr>
          <p:cNvSpPr/>
          <p:nvPr/>
        </p:nvSpPr>
        <p:spPr>
          <a:xfrm>
            <a:off x="2268538" y="222250"/>
            <a:ext cx="36925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dirty="0">
                <a:latin typeface="+mn-lt"/>
                <a:ea typeface="Century Schoolbook" charset="0"/>
                <a:cs typeface="Century Schoolbook" charset="0"/>
                <a:sym typeface="Century Schoolbook" charset="0"/>
              </a:rPr>
              <a:t>Historie cytogenetiky</a:t>
            </a:r>
          </a:p>
        </p:txBody>
      </p:sp>
      <p:pic>
        <p:nvPicPr>
          <p:cNvPr id="8499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2" t="8334" r="17448" b="7083"/>
          <a:stretch>
            <a:fillRect/>
          </a:stretch>
        </p:blipFill>
        <p:spPr bwMode="auto">
          <a:xfrm>
            <a:off x="5148263" y="1993900"/>
            <a:ext cx="3709987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835696" y="5805264"/>
            <a:ext cx="5056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1956 - určen přesný počet 46 lidských chromosomů </a:t>
            </a: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51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8DBF866A-0BF4-4E43-99E5-D696D39FB07E}"/>
              </a:ext>
            </a:extLst>
          </p:cNvPr>
          <p:cNvSpPr/>
          <p:nvPr/>
        </p:nvSpPr>
        <p:spPr>
          <a:xfrm>
            <a:off x="2268538" y="222250"/>
            <a:ext cx="53785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dirty="0">
                <a:latin typeface="+mn-lt"/>
                <a:ea typeface="Century Schoolbook" charset="0"/>
                <a:cs typeface="Century Schoolbook" charset="0"/>
                <a:sym typeface="Century Schoolbook" charset="0"/>
              </a:rPr>
              <a:t>Historie nádorové cytogenetiky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2636912"/>
            <a:ext cx="4325094" cy="216254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/>
          <a:srcRect l="60811" t="2237" r="817" b="49574"/>
          <a:stretch/>
        </p:blipFill>
        <p:spPr>
          <a:xfrm>
            <a:off x="4958793" y="2492896"/>
            <a:ext cx="3528392" cy="322810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763688" y="1347120"/>
            <a:ext cx="4166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Philadelphia chromosome (Ph1)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23528" y="5229200"/>
            <a:ext cx="3311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Peter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Nowell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&amp; David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Hungerford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Science 1960,132:1497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51120"/>
      </p:ext>
    </p:extLst>
  </p:cSld>
  <p:clrMapOvr>
    <a:masterClrMapping/>
  </p:clrMapOvr>
  <p:transition spd="med" advTm="480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8DBF866A-0BF4-4E43-99E5-D696D39FB07E}"/>
              </a:ext>
            </a:extLst>
          </p:cNvPr>
          <p:cNvSpPr/>
          <p:nvPr/>
        </p:nvSpPr>
        <p:spPr>
          <a:xfrm>
            <a:off x="2268538" y="222250"/>
            <a:ext cx="53785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dirty="0">
                <a:latin typeface="+mn-lt"/>
                <a:ea typeface="Century Schoolbook" charset="0"/>
                <a:cs typeface="Century Schoolbook" charset="0"/>
                <a:sym typeface="Century Schoolbook" charset="0"/>
              </a:rPr>
              <a:t>Historie nádorové cytogenetiky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4420" y="2132856"/>
            <a:ext cx="4023671" cy="3262822"/>
          </a:xfrm>
          <a:prstGeom prst="rect">
            <a:avLst/>
          </a:prstGeom>
        </p:spPr>
      </p:pic>
      <p:cxnSp>
        <p:nvCxnSpPr>
          <p:cNvPr id="9" name="Přímá spojnice se šipkou 8"/>
          <p:cNvCxnSpPr/>
          <p:nvPr/>
        </p:nvCxnSpPr>
        <p:spPr>
          <a:xfrm flipH="1">
            <a:off x="7236296" y="4797152"/>
            <a:ext cx="288032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4" y="2420888"/>
            <a:ext cx="3901717" cy="307580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160240" y="1118831"/>
            <a:ext cx="6300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Philadelphia chromosome (Ph1)</a:t>
            </a:r>
          </a:p>
        </p:txBody>
      </p:sp>
      <p:sp>
        <p:nvSpPr>
          <p:cNvPr id="6" name="Obdélník 5"/>
          <p:cNvSpPr/>
          <p:nvPr/>
        </p:nvSpPr>
        <p:spPr>
          <a:xfrm>
            <a:off x="367436" y="6064701"/>
            <a:ext cx="86690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Dr. Rowley received the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Lasker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Award, given for distinguished contributions to medical science; the National Medal of Science from President Bill Clinton; and the Presidential Medal of Freedom from President Obama, among many other honors</a:t>
            </a: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 (1925-2013)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19220" y="1767141"/>
            <a:ext cx="231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t(9;22)(q34;q11)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8424" y="3517772"/>
            <a:ext cx="371888" cy="304826"/>
          </a:xfrm>
          <a:prstGeom prst="rect">
            <a:avLst/>
          </a:prstGeom>
        </p:spPr>
      </p:pic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679446"/>
      </p:ext>
    </p:extLst>
  </p:cSld>
  <p:clrMapOvr>
    <a:masterClrMapping/>
  </p:clrMapOvr>
  <p:transition spd="med" advTm="35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Obdélník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584200"/>
            <a:ext cx="10083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8" name="Picture 8" descr="2001A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989138"/>
            <a:ext cx="2520950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1916113"/>
            <a:ext cx="8458200" cy="4114800"/>
          </a:xfrm>
        </p:spPr>
        <p:txBody>
          <a:bodyPr/>
          <a:lstStyle/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Wingdings" panose="05000000000000000000" pitchFamily="2" charset="2"/>
              <a:buChar char="§"/>
            </a:pPr>
            <a:r>
              <a:rPr lang="cs-CZ" altLang="cs-CZ" sz="3000" dirty="0">
                <a:cs typeface="Calibri" panose="020F0502020204030204" pitchFamily="34" charset="0"/>
              </a:rPr>
              <a:t> Zkoumá získané chromosomové změny    </a:t>
            </a: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Arial" panose="020B0604020202020204" pitchFamily="34" charset="0"/>
              <a:buNone/>
            </a:pPr>
            <a:r>
              <a:rPr lang="cs-CZ" altLang="cs-CZ" sz="3000" dirty="0">
                <a:cs typeface="Calibri" panose="020F0502020204030204" pitchFamily="34" charset="0"/>
              </a:rPr>
              <a:t>     nádorových buněk</a:t>
            </a: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Wingdings" panose="05000000000000000000" pitchFamily="2" charset="2"/>
              <a:buChar char="§"/>
            </a:pPr>
            <a:endParaRPr lang="cs-CZ" altLang="cs-CZ" sz="3000" dirty="0">
              <a:cs typeface="Calibri" panose="020F0502020204030204" pitchFamily="34" charset="0"/>
            </a:endParaRP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Wingdings" panose="05000000000000000000" pitchFamily="2" charset="2"/>
              <a:buChar char="§"/>
            </a:pPr>
            <a:r>
              <a:rPr lang="cs-CZ" altLang="cs-CZ" sz="3000" dirty="0">
                <a:cs typeface="Calibri" panose="020F0502020204030204" pitchFamily="34" charset="0"/>
              </a:rPr>
              <a:t>Hodnotí početní a strukturní změny</a:t>
            </a: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Arial" panose="020B0604020202020204" pitchFamily="34" charset="0"/>
              <a:buNone/>
            </a:pPr>
            <a:r>
              <a:rPr lang="cs-CZ" altLang="cs-CZ" sz="3000" dirty="0">
                <a:cs typeface="Calibri" panose="020F0502020204030204" pitchFamily="34" charset="0"/>
              </a:rPr>
              <a:t>    chromosomů </a:t>
            </a: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Wingdings" panose="05000000000000000000" pitchFamily="2" charset="2"/>
              <a:buNone/>
            </a:pPr>
            <a:endParaRPr lang="cs-CZ" altLang="cs-CZ" sz="3000" dirty="0">
              <a:cs typeface="Calibri" panose="020F0502020204030204" pitchFamily="34" charset="0"/>
            </a:endParaRP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Wingdings" panose="05000000000000000000" pitchFamily="2" charset="2"/>
              <a:buChar char="§"/>
            </a:pPr>
            <a:r>
              <a:rPr lang="cs-CZ" altLang="cs-CZ" sz="3000" dirty="0">
                <a:cs typeface="Calibri" panose="020F0502020204030204" pitchFamily="34" charset="0"/>
              </a:rPr>
              <a:t>Základní metoda – G-</a:t>
            </a:r>
            <a:r>
              <a:rPr lang="cs-CZ" altLang="cs-CZ" sz="3000" dirty="0" err="1">
                <a:cs typeface="Calibri" panose="020F0502020204030204" pitchFamily="34" charset="0"/>
              </a:rPr>
              <a:t>pruhovací</a:t>
            </a:r>
            <a:r>
              <a:rPr lang="cs-CZ" altLang="cs-CZ" sz="3000" dirty="0">
                <a:cs typeface="Calibri" panose="020F0502020204030204" pitchFamily="34" charset="0"/>
              </a:rPr>
              <a:t> technika </a:t>
            </a: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Wingdings" panose="05000000000000000000" pitchFamily="2" charset="2"/>
              <a:buNone/>
            </a:pPr>
            <a:r>
              <a:rPr lang="cs-CZ" altLang="cs-CZ" sz="3000" dirty="0">
                <a:cs typeface="Calibri" panose="020F0502020204030204" pitchFamily="34" charset="0"/>
              </a:rPr>
              <a:t>      (rozlišení kolem 3-5Mb)</a:t>
            </a: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Wingdings" panose="05000000000000000000" pitchFamily="2" charset="2"/>
              <a:buNone/>
            </a:pPr>
            <a:endParaRPr lang="cs-CZ" altLang="cs-CZ" sz="3000" dirty="0">
              <a:cs typeface="Calibri" panose="020F0502020204030204" pitchFamily="34" charset="0"/>
            </a:endParaRP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Wingdings" panose="05000000000000000000" pitchFamily="2" charset="2"/>
              <a:buChar char="§"/>
            </a:pPr>
            <a:r>
              <a:rPr lang="cs-CZ" altLang="cs-CZ" sz="3000" u="sng" dirty="0">
                <a:cs typeface="Calibri" panose="020F0502020204030204" pitchFamily="34" charset="0"/>
              </a:rPr>
              <a:t>V jednom vyšetření analyzuje celý genom</a:t>
            </a: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Wingdings" panose="05000000000000000000" pitchFamily="2" charset="2"/>
              <a:buChar char="§"/>
            </a:pPr>
            <a:endParaRPr lang="cs-CZ" altLang="cs-CZ" sz="3000" dirty="0">
              <a:cs typeface="Calibri" panose="020F0502020204030204" pitchFamily="34" charset="0"/>
            </a:endParaRP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Wingdings" panose="05000000000000000000" pitchFamily="2" charset="2"/>
              <a:buChar char="§"/>
            </a:pPr>
            <a:endParaRPr lang="cs-CZ" altLang="cs-CZ" sz="3000" dirty="0">
              <a:cs typeface="Calibri" panose="020F0502020204030204" pitchFamily="34" charset="0"/>
            </a:endParaRP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Arial" panose="020B0604020202020204" pitchFamily="34" charset="0"/>
              <a:buNone/>
            </a:pPr>
            <a:endParaRPr lang="cs-CZ" altLang="cs-CZ" sz="3000" dirty="0">
              <a:cs typeface="Calibri" panose="020F0502020204030204" pitchFamily="34" charset="0"/>
            </a:endParaRP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Wingdings" panose="05000000000000000000" pitchFamily="2" charset="2"/>
              <a:buChar char="§"/>
            </a:pPr>
            <a:endParaRPr lang="cs-CZ" altLang="cs-CZ" sz="3000" dirty="0">
              <a:cs typeface="Calibri" panose="020F0502020204030204" pitchFamily="34" charset="0"/>
            </a:endParaRPr>
          </a:p>
          <a:p>
            <a:pPr eaLnBrk="1" hangingPunct="1">
              <a:lnSpc>
                <a:spcPct val="60000"/>
              </a:lnSpc>
              <a:buClr>
                <a:srgbClr val="66FF33"/>
              </a:buClr>
              <a:buSzPct val="134000"/>
              <a:buFont typeface="Arial" panose="020B0604020202020204" pitchFamily="34" charset="0"/>
              <a:buNone/>
            </a:pPr>
            <a:endParaRPr lang="en-US" altLang="cs-CZ" sz="3000" dirty="0">
              <a:cs typeface="Calibri" panose="020F0502020204030204" pitchFamily="34" charset="0"/>
            </a:endParaRPr>
          </a:p>
        </p:txBody>
      </p:sp>
      <p:sp>
        <p:nvSpPr>
          <p:cNvPr id="7171" name="Text Box 4">
            <a:extLst>
              <a:ext uri="{FF2B5EF4-FFF2-40B4-BE49-F238E27FC236}">
                <a16:creationId xmlns:a16="http://schemas.microsoft.com/office/drawing/2014/main" id="{4E4702CB-6D34-D145-8C77-2BACC8442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37" y="328752"/>
            <a:ext cx="6334125" cy="70788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 algn="ctr">
              <a:defRPr/>
            </a:pPr>
            <a:r>
              <a:rPr lang="cs-CZ" altLang="cs-CZ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Nádorová cytogenetika</a:t>
            </a:r>
          </a:p>
        </p:txBody>
      </p:sp>
      <p:pic>
        <p:nvPicPr>
          <p:cNvPr id="8602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384175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98"/>
    </mc:Choice>
    <mc:Fallback xmlns="">
      <p:transition spd="slow" advTm="73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Obdélník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2921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17239637-4E36-0C4D-9BBE-A6B88D0B5B7F}"/>
              </a:ext>
            </a:extLst>
          </p:cNvPr>
          <p:cNvSpPr/>
          <p:nvPr/>
        </p:nvSpPr>
        <p:spPr>
          <a:xfrm>
            <a:off x="0" y="6642538"/>
            <a:ext cx="9144000" cy="201222"/>
          </a:xfrm>
          <a:prstGeom prst="rect">
            <a:avLst/>
          </a:prstGeom>
          <a:solidFill>
            <a:srgbClr val="C2C2C2"/>
          </a:solidFill>
          <a:ln>
            <a:noFill/>
          </a:ln>
          <a:effectLst>
            <a:outerShdw blurRad="50800" dist="50800" dir="5400000" algn="ctr" rotWithShape="0">
              <a:srgbClr val="000000">
                <a:alpha val="70000"/>
              </a:srgbClr>
            </a:outerShdw>
            <a:reflection stA="45000" endPos="13000" dist="50800" dir="5400000" sy="-100000" algn="bl" rotWithShape="0"/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pic>
        <p:nvPicPr>
          <p:cNvPr id="8806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438" y="-85725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1384300" y="393700"/>
            <a:ext cx="74803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 dirty="0"/>
              <a:t>Nádorová </a:t>
            </a:r>
            <a:r>
              <a:rPr lang="cs-CZ" altLang="cs-CZ" sz="4000" dirty="0" err="1"/>
              <a:t>cytogenomika</a:t>
            </a:r>
            <a:r>
              <a:rPr lang="cs-CZ" altLang="cs-CZ" sz="4000" dirty="0"/>
              <a:t> - metody</a:t>
            </a:r>
            <a:endParaRPr lang="en-US" altLang="cs-CZ" sz="4000" dirty="0"/>
          </a:p>
        </p:txBody>
      </p:sp>
      <p:pic>
        <p:nvPicPr>
          <p:cNvPr id="88069" name="G-1324295KN1~A.png" descr="G-1324295KN1~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1"/>
          <a:stretch>
            <a:fillRect/>
          </a:stretch>
        </p:blipFill>
        <p:spPr bwMode="auto">
          <a:xfrm>
            <a:off x="3906838" y="1211263"/>
            <a:ext cx="2125662" cy="1592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8070" name="Group 69"/>
          <p:cNvGrpSpPr>
            <a:grpSpLocks/>
          </p:cNvGrpSpPr>
          <p:nvPr/>
        </p:nvGrpSpPr>
        <p:grpSpPr bwMode="auto">
          <a:xfrm>
            <a:off x="6083300" y="2746375"/>
            <a:ext cx="2482850" cy="1762125"/>
            <a:chOff x="0" y="-80659"/>
            <a:chExt cx="2424113" cy="1833259"/>
          </a:xfrm>
        </p:grpSpPr>
        <p:sp>
          <p:nvSpPr>
            <p:cNvPr id="88084" name="Shape 66"/>
            <p:cNvSpPr>
              <a:spLocks noChangeArrowheads="1"/>
            </p:cNvSpPr>
            <p:nvPr/>
          </p:nvSpPr>
          <p:spPr bwMode="auto">
            <a:xfrm>
              <a:off x="0" y="0"/>
              <a:ext cx="2424113" cy="175260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45719" tIns="45719" rIns="45719" bIns="45719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000">
                <a:solidFill>
                  <a:srgbClr val="000000"/>
                </a:solidFill>
                <a:latin typeface="Century Schoolbook" panose="02040604050505020304" pitchFamily="18" charset="0"/>
              </a:endParaRPr>
            </a:p>
          </p:txBody>
        </p:sp>
        <p:pic>
          <p:nvPicPr>
            <p:cNvPr id="88085" name="imag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2" t="56544" r="34760" b="8717"/>
            <a:stretch>
              <a:fillRect/>
            </a:stretch>
          </p:blipFill>
          <p:spPr bwMode="auto">
            <a:xfrm>
              <a:off x="15451" y="37412"/>
              <a:ext cx="1281980" cy="1135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86" name="051326KE~C.png" descr="051326KE~C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7" t="26347" r="30939" b="21202"/>
            <a:stretch>
              <a:fillRect/>
            </a:stretch>
          </p:blipFill>
          <p:spPr bwMode="auto">
            <a:xfrm>
              <a:off x="1068306" y="-80659"/>
              <a:ext cx="1313044" cy="1407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8071" name="ALL.png" descr="ALL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59"/>
          <a:stretch>
            <a:fillRect/>
          </a:stretch>
        </p:blipFill>
        <p:spPr bwMode="auto">
          <a:xfrm>
            <a:off x="536575" y="4675188"/>
            <a:ext cx="26543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IKZF1-Zoom.png" descr="IKZF1-Zoom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"/>
          <a:stretch>
            <a:fillRect/>
          </a:stretch>
        </p:blipFill>
        <p:spPr bwMode="auto">
          <a:xfrm>
            <a:off x="3309938" y="4760913"/>
            <a:ext cx="2589212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3" b="30235"/>
          <a:stretch>
            <a:fillRect/>
          </a:stretch>
        </p:blipFill>
        <p:spPr bwMode="auto">
          <a:xfrm>
            <a:off x="6032500" y="4632325"/>
            <a:ext cx="261143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metap1.png" descr="metap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2987675"/>
            <a:ext cx="213836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155700"/>
            <a:ext cx="22050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3F582042-A4ED-034F-B90B-04A866F8844A}"/>
              </a:ext>
            </a:extLst>
          </p:cNvPr>
          <p:cNvSpPr txBox="1"/>
          <p:nvPr/>
        </p:nvSpPr>
        <p:spPr>
          <a:xfrm>
            <a:off x="3721100" y="6354763"/>
            <a:ext cx="2722563" cy="4000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kern="0" dirty="0" err="1">
                <a:latin typeface="Calibri" panose="020F0502020204030204" pitchFamily="34" charset="0"/>
                <a:ea typeface="Century Schoolbook"/>
                <a:cs typeface="Century Schoolbook"/>
                <a:sym typeface="Century Schoolbook"/>
              </a:rPr>
              <a:t>arrayCGH</a:t>
            </a:r>
            <a:r>
              <a:rPr lang="cs-CZ" sz="2000" kern="0" dirty="0">
                <a:latin typeface="Calibri" panose="020F0502020204030204" pitchFamily="34" charset="0"/>
                <a:ea typeface="Century Schoolbook"/>
                <a:cs typeface="Century Schoolbook"/>
                <a:sym typeface="Century Schoolbook"/>
              </a:rPr>
              <a:t>/SNP </a:t>
            </a:r>
            <a:r>
              <a:rPr lang="cs-CZ" sz="2000" kern="0" dirty="0" err="1">
                <a:latin typeface="Calibri" panose="020F0502020204030204" pitchFamily="34" charset="0"/>
                <a:ea typeface="Century Schoolbook"/>
                <a:cs typeface="Century Schoolbook"/>
                <a:sym typeface="Century Schoolbook"/>
              </a:rPr>
              <a:t>array</a:t>
            </a:r>
            <a:endParaRPr lang="cs-CZ" sz="2000" kern="0" dirty="0">
              <a:latin typeface="Calibri" panose="020F0502020204030204" pitchFamily="34" charset="0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88077" name="image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t="12698" r="4742" b="21815"/>
          <a:stretch>
            <a:fillRect/>
          </a:stretch>
        </p:blipFill>
        <p:spPr bwMode="auto">
          <a:xfrm>
            <a:off x="6083300" y="1155700"/>
            <a:ext cx="248285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D9C563E9-B621-7747-BD9B-8AE7EF739D91}"/>
              </a:ext>
            </a:extLst>
          </p:cNvPr>
          <p:cNvSpPr txBox="1"/>
          <p:nvPr/>
        </p:nvSpPr>
        <p:spPr>
          <a:xfrm>
            <a:off x="7031038" y="1087438"/>
            <a:ext cx="554037" cy="4000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19" tIns="45719" rIns="45719" bIns="45719" spcCol="38100">
            <a:spAutoFit/>
          </a:bodyPr>
          <a:lstStyle/>
          <a:p>
            <a:pPr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kern="0" dirty="0">
                <a:solidFill>
                  <a:schemeClr val="bg1"/>
                </a:solidFill>
                <a:latin typeface="Calibri" panose="020F0502020204030204" pitchFamily="34" charset="0"/>
                <a:ea typeface="Century Schoolbook"/>
                <a:cs typeface="Century Schoolbook"/>
                <a:sym typeface="Century Schoolbook"/>
              </a:rPr>
              <a:t>FISH</a:t>
            </a:r>
          </a:p>
        </p:txBody>
      </p:sp>
      <p:sp>
        <p:nvSpPr>
          <p:cNvPr id="88079" name="TextovéPole 1"/>
          <p:cNvSpPr txBox="1">
            <a:spLocks noChangeArrowheads="1"/>
          </p:cNvSpPr>
          <p:nvPr/>
        </p:nvSpPr>
        <p:spPr bwMode="auto">
          <a:xfrm>
            <a:off x="2270125" y="1517650"/>
            <a:ext cx="16859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Konvenční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cytogenetická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analýza</a:t>
            </a:r>
          </a:p>
        </p:txBody>
      </p:sp>
      <p:pic>
        <p:nvPicPr>
          <p:cNvPr id="88080" name="Picture 2" descr="bandkaryogram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2986088"/>
            <a:ext cx="11652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1" name="M-1324295KN1~B.png" descr="M-1324295KN1~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1"/>
          <a:stretch>
            <a:fillRect/>
          </a:stretch>
        </p:blipFill>
        <p:spPr bwMode="auto">
          <a:xfrm>
            <a:off x="2317750" y="2986088"/>
            <a:ext cx="198437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11" name="TextovéPole 2">
            <a:extLst>
              <a:ext uri="{FF2B5EF4-FFF2-40B4-BE49-F238E27FC236}">
                <a16:creationId xmlns:a16="http://schemas.microsoft.com/office/drawing/2014/main" id="{194DA8F7-09AB-4C46-9390-EB38CDDBF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775" y="2995613"/>
            <a:ext cx="655638" cy="306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>
              <a:defRPr/>
            </a:pPr>
            <a:r>
              <a:rPr lang="cs-CZ" altLang="cs-CZ" sz="1400" dirty="0" err="1">
                <a:latin typeface="+mn-lt"/>
              </a:rPr>
              <a:t>mFISH</a:t>
            </a:r>
            <a:endParaRPr lang="cs-CZ" altLang="cs-CZ" sz="1400" dirty="0">
              <a:latin typeface="+mn-lt"/>
            </a:endParaRPr>
          </a:p>
        </p:txBody>
      </p:sp>
      <p:sp>
        <p:nvSpPr>
          <p:cNvPr id="59412" name="TextovéPole 3">
            <a:extLst>
              <a:ext uri="{FF2B5EF4-FFF2-40B4-BE49-F238E27FC236}">
                <a16:creationId xmlns:a16="http://schemas.microsoft.com/office/drawing/2014/main" id="{C55CCE26-F61C-784C-B9CD-D7C143D72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288" y="3278188"/>
            <a:ext cx="6731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  <a:sym typeface="Century Schoolbook" panose="02040604050505020304" pitchFamily="18" charset="0"/>
              </a:defRPr>
            </a:lvl9pPr>
          </a:lstStyle>
          <a:p>
            <a:pPr>
              <a:defRPr/>
            </a:pPr>
            <a:r>
              <a:rPr lang="cs-CZ" altLang="cs-CZ" sz="1200" dirty="0" err="1">
                <a:latin typeface="+mn-lt"/>
              </a:rPr>
              <a:t>mBAND</a:t>
            </a:r>
            <a:endParaRPr lang="cs-CZ" altLang="cs-CZ" sz="1200" dirty="0">
              <a:latin typeface="+mn-lt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83"/>
    </mc:Choice>
    <mc:Fallback xmlns="">
      <p:transition spd="slow" advTm="51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Obdélník 2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508000"/>
            <a:ext cx="1008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0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8" y="990600"/>
            <a:ext cx="2581275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958850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Obráze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121150"/>
            <a:ext cx="2657475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3" descr="2001A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1004888"/>
            <a:ext cx="2184400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louk 7">
            <a:extLst>
              <a:ext uri="{FF2B5EF4-FFF2-40B4-BE49-F238E27FC236}">
                <a16:creationId xmlns:a16="http://schemas.microsoft.com/office/drawing/2014/main" id="{A5108139-B740-A049-96B3-593BADE6B9FD}"/>
              </a:ext>
            </a:extLst>
          </p:cNvPr>
          <p:cNvSpPr/>
          <p:nvPr/>
        </p:nvSpPr>
        <p:spPr>
          <a:xfrm rot="8370582">
            <a:off x="5438775" y="1628775"/>
            <a:ext cx="1524000" cy="1141413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1" name="Přímá spojovací šipka 10">
            <a:extLst>
              <a:ext uri="{FF2B5EF4-FFF2-40B4-BE49-F238E27FC236}">
                <a16:creationId xmlns:a16="http://schemas.microsoft.com/office/drawing/2014/main" id="{B292BDEC-CA8A-364A-B2A7-D42C0F96BFD0}"/>
              </a:ext>
            </a:extLst>
          </p:cNvPr>
          <p:cNvCxnSpPr>
            <a:stCxn id="8" idx="0"/>
          </p:cNvCxnSpPr>
          <p:nvPr/>
        </p:nvCxnSpPr>
        <p:spPr>
          <a:xfrm flipV="1">
            <a:off x="6572250" y="2587625"/>
            <a:ext cx="52388" cy="460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096" name="Picture 7" descr="Idiogram_panel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4121150"/>
            <a:ext cx="1684337" cy="2070100"/>
          </a:xfrm>
          <a:prstGeom prst="rect">
            <a:avLst/>
          </a:prstGeom>
          <a:noFill/>
          <a:ln w="28575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7" name="Obráze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3805238"/>
            <a:ext cx="202882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8" name="TextovéPole 12"/>
          <p:cNvSpPr txBox="1">
            <a:spLocks noChangeArrowheads="1"/>
          </p:cNvSpPr>
          <p:nvPr/>
        </p:nvSpPr>
        <p:spPr bwMode="auto">
          <a:xfrm>
            <a:off x="2228850" y="130175"/>
            <a:ext cx="5218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/>
              <a:t>Konvenční cytogenetika </a:t>
            </a:r>
          </a:p>
        </p:txBody>
      </p:sp>
      <p:pic>
        <p:nvPicPr>
          <p:cNvPr id="89099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525" y="-188913"/>
            <a:ext cx="15033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Přímá spojovací šipka 14">
            <a:extLst>
              <a:ext uri="{FF2B5EF4-FFF2-40B4-BE49-F238E27FC236}">
                <a16:creationId xmlns:a16="http://schemas.microsoft.com/office/drawing/2014/main" id="{5BED09B5-4F94-724B-A263-AC95509F1219}"/>
              </a:ext>
            </a:extLst>
          </p:cNvPr>
          <p:cNvCxnSpPr/>
          <p:nvPr/>
        </p:nvCxnSpPr>
        <p:spPr>
          <a:xfrm flipH="1">
            <a:off x="1905000" y="3128963"/>
            <a:ext cx="5029200" cy="8334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19"/>
    </mc:Choice>
    <mc:Fallback xmlns="">
      <p:transition spd="slow" advTm="45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0bd76d02-29c4-44bc-82d0-e7eb07efea11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5.5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8637"/>
      </a:accent1>
      <a:accent2>
        <a:srgbClr val="7598D9"/>
      </a:accent2>
      <a:accent3>
        <a:srgbClr val="8F8F8F"/>
      </a:accent3>
      <a:accent4>
        <a:srgbClr val="707070"/>
      </a:accent4>
      <a:accent5>
        <a:srgbClr val="FEC1AE"/>
      </a:accent5>
      <a:accent6>
        <a:srgbClr val="6A8AC5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E8637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Schoolbook"/>
            <a:ea typeface="Century Schoolbook"/>
            <a:cs typeface="Century Schoolbook"/>
            <a:sym typeface="Century School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E8637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Schoolbook"/>
            <a:ea typeface="Century Schoolbook"/>
            <a:cs typeface="Century Schoolbook"/>
            <a:sym typeface="Century School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3818</TotalTime>
  <Words>850</Words>
  <Application>Microsoft Office PowerPoint</Application>
  <PresentationFormat>Předvádění na obrazovce (4:3)</PresentationFormat>
  <Paragraphs>153</Paragraphs>
  <Slides>25</Slides>
  <Notes>11</Notes>
  <HiddenSlides>0</HiddenSlides>
  <MMClips>25</MMClips>
  <ScaleCrop>false</ScaleCrop>
  <HeadingPairs>
    <vt:vector size="8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9" baseType="lpstr">
      <vt:lpstr>Arial</vt:lpstr>
      <vt:lpstr>Calibri</vt:lpstr>
      <vt:lpstr>Cambria</vt:lpstr>
      <vt:lpstr>Century Schoolbook</vt:lpstr>
      <vt:lpstr>FedraSerifAPro</vt:lpstr>
      <vt:lpstr>Georgia</vt:lpstr>
      <vt:lpstr>Helvetica</vt:lpstr>
      <vt:lpstr>Helvetica Neue</vt:lpstr>
      <vt:lpstr>Tahoma</vt:lpstr>
      <vt:lpstr>Times New Roman</vt:lpstr>
      <vt:lpstr>Wingdings</vt:lpstr>
      <vt:lpstr>Default Design</vt:lpstr>
      <vt:lpstr>Motiv sady Office</vt:lpstr>
      <vt:lpstr>Rastrový obrázek</vt:lpstr>
      <vt:lpstr>Prezentace aplikace PowerPoint</vt:lpstr>
      <vt:lpstr>Prezentace aplikace PowerPoint</vt:lpstr>
      <vt:lpstr>Nádorová cytogenomika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mariejarosova</dc:creator>
  <cp:lastModifiedBy>Kateřina Stehlíková</cp:lastModifiedBy>
  <cp:revision>268</cp:revision>
  <dcterms:modified xsi:type="dcterms:W3CDTF">2020-11-02T14:12:43Z</dcterms:modified>
</cp:coreProperties>
</file>