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74" r:id="rId2"/>
    <p:sldId id="269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3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0" d="100"/>
          <a:sy n="110" d="100"/>
        </p:scale>
        <p:origin x="14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0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altLang="cs-CZ" sz="1200" dirty="0" smtClean="0">
                <a:solidFill>
                  <a:schemeClr val="tx2"/>
                </a:solidFill>
                <a:latin typeface="+mj-lt"/>
              </a:rPr>
              <a:t>Klinická genetika – cvičení (VLKGC7X1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Klinická genetika – cvičení (VLKGC7X1)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9091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0484D-55B4-4038-A104-B220C82F5A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9175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F85D-A6B7-49C8-8C05-7A24E3AF35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042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771" y="6228000"/>
            <a:ext cx="7920000" cy="252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Klinická genetika – cvičení (</a:t>
            </a:r>
            <a:r>
              <a:rPr lang="cs-CZ" dirty="0" smtClean="0"/>
              <a:t>VLKGC7X1)</a:t>
            </a: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  <p:sldLayoutId id="2147483703" r:id="rId12"/>
    <p:sldLayoutId id="2147483704" r:id="rId13"/>
    <p:sldLayoutId id="2147483705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Klinická genetika – cvičení (</a:t>
            </a:r>
            <a:r>
              <a:rPr lang="cs-CZ" dirty="0" smtClean="0"/>
              <a:t>VLKGC7X1)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71" y="1822678"/>
            <a:ext cx="11361600" cy="1171580"/>
          </a:xfrm>
        </p:spPr>
        <p:txBody>
          <a:bodyPr/>
          <a:lstStyle/>
          <a:p>
            <a:r>
              <a:rPr lang="cs-CZ" dirty="0" smtClean="0"/>
              <a:t>Kazuistika: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Případ </a:t>
            </a:r>
            <a:r>
              <a:rPr lang="cs-CZ" dirty="0"/>
              <a:t>chlapce, kterému předčasně vypadaly zoubky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Dagmar Procházková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DNA diagnostika</a:t>
            </a:r>
          </a:p>
        </p:txBody>
      </p:sp>
      <p:sp>
        <p:nvSpPr>
          <p:cNvPr id="1024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 roce 2016 byla provedena v Ústavu biologie a lékařské genetiky 2. LF UK a FN Motol  DNA analýza  ALPL genu pro HPP.</a:t>
            </a:r>
          </a:p>
          <a:p>
            <a:endParaRPr lang="cs-CZ" altLang="cs-CZ" dirty="0"/>
          </a:p>
          <a:p>
            <a:r>
              <a:rPr lang="cs-CZ" altLang="cs-CZ" dirty="0"/>
              <a:t>Proband je složeným heterozygotem pro mutace c.526G</a:t>
            </a:r>
            <a:r>
              <a:rPr lang="en-US" altLang="cs-CZ" dirty="0"/>
              <a:t>&gt;</a:t>
            </a:r>
            <a:r>
              <a:rPr lang="cs-CZ" altLang="cs-CZ" dirty="0"/>
              <a:t> A, p.(Ala176Thr)/ c.2797_802delCCCACT, p.(Ser266_His267del).</a:t>
            </a:r>
          </a:p>
          <a:p>
            <a:endParaRPr lang="cs-CZ" altLang="cs-CZ" dirty="0"/>
          </a:p>
          <a:p>
            <a:r>
              <a:rPr lang="cs-CZ" altLang="cs-CZ" dirty="0"/>
              <a:t>Obě varianty jsou označovány jako patogenní a jsou molekulární příčinou HPP </a:t>
            </a:r>
            <a:r>
              <a:rPr lang="cs-CZ" altLang="cs-CZ" sz="2000" i="1" dirty="0"/>
              <a:t>(</a:t>
            </a:r>
            <a:r>
              <a:rPr lang="cs-CZ" altLang="cs-CZ" sz="2000" i="1" dirty="0" err="1"/>
              <a:t>Taillandier</a:t>
            </a:r>
            <a:r>
              <a:rPr lang="cs-CZ" altLang="cs-CZ" sz="2000" i="1" dirty="0"/>
              <a:t>, 2000; </a:t>
            </a:r>
            <a:r>
              <a:rPr lang="cs-CZ" altLang="cs-CZ" sz="2000" i="1" dirty="0" err="1"/>
              <a:t>Spetchian</a:t>
            </a:r>
            <a:r>
              <a:rPr lang="cs-CZ" altLang="cs-CZ" sz="2000" i="1" dirty="0"/>
              <a:t>, 2006)</a:t>
            </a:r>
            <a:r>
              <a:rPr lang="cs-CZ" altLang="cs-CZ" dirty="0"/>
              <a:t> .</a:t>
            </a:r>
          </a:p>
          <a:p>
            <a:endParaRPr lang="cs-CZ" altLang="cs-CZ" sz="1400" i="1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Hypofosfatázie</a:t>
            </a:r>
            <a:r>
              <a:rPr lang="cs-CZ" altLang="cs-CZ" dirty="0"/>
              <a:t>- HPP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>
          <a:xfrm>
            <a:off x="719999" y="1436914"/>
            <a:ext cx="10971257" cy="4963886"/>
          </a:xfrm>
        </p:spPr>
        <p:txBody>
          <a:bodyPr/>
          <a:lstStyle/>
          <a:p>
            <a:r>
              <a:rPr lang="cs-CZ" altLang="cs-CZ" dirty="0"/>
              <a:t># MIM 241500, 241510, 146300</a:t>
            </a:r>
          </a:p>
          <a:p>
            <a:r>
              <a:rPr lang="cs-CZ" altLang="cs-CZ" dirty="0" smtClean="0"/>
              <a:t>Vzácná </a:t>
            </a:r>
            <a:r>
              <a:rPr lang="cs-CZ" altLang="cs-CZ" dirty="0"/>
              <a:t>vrozená porucha metabolizmu, způsobená mutací v genu ALPL, který kóduje tkáňově nespecifickou alkalickou fosfatázu (TNSALP)</a:t>
            </a:r>
          </a:p>
          <a:p>
            <a:r>
              <a:rPr lang="cs-CZ" altLang="cs-CZ" dirty="0" smtClean="0"/>
              <a:t>Nízká </a:t>
            </a:r>
            <a:r>
              <a:rPr lang="cs-CZ" altLang="cs-CZ" dirty="0"/>
              <a:t>sérová aktivita TNSALP vede ke zhoršené mineralizaci skeletu a zubů</a:t>
            </a:r>
          </a:p>
          <a:p>
            <a:r>
              <a:rPr lang="cs-CZ" altLang="cs-CZ" dirty="0" smtClean="0"/>
              <a:t>Incidence </a:t>
            </a:r>
            <a:r>
              <a:rPr lang="cs-CZ" altLang="cs-CZ" dirty="0"/>
              <a:t>těžkých forem v evropské populaci činí asi 1:300 000 živě narozených dětí, lehčí formy-častější</a:t>
            </a:r>
          </a:p>
          <a:p>
            <a:r>
              <a:rPr lang="cs-CZ" altLang="cs-CZ" dirty="0" smtClean="0"/>
              <a:t>Dědičnost </a:t>
            </a:r>
            <a:r>
              <a:rPr lang="cs-CZ" altLang="cs-CZ" dirty="0"/>
              <a:t>u těžkých forem AR, u lehčích forem AD</a:t>
            </a:r>
          </a:p>
          <a:p>
            <a:r>
              <a:rPr lang="cs-CZ" altLang="cs-CZ" dirty="0" smtClean="0"/>
              <a:t>Klinická </a:t>
            </a:r>
            <a:r>
              <a:rPr lang="cs-CZ" altLang="cs-CZ" dirty="0"/>
              <a:t>manifestace je velmi široká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5"/>
          <p:cNvSpPr>
            <a:spLocks noGrp="1"/>
          </p:cNvSpPr>
          <p:nvPr>
            <p:ph type="title"/>
          </p:nvPr>
        </p:nvSpPr>
        <p:spPr>
          <a:xfrm>
            <a:off x="829027" y="642858"/>
            <a:ext cx="10753200" cy="451576"/>
          </a:xfrm>
        </p:spPr>
        <p:txBody>
          <a:bodyPr/>
          <a:lstStyle/>
          <a:p>
            <a:r>
              <a:rPr lang="cs-CZ" altLang="cs-CZ" dirty="0" err="1"/>
              <a:t>Hypofosfatázie</a:t>
            </a:r>
            <a:r>
              <a:rPr lang="cs-CZ" altLang="cs-CZ" dirty="0"/>
              <a:t> - HPP- formy</a:t>
            </a:r>
          </a:p>
        </p:txBody>
      </p:sp>
      <p:sp>
        <p:nvSpPr>
          <p:cNvPr id="12291" name="Zástupný symbol pro obsah 6"/>
          <p:cNvSpPr>
            <a:spLocks noGrp="1"/>
          </p:cNvSpPr>
          <p:nvPr>
            <p:ph idx="1"/>
          </p:nvPr>
        </p:nvSpPr>
        <p:spPr>
          <a:xfrm>
            <a:off x="719998" y="1234801"/>
            <a:ext cx="10971257" cy="4139998"/>
          </a:xfrm>
        </p:spPr>
        <p:txBody>
          <a:bodyPr/>
          <a:lstStyle/>
          <a:p>
            <a:r>
              <a:rPr lang="cs-CZ" altLang="cs-CZ" sz="2400" dirty="0"/>
              <a:t>Rozdělení na základě </a:t>
            </a:r>
            <a:r>
              <a:rPr lang="cs-CZ" altLang="cs-CZ" sz="2400" b="1" dirty="0"/>
              <a:t>závažnosti klinických příznaků </a:t>
            </a:r>
            <a:r>
              <a:rPr lang="cs-CZ" altLang="cs-CZ" sz="2400" dirty="0"/>
              <a:t>a věku jedince v době první manifestace onemocnění:</a:t>
            </a:r>
          </a:p>
          <a:p>
            <a:r>
              <a:rPr lang="cs-CZ" altLang="cs-CZ" sz="2400" b="1" dirty="0" smtClean="0"/>
              <a:t>Perinatální </a:t>
            </a:r>
            <a:r>
              <a:rPr lang="cs-CZ" altLang="cs-CZ" sz="2400" b="1" dirty="0"/>
              <a:t>letální </a:t>
            </a:r>
            <a:r>
              <a:rPr lang="cs-CZ" altLang="cs-CZ" sz="2400" dirty="0"/>
              <a:t>– již intrauterinně jako těžká </a:t>
            </a:r>
            <a:r>
              <a:rPr lang="cs-CZ" altLang="cs-CZ" sz="2400" dirty="0" err="1"/>
              <a:t>hypomineralizace</a:t>
            </a:r>
            <a:r>
              <a:rPr lang="cs-CZ" altLang="cs-CZ" sz="2400" dirty="0"/>
              <a:t> skeletu</a:t>
            </a:r>
          </a:p>
          <a:p>
            <a:r>
              <a:rPr lang="cs-CZ" altLang="cs-CZ" sz="2400" b="1" dirty="0" smtClean="0"/>
              <a:t>Prenatální </a:t>
            </a:r>
            <a:r>
              <a:rPr lang="cs-CZ" altLang="cs-CZ" sz="2400" b="1" dirty="0"/>
              <a:t>benigní </a:t>
            </a:r>
            <a:r>
              <a:rPr lang="cs-CZ" altLang="cs-CZ" sz="2400" dirty="0"/>
              <a:t>– krátké a výrazně zahnuté kosti dolních končetin, ve 3.trimestru zlepšení</a:t>
            </a:r>
          </a:p>
          <a:p>
            <a:r>
              <a:rPr lang="cs-CZ" altLang="cs-CZ" sz="2400" dirty="0" smtClean="0"/>
              <a:t>I</a:t>
            </a:r>
            <a:r>
              <a:rPr lang="cs-CZ" altLang="cs-CZ" sz="2400" b="1" dirty="0" smtClean="0"/>
              <a:t>nfantilní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v prvních 6.měsících věku, deformity hrudníku, žeber, </a:t>
            </a:r>
            <a:r>
              <a:rPr lang="cs-CZ" altLang="cs-CZ" sz="2400" dirty="0" err="1"/>
              <a:t>hyperkalcémie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nefrokalcinóza</a:t>
            </a:r>
            <a:r>
              <a:rPr lang="cs-CZ" altLang="cs-CZ" sz="2400" dirty="0"/>
              <a:t>, křeče, neprospívání, </a:t>
            </a:r>
            <a:r>
              <a:rPr lang="cs-CZ" altLang="cs-CZ" sz="2400" dirty="0" err="1"/>
              <a:t>kraniosynostóza</a:t>
            </a:r>
            <a:r>
              <a:rPr lang="cs-CZ" altLang="cs-CZ" sz="2400" dirty="0"/>
              <a:t>, pyridoxin-responzivní epilepsie</a:t>
            </a:r>
          </a:p>
          <a:p>
            <a:r>
              <a:rPr lang="cs-CZ" altLang="cs-CZ" sz="2400" b="1" dirty="0" smtClean="0"/>
              <a:t>Dětská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manifestace po 6.měsíci věku, změny připomínají křivici, deformity skeletu, malý vzrůst, poruchy dentice, neprospívání, hypotonie, myopatie, bolestivost DKK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936172" y="1404258"/>
            <a:ext cx="8229600" cy="4068763"/>
          </a:xfrm>
        </p:spPr>
        <p:txBody>
          <a:bodyPr/>
          <a:lstStyle/>
          <a:p>
            <a:r>
              <a:rPr lang="cs-CZ" altLang="cs-CZ" b="1" dirty="0" err="1" smtClean="0"/>
              <a:t>Adultní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- </a:t>
            </a:r>
            <a:r>
              <a:rPr lang="cs-CZ" altLang="cs-CZ" dirty="0"/>
              <a:t>fraktury, </a:t>
            </a:r>
            <a:r>
              <a:rPr lang="cs-CZ" altLang="cs-CZ" dirty="0" err="1"/>
              <a:t>pseudofraktury</a:t>
            </a:r>
            <a:r>
              <a:rPr lang="cs-CZ" altLang="cs-CZ" dirty="0"/>
              <a:t>, bolest končetin, </a:t>
            </a:r>
            <a:r>
              <a:rPr lang="cs-CZ" altLang="cs-CZ" dirty="0" err="1"/>
              <a:t>osteoartropatie</a:t>
            </a:r>
            <a:r>
              <a:rPr lang="cs-CZ" altLang="cs-CZ" dirty="0"/>
              <a:t>, </a:t>
            </a:r>
            <a:r>
              <a:rPr lang="cs-CZ" altLang="cs-CZ" dirty="0" err="1"/>
              <a:t>chondrokalcinóza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b="1" dirty="0" err="1" smtClean="0"/>
              <a:t>Odontohypofosfatázie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- výhradně </a:t>
            </a:r>
            <a:r>
              <a:rPr lang="cs-CZ" altLang="cs-CZ" dirty="0"/>
              <a:t>dentální příznaky, předčasná ztráta chrupu, zvýšená kazivost, nejmírnější forma</a:t>
            </a:r>
          </a:p>
          <a:p>
            <a:endParaRPr lang="cs-CZ" altLang="cs-CZ" dirty="0" smtClean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Diagnostika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5400"/>
            <a:ext cx="10753200" cy="5257800"/>
          </a:xfrm>
        </p:spPr>
        <p:txBody>
          <a:bodyPr/>
          <a:lstStyle/>
          <a:p>
            <a:r>
              <a:rPr lang="cs-CZ" altLang="cs-CZ" sz="2400" dirty="0"/>
              <a:t>Diagnostika se opírá o klinické příznaky typické pro jednotlivé formy HPP (HPP může být diagnostikována in </a:t>
            </a:r>
            <a:r>
              <a:rPr lang="cs-CZ" altLang="cs-CZ" sz="2400" dirty="0" err="1"/>
              <a:t>utero</a:t>
            </a:r>
            <a:r>
              <a:rPr lang="cs-CZ" altLang="cs-CZ" sz="2400" dirty="0"/>
              <a:t> u formy perinatální pomocí ultrazvuku, eventuálně </a:t>
            </a:r>
            <a:r>
              <a:rPr lang="cs-CZ" altLang="cs-CZ" sz="2400" dirty="0" err="1"/>
              <a:t>vyjímečně</a:t>
            </a:r>
            <a:r>
              <a:rPr lang="cs-CZ" altLang="cs-CZ" sz="2400" dirty="0"/>
              <a:t> rentgenologicky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r>
              <a:rPr lang="cs-CZ" altLang="cs-CZ" sz="2400" dirty="0"/>
              <a:t>Hodnoty vápníku v krvi bývají obvykle v normě, může být i </a:t>
            </a:r>
            <a:r>
              <a:rPr lang="cs-CZ" altLang="cs-CZ" sz="2400" dirty="0" err="1"/>
              <a:t>hyperkalcémie</a:t>
            </a:r>
            <a:r>
              <a:rPr lang="cs-CZ" altLang="cs-CZ" sz="2400" dirty="0"/>
              <a:t> (s možnou </a:t>
            </a:r>
            <a:r>
              <a:rPr lang="cs-CZ" altLang="cs-CZ" sz="2400" dirty="0" err="1"/>
              <a:t>nefrokalcinózou</a:t>
            </a:r>
            <a:r>
              <a:rPr lang="cs-CZ" altLang="cs-CZ" sz="2400" dirty="0"/>
              <a:t>). Hodnoty fosforu v krvi bývají zvýšeny.</a:t>
            </a:r>
          </a:p>
          <a:p>
            <a:r>
              <a:rPr lang="cs-CZ" altLang="cs-CZ" sz="2400" dirty="0" smtClean="0"/>
              <a:t>Typická </a:t>
            </a:r>
            <a:r>
              <a:rPr lang="cs-CZ" altLang="cs-CZ" sz="2400" dirty="0"/>
              <a:t>je snížená hodnota ALP v krvi.  V některých případech může ALP dosahovat nízkých či hraničních hodnot i u nosičů HPP. K hodnocení ALP v krvi je třeba využívat </a:t>
            </a:r>
            <a:r>
              <a:rPr lang="cs-CZ" altLang="cs-CZ" sz="2400" b="1" dirty="0"/>
              <a:t>věkově specifické normy.</a:t>
            </a:r>
          </a:p>
          <a:p>
            <a:r>
              <a:rPr lang="cs-CZ" altLang="cs-CZ" sz="2400" dirty="0" smtClean="0"/>
              <a:t>U </a:t>
            </a:r>
            <a:r>
              <a:rPr lang="cs-CZ" altLang="cs-CZ" sz="2400" dirty="0"/>
              <a:t>pacientů s HPP dosahuje vysokých hodnot koncentrace pyridoxal-5-fosfátu v plazmě a </a:t>
            </a:r>
            <a:r>
              <a:rPr lang="cs-CZ" altLang="cs-CZ" sz="2400" dirty="0" err="1"/>
              <a:t>fosfoetanolaminu</a:t>
            </a:r>
            <a:r>
              <a:rPr lang="cs-CZ" altLang="cs-CZ" sz="2400" dirty="0"/>
              <a:t> v moči, které jsou výrazem poruchy funkce ALP. </a:t>
            </a:r>
          </a:p>
          <a:p>
            <a:r>
              <a:rPr lang="cs-CZ" altLang="cs-CZ" sz="2400" dirty="0" smtClean="0"/>
              <a:t>Molekulárně-genetická </a:t>
            </a:r>
            <a:r>
              <a:rPr lang="cs-CZ" altLang="cs-CZ" sz="2400" dirty="0"/>
              <a:t>analýza  genu ALPL onemocnění potvrdí.</a:t>
            </a:r>
          </a:p>
          <a:p>
            <a:endParaRPr lang="cs-CZ" altLang="cs-CZ" sz="2400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Hypofosfatázie</a:t>
            </a:r>
            <a:r>
              <a:rPr lang="cs-CZ" altLang="cs-CZ" dirty="0"/>
              <a:t>- HPP</a:t>
            </a:r>
          </a:p>
        </p:txBody>
      </p:sp>
      <p:sp>
        <p:nvSpPr>
          <p:cNvPr id="10243" name="Zástupný symbol pro obsah 5"/>
          <p:cNvSpPr>
            <a:spLocks noGrp="1"/>
          </p:cNvSpPr>
          <p:nvPr>
            <p:ph idx="1"/>
          </p:nvPr>
        </p:nvSpPr>
        <p:spPr>
          <a:xfrm>
            <a:off x="720000" y="1295400"/>
            <a:ext cx="9490800" cy="52578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Kauzální </a:t>
            </a:r>
            <a:r>
              <a:rPr lang="cs-CZ" altLang="cs-CZ" dirty="0"/>
              <a:t>terapie: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Enzymová substituční terapie rekombinantní TNSALP, </a:t>
            </a:r>
            <a:r>
              <a:rPr lang="cs-CZ" altLang="cs-CZ" dirty="0" err="1"/>
              <a:t>afosfatáza</a:t>
            </a:r>
            <a:r>
              <a:rPr lang="cs-CZ" altLang="cs-CZ" dirty="0"/>
              <a:t> alfa, </a:t>
            </a:r>
            <a:r>
              <a:rPr lang="cs-CZ" altLang="cs-CZ" dirty="0" err="1"/>
              <a:t>StrensiqTM</a:t>
            </a:r>
            <a:r>
              <a:rPr lang="cs-CZ" altLang="cs-CZ" dirty="0"/>
              <a:t>, </a:t>
            </a:r>
            <a:r>
              <a:rPr lang="cs-CZ" altLang="cs-CZ" dirty="0" err="1"/>
              <a:t>Alexion</a:t>
            </a:r>
            <a:r>
              <a:rPr lang="cs-CZ" altLang="cs-CZ" dirty="0"/>
              <a:t> </a:t>
            </a:r>
            <a:r>
              <a:rPr lang="cs-CZ" altLang="cs-CZ" dirty="0" err="1"/>
              <a:t>Pharmaceuticals</a:t>
            </a: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Vyhrazena pro těžké formy HPP, vysoká finanční náročnost léčby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Jiné možnosti: ????? vápník, vitamin D, </a:t>
            </a:r>
            <a:r>
              <a:rPr lang="cs-CZ" altLang="cs-CZ" dirty="0" err="1"/>
              <a:t>bifosfonáty</a:t>
            </a:r>
            <a:r>
              <a:rPr lang="cs-CZ" altLang="cs-CZ" dirty="0"/>
              <a:t>-nedoporučuje se 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také </a:t>
            </a:r>
            <a:r>
              <a:rPr lang="cs-CZ" dirty="0" smtClean="0"/>
              <a:t>v oboru Stomatologie musíme pomýšlet na genetické poruchy, dědičné poruchy metabolizmu</a:t>
            </a:r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 txBox="1">
            <a:spLocks/>
          </p:cNvSpPr>
          <p:nvPr/>
        </p:nvSpPr>
        <p:spPr>
          <a:xfrm>
            <a:off x="373771" y="6244329"/>
            <a:ext cx="7920000" cy="252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Klinická genetika – cvičení (VLKGC7X1)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studentům bude prezentován případ pacienta s dědičnou poruchou metabolizmu - </a:t>
            </a:r>
            <a:r>
              <a:rPr lang="cs-CZ" dirty="0" err="1" smtClean="0"/>
              <a:t>hypofosfatázií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22028" y="295456"/>
            <a:ext cx="10753200" cy="1010829"/>
          </a:xfrm>
        </p:spPr>
        <p:txBody>
          <a:bodyPr/>
          <a:lstStyle/>
          <a:p>
            <a:r>
              <a:rPr lang="cs-CZ" altLang="cs-CZ" sz="3200" dirty="0">
                <a:solidFill>
                  <a:schemeClr val="tx1"/>
                </a:solidFill>
              </a:rPr>
              <a:t>  </a:t>
            </a:r>
            <a:br>
              <a:rPr lang="cs-CZ" altLang="cs-CZ" sz="3200" dirty="0">
                <a:solidFill>
                  <a:schemeClr val="tx1"/>
                </a:solidFill>
              </a:rPr>
            </a:br>
            <a:r>
              <a:rPr lang="cs-CZ" altLang="cs-CZ" dirty="0"/>
              <a:t>Případ chlapce, kterému v 18. měsíci věku vypadaly mléčné zoubky</a:t>
            </a:r>
            <a:br>
              <a:rPr lang="cs-CZ" altLang="cs-CZ" dirty="0"/>
            </a:br>
            <a:endParaRPr lang="cs-CZ" altLang="cs-CZ" dirty="0"/>
          </a:p>
        </p:txBody>
      </p:sp>
      <p:pic>
        <p:nvPicPr>
          <p:cNvPr id="3077" name="Zástupný symbol pro obsah 3"/>
          <p:cNvPicPr>
            <a:picLocks noGrp="1" noChangeAspect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859" y="2140379"/>
            <a:ext cx="6772469" cy="3555546"/>
          </a:xfrm>
          <a:ln w="762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Zástupný symbol pro obsah 1"/>
          <p:cNvSpPr>
            <a:spLocks noGrp="1"/>
          </p:cNvSpPr>
          <p:nvPr>
            <p:ph idx="30"/>
          </p:nvPr>
        </p:nvSpPr>
        <p:spPr>
          <a:xfrm>
            <a:off x="622028" y="2140379"/>
            <a:ext cx="2290686" cy="4139998"/>
          </a:xfrm>
        </p:spPr>
        <p:txBody>
          <a:bodyPr/>
          <a:lstStyle/>
          <a:p>
            <a:r>
              <a:rPr lang="cs-CZ" altLang="cs-CZ" dirty="0"/>
              <a:t>kompletní mléčný chrup očekáváme u dětí ve 2,5 letech</a:t>
            </a:r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07572" y="751114"/>
            <a:ext cx="8229600" cy="1066800"/>
          </a:xfrm>
        </p:spPr>
        <p:txBody>
          <a:bodyPr/>
          <a:lstStyle/>
          <a:p>
            <a:r>
              <a:rPr lang="cs-CZ" altLang="cs-CZ" dirty="0"/>
              <a:t>Anamnéza: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07572" y="1447801"/>
            <a:ext cx="10428514" cy="5135563"/>
          </a:xfrm>
        </p:spPr>
        <p:txBody>
          <a:bodyPr/>
          <a:lstStyle/>
          <a:p>
            <a:r>
              <a:rPr lang="cs-CZ" altLang="cs-CZ" dirty="0"/>
              <a:t>RA: bez nápadností</a:t>
            </a:r>
          </a:p>
          <a:p>
            <a:r>
              <a:rPr lang="cs-CZ" altLang="cs-CZ" dirty="0"/>
              <a:t>OA: z 1. těhotenství, porod v 35.týdnu gravidity, spontánní, záhlavím, nižší porodní hmotnost 2060g, porodní délka 47 cm. Poporodní adaptace v normě, kojen plně měsíc, pak umělá výživa. Od 4.měsíce věku smíšená kojenecká strava.</a:t>
            </a:r>
          </a:p>
          <a:p>
            <a:r>
              <a:rPr lang="cs-CZ" altLang="cs-CZ" dirty="0"/>
              <a:t>Prospíval dobře, psychomotorický vývoj normální.</a:t>
            </a:r>
          </a:p>
          <a:p>
            <a:r>
              <a:rPr lang="cs-CZ" altLang="cs-CZ" dirty="0"/>
              <a:t>Při </a:t>
            </a:r>
            <a:r>
              <a:rPr lang="cs-CZ" altLang="cs-CZ" dirty="0" err="1"/>
              <a:t>vertikalizaci</a:t>
            </a:r>
            <a:r>
              <a:rPr lang="cs-CZ" altLang="cs-CZ" dirty="0"/>
              <a:t>  postupně bolesti dolních končetin, rozvoj </a:t>
            </a:r>
            <a:r>
              <a:rPr lang="cs-CZ" altLang="cs-CZ" dirty="0" err="1"/>
              <a:t>genua</a:t>
            </a:r>
            <a:r>
              <a:rPr lang="cs-CZ" altLang="cs-CZ" dirty="0"/>
              <a:t> a </a:t>
            </a:r>
            <a:r>
              <a:rPr lang="cs-CZ" altLang="cs-CZ" dirty="0" err="1"/>
              <a:t>crura</a:t>
            </a:r>
            <a:r>
              <a:rPr lang="cs-CZ" altLang="cs-CZ" dirty="0"/>
              <a:t> </a:t>
            </a:r>
            <a:r>
              <a:rPr lang="cs-CZ" altLang="cs-CZ" dirty="0" err="1"/>
              <a:t>vara</a:t>
            </a:r>
            <a:r>
              <a:rPr lang="cs-CZ" altLang="cs-CZ" dirty="0"/>
              <a:t>,  hrudník se strmými žebry při pravidelném podávání vitaminu D. V 18.měsíci věku začínají  vypadávat první mléčné zoubky  (dolní řezáky a špičáky).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42256" y="685037"/>
            <a:ext cx="10689771" cy="5668963"/>
          </a:xfrm>
        </p:spPr>
        <p:txBody>
          <a:bodyPr/>
          <a:lstStyle/>
          <a:p>
            <a:r>
              <a:rPr lang="cs-CZ" altLang="cs-CZ" dirty="0" smtClean="0"/>
              <a:t>Dlouhodobě </a:t>
            </a:r>
            <a:r>
              <a:rPr lang="cs-CZ" altLang="cs-CZ" dirty="0"/>
              <a:t>v péči stomatologa, kompletní zubní </a:t>
            </a:r>
            <a:r>
              <a:rPr lang="cs-CZ" altLang="cs-CZ" dirty="0" err="1"/>
              <a:t>protézka</a:t>
            </a:r>
            <a:r>
              <a:rPr lang="cs-CZ" altLang="cs-CZ" dirty="0"/>
              <a:t> od 3 let věku, v dospělosti postupně stálý chrup nahrazen zubní protézou.</a:t>
            </a:r>
          </a:p>
          <a:p>
            <a:r>
              <a:rPr lang="cs-CZ" altLang="cs-CZ" dirty="0"/>
              <a:t>Od batolecího věku až dosud v péči ortopeda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RTG </a:t>
            </a:r>
            <a:r>
              <a:rPr lang="cs-CZ" altLang="cs-CZ" dirty="0"/>
              <a:t>zápěstí  a ruky v dětském věku: prořídlá kostní struktura, v distální metafýze rádia a ulny při epifýze oválná projasnění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Kostní denzitometrie v 15 letech věku: v oblasti bederní páteře a na celotělovém </a:t>
            </a:r>
            <a:r>
              <a:rPr lang="cs-CZ" altLang="cs-CZ" dirty="0" err="1"/>
              <a:t>scanu</a:t>
            </a:r>
            <a:r>
              <a:rPr lang="cs-CZ" altLang="cs-CZ" dirty="0"/>
              <a:t> </a:t>
            </a:r>
            <a:r>
              <a:rPr lang="cs-CZ" altLang="cs-CZ" dirty="0" err="1"/>
              <a:t>osteopenie</a:t>
            </a:r>
            <a:r>
              <a:rPr lang="cs-CZ" altLang="cs-CZ" dirty="0"/>
              <a:t>. V současnosti ve věku 26 let nález zlepšen, v obou lokalitách nález normální kostní </a:t>
            </a:r>
            <a:r>
              <a:rPr lang="cs-CZ" altLang="cs-CZ" dirty="0" err="1"/>
              <a:t>denzity</a:t>
            </a:r>
            <a:r>
              <a:rPr lang="cs-CZ" altLang="cs-CZ" dirty="0"/>
              <a:t> v tolerovaném pásmu k věku s nárůstem BMD (bone </a:t>
            </a:r>
            <a:r>
              <a:rPr lang="cs-CZ" altLang="cs-CZ" dirty="0" err="1"/>
              <a:t>mineral</a:t>
            </a:r>
            <a:r>
              <a:rPr lang="cs-CZ" altLang="cs-CZ" dirty="0"/>
              <a:t> </a:t>
            </a:r>
            <a:r>
              <a:rPr lang="cs-CZ" altLang="cs-CZ" dirty="0" err="1"/>
              <a:t>denzity</a:t>
            </a:r>
            <a:r>
              <a:rPr lang="cs-CZ" altLang="cs-CZ" dirty="0"/>
              <a:t>) u páteře  a celkově i kyčle. </a:t>
            </a:r>
          </a:p>
          <a:p>
            <a:endParaRPr lang="cs-CZ" altLang="cs-CZ" dirty="0" smtClean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7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19-23 letech věku  provedeny </a:t>
            </a:r>
            <a:r>
              <a:rPr lang="cs-CZ" altLang="cs-CZ" sz="28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valgizační</a:t>
            </a:r>
            <a:r>
              <a:rPr lang="cs-CZ" altLang="cs-CZ" sz="28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osteotomie bérců. Avšak i po korekci přetrvávají bolesti dolních končetin.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endParaRPr lang="cs-CZ" altLang="cs-CZ" sz="2000" dirty="0"/>
          </a:p>
        </p:txBody>
      </p:sp>
      <p:pic>
        <p:nvPicPr>
          <p:cNvPr id="614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0398" y="1752599"/>
            <a:ext cx="4859517" cy="4373565"/>
          </a:xfrm>
        </p:spPr>
      </p:pic>
      <p:pic>
        <p:nvPicPr>
          <p:cNvPr id="6148" name="Zástupný symbol pro obsah 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98372" y="1752599"/>
            <a:ext cx="5345468" cy="4373565"/>
          </a:xfrm>
        </p:spPr>
      </p:pic>
      <p:sp>
        <p:nvSpPr>
          <p:cNvPr id="6149" name="Zástupný symbol pro obsah 8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dirty="0" smtClean="0"/>
              <a:t>Fraktury:</a:t>
            </a:r>
            <a:endParaRPr lang="cs-CZ" altLang="cs-CZ" dirty="0"/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endParaRPr lang="cs-CZ" altLang="cs-CZ" dirty="0"/>
          </a:p>
          <a:p>
            <a:pPr marL="72000">
              <a:lnSpc>
                <a:spcPts val="3600"/>
              </a:lnSpc>
            </a:pPr>
            <a:r>
              <a:rPr lang="cs-CZ" altLang="cs-CZ" dirty="0"/>
              <a:t>10/2014 pravá noha, zlomenina 2.metatarzu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endParaRPr lang="cs-CZ" altLang="cs-CZ" dirty="0"/>
          </a:p>
          <a:p>
            <a:pPr marL="72000">
              <a:lnSpc>
                <a:spcPts val="3600"/>
              </a:lnSpc>
            </a:pPr>
            <a:r>
              <a:rPr lang="cs-CZ" altLang="cs-CZ" dirty="0"/>
              <a:t>6/2016 pravá ruka, fraktura </a:t>
            </a:r>
            <a:r>
              <a:rPr lang="cs-CZ" altLang="cs-CZ" dirty="0" err="1"/>
              <a:t>baze</a:t>
            </a:r>
            <a:r>
              <a:rPr lang="cs-CZ" altLang="cs-CZ" dirty="0"/>
              <a:t> 5. metakarpu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endParaRPr lang="cs-CZ" altLang="cs-CZ" dirty="0"/>
          </a:p>
          <a:p>
            <a:pPr marL="72000">
              <a:lnSpc>
                <a:spcPts val="3600"/>
              </a:lnSpc>
            </a:pPr>
            <a:r>
              <a:rPr lang="cs-CZ" altLang="cs-CZ" dirty="0"/>
              <a:t>8/2016 levá noha, fraktura diafýzy 3. </a:t>
            </a:r>
            <a:r>
              <a:rPr lang="cs-CZ" altLang="cs-CZ" dirty="0" err="1"/>
              <a:t>metatarzu</a:t>
            </a:r>
            <a:endParaRPr lang="cs-CZ" altLang="cs-CZ" dirty="0"/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text 4"/>
          <p:cNvSpPr>
            <a:spLocks noGrp="1"/>
          </p:cNvSpPr>
          <p:nvPr>
            <p:ph type="body" sz="half" idx="1"/>
          </p:nvPr>
        </p:nvSpPr>
        <p:spPr>
          <a:xfrm>
            <a:off x="740227" y="639310"/>
            <a:ext cx="6346372" cy="5135563"/>
          </a:xfrm>
        </p:spPr>
        <p:txBody>
          <a:bodyPr/>
          <a:lstStyle/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dirty="0"/>
              <a:t>V dětství prospíval na hmotnosti dobře.  Výška k věku se od 4 let pohybovala kolem 10. percentilu s postupným poklesem pod 3. percentil.  Finální výška postavy v dospělosti  činí 166 cm. </a:t>
            </a:r>
          </a:p>
          <a:p>
            <a:pPr marL="72000">
              <a:lnSpc>
                <a:spcPts val="3600"/>
              </a:lnSpc>
            </a:pPr>
            <a:endParaRPr lang="cs-CZ" altLang="cs-CZ" dirty="0"/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dirty="0"/>
              <a:t>Při UZ břicha bez známek </a:t>
            </a:r>
            <a:r>
              <a:rPr lang="cs-CZ" altLang="cs-CZ" dirty="0" err="1"/>
              <a:t>nefrokalcinózy</a:t>
            </a:r>
            <a:r>
              <a:rPr lang="cs-CZ" altLang="cs-CZ" dirty="0"/>
              <a:t>, detekována ledvinná cysta 16x11 mm stacionární s věkem.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endParaRPr lang="cs-CZ" altLang="cs-CZ" dirty="0"/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dirty="0"/>
              <a:t>Funkce ledvin dlouhodobě v normě</a:t>
            </a:r>
            <a:r>
              <a:rPr lang="cs-CZ" altLang="cs-CZ" sz="2000" dirty="0"/>
              <a:t>. </a:t>
            </a:r>
          </a:p>
          <a:p>
            <a:endParaRPr lang="cs-CZ" altLang="cs-CZ" sz="2000" dirty="0"/>
          </a:p>
        </p:txBody>
      </p:sp>
      <p:pic>
        <p:nvPicPr>
          <p:cNvPr id="7172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1543" y="821873"/>
            <a:ext cx="4876800" cy="3810000"/>
          </a:xfrm>
          <a:ln w="5715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001537"/>
              </p:ext>
            </p:extLst>
          </p:nvPr>
        </p:nvGraphicFramePr>
        <p:xfrm>
          <a:off x="1600201" y="609600"/>
          <a:ext cx="9012239" cy="5534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26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758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600" b="1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Vybrané laboratorní výsledky</a:t>
                      </a:r>
                      <a:endParaRPr lang="cs-CZ" sz="1600" b="1" i="0" u="sng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Parametr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Norma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 dirty="0">
                          <a:effectLst/>
                        </a:rPr>
                        <a:t>Hodnoty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Komentář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Ca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2,15-2,6 mmol/l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 dirty="0">
                          <a:effectLst/>
                        </a:rPr>
                        <a:t>opakovaně v normě 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8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Ca </a:t>
                      </a:r>
                      <a:r>
                        <a:rPr lang="cs-CZ" sz="1300" u="none" strike="noStrike" baseline="30000">
                          <a:effectLst/>
                        </a:rPr>
                        <a:t>++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1-1,4 mmol/l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1,264 mmol/l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4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P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1,1-1,9 mmol/l (děti); 0,8-1,45 mmol/l (dospělí)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v dětství 2,18...2,4 </a:t>
                      </a:r>
                      <a:r>
                        <a:rPr lang="cs-CZ" sz="1000" u="none" strike="noStrike" dirty="0" err="1">
                          <a:effectLst/>
                        </a:rPr>
                        <a:t>mmol</a:t>
                      </a:r>
                      <a:r>
                        <a:rPr lang="cs-CZ" sz="1000" u="none" strike="noStrike" dirty="0">
                          <a:effectLst/>
                        </a:rPr>
                        <a:t>/l; v dospělosti 1,52 </a:t>
                      </a:r>
                      <a:r>
                        <a:rPr lang="cs-CZ" sz="1000" u="none" strike="noStrike" dirty="0" err="1">
                          <a:effectLst/>
                        </a:rPr>
                        <a:t>mmol</a:t>
                      </a:r>
                      <a:r>
                        <a:rPr lang="cs-CZ" sz="1000" u="none" strike="noStrike" dirty="0">
                          <a:effectLst/>
                        </a:rPr>
                        <a:t>/l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zvýšeno v dětství i dospělosti</a:t>
                      </a:r>
                      <a:endParaRPr lang="cs-CZ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>
                          <a:effectLst/>
                        </a:rPr>
                        <a:t>ALP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300" u="none" strike="noStrike">
                          <a:effectLst/>
                        </a:rPr>
                        <a:t>0,67-2,15 μ</a:t>
                      </a:r>
                      <a:r>
                        <a:rPr lang="cs-CZ" sz="1300" u="none" strike="noStrike">
                          <a:effectLst/>
                        </a:rPr>
                        <a:t>kat/l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0,23...0,36...</a:t>
                      </a:r>
                      <a:r>
                        <a:rPr lang="el-GR" sz="1100" u="none" strike="noStrike" dirty="0">
                          <a:effectLst/>
                        </a:rPr>
                        <a:t>1,45...</a:t>
                      </a:r>
                      <a:r>
                        <a:rPr lang="el-GR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0,51</a:t>
                      </a:r>
                      <a:r>
                        <a:rPr lang="el-GR" sz="1100" u="none" strike="noStrike" dirty="0">
                          <a:effectLst/>
                        </a:rPr>
                        <a:t>...1,37...0,69...0,82...1,19 μ</a:t>
                      </a:r>
                      <a:r>
                        <a:rPr lang="cs-CZ" sz="1100" u="none" strike="noStrike" dirty="0">
                          <a:effectLst/>
                        </a:rPr>
                        <a:t>kat/l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kolísající hodnoty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izoformy ALP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>
                          <a:effectLst/>
                        </a:rPr>
                        <a:t> 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jaterní 3 %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kostní 95 %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střevní 2 %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25-OH vitamin D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50-200 nmol/l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21,5 nmol/l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 smtClean="0">
                          <a:effectLst/>
                        </a:rPr>
                        <a:t>sníženo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parathormon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0,8-7,8 pmol/l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 dirty="0">
                          <a:effectLst/>
                        </a:rPr>
                        <a:t>0,81…0,5…2,7 </a:t>
                      </a:r>
                      <a:r>
                        <a:rPr lang="cs-CZ" sz="1300" u="none" strike="noStrike" dirty="0" err="1">
                          <a:effectLst/>
                        </a:rPr>
                        <a:t>pmol</a:t>
                      </a:r>
                      <a:r>
                        <a:rPr lang="cs-CZ" sz="1300" u="none" strike="noStrike" dirty="0">
                          <a:effectLst/>
                        </a:rPr>
                        <a:t>/l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kolísající hodnoty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osteokalcin NMID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300" u="none" strike="noStrike">
                          <a:effectLst/>
                        </a:rPr>
                        <a:t>14-46 μ</a:t>
                      </a:r>
                      <a:r>
                        <a:rPr lang="cs-CZ" sz="1300" u="none" strike="noStrike">
                          <a:effectLst/>
                        </a:rPr>
                        <a:t>g/l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300" u="none" strike="noStrike">
                          <a:effectLst/>
                        </a:rPr>
                        <a:t>60…68...169,4 μ</a:t>
                      </a:r>
                      <a:r>
                        <a:rPr lang="cs-CZ" sz="1300" u="none" strike="noStrike">
                          <a:effectLst/>
                        </a:rPr>
                        <a:t>g/l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hodnoty zvýšeny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kalcitonin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0-18,2 ng/l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5,00…2,00 ng/l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Ca v moči/24 hodin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2,4-7,5 mmol/24 hod.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 dirty="0">
                          <a:effectLst/>
                        </a:rPr>
                        <a:t>3,6 </a:t>
                      </a:r>
                      <a:r>
                        <a:rPr lang="cs-CZ" sz="1300" u="none" strike="noStrike" dirty="0" err="1">
                          <a:effectLst/>
                        </a:rPr>
                        <a:t>mmol</a:t>
                      </a:r>
                      <a:r>
                        <a:rPr lang="cs-CZ" sz="1300" u="none" strike="noStrike" dirty="0">
                          <a:effectLst/>
                        </a:rPr>
                        <a:t>/24 hod.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7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Ca/kreatinin v moči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0-0,6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0,23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P v moči/24 hodin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16-33,5 mmol/24 hod.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33,4 mmol/24 hod.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 err="1">
                          <a:effectLst/>
                        </a:rPr>
                        <a:t>fosfoetanolamin</a:t>
                      </a:r>
                      <a:r>
                        <a:rPr lang="cs-CZ" sz="1300" u="none" strike="noStrike" dirty="0">
                          <a:effectLst/>
                        </a:rPr>
                        <a:t> (PEA) v moči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>
                          <a:effectLst/>
                        </a:rPr>
                        <a:t>9-25 </a:t>
                      </a:r>
                      <a:r>
                        <a:rPr lang="cs-CZ" sz="1300" u="none" strike="noStrike" dirty="0" err="1">
                          <a:effectLst/>
                        </a:rPr>
                        <a:t>mmol</a:t>
                      </a:r>
                      <a:r>
                        <a:rPr lang="cs-CZ" sz="1300" u="none" strike="noStrike" dirty="0">
                          <a:effectLst/>
                        </a:rPr>
                        <a:t>/</a:t>
                      </a:r>
                      <a:r>
                        <a:rPr lang="cs-CZ" sz="1300" u="none" strike="noStrike" dirty="0" err="1">
                          <a:effectLst/>
                        </a:rPr>
                        <a:t>molKr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 dirty="0">
                          <a:effectLst/>
                        </a:rPr>
                        <a:t>104 </a:t>
                      </a:r>
                      <a:r>
                        <a:rPr lang="cs-CZ" sz="1300" u="none" strike="noStrike" dirty="0" err="1">
                          <a:effectLst/>
                        </a:rPr>
                        <a:t>mmol</a:t>
                      </a:r>
                      <a:r>
                        <a:rPr lang="cs-CZ" sz="1300" u="none" strike="noStrike" dirty="0">
                          <a:effectLst/>
                        </a:rPr>
                        <a:t>/</a:t>
                      </a:r>
                      <a:r>
                        <a:rPr lang="cs-CZ" sz="1300" u="none" strike="noStrike" dirty="0" err="1">
                          <a:effectLst/>
                        </a:rPr>
                        <a:t>molKr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u="none" strike="noStrike" dirty="0">
                          <a:effectLst/>
                        </a:rPr>
                        <a:t>hodnota zvýšena</a:t>
                      </a:r>
                      <a:endParaRPr lang="cs-CZ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97" marR="8697" marT="8696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9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Laboratorní došetření v dospělosti (VFN Praha):</a:t>
            </a:r>
          </a:p>
          <a:p>
            <a:endParaRPr lang="cs-CZ" altLang="cs-CZ" dirty="0"/>
          </a:p>
          <a:p>
            <a:r>
              <a:rPr lang="cs-CZ" altLang="cs-CZ" dirty="0"/>
              <a:t>Pyridoxal-5-fosfát (PLP), vitamín B6 v krvi 2121,0 (3,6-18,0) µg/l</a:t>
            </a:r>
          </a:p>
          <a:p>
            <a:endParaRPr lang="cs-CZ" altLang="cs-CZ" dirty="0"/>
          </a:p>
          <a:p>
            <a:r>
              <a:rPr lang="cs-CZ" altLang="cs-CZ" dirty="0" err="1"/>
              <a:t>Fosfoetanolamin</a:t>
            </a:r>
            <a:r>
              <a:rPr lang="cs-CZ" altLang="cs-CZ" dirty="0"/>
              <a:t> (PEA) v moči 42 (norma do 10,0) </a:t>
            </a:r>
            <a:r>
              <a:rPr lang="cs-CZ" altLang="cs-CZ" dirty="0" err="1"/>
              <a:t>mmol</a:t>
            </a:r>
            <a:r>
              <a:rPr lang="cs-CZ" altLang="cs-CZ" dirty="0"/>
              <a:t>/</a:t>
            </a:r>
            <a:r>
              <a:rPr lang="cs-CZ" altLang="cs-CZ" dirty="0" err="1"/>
              <a:t>molKr</a:t>
            </a:r>
            <a:endParaRPr lang="cs-CZ" altLang="cs-CZ" dirty="0"/>
          </a:p>
          <a:p>
            <a:pPr eaLnBrk="1" hangingPunct="1"/>
            <a:endParaRPr lang="cs-CZ" altLang="cs-CZ" sz="1800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/>
          <a:p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Klinická genetika – cvičení (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VLKGC7X1)</a:t>
            </a: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1131</Words>
  <Application>Microsoft Office PowerPoint</Application>
  <PresentationFormat>Širokoúhlá obrazovka</PresentationFormat>
  <Paragraphs>148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Prezentace_MU_CZ</vt:lpstr>
      <vt:lpstr>Kazuistika:   Případ chlapce, kterému předčasně vypadaly zoubky</vt:lpstr>
      <vt:lpstr>Výstupy z učení</vt:lpstr>
      <vt:lpstr>   Případ chlapce, kterému v 18. měsíci věku vypadaly mléčné zoubky </vt:lpstr>
      <vt:lpstr>Anamnéza:</vt:lpstr>
      <vt:lpstr>Prezentace aplikace PowerPoint</vt:lpstr>
      <vt:lpstr>V 19-23 letech věku  provedeny valgizační osteotomie bérců. Avšak i po korekci přetrvávají bolesti dolních končetin. </vt:lpstr>
      <vt:lpstr>Prezentace aplikace PowerPoint</vt:lpstr>
      <vt:lpstr>Prezentace aplikace PowerPoint</vt:lpstr>
      <vt:lpstr>Prezentace aplikace PowerPoint</vt:lpstr>
      <vt:lpstr>DNA diagnostika</vt:lpstr>
      <vt:lpstr>Hypofosfatázie- HPP</vt:lpstr>
      <vt:lpstr>Hypofosfatázie - HPP- formy</vt:lpstr>
      <vt:lpstr>Prezentace aplikace PowerPoint</vt:lpstr>
      <vt:lpstr>Diagnostika</vt:lpstr>
      <vt:lpstr>Hypofosfatázie- HPP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Procházková Dagmar</cp:lastModifiedBy>
  <cp:revision>16</cp:revision>
  <cp:lastPrinted>1601-01-01T00:00:00Z</cp:lastPrinted>
  <dcterms:created xsi:type="dcterms:W3CDTF">2020-08-24T06:00:57Z</dcterms:created>
  <dcterms:modified xsi:type="dcterms:W3CDTF">2021-11-24T11:32:33Z</dcterms:modified>
</cp:coreProperties>
</file>