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15" r:id="rId3"/>
    <p:sldId id="388" r:id="rId4"/>
    <p:sldId id="361" r:id="rId5"/>
    <p:sldId id="396" r:id="rId6"/>
    <p:sldId id="387" r:id="rId7"/>
    <p:sldId id="362" r:id="rId8"/>
    <p:sldId id="389" r:id="rId9"/>
    <p:sldId id="363" r:id="rId10"/>
    <p:sldId id="365" r:id="rId11"/>
    <p:sldId id="397" r:id="rId12"/>
    <p:sldId id="319" r:id="rId13"/>
    <p:sldId id="366" r:id="rId14"/>
    <p:sldId id="391" r:id="rId15"/>
    <p:sldId id="392" r:id="rId16"/>
    <p:sldId id="367" r:id="rId17"/>
    <p:sldId id="359" r:id="rId18"/>
    <p:sldId id="307" r:id="rId19"/>
    <p:sldId id="398" r:id="rId20"/>
    <p:sldId id="320" r:id="rId21"/>
    <p:sldId id="369" r:id="rId22"/>
    <p:sldId id="370" r:id="rId23"/>
    <p:sldId id="371" r:id="rId24"/>
    <p:sldId id="393" r:id="rId25"/>
    <p:sldId id="327" r:id="rId26"/>
    <p:sldId id="328" r:id="rId27"/>
    <p:sldId id="302" r:id="rId28"/>
    <p:sldId id="331" r:id="rId29"/>
    <p:sldId id="333" r:id="rId30"/>
    <p:sldId id="337" r:id="rId31"/>
    <p:sldId id="343" r:id="rId32"/>
    <p:sldId id="335" r:id="rId33"/>
    <p:sldId id="380" r:id="rId34"/>
    <p:sldId id="261" r:id="rId35"/>
    <p:sldId id="262" r:id="rId36"/>
    <p:sldId id="266" r:id="rId37"/>
    <p:sldId id="267" r:id="rId38"/>
    <p:sldId id="338" r:id="rId39"/>
    <p:sldId id="344" r:id="rId40"/>
    <p:sldId id="271" r:id="rId41"/>
    <p:sldId id="272" r:id="rId42"/>
    <p:sldId id="275" r:id="rId43"/>
    <p:sldId id="347" r:id="rId44"/>
    <p:sldId id="339" r:id="rId45"/>
    <p:sldId id="348" r:id="rId46"/>
    <p:sldId id="349" r:id="rId47"/>
    <p:sldId id="313" r:id="rId48"/>
    <p:sldId id="340" r:id="rId49"/>
    <p:sldId id="353" r:id="rId50"/>
    <p:sldId id="352" r:id="rId51"/>
    <p:sldId id="354" r:id="rId52"/>
    <p:sldId id="297" r:id="rId53"/>
    <p:sldId id="394" r:id="rId54"/>
    <p:sldId id="279" r:id="rId55"/>
    <p:sldId id="294" r:id="rId56"/>
    <p:sldId id="342" r:id="rId57"/>
    <p:sldId id="309" r:id="rId58"/>
    <p:sldId id="310" r:id="rId59"/>
    <p:sldId id="355" r:id="rId60"/>
    <p:sldId id="311" r:id="rId61"/>
    <p:sldId id="356" r:id="rId62"/>
    <p:sldId id="312" r:id="rId63"/>
    <p:sldId id="314" r:id="rId64"/>
    <p:sldId id="292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94665"/>
  </p:normalViewPr>
  <p:slideViewPr>
    <p:cSldViewPr>
      <p:cViewPr varScale="1">
        <p:scale>
          <a:sx n="107" d="100"/>
          <a:sy n="107" d="100"/>
        </p:scale>
        <p:origin x="18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B726-D0CC-43D9-92A8-28CB226F4AB7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AE23B-60B9-4609-8D61-BD5441F107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9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hyperlink" Target="http://headandneckcancerguide.org/wp-content/uploads/2013/02/85_TEP1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share.net/" TargetMode="Externa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levelandvoicean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8406"/>
            <a:ext cx="5110336" cy="1470025"/>
          </a:xfrm>
        </p:spPr>
        <p:txBody>
          <a:bodyPr/>
          <a:lstStyle/>
          <a:p>
            <a:pPr algn="l"/>
            <a:r>
              <a:rPr lang="cs-CZ" sz="4400" b="1" dirty="0">
                <a:cs typeface="Arial" panose="020B0604020202020204" pitchFamily="34" charset="0"/>
              </a:rPr>
              <a:t>LARYNX </a:t>
            </a:r>
            <a:br>
              <a:rPr lang="cs-CZ" sz="4400" b="1" dirty="0">
                <a:cs typeface="Arial" panose="020B0604020202020204" pitchFamily="34" charset="0"/>
              </a:rPr>
            </a:br>
            <a:r>
              <a:rPr lang="cs-CZ" sz="4400" b="1" dirty="0">
                <a:cs typeface="Arial" panose="020B0604020202020204" pitchFamily="34" charset="0"/>
              </a:rPr>
              <a:t>A HYPOFARYNX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3635896" y="3324371"/>
            <a:ext cx="5112568" cy="1799729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FF0000"/>
                </a:solidFill>
                <a:cs typeface="Arial" panose="020B0604020202020204" pitchFamily="34" charset="0"/>
              </a:rPr>
              <a:t>Otorinolaryngologie</a:t>
            </a:r>
          </a:p>
          <a:p>
            <a:pPr algn="just"/>
            <a:r>
              <a:rPr lang="cs-CZ" sz="1800" dirty="0">
                <a:solidFill>
                  <a:srgbClr val="FF0000"/>
                </a:solidFill>
              </a:rPr>
              <a:t>Magisterský studijní program VL a ZL LF MU </a:t>
            </a:r>
          </a:p>
          <a:p>
            <a:pPr algn="just"/>
            <a:endParaRPr lang="cs-CZ" sz="1800" dirty="0">
              <a:solidFill>
                <a:srgbClr val="FF0000"/>
              </a:solidFill>
            </a:endParaRPr>
          </a:p>
          <a:p>
            <a:pPr algn="just"/>
            <a:endParaRPr lang="cs-CZ" sz="1400" dirty="0"/>
          </a:p>
          <a:p>
            <a:pPr algn="just"/>
            <a:r>
              <a:rPr lang="cs-CZ" sz="1100" dirty="0"/>
              <a:t>Klinika otorinolaryngologie a chirurgie hlavy a krku</a:t>
            </a:r>
          </a:p>
          <a:p>
            <a:pPr algn="just"/>
            <a:r>
              <a:rPr lang="cs-CZ" sz="1100" dirty="0"/>
              <a:t>Fakultní nemocnice u sv. Anny a LF MU v Brně</a:t>
            </a:r>
          </a:p>
          <a:p>
            <a:pPr algn="just"/>
            <a:r>
              <a:rPr lang="cs-CZ" sz="1100" dirty="0"/>
              <a:t>Přednosta: Doc. MUDr. Gál  Břetislav, Ph.D.</a:t>
            </a:r>
          </a:p>
          <a:p>
            <a:pPr algn="just"/>
            <a:r>
              <a:rPr lang="en-US" sz="1100" dirty="0" err="1"/>
              <a:t>Pekařská</a:t>
            </a:r>
            <a:r>
              <a:rPr lang="en-US" sz="1100" dirty="0"/>
              <a:t>  53</a:t>
            </a:r>
            <a:r>
              <a:rPr lang="cs-CZ" sz="1100" dirty="0"/>
              <a:t>, Brno , </a:t>
            </a:r>
            <a:r>
              <a:rPr lang="en-US" sz="1100" dirty="0"/>
              <a:t>656 91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0A5A36-F26F-4BB8-8D8D-80614448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899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83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trachea - bronchy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EB664B-E155-C34A-8FBA-11900657F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25538"/>
            <a:ext cx="5256584" cy="5543821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průdušnice (trachea) </a:t>
            </a:r>
          </a:p>
          <a:p>
            <a:pPr lvl="1"/>
            <a:r>
              <a:rPr lang="cs-CZ" sz="1600" dirty="0"/>
              <a:t>rozsah</a:t>
            </a:r>
          </a:p>
          <a:p>
            <a:pPr lvl="2"/>
            <a:r>
              <a:rPr lang="cs-CZ" sz="1200" dirty="0"/>
              <a:t>Od Th1 po Th6 , 10-13 cm</a:t>
            </a:r>
          </a:p>
          <a:p>
            <a:pPr lvl="1"/>
            <a:r>
              <a:rPr lang="cs-CZ" sz="1600" dirty="0"/>
              <a:t>skelet </a:t>
            </a:r>
          </a:p>
          <a:p>
            <a:pPr lvl="2"/>
            <a:r>
              <a:rPr lang="cs-CZ" sz="1200" dirty="0"/>
              <a:t>podkovovitá hyalinní chrupavka</a:t>
            </a:r>
          </a:p>
          <a:p>
            <a:pPr lvl="2"/>
            <a:r>
              <a:rPr lang="cs-CZ" sz="1200" dirty="0"/>
              <a:t>poddajná membrána s hladkou svalovinou (dorzálně) </a:t>
            </a:r>
          </a:p>
          <a:p>
            <a:pPr lvl="1"/>
            <a:r>
              <a:rPr lang="cs-CZ" sz="1600" dirty="0"/>
              <a:t>sliznice  </a:t>
            </a:r>
          </a:p>
          <a:p>
            <a:pPr lvl="2"/>
            <a:r>
              <a:rPr lang="cs-CZ" sz="1200" dirty="0"/>
              <a:t>cylindrický řasinkový epitel s množstvím pohárkových buněk a sekrečních žlázek</a:t>
            </a:r>
            <a:endParaRPr lang="cs-CZ" dirty="0"/>
          </a:p>
          <a:p>
            <a:r>
              <a:rPr lang="cs-CZ" sz="1800" b="1" dirty="0">
                <a:solidFill>
                  <a:srgbClr val="C00000"/>
                </a:solidFill>
              </a:rPr>
              <a:t>průdušky</a:t>
            </a:r>
          </a:p>
          <a:p>
            <a:pPr lvl="1"/>
            <a:r>
              <a:rPr lang="cs-CZ" sz="1600" dirty="0"/>
              <a:t>hlavní (</a:t>
            </a:r>
            <a:r>
              <a:rPr lang="cs-CZ" sz="1600" dirty="0" err="1"/>
              <a:t>bronchi</a:t>
            </a:r>
            <a:r>
              <a:rPr lang="cs-CZ" sz="1600" dirty="0"/>
              <a:t> </a:t>
            </a:r>
            <a:r>
              <a:rPr lang="cs-CZ" sz="1600" dirty="0" err="1"/>
              <a:t>principales</a:t>
            </a:r>
            <a:r>
              <a:rPr lang="cs-CZ" sz="1600" dirty="0"/>
              <a:t>)</a:t>
            </a:r>
          </a:p>
          <a:p>
            <a:pPr lvl="2"/>
            <a:r>
              <a:rPr lang="cs-CZ" sz="1200" dirty="0"/>
              <a:t>pravá  - větší průměr, menší odklon od osy průdušnice </a:t>
            </a:r>
          </a:p>
          <a:p>
            <a:pPr marL="914400" lvl="2" indent="0">
              <a:buNone/>
            </a:pPr>
            <a:r>
              <a:rPr lang="cs-CZ" sz="1200" dirty="0"/>
              <a:t>                  - predilekční místo pro </a:t>
            </a:r>
            <a:r>
              <a:rPr lang="cs-CZ" sz="1200" dirty="0">
                <a:solidFill>
                  <a:srgbClr val="C00000"/>
                </a:solidFill>
              </a:rPr>
              <a:t>cizí tělesa</a:t>
            </a:r>
          </a:p>
          <a:p>
            <a:pPr lvl="2"/>
            <a:r>
              <a:rPr lang="cs-CZ" sz="1200" dirty="0"/>
              <a:t>levá</a:t>
            </a:r>
          </a:p>
          <a:p>
            <a:pPr lvl="1"/>
            <a:r>
              <a:rPr lang="cs-CZ" sz="1600" dirty="0"/>
              <a:t>lobární (</a:t>
            </a:r>
            <a:r>
              <a:rPr lang="cs-CZ" sz="1600" dirty="0" err="1"/>
              <a:t>b.lobares</a:t>
            </a:r>
            <a:r>
              <a:rPr lang="cs-CZ" sz="1600" dirty="0"/>
              <a:t>)</a:t>
            </a:r>
          </a:p>
          <a:p>
            <a:pPr lvl="2"/>
            <a:r>
              <a:rPr lang="cs-CZ" sz="1200" dirty="0"/>
              <a:t>vpravo : horní, střední, dolní</a:t>
            </a:r>
          </a:p>
          <a:p>
            <a:pPr lvl="2"/>
            <a:r>
              <a:rPr lang="cs-CZ" sz="1200" dirty="0"/>
              <a:t>vlevo: horní, dolní</a:t>
            </a:r>
          </a:p>
          <a:p>
            <a:pPr lvl="1"/>
            <a:r>
              <a:rPr lang="cs-CZ" sz="1600" dirty="0"/>
              <a:t>segmentální (</a:t>
            </a:r>
            <a:r>
              <a:rPr lang="cs-CZ" sz="1600" dirty="0" err="1"/>
              <a:t>b.segmentales</a:t>
            </a:r>
            <a:r>
              <a:rPr lang="cs-CZ" sz="1600" dirty="0"/>
              <a:t>)</a:t>
            </a:r>
          </a:p>
          <a:p>
            <a:pPr lvl="3"/>
            <a:endParaRPr lang="cs-CZ" sz="1200" dirty="0"/>
          </a:p>
          <a:p>
            <a:pPr lvl="3"/>
            <a:endParaRPr lang="cs-CZ" sz="1200" dirty="0"/>
          </a:p>
          <a:p>
            <a:pPr lvl="2"/>
            <a:endParaRPr lang="cs-CZ" sz="1200" b="1" dirty="0"/>
          </a:p>
          <a:p>
            <a:pPr lvl="2"/>
            <a:endParaRPr lang="cs-CZ" sz="1200" b="1" dirty="0"/>
          </a:p>
          <a:p>
            <a:pPr lvl="2"/>
            <a:endParaRPr lang="cs-CZ" sz="12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12539D-670F-40BD-B4B4-ADD0CB747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3422" y="2206833"/>
            <a:ext cx="1736810" cy="1975114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page1image1725409664">
            <a:extLst>
              <a:ext uri="{FF2B5EF4-FFF2-40B4-BE49-F238E27FC236}">
                <a16:creationId xmlns:a16="http://schemas.microsoft.com/office/drawing/2014/main" id="{DFA03793-ABB3-3946-9F52-1774340B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39" y="2161122"/>
            <a:ext cx="3678364" cy="30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7E43B52-D531-5745-82B2-684774F8B43A}"/>
              </a:ext>
            </a:extLst>
          </p:cNvPr>
          <p:cNvSpPr txBox="1"/>
          <p:nvPr/>
        </p:nvSpPr>
        <p:spPr>
          <a:xfrm>
            <a:off x="6012160" y="5266123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www.wordpress.com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85563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C3C2C-2470-ED4C-AA98-4039279D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        LARYNX A HYPOFARYNX</a:t>
            </a:r>
            <a:br>
              <a:rPr lang="cs-CZ" sz="2000" dirty="0"/>
            </a:br>
            <a:r>
              <a:rPr lang="cs-CZ" sz="2000" dirty="0"/>
              <a:t>	funkce hrtanu a tracheobronchiálního stromu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FFB60E-2D59-634A-BA88-72B0854A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4690"/>
            <a:ext cx="8496944" cy="5536678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funkce hrtanu</a:t>
            </a:r>
          </a:p>
          <a:p>
            <a:pPr lvl="1"/>
            <a:r>
              <a:rPr lang="cs-CZ" sz="1600" dirty="0"/>
              <a:t>respirační</a:t>
            </a:r>
          </a:p>
          <a:p>
            <a:pPr lvl="1"/>
            <a:r>
              <a:rPr lang="cs-CZ" sz="1600" dirty="0"/>
              <a:t>fonační </a:t>
            </a:r>
          </a:p>
          <a:p>
            <a:pPr lvl="2"/>
            <a:r>
              <a:rPr lang="cs-CZ" sz="1200" dirty="0" err="1"/>
              <a:t>glotis</a:t>
            </a:r>
            <a:endParaRPr lang="cs-CZ" sz="1200" dirty="0"/>
          </a:p>
          <a:p>
            <a:pPr lvl="3"/>
            <a:r>
              <a:rPr lang="cs-CZ" sz="1200" dirty="0"/>
              <a:t>podmínky: napětí hlasivek, schopnost kmitání, hybnost hlasivek, uzávěr hlasové štěrbiny</a:t>
            </a:r>
          </a:p>
          <a:p>
            <a:pPr lvl="1"/>
            <a:r>
              <a:rPr lang="cs-CZ" sz="1600" dirty="0"/>
              <a:t>polykací </a:t>
            </a:r>
          </a:p>
          <a:p>
            <a:pPr lvl="2"/>
            <a:r>
              <a:rPr lang="cs-CZ" sz="1200" dirty="0" err="1"/>
              <a:t>supraglottis</a:t>
            </a:r>
            <a:r>
              <a:rPr lang="cs-CZ" sz="1200" dirty="0"/>
              <a:t> </a:t>
            </a:r>
          </a:p>
          <a:p>
            <a:pPr lvl="1"/>
            <a:r>
              <a:rPr lang="cs-CZ" sz="1600" dirty="0"/>
              <a:t>ochranná</a:t>
            </a:r>
          </a:p>
          <a:p>
            <a:pPr lvl="2"/>
            <a:r>
              <a:rPr lang="cs-CZ" sz="1200" dirty="0"/>
              <a:t>nespecifická </a:t>
            </a:r>
          </a:p>
          <a:p>
            <a:pPr lvl="3"/>
            <a:r>
              <a:rPr lang="cs-CZ" sz="1200" dirty="0" err="1"/>
              <a:t>kašlací</a:t>
            </a:r>
            <a:r>
              <a:rPr lang="cs-CZ" sz="1200" dirty="0"/>
              <a:t> a dávicí reflex</a:t>
            </a:r>
          </a:p>
          <a:p>
            <a:pPr lvl="2"/>
            <a:r>
              <a:rPr lang="cs-CZ" sz="1200" dirty="0"/>
              <a:t>specifická </a:t>
            </a:r>
          </a:p>
          <a:p>
            <a:pPr lvl="3"/>
            <a:r>
              <a:rPr lang="cs-CZ" sz="1200" dirty="0"/>
              <a:t>lymfatické folikuly vestibulárních řas a ventrikulu</a:t>
            </a:r>
            <a:endParaRPr lang="cs-CZ" sz="1400" dirty="0"/>
          </a:p>
          <a:p>
            <a:r>
              <a:rPr lang="cs-CZ" sz="1800" b="1" dirty="0">
                <a:solidFill>
                  <a:srgbClr val="C00000"/>
                </a:solidFill>
              </a:rPr>
              <a:t>funkce tracheobronchiálního stromu</a:t>
            </a:r>
          </a:p>
          <a:p>
            <a:pPr lvl="1"/>
            <a:r>
              <a:rPr lang="cs-CZ" sz="1600" dirty="0"/>
              <a:t>tok vzduchu do plic</a:t>
            </a:r>
          </a:p>
          <a:p>
            <a:pPr lvl="1"/>
            <a:r>
              <a:rPr lang="cs-CZ" sz="1600" dirty="0"/>
              <a:t>klimatická úprava vzduchu</a:t>
            </a:r>
          </a:p>
          <a:p>
            <a:pPr lvl="2"/>
            <a:r>
              <a:rPr lang="cs-CZ" sz="1200" dirty="0" err="1"/>
              <a:t>doohřátí</a:t>
            </a:r>
            <a:r>
              <a:rPr lang="cs-CZ" sz="1200" dirty="0"/>
              <a:t> na 37 </a:t>
            </a:r>
            <a:r>
              <a:rPr lang="cs-CZ" sz="1200" dirty="0" err="1"/>
              <a:t>st.C</a:t>
            </a:r>
            <a:endParaRPr lang="cs-CZ" sz="1200" dirty="0"/>
          </a:p>
          <a:p>
            <a:pPr lvl="2"/>
            <a:r>
              <a:rPr lang="cs-CZ" sz="1200" dirty="0" err="1"/>
              <a:t>dovlhčení</a:t>
            </a:r>
            <a:r>
              <a:rPr lang="cs-CZ" sz="1200" dirty="0"/>
              <a:t> na 100%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8D2D3F-1EFE-D74D-825F-AD7311F0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94" y="127217"/>
            <a:ext cx="1340502" cy="10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97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	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2) Vyšetření hrtanu, průdušnice a tracheobronchiálního stromu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fyziologický nález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nepřímá a přímá laryngoskopie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 err="1">
                <a:solidFill>
                  <a:srgbClr val="C00000"/>
                </a:solidFill>
              </a:rPr>
              <a:t>tracheobronchoskopie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laryngokéla,stenóza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49016-ABE3-47F6-9730-E6A2E892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5099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15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vyšetření hrtanu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6F1C46-1289-5643-AECE-6DC7DE41D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1" y="1219116"/>
            <a:ext cx="5616624" cy="5450244"/>
          </a:xfrm>
        </p:spPr>
        <p:txBody>
          <a:bodyPr/>
          <a:lstStyle/>
          <a:p>
            <a:r>
              <a:rPr lang="cs-CZ" sz="1600" b="1" dirty="0">
                <a:solidFill>
                  <a:srgbClr val="C00000"/>
                </a:solidFill>
              </a:rPr>
              <a:t>anamnéza</a:t>
            </a:r>
          </a:p>
          <a:p>
            <a:pPr lvl="1"/>
            <a:r>
              <a:rPr lang="cs-CZ" sz="1600" dirty="0"/>
              <a:t>příznaky:</a:t>
            </a:r>
          </a:p>
          <a:p>
            <a:pPr lvl="2"/>
            <a:r>
              <a:rPr lang="cs-CZ" sz="1200" b="1" dirty="0"/>
              <a:t>dysfonie</a:t>
            </a:r>
            <a:r>
              <a:rPr lang="cs-CZ" sz="1200" dirty="0"/>
              <a:t>, afonie, suchý kašel, krvavá expektorace, dyspnoe </a:t>
            </a:r>
            <a:r>
              <a:rPr lang="cs-CZ" sz="1200" b="1" dirty="0"/>
              <a:t>inspiračního charakteru </a:t>
            </a:r>
            <a:r>
              <a:rPr lang="cs-CZ" sz="1200" dirty="0"/>
              <a:t>(inspirační </a:t>
            </a:r>
            <a:r>
              <a:rPr lang="cs-CZ" sz="1200" dirty="0" err="1"/>
              <a:t>stridor</a:t>
            </a:r>
            <a:r>
              <a:rPr lang="cs-CZ" sz="1200" dirty="0"/>
              <a:t> se zatahováním), odynofagie (</a:t>
            </a:r>
            <a:r>
              <a:rPr lang="cs-CZ" sz="1200" dirty="0" err="1"/>
              <a:t>supraglottis</a:t>
            </a:r>
            <a:r>
              <a:rPr lang="cs-CZ" sz="1200" dirty="0"/>
              <a:t>), aspirace</a:t>
            </a:r>
          </a:p>
          <a:p>
            <a:pPr lvl="1"/>
            <a:r>
              <a:rPr lang="cs-CZ" sz="1600" dirty="0"/>
              <a:t>délka trvání příznaků </a:t>
            </a:r>
          </a:p>
          <a:p>
            <a:pPr lvl="2"/>
            <a:r>
              <a:rPr lang="cs-CZ" sz="1200" dirty="0"/>
              <a:t>dny: zánět </a:t>
            </a:r>
          </a:p>
          <a:p>
            <a:pPr lvl="2"/>
            <a:r>
              <a:rPr lang="cs-CZ" sz="1200" dirty="0"/>
              <a:t>týdny až měsíce: nádor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CAVE: chrapot delší než 6 týdnů u dospělého pacienta (nad 40 let) </a:t>
            </a:r>
            <a:endParaRPr lang="cs-CZ" sz="1000" dirty="0"/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rizikové faktory: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kouření a alkohol, </a:t>
            </a:r>
            <a:r>
              <a:rPr lang="cs-CZ" sz="1200" dirty="0"/>
              <a:t>váhový úbytek (nádory)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b="1" dirty="0">
                <a:solidFill>
                  <a:srgbClr val="C00000"/>
                </a:solidFill>
              </a:rPr>
              <a:t>fyzikální vyšetření 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aspekce, palpace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laryngoskopie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standardní ambulantní vyšetření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hrtanové zrcátk</a:t>
            </a:r>
            <a:r>
              <a:rPr lang="cs-CZ" sz="1400" dirty="0"/>
              <a:t>o a čelní světlo, gáza na jazyk, vyplazení jazyka</a:t>
            </a:r>
          </a:p>
          <a:p>
            <a:pPr marL="0" indent="0">
              <a:buNone/>
            </a:pP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C8B949D-5E3C-4A1F-8D87-4A6687863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1600200"/>
            <a:ext cx="2818656" cy="4525963"/>
          </a:xfrm>
        </p:spPr>
        <p:txBody>
          <a:bodyPr/>
          <a:lstStyle/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E85A7F-E77E-5549-82D3-2665604F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185"/>
            <a:ext cx="1296144" cy="10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C76BDE-4C44-49E1-9E70-F49B2F4BB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37" y="1264976"/>
            <a:ext cx="2487317" cy="461110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ABC8E2-E462-6144-9236-96805797EB95}"/>
              </a:ext>
            </a:extLst>
          </p:cNvPr>
          <p:cNvSpPr txBox="1"/>
          <p:nvPr/>
        </p:nvSpPr>
        <p:spPr>
          <a:xfrm>
            <a:off x="6444208" y="6032321"/>
            <a:ext cx="368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cs typeface="Arial" panose="020B0604020202020204" pitchFamily="34" charset="0"/>
              </a:rPr>
              <a:t>Zdroj obr.:. </a:t>
            </a:r>
            <a:r>
              <a:rPr lang="cs-CZ" sz="1200" i="1" dirty="0" err="1">
                <a:cs typeface="Arial" panose="020B0604020202020204" pitchFamily="34" charset="0"/>
              </a:rPr>
              <a:t>www.slideplayer.com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96538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8EC13-B02D-4278-B331-6088CE47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vyšetření hrtanu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02F711-C3ED-46CF-873D-905A46E60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0728"/>
            <a:ext cx="5279278" cy="5760641"/>
          </a:xfrm>
        </p:spPr>
        <p:txBody>
          <a:bodyPr/>
          <a:lstStyle/>
          <a:p>
            <a:r>
              <a:rPr lang="cs-CZ" sz="1600" b="1" dirty="0">
                <a:solidFill>
                  <a:srgbClr val="C00000"/>
                </a:solidFill>
              </a:rPr>
              <a:t>endoskopie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flexibilní laryngoskopie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flexibilní vyšetření bez / v LA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současnosti již standardní ambulantní vyšetření 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rigidní nepřímá laryngoskopie: 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 anestezie / v LA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ambulantní vyšetření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rigidní přímá laryngoskopie: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CA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umožňuje diagnostické výkony (biopsie)</a:t>
            </a:r>
          </a:p>
          <a:p>
            <a:pPr lvl="1"/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mikrolaryngoskopie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CA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využití mikroskopu pro diagnostické  a terapeutické mikrochirurgické  výkony na hrtanu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specializovaná endoskopie: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NBI, stroboskopie,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videokymografie</a:t>
            </a:r>
            <a:endParaRPr lang="cs-CZ" sz="1200" dirty="0"/>
          </a:p>
          <a:p>
            <a:r>
              <a:rPr lang="cs-CZ" sz="1600" b="1" dirty="0">
                <a:solidFill>
                  <a:srgbClr val="C00000"/>
                </a:solidFill>
              </a:rPr>
              <a:t>zobrazovací metody</a:t>
            </a:r>
            <a:r>
              <a:rPr lang="cs-CZ" sz="1600" dirty="0"/>
              <a:t>  </a:t>
            </a:r>
          </a:p>
          <a:p>
            <a:pPr lvl="1"/>
            <a:r>
              <a:rPr lang="cs-CZ" sz="1600" b="1" dirty="0"/>
              <a:t>CT, MRI, UZ  </a:t>
            </a:r>
          </a:p>
          <a:p>
            <a:pPr lvl="2"/>
            <a:r>
              <a:rPr lang="cs-CZ" sz="1200" dirty="0"/>
              <a:t>rozsah tumoru (invaze do chrupavek) , postižení uzlin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DC021C-0203-4CC2-B7F5-FE15E2871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26180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                                       Zdroj obr. </a:t>
            </a:r>
            <a:r>
              <a:rPr lang="cs-CZ" sz="1200" i="1" dirty="0" err="1">
                <a:cs typeface="Arial" panose="020B0604020202020204" pitchFamily="34" charset="0"/>
              </a:rPr>
              <a:t>www.slideshare.net</a:t>
            </a: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00B335-8BDC-4CE7-8199-B38A5BBC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185"/>
            <a:ext cx="1296144" cy="10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ED6044-2C67-41E0-8A44-876AE55CB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78" y="1685038"/>
            <a:ext cx="3541194" cy="21672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1CDA54-2019-4622-87F3-D452ABEE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24" y="3852249"/>
            <a:ext cx="3533348" cy="253334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302508-7B9B-8143-8EF8-F775A83A02A3}"/>
              </a:ext>
            </a:extLst>
          </p:cNvPr>
          <p:cNvSpPr txBox="1"/>
          <p:nvPr/>
        </p:nvSpPr>
        <p:spPr>
          <a:xfrm>
            <a:off x="6732240" y="1746370"/>
            <a:ext cx="331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mikrolaryngoskopie</a:t>
            </a:r>
            <a:r>
              <a:rPr lang="cs-CZ" sz="1400" dirty="0"/>
              <a:t> v CA </a:t>
            </a:r>
          </a:p>
        </p:txBody>
      </p:sp>
    </p:spTree>
    <p:extLst>
      <p:ext uri="{BB962C8B-B14F-4D97-AF65-F5344CB8AC3E}">
        <p14:creationId xmlns:p14="http://schemas.microsoft.com/office/powerpoint/2010/main" val="7131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34F87-9612-40DE-9673-3C6F284B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endoskopická vyšetření hrtanu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06F72-4DC3-4A34-9CB6-7E797761A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cs-CZ" sz="1600" b="1" dirty="0">
                <a:solidFill>
                  <a:srgbClr val="C00000"/>
                </a:solidFill>
              </a:rPr>
              <a:t>rigidní nepřímá laryngoskopie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Zdroj obr.: </a:t>
            </a:r>
            <a:r>
              <a:rPr lang="cs-CZ" sz="1200" i="1" dirty="0" err="1">
                <a:cs typeface="Arial" panose="020B0604020202020204" pitchFamily="34" charset="0"/>
              </a:rPr>
              <a:t>researchgate.com</a:t>
            </a: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5D79B-3935-4576-9537-FA7338BFF9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600" b="1" dirty="0">
                <a:solidFill>
                  <a:srgbClr val="C00000"/>
                </a:solidFill>
              </a:rPr>
              <a:t>flexibilní endoskopie – přílohy</a:t>
            </a:r>
          </a:p>
          <a:p>
            <a:pPr marL="0" indent="0">
              <a:buNone/>
            </a:pPr>
            <a:endParaRPr lang="cs-CZ" sz="1600" b="1" dirty="0">
              <a:solidFill>
                <a:srgbClr val="C00000"/>
              </a:solidFill>
            </a:endParaRP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 1 – provedení vyšetření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 2 – fyziologický nález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 3 – stroboskopie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 4 – NBI –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narrow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band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imaging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Zdroj videí: [online citace 1.4.2020] https//youtube.com,     Fotoarchiv KOCHHK FN u sv. Anny a LF MU</a:t>
            </a:r>
          </a:p>
          <a:p>
            <a:pPr marL="0" indent="0">
              <a:buNone/>
            </a:pP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B0DF4A-0E27-4E21-ABC0-2C457C48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185"/>
            <a:ext cx="1296144" cy="10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F8D996-1814-4DEF-8EAC-F50EA62D1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5"/>
            <a:ext cx="3459178" cy="42640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594877-6A46-264A-BBD7-902B5C0F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65" y="4653136"/>
            <a:ext cx="4512656" cy="17437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9AD84A4-2023-654A-8F8D-10CE8D51CF1F}"/>
              </a:ext>
            </a:extLst>
          </p:cNvPr>
          <p:cNvSpPr txBox="1"/>
          <p:nvPr/>
        </p:nvSpPr>
        <p:spPr>
          <a:xfrm>
            <a:off x="5434800" y="4133736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Flexibilní laryngoskop</a:t>
            </a:r>
          </a:p>
        </p:txBody>
      </p:sp>
    </p:spTree>
    <p:extLst>
      <p:ext uri="{BB962C8B-B14F-4D97-AF65-F5344CB8AC3E}">
        <p14:creationId xmlns:p14="http://schemas.microsoft.com/office/powerpoint/2010/main" val="357855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fyziologický nález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7E4BC-6100-5048-8CC1-D88DB5E57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125539"/>
            <a:ext cx="4468688" cy="5543822"/>
          </a:xfrm>
        </p:spPr>
        <p:txBody>
          <a:bodyPr/>
          <a:lstStyle/>
          <a:p>
            <a:r>
              <a:rPr lang="cs-CZ" sz="1600" b="1" dirty="0" err="1">
                <a:solidFill>
                  <a:srgbClr val="C00000"/>
                </a:solidFill>
              </a:rPr>
              <a:t>piriformní</a:t>
            </a:r>
            <a:r>
              <a:rPr lang="cs-CZ" sz="1600" b="1" dirty="0">
                <a:solidFill>
                  <a:srgbClr val="C00000"/>
                </a:solidFill>
              </a:rPr>
              <a:t> recesy</a:t>
            </a:r>
          </a:p>
          <a:p>
            <a:pPr lvl="1"/>
            <a:r>
              <a:rPr lang="cs-CZ" sz="1600" dirty="0"/>
              <a:t>mediální stěna</a:t>
            </a:r>
          </a:p>
          <a:p>
            <a:pPr lvl="1"/>
            <a:r>
              <a:rPr lang="cs-CZ" sz="1600" dirty="0"/>
              <a:t>laterální stěna</a:t>
            </a:r>
          </a:p>
          <a:p>
            <a:pPr lvl="1"/>
            <a:r>
              <a:rPr lang="cs-CZ" sz="1600" dirty="0"/>
              <a:t>patologie:</a:t>
            </a:r>
          </a:p>
          <a:p>
            <a:pPr lvl="2"/>
            <a:r>
              <a:rPr lang="cs-CZ" sz="1200" dirty="0"/>
              <a:t>stagnace slin jednostranná (nádor </a:t>
            </a:r>
            <a:r>
              <a:rPr lang="cs-CZ" sz="1200" dirty="0" err="1"/>
              <a:t>hypofaryngu</a:t>
            </a:r>
            <a:r>
              <a:rPr lang="cs-CZ" sz="1200" dirty="0"/>
              <a:t>)</a:t>
            </a:r>
          </a:p>
          <a:p>
            <a:pPr lvl="2"/>
            <a:r>
              <a:rPr lang="cs-CZ" sz="1200" dirty="0"/>
              <a:t>stagnace slin oboustranná (patologie jícnu – nádor, cizí těleso)</a:t>
            </a:r>
            <a:endParaRPr lang="cs-CZ" sz="1600" b="1" dirty="0">
              <a:solidFill>
                <a:srgbClr val="C00000"/>
              </a:solidFill>
            </a:endParaRPr>
          </a:p>
          <a:p>
            <a:r>
              <a:rPr lang="cs-CZ" sz="1600" b="1" dirty="0">
                <a:solidFill>
                  <a:srgbClr val="C00000"/>
                </a:solidFill>
              </a:rPr>
              <a:t>zadní stěna  </a:t>
            </a:r>
            <a:r>
              <a:rPr lang="cs-CZ" sz="1600" b="1" dirty="0" err="1">
                <a:solidFill>
                  <a:srgbClr val="C00000"/>
                </a:solidFill>
              </a:rPr>
              <a:t>hypofaryngu</a:t>
            </a:r>
            <a:r>
              <a:rPr lang="cs-CZ" sz="1600" b="1" dirty="0">
                <a:solidFill>
                  <a:srgbClr val="C00000"/>
                </a:solidFill>
              </a:rPr>
              <a:t>   </a:t>
            </a:r>
          </a:p>
          <a:p>
            <a:r>
              <a:rPr lang="cs-CZ" sz="1600" b="1" dirty="0">
                <a:solidFill>
                  <a:srgbClr val="C00000"/>
                </a:solidFill>
              </a:rPr>
              <a:t>hrtanový vchod (</a:t>
            </a:r>
            <a:r>
              <a:rPr lang="cs-CZ" sz="1600" b="1" dirty="0" err="1">
                <a:solidFill>
                  <a:srgbClr val="C00000"/>
                </a:solidFill>
              </a:rPr>
              <a:t>aditus</a:t>
            </a:r>
            <a:r>
              <a:rPr lang="cs-CZ" sz="1600" b="1" dirty="0">
                <a:solidFill>
                  <a:srgbClr val="C00000"/>
                </a:solidFill>
              </a:rPr>
              <a:t> </a:t>
            </a:r>
            <a:r>
              <a:rPr lang="cs-CZ" sz="1600" b="1" dirty="0" err="1">
                <a:solidFill>
                  <a:srgbClr val="C00000"/>
                </a:solidFill>
              </a:rPr>
              <a:t>laryngis</a:t>
            </a:r>
            <a:r>
              <a:rPr lang="cs-CZ" sz="1600" b="1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cs-CZ" sz="1600" dirty="0"/>
              <a:t>příklopka hrtanová (epiglottis)</a:t>
            </a:r>
          </a:p>
          <a:p>
            <a:pPr lvl="1"/>
            <a:r>
              <a:rPr lang="cs-CZ" sz="1600" dirty="0" err="1"/>
              <a:t>aryepiglottické</a:t>
            </a:r>
            <a:r>
              <a:rPr lang="cs-CZ" sz="1600" dirty="0"/>
              <a:t> řasy (</a:t>
            </a:r>
            <a:r>
              <a:rPr lang="cs-CZ" sz="1600" dirty="0" err="1"/>
              <a:t>plicae</a:t>
            </a:r>
            <a:r>
              <a:rPr lang="cs-CZ" sz="1600" dirty="0"/>
              <a:t> </a:t>
            </a:r>
            <a:r>
              <a:rPr lang="cs-CZ" sz="1600" dirty="0" err="1"/>
              <a:t>aryepiglotticae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arytenoidní hrboly (</a:t>
            </a:r>
            <a:r>
              <a:rPr lang="cs-CZ" sz="1600" dirty="0" err="1"/>
              <a:t>proc.arytenoidei</a:t>
            </a:r>
            <a:r>
              <a:rPr lang="cs-CZ" sz="1600" dirty="0"/>
              <a:t>)</a:t>
            </a:r>
          </a:p>
          <a:p>
            <a:pPr lvl="1"/>
            <a:r>
              <a:rPr lang="cs-CZ" sz="1600" dirty="0" err="1"/>
              <a:t>interarytenoidní</a:t>
            </a:r>
            <a:r>
              <a:rPr lang="cs-CZ" sz="1600" dirty="0"/>
              <a:t> řasa</a:t>
            </a:r>
          </a:p>
          <a:p>
            <a:pPr lvl="1"/>
            <a:r>
              <a:rPr lang="cs-CZ" sz="1600" dirty="0"/>
              <a:t>patologie:</a:t>
            </a:r>
          </a:p>
          <a:p>
            <a:pPr lvl="2"/>
            <a:r>
              <a:rPr lang="cs-CZ" sz="1200" dirty="0"/>
              <a:t> symetrický bledý otok vchodu (alergie, </a:t>
            </a:r>
            <a:r>
              <a:rPr lang="cs-CZ" sz="1200" dirty="0" err="1"/>
              <a:t>postradiační</a:t>
            </a:r>
            <a:r>
              <a:rPr lang="cs-CZ" sz="1200" dirty="0"/>
              <a:t> otoky)</a:t>
            </a:r>
          </a:p>
          <a:p>
            <a:pPr lvl="2"/>
            <a:r>
              <a:rPr lang="cs-CZ" sz="1200" dirty="0"/>
              <a:t>zarudlý otok příklopky (</a:t>
            </a:r>
            <a:r>
              <a:rPr lang="cs-CZ" sz="1200" dirty="0" err="1"/>
              <a:t>epiglottitis</a:t>
            </a:r>
            <a:r>
              <a:rPr lang="cs-CZ" sz="1200" dirty="0"/>
              <a:t>) </a:t>
            </a:r>
          </a:p>
          <a:p>
            <a:pPr lvl="2"/>
            <a:r>
              <a:rPr lang="cs-CZ" sz="1200" dirty="0"/>
              <a:t>asymetrie, ulcerace (nádor)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BEDDC7D-EE63-4EB0-A65D-A49E9148C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88296" cy="5471814"/>
          </a:xfrm>
        </p:spPr>
        <p:txBody>
          <a:bodyPr/>
          <a:lstStyle/>
          <a:p>
            <a:r>
              <a:rPr lang="cs-CZ" sz="1600" b="1" dirty="0">
                <a:solidFill>
                  <a:srgbClr val="C00000"/>
                </a:solidFill>
              </a:rPr>
              <a:t>hrtanová dutina </a:t>
            </a:r>
          </a:p>
          <a:p>
            <a:pPr lvl="1"/>
            <a:r>
              <a:rPr lang="cs-CZ" sz="1600" dirty="0"/>
              <a:t>ventrikulární řasy (</a:t>
            </a:r>
            <a:r>
              <a:rPr lang="cs-CZ" sz="1600" dirty="0" err="1"/>
              <a:t>plicae</a:t>
            </a:r>
            <a:r>
              <a:rPr lang="cs-CZ" sz="1600" dirty="0"/>
              <a:t> </a:t>
            </a:r>
            <a:r>
              <a:rPr lang="cs-CZ" sz="1600" dirty="0" err="1"/>
              <a:t>ventriculares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hlasivky (</a:t>
            </a:r>
            <a:r>
              <a:rPr lang="cs-CZ" sz="1600" dirty="0" err="1"/>
              <a:t>plicae</a:t>
            </a:r>
            <a:r>
              <a:rPr lang="cs-CZ" sz="1600" dirty="0"/>
              <a:t> </a:t>
            </a:r>
            <a:r>
              <a:rPr lang="cs-CZ" sz="1600" dirty="0" err="1"/>
              <a:t>vocales</a:t>
            </a:r>
            <a:r>
              <a:rPr lang="cs-CZ" sz="1600" dirty="0"/>
              <a:t>): </a:t>
            </a:r>
          </a:p>
          <a:p>
            <a:pPr lvl="2"/>
            <a:r>
              <a:rPr lang="cs-CZ" sz="1200" dirty="0"/>
              <a:t>morfologie (kolorit, sliznice, trofika, tvar okraje)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hybnost při fonaci (domykavé)</a:t>
            </a:r>
          </a:p>
          <a:p>
            <a:pPr lvl="1"/>
            <a:r>
              <a:rPr lang="cs-CZ" sz="1600" dirty="0"/>
              <a:t>hlasivková štěrbina (</a:t>
            </a:r>
            <a:r>
              <a:rPr lang="cs-CZ" sz="1600" dirty="0" err="1"/>
              <a:t>rima</a:t>
            </a:r>
            <a:r>
              <a:rPr lang="cs-CZ" sz="1600" dirty="0"/>
              <a:t> </a:t>
            </a:r>
            <a:r>
              <a:rPr lang="cs-CZ" sz="1600" dirty="0" err="1"/>
              <a:t>glottidis</a:t>
            </a:r>
            <a:r>
              <a:rPr lang="cs-CZ" sz="1600" dirty="0"/>
              <a:t>)</a:t>
            </a:r>
          </a:p>
          <a:p>
            <a:pPr lvl="2"/>
            <a:r>
              <a:rPr lang="cs-CZ" sz="1200" dirty="0"/>
              <a:t>šíře pro dýchání </a:t>
            </a:r>
          </a:p>
          <a:p>
            <a:pPr lvl="1"/>
            <a:r>
              <a:rPr lang="cs-CZ" sz="1600" dirty="0" err="1"/>
              <a:t>subglotický</a:t>
            </a:r>
            <a:r>
              <a:rPr lang="cs-CZ" sz="1600" dirty="0"/>
              <a:t> </a:t>
            </a:r>
            <a:r>
              <a:rPr lang="cs-CZ" sz="1600" dirty="0" err="1"/>
              <a:t>protor</a:t>
            </a:r>
            <a:r>
              <a:rPr lang="cs-CZ" sz="1600" dirty="0"/>
              <a:t> </a:t>
            </a:r>
          </a:p>
          <a:p>
            <a:pPr lvl="2"/>
            <a:r>
              <a:rPr lang="cs-CZ" sz="1200" dirty="0" err="1"/>
              <a:t>subglotická</a:t>
            </a:r>
            <a:r>
              <a:rPr lang="cs-CZ" sz="1200" dirty="0"/>
              <a:t> laryngitis, </a:t>
            </a:r>
            <a:r>
              <a:rPr lang="cs-CZ" sz="1200" dirty="0" err="1"/>
              <a:t>subglotické</a:t>
            </a:r>
            <a:r>
              <a:rPr lang="cs-CZ" sz="1200" dirty="0"/>
              <a:t> stenózy</a:t>
            </a:r>
          </a:p>
          <a:p>
            <a:endParaRPr lang="cs-CZ" sz="1600" b="1" dirty="0">
              <a:solidFill>
                <a:srgbClr val="C00000"/>
              </a:solidFill>
            </a:endParaRPr>
          </a:p>
          <a:p>
            <a:r>
              <a:rPr lang="cs-CZ" sz="1600" b="1" dirty="0">
                <a:solidFill>
                  <a:srgbClr val="C00000"/>
                </a:solidFill>
              </a:rPr>
              <a:t>další vyšetřované struktury</a:t>
            </a:r>
          </a:p>
          <a:p>
            <a:pPr lvl="1"/>
            <a:r>
              <a:rPr lang="cs-CZ" sz="1600" dirty="0"/>
              <a:t>kořen jazyka a </a:t>
            </a:r>
            <a:r>
              <a:rPr lang="cs-CZ" sz="1600" dirty="0" err="1"/>
              <a:t>glossoepiglotické</a:t>
            </a:r>
            <a:r>
              <a:rPr lang="cs-CZ" sz="1600" dirty="0"/>
              <a:t> </a:t>
            </a:r>
            <a:r>
              <a:rPr lang="cs-CZ" sz="1600" dirty="0" err="1"/>
              <a:t>valekuly</a:t>
            </a:r>
            <a:r>
              <a:rPr lang="cs-CZ" sz="1600" dirty="0"/>
              <a:t> (</a:t>
            </a:r>
            <a:r>
              <a:rPr lang="cs-CZ" sz="1600" dirty="0" err="1"/>
              <a:t>orofarynx</a:t>
            </a:r>
            <a:r>
              <a:rPr lang="cs-CZ" sz="1600" dirty="0"/>
              <a:t>)</a:t>
            </a:r>
          </a:p>
          <a:p>
            <a:pPr lvl="2"/>
            <a:r>
              <a:rPr lang="cs-CZ" sz="1200" dirty="0"/>
              <a:t>podrobně v přednášce - hltan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E77242-96E8-6447-B54D-6D3824C6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2B3028-BE6B-AC46-9826-8FCD251D3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229368"/>
            <a:ext cx="6552728" cy="4713387"/>
          </a:xfrm>
        </p:spPr>
        <p:txBody>
          <a:bodyPr/>
          <a:lstStyle/>
          <a:p>
            <a:endParaRPr lang="cs-CZ" sz="1200" dirty="0"/>
          </a:p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</a:rPr>
              <a:t>Fyziologický status </a:t>
            </a:r>
            <a:r>
              <a:rPr lang="cs-CZ" sz="1800" b="1" dirty="0" err="1">
                <a:solidFill>
                  <a:srgbClr val="C00000"/>
                </a:solidFill>
              </a:rPr>
              <a:t>localis</a:t>
            </a:r>
            <a:r>
              <a:rPr lang="cs-CZ" sz="1800" b="1" dirty="0">
                <a:solidFill>
                  <a:srgbClr val="C00000"/>
                </a:solidFill>
              </a:rPr>
              <a:t>  při laryngoskopii </a:t>
            </a:r>
          </a:p>
          <a:p>
            <a:pPr lvl="1" algn="just"/>
            <a:r>
              <a:rPr lang="cs-CZ" sz="1800" dirty="0"/>
              <a:t>kořen jazyka bez patologického nálezu, symetrický, lingvální tonzila klidná, </a:t>
            </a:r>
            <a:r>
              <a:rPr lang="cs-CZ" sz="1800" dirty="0" err="1"/>
              <a:t>glossoepiglottické</a:t>
            </a:r>
            <a:r>
              <a:rPr lang="cs-CZ" sz="1800" dirty="0"/>
              <a:t> </a:t>
            </a:r>
            <a:r>
              <a:rPr lang="cs-CZ" sz="1800" dirty="0" err="1"/>
              <a:t>valekuly</a:t>
            </a:r>
            <a:r>
              <a:rPr lang="cs-CZ" sz="1800" dirty="0"/>
              <a:t> volné, </a:t>
            </a:r>
            <a:r>
              <a:rPr lang="cs-CZ" sz="1800" dirty="0" err="1"/>
              <a:t>piriformní</a:t>
            </a:r>
            <a:r>
              <a:rPr lang="cs-CZ" sz="1800" dirty="0"/>
              <a:t> siny se rozevírají symetricky, bez stagnace slin, sliznice klidná</a:t>
            </a:r>
          </a:p>
          <a:p>
            <a:pPr lvl="1" algn="just"/>
            <a:r>
              <a:rPr lang="cs-CZ" sz="1800" dirty="0"/>
              <a:t>vchod hrtanu bez otoku či asymetrie, epiglottis štíhlá, konfigurovaná, </a:t>
            </a:r>
            <a:r>
              <a:rPr lang="cs-CZ" sz="1800" dirty="0" err="1"/>
              <a:t>aryepiglotické</a:t>
            </a:r>
            <a:r>
              <a:rPr lang="cs-CZ" sz="1800" dirty="0"/>
              <a:t> řasy klidné</a:t>
            </a:r>
          </a:p>
          <a:p>
            <a:pPr lvl="1" algn="just"/>
            <a:r>
              <a:rPr lang="cs-CZ" sz="1800" dirty="0"/>
              <a:t>sliznice nitra hrtanu klidná, hlasivky bledé, rovných okrajů, symetricky hybné  a domykající při fonaci </a:t>
            </a:r>
          </a:p>
          <a:p>
            <a:pPr lvl="1" algn="just"/>
            <a:r>
              <a:rPr lang="cs-CZ" sz="1800" dirty="0"/>
              <a:t>hlasivková štěrbina volná, </a:t>
            </a:r>
            <a:r>
              <a:rPr lang="cs-CZ" sz="1800" dirty="0" err="1"/>
              <a:t>subglottický</a:t>
            </a:r>
            <a:r>
              <a:rPr lang="cs-CZ" sz="1800" dirty="0"/>
              <a:t> prostor volný</a:t>
            </a:r>
          </a:p>
          <a:p>
            <a:pPr marL="57150" indent="0" algn="just">
              <a:buNone/>
            </a:pPr>
            <a:endParaRPr lang="cs-CZ" sz="1800" dirty="0"/>
          </a:p>
          <a:p>
            <a:pPr marL="57150" indent="0" algn="just">
              <a:buNone/>
            </a:pPr>
            <a:endParaRPr lang="cs-CZ" sz="1800" dirty="0"/>
          </a:p>
          <a:p>
            <a:pPr marL="57150" indent="0" algn="just">
              <a:buNone/>
            </a:pPr>
            <a:r>
              <a:rPr lang="cs-CZ" sz="1800" b="1" dirty="0"/>
              <a:t>Viz. přílohy – video 1 a 2</a:t>
            </a:r>
          </a:p>
          <a:p>
            <a:pPr marL="914400" lvl="2" indent="0">
              <a:buNone/>
            </a:pPr>
            <a:r>
              <a:rPr lang="cs-CZ" sz="1200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1CBE7F-1CA8-AD4E-A9A3-BE86CD8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1449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fyziologický nález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48C032-08E3-5248-B24D-F377CF27FE9E}"/>
              </a:ext>
            </a:extLst>
          </p:cNvPr>
          <p:cNvSpPr txBox="1"/>
          <p:nvPr/>
        </p:nvSpPr>
        <p:spPr>
          <a:xfrm>
            <a:off x="7021415" y="5479382"/>
            <a:ext cx="2239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869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91B34-520B-46A9-BDEB-D3FA33C4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80628"/>
            <a:ext cx="6552728" cy="936104"/>
          </a:xfrm>
        </p:spPr>
        <p:txBody>
          <a:bodyPr/>
          <a:lstStyle/>
          <a:p>
            <a:r>
              <a:rPr lang="cs-CZ" sz="2400" dirty="0"/>
              <a:t>	 </a:t>
            </a:r>
            <a:r>
              <a:rPr lang="cs-CZ" sz="2800" dirty="0"/>
              <a:t>LARYNX A HYPOFARYNX</a:t>
            </a:r>
            <a:br>
              <a:rPr lang="cs-CZ" sz="2400" dirty="0"/>
            </a:br>
            <a:r>
              <a:rPr lang="cs-CZ" sz="2400" dirty="0"/>
              <a:t>	</a:t>
            </a:r>
            <a:r>
              <a:rPr lang="cs-CZ" sz="2000" dirty="0"/>
              <a:t>vyšetření tracheobronchiálního stromu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3BF206-14A7-4233-8148-317B030B8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3" y="1275844"/>
            <a:ext cx="8962225" cy="5033476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endoskopické vyšetření</a:t>
            </a:r>
          </a:p>
          <a:p>
            <a:pPr lvl="1"/>
            <a:r>
              <a:rPr lang="cs-CZ" sz="1800" b="1" dirty="0">
                <a:cs typeface="Arial" panose="020B0604020202020204" pitchFamily="34" charset="0"/>
              </a:rPr>
              <a:t>rigidní </a:t>
            </a:r>
            <a:r>
              <a:rPr lang="cs-CZ" sz="1800" b="1" dirty="0" err="1">
                <a:cs typeface="Arial" panose="020B0604020202020204" pitchFamily="34" charset="0"/>
              </a:rPr>
              <a:t>tracheobronchoskopie</a:t>
            </a:r>
            <a:endParaRPr lang="cs-CZ" sz="1800" b="1" dirty="0">
              <a:cs typeface="Arial" panose="020B0604020202020204" pitchFamily="34" charset="0"/>
            </a:endParaRP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v CA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extrakce cizích těles z tracheobronchiálního stromu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diagnostické probatorní excize (nádor)</a:t>
            </a:r>
          </a:p>
          <a:p>
            <a:pPr marL="457200" lvl="1" indent="0">
              <a:buNone/>
            </a:pPr>
            <a:endParaRPr lang="cs-CZ" sz="1400" dirty="0">
              <a:cs typeface="Arial" panose="020B0604020202020204" pitchFamily="34" charset="0"/>
            </a:endParaRPr>
          </a:p>
          <a:p>
            <a:pPr lvl="1"/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800" b="1" dirty="0">
                <a:cs typeface="Arial" panose="020B0604020202020204" pitchFamily="34" charset="0"/>
              </a:rPr>
              <a:t>flexibilní </a:t>
            </a:r>
            <a:r>
              <a:rPr lang="cs-CZ" sz="1800" b="1" dirty="0" err="1">
                <a:cs typeface="Arial" panose="020B0604020202020204" pitchFamily="34" charset="0"/>
              </a:rPr>
              <a:t>tracheobronchoskopie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v LA (</a:t>
            </a:r>
            <a:r>
              <a:rPr lang="cs-CZ" sz="1400" dirty="0" err="1">
                <a:cs typeface="Arial" panose="020B0604020202020204" pitchFamily="34" charset="0"/>
              </a:rPr>
              <a:t>transnazální</a:t>
            </a:r>
            <a:r>
              <a:rPr lang="cs-CZ" sz="1400" dirty="0">
                <a:cs typeface="Arial" panose="020B0604020202020204" pitchFamily="34" charset="0"/>
              </a:rPr>
              <a:t>  / </a:t>
            </a:r>
            <a:r>
              <a:rPr lang="cs-CZ" sz="1400" dirty="0" err="1">
                <a:cs typeface="Arial" panose="020B0604020202020204" pitchFamily="34" charset="0"/>
              </a:rPr>
              <a:t>transorální</a:t>
            </a:r>
            <a:r>
              <a:rPr lang="cs-CZ" sz="1400" dirty="0">
                <a:cs typeface="Arial" panose="020B0604020202020204" pitchFamily="34" charset="0"/>
              </a:rPr>
              <a:t> cestou )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odběr vzorků na mikrobiologii, cytologii  </a:t>
            </a:r>
          </a:p>
          <a:p>
            <a:pPr lvl="3"/>
            <a:r>
              <a:rPr lang="cs-CZ" sz="1200" dirty="0">
                <a:cs typeface="Arial" panose="020B0604020202020204" pitchFamily="34" charset="0"/>
              </a:rPr>
              <a:t>bronchoalveolární </a:t>
            </a:r>
            <a:r>
              <a:rPr lang="cs-CZ" sz="1200" dirty="0" err="1">
                <a:cs typeface="Arial" panose="020B0604020202020204" pitchFamily="34" charset="0"/>
              </a:rPr>
              <a:t>laváž</a:t>
            </a:r>
            <a:endParaRPr lang="cs-CZ" sz="1200" dirty="0">
              <a:cs typeface="Arial" panose="020B0604020202020204" pitchFamily="34" charset="0"/>
            </a:endParaRP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extrakce drobných cizích těles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využití při flexibilní intubaci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příloha – </a:t>
            </a:r>
            <a:r>
              <a:rPr lang="cs-CZ" sz="1400" b="1" dirty="0">
                <a:cs typeface="Arial" panose="020B0604020202020204" pitchFamily="34" charset="0"/>
              </a:rPr>
              <a:t>video 5</a:t>
            </a: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Zdroj médií: Fotoarchiv KOCHHK FN u sv. Anny a LF MU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254313-AAF1-48CE-B4FC-B288DF5D3AD5}"/>
              </a:ext>
            </a:extLst>
          </p:cNvPr>
          <p:cNvSpPr/>
          <p:nvPr/>
        </p:nvSpPr>
        <p:spPr>
          <a:xfrm>
            <a:off x="412569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B095F19-3DC7-4914-A530-C8694CC9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0628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5FA5D0-5E7C-4405-A499-513B5940B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10" y="1315024"/>
            <a:ext cx="3802160" cy="22986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771D9D-CDBD-3C45-A952-157A2F62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15" y="3976144"/>
            <a:ext cx="4429455" cy="17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3A485-AA5B-164B-AA6E-B252880D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1008112"/>
          </a:xfrm>
        </p:spPr>
        <p:txBody>
          <a:bodyPr/>
          <a:lstStyle/>
          <a:p>
            <a:r>
              <a:rPr lang="cs-CZ" sz="2800" dirty="0"/>
              <a:t>         LARYNX A HYPOFARYNX</a:t>
            </a:r>
            <a:br>
              <a:rPr lang="cs-CZ" sz="2400" dirty="0"/>
            </a:br>
            <a:r>
              <a:rPr lang="cs-CZ" sz="2400" dirty="0"/>
              <a:t>	</a:t>
            </a:r>
            <a:r>
              <a:rPr lang="cs-CZ" sz="2000" dirty="0"/>
              <a:t>fyziologický nález  - tracheobronchiální strom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AE0E76-C270-E74F-AC4C-8A127352A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315730"/>
            <a:ext cx="6912768" cy="4896544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fyziologický status </a:t>
            </a:r>
            <a:r>
              <a:rPr lang="cs-CZ" sz="1800" b="1" dirty="0" err="1">
                <a:solidFill>
                  <a:srgbClr val="C00000"/>
                </a:solidFill>
              </a:rPr>
              <a:t>localis</a:t>
            </a:r>
            <a:r>
              <a:rPr lang="cs-CZ" sz="1800" b="1" dirty="0">
                <a:solidFill>
                  <a:srgbClr val="C00000"/>
                </a:solidFill>
              </a:rPr>
              <a:t>  při </a:t>
            </a:r>
            <a:r>
              <a:rPr lang="cs-CZ" sz="1800" b="1" dirty="0" err="1">
                <a:solidFill>
                  <a:srgbClr val="C00000"/>
                </a:solidFill>
              </a:rPr>
              <a:t>tracheobronchoskopii</a:t>
            </a:r>
            <a:endParaRPr lang="cs-CZ" sz="1800" b="1" dirty="0">
              <a:solidFill>
                <a:srgbClr val="C00000"/>
              </a:solidFill>
            </a:endParaRPr>
          </a:p>
          <a:p>
            <a:pPr lvl="1"/>
            <a:r>
              <a:rPr lang="cs-CZ" sz="1800" dirty="0"/>
              <a:t>sliznice trachey i bronchů klidná , přiměřeně vlhká , tracheální prstence diferencovatelné  </a:t>
            </a:r>
          </a:p>
          <a:p>
            <a:pPr lvl="1"/>
            <a:r>
              <a:rPr lang="cs-CZ" sz="1800" dirty="0"/>
              <a:t>lumen bez přítomnosti cizího tělesa či infiltrátu, bez útlaku zvenčí, </a:t>
            </a:r>
            <a:r>
              <a:rPr lang="cs-CZ" sz="1800" dirty="0" err="1"/>
              <a:t>karina</a:t>
            </a:r>
            <a:r>
              <a:rPr lang="cs-CZ" sz="1800" dirty="0"/>
              <a:t> ostrá, odstupy lobárních i </a:t>
            </a:r>
            <a:r>
              <a:rPr lang="cs-CZ" sz="1800" dirty="0" err="1"/>
              <a:t>segmentárních</a:t>
            </a:r>
            <a:r>
              <a:rPr lang="cs-CZ" sz="1800" dirty="0"/>
              <a:t> bronchů volné</a:t>
            </a:r>
          </a:p>
          <a:p>
            <a:pPr lvl="1"/>
            <a:r>
              <a:rPr lang="cs-CZ" sz="1800" dirty="0"/>
              <a:t>při ventilaci lumen nekolabuje , při výdechu bez paradoxních pohybů </a:t>
            </a:r>
            <a:r>
              <a:rPr lang="cs-CZ" sz="1800" dirty="0" err="1"/>
              <a:t>pars</a:t>
            </a:r>
            <a:r>
              <a:rPr lang="cs-CZ" sz="1800" dirty="0"/>
              <a:t> </a:t>
            </a:r>
            <a:r>
              <a:rPr lang="cs-CZ" sz="1800" dirty="0" err="1"/>
              <a:t>membranacea</a:t>
            </a:r>
            <a:r>
              <a:rPr lang="cs-CZ" sz="1800" dirty="0"/>
              <a:t> trachey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00DCC8-D4CA-494F-8F14-3B6F0524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0628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/var/folders/03/xt2tvnrs4y7ffspqs4x7p4km0000gn/T/com.microsoft.Powerpoint/WebArchiveCopyPasteTempFiles/main-qimg-646bc0bf5e92d0258de67ddd59c26c3b">
            <a:extLst>
              <a:ext uri="{FF2B5EF4-FFF2-40B4-BE49-F238E27FC236}">
                <a16:creationId xmlns:a16="http://schemas.microsoft.com/office/drawing/2014/main" id="{4B780EE6-2222-6E4B-8516-CD5BDB6CD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61" y="4096658"/>
            <a:ext cx="2484343" cy="248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80E58A-0551-3C40-A668-EEE649FE277F}"/>
              </a:ext>
            </a:extLst>
          </p:cNvPr>
          <p:cNvSpPr txBox="1"/>
          <p:nvPr/>
        </p:nvSpPr>
        <p:spPr>
          <a:xfrm>
            <a:off x="6084168" y="6581001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www.springer.com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4125222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1) Anatomie a funkce hrtanu, průdušnice a  tracheobronchiálního stromu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klinická anatomie hrtanu, průdušnice a tracheobronchiálního stromu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funkce hrtanu, průdušnice a tracheobronchiálního stromu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laryngokéla,stenóza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0EAC2F-CF83-4EB9-97D0-72DDC8F8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3) Poruchy inervace hrtanu			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obrna horního </a:t>
            </a:r>
            <a:r>
              <a:rPr lang="cs-CZ" sz="1100" b="1" dirty="0" err="1">
                <a:solidFill>
                  <a:srgbClr val="C00000"/>
                </a:solidFill>
              </a:rPr>
              <a:t>laryngeálního</a:t>
            </a:r>
            <a:r>
              <a:rPr lang="cs-CZ" sz="1100" b="1" dirty="0">
                <a:solidFill>
                  <a:srgbClr val="C00000"/>
                </a:solidFill>
              </a:rPr>
              <a:t> nervu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obrna zvrtaného nervu – </a:t>
            </a:r>
            <a:r>
              <a:rPr lang="cs-CZ" sz="1100" b="1" dirty="0" err="1">
                <a:solidFill>
                  <a:srgbClr val="C00000"/>
                </a:solidFill>
              </a:rPr>
              <a:t>unilat</a:t>
            </a:r>
            <a:r>
              <a:rPr lang="cs-CZ" sz="1100" b="1" dirty="0">
                <a:solidFill>
                  <a:srgbClr val="C00000"/>
                </a:solidFill>
              </a:rPr>
              <a:t>/ </a:t>
            </a:r>
            <a:r>
              <a:rPr lang="cs-CZ" sz="1100" b="1" dirty="0" err="1">
                <a:solidFill>
                  <a:srgbClr val="C00000"/>
                </a:solidFill>
              </a:rPr>
              <a:t>bilat</a:t>
            </a:r>
            <a:r>
              <a:rPr lang="cs-CZ" sz="1100" b="1" dirty="0">
                <a:solidFill>
                  <a:srgbClr val="C00000"/>
                </a:solidFill>
              </a:rPr>
              <a:t>.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laryngokéla,stenóza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560037-382F-4F7A-9400-542BCC64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0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poruchy inervace hrtanu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125538"/>
            <a:ext cx="4540696" cy="5615830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obrna hlasivky</a:t>
            </a:r>
          </a:p>
          <a:p>
            <a:pPr lvl="1"/>
            <a:r>
              <a:rPr lang="cs-CZ" sz="1600" b="1" dirty="0"/>
              <a:t>jednostranná</a:t>
            </a:r>
          </a:p>
          <a:p>
            <a:pPr lvl="2"/>
            <a:r>
              <a:rPr lang="cs-CZ" sz="1600" dirty="0"/>
              <a:t>porucha hlasu</a:t>
            </a:r>
          </a:p>
          <a:p>
            <a:pPr lvl="1"/>
            <a:r>
              <a:rPr lang="cs-CZ" sz="1600" b="1" dirty="0"/>
              <a:t>oboustranná</a:t>
            </a:r>
          </a:p>
          <a:p>
            <a:pPr lvl="2"/>
            <a:r>
              <a:rPr lang="cs-CZ" sz="1600" dirty="0"/>
              <a:t>dušnost,  nutnost zajištění DC</a:t>
            </a:r>
          </a:p>
          <a:p>
            <a:r>
              <a:rPr lang="cs-CZ" sz="1800" b="1" dirty="0">
                <a:solidFill>
                  <a:srgbClr val="C00000"/>
                </a:solidFill>
              </a:rPr>
              <a:t>typy obrny</a:t>
            </a:r>
          </a:p>
          <a:p>
            <a:pPr lvl="1"/>
            <a:r>
              <a:rPr lang="cs-CZ" sz="1600" b="1" dirty="0"/>
              <a:t>reverzibilní</a:t>
            </a:r>
          </a:p>
          <a:p>
            <a:pPr lvl="2"/>
            <a:r>
              <a:rPr lang="cs-CZ" sz="1600" dirty="0" err="1"/>
              <a:t>neuropraxie</a:t>
            </a:r>
            <a:r>
              <a:rPr lang="cs-CZ" sz="1600" dirty="0"/>
              <a:t> (axony nejsou přerušeny)</a:t>
            </a:r>
          </a:p>
          <a:p>
            <a:pPr lvl="2"/>
            <a:r>
              <a:rPr lang="cs-CZ" sz="1600" dirty="0"/>
              <a:t>nedochází k denervaci a atrofii svalu </a:t>
            </a:r>
          </a:p>
          <a:p>
            <a:pPr lvl="2"/>
            <a:r>
              <a:rPr lang="cs-CZ" sz="1600" dirty="0"/>
              <a:t>úprava hybnosti do 12 měsíců</a:t>
            </a:r>
          </a:p>
          <a:p>
            <a:pPr lvl="1"/>
            <a:r>
              <a:rPr lang="cs-CZ" sz="1600" b="1" dirty="0"/>
              <a:t>ireverzibilní</a:t>
            </a:r>
          </a:p>
          <a:p>
            <a:pPr lvl="2"/>
            <a:r>
              <a:rPr lang="cs-CZ" sz="1600" dirty="0"/>
              <a:t>denervace a atrofie svalu</a:t>
            </a:r>
          </a:p>
          <a:p>
            <a:pPr lvl="2"/>
            <a:r>
              <a:rPr lang="cs-CZ" sz="1600" dirty="0"/>
              <a:t>atrofie </a:t>
            </a:r>
            <a:r>
              <a:rPr lang="cs-CZ" sz="1600" dirty="0" err="1"/>
              <a:t>m.vocalis</a:t>
            </a:r>
            <a:r>
              <a:rPr lang="cs-CZ" sz="1600" dirty="0"/>
              <a:t>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změna tvaru hlasivky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předsunutí arytenoidního hrbolu</a:t>
            </a:r>
          </a:p>
          <a:p>
            <a:pPr lvl="1"/>
            <a:endParaRPr lang="cs-CZ" sz="1000" dirty="0"/>
          </a:p>
          <a:p>
            <a:pPr lvl="1"/>
            <a:endParaRPr lang="cs-CZ" sz="1000" dirty="0"/>
          </a:p>
          <a:p>
            <a:endParaRPr lang="cs-CZ" sz="12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C9B932D-9DC8-40F2-BD5D-57C1499E3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88296" cy="5615830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Etiologie</a:t>
            </a:r>
          </a:p>
          <a:p>
            <a:pPr lvl="1"/>
            <a:r>
              <a:rPr lang="cs-CZ" sz="1600" b="1" dirty="0"/>
              <a:t>neurogenní</a:t>
            </a:r>
          </a:p>
          <a:p>
            <a:pPr lvl="2"/>
            <a:r>
              <a:rPr lang="cs-CZ" sz="1600" dirty="0"/>
              <a:t>porucha inervace hrtanu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nejčastěji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iatrogenní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/>
            <a:r>
              <a:rPr lang="cs-CZ" sz="1400" dirty="0">
                <a:solidFill>
                  <a:srgbClr val="C00000"/>
                </a:solidFill>
              </a:rPr>
              <a:t>chirurgie krku (štítná žláza)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mediastina, hrudníku</a:t>
            </a:r>
          </a:p>
          <a:p>
            <a:pPr lvl="2"/>
            <a:r>
              <a:rPr lang="cs-CZ" sz="1600" dirty="0"/>
              <a:t>neurologická onemocnění,</a:t>
            </a:r>
          </a:p>
          <a:p>
            <a:pPr lvl="3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neuroinfekty</a:t>
            </a:r>
            <a:endParaRPr lang="cs-CZ" sz="1600" dirty="0"/>
          </a:p>
          <a:p>
            <a:pPr lvl="2"/>
            <a:r>
              <a:rPr lang="cs-CZ" sz="1600" dirty="0"/>
              <a:t>toxická poškození </a:t>
            </a:r>
          </a:p>
          <a:p>
            <a:pPr lvl="2"/>
            <a:r>
              <a:rPr lang="cs-CZ" sz="1600" dirty="0"/>
              <a:t>metabolická onemocnění</a:t>
            </a:r>
          </a:p>
          <a:p>
            <a:pPr lvl="2"/>
            <a:r>
              <a:rPr lang="cs-CZ" sz="1600" dirty="0" err="1"/>
              <a:t>radio</a:t>
            </a:r>
            <a:r>
              <a:rPr lang="cs-CZ" sz="1600" dirty="0"/>
              <a:t> a chemoterapie</a:t>
            </a:r>
          </a:p>
          <a:p>
            <a:pPr lvl="1"/>
            <a:r>
              <a:rPr lang="cs-CZ" sz="1600" b="1" dirty="0" err="1"/>
              <a:t>artrogenní</a:t>
            </a:r>
            <a:endParaRPr lang="cs-CZ" sz="1600" b="1" dirty="0"/>
          </a:p>
          <a:p>
            <a:pPr lvl="2"/>
            <a:r>
              <a:rPr lang="cs-CZ" sz="1600" dirty="0"/>
              <a:t>trauma hrtanu</a:t>
            </a:r>
          </a:p>
          <a:p>
            <a:pPr lvl="2"/>
            <a:r>
              <a:rPr lang="cs-CZ" sz="1600" dirty="0"/>
              <a:t>luxace </a:t>
            </a:r>
            <a:r>
              <a:rPr lang="cs-CZ" sz="1600" dirty="0" err="1"/>
              <a:t>cricoarytenoidního</a:t>
            </a:r>
            <a:r>
              <a:rPr lang="cs-CZ" sz="1600" dirty="0"/>
              <a:t> skloubení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nešetrná intubace</a:t>
            </a:r>
          </a:p>
          <a:p>
            <a:pPr lvl="1"/>
            <a:r>
              <a:rPr lang="cs-CZ" sz="1600" b="1" dirty="0" err="1"/>
              <a:t>myogenní</a:t>
            </a:r>
            <a:endParaRPr lang="cs-CZ" sz="1600" b="1" dirty="0"/>
          </a:p>
          <a:p>
            <a:pPr marL="457200" lvl="1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11693A-25F3-42EB-AA92-A60B9AC0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94" y="113623"/>
            <a:ext cx="136371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17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poruchy inervace hrtanu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76116"/>
            <a:ext cx="4038600" cy="5393244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diagnostika</a:t>
            </a:r>
          </a:p>
          <a:p>
            <a:pPr lvl="1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anamnéza </a:t>
            </a:r>
          </a:p>
          <a:p>
            <a:pPr lvl="1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laryngoskopie</a:t>
            </a:r>
          </a:p>
          <a:p>
            <a:pPr lvl="1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CT (MRI)</a:t>
            </a:r>
          </a:p>
          <a:p>
            <a:pPr lvl="2"/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baze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lební , krk, mezihrudí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vyloučení organické příčiny  v průběhu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n.X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NLR</a:t>
            </a:r>
          </a:p>
          <a:p>
            <a:pPr lvl="1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neurologické vyšetření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10C76C7-216E-48DA-82C8-B4135611C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400600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paréza </a:t>
            </a:r>
            <a:r>
              <a:rPr lang="cs-CZ" sz="2000" b="1" dirty="0" err="1">
                <a:solidFill>
                  <a:srgbClr val="C00000"/>
                </a:solidFill>
              </a:rPr>
              <a:t>nervus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laryngeus</a:t>
            </a:r>
            <a:r>
              <a:rPr lang="cs-CZ" sz="2000" b="1" dirty="0">
                <a:solidFill>
                  <a:srgbClr val="C00000"/>
                </a:solidFill>
              </a:rPr>
              <a:t> superior</a:t>
            </a:r>
          </a:p>
          <a:p>
            <a:pPr lvl="1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inervace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motoricky: 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cricothyroideus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(zevní napínač)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senzitivně: vstup do hrtanu</a:t>
            </a:r>
          </a:p>
          <a:p>
            <a:pPr lvl="1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příznaky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aspirace tekutin, snížení hlasového rozsahu (nemožnost vyšších tónů)</a:t>
            </a:r>
          </a:p>
          <a:p>
            <a:pPr lvl="1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lokální nález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časně fyziologický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později ochabnutí (exkavace) hlasivky </a:t>
            </a:r>
          </a:p>
          <a:p>
            <a:pPr lvl="1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laryngoskopie, stroboskopie</a:t>
            </a:r>
          </a:p>
          <a:p>
            <a:pPr lvl="1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hlasová rehabilitace (foniatrie)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EB8A66-E927-4584-AD8A-D3B8689D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633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poruchy inervace hrtanu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76116"/>
            <a:ext cx="4038600" cy="5393244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jednostranná paréza </a:t>
            </a:r>
            <a:r>
              <a:rPr lang="cs-CZ" sz="1800" b="1" dirty="0" err="1">
                <a:solidFill>
                  <a:srgbClr val="C00000"/>
                </a:solidFill>
              </a:rPr>
              <a:t>nervus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laryngeus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recurrens</a:t>
            </a:r>
            <a:endParaRPr lang="cs-CZ" sz="1800" b="1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příznaky</a:t>
            </a:r>
          </a:p>
          <a:p>
            <a:pPr lvl="2"/>
            <a:r>
              <a:rPr lang="cs-CZ" sz="1600" dirty="0"/>
              <a:t>Chrapot</a:t>
            </a:r>
          </a:p>
          <a:p>
            <a:pPr lvl="2"/>
            <a:r>
              <a:rPr lang="cs-CZ" sz="1600" dirty="0"/>
              <a:t>únava hlasu</a:t>
            </a:r>
          </a:p>
          <a:p>
            <a:pPr lvl="1"/>
            <a:r>
              <a:rPr lang="cs-CZ" sz="1600" b="1" dirty="0"/>
              <a:t>klinický nález</a:t>
            </a:r>
          </a:p>
          <a:p>
            <a:pPr lvl="2"/>
            <a:r>
              <a:rPr lang="cs-CZ" sz="1600" dirty="0"/>
              <a:t>laryngoskopie – </a:t>
            </a:r>
            <a:r>
              <a:rPr lang="cs-CZ" sz="1600" b="1" dirty="0"/>
              <a:t>viz. video 6</a:t>
            </a:r>
          </a:p>
          <a:p>
            <a:pPr lvl="1"/>
            <a:r>
              <a:rPr lang="cs-CZ" sz="1600" b="1" dirty="0"/>
              <a:t>diagnóza</a:t>
            </a:r>
          </a:p>
          <a:p>
            <a:pPr lvl="2"/>
            <a:r>
              <a:rPr lang="cs-CZ" sz="1600" dirty="0"/>
              <a:t>anamnéza</a:t>
            </a:r>
          </a:p>
          <a:p>
            <a:pPr lvl="2"/>
            <a:r>
              <a:rPr lang="cs-CZ" sz="1600" dirty="0"/>
              <a:t>lokální nález</a:t>
            </a:r>
          </a:p>
          <a:p>
            <a:pPr lvl="2"/>
            <a:r>
              <a:rPr lang="cs-CZ" sz="1600" dirty="0"/>
              <a:t>neurologie, EMG</a:t>
            </a:r>
          </a:p>
          <a:p>
            <a:pPr lvl="2"/>
            <a:r>
              <a:rPr lang="cs-CZ" sz="1600" dirty="0"/>
              <a:t>CT </a:t>
            </a:r>
            <a:r>
              <a:rPr lang="cs-CZ" sz="1600" dirty="0" err="1"/>
              <a:t>baze</a:t>
            </a:r>
            <a:r>
              <a:rPr lang="cs-CZ" sz="1600" dirty="0"/>
              <a:t> lební, krku a mediastina</a:t>
            </a:r>
          </a:p>
          <a:p>
            <a:pPr lvl="2"/>
            <a:r>
              <a:rPr lang="cs-CZ" sz="1600" dirty="0"/>
              <a:t>laboratorní vyšetření: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sérologie (borelióza)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  <a:p>
            <a:pPr marL="1371600" lvl="3" indent="0">
              <a:buNone/>
            </a:pPr>
            <a:endParaRPr lang="cs-CZ" sz="7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ACEED25-C9DA-4FED-AC5C-6121C2332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276116"/>
            <a:ext cx="4540696" cy="4850047"/>
          </a:xfrm>
        </p:spPr>
        <p:txBody>
          <a:bodyPr/>
          <a:lstStyle/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 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urgentní chirurgická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sutura nervu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medikamentózní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kortikoidy, vitaminy sk. B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foniatrická hlasová rehabilitace a reedukace</a:t>
            </a:r>
          </a:p>
          <a:p>
            <a:pPr lvl="2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fonochirurgická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cíl je zlepšení hlasu</a:t>
            </a:r>
          </a:p>
          <a:p>
            <a:pPr lvl="4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augmentace hlasivek</a:t>
            </a:r>
          </a:p>
          <a:p>
            <a:pPr lvl="4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medializační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tyreoplastika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>
                <a:cs typeface="Arial" panose="020B0604020202020204" pitchFamily="34" charset="0"/>
              </a:rPr>
              <a:t>          Zdroj obrázku: [online citace 1.4.2020] </a:t>
            </a:r>
            <a:r>
              <a:rPr lang="cs-CZ" sz="1200" i="1" dirty="0"/>
              <a:t>https//</a:t>
            </a:r>
            <a:r>
              <a:rPr lang="cs-CZ" sz="1200" i="1" dirty="0" err="1"/>
              <a:t>slideshare.net</a:t>
            </a: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56C88F-5CA8-4B99-82EE-85B18F4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D31CAC-F85C-4FBB-92A4-4BE9E03F1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882120"/>
            <a:ext cx="3777503" cy="15156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3A8D7D3-B99C-EB4B-AEDB-E0269D27A349}"/>
              </a:ext>
            </a:extLst>
          </p:cNvPr>
          <p:cNvSpPr txBox="1"/>
          <p:nvPr/>
        </p:nvSpPr>
        <p:spPr>
          <a:xfrm>
            <a:off x="604292" y="6501638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Zdroj videa: [online citace 1.4.2020] https//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youtube.com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poruchy inervace hrtanu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74072"/>
            <a:ext cx="4316288" cy="4677732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oboustranná paréza </a:t>
            </a:r>
            <a:r>
              <a:rPr lang="cs-CZ" sz="1800" b="1" dirty="0" err="1">
                <a:solidFill>
                  <a:srgbClr val="C00000"/>
                </a:solidFill>
              </a:rPr>
              <a:t>nervus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laryngeus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recurrens</a:t>
            </a:r>
            <a:endParaRPr lang="cs-CZ" sz="1800" b="1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příznaky</a:t>
            </a:r>
          </a:p>
          <a:p>
            <a:pPr lvl="2"/>
            <a:r>
              <a:rPr lang="cs-CZ" sz="1600" dirty="0"/>
              <a:t>dušnost</a:t>
            </a:r>
          </a:p>
          <a:p>
            <a:pPr lvl="2"/>
            <a:r>
              <a:rPr lang="cs-CZ" sz="1600" dirty="0"/>
              <a:t>dysfonie jen diskrétní nebo vůbec</a:t>
            </a:r>
          </a:p>
          <a:p>
            <a:pPr lvl="1"/>
            <a:r>
              <a:rPr lang="cs-CZ" sz="1600" b="1" dirty="0"/>
              <a:t>klinický nález</a:t>
            </a:r>
          </a:p>
          <a:p>
            <a:pPr lvl="2"/>
            <a:r>
              <a:rPr lang="cs-CZ" sz="1600" dirty="0"/>
              <a:t>laryngoskopie – </a:t>
            </a:r>
            <a:r>
              <a:rPr lang="cs-CZ" sz="1600" b="1" dirty="0"/>
              <a:t>viz. video 7</a:t>
            </a:r>
          </a:p>
          <a:p>
            <a:pPr lvl="1"/>
            <a:r>
              <a:rPr lang="cs-CZ" sz="1600" b="1" dirty="0"/>
              <a:t>diagnóza</a:t>
            </a:r>
          </a:p>
          <a:p>
            <a:pPr lvl="2"/>
            <a:r>
              <a:rPr lang="cs-CZ" sz="1600" dirty="0"/>
              <a:t>anamnéza</a:t>
            </a:r>
          </a:p>
          <a:p>
            <a:pPr lvl="2"/>
            <a:r>
              <a:rPr lang="cs-CZ" sz="1600" dirty="0"/>
              <a:t>lokální nález</a:t>
            </a:r>
          </a:p>
          <a:p>
            <a:pPr lvl="2"/>
            <a:r>
              <a:rPr lang="cs-CZ" sz="1600" dirty="0"/>
              <a:t>neurologie, EMG</a:t>
            </a:r>
          </a:p>
          <a:p>
            <a:pPr lvl="2"/>
            <a:r>
              <a:rPr lang="cs-CZ" sz="1600" dirty="0"/>
              <a:t>CT </a:t>
            </a:r>
            <a:r>
              <a:rPr lang="cs-CZ" sz="1600" dirty="0" err="1"/>
              <a:t>baze</a:t>
            </a:r>
            <a:r>
              <a:rPr lang="cs-CZ" sz="1600" dirty="0"/>
              <a:t> lební, krku a mediastina</a:t>
            </a:r>
          </a:p>
          <a:p>
            <a:pPr lvl="2"/>
            <a:r>
              <a:rPr lang="cs-CZ" sz="1600" dirty="0"/>
              <a:t>laboratorní vyšetření: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Sérologie (borelióza)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B853D29-57B1-45C0-99F0-7208BB73A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3968" y="1274072"/>
            <a:ext cx="4829459" cy="4664668"/>
          </a:xfrm>
        </p:spPr>
        <p:txBody>
          <a:bodyPr/>
          <a:lstStyle/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cíl není zlepšení hlasu, ale zajištění dýchacích cest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lateralizace hlasivek</a:t>
            </a:r>
          </a:p>
          <a:p>
            <a:pPr lvl="2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arytenoidektomie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tracheotomie – ultima ratio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Zdroj obrázků: [online citace 1.4.2020] </a:t>
            </a:r>
            <a:r>
              <a:rPr lang="cs-CZ" sz="1200" i="1" dirty="0"/>
              <a:t>https//slideshare.net, Fotoarchiv ORL kliniky FNOL</a:t>
            </a: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DAE08B-D1B4-48D1-9AC4-DB77DE8C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8450DC-C517-4355-8AC0-9FF3E3D3D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06" y="3350540"/>
            <a:ext cx="2026136" cy="1517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00CAEC-0408-4888-BF18-2B77352E2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64" y="4817608"/>
            <a:ext cx="3879636" cy="15121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0ED676-D1AB-4646-A5D9-423A34553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95" y="3339976"/>
            <a:ext cx="1397358" cy="14670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9B306A-5952-9B4B-BB91-F52EE83B26F4}"/>
              </a:ext>
            </a:extLst>
          </p:cNvPr>
          <p:cNvSpPr txBox="1"/>
          <p:nvPr/>
        </p:nvSpPr>
        <p:spPr>
          <a:xfrm>
            <a:off x="702708" y="6581001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videa: Fotoarchiv KOCHHK FN u sv. Anny a LF 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758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poruchy inervace hrtanu</a:t>
            </a:r>
            <a:endParaRPr lang="cs-CZ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laryngospazmus</a:t>
            </a:r>
            <a:endParaRPr lang="cs-CZ" sz="2400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patologicky vystupňovaný </a:t>
            </a:r>
            <a:r>
              <a:rPr lang="cs-CZ" sz="2000" b="1" dirty="0">
                <a:cs typeface="Arial" panose="020B0604020202020204" pitchFamily="34" charset="0"/>
              </a:rPr>
              <a:t>ochranný reflex</a:t>
            </a:r>
            <a:r>
              <a:rPr lang="cs-CZ" sz="2000" dirty="0">
                <a:cs typeface="Arial" panose="020B0604020202020204" pitchFamily="34" charset="0"/>
              </a:rPr>
              <a:t> uzávěru hlasivek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etiologie: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cizí tělesa, </a:t>
            </a:r>
            <a:r>
              <a:rPr lang="cs-CZ" sz="1800" dirty="0" err="1">
                <a:cs typeface="Arial" panose="020B0604020202020204" pitchFamily="34" charset="0"/>
              </a:rPr>
              <a:t>sufokující</a:t>
            </a:r>
            <a:r>
              <a:rPr lang="cs-CZ" sz="1800" dirty="0">
                <a:cs typeface="Arial" panose="020B0604020202020204" pitchFamily="34" charset="0"/>
              </a:rPr>
              <a:t> laryngitidy, hysterie, GERD, epilepsie, tetanus, neuritidy, minerální rozvrat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klinický obraz: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vystupňovaný </a:t>
            </a:r>
            <a:r>
              <a:rPr lang="cs-CZ" sz="1800" b="1" dirty="0">
                <a:cs typeface="Arial" panose="020B0604020202020204" pitchFamily="34" charset="0"/>
              </a:rPr>
              <a:t>svištivý inspirační </a:t>
            </a:r>
            <a:r>
              <a:rPr lang="cs-CZ" sz="1800" b="1" dirty="0" err="1">
                <a:cs typeface="Arial" panose="020B0604020202020204" pitchFamily="34" charset="0"/>
              </a:rPr>
              <a:t>stridor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se zatahováním </a:t>
            </a:r>
            <a:r>
              <a:rPr lang="cs-CZ" sz="1800" dirty="0" err="1">
                <a:cs typeface="Arial" panose="020B0604020202020204" pitchFamily="34" charset="0"/>
              </a:rPr>
              <a:t>jugula</a:t>
            </a:r>
            <a:r>
              <a:rPr lang="cs-CZ" sz="1800" dirty="0">
                <a:cs typeface="Arial" panose="020B0604020202020204" pitchFamily="34" charset="0"/>
              </a:rPr>
              <a:t> a </a:t>
            </a:r>
            <a:r>
              <a:rPr lang="cs-CZ" sz="1800" dirty="0" err="1">
                <a:cs typeface="Arial" panose="020B0604020202020204" pitchFamily="34" charset="0"/>
              </a:rPr>
              <a:t>nadklíčků</a:t>
            </a:r>
            <a:endParaRPr lang="cs-CZ" sz="1800" dirty="0">
              <a:cs typeface="Arial" panose="020B0604020202020204" pitchFamily="34" charset="0"/>
            </a:endParaRP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trvání sekundy až minuty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terapie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symptomatická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kauzálně základní onemocnění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123488-3AEB-427B-8495-359AF215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21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	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4) Vývojové poruchy hrtanu a průdušnice,  úrazy	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 err="1">
                <a:solidFill>
                  <a:srgbClr val="C00000"/>
                </a:solidFill>
              </a:rPr>
              <a:t>larynomalácie</a:t>
            </a:r>
            <a:r>
              <a:rPr lang="cs-CZ" sz="1100" b="1" dirty="0">
                <a:solidFill>
                  <a:srgbClr val="C00000"/>
                </a:solidFill>
              </a:rPr>
              <a:t>, </a:t>
            </a:r>
            <a:r>
              <a:rPr lang="cs-CZ" sz="1100" b="1" dirty="0" err="1">
                <a:solidFill>
                  <a:srgbClr val="C00000"/>
                </a:solidFill>
              </a:rPr>
              <a:t>laryngokéla</a:t>
            </a:r>
            <a:r>
              <a:rPr lang="cs-CZ" sz="1100" b="1" dirty="0">
                <a:solidFill>
                  <a:srgbClr val="C00000"/>
                </a:solidFill>
              </a:rPr>
              <a:t>, stenóza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trauma ( akutní a </a:t>
            </a:r>
            <a:r>
              <a:rPr lang="cs-CZ" sz="1100" b="1" dirty="0" err="1">
                <a:solidFill>
                  <a:srgbClr val="C00000"/>
                </a:solidFill>
              </a:rPr>
              <a:t>chron</a:t>
            </a:r>
            <a:r>
              <a:rPr lang="cs-CZ" sz="1100" b="1" dirty="0">
                <a:solidFill>
                  <a:srgbClr val="C00000"/>
                </a:solidFill>
              </a:rPr>
              <a:t>. hlasivkové trauma,  kontaktní granulom, poranění při intubaci, externí trauma)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cizí tělesa 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C5B16C-7B4A-410D-AF4F-087E5B60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10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     vývojové vady</a:t>
            </a:r>
            <a:r>
              <a:rPr lang="cs-CZ" sz="2700" dirty="0"/>
              <a:t>	</a:t>
            </a:r>
            <a:endParaRPr lang="cs-CZ" sz="2700" dirty="0">
              <a:cs typeface="Arial" panose="020B06040202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A61ADE-841A-43FC-9DD9-664387292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127" y="1147965"/>
            <a:ext cx="4373741" cy="4656334"/>
          </a:xfrm>
        </p:spPr>
        <p:txBody>
          <a:bodyPr/>
          <a:lstStyle/>
          <a:p>
            <a:r>
              <a:rPr lang="cs-CZ" sz="1600" dirty="0">
                <a:cs typeface="Arial" panose="020B0604020202020204" pitchFamily="34" charset="0"/>
              </a:rPr>
              <a:t>podrobněji </a:t>
            </a:r>
            <a:r>
              <a:rPr lang="cs-CZ" sz="1600" b="1" dirty="0">
                <a:cs typeface="Arial" panose="020B0604020202020204" pitchFamily="34" charset="0"/>
              </a:rPr>
              <a:t>dětská ORL</a:t>
            </a:r>
          </a:p>
          <a:p>
            <a:r>
              <a:rPr lang="cs-CZ" sz="1600" dirty="0" err="1">
                <a:cs typeface="Arial" panose="020B0604020202020204" pitchFamily="34" charset="0"/>
              </a:rPr>
              <a:t>laryngomalacie</a:t>
            </a:r>
            <a:r>
              <a:rPr lang="cs-CZ" sz="1600" dirty="0">
                <a:cs typeface="Arial" panose="020B0604020202020204" pitchFamily="34" charset="0"/>
              </a:rPr>
              <a:t> – stridor </a:t>
            </a:r>
            <a:r>
              <a:rPr lang="cs-CZ" sz="1600" dirty="0" err="1">
                <a:cs typeface="Arial" panose="020B0604020202020204" pitchFamily="34" charset="0"/>
              </a:rPr>
              <a:t>laryngis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congenitus</a:t>
            </a:r>
            <a:endParaRPr lang="cs-CZ" sz="1600" dirty="0">
              <a:cs typeface="Arial" panose="020B0604020202020204" pitchFamily="34" charset="0"/>
            </a:endParaRPr>
          </a:p>
          <a:p>
            <a:r>
              <a:rPr lang="cs-CZ" sz="1600" dirty="0" err="1">
                <a:cs typeface="Arial" panose="020B0604020202020204" pitchFamily="34" charset="0"/>
              </a:rPr>
              <a:t>diphragma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laryngis</a:t>
            </a:r>
            <a:endParaRPr lang="cs-CZ" sz="1600" dirty="0">
              <a:cs typeface="Arial" panose="020B0604020202020204" pitchFamily="34" charset="0"/>
            </a:endParaRPr>
          </a:p>
          <a:p>
            <a:r>
              <a:rPr lang="cs-CZ" sz="1600" dirty="0" err="1">
                <a:cs typeface="Arial" panose="020B0604020202020204" pitchFamily="34" charset="0"/>
              </a:rPr>
              <a:t>hemangioma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laryngis</a:t>
            </a:r>
            <a:endParaRPr lang="cs-CZ" sz="1600" dirty="0">
              <a:cs typeface="Arial" panose="020B0604020202020204" pitchFamily="34" charset="0"/>
            </a:endParaRPr>
          </a:p>
          <a:p>
            <a:r>
              <a:rPr lang="cs-CZ" sz="1600" dirty="0" err="1">
                <a:cs typeface="Arial" panose="020B0604020202020204" pitchFamily="34" charset="0"/>
              </a:rPr>
              <a:t>atresia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laryngis</a:t>
            </a:r>
            <a:endParaRPr lang="cs-CZ" sz="1600" dirty="0">
              <a:cs typeface="Arial" panose="020B0604020202020204" pitchFamily="34" charset="0"/>
            </a:endParaRPr>
          </a:p>
          <a:p>
            <a:r>
              <a:rPr lang="cs-CZ" sz="1600" b="1" dirty="0" err="1">
                <a:cs typeface="Arial" panose="020B0604020202020204" pitchFamily="34" charset="0"/>
              </a:rPr>
              <a:t>stenosis</a:t>
            </a:r>
            <a:r>
              <a:rPr lang="cs-CZ" sz="1600" b="1" dirty="0">
                <a:cs typeface="Arial" panose="020B0604020202020204" pitchFamily="34" charset="0"/>
              </a:rPr>
              <a:t> </a:t>
            </a:r>
            <a:r>
              <a:rPr lang="cs-CZ" sz="1600" b="1" dirty="0" err="1">
                <a:cs typeface="Arial" panose="020B0604020202020204" pitchFamily="34" charset="0"/>
              </a:rPr>
              <a:t>laryngis</a:t>
            </a:r>
            <a:r>
              <a:rPr lang="cs-CZ" sz="1600" b="1" dirty="0">
                <a:cs typeface="Arial" panose="020B0604020202020204" pitchFamily="34" charset="0"/>
              </a:rPr>
              <a:t> </a:t>
            </a:r>
            <a:r>
              <a:rPr lang="cs-CZ" sz="1600" dirty="0">
                <a:cs typeface="Arial" panose="020B0604020202020204" pitchFamily="34" charset="0"/>
              </a:rPr>
              <a:t>– u dospělých jen získané</a:t>
            </a:r>
          </a:p>
          <a:p>
            <a:pPr lvl="1"/>
            <a:r>
              <a:rPr lang="cs-CZ" sz="1200" dirty="0"/>
              <a:t>etiologie</a:t>
            </a:r>
          </a:p>
          <a:p>
            <a:pPr lvl="2"/>
            <a:r>
              <a:rPr lang="cs-CZ" sz="1200" dirty="0"/>
              <a:t>intubace, tracheostomie ( až u 90%)</a:t>
            </a:r>
          </a:p>
          <a:p>
            <a:pPr lvl="2"/>
            <a:r>
              <a:rPr lang="cs-CZ" sz="1200" dirty="0"/>
              <a:t>operace, nádory, autoimunitní onemocnění</a:t>
            </a:r>
          </a:p>
          <a:p>
            <a:pPr lvl="1"/>
            <a:r>
              <a:rPr lang="cs-CZ" sz="1200" dirty="0"/>
              <a:t>příznaky </a:t>
            </a:r>
          </a:p>
          <a:p>
            <a:pPr lvl="2"/>
            <a:r>
              <a:rPr lang="cs-CZ" sz="1200" dirty="0"/>
              <a:t>dušnost (progredující), porucha hlasu </a:t>
            </a:r>
          </a:p>
          <a:p>
            <a:pPr lvl="1"/>
            <a:r>
              <a:rPr lang="cs-CZ" sz="1200" dirty="0"/>
              <a:t>diagnostika</a:t>
            </a:r>
          </a:p>
          <a:p>
            <a:pPr lvl="2"/>
            <a:r>
              <a:rPr lang="cs-CZ" sz="1200" dirty="0"/>
              <a:t>anamnéza, endoskopie</a:t>
            </a:r>
          </a:p>
          <a:p>
            <a:pPr lvl="2"/>
            <a:r>
              <a:rPr lang="cs-CZ" sz="1200" dirty="0"/>
              <a:t>CT (virtuální)</a:t>
            </a:r>
          </a:p>
          <a:p>
            <a:pPr lvl="2"/>
            <a:r>
              <a:rPr lang="cs-CZ" sz="1200" dirty="0"/>
              <a:t>autoprotilátky (ANCA – </a:t>
            </a:r>
            <a:r>
              <a:rPr lang="cs-CZ" sz="1200" dirty="0" err="1"/>
              <a:t>Wegenerova</a:t>
            </a:r>
            <a:r>
              <a:rPr lang="cs-CZ" sz="1200" dirty="0"/>
              <a:t> granulomatóza)</a:t>
            </a:r>
          </a:p>
          <a:p>
            <a:pPr lvl="1"/>
            <a:r>
              <a:rPr lang="cs-CZ" sz="1200" dirty="0"/>
              <a:t>léčba </a:t>
            </a:r>
          </a:p>
          <a:p>
            <a:pPr lvl="2"/>
            <a:r>
              <a:rPr lang="cs-CZ" sz="1200" dirty="0"/>
              <a:t>endoskopické přístupy</a:t>
            </a:r>
          </a:p>
          <a:p>
            <a:pPr lvl="2"/>
            <a:r>
              <a:rPr lang="cs-CZ" sz="1200" dirty="0"/>
              <a:t>resekční zevní výkony </a:t>
            </a:r>
          </a:p>
          <a:p>
            <a:endParaRPr lang="cs-CZ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CBA4F4B-36CD-4FB7-9987-D92D6D9B4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532312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Zdroj obrázků: [online citace 1.4.2020] </a:t>
            </a:r>
            <a:r>
              <a:rPr lang="cs-CZ" sz="1200" i="1" dirty="0"/>
              <a:t>https//copingwithlm.org</a:t>
            </a: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31" y="1147964"/>
            <a:ext cx="3875725" cy="216024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E7971E0-0F34-4575-87AD-B8617666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E244A9F-98C9-4746-A060-F3ADB7303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50" y="3611323"/>
            <a:ext cx="2000548" cy="25148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33483F9-89B6-4C50-A6D8-1838EDF84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61" y="3862445"/>
            <a:ext cx="233872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5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úrazy	hrtanu a průdušnice</a:t>
            </a:r>
            <a:endParaRPr lang="cs-CZ" sz="3100" dirty="0"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25539"/>
            <a:ext cx="4572000" cy="5732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vnější poranění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etiologie: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dopravní nehody, sport, napadení, suicidální pokusy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dělení: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otevřená  / uzavřená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řezné, sečné a bodné rány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komoce / kontuze ( s  / bez dislokace chrupavek)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příznaky: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hemoptýza, kašel, dušnost, odynofagie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lokální nález: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hematomy a otok hrtanu, emfyzém zevně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cs-CZ" sz="1400" dirty="0">
                <a:cs typeface="Arial" panose="020B0604020202020204" pitchFamily="34" charset="0"/>
              </a:rPr>
              <a:t>      na krku, luxace </a:t>
            </a:r>
            <a:r>
              <a:rPr lang="cs-CZ" sz="1400" dirty="0" err="1">
                <a:cs typeface="Arial" panose="020B0604020202020204" pitchFamily="34" charset="0"/>
              </a:rPr>
              <a:t>cricoarytenoidního</a:t>
            </a:r>
            <a:r>
              <a:rPr lang="cs-CZ" sz="1400" dirty="0">
                <a:cs typeface="Arial" panose="020B0604020202020204" pitchFamily="34" charset="0"/>
              </a:rPr>
              <a:t> kloubu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závažné – </a:t>
            </a:r>
            <a:r>
              <a:rPr lang="cs-CZ" sz="1400" dirty="0" err="1">
                <a:cs typeface="Arial" panose="020B0604020202020204" pitchFamily="34" charset="0"/>
              </a:rPr>
              <a:t>supraglottická</a:t>
            </a:r>
            <a:r>
              <a:rPr lang="cs-CZ" sz="1400" dirty="0">
                <a:cs typeface="Arial" panose="020B0604020202020204" pitchFamily="34" charset="0"/>
              </a:rPr>
              <a:t> nebo </a:t>
            </a:r>
            <a:r>
              <a:rPr lang="cs-CZ" sz="1400" dirty="0" err="1">
                <a:cs typeface="Arial" panose="020B0604020202020204" pitchFamily="34" charset="0"/>
              </a:rPr>
              <a:t>laryngotracheální</a:t>
            </a:r>
            <a:r>
              <a:rPr lang="cs-CZ" sz="1400" dirty="0">
                <a:cs typeface="Arial" panose="020B0604020202020204" pitchFamily="34" charset="0"/>
              </a:rPr>
              <a:t> </a:t>
            </a:r>
            <a:r>
              <a:rPr lang="cs-CZ" sz="1400" dirty="0" err="1">
                <a:cs typeface="Arial" panose="020B0604020202020204" pitchFamily="34" charset="0"/>
              </a:rPr>
              <a:t>avulze</a:t>
            </a:r>
            <a:r>
              <a:rPr lang="cs-CZ" sz="1400" dirty="0">
                <a:cs typeface="Arial" panose="020B0604020202020204" pitchFamily="34" charset="0"/>
              </a:rPr>
              <a:t>, dislokovaná fraktura prstencové chrupavky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léčba 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konzervativní - hemostyptika, </a:t>
            </a:r>
            <a:r>
              <a:rPr lang="cs-CZ" sz="1400" dirty="0" err="1">
                <a:cs typeface="Arial" panose="020B0604020202020204" pitchFamily="34" charset="0"/>
              </a:rPr>
              <a:t>antiedemat</a:t>
            </a:r>
            <a:r>
              <a:rPr lang="cs-CZ" sz="1400" dirty="0">
                <a:cs typeface="Arial" panose="020B0604020202020204" pitchFamily="34" charset="0"/>
              </a:rPr>
              <a:t>.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chirurgická (tracheostomie, fixace úlomků)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84D320-D6FE-4D6A-AFA8-3D766163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752528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200" i="1" dirty="0"/>
              <a:t>                      Zdroj obr.:  Tabulka - </a:t>
            </a:r>
            <a:r>
              <a:rPr lang="cs-CZ" sz="1200" i="1" dirty="0" err="1"/>
              <a:t>Fuhrman</a:t>
            </a:r>
            <a:r>
              <a:rPr lang="cs-CZ" sz="1200" i="1" dirty="0"/>
              <a:t>, G.M. et al. J. Trauma, 1990. </a:t>
            </a:r>
          </a:p>
          <a:p>
            <a:pPr marL="0" indent="0">
              <a:buNone/>
            </a:pPr>
            <a:r>
              <a:rPr lang="cs-CZ" sz="1200" i="1" dirty="0"/>
              <a:t>                                          </a:t>
            </a:r>
            <a:r>
              <a:rPr lang="cs-CZ" sz="1200" i="1" dirty="0">
                <a:cs typeface="Arial" panose="020B0604020202020204" pitchFamily="34" charset="0"/>
              </a:rPr>
              <a:t>https//</a:t>
            </a:r>
            <a:r>
              <a:rPr lang="cs-CZ" sz="1200" i="1" dirty="0" err="1">
                <a:cs typeface="Arial" panose="020B0604020202020204" pitchFamily="34" charset="0"/>
              </a:rPr>
              <a:t>slideplayer.com</a:t>
            </a:r>
            <a:r>
              <a:rPr lang="cs-CZ" sz="1200" i="1" dirty="0">
                <a:cs typeface="Arial" panose="020B0604020202020204" pitchFamily="34" charset="0"/>
              </a:rPr>
              <a:t>, https//</a:t>
            </a:r>
            <a:r>
              <a:rPr lang="cs-CZ" sz="1200" i="1" dirty="0" err="1">
                <a:cs typeface="Arial" panose="020B0604020202020204" pitchFamily="34" charset="0"/>
              </a:rPr>
              <a:t>entokey.com</a:t>
            </a:r>
            <a:endParaRPr lang="cs-CZ" sz="1200" i="1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i="1" dirty="0"/>
              <a:t> </a:t>
            </a: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0DBAB3-3ABE-4ED0-8E98-0C3A9F67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3DAA3D0-F5A8-4108-B0B0-C794784C5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25445"/>
            <a:ext cx="4556685" cy="18714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C2E493-D558-421F-BC75-838196515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35" y="3471615"/>
            <a:ext cx="2209993" cy="20778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8B376E4-235B-40BF-8562-77AC9CC54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08" y="3471614"/>
            <a:ext cx="2037192" cy="20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21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úrazy hrtanu a průdušnice	</a:t>
            </a:r>
            <a:endParaRPr lang="cs-CZ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07503" y="1276116"/>
            <a:ext cx="5109545" cy="55818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poranění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iatrogenní</a:t>
            </a:r>
            <a:r>
              <a:rPr lang="cs-CZ" sz="1800" b="1" dirty="0">
                <a:cs typeface="Arial" panose="020B0604020202020204" pitchFamily="34" charset="0"/>
              </a:rPr>
              <a:t> poškození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při intubaci 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lokální nález: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hematom, abrupce hlasivky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subluxace či luxace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cricoarytenoidního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kloubu</a:t>
            </a:r>
          </a:p>
          <a:p>
            <a:pPr lvl="1"/>
            <a:r>
              <a:rPr lang="cs-CZ" sz="1800" b="1" dirty="0">
                <a:cs typeface="Arial" panose="020B0604020202020204" pitchFamily="34" charset="0"/>
              </a:rPr>
              <a:t>poleptání 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kyseliny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koagulační nekróza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louhy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kolikvační nekróza</a:t>
            </a:r>
          </a:p>
          <a:p>
            <a:pPr lvl="2"/>
            <a:r>
              <a:rPr lang="cs-CZ" sz="1800" dirty="0">
                <a:cs typeface="Arial" panose="020B0604020202020204" pitchFamily="34" charset="0"/>
              </a:rPr>
              <a:t>léčba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stabilizace životních funkcí, kortikoidy, ATB,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volumexpandéry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dle rozsahu NGS, zajištění dýchacích cest</a:t>
            </a: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B801D49-3CAC-46F6-856D-7C7B10A8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540696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                     Zdroj </a:t>
            </a:r>
            <a:r>
              <a:rPr lang="cs-CZ" sz="1200" i="1" dirty="0" err="1">
                <a:cs typeface="Arial" panose="020B0604020202020204" pitchFamily="34" charset="0"/>
              </a:rPr>
              <a:t>obrázků.:https</a:t>
            </a:r>
            <a:r>
              <a:rPr lang="cs-CZ" sz="1200" i="1" dirty="0">
                <a:cs typeface="Arial" panose="020B0604020202020204" pitchFamily="34" charset="0"/>
              </a:rPr>
              <a:t>//slideplayer.com, https//entokey.com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2D0DCE-E49C-42DA-9B79-5A875833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2BB13A-26F5-4DF9-9C0F-4C491CEB2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1" y="1200293"/>
            <a:ext cx="3110063" cy="23727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AF27AD-9942-4D90-BA09-0D0D4B244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29" y="3652790"/>
            <a:ext cx="3118329" cy="27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4B55A-8465-4096-B297-A82EF835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07A02-572C-4624-8EE5-52F701434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87918"/>
            <a:ext cx="4608512" cy="5481442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hypofarynx</a:t>
            </a:r>
            <a:r>
              <a:rPr lang="cs-CZ" sz="2000" dirty="0">
                <a:solidFill>
                  <a:srgbClr val="C00000"/>
                </a:solidFill>
              </a:rPr>
              <a:t> (</a:t>
            </a:r>
            <a:r>
              <a:rPr lang="cs-CZ" sz="2000" dirty="0" err="1">
                <a:solidFill>
                  <a:srgbClr val="C00000"/>
                </a:solidFill>
              </a:rPr>
              <a:t>pars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laryngea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pharyngis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cs-CZ" sz="1600" dirty="0"/>
              <a:t>anatomicky se jedná o distální </a:t>
            </a:r>
          </a:p>
          <a:p>
            <a:pPr marL="457200" lvl="1" indent="0">
              <a:buNone/>
            </a:pPr>
            <a:r>
              <a:rPr lang="cs-CZ" sz="1600" dirty="0"/>
              <a:t>      část hltanu</a:t>
            </a:r>
          </a:p>
          <a:p>
            <a:pPr lvl="1"/>
            <a:r>
              <a:rPr lang="cs-CZ" sz="1600" dirty="0"/>
              <a:t>klinicky řadíme k hrtanu </a:t>
            </a:r>
          </a:p>
          <a:p>
            <a:pPr lvl="1"/>
            <a:r>
              <a:rPr lang="cs-CZ" sz="1600" b="1" dirty="0"/>
              <a:t>ohraničení:</a:t>
            </a:r>
          </a:p>
          <a:p>
            <a:pPr lvl="2"/>
            <a:r>
              <a:rPr lang="cs-CZ" sz="1200" dirty="0"/>
              <a:t> </a:t>
            </a:r>
            <a:r>
              <a:rPr lang="cs-CZ" sz="1600" dirty="0"/>
              <a:t>Kraniální: horní okraj epiglottis (C4) </a:t>
            </a:r>
          </a:p>
          <a:p>
            <a:pPr lvl="2"/>
            <a:r>
              <a:rPr lang="cs-CZ" sz="1600" dirty="0"/>
              <a:t> Kaudální: dolní okraj prstencové chrupavky (C6) - Kiliánův (</a:t>
            </a:r>
            <a:r>
              <a:rPr lang="cs-CZ" sz="1600" dirty="0" err="1"/>
              <a:t>krikofaryngeální</a:t>
            </a:r>
            <a:r>
              <a:rPr lang="cs-CZ" sz="1600" dirty="0"/>
              <a:t>) svěrač</a:t>
            </a:r>
          </a:p>
          <a:p>
            <a:pPr lvl="2"/>
            <a:r>
              <a:rPr lang="cs-CZ" sz="1600" dirty="0"/>
              <a:t> Ventrálně: struktury hrtanu</a:t>
            </a:r>
            <a:endParaRPr lang="cs-CZ" sz="160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 err="1"/>
              <a:t>sublokality</a:t>
            </a:r>
            <a:r>
              <a:rPr lang="cs-CZ" sz="1600" b="1" dirty="0"/>
              <a:t>:</a:t>
            </a:r>
          </a:p>
          <a:p>
            <a:pPr lvl="2"/>
            <a:r>
              <a:rPr lang="cs-CZ" sz="1600" dirty="0" err="1"/>
              <a:t>piriformní</a:t>
            </a:r>
            <a:r>
              <a:rPr lang="cs-CZ" sz="1600" dirty="0"/>
              <a:t> siny</a:t>
            </a:r>
          </a:p>
          <a:p>
            <a:pPr lvl="2"/>
            <a:r>
              <a:rPr lang="cs-CZ" sz="1600" dirty="0"/>
              <a:t>zadní stěna </a:t>
            </a:r>
          </a:p>
          <a:p>
            <a:pPr lvl="2"/>
            <a:r>
              <a:rPr lang="cs-CZ" sz="1600" dirty="0" err="1"/>
              <a:t>postkrikoidní</a:t>
            </a:r>
            <a:r>
              <a:rPr lang="cs-CZ" sz="1600" dirty="0"/>
              <a:t> oblast</a:t>
            </a:r>
            <a:endParaRPr lang="cs-CZ" sz="12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463D4AB-B04B-43DC-A885-CC946B46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43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DF831ED-005B-4770-91A1-75941D96B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Picture 2" descr="/var/folders/03/xt2tvnrs4y7ffspqs4x7p4km0000gn/T/com.microsoft.Powerpoint/WebArchiveCopyPasteTempFiles/3-s2.0-B9780323240987000356-f035-002-9780323240987.jpg?_">
            <a:extLst>
              <a:ext uri="{FF2B5EF4-FFF2-40B4-BE49-F238E27FC236}">
                <a16:creationId xmlns:a16="http://schemas.microsoft.com/office/drawing/2014/main" id="{100830BF-981A-ED4B-BE17-CB6E9BB8A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" t="968" r="546" b="13938"/>
          <a:stretch/>
        </p:blipFill>
        <p:spPr bwMode="auto">
          <a:xfrm>
            <a:off x="4470726" y="1235930"/>
            <a:ext cx="3409821" cy="31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CB2EFD6-1074-0644-BCC5-5F2B401446B3}"/>
              </a:ext>
            </a:extLst>
          </p:cNvPr>
          <p:cNvSpPr txBox="1"/>
          <p:nvPr/>
        </p:nvSpPr>
        <p:spPr>
          <a:xfrm>
            <a:off x="6697195" y="113607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www.sciencedirect.com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Obrázek 10" descr="2.jpg">
            <a:extLst>
              <a:ext uri="{FF2B5EF4-FFF2-40B4-BE49-F238E27FC236}">
                <a16:creationId xmlns:a16="http://schemas.microsoft.com/office/drawing/2014/main" id="{17419C4A-093D-2046-9F37-E372D631E8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08129" y="5027203"/>
            <a:ext cx="2167508" cy="1783154"/>
          </a:xfrm>
          <a:prstGeom prst="rect">
            <a:avLst/>
          </a:prstGeom>
        </p:spPr>
      </p:pic>
      <p:pic>
        <p:nvPicPr>
          <p:cNvPr id="12" name="Obrázek 11" descr="3.jpg">
            <a:extLst>
              <a:ext uri="{FF2B5EF4-FFF2-40B4-BE49-F238E27FC236}">
                <a16:creationId xmlns:a16="http://schemas.microsoft.com/office/drawing/2014/main" id="{CECC21B5-12CE-184D-8D04-20249A2FCE0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75637" y="5027202"/>
            <a:ext cx="2297104" cy="17831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2ABA508-EC87-C543-B219-D310AD867A43}"/>
              </a:ext>
            </a:extLst>
          </p:cNvPr>
          <p:cNvSpPr txBox="1"/>
          <p:nvPr/>
        </p:nvSpPr>
        <p:spPr>
          <a:xfrm>
            <a:off x="3934272" y="461972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Hypofarynx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vlevo při ventilaci a při fonaci</a:t>
            </a:r>
          </a:p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Fotoarchív KOCHHK FN u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sv.Anny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LF MU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94C6DB5-7A19-BB45-9995-8D0701343A04}"/>
              </a:ext>
            </a:extLst>
          </p:cNvPr>
          <p:cNvSpPr txBox="1"/>
          <p:nvPr/>
        </p:nvSpPr>
        <p:spPr>
          <a:xfrm>
            <a:off x="6840286" y="3782337"/>
            <a:ext cx="369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laterální stěna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piriformíno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aryepiglotická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řasa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arytenoidní hrbol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dno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piriformního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postkrikoidní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krajina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74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A0792D-FC5A-4D5D-AFF9-ED35C0E6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cizí tělesa v dýchacích cestách</a:t>
            </a:r>
            <a:r>
              <a:rPr lang="cs-CZ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A0C5F8-02E8-46DF-A704-E6A6DE666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9623"/>
            <a:ext cx="4038600" cy="5408377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etiologie</a:t>
            </a:r>
          </a:p>
          <a:p>
            <a:pPr lvl="1"/>
            <a:r>
              <a:rPr lang="cs-CZ" sz="1400" dirty="0"/>
              <a:t>nejčastěji </a:t>
            </a:r>
            <a:r>
              <a:rPr lang="cs-CZ" sz="1400" b="1" dirty="0"/>
              <a:t>kosti, kousky masa </a:t>
            </a:r>
            <a:r>
              <a:rPr lang="cs-CZ" sz="1400" dirty="0"/>
              <a:t>a jiné části stravy</a:t>
            </a:r>
          </a:p>
          <a:p>
            <a:pPr lvl="1"/>
            <a:endParaRPr lang="cs-CZ" sz="1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symptomy </a:t>
            </a:r>
          </a:p>
          <a:p>
            <a:pPr lvl="1"/>
            <a:r>
              <a:rPr lang="cs-CZ" sz="1400" dirty="0">
                <a:cs typeface="Arial" panose="020B0604020202020204" pitchFamily="34" charset="0"/>
              </a:rPr>
              <a:t>záleží na velikosti a charakteru cizího tělesa, na místě jeho uvíznutí</a:t>
            </a:r>
          </a:p>
          <a:p>
            <a:pPr lvl="1"/>
            <a:r>
              <a:rPr lang="cs-CZ" sz="1400" dirty="0">
                <a:cs typeface="Arial" panose="020B0604020202020204" pitchFamily="34" charset="0"/>
              </a:rPr>
              <a:t>menší tělesa: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kašel, bolest, </a:t>
            </a:r>
            <a:r>
              <a:rPr lang="cs-CZ" sz="1400" dirty="0" err="1">
                <a:cs typeface="Arial" panose="020B0604020202020204" pitchFamily="34" charset="0"/>
              </a:rPr>
              <a:t>laryngospazmus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cs typeface="Arial" panose="020B0604020202020204" pitchFamily="34" charset="0"/>
              </a:rPr>
              <a:t>větší tělesa: </a:t>
            </a:r>
            <a:endParaRPr lang="cs-CZ" sz="1000" dirty="0">
              <a:cs typeface="Arial" panose="020B0604020202020204" pitchFamily="34" charset="0"/>
            </a:endParaRP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hrtan, průdušnice </a:t>
            </a:r>
          </a:p>
          <a:p>
            <a:pPr lvl="3"/>
            <a:r>
              <a:rPr lang="cs-CZ" sz="1200" b="1" dirty="0">
                <a:solidFill>
                  <a:srgbClr val="C00000"/>
                </a:solidFill>
                <a:cs typeface="Arial" panose="020B0604020202020204" pitchFamily="34" charset="0"/>
              </a:rPr>
              <a:t>sufokace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hlavní bronchy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dechová insuficience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distální bronchy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chronické potíže (zánět s tvorbou granulací), </a:t>
            </a:r>
          </a:p>
          <a:p>
            <a:pPr lvl="3"/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atelektáza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plíce 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FC4E32-B064-4617-8891-56F7CEA0C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 Zdroj obrázků.: https//</a:t>
            </a:r>
            <a:r>
              <a:rPr lang="cs-CZ" sz="1200" i="1" dirty="0" err="1">
                <a:cs typeface="Arial" panose="020B0604020202020204" pitchFamily="34" charset="0"/>
              </a:rPr>
              <a:t>slideplayer.com</a:t>
            </a:r>
            <a:r>
              <a:rPr lang="cs-CZ" sz="1200" i="1" dirty="0">
                <a:cs typeface="Arial" panose="020B0604020202020204" pitchFamily="34" charset="0"/>
              </a:rPr>
              <a:t>, https//researchgate.com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5AD008-8C7E-4D65-BA89-A0169D63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1B6F2F-70B6-4698-B87F-8836F23B8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29" y="1449623"/>
            <a:ext cx="4419821" cy="22148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895CF2-FB80-4BA9-9840-798F9DC0C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29" y="3863181"/>
            <a:ext cx="2196748" cy="20642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7A5FE0-D3B9-4878-9EF0-7B0FDA286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863181"/>
            <a:ext cx="2052132" cy="20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5FD02-EF50-4904-8C0B-F00B91AC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cizí tělesa v dýchacích cestách</a:t>
            </a:r>
            <a:r>
              <a:rPr lang="cs-CZ" sz="2400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E83FF-9737-47B1-996A-32DDD0977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75844"/>
            <a:ext cx="8496944" cy="4850320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diagnostika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laryngoskopie – přímá, nepřímá</a:t>
            </a:r>
          </a:p>
          <a:p>
            <a:pPr lvl="1"/>
            <a:r>
              <a:rPr lang="cs-CZ" sz="2000" dirty="0" err="1">
                <a:cs typeface="Arial" panose="020B0604020202020204" pitchFamily="34" charset="0"/>
              </a:rPr>
              <a:t>tracheobronchoskopie</a:t>
            </a:r>
            <a:r>
              <a:rPr lang="cs-CZ" sz="2000" dirty="0">
                <a:cs typeface="Arial" panose="020B0604020202020204" pitchFamily="34" charset="0"/>
              </a:rPr>
              <a:t> flexibilní</a:t>
            </a:r>
          </a:p>
          <a:p>
            <a:pPr lvl="1"/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léčba</a:t>
            </a:r>
            <a:endParaRPr lang="cs-CZ" sz="2000" b="1" dirty="0">
              <a:solidFill>
                <a:srgbClr val="C00000"/>
              </a:solidFill>
            </a:endParaRPr>
          </a:p>
          <a:p>
            <a:pPr lvl="1"/>
            <a:r>
              <a:rPr lang="cs-CZ" sz="2000" dirty="0"/>
              <a:t>zajištění dýchacích cest</a:t>
            </a:r>
          </a:p>
          <a:p>
            <a:pPr lvl="1"/>
            <a:r>
              <a:rPr lang="cs-CZ" sz="2000" dirty="0"/>
              <a:t>vždy nejprve pokus o extrakci ambulantně v lokální anestezii</a:t>
            </a:r>
          </a:p>
          <a:p>
            <a:pPr lvl="2"/>
            <a:r>
              <a:rPr lang="cs-CZ" sz="2000" b="1" dirty="0"/>
              <a:t>indirektní laryngoskopie</a:t>
            </a:r>
          </a:p>
          <a:p>
            <a:pPr lvl="2"/>
            <a:r>
              <a:rPr lang="cs-CZ" sz="2000" b="1" dirty="0"/>
              <a:t>flexibilní </a:t>
            </a:r>
            <a:r>
              <a:rPr lang="cs-CZ" sz="2000" b="1" dirty="0" err="1"/>
              <a:t>tracheobronchoskopie</a:t>
            </a:r>
            <a:endParaRPr lang="cs-CZ" sz="2000" dirty="0"/>
          </a:p>
          <a:p>
            <a:pPr lvl="1"/>
            <a:r>
              <a:rPr lang="cs-CZ" sz="2000" dirty="0"/>
              <a:t>při selhání nutno provést na sále v celkové anestezii</a:t>
            </a:r>
          </a:p>
          <a:p>
            <a:pPr lvl="2"/>
            <a:r>
              <a:rPr lang="cs-CZ" sz="2000" b="1" dirty="0"/>
              <a:t>direktní laryngoskopie</a:t>
            </a:r>
          </a:p>
          <a:p>
            <a:pPr lvl="2"/>
            <a:r>
              <a:rPr lang="cs-CZ" sz="2000" b="1" dirty="0"/>
              <a:t>rigidní </a:t>
            </a:r>
            <a:r>
              <a:rPr lang="cs-CZ" sz="2000" b="1" dirty="0" err="1"/>
              <a:t>tracheobronchoskopie</a:t>
            </a:r>
            <a:endParaRPr lang="cs-CZ" sz="2000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33D2A4-7E4B-429C-AE5E-8EEE482F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099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stenóza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akutní </a:t>
            </a:r>
            <a:r>
              <a:rPr lang="cs-CZ" sz="1100" b="1" dirty="0" err="1">
                <a:solidFill>
                  <a:srgbClr val="C00000"/>
                </a:solidFill>
              </a:rPr>
              <a:t>subglotická</a:t>
            </a:r>
            <a:r>
              <a:rPr lang="cs-CZ" sz="1100" b="1" dirty="0">
                <a:solidFill>
                  <a:srgbClr val="C00000"/>
                </a:solidFill>
              </a:rPr>
              <a:t> laryngitis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akutní </a:t>
            </a:r>
            <a:r>
              <a:rPr lang="cs-CZ" sz="1100" b="1" dirty="0" err="1">
                <a:solidFill>
                  <a:srgbClr val="C00000"/>
                </a:solidFill>
              </a:rPr>
              <a:t>epiglottitis</a:t>
            </a:r>
            <a:endParaRPr lang="cs-CZ" sz="1100" b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770095-F194-4603-9189-A8D68DBE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3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záněty hrtanu</a:t>
            </a:r>
            <a:r>
              <a:rPr lang="cs-CZ" sz="2400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základní schéma</a:t>
            </a:r>
          </a:p>
          <a:p>
            <a:pPr lvl="1"/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zánětlivá onemocnění hrtanu</a:t>
            </a:r>
          </a:p>
          <a:p>
            <a:pPr lvl="3"/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nestenozující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4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laryngitis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catarrhalis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stenozující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4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laryngitis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subglottica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6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dětský věk</a:t>
            </a:r>
          </a:p>
          <a:p>
            <a:pPr lvl="4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laryngitis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supraglottica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4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laryngitis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crustosa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4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laryngitis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oedematosa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cs-CZ" sz="1600" dirty="0">
              <a:solidFill>
                <a:schemeClr val="accent3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7B77C1-CA70-4D73-8FD6-E79372D8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90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    </a:t>
            </a:r>
            <a:r>
              <a:rPr lang="cs-CZ" sz="3100" dirty="0" err="1"/>
              <a:t>nestenozující</a:t>
            </a:r>
            <a:r>
              <a:rPr lang="cs-CZ" sz="3100" dirty="0"/>
              <a:t> záněty hrtanu</a:t>
            </a:r>
            <a:r>
              <a:rPr lang="cs-CZ" sz="2400" dirty="0"/>
              <a:t>	</a:t>
            </a:r>
            <a:endParaRPr lang="cs-CZ" sz="2400" dirty="0">
              <a:cs typeface="Arial" panose="020B0604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laryngitis </a:t>
            </a:r>
            <a:r>
              <a:rPr 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acuta</a:t>
            </a: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(</a:t>
            </a:r>
            <a:r>
              <a:rPr 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catarrhalis</a:t>
            </a: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1800" dirty="0">
                <a:cs typeface="Arial" panose="020B0604020202020204" pitchFamily="34" charset="0"/>
              </a:rPr>
              <a:t>etiologie</a:t>
            </a:r>
          </a:p>
          <a:p>
            <a:pPr lvl="2"/>
            <a:r>
              <a:rPr lang="cs-CZ" sz="1600" b="1" dirty="0">
                <a:cs typeface="Arial" panose="020B0604020202020204" pitchFamily="34" charset="0"/>
              </a:rPr>
              <a:t>virová </a:t>
            </a:r>
            <a:r>
              <a:rPr lang="cs-CZ" sz="1600" dirty="0">
                <a:cs typeface="Arial" panose="020B0604020202020204" pitchFamily="34" charset="0"/>
              </a:rPr>
              <a:t>– adenoviry, </a:t>
            </a:r>
            <a:r>
              <a:rPr lang="cs-CZ" sz="1600" dirty="0" err="1">
                <a:cs typeface="Arial" panose="020B0604020202020204" pitchFamily="34" charset="0"/>
              </a:rPr>
              <a:t>myxoviry</a:t>
            </a:r>
            <a:r>
              <a:rPr lang="cs-CZ" sz="1600" dirty="0">
                <a:cs typeface="Arial" panose="020B0604020202020204" pitchFamily="34" charset="0"/>
              </a:rPr>
              <a:t>, viry influenzy a spalniček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zřídka bakteriální superinfekce – Streptococcus </a:t>
            </a:r>
            <a:r>
              <a:rPr lang="cs-CZ" sz="1600" dirty="0" err="1">
                <a:cs typeface="Arial" panose="020B0604020202020204" pitchFamily="34" charset="0"/>
              </a:rPr>
              <a:t>pneumoniae</a:t>
            </a:r>
            <a:r>
              <a:rPr lang="cs-CZ" sz="1600" dirty="0">
                <a:cs typeface="Arial" panose="020B0604020202020204" pitchFamily="34" charset="0"/>
              </a:rPr>
              <a:t> a pyogenes, Haemophilus </a:t>
            </a:r>
            <a:r>
              <a:rPr lang="cs-CZ" sz="1600" dirty="0" err="1">
                <a:cs typeface="Arial" panose="020B0604020202020204" pitchFamily="34" charset="0"/>
              </a:rPr>
              <a:t>influenzae</a:t>
            </a:r>
            <a:endParaRPr lang="cs-CZ" sz="1600" dirty="0">
              <a:cs typeface="Arial" panose="020B0604020202020204" pitchFamily="34" charset="0"/>
            </a:endParaRP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fyzikální a chemické přetížení – alkohol, kouření, zpěv</a:t>
            </a:r>
          </a:p>
          <a:p>
            <a:pPr lvl="1"/>
            <a:r>
              <a:rPr lang="cs-CZ" sz="1800" dirty="0">
                <a:cs typeface="Arial" panose="020B0604020202020204" pitchFamily="34" charset="0"/>
              </a:rPr>
              <a:t>příznaky</a:t>
            </a:r>
          </a:p>
          <a:p>
            <a:pPr lvl="2"/>
            <a:r>
              <a:rPr lang="cs-CZ" sz="1600" b="1" dirty="0">
                <a:cs typeface="Arial" panose="020B0604020202020204" pitchFamily="34" charset="0"/>
              </a:rPr>
              <a:t>chrapot, </a:t>
            </a:r>
            <a:r>
              <a:rPr lang="cs-CZ" sz="1600" dirty="0">
                <a:cs typeface="Arial" panose="020B0604020202020204" pitchFamily="34" charset="0"/>
              </a:rPr>
              <a:t>suchost v krku, pálení, </a:t>
            </a:r>
            <a:r>
              <a:rPr lang="cs-CZ" sz="1600" b="1" dirty="0">
                <a:cs typeface="Arial" panose="020B0604020202020204" pitchFamily="34" charset="0"/>
              </a:rPr>
              <a:t>suchý kašel</a:t>
            </a:r>
          </a:p>
          <a:p>
            <a:pPr lvl="1"/>
            <a:r>
              <a:rPr lang="cs-CZ" sz="1800" dirty="0">
                <a:cs typeface="Arial" panose="020B0604020202020204" pitchFamily="34" charset="0"/>
              </a:rPr>
              <a:t>klinický obraz 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difuzní zarudnutí sliznic hrtanu, ulpívání hlenu</a:t>
            </a:r>
          </a:p>
          <a:p>
            <a:pPr lvl="1"/>
            <a:r>
              <a:rPr lang="cs-CZ" sz="1800" dirty="0">
                <a:cs typeface="Arial" panose="020B0604020202020204" pitchFamily="34" charset="0"/>
              </a:rPr>
              <a:t>léčba 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symptomatická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tekutiny, hlasový klid,  zvlhčování vzduchu, inhalace vincentky, zástřik hlasivek (</a:t>
            </a:r>
            <a:r>
              <a:rPr lang="cs-CZ" sz="1400" dirty="0" err="1">
                <a:cs typeface="Arial" panose="020B0604020202020204" pitchFamily="34" charset="0"/>
              </a:rPr>
              <a:t>framykoin+sanorin+hydrocortison</a:t>
            </a:r>
            <a:r>
              <a:rPr lang="cs-CZ" sz="1400" dirty="0">
                <a:cs typeface="Arial" panose="020B0604020202020204" pitchFamily="34" charset="0"/>
              </a:rPr>
              <a:t>), NSAID, antitusika (tlumení suchého kašle), </a:t>
            </a:r>
            <a:r>
              <a:rPr lang="cs-CZ" sz="1400" dirty="0" err="1">
                <a:cs typeface="Arial" panose="020B0604020202020204" pitchFamily="34" charset="0"/>
              </a:rPr>
              <a:t>mukolytika</a:t>
            </a:r>
            <a:r>
              <a:rPr lang="cs-CZ" sz="1400" dirty="0">
                <a:cs typeface="Arial" panose="020B0604020202020204" pitchFamily="34" charset="0"/>
              </a:rPr>
              <a:t> (podpora vykašlávání)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430861-97BF-47C5-9F15-F63E70FE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4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</a:t>
            </a:r>
            <a:r>
              <a:rPr lang="cs-CZ" sz="3100" dirty="0" err="1"/>
              <a:t>stenozující</a:t>
            </a:r>
            <a:r>
              <a:rPr lang="cs-CZ" sz="3100" dirty="0"/>
              <a:t> záněty hrtanu</a:t>
            </a:r>
            <a:r>
              <a:rPr lang="cs-CZ" sz="2400" dirty="0"/>
              <a:t>	</a:t>
            </a:r>
            <a:endParaRPr lang="cs-CZ" sz="2400" dirty="0"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4968551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laryngitis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acuta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subglottica</a:t>
            </a:r>
            <a:endParaRPr lang="cs-CZ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téměř výlučně v </a:t>
            </a:r>
            <a:r>
              <a:rPr lang="cs-CZ" sz="1600" b="1" dirty="0">
                <a:cs typeface="Arial" panose="020B0604020202020204" pitchFamily="34" charset="0"/>
              </a:rPr>
              <a:t>dětském věku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etiologie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virová</a:t>
            </a:r>
            <a:endParaRPr lang="cs-CZ" sz="2000" dirty="0"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symptomy</a:t>
            </a:r>
          </a:p>
          <a:p>
            <a:pPr lvl="2"/>
            <a:r>
              <a:rPr lang="cs-CZ" sz="1600" b="1" dirty="0">
                <a:cs typeface="Arial" panose="020B0604020202020204" pitchFamily="34" charset="0"/>
              </a:rPr>
              <a:t>suchý štěkavý kašel</a:t>
            </a:r>
            <a:r>
              <a:rPr lang="cs-CZ" sz="1600" dirty="0">
                <a:cs typeface="Arial" panose="020B0604020202020204" pitchFamily="34" charset="0"/>
              </a:rPr>
              <a:t>, inspirační </a:t>
            </a:r>
            <a:r>
              <a:rPr lang="cs-CZ" sz="1600" b="1" dirty="0">
                <a:cs typeface="Arial" panose="020B0604020202020204" pitchFamily="34" charset="0"/>
              </a:rPr>
              <a:t>stridor</a:t>
            </a:r>
            <a:r>
              <a:rPr lang="cs-CZ" sz="1600" dirty="0">
                <a:cs typeface="Arial" panose="020B0604020202020204" pitchFamily="34" charset="0"/>
              </a:rPr>
              <a:t>, dysfonie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klinický nález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otok řídkého </a:t>
            </a:r>
            <a:r>
              <a:rPr lang="cs-CZ" sz="1600" dirty="0" err="1">
                <a:cs typeface="Arial" panose="020B0604020202020204" pitchFamily="34" charset="0"/>
              </a:rPr>
              <a:t>subglotického</a:t>
            </a:r>
            <a:r>
              <a:rPr lang="cs-CZ" sz="1600" dirty="0">
                <a:cs typeface="Arial" panose="020B0604020202020204" pitchFamily="34" charset="0"/>
              </a:rPr>
              <a:t> pojiva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terapie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první pomoc – chladný vzduch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 inhalace adrenalinu, kortikoidy, antihistaminika, antitusika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1AB51F-2B54-46AA-8F92-3BEE0C70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7E3A20-9C00-476F-8021-C8294F4E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32" y="2657513"/>
            <a:ext cx="2997359" cy="240613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C2143B-61C0-954B-AE54-ABC92388D98C}"/>
              </a:ext>
            </a:extLst>
          </p:cNvPr>
          <p:cNvSpPr txBox="1"/>
          <p:nvPr/>
        </p:nvSpPr>
        <p:spPr>
          <a:xfrm>
            <a:off x="5364088" y="6308386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</a:t>
            </a:r>
            <a:r>
              <a:rPr lang="cs-CZ" sz="1200" i="1" dirty="0"/>
              <a:t> https//</a:t>
            </a:r>
            <a:r>
              <a:rPr lang="cs-CZ" sz="1200" i="1" dirty="0" err="1"/>
              <a:t>slideshare.net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358068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/>
              <a:t>	</a:t>
            </a:r>
            <a:r>
              <a:rPr lang="cs-CZ" sz="3100" dirty="0"/>
              <a:t>LARYNX A HYPOFARYNX</a:t>
            </a:r>
            <a:br>
              <a:rPr lang="cs-CZ" sz="3100" dirty="0"/>
            </a:br>
            <a:r>
              <a:rPr lang="cs-CZ" sz="3100" dirty="0"/>
              <a:t>	</a:t>
            </a:r>
            <a:r>
              <a:rPr lang="cs-CZ" sz="3100" dirty="0" err="1"/>
              <a:t>stenozující</a:t>
            </a:r>
            <a:r>
              <a:rPr lang="cs-CZ" sz="3100" dirty="0"/>
              <a:t> záněty hrtanu</a:t>
            </a:r>
            <a:r>
              <a:rPr lang="cs-CZ" sz="2400" dirty="0"/>
              <a:t>	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5" y="1276116"/>
            <a:ext cx="4752527" cy="5393244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laryngitis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acuta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supraglottica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-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epiglottitis</a:t>
            </a:r>
            <a:endParaRPr lang="cs-CZ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v dětském věku zcela výjimečně (očkování)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etiologie </a:t>
            </a:r>
          </a:p>
          <a:p>
            <a:pPr lvl="2"/>
            <a:r>
              <a:rPr lang="cs-CZ" sz="1400" dirty="0" err="1">
                <a:cs typeface="Arial" panose="020B0604020202020204" pitchFamily="34" charset="0"/>
              </a:rPr>
              <a:t>Haemophilus</a:t>
            </a:r>
            <a:r>
              <a:rPr lang="cs-CZ" sz="1400" dirty="0">
                <a:cs typeface="Arial" panose="020B0604020202020204" pitchFamily="34" charset="0"/>
              </a:rPr>
              <a:t> </a:t>
            </a:r>
            <a:r>
              <a:rPr lang="cs-CZ" sz="1400" dirty="0" err="1">
                <a:cs typeface="Arial" panose="020B0604020202020204" pitchFamily="34" charset="0"/>
              </a:rPr>
              <a:t>influenzae</a:t>
            </a:r>
            <a:r>
              <a:rPr lang="cs-CZ" sz="1400" dirty="0">
                <a:cs typeface="Arial" panose="020B0604020202020204" pitchFamily="34" charset="0"/>
              </a:rPr>
              <a:t>, Streptococcus </a:t>
            </a:r>
            <a:r>
              <a:rPr lang="cs-CZ" sz="1400" dirty="0" err="1">
                <a:cs typeface="Arial" panose="020B0604020202020204" pitchFamily="34" charset="0"/>
              </a:rPr>
              <a:t>pneumoniae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symptomy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výrazná </a:t>
            </a:r>
            <a:r>
              <a:rPr lang="cs-CZ" sz="1400" b="1" dirty="0">
                <a:cs typeface="Arial" panose="020B0604020202020204" pitchFamily="34" charset="0"/>
              </a:rPr>
              <a:t>odynofagie</a:t>
            </a:r>
            <a:r>
              <a:rPr lang="cs-CZ" sz="1400" dirty="0">
                <a:cs typeface="Arial" panose="020B0604020202020204" pitchFamily="34" charset="0"/>
              </a:rPr>
              <a:t>, dyspnoe, inspirační </a:t>
            </a:r>
            <a:r>
              <a:rPr lang="cs-CZ" sz="1400" b="1" dirty="0">
                <a:cs typeface="Arial" panose="020B0604020202020204" pitchFamily="34" charset="0"/>
              </a:rPr>
              <a:t>stridor</a:t>
            </a:r>
            <a:r>
              <a:rPr lang="cs-CZ" sz="1400" dirty="0">
                <a:cs typeface="Arial" panose="020B0604020202020204" pitchFamily="34" charset="0"/>
              </a:rPr>
              <a:t>, </a:t>
            </a:r>
            <a:r>
              <a:rPr lang="cs-CZ" sz="1400" dirty="0" err="1">
                <a:cs typeface="Arial" panose="020B0604020202020204" pitchFamily="34" charset="0"/>
              </a:rPr>
              <a:t>febrilie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klinický nález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u dětí zarudlý balónovitý otok </a:t>
            </a:r>
            <a:r>
              <a:rPr lang="cs-CZ" sz="1400" dirty="0" err="1">
                <a:cs typeface="Arial" panose="020B0604020202020204" pitchFamily="34" charset="0"/>
              </a:rPr>
              <a:t>epiglotis</a:t>
            </a:r>
            <a:endParaRPr lang="cs-CZ" sz="1400" dirty="0">
              <a:cs typeface="Arial" panose="020B0604020202020204" pitchFamily="34" charset="0"/>
            </a:endParaRP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u dospělých vznik často mnohočetných abscesů </a:t>
            </a:r>
            <a:r>
              <a:rPr lang="cs-CZ" sz="1400" dirty="0" err="1">
                <a:cs typeface="Arial" panose="020B0604020202020204" pitchFamily="34" charset="0"/>
              </a:rPr>
              <a:t>epiglotis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léčba</a:t>
            </a:r>
          </a:p>
          <a:p>
            <a:pPr lvl="2"/>
            <a:r>
              <a:rPr lang="cs-CZ" sz="1400" b="1" dirty="0">
                <a:cs typeface="Arial" panose="020B0604020202020204" pitchFamily="34" charset="0"/>
              </a:rPr>
              <a:t>ATB </a:t>
            </a:r>
            <a:r>
              <a:rPr lang="cs-CZ" sz="1400" b="1" dirty="0" err="1">
                <a:cs typeface="Arial" panose="020B0604020202020204" pitchFamily="34" charset="0"/>
              </a:rPr>
              <a:t>i.v</a:t>
            </a:r>
            <a:r>
              <a:rPr lang="cs-CZ" sz="1400" b="1" dirty="0">
                <a:cs typeface="Arial" panose="020B0604020202020204" pitchFamily="34" charset="0"/>
              </a:rPr>
              <a:t>., zajištění dýchacích cest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incize abscesu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Kortikoidy? </a:t>
            </a:r>
          </a:p>
          <a:p>
            <a:pPr marL="0" indent="0">
              <a:buNone/>
            </a:pPr>
            <a:endParaRPr lang="cs-CZ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0ABA32F-73F9-40B4-8061-2B2731C40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r>
              <a:rPr lang="cs-CZ" sz="1200" i="1" dirty="0"/>
              <a:t> 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</a:t>
            </a:r>
            <a:r>
              <a:rPr lang="cs-CZ" sz="1200" i="1" dirty="0"/>
              <a:t> https//slideshare.net,        https//pinterest.com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D91321-866D-402E-A484-1CB7C209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EC5C97-3999-4A6C-BF23-7BEF5CA86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83" y="1261185"/>
            <a:ext cx="2948517" cy="20790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6F26BF-D64D-4945-9B13-7035D23D8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44" y="3425348"/>
            <a:ext cx="3770360" cy="28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6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CB7D6-DBC2-4704-8785-0FBC3325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 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   </a:t>
            </a:r>
            <a:r>
              <a:rPr lang="cs-CZ" sz="2800" dirty="0" err="1"/>
              <a:t>stenozující</a:t>
            </a:r>
            <a:r>
              <a:rPr lang="cs-CZ" sz="2800" dirty="0"/>
              <a:t> záněty hrtanu 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75844"/>
            <a:ext cx="8496944" cy="5465524"/>
          </a:xfrm>
        </p:spPr>
        <p:txBody>
          <a:bodyPr>
            <a:noAutofit/>
          </a:bodyPr>
          <a:lstStyle/>
          <a:p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laryngotracheobronchitis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pseudomembranacea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et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crustosa</a:t>
            </a:r>
            <a:endParaRPr lang="cs-CZ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etiologie</a:t>
            </a:r>
          </a:p>
          <a:p>
            <a:pPr lvl="2"/>
            <a:r>
              <a:rPr lang="cs-CZ" sz="1400" dirty="0" err="1">
                <a:cs typeface="Arial" panose="020B0604020202020204" pitchFamily="34" charset="0"/>
              </a:rPr>
              <a:t>Corynebacterium</a:t>
            </a:r>
            <a:r>
              <a:rPr lang="cs-CZ" sz="1400" dirty="0">
                <a:cs typeface="Arial" panose="020B0604020202020204" pitchFamily="34" charset="0"/>
              </a:rPr>
              <a:t> </a:t>
            </a:r>
            <a:r>
              <a:rPr lang="cs-CZ" sz="1400" dirty="0" err="1">
                <a:cs typeface="Arial" panose="020B0604020202020204" pitchFamily="34" charset="0"/>
              </a:rPr>
              <a:t>diphteriae</a:t>
            </a:r>
            <a:r>
              <a:rPr lang="cs-CZ" sz="1400" dirty="0">
                <a:cs typeface="Arial" panose="020B0604020202020204" pitchFamily="34" charset="0"/>
              </a:rPr>
              <a:t>, </a:t>
            </a:r>
            <a:r>
              <a:rPr lang="cs-CZ" sz="1400" dirty="0" err="1">
                <a:cs typeface="Arial" panose="020B0604020202020204" pitchFamily="34" charset="0"/>
              </a:rPr>
              <a:t>croup</a:t>
            </a:r>
            <a:r>
              <a:rPr lang="cs-CZ" sz="1400" dirty="0">
                <a:cs typeface="Arial" panose="020B0604020202020204" pitchFamily="34" charset="0"/>
              </a:rPr>
              <a:t> </a:t>
            </a:r>
            <a:r>
              <a:rPr lang="cs-CZ" sz="1400" dirty="0" err="1">
                <a:cs typeface="Arial" panose="020B0604020202020204" pitchFamily="34" charset="0"/>
              </a:rPr>
              <a:t>laryngis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klinický nález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destrukce epitelu DC, tvorba pablán</a:t>
            </a:r>
          </a:p>
          <a:p>
            <a:pPr marL="0" indent="0">
              <a:buNone/>
            </a:pPr>
            <a:endParaRPr lang="cs-CZ" sz="2000" b="1" dirty="0"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Quinckeho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edém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etiologie</a:t>
            </a:r>
          </a:p>
          <a:p>
            <a:pPr lvl="2"/>
            <a:r>
              <a:rPr lang="cs-CZ" sz="1400" dirty="0" err="1">
                <a:cs typeface="Arial" panose="020B0604020202020204" pitchFamily="34" charset="0"/>
              </a:rPr>
              <a:t>angioedém</a:t>
            </a:r>
            <a:r>
              <a:rPr lang="cs-CZ" sz="1400" dirty="0">
                <a:cs typeface="Arial" panose="020B0604020202020204" pitchFamily="34" charset="0"/>
              </a:rPr>
              <a:t> – zmnožení intracelulární tekutiny z venostázy nebo lymfostázy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nedostatek inhibitoru C1 složky komplementu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dělení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alergický, polékový, fyzikální, hereditární</a:t>
            </a:r>
          </a:p>
          <a:p>
            <a:pPr lvl="1"/>
            <a:r>
              <a:rPr lang="cs-CZ" sz="1600" dirty="0">
                <a:cs typeface="Arial" panose="020B0604020202020204" pitchFamily="34" charset="0"/>
              </a:rPr>
              <a:t>terapie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zajištění dýchacích cest, kortikoidy, plazma, antihistaminika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7723EE-EB45-44AD-8316-627F7744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81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stenóza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chronická laryngitis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hlasivkové polypy, </a:t>
            </a:r>
            <a:r>
              <a:rPr lang="cs-CZ" sz="1100" b="1" dirty="0" err="1">
                <a:solidFill>
                  <a:srgbClr val="C00000"/>
                </a:solidFill>
              </a:rPr>
              <a:t>Reinkeho</a:t>
            </a:r>
            <a:r>
              <a:rPr lang="cs-CZ" sz="1100" b="1" dirty="0">
                <a:solidFill>
                  <a:srgbClr val="C00000"/>
                </a:solidFill>
              </a:rPr>
              <a:t> edém, retenční cysty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 err="1">
                <a:solidFill>
                  <a:srgbClr val="C00000"/>
                </a:solidFill>
              </a:rPr>
              <a:t>přednádorové</a:t>
            </a:r>
            <a:r>
              <a:rPr lang="cs-CZ" sz="1100" b="1" dirty="0">
                <a:solidFill>
                  <a:srgbClr val="C00000"/>
                </a:solidFill>
              </a:rPr>
              <a:t> stavy - </a:t>
            </a:r>
            <a:r>
              <a:rPr lang="cs-CZ" sz="1100" b="1" dirty="0" err="1">
                <a:solidFill>
                  <a:srgbClr val="C00000"/>
                </a:solidFill>
              </a:rPr>
              <a:t>dysplázie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90DB04-F804-452D-8C20-6924B0B8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586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8401C-866A-473F-A405-08FE06B6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  chronická laryngitida</a:t>
            </a:r>
            <a:r>
              <a:rPr lang="cs-CZ" dirty="0"/>
              <a:t>	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2FCBF5-8CC2-4D53-BBBE-7E5BE38DD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0293"/>
            <a:ext cx="8496944" cy="49258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etiologie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chronické hlasové přetížení , </a:t>
            </a:r>
            <a:r>
              <a:rPr lang="cs-CZ" sz="1600" dirty="0" err="1"/>
              <a:t>gastroezofageální</a:t>
            </a:r>
            <a:r>
              <a:rPr lang="cs-CZ" sz="1600" dirty="0"/>
              <a:t> reflux, hormonální změny, kouření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diagnostika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laryngoskopie, stroboskopie, NBI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dělení</a:t>
            </a:r>
          </a:p>
          <a:p>
            <a:pPr lvl="1">
              <a:lnSpc>
                <a:spcPct val="100000"/>
              </a:lnSpc>
            </a:pPr>
            <a:r>
              <a:rPr lang="cs-CZ" sz="1600" b="1" dirty="0">
                <a:solidFill>
                  <a:srgbClr val="C00000"/>
                </a:solidFill>
              </a:rPr>
              <a:t>atrofická chronická laryngitida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klinický nález</a:t>
            </a:r>
          </a:p>
          <a:p>
            <a:pPr lvl="3"/>
            <a:r>
              <a:rPr lang="cs-CZ" sz="1200" dirty="0"/>
              <a:t>úbytek sekrečních žlázek, suché a atrofické sliznice, ve vyšším věku</a:t>
            </a:r>
          </a:p>
          <a:p>
            <a:pPr lvl="2"/>
            <a:r>
              <a:rPr lang="cs-CZ" sz="1400" dirty="0"/>
              <a:t>symptomy</a:t>
            </a:r>
          </a:p>
          <a:p>
            <a:pPr lvl="3"/>
            <a:r>
              <a:rPr lang="cs-CZ" sz="1200" dirty="0"/>
              <a:t>dysfonie, </a:t>
            </a:r>
            <a:r>
              <a:rPr lang="cs-CZ" sz="1200" dirty="0" err="1"/>
              <a:t>dyskomfort</a:t>
            </a:r>
            <a:r>
              <a:rPr lang="cs-CZ" sz="1200" dirty="0"/>
              <a:t> v krku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léčba </a:t>
            </a:r>
          </a:p>
          <a:p>
            <a:pPr lvl="3"/>
            <a:r>
              <a:rPr lang="cs-CZ" sz="1200" dirty="0"/>
              <a:t>symptomatická, psychoterapeutická</a:t>
            </a:r>
          </a:p>
          <a:p>
            <a:pPr lvl="1">
              <a:lnSpc>
                <a:spcPct val="100000"/>
              </a:lnSpc>
            </a:pPr>
            <a:r>
              <a:rPr lang="cs-CZ" sz="1600" b="1" dirty="0">
                <a:solidFill>
                  <a:srgbClr val="C00000"/>
                </a:solidFill>
              </a:rPr>
              <a:t>hypertrofická chronická laryngitida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klinický nález</a:t>
            </a:r>
          </a:p>
          <a:p>
            <a:pPr lvl="3"/>
            <a:r>
              <a:rPr lang="cs-CZ" sz="1200" dirty="0"/>
              <a:t>zbytnění sekrečních žlázek a lamina propria, ztluštění sliznic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symptomy</a:t>
            </a:r>
          </a:p>
          <a:p>
            <a:pPr lvl="3"/>
            <a:r>
              <a:rPr lang="cs-CZ" sz="1200" dirty="0"/>
              <a:t>dysfonie, </a:t>
            </a:r>
            <a:r>
              <a:rPr lang="cs-CZ" sz="1200" dirty="0" err="1"/>
              <a:t>dyskomfort</a:t>
            </a:r>
            <a:r>
              <a:rPr lang="cs-CZ" sz="1200" dirty="0"/>
              <a:t> v krku, event. inspirační stridor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léčba </a:t>
            </a:r>
          </a:p>
          <a:p>
            <a:pPr lvl="3"/>
            <a:r>
              <a:rPr lang="cs-CZ" sz="1200" dirty="0"/>
              <a:t>chirurgická, následně foniatrická rehabilitace a reedukace</a:t>
            </a:r>
          </a:p>
          <a:p>
            <a:pPr lvl="1">
              <a:lnSpc>
                <a:spcPct val="100000"/>
              </a:lnSpc>
            </a:pPr>
            <a:endParaRPr lang="cs-CZ" sz="20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A18FA8-FDCB-4B76-9CC7-473FD4CE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21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hrtanu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EB664B-E155-C34A-8FBA-11900657F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87918"/>
            <a:ext cx="4762872" cy="5481442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skelet hrtanu</a:t>
            </a:r>
          </a:p>
          <a:p>
            <a:pPr lvl="1"/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chrupavky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nepárové: </a:t>
            </a:r>
          </a:p>
          <a:p>
            <a:pPr lvl="3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thyroidea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(štítná)</a:t>
            </a:r>
          </a:p>
          <a:p>
            <a:pPr lvl="3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cricoidea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(prstencová)</a:t>
            </a:r>
          </a:p>
          <a:p>
            <a:pPr lvl="3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epiglottidis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párové</a:t>
            </a:r>
          </a:p>
          <a:p>
            <a:pPr lvl="3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arytaenoidea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konévková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přídatné chrupavky</a:t>
            </a:r>
          </a:p>
          <a:p>
            <a:pPr lvl="4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cart.cuneiformis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(klínovitá)</a:t>
            </a:r>
          </a:p>
          <a:p>
            <a:pPr lvl="4"/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cart.corniculata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(růžkatá)</a:t>
            </a:r>
          </a:p>
          <a:p>
            <a:pPr lvl="1"/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klouby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art.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cricothyroidea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art.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cricoarytenoidea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klouzání, kolébání, rotace</a:t>
            </a:r>
          </a:p>
          <a:p>
            <a:pPr marL="1371600" lvl="3" indent="0">
              <a:buNone/>
            </a:pPr>
            <a:endParaRPr lang="cs-CZ" sz="1100" dirty="0"/>
          </a:p>
          <a:p>
            <a:pPr marL="457200" lvl="1" indent="0">
              <a:lnSpc>
                <a:spcPct val="100000"/>
              </a:lnSpc>
              <a:buNone/>
            </a:pPr>
            <a:endParaRPr lang="cs-CZ" sz="16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7F66ABB-B82C-41BC-B399-D3EC995A3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0072" y="1600201"/>
            <a:ext cx="3923928" cy="211329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i="1" dirty="0"/>
              <a:t>                     Zdroj obr.: </a:t>
            </a:r>
            <a:r>
              <a:rPr lang="cs-CZ" sz="1200" i="1" dirty="0" err="1">
                <a:cs typeface="Arial" panose="020B0604020202020204" pitchFamily="34" charset="0"/>
              </a:rPr>
              <a:t>www.</a:t>
            </a:r>
            <a:r>
              <a:rPr lang="cs-CZ" sz="1200" i="1" dirty="0" err="1"/>
              <a:t>clinicalgate.com</a:t>
            </a:r>
            <a:endParaRPr lang="cs-CZ" sz="1200" i="1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43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A478492-BF27-48CF-A878-2FFCA9342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63" y="1260008"/>
            <a:ext cx="3987775" cy="24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7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3E79F-3FC3-4964-89E3-71E56101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 chronická laryngitida	</a:t>
            </a:r>
            <a:endParaRPr lang="cs-CZ" sz="2800" dirty="0"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88195"/>
            <a:ext cx="8753277" cy="4804243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nepravé nádory (</a:t>
            </a:r>
            <a:r>
              <a:rPr 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pseudotumory</a:t>
            </a: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polypy, cysty, hematomy, granulomy, zpěvácké uzlíky, </a:t>
            </a:r>
            <a:r>
              <a:rPr lang="cs-CZ" sz="1800" dirty="0" err="1">
                <a:cs typeface="Arial" panose="020B0604020202020204" pitchFamily="34" charset="0"/>
              </a:rPr>
              <a:t>Reinkeho</a:t>
            </a:r>
            <a:r>
              <a:rPr lang="cs-CZ" sz="1800" dirty="0">
                <a:cs typeface="Arial" panose="020B0604020202020204" pitchFamily="34" charset="0"/>
              </a:rPr>
              <a:t> edém,  </a:t>
            </a:r>
            <a:r>
              <a:rPr lang="cs-CZ" sz="1800" dirty="0" err="1">
                <a:cs typeface="Arial" panose="020B0604020202020204" pitchFamily="34" charset="0"/>
              </a:rPr>
              <a:t>laryngokély</a:t>
            </a:r>
            <a:r>
              <a:rPr lang="cs-CZ" sz="1800" dirty="0">
                <a:cs typeface="Arial" panose="020B0604020202020204" pitchFamily="34" charset="0"/>
              </a:rPr>
              <a:t>, amyloid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>
                <a:cs typeface="Arial" panose="020B0604020202020204" pitchFamily="34" charset="0"/>
              </a:rPr>
              <a:t>Zdroj obr.: [online citace 1.4.2020] https//researchgate.com, Fotoarchiv KOCHHK FN u sv. Anny a LF MU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7A87B5-B76C-468B-A065-8DFCBBC95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7" y="2387179"/>
            <a:ext cx="2611204" cy="20889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2A0810-E820-479C-A9A5-2C9685F42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2384303"/>
            <a:ext cx="2788871" cy="20889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AE7B05-1733-4499-AFF5-F4C952A3E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3765" y="4561692"/>
            <a:ext cx="2559406" cy="1917084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CA6F99AE-9BB2-4E8A-9CD7-627DE91F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5862013" y="2327478"/>
            <a:ext cx="3161433" cy="21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D47985-88F0-418D-A0E5-711A8765F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2485" y="4561691"/>
            <a:ext cx="2880864" cy="19170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71D437-0044-40FC-96EE-98A4426181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62" y="4561691"/>
            <a:ext cx="2283159" cy="191708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BE89668-C3F3-4DAA-8BC8-A8E8C2A6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496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E19CA-1C6F-4306-B803-1F73B5FF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   benigní léze hrtanu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75844"/>
            <a:ext cx="8496944" cy="49223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pravé nádory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papilomy, fibromy, hemangiomy, </a:t>
            </a:r>
            <a:r>
              <a:rPr lang="cs-CZ" sz="1800" dirty="0" err="1">
                <a:cs typeface="Arial" panose="020B0604020202020204" pitchFamily="34" charset="0"/>
              </a:rPr>
              <a:t>chondromy</a:t>
            </a:r>
            <a:r>
              <a:rPr lang="cs-CZ" sz="1800" dirty="0">
                <a:cs typeface="Arial" panose="020B0604020202020204" pitchFamily="34" charset="0"/>
              </a:rPr>
              <a:t>, myomy, dystopická štítná žláza</a:t>
            </a:r>
            <a:endParaRPr lang="cs-CZ" sz="1800" b="1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cs-CZ" sz="1800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cs-CZ" sz="1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příznaky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chrapot až afonie</a:t>
            </a:r>
            <a:r>
              <a:rPr lang="cs-CZ" sz="1800" dirty="0">
                <a:cs typeface="Arial" panose="020B0604020202020204" pitchFamily="34" charset="0"/>
              </a:rPr>
              <a:t>, kašel, příměs krve v hlenu, </a:t>
            </a:r>
            <a:r>
              <a:rPr lang="cs-CZ" sz="1800" b="1" dirty="0">
                <a:cs typeface="Arial" panose="020B0604020202020204" pitchFamily="34" charset="0"/>
              </a:rPr>
              <a:t>stridor</a:t>
            </a:r>
            <a:r>
              <a:rPr lang="cs-CZ" sz="1800" dirty="0">
                <a:cs typeface="Arial" panose="020B0604020202020204" pitchFamily="34" charset="0"/>
              </a:rPr>
              <a:t>, příznaky </a:t>
            </a:r>
            <a:r>
              <a:rPr lang="cs-CZ" sz="1800" dirty="0" err="1">
                <a:cs typeface="Arial" panose="020B0604020202020204" pitchFamily="34" charset="0"/>
              </a:rPr>
              <a:t>gastroezofageálního</a:t>
            </a:r>
            <a:r>
              <a:rPr lang="cs-CZ" sz="1800" dirty="0">
                <a:cs typeface="Arial" panose="020B0604020202020204" pitchFamily="34" charset="0"/>
              </a:rPr>
              <a:t> refluxu (pálení žáhy, suchost)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diagnóza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laryngoskopie, NBI, histologické vyšetření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léčba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mikrochirurgická 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laser, vysokofrekvenční skalpel, fotodynamická léčba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konzervativní </a:t>
            </a:r>
          </a:p>
          <a:p>
            <a:pPr lvl="2"/>
            <a:r>
              <a:rPr lang="cs-CZ" sz="1600" dirty="0" err="1">
                <a:cs typeface="Arial" panose="020B0604020202020204" pitchFamily="34" charset="0"/>
              </a:rPr>
              <a:t>antivirotika</a:t>
            </a:r>
            <a:r>
              <a:rPr lang="cs-CZ" sz="1600" dirty="0">
                <a:cs typeface="Arial" panose="020B0604020202020204" pitchFamily="34" charset="0"/>
              </a:rPr>
              <a:t>, cytostatika, vakcinace, biologická léčba,</a:t>
            </a:r>
          </a:p>
          <a:p>
            <a:pPr marL="914400" lvl="2" indent="0">
              <a:buNone/>
            </a:pPr>
            <a:r>
              <a:rPr lang="cs-CZ" sz="1600" dirty="0">
                <a:cs typeface="Arial" panose="020B0604020202020204" pitchFamily="34" charset="0"/>
              </a:rPr>
              <a:t>     </a:t>
            </a:r>
            <a:r>
              <a:rPr lang="cs-CZ" sz="1600" dirty="0" err="1">
                <a:cs typeface="Arial" panose="020B0604020202020204" pitchFamily="34" charset="0"/>
              </a:rPr>
              <a:t>antirefluxní</a:t>
            </a:r>
            <a:r>
              <a:rPr lang="cs-CZ" sz="1600" dirty="0">
                <a:cs typeface="Arial" panose="020B0604020202020204" pitchFamily="34" charset="0"/>
              </a:rPr>
              <a:t> terapie (PPI) ,  hlasová hygiena, nekouřit     </a:t>
            </a:r>
            <a:r>
              <a:rPr lang="cs-CZ" sz="1200" i="1" dirty="0">
                <a:cs typeface="Arial" panose="020B0604020202020204" pitchFamily="34" charset="0"/>
              </a:rPr>
              <a:t>      Z</a:t>
            </a:r>
            <a:r>
              <a:rPr lang="cs-CZ" sz="1200" i="1" dirty="0"/>
              <a:t>droj obr.: Fotoarchiv ORL kliniky FNOL</a:t>
            </a:r>
            <a:endParaRPr lang="cs-CZ" sz="12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i="1" dirty="0"/>
              <a:t>                                                                                                      </a:t>
            </a:r>
            <a:endParaRPr lang="cs-CZ" sz="12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i="1" dirty="0"/>
              <a:t>                                                                                                    </a:t>
            </a: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/>
              <a:t>Zdroj obr.: Fotoarchiv ORL kliniky FNOL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DC8802-EF13-4DF1-9EAE-78C5BD48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C99A12-4AC9-4E9C-9430-1D8A42B9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67489"/>
            <a:ext cx="2963177" cy="21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51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22287-E9DE-41C1-B8E5-99CE2BA3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  benigní léze hrtanu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76116"/>
            <a:ext cx="4316288" cy="54652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papilom a recidivující </a:t>
            </a:r>
            <a:r>
              <a:rPr 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papilomatóza</a:t>
            </a:r>
            <a:endParaRPr lang="cs-CZ" sz="18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etiologie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HPV 6 a 11, viry implikují do hostitelské DNA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přenos pohlavním stykem, děti – při vaginálním porodu</a:t>
            </a:r>
          </a:p>
          <a:p>
            <a:pPr lvl="2">
              <a:lnSpc>
                <a:spcPct val="100000"/>
              </a:lnSpc>
            </a:pPr>
            <a:r>
              <a:rPr lang="cs-CZ" sz="1400">
                <a:cs typeface="Arial" panose="020B0604020202020204" pitchFamily="34" charset="0"/>
              </a:rPr>
              <a:t>recidivující </a:t>
            </a:r>
            <a:endParaRPr lang="cs-CZ" sz="1400" dirty="0"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v dospělosti možnost maligního zvratu v karcinom 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symptomy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dysfonie až afonie, stridor, časté recidivy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diagnostika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laryngoskopie, NBI, histologie</a:t>
            </a:r>
          </a:p>
          <a:p>
            <a:pPr lvl="2">
              <a:lnSpc>
                <a:spcPct val="100000"/>
              </a:lnSpc>
            </a:pPr>
            <a:r>
              <a:rPr lang="cs-CZ" sz="1400" b="1" dirty="0">
                <a:cs typeface="Arial" panose="020B0604020202020204" pitchFamily="34" charset="0"/>
              </a:rPr>
              <a:t>příloha video 8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léčba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mikrochirurgie (LASER)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biologická (</a:t>
            </a:r>
            <a:r>
              <a:rPr lang="cs-CZ" sz="1400" dirty="0" err="1">
                <a:cs typeface="Arial" panose="020B0604020202020204" pitchFamily="34" charset="0"/>
              </a:rPr>
              <a:t>bevacizumab</a:t>
            </a:r>
            <a:r>
              <a:rPr lang="cs-CZ" sz="1400" dirty="0">
                <a:cs typeface="Arial" panose="020B0604020202020204" pitchFamily="34" charset="0"/>
              </a:rPr>
              <a:t> - </a:t>
            </a:r>
            <a:r>
              <a:rPr lang="cs-CZ" sz="1400" dirty="0" err="1">
                <a:cs typeface="Arial" panose="020B0604020202020204" pitchFamily="34" charset="0"/>
              </a:rPr>
              <a:t>Avastin</a:t>
            </a:r>
            <a:r>
              <a:rPr lang="cs-CZ" sz="1400" dirty="0"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antivirotika?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cs typeface="Arial" panose="020B0604020202020204" pitchFamily="34" charset="0"/>
              </a:rPr>
              <a:t>prevence – očkování</a:t>
            </a:r>
            <a:endParaRPr lang="cs-CZ" sz="14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cs typeface="Arial" panose="020B0604020202020204" pitchFamily="34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4483FE2-71B2-4212-876A-7A73F46E84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>
                <a:cs typeface="Arial" panose="020B0604020202020204" pitchFamily="34" charset="0"/>
              </a:rPr>
              <a:t>     Zdroj médií: Fotoarchiv KOCHHK FN u sv. Anny a LF MU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335378-18EC-4C59-9B32-D710B1CE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8AAD0A2F-ADEE-401C-B642-50FEDB95A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067" y="1420001"/>
            <a:ext cx="3546320" cy="240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AB3969-DED8-4AF5-B5B7-296E2F7C7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8114" y="4001211"/>
            <a:ext cx="3508225" cy="24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2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66B86-42AD-417E-B209-411ECF00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benigní léze	hrtanu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0E967-C588-4E64-8B8B-C936E14F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9"/>
            <a:ext cx="8748464" cy="5472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C00000"/>
                </a:solidFill>
              </a:rPr>
              <a:t>prekancerózy</a:t>
            </a:r>
            <a:endParaRPr lang="cs-CZ" sz="1800" b="1" dirty="0"/>
          </a:p>
          <a:p>
            <a:pPr lvl="1">
              <a:lnSpc>
                <a:spcPct val="100000"/>
              </a:lnSpc>
            </a:pPr>
            <a:r>
              <a:rPr lang="cs-CZ" sz="1600" b="1" dirty="0" err="1"/>
              <a:t>hyperplázie</a:t>
            </a:r>
            <a:endParaRPr lang="cs-CZ" sz="1600" b="1" dirty="0"/>
          </a:p>
          <a:p>
            <a:pPr lvl="2"/>
            <a:r>
              <a:rPr lang="cs-CZ" sz="1400" dirty="0"/>
              <a:t>zbytnění dlaždicového epitelu vlivem chronického dráždění, někdy kryta hyperkeratózou</a:t>
            </a:r>
          </a:p>
          <a:p>
            <a:pPr lvl="2"/>
            <a:r>
              <a:rPr lang="cs-CZ" sz="1400" b="1" dirty="0"/>
              <a:t>leukoplakie, </a:t>
            </a:r>
            <a:r>
              <a:rPr lang="cs-CZ" sz="1400" b="1" dirty="0" err="1"/>
              <a:t>erytroplakie</a:t>
            </a:r>
            <a:endParaRPr lang="cs-CZ" sz="1400" b="1" dirty="0"/>
          </a:p>
          <a:p>
            <a:pPr lvl="2"/>
            <a:r>
              <a:rPr lang="cs-CZ" sz="1400" dirty="0"/>
              <a:t>diagnostika </a:t>
            </a:r>
          </a:p>
          <a:p>
            <a:pPr lvl="3"/>
            <a:r>
              <a:rPr lang="cs-CZ" sz="1400" dirty="0"/>
              <a:t>laryngoskopie, stroboskopie, NBI, nutná histologická verifikace</a:t>
            </a:r>
          </a:p>
          <a:p>
            <a:pPr lvl="2"/>
            <a:r>
              <a:rPr lang="cs-CZ" sz="1400" dirty="0"/>
              <a:t>léčba </a:t>
            </a:r>
          </a:p>
          <a:p>
            <a:pPr lvl="3"/>
            <a:r>
              <a:rPr lang="cs-CZ" sz="1400" dirty="0"/>
              <a:t>dispenzarizace</a:t>
            </a:r>
          </a:p>
          <a:p>
            <a:pPr lvl="1">
              <a:lnSpc>
                <a:spcPct val="100000"/>
              </a:lnSpc>
            </a:pPr>
            <a:endParaRPr lang="cs-CZ" sz="1600" b="1" dirty="0"/>
          </a:p>
          <a:p>
            <a:pPr lvl="1">
              <a:lnSpc>
                <a:spcPct val="100000"/>
              </a:lnSpc>
            </a:pPr>
            <a:endParaRPr lang="cs-CZ" sz="1600" b="1" dirty="0"/>
          </a:p>
          <a:p>
            <a:pPr lvl="1">
              <a:lnSpc>
                <a:spcPct val="100000"/>
              </a:lnSpc>
            </a:pPr>
            <a:r>
              <a:rPr lang="cs-CZ" sz="1600" b="1" dirty="0" err="1"/>
              <a:t>dysplázie</a:t>
            </a:r>
            <a:r>
              <a:rPr lang="cs-CZ" sz="1600" b="1" dirty="0"/>
              <a:t> a jaderné atypie </a:t>
            </a:r>
            <a:r>
              <a:rPr lang="cs-CZ" sz="1600" dirty="0"/>
              <a:t>různého stupně až </a:t>
            </a:r>
            <a:r>
              <a:rPr lang="cs-CZ" sz="1600" b="1" dirty="0"/>
              <a:t>karcinom in </a:t>
            </a:r>
            <a:r>
              <a:rPr lang="cs-CZ" sz="1600" b="1" dirty="0" err="1"/>
              <a:t>situ</a:t>
            </a:r>
            <a:endParaRPr lang="cs-CZ" sz="1600" b="1" dirty="0"/>
          </a:p>
          <a:p>
            <a:pPr lvl="2">
              <a:lnSpc>
                <a:spcPct val="100000"/>
              </a:lnSpc>
            </a:pPr>
            <a:r>
              <a:rPr lang="cs-CZ" sz="1400" dirty="0"/>
              <a:t>diagnostika </a:t>
            </a:r>
            <a:r>
              <a:rPr lang="cs-CZ" sz="1400" i="1" dirty="0"/>
              <a:t>  </a:t>
            </a:r>
            <a:endParaRPr lang="cs-CZ" sz="1400" dirty="0"/>
          </a:p>
          <a:p>
            <a:pPr lvl="3"/>
            <a:r>
              <a:rPr lang="cs-CZ" sz="1400" dirty="0"/>
              <a:t>laryngoskopie, stroboskopie, NBI, nutná histologická verifikace</a:t>
            </a:r>
          </a:p>
          <a:p>
            <a:pPr lvl="2">
              <a:lnSpc>
                <a:spcPct val="100000"/>
              </a:lnSpc>
            </a:pPr>
            <a:r>
              <a:rPr lang="cs-CZ" sz="1400" dirty="0"/>
              <a:t>léčba </a:t>
            </a:r>
          </a:p>
          <a:p>
            <a:pPr lvl="3"/>
            <a:r>
              <a:rPr lang="cs-CZ" sz="1400" dirty="0"/>
              <a:t>dispenzarizace, chirurgická</a:t>
            </a:r>
            <a:endParaRPr lang="cs-CZ" sz="1400" b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/>
              <a:t>         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/>
              <a:t>      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3E8584-527B-417D-9672-DA4E80CB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296144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D4D6DD-ADBE-40B1-A3AB-5DF3C709D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20888"/>
            <a:ext cx="2384950" cy="17621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7FAAF01-4CF5-7F42-B025-0775887F986E}"/>
              </a:ext>
            </a:extLst>
          </p:cNvPr>
          <p:cNvSpPr txBox="1"/>
          <p:nvPr/>
        </p:nvSpPr>
        <p:spPr>
          <a:xfrm>
            <a:off x="6516216" y="4189661"/>
            <a:ext cx="28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527977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	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stenóza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b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8) </a:t>
            </a:r>
            <a:r>
              <a:rPr lang="cs-CZ" sz="1100" b="1" dirty="0" err="1">
                <a:solidFill>
                  <a:srgbClr val="C00000"/>
                </a:solidFill>
              </a:rPr>
              <a:t>Laryngeální</a:t>
            </a:r>
            <a:r>
              <a:rPr lang="cs-CZ" sz="1100" b="1" dirty="0">
                <a:solidFill>
                  <a:srgbClr val="C00000"/>
                </a:solidFill>
              </a:rPr>
              <a:t> karcinom – histologie, symptomatologie, diagnostika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10) Maligní nádory </a:t>
            </a:r>
            <a:r>
              <a:rPr lang="cs-CZ" sz="1100" b="1" dirty="0" err="1">
                <a:solidFill>
                  <a:srgbClr val="C00000"/>
                </a:solidFill>
              </a:rPr>
              <a:t>hypofaryngu</a:t>
            </a:r>
            <a:r>
              <a:rPr lang="cs-CZ" sz="1100" b="1" dirty="0">
                <a:solidFill>
                  <a:srgbClr val="C00000"/>
                </a:solidFill>
              </a:rPr>
              <a:t> 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33AB2B-08EA-4841-B9FD-F5BB9251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80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8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C7B6E-B31B-4027-8EF6-763F2390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   maligní nádory hrtanu</a:t>
            </a:r>
            <a:r>
              <a:rPr lang="cs-CZ" sz="2400" dirty="0"/>
              <a:t>	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C9F613-7157-481D-B07D-A7FFD2F9C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8116"/>
            <a:ext cx="4038600" cy="48901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etiologie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kouření, alkohol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HPV </a:t>
            </a:r>
          </a:p>
          <a:p>
            <a:pPr lvl="2">
              <a:lnSpc>
                <a:spcPct val="100000"/>
              </a:lnSpc>
            </a:pPr>
            <a:r>
              <a:rPr lang="cs-CZ" sz="1200" dirty="0"/>
              <a:t>cca 25% ca hrtanu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azbest</a:t>
            </a:r>
          </a:p>
          <a:p>
            <a:pPr lvl="1">
              <a:lnSpc>
                <a:spcPct val="100000"/>
              </a:lnSpc>
            </a:pPr>
            <a:r>
              <a:rPr lang="cs-CZ" sz="1600" dirty="0" err="1"/>
              <a:t>gastroezofageální</a:t>
            </a:r>
            <a:r>
              <a:rPr lang="cs-CZ" sz="1600" dirty="0"/>
              <a:t> reflux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častěji muži nad 40 let, až 5:1</a:t>
            </a:r>
          </a:p>
          <a:p>
            <a:pPr lvl="1"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histopatologie</a:t>
            </a:r>
          </a:p>
          <a:p>
            <a:pPr lvl="1">
              <a:lnSpc>
                <a:spcPct val="100000"/>
              </a:lnSpc>
            </a:pPr>
            <a:r>
              <a:rPr lang="cs-CZ" sz="1600" dirty="0" err="1">
                <a:cs typeface="Arial" panose="020B0604020202020204" pitchFamily="34" charset="0"/>
              </a:rPr>
              <a:t>dlaždicobuněčné</a:t>
            </a:r>
            <a:r>
              <a:rPr lang="cs-CZ" sz="1600" dirty="0">
                <a:cs typeface="Arial" panose="020B0604020202020204" pitchFamily="34" charset="0"/>
              </a:rPr>
              <a:t> karcinomy</a:t>
            </a:r>
          </a:p>
          <a:p>
            <a:pPr lvl="2">
              <a:lnSpc>
                <a:spcPct val="100000"/>
              </a:lnSpc>
            </a:pPr>
            <a:r>
              <a:rPr lang="cs-CZ" sz="1200" dirty="0" err="1">
                <a:cs typeface="Arial" panose="020B0604020202020204" pitchFamily="34" charset="0"/>
              </a:rPr>
              <a:t>spinocelulární</a:t>
            </a:r>
            <a:r>
              <a:rPr lang="cs-CZ" sz="1200" dirty="0">
                <a:cs typeface="Arial" panose="020B0604020202020204" pitchFamily="34" charset="0"/>
              </a:rPr>
              <a:t>, vzácně </a:t>
            </a:r>
            <a:r>
              <a:rPr lang="cs-CZ" sz="1200" dirty="0" err="1">
                <a:cs typeface="Arial" panose="020B0604020202020204" pitchFamily="34" charset="0"/>
              </a:rPr>
              <a:t>verukózní</a:t>
            </a:r>
            <a:r>
              <a:rPr lang="cs-CZ" sz="1200" dirty="0"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cs-CZ" sz="1600" dirty="0" err="1">
                <a:cs typeface="Arial" panose="020B0604020202020204" pitchFamily="34" charset="0"/>
              </a:rPr>
              <a:t>papilokarcinom</a:t>
            </a:r>
            <a:r>
              <a:rPr lang="cs-CZ" sz="1600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HPV 16, 18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neuroendokrinní karcinom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malobuněčný karcinom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sarkom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25EE4-418D-4FE8-987B-75398EBA92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https//cancer.ca, https//pathologyoutlines.com</a:t>
            </a:r>
            <a:endParaRPr lang="cs-CZ" sz="1200" i="1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04E0F8-F75D-442E-B6E0-40E416A3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39" y="1418115"/>
            <a:ext cx="4421724" cy="215248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9BC22C-159D-41FB-9713-A91F1D0F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883987-5B8B-4CEF-8D34-7648A10FC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39" y="3644055"/>
            <a:ext cx="4440322" cy="26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4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D00A3-F4CE-4567-A0DC-5B24A47D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maligní nádory hrtanu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D66F0-6E58-4939-B5A4-B81629BC4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276116"/>
            <a:ext cx="4388296" cy="5537260"/>
          </a:xfrm>
        </p:spPr>
        <p:txBody>
          <a:bodyPr/>
          <a:lstStyle/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symptomy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odlišné dle lokality (viz níže)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diagnostika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anamnéza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ORL vyšetření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laryngoskopie, NBI, stroboskopie</a:t>
            </a:r>
          </a:p>
          <a:p>
            <a:pPr lvl="2"/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mikrolaryngoskopie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 CA -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biopsie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CT 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MRi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TNM klasifikace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velikost tumoru, lokální šíření - časné/pokročilé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regionální mízní uzliny (palpace/UZ/CT/MRI)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RTG plic, UZ břicha, PET CT/ MRI</a:t>
            </a:r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b="1" dirty="0"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FEA663E-C35C-475C-ADCF-EA664CC61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5778" cy="4525963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https//slideshare.net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07AFFC-D8CC-4CC1-83E4-43486D66C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3943176" cy="48673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2AAF8C2-64C9-4EDE-8300-89592343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57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E0178-6C4D-4694-A63C-D8B473A5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maligní nádory hrtanu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A335C-C1BA-4A80-831A-A81349213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25538"/>
            <a:ext cx="4388296" cy="57324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supraglottis</a:t>
            </a:r>
            <a:r>
              <a:rPr 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cs-CZ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hypofarynx</a:t>
            </a:r>
            <a:endParaRPr lang="cs-CZ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charakteristika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bohatá </a:t>
            </a:r>
            <a:r>
              <a:rPr lang="cs-CZ" sz="1200" b="1" dirty="0" err="1">
                <a:cs typeface="Arial" panose="020B0604020202020204" pitchFamily="34" charset="0"/>
              </a:rPr>
              <a:t>lymfodrenáž</a:t>
            </a:r>
            <a:r>
              <a:rPr lang="cs-CZ" sz="1200" dirty="0">
                <a:cs typeface="Arial" panose="020B0604020202020204" pitchFamily="34" charset="0"/>
              </a:rPr>
              <a:t>, časné metastázy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často vzhledem k nespecifickým příznakům zjištěno v pozdních stádiích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prognóza nepříznivá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symptomy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v časných stádiích</a:t>
            </a:r>
          </a:p>
          <a:p>
            <a:pPr lvl="3"/>
            <a:r>
              <a:rPr lang="cs-CZ" sz="1000" dirty="0"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dyskomfort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 krku, škrabání</a:t>
            </a:r>
          </a:p>
          <a:p>
            <a:pPr lvl="2">
              <a:lnSpc>
                <a:spcPct val="100000"/>
              </a:lnSpc>
            </a:pPr>
            <a:r>
              <a:rPr lang="cs-CZ" sz="1200" dirty="0">
                <a:cs typeface="Arial" panose="020B0604020202020204" pitchFamily="34" charset="0"/>
              </a:rPr>
              <a:t>v pozdních stádiích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dysfagie, odynofagie,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foetor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krev ve slinách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příloha video 9,10</a:t>
            </a:r>
          </a:p>
          <a:p>
            <a:pPr>
              <a:lnSpc>
                <a:spcPct val="100000"/>
              </a:lnSpc>
            </a:pPr>
            <a:r>
              <a:rPr lang="cs-CZ" sz="1600" b="1" dirty="0">
                <a:solidFill>
                  <a:srgbClr val="C00000"/>
                </a:solidFill>
              </a:rPr>
              <a:t>glottis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charakteristika</a:t>
            </a:r>
          </a:p>
          <a:p>
            <a:pPr lvl="2">
              <a:lnSpc>
                <a:spcPct val="100000"/>
              </a:lnSpc>
            </a:pPr>
            <a:r>
              <a:rPr lang="cs-CZ" sz="1200" dirty="0"/>
              <a:t>nečastější, </a:t>
            </a:r>
            <a:r>
              <a:rPr lang="cs-CZ" sz="1200" b="1" dirty="0"/>
              <a:t>nejlepší prognóza</a:t>
            </a:r>
          </a:p>
          <a:p>
            <a:pPr lvl="2">
              <a:lnSpc>
                <a:spcPct val="100000"/>
              </a:lnSpc>
            </a:pPr>
            <a:r>
              <a:rPr lang="cs-CZ" sz="1200" dirty="0"/>
              <a:t>malá </a:t>
            </a:r>
            <a:r>
              <a:rPr lang="cs-CZ" sz="1200" dirty="0" err="1"/>
              <a:t>lymfodrenáž</a:t>
            </a:r>
            <a:r>
              <a:rPr lang="cs-CZ" sz="1200" dirty="0"/>
              <a:t>, meta výjimečně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symptomy</a:t>
            </a:r>
          </a:p>
          <a:p>
            <a:pPr lvl="2">
              <a:lnSpc>
                <a:spcPct val="100000"/>
              </a:lnSpc>
            </a:pPr>
            <a:r>
              <a:rPr lang="cs-CZ" sz="1200" b="1" dirty="0"/>
              <a:t>chrapot</a:t>
            </a:r>
            <a:r>
              <a:rPr lang="cs-CZ" sz="1200" dirty="0"/>
              <a:t> – velmi brzy, každý chrapot trvající déle než 3 týdny je suspektní a musí být provedeno ORL vyšetření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příloha video 11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52DB325-D266-4C34-BABF-861F260E9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5438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b="1" dirty="0" err="1">
                <a:solidFill>
                  <a:srgbClr val="C00000"/>
                </a:solidFill>
              </a:rPr>
              <a:t>subglottis</a:t>
            </a:r>
            <a:endParaRPr lang="cs-CZ" sz="1600" b="1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cs-CZ" sz="1600" dirty="0"/>
              <a:t>charakteristika</a:t>
            </a:r>
          </a:p>
          <a:p>
            <a:pPr lvl="2">
              <a:lnSpc>
                <a:spcPct val="100000"/>
              </a:lnSpc>
            </a:pPr>
            <a:r>
              <a:rPr lang="cs-CZ" sz="1200" b="1" dirty="0"/>
              <a:t>vzácné </a:t>
            </a:r>
            <a:r>
              <a:rPr lang="cs-CZ" sz="1200" dirty="0"/>
              <a:t>(1-2 % nádorů hrtanu)</a:t>
            </a:r>
          </a:p>
          <a:p>
            <a:pPr lvl="2">
              <a:lnSpc>
                <a:spcPct val="100000"/>
              </a:lnSpc>
            </a:pPr>
            <a:r>
              <a:rPr lang="cs-CZ" sz="1200" dirty="0"/>
              <a:t>metastazují </a:t>
            </a:r>
            <a:r>
              <a:rPr lang="cs-CZ" sz="1200" dirty="0" err="1"/>
              <a:t>prelaryngeálně</a:t>
            </a:r>
            <a:endParaRPr lang="cs-CZ" sz="1200" dirty="0"/>
          </a:p>
          <a:p>
            <a:pPr lvl="1">
              <a:lnSpc>
                <a:spcPct val="100000"/>
              </a:lnSpc>
            </a:pPr>
            <a:r>
              <a:rPr lang="cs-CZ" sz="1600" dirty="0"/>
              <a:t>symptomy</a:t>
            </a:r>
          </a:p>
          <a:p>
            <a:pPr lvl="2">
              <a:lnSpc>
                <a:spcPct val="100000"/>
              </a:lnSpc>
            </a:pPr>
            <a:r>
              <a:rPr lang="cs-CZ" sz="1200" b="1" dirty="0"/>
              <a:t>chudé</a:t>
            </a:r>
            <a:r>
              <a:rPr lang="cs-CZ" sz="1200" dirty="0"/>
              <a:t>, často se projeví až stridorem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příloha video 12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r>
              <a:rPr lang="cs-CZ" sz="1200" i="1" dirty="0"/>
              <a:t>             Zdroj obr: Fotoarchiv KOCHHK FN u sv. Anny a LF MU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F2D345-5195-4B7D-931E-4ADC5078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368152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BD1E07A-81D1-4A99-9042-E27AAC7F4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73016"/>
            <a:ext cx="3222872" cy="24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5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stenóza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9) Chirurgické výkony na hrtanu		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endoskopické 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zevní přístupy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náhradní hlas. mechanismy po TLE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12) Hlas a řeč 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poruchy hlasu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rhb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hlasové funkce – hlasová reedukace, terapie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poruchy řeči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863169-B4C6-4EBC-AC80-BF1C53CF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928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A0F7A-8800-493E-A434-DC8BE733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léčba maligních nádorů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7092FD-6C83-47FC-B9EC-7C94FCDE7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5446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časné nádory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T1, T2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jedna léčebná modalita 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radioterapie nebo chirurgie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pokročilé nádory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T3, T4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multimodální léčba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chirurgie, následně adjuvantní </a:t>
            </a:r>
            <a:r>
              <a:rPr lang="cs-CZ" sz="1600" dirty="0" err="1"/>
              <a:t>radio</a:t>
            </a:r>
            <a:r>
              <a:rPr lang="cs-CZ" sz="1600" dirty="0"/>
              <a:t>(chemoterapie)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kurativní </a:t>
            </a:r>
            <a:r>
              <a:rPr lang="cs-CZ" sz="1600" dirty="0" err="1"/>
              <a:t>radiochemoterapie</a:t>
            </a:r>
            <a:r>
              <a:rPr lang="cs-CZ" sz="1600" dirty="0"/>
              <a:t> a při recidivě „</a:t>
            </a:r>
            <a:r>
              <a:rPr lang="cs-CZ" sz="1600" dirty="0" err="1"/>
              <a:t>salvage</a:t>
            </a:r>
            <a:r>
              <a:rPr lang="cs-CZ" sz="1600" dirty="0"/>
              <a:t> </a:t>
            </a:r>
            <a:r>
              <a:rPr lang="cs-CZ" sz="1600" dirty="0" err="1"/>
              <a:t>surgery</a:t>
            </a:r>
            <a:r>
              <a:rPr lang="cs-CZ" sz="1600" dirty="0"/>
              <a:t>“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inoperabilní nádory</a:t>
            </a:r>
          </a:p>
          <a:p>
            <a:pPr lvl="1">
              <a:lnSpc>
                <a:spcPct val="100000"/>
              </a:lnSpc>
            </a:pPr>
            <a:r>
              <a:rPr lang="cs-CZ" sz="1600" dirty="0" err="1"/>
              <a:t>konkomitantní</a:t>
            </a:r>
            <a:r>
              <a:rPr lang="cs-CZ" sz="1600" dirty="0"/>
              <a:t> </a:t>
            </a:r>
            <a:r>
              <a:rPr lang="cs-CZ" sz="1600" dirty="0" err="1"/>
              <a:t>radiochemoterapie</a:t>
            </a:r>
            <a:r>
              <a:rPr lang="cs-CZ" sz="1600" dirty="0"/>
              <a:t>  / paliativní RT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léčba i krčních uzlin</a:t>
            </a:r>
            <a:endParaRPr lang="cs-CZ" sz="2000" b="1" dirty="0"/>
          </a:p>
          <a:p>
            <a:pPr>
              <a:lnSpc>
                <a:spcPct val="100000"/>
              </a:lnSpc>
            </a:pPr>
            <a:r>
              <a:rPr lang="cs-CZ" sz="2000" dirty="0"/>
              <a:t>záchovné protokoly – orgán šetřící léčba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parciální a totální výkony, radioterapie, chemoterapie, biologická léčba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záleží na preferencích a přání pacienta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F3C5C5-C377-4AAD-9E4C-4494672F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3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CD1EB-A14D-C84B-A9DD-A47D08D94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anatomie hrtanu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9D466-2B2E-E34B-9DDF-6240E8F11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4713387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skelet hrtanu</a:t>
            </a:r>
          </a:p>
          <a:p>
            <a:pPr lvl="1"/>
            <a:r>
              <a:rPr lang="cs-CZ" sz="2000" b="1" dirty="0"/>
              <a:t>vazivová spojení:</a:t>
            </a:r>
          </a:p>
          <a:p>
            <a:pPr lvl="2"/>
            <a:r>
              <a:rPr lang="cs-CZ" sz="1800" dirty="0" err="1"/>
              <a:t>ligamentum</a:t>
            </a:r>
            <a:r>
              <a:rPr lang="cs-CZ" sz="1800" dirty="0"/>
              <a:t> </a:t>
            </a:r>
            <a:r>
              <a:rPr lang="cs-CZ" sz="1800" dirty="0" err="1"/>
              <a:t>thyrohyoideum</a:t>
            </a:r>
            <a:endParaRPr lang="cs-CZ" sz="1800" dirty="0"/>
          </a:p>
          <a:p>
            <a:pPr lvl="2"/>
            <a:r>
              <a:rPr lang="cs-CZ" sz="1800" dirty="0" err="1"/>
              <a:t>ligamentum</a:t>
            </a:r>
            <a:r>
              <a:rPr lang="cs-CZ" sz="1800" dirty="0"/>
              <a:t> </a:t>
            </a:r>
            <a:r>
              <a:rPr lang="cs-CZ" sz="1800" dirty="0" err="1"/>
              <a:t>cricothyreoideum</a:t>
            </a:r>
            <a:r>
              <a:rPr lang="cs-CZ" sz="1800" dirty="0"/>
              <a:t> (</a:t>
            </a:r>
            <a:r>
              <a:rPr lang="cs-CZ" sz="1800" dirty="0" err="1"/>
              <a:t>conicum</a:t>
            </a:r>
            <a:r>
              <a:rPr lang="cs-CZ" sz="1800" dirty="0"/>
              <a:t>)</a:t>
            </a:r>
          </a:p>
          <a:p>
            <a:pPr lvl="3"/>
            <a:r>
              <a:rPr lang="cs-CZ" sz="1600" dirty="0" err="1">
                <a:solidFill>
                  <a:srgbClr val="C00000"/>
                </a:solidFill>
              </a:rPr>
              <a:t>Koniotomie</a:t>
            </a:r>
            <a:r>
              <a:rPr lang="cs-CZ" sz="1600" dirty="0">
                <a:solidFill>
                  <a:srgbClr val="C00000"/>
                </a:solidFill>
              </a:rPr>
              <a:t> !</a:t>
            </a:r>
          </a:p>
          <a:p>
            <a:pPr lvl="2"/>
            <a:r>
              <a:rPr lang="cs-CZ" sz="1800" dirty="0" err="1"/>
              <a:t>ligamentum</a:t>
            </a:r>
            <a:r>
              <a:rPr lang="cs-CZ" sz="1800" dirty="0"/>
              <a:t> </a:t>
            </a:r>
            <a:r>
              <a:rPr lang="cs-CZ" sz="1800" dirty="0" err="1"/>
              <a:t>cricotracheale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Picture 1" descr="page3image47108576">
            <a:extLst>
              <a:ext uri="{FF2B5EF4-FFF2-40B4-BE49-F238E27FC236}">
                <a16:creationId xmlns:a16="http://schemas.microsoft.com/office/drawing/2014/main" id="{DCB27B83-3181-534B-BC85-91F5133D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2957811"/>
            <a:ext cx="318883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4D0A9C-8118-E648-A7B2-27F2765A923D}"/>
              </a:ext>
            </a:extLst>
          </p:cNvPr>
          <p:cNvSpPr txBox="1"/>
          <p:nvPr/>
        </p:nvSpPr>
        <p:spPr>
          <a:xfrm>
            <a:off x="6300192" y="6137196"/>
            <a:ext cx="3137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dph.georgia.gov</a:t>
            </a:r>
            <a:endParaRPr lang="cs-CZ" sz="1200" i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169123-A0E6-F74E-B85B-119D80A1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45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298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B929E4-1EA6-47C7-9FCB-D555E44A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000" dirty="0"/>
              <a:t>	léčba maligních nádorů hrtanu T1-T2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70812F-62F2-4192-AF06-23CE733DF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125538"/>
            <a:ext cx="6768752" cy="547181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cs-CZ" sz="20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endoskopické </a:t>
            </a:r>
            <a:r>
              <a:rPr lang="cs-CZ" sz="2000" b="1" dirty="0" err="1">
                <a:solidFill>
                  <a:srgbClr val="C00000"/>
                </a:solidFill>
              </a:rPr>
              <a:t>transorální</a:t>
            </a:r>
            <a:r>
              <a:rPr lang="cs-CZ" sz="2000" b="1" dirty="0">
                <a:solidFill>
                  <a:srgbClr val="C00000"/>
                </a:solidFill>
              </a:rPr>
              <a:t> výkony</a:t>
            </a:r>
          </a:p>
          <a:p>
            <a:pPr lvl="1">
              <a:lnSpc>
                <a:spcPct val="100000"/>
              </a:lnSpc>
            </a:pPr>
            <a:r>
              <a:rPr lang="cs-CZ" sz="1800" dirty="0"/>
              <a:t>časné nádory 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Tis, T1</a:t>
            </a:r>
          </a:p>
          <a:p>
            <a:pPr lvl="1">
              <a:lnSpc>
                <a:spcPct val="100000"/>
              </a:lnSpc>
            </a:pPr>
            <a:r>
              <a:rPr lang="cs-CZ" sz="1800" b="1" dirty="0"/>
              <a:t>LASER-asistovaná mikrochirurgie</a:t>
            </a:r>
          </a:p>
          <a:p>
            <a:pPr lvl="1">
              <a:lnSpc>
                <a:spcPct val="100000"/>
              </a:lnSpc>
            </a:pPr>
            <a:r>
              <a:rPr lang="cs-CZ" sz="1800" dirty="0"/>
              <a:t>robotická mikrochirurgie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výkony ze zevního přístupu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/>
              <a:t>laryngofissura</a:t>
            </a:r>
            <a:endParaRPr lang="cs-CZ" sz="1800" b="1" dirty="0"/>
          </a:p>
          <a:p>
            <a:pPr marL="971550" lvl="2" indent="-171450">
              <a:lnSpc>
                <a:spcPct val="100000"/>
              </a:lnSpc>
            </a:pPr>
            <a:r>
              <a:rPr lang="cs-CZ" sz="1600" dirty="0"/>
              <a:t>T1 nádory</a:t>
            </a:r>
          </a:p>
          <a:p>
            <a:pPr marL="971550" lvl="2" indent="-171450">
              <a:lnSpc>
                <a:spcPct val="100000"/>
              </a:lnSpc>
            </a:pPr>
            <a:r>
              <a:rPr lang="cs-CZ" sz="1600" dirty="0" err="1"/>
              <a:t>chordektomie</a:t>
            </a:r>
            <a:endParaRPr lang="cs-CZ" sz="1600" dirty="0"/>
          </a:p>
          <a:p>
            <a:pPr marL="971550" lvl="2" indent="-171450">
              <a:lnSpc>
                <a:spcPct val="100000"/>
              </a:lnSpc>
            </a:pPr>
            <a:r>
              <a:rPr lang="cs-CZ" sz="1600" dirty="0"/>
              <a:t>rozšířená </a:t>
            </a:r>
            <a:r>
              <a:rPr lang="cs-CZ" sz="1600" dirty="0" err="1"/>
              <a:t>chordektomie</a:t>
            </a: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2C994F-8B41-4421-95E8-FD9224BA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2304159"/>
            <a:ext cx="4716016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DACBCC-F5ED-4F99-BD16-385B8739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894298" cy="298557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08C2A5-73D1-4FF4-B4E1-E708C1E1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59EC62-C0C4-164E-923D-A495A9B8715B}"/>
              </a:ext>
            </a:extLst>
          </p:cNvPr>
          <p:cNvSpPr txBox="1"/>
          <p:nvPr/>
        </p:nvSpPr>
        <p:spPr>
          <a:xfrm>
            <a:off x="4067944" y="6525344"/>
            <a:ext cx="5076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</a:t>
            </a:r>
            <a:r>
              <a:rPr lang="cs-CZ" sz="1200" i="1" dirty="0" err="1"/>
              <a:t>headandneckcancerguide.com</a:t>
            </a:r>
            <a:endParaRPr lang="cs-CZ" sz="12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615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8D8E2-530B-4850-ADC7-88263914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000" dirty="0"/>
              <a:t>	léčba maligních nádorů hrtanu T1-T2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10911A-7FF9-4A2B-BDE4-B4C9965AC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22388"/>
            <a:ext cx="4495800" cy="48037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výkony ze zevního přístupu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/>
              <a:t>supraglotická</a:t>
            </a:r>
            <a:r>
              <a:rPr lang="cs-CZ" sz="1800" b="1" dirty="0"/>
              <a:t> horizontální laryngektomie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T1-2 nádory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ventrikulární řasy, epiglottis a </a:t>
            </a:r>
            <a:r>
              <a:rPr lang="cs-CZ" sz="1600" dirty="0" err="1"/>
              <a:t>preepiglotický</a:t>
            </a:r>
            <a:r>
              <a:rPr lang="cs-CZ" sz="1600" dirty="0"/>
              <a:t> prostor, </a:t>
            </a:r>
            <a:r>
              <a:rPr lang="cs-CZ" sz="1600" dirty="0" err="1"/>
              <a:t>aryepiglotické</a:t>
            </a:r>
            <a:r>
              <a:rPr lang="cs-CZ" sz="1600" dirty="0"/>
              <a:t> řasy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  <a:p>
            <a:pPr lvl="1">
              <a:lnSpc>
                <a:spcPct val="100000"/>
              </a:lnSpc>
            </a:pPr>
            <a:r>
              <a:rPr lang="cs-CZ" sz="1800" b="1" dirty="0"/>
              <a:t>parciální vertikální laryngektomie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T1-2 nádory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hlasivka, </a:t>
            </a:r>
            <a:r>
              <a:rPr lang="cs-CZ" sz="1600" dirty="0" err="1"/>
              <a:t>Morganský</a:t>
            </a:r>
            <a:r>
              <a:rPr lang="cs-CZ" sz="1600" dirty="0"/>
              <a:t> sinus, ventrikulární řasa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1A6465-5E95-488B-8B71-C5FA5E303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716016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https//headandneckcancerguide.com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B38EFE-3260-4293-8D90-F361CF49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2B16442-E281-4B09-90DC-0760F46E6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24" y="1535485"/>
            <a:ext cx="4611474" cy="24379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234A118-2680-4A9B-B836-EE0065662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186"/>
            <a:ext cx="3494884" cy="23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13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FEC04A7-8D31-4A1D-A16F-C43A8F8C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	LARYNX A HYPOFARYNX</a:t>
            </a:r>
            <a:br>
              <a:rPr lang="cs-CZ" sz="2800" dirty="0"/>
            </a:br>
            <a:r>
              <a:rPr lang="cs-CZ" sz="2800" dirty="0"/>
              <a:t>	</a:t>
            </a:r>
            <a:r>
              <a:rPr lang="cs-CZ" sz="2000" dirty="0"/>
              <a:t>léčba maligních nádorů hrtanu T3-T4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4" y="1322388"/>
            <a:ext cx="4248472" cy="54189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výkony ze zevního přístupu</a:t>
            </a:r>
          </a:p>
          <a:p>
            <a:pPr lvl="1">
              <a:lnSpc>
                <a:spcPct val="110000"/>
              </a:lnSpc>
            </a:pPr>
            <a:r>
              <a:rPr lang="cs-CZ" sz="1800" b="1" dirty="0">
                <a:cs typeface="Arial" panose="020B0604020202020204" pitchFamily="34" charset="0"/>
              </a:rPr>
              <a:t>totální laryngektomie</a:t>
            </a:r>
          </a:p>
          <a:p>
            <a:pPr lvl="2">
              <a:lnSpc>
                <a:spcPct val="110000"/>
              </a:lnSpc>
            </a:pPr>
            <a:r>
              <a:rPr lang="cs-CZ" sz="1600" dirty="0">
                <a:cs typeface="Arial" panose="020B0604020202020204" pitchFamily="34" charset="0"/>
              </a:rPr>
              <a:t>T3-4 nádory</a:t>
            </a:r>
          </a:p>
          <a:p>
            <a:pPr lvl="2">
              <a:lnSpc>
                <a:spcPct val="110000"/>
              </a:lnSpc>
            </a:pPr>
            <a:r>
              <a:rPr lang="cs-CZ" sz="1600" dirty="0">
                <a:cs typeface="Arial" panose="020B0604020202020204" pitchFamily="34" charset="0"/>
              </a:rPr>
              <a:t>ztráta hlasu, čichu</a:t>
            </a:r>
          </a:p>
          <a:p>
            <a:pPr lvl="2">
              <a:lnSpc>
                <a:spcPct val="110000"/>
              </a:lnSpc>
            </a:pPr>
            <a:r>
              <a:rPr lang="cs-CZ" sz="1600" dirty="0">
                <a:cs typeface="Arial" panose="020B0604020202020204" pitchFamily="34" charset="0"/>
              </a:rPr>
              <a:t>trvalé nosičství tracheostomické kanyly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radikální výkony</a:t>
            </a:r>
          </a:p>
          <a:p>
            <a:pPr lvl="1">
              <a:lnSpc>
                <a:spcPct val="11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faryngolaryngektomie</a:t>
            </a:r>
            <a:r>
              <a:rPr lang="cs-CZ" b="1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10000"/>
              </a:lnSpc>
            </a:pPr>
            <a:r>
              <a:rPr lang="cs-CZ" sz="1600" dirty="0">
                <a:cs typeface="Arial" panose="020B0604020202020204" pitchFamily="34" charset="0"/>
              </a:rPr>
              <a:t>rozšířeno o </a:t>
            </a:r>
            <a:r>
              <a:rPr lang="cs-CZ" sz="1600" dirty="0" err="1">
                <a:cs typeface="Arial" panose="020B0604020202020204" pitchFamily="34" charset="0"/>
              </a:rPr>
              <a:t>piriformní</a:t>
            </a:r>
            <a:r>
              <a:rPr lang="cs-CZ" sz="1600" dirty="0">
                <a:cs typeface="Arial" panose="020B0604020202020204" pitchFamily="34" charset="0"/>
              </a:rPr>
              <a:t> sinus</a:t>
            </a:r>
          </a:p>
          <a:p>
            <a:pPr lvl="1">
              <a:lnSpc>
                <a:spcPct val="11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extentní</a:t>
            </a:r>
            <a:r>
              <a:rPr lang="cs-CZ" sz="1800" b="1" dirty="0">
                <a:cs typeface="Arial" panose="020B0604020202020204" pitchFamily="34" charset="0"/>
              </a:rPr>
              <a:t> laryngektomie</a:t>
            </a:r>
          </a:p>
          <a:p>
            <a:pPr lvl="2">
              <a:lnSpc>
                <a:spcPct val="110000"/>
              </a:lnSpc>
            </a:pPr>
            <a:r>
              <a:rPr lang="cs-CZ" sz="1600" dirty="0">
                <a:cs typeface="Arial" panose="020B0604020202020204" pitchFamily="34" charset="0"/>
              </a:rPr>
              <a:t>chrupavka štítná, štítná žláza, páskové svaly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2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sz="12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sz="1200" i="1" dirty="0"/>
          </a:p>
          <a:p>
            <a:pPr marL="0" indent="0">
              <a:lnSpc>
                <a:spcPct val="110000"/>
              </a:lnSpc>
              <a:buNone/>
            </a:pPr>
            <a:endParaRPr lang="cs-CZ" sz="1700" i="1" dirty="0"/>
          </a:p>
          <a:p>
            <a:pPr marL="0" indent="0">
              <a:lnSpc>
                <a:spcPct val="110000"/>
              </a:lnSpc>
              <a:buNone/>
            </a:pPr>
            <a:endParaRPr lang="cs-CZ" sz="1700" i="1" dirty="0"/>
          </a:p>
          <a:p>
            <a:pPr marL="0" indent="0">
              <a:lnSpc>
                <a:spcPct val="110000"/>
              </a:lnSpc>
              <a:buNone/>
            </a:pPr>
            <a:endParaRPr lang="cs-CZ" sz="1700" i="1" dirty="0"/>
          </a:p>
          <a:p>
            <a:pPr marL="0" indent="0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FE24B75-CE3E-46F5-882F-F9CEC9C75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https//headandneckcancerguide.com, Fotoarchiv KOCHHK FN u sv. Anny a LF MU</a:t>
            </a:r>
            <a:endParaRPr lang="cs-CZ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DAD312-3817-4C73-A2DD-308DC567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BE543F-1E6E-4745-8111-170A7C242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9" y="1233574"/>
            <a:ext cx="4074728" cy="26082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EA33EDF-78BC-4850-8DAA-6150BD795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11" y="3841819"/>
            <a:ext cx="2901744" cy="2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20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99C87-3817-470E-B81A-27E32E5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totální laryngektomie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CCD059-D87E-43D9-989A-729CB93F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A53126E-DCB2-4373-B07A-0D825F9B13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5" y="1250107"/>
            <a:ext cx="3493705" cy="2619748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60DED91-8DBA-40DB-9389-964A69C7A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51106"/>
            <a:ext cx="3445057" cy="25832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7C39A42-2B04-4893-89B8-68B747B6B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8" y="4105556"/>
            <a:ext cx="2627372" cy="19705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01B6D6-40E2-4746-9721-2B8A9CFBA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15" y="4105556"/>
            <a:ext cx="2627372" cy="19705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FB67C6-A62B-4434-896B-C18241F453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58" y="4096854"/>
            <a:ext cx="2638972" cy="197923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C7B33D5-6934-4EAE-92B7-8BE15AA86408}"/>
              </a:ext>
            </a:extLst>
          </p:cNvPr>
          <p:cNvSpPr/>
          <p:nvPr/>
        </p:nvSpPr>
        <p:spPr>
          <a:xfrm>
            <a:off x="234170" y="6398915"/>
            <a:ext cx="3472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Fotoarchiv KOCHHK FN u sv. Anny a LF MU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31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F9324-BB2C-4C14-9E53-052628C2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rehabilitace hlasu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parciální laryngektomie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chrapot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aspirace – rehabilitace polykání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totální laryngektomie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rehabilitace čichu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jícnový hlas</a:t>
            </a:r>
          </a:p>
          <a:p>
            <a:pPr lvl="1">
              <a:lnSpc>
                <a:spcPct val="100000"/>
              </a:lnSpc>
            </a:pPr>
            <a:r>
              <a:rPr lang="cs-CZ" sz="1800" dirty="0" err="1">
                <a:cs typeface="Arial" panose="020B0604020202020204" pitchFamily="34" charset="0"/>
              </a:rPr>
              <a:t>elektrolarynx</a:t>
            </a:r>
            <a:endParaRPr lang="cs-CZ" sz="1800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hlasová protéza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>
                <a:cs typeface="Arial" panose="020B0604020202020204" pitchFamily="34" charset="0"/>
              </a:rPr>
              <a:t>Zdroj obr.: [online citace 1.4.2020] </a:t>
            </a:r>
            <a:r>
              <a:rPr lang="cs-CZ" sz="1200" i="1" dirty="0"/>
              <a:t>https//headandneckcancerguide.com</a:t>
            </a:r>
            <a:endParaRPr lang="cs-CZ" sz="1200" i="1" dirty="0">
              <a:cs typeface="Arial" panose="020B06040202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90B6A5-C1E9-4D5F-89E9-B1EF70A5A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86_Esophageal_speec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38" y="1276813"/>
            <a:ext cx="2359831" cy="28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87_electrolaryn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69" y="1254335"/>
            <a:ext cx="2445331" cy="281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ri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38" y="4082188"/>
            <a:ext cx="3312367" cy="26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3355CBC-801B-4E45-8083-DC0C9EE1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50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8" y="4706797"/>
            <a:ext cx="1883535" cy="130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8" y="3312362"/>
            <a:ext cx="2546723" cy="14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83AD7502-E3CB-457D-97F8-5291EE73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rehabilitace hlasu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07504" y="1250108"/>
            <a:ext cx="5112568" cy="5491260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hlasové protézy</a:t>
            </a:r>
          </a:p>
          <a:p>
            <a:pPr lvl="1"/>
            <a:r>
              <a:rPr lang="cs-CZ" sz="1800" dirty="0">
                <a:cs typeface="Arial" panose="020B0604020202020204" pitchFamily="34" charset="0"/>
              </a:rPr>
              <a:t>zavedení do </a:t>
            </a:r>
            <a:r>
              <a:rPr lang="cs-CZ" sz="1800" dirty="0" err="1">
                <a:cs typeface="Arial" panose="020B0604020202020204" pitchFamily="34" charset="0"/>
              </a:rPr>
              <a:t>tracheostomatu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primární implantace -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součástí laryngektomie </a:t>
            </a:r>
          </a:p>
          <a:p>
            <a:pPr lvl="2"/>
            <a:r>
              <a:rPr lang="cs-CZ" sz="1400" dirty="0">
                <a:cs typeface="Arial" panose="020B0604020202020204" pitchFamily="34" charset="0"/>
              </a:rPr>
              <a:t>sekundární implantace -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po zhojení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tracheostomatu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po ukončení onkologické léčby</a:t>
            </a:r>
          </a:p>
          <a:p>
            <a:pPr lvl="1"/>
            <a:r>
              <a:rPr lang="cs-CZ" sz="1600" b="1" dirty="0">
                <a:cs typeface="Arial" panose="020B0604020202020204" pitchFamily="34" charset="0"/>
              </a:rPr>
              <a:t>komplikace</a:t>
            </a:r>
            <a:r>
              <a:rPr lang="cs-CZ" sz="1600" dirty="0">
                <a:cs typeface="Arial" panose="020B0604020202020204" pitchFamily="34" charset="0"/>
              </a:rPr>
              <a:t> – kvasinkový povlak, protékání či obtékání </a:t>
            </a:r>
            <a:r>
              <a:rPr lang="cs-CZ" sz="1600" dirty="0" err="1">
                <a:cs typeface="Arial" panose="020B0604020202020204" pitchFamily="34" charset="0"/>
              </a:rPr>
              <a:t>protézky</a:t>
            </a:r>
            <a:r>
              <a:rPr lang="cs-CZ" sz="1600" dirty="0">
                <a:cs typeface="Arial" panose="020B0604020202020204" pitchFamily="34" charset="0"/>
              </a:rPr>
              <a:t>, granulace, vycestování </a:t>
            </a:r>
            <a:r>
              <a:rPr lang="cs-CZ" sz="1600" dirty="0" err="1">
                <a:cs typeface="Arial" panose="020B0604020202020204" pitchFamily="34" charset="0"/>
              </a:rPr>
              <a:t>protézky</a:t>
            </a:r>
            <a:endParaRPr lang="cs-CZ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cs typeface="Arial" panose="020B0604020202020204" pitchFamily="34" charset="0"/>
              </a:rPr>
              <a:t>Zdroj obr.: [online citace 1.4.2020] </a:t>
            </a:r>
            <a:r>
              <a:rPr lang="cs-CZ" sz="1200" i="1" dirty="0"/>
              <a:t>https//headandneckcancerguide.com, </a:t>
            </a:r>
            <a:r>
              <a:rPr lang="cs-CZ" sz="1200" i="1" dirty="0">
                <a:cs typeface="Arial" panose="020B0604020202020204" pitchFamily="34" charset="0"/>
              </a:rPr>
              <a:t>Fotoarchiv ORL kliniky FNOL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3B4792C-9A3D-4E69-8134-18D078C43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50107"/>
            <a:ext cx="4038600" cy="5314043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ukázka</a:t>
            </a:r>
          </a:p>
          <a:p>
            <a:pPr lvl="1"/>
            <a:r>
              <a:rPr lang="cs-CZ" sz="1600" b="1" dirty="0"/>
              <a:t>příloha video 13</a:t>
            </a:r>
          </a:p>
        </p:txBody>
      </p:sp>
      <p:pic>
        <p:nvPicPr>
          <p:cNvPr id="8" name="Picture 7" descr="C:\Users\asus\Desktop\hlasové protézky\aa Hlas protezy\Krupicka Milan\Obraz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6702" y="4753405"/>
            <a:ext cx="3219395" cy="1810746"/>
          </a:xfrm>
          <a:prstGeom prst="rect">
            <a:avLst/>
          </a:prstGeom>
          <a:noFill/>
        </p:spPr>
      </p:pic>
      <p:pic>
        <p:nvPicPr>
          <p:cNvPr id="9" name="Picture 4" descr="F:\aa Hlas protezy\Nový Jan\Obraz_001 obrůstání granulacem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2" y="2463932"/>
            <a:ext cx="3219395" cy="218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DE03AB-306D-4FB9-839A-93885B3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730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250FAD-98FC-4D8C-888F-06CF5EA23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Anatomie a funkce hrtanu, průdušnice a 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Vyšetření hrtanu, průdušnice a tracheobronchiálního stromu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fyziologický nález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nepřímá a přímá laryngoskopie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tracheobronchoskopie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Poruchy inervace hrtanu	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horního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nervu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obrna zvrtaného nervu –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4) Vývojové poruchy hrtanu a průdušnice,  úrazy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larynomalácie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laryngokéla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stenóza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trauma ( akutní 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hlasivkové trauma,  kontaktní granulom, poranění při intubaci, externí trauma)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cizí tělesa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5) Akutní záněty hrtanu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subglotická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akutní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epiglottitis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4CF6F8-500C-44A5-9DFF-EA7F1CE79D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6) Benigní léze hrtanu		</a:t>
            </a: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chronická laryngitis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hlasivkové polypy,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Reinkeho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edém, retenční cysty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přednádorové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stavy -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dysplázie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7) Maligní nádory hrtanu	</a:t>
            </a: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8)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Laryngeální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– histologie, symptomatologie, diagnostika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9) Chirurgické výkony na hrtanu		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endoskopické 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náhradní hlas. mechanismy po TLE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10) Maligní nádory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hypofaryngu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11) Tracheotomie (vč. indikací)							</a:t>
            </a:r>
            <a:endParaRPr lang="cs-CZ" sz="11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cs-CZ" sz="1100" b="1" dirty="0">
                <a:solidFill>
                  <a:srgbClr val="C00000"/>
                </a:solidFill>
              </a:rPr>
              <a:t>12) Hlas a řeč 				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tvorba hlasu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vyšetření hlasu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poruchy hlasu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 err="1">
                <a:solidFill>
                  <a:srgbClr val="C00000"/>
                </a:solidFill>
              </a:rPr>
              <a:t>rhb</a:t>
            </a:r>
            <a:r>
              <a:rPr lang="cs-CZ" sz="1100" b="1" dirty="0">
                <a:solidFill>
                  <a:srgbClr val="C00000"/>
                </a:solidFill>
              </a:rPr>
              <a:t> hlasové funkce – hlasová reedukace, terapie</a:t>
            </a:r>
            <a:endParaRPr lang="cs-CZ" sz="1100" b="1" i="1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cs-CZ" sz="1100" b="1" dirty="0">
                <a:solidFill>
                  <a:srgbClr val="C00000"/>
                </a:solidFill>
              </a:rPr>
              <a:t>základní poruchy řeči</a:t>
            </a:r>
            <a:endParaRPr lang="cs-CZ" sz="11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4F16040-4555-4172-8702-87E99EFF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67" y="90487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30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71B86-F94C-4AE4-BE53-BC09C5A0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  <a:endParaRPr lang="cs-CZ" sz="2800" dirty="0"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43DAD-BD02-4893-BE08-046A30214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50107"/>
            <a:ext cx="8496944" cy="54912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tvorba hlasu</a:t>
            </a:r>
            <a:endParaRPr lang="cs-CZ" sz="2000" b="1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2000" b="1" dirty="0">
                <a:cs typeface="Arial" panose="020B0604020202020204" pitchFamily="34" charset="0"/>
              </a:rPr>
              <a:t>hlasivky</a:t>
            </a:r>
          </a:p>
          <a:p>
            <a:pPr lvl="2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zdroj hlasu</a:t>
            </a:r>
          </a:p>
          <a:p>
            <a:pPr lvl="2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hybnost hlasivek, kmitání, slizniční vlna, uzávěr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2000" b="1" dirty="0">
                <a:cs typeface="Arial" panose="020B0604020202020204" pitchFamily="34" charset="0"/>
              </a:rPr>
              <a:t>rezonanční prostory</a:t>
            </a:r>
          </a:p>
          <a:p>
            <a:pPr lvl="2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výsledný hlas – jeho síla a barva</a:t>
            </a:r>
          </a:p>
          <a:p>
            <a:pPr lvl="2">
              <a:lnSpc>
                <a:spcPct val="100000"/>
              </a:lnSpc>
            </a:pPr>
            <a:r>
              <a:rPr lang="cs-CZ" sz="2000" dirty="0" err="1">
                <a:cs typeface="Arial" panose="020B0604020202020204" pitchFamily="34" charset="0"/>
              </a:rPr>
              <a:t>paranazální</a:t>
            </a:r>
            <a:r>
              <a:rPr lang="cs-CZ" sz="2000" dirty="0">
                <a:cs typeface="Arial" panose="020B0604020202020204" pitchFamily="34" charset="0"/>
              </a:rPr>
              <a:t> dutiny, nosohltan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cs-CZ" sz="2000" dirty="0">
                <a:cs typeface="Arial" panose="020B0604020202020204" pitchFamily="34" charset="0"/>
              </a:rPr>
              <a:t>    dutina ústní, trachea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cs-CZ" sz="2000" dirty="0">
                <a:cs typeface="Arial" panose="020B0604020202020204" pitchFamily="34" charset="0"/>
              </a:rPr>
              <a:t>    plíce, bránice</a:t>
            </a: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/>
              <a:t>                              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https//wsj.com</a:t>
            </a:r>
            <a:endParaRPr lang="cs-CZ" sz="12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CA56A6-D9A8-44C1-A9F5-1FA542314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761540" cy="25056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586732D-D4A6-4098-8C00-8CD0E603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12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5DDDC-19E6-488B-B949-25117B89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7E22F-941F-4C70-8C38-AA12FC8FE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foniatrie</a:t>
            </a:r>
          </a:p>
          <a:p>
            <a:pPr lvl="1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=</a:t>
            </a:r>
            <a:r>
              <a:rPr lang="cs-CZ" sz="2000" dirty="0" err="1">
                <a:cs typeface="Arial" panose="020B0604020202020204" pitchFamily="34" charset="0"/>
              </a:rPr>
              <a:t>nádstavbový</a:t>
            </a:r>
            <a:r>
              <a:rPr lang="cs-CZ" sz="2000" dirty="0">
                <a:cs typeface="Arial" panose="020B0604020202020204" pitchFamily="34" charset="0"/>
              </a:rPr>
              <a:t> obor otorinolaryngologie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vyšetření hlasu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anamnéza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komorbidity (astma, reflux), operace (krk, mediastinum), léky (kortikoidy, </a:t>
            </a:r>
            <a:r>
              <a:rPr lang="cs-CZ" sz="1600" dirty="0" err="1">
                <a:cs typeface="Arial" panose="020B0604020202020204" pitchFamily="34" charset="0"/>
              </a:rPr>
              <a:t>ACEi</a:t>
            </a:r>
            <a:r>
              <a:rPr lang="cs-CZ" sz="1600" dirty="0">
                <a:cs typeface="Arial" panose="020B0604020202020204" pitchFamily="34" charset="0"/>
              </a:rPr>
              <a:t>), kouření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laryngoskopie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rigidní nepřímá laryngoskopie (zvětšovací)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stroboskopie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videokymografie</a:t>
            </a:r>
            <a:r>
              <a:rPr lang="cs-CZ" sz="1800" dirty="0"/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vysokorychlostní kamera (až 8 000 snímků/sekundu)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rozfázování jednotlivých kmitů hlasivky při fonaci  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diagnostika odchylek od harmonického pohybu</a:t>
            </a:r>
            <a:endParaRPr lang="cs-CZ" sz="16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/>
              <a:t>                              Zdroj obr.: </a:t>
            </a:r>
            <a:r>
              <a:rPr lang="cs-CZ" sz="1200" i="1" dirty="0">
                <a:cs typeface="Arial" panose="020B0604020202020204" pitchFamily="34" charset="0"/>
              </a:rPr>
              <a:t>[online citace 1.4.2020] </a:t>
            </a:r>
            <a:r>
              <a:rPr lang="cs-CZ" sz="1200" i="1" dirty="0"/>
              <a:t>https//sciencedirect.com</a:t>
            </a:r>
            <a:endParaRPr lang="cs-CZ" sz="12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119815-E924-43BB-87B8-468A7A92B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869160"/>
            <a:ext cx="3094261" cy="187220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CED1F47-FC74-4803-8CD2-72107297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71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D7F296-A7A2-4F9F-A17E-2C84070D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AC215-21AA-4728-A395-4D9CDDA8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22114"/>
            <a:ext cx="8496944" cy="5419253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vyšetření hlasu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poslechové hodnocení hlasu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subjektivní hodnocení hlasu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VHI – </a:t>
            </a:r>
            <a:r>
              <a:rPr lang="cs-CZ" sz="1600" b="1" dirty="0" err="1">
                <a:cs typeface="Arial" panose="020B0604020202020204" pitchFamily="34" charset="0"/>
              </a:rPr>
              <a:t>voice</a:t>
            </a:r>
            <a:r>
              <a:rPr lang="cs-CZ" sz="1600" b="1" dirty="0">
                <a:cs typeface="Arial" panose="020B0604020202020204" pitchFamily="34" charset="0"/>
              </a:rPr>
              <a:t> handicap index </a:t>
            </a:r>
            <a:r>
              <a:rPr lang="cs-CZ" sz="1600" dirty="0">
                <a:cs typeface="Arial" panose="020B0604020202020204" pitchFamily="34" charset="0"/>
              </a:rPr>
              <a:t>- dotazník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vyšetření </a:t>
            </a:r>
            <a:r>
              <a:rPr lang="cs-CZ" sz="1800" b="1" dirty="0">
                <a:cs typeface="Arial" panose="020B0604020202020204" pitchFamily="34" charset="0"/>
              </a:rPr>
              <a:t>hlasového pole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spektrální </a:t>
            </a:r>
            <a:r>
              <a:rPr lang="cs-CZ" sz="1800" b="1" dirty="0">
                <a:cs typeface="Arial" panose="020B0604020202020204" pitchFamily="34" charset="0"/>
              </a:rPr>
              <a:t>analýza hlasu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pneumografie, elektromyografie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vyšetření </a:t>
            </a:r>
            <a:r>
              <a:rPr lang="cs-CZ" sz="1800" b="1" dirty="0">
                <a:cs typeface="Arial" panose="020B0604020202020204" pitchFamily="34" charset="0"/>
              </a:rPr>
              <a:t>uměleckého hlasu</a:t>
            </a:r>
            <a:endParaRPr lang="cs-CZ" sz="1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897E68-C2AF-46C5-B76D-43ADC960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F452F-BCB9-4B33-BE33-087FA8DC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hrtanu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5E0098-151B-4BEB-AEF4-0302D1709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60008"/>
            <a:ext cx="3748731" cy="5597992"/>
          </a:xfrm>
        </p:spPr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svaly hrtanu</a:t>
            </a:r>
            <a:endParaRPr lang="cs-CZ" sz="1800" dirty="0">
              <a:solidFill>
                <a:srgbClr val="C00000"/>
              </a:solidFill>
            </a:endParaRPr>
          </a:p>
          <a:p>
            <a:pPr lvl="1"/>
            <a:r>
              <a:rPr lang="cs-CZ" sz="1800" b="1" dirty="0"/>
              <a:t>zevní svaly</a:t>
            </a:r>
            <a:r>
              <a:rPr lang="cs-CZ" sz="1800" dirty="0"/>
              <a:t>: </a:t>
            </a:r>
          </a:p>
          <a:p>
            <a:pPr lvl="2"/>
            <a:r>
              <a:rPr lang="cs-CZ" sz="1600" dirty="0"/>
              <a:t>fixace hrtanu mezi dolní čelist a hrudník</a:t>
            </a:r>
          </a:p>
          <a:p>
            <a:pPr lvl="2"/>
            <a:r>
              <a:rPr lang="cs-CZ" sz="1600" dirty="0" err="1"/>
              <a:t>kraniokaudální</a:t>
            </a:r>
            <a:r>
              <a:rPr lang="cs-CZ" sz="1600" dirty="0"/>
              <a:t> pohyb hrtanu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supra a </a:t>
            </a:r>
            <a:r>
              <a:rPr lang="cs-CZ" sz="1600" dirty="0" err="1">
                <a:solidFill>
                  <a:srgbClr val="C00000"/>
                </a:solidFill>
              </a:rPr>
              <a:t>infrahyoidní</a:t>
            </a:r>
            <a:r>
              <a:rPr lang="cs-CZ" sz="1600" dirty="0">
                <a:solidFill>
                  <a:srgbClr val="C00000"/>
                </a:solidFill>
              </a:rPr>
              <a:t> svaly</a:t>
            </a:r>
          </a:p>
          <a:p>
            <a:pPr lvl="1"/>
            <a:r>
              <a:rPr lang="cs-CZ" sz="1800" b="1" dirty="0"/>
              <a:t>vnitřní svaly</a:t>
            </a:r>
            <a:r>
              <a:rPr lang="cs-CZ" sz="1800" dirty="0"/>
              <a:t>:</a:t>
            </a:r>
          </a:p>
          <a:p>
            <a:pPr lvl="2"/>
            <a:r>
              <a:rPr lang="cs-CZ" sz="1600" dirty="0" err="1"/>
              <a:t>fonačně</a:t>
            </a:r>
            <a:r>
              <a:rPr lang="cs-CZ" sz="1600" dirty="0"/>
              <a:t> - respirační funkce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abduktory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cricoarytenoideus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post</a:t>
            </a:r>
            <a:r>
              <a:rPr lang="cs-CZ" sz="1400" dirty="0"/>
              <a:t>.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adduktory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interarytenoideus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cricoarytenoideus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lat.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thyreoarytenoideus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tenzory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vocalis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cricothyreoideus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9D8052-5953-4922-B37E-11D02143E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160" y="1600201"/>
            <a:ext cx="2674640" cy="165333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</a:t>
            </a:r>
            <a:endParaRPr lang="cs-CZ" sz="1200" i="1" dirty="0"/>
          </a:p>
          <a:p>
            <a:pPr marL="0" indent="0">
              <a:buNone/>
            </a:pPr>
            <a:r>
              <a:rPr lang="cs-CZ" sz="1200" i="1" dirty="0"/>
              <a:t>Zdroj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7D453B-C5E9-4FC4-A296-2D7D3AAD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4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BD2E45-4599-4DBD-99F0-C6D90C2D9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64" y="2636481"/>
            <a:ext cx="2767136" cy="18590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48A1164-B978-B549-8752-D5BA4B8CA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76" y="1662582"/>
            <a:ext cx="2747444" cy="46805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75B09D3-BC5F-F043-9556-8732A4DAB8A0}"/>
              </a:ext>
            </a:extLst>
          </p:cNvPr>
          <p:cNvSpPr txBox="1"/>
          <p:nvPr/>
        </p:nvSpPr>
        <p:spPr>
          <a:xfrm>
            <a:off x="3748731" y="6343101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Anatomický </a:t>
            </a:r>
            <a:r>
              <a:rPr lang="cs-CZ" sz="1200" i="1" dirty="0" err="1"/>
              <a:t>atl</a:t>
            </a:r>
            <a:r>
              <a:rPr lang="cs-CZ" sz="1200" i="1" dirty="0"/>
              <a:t>. F. H. </a:t>
            </a:r>
            <a:r>
              <a:rPr lang="cs-CZ" sz="1200" i="1" dirty="0" err="1"/>
              <a:t>Netter</a:t>
            </a:r>
            <a:endParaRPr lang="cs-CZ" sz="1200" i="1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DABF00E-1579-2E4A-9472-4E4E5817F441}"/>
              </a:ext>
            </a:extLst>
          </p:cNvPr>
          <p:cNvSpPr txBox="1"/>
          <p:nvPr/>
        </p:nvSpPr>
        <p:spPr>
          <a:xfrm>
            <a:off x="6742584" y="449553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>
                <a:cs typeface="Arial" panose="020B0604020202020204" pitchFamily="34" charset="0"/>
                <a:hlinkClick r:id="rId5"/>
              </a:rPr>
              <a:t>www.</a:t>
            </a:r>
            <a:r>
              <a:rPr lang="cs-CZ" sz="1200" i="1" dirty="0">
                <a:hlinkClick r:id="rId5"/>
              </a:rPr>
              <a:t>eshare.net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344147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9D6A6-F14B-4B1A-B608-2C908398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8D3DF-6F2D-4335-BD37-4753D02D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3"/>
            <a:ext cx="8496944" cy="55446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poruchy hlasu (příznaky onemocnění hlasu)</a:t>
            </a:r>
            <a:endParaRPr lang="cs-CZ" sz="2000" b="1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800" b="1" dirty="0">
                <a:latin typeface="+mj-lt"/>
                <a:cs typeface="Arial" panose="020B0604020202020204" pitchFamily="34" charset="0"/>
              </a:rPr>
              <a:t>chrapot</a:t>
            </a:r>
            <a:r>
              <a:rPr lang="cs-CZ" sz="18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zhoršení kvality (čistoty) hlasu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přetěžování hlasu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nerovnosti hlasivek, otok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latin typeface="+mj-lt"/>
                <a:cs typeface="Arial" panose="020B0604020202020204" pitchFamily="34" charset="0"/>
              </a:rPr>
              <a:t>chraplavost</a:t>
            </a:r>
            <a:r>
              <a:rPr lang="cs-CZ" sz="18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aperiodické kmitání hlasivek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ventrikulární hlas, </a:t>
            </a:r>
            <a:r>
              <a:rPr lang="cs-CZ" sz="1600" dirty="0" err="1">
                <a:latin typeface="+mj-lt"/>
                <a:cs typeface="Arial" panose="020B0604020202020204" pitchFamily="34" charset="0"/>
              </a:rPr>
              <a:t>growling</a:t>
            </a:r>
            <a:r>
              <a:rPr lang="cs-CZ" sz="1600" dirty="0">
                <a:latin typeface="+mj-lt"/>
                <a:cs typeface="Arial" panose="020B0604020202020204" pitchFamily="34" charset="0"/>
              </a:rPr>
              <a:t> (metal)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latin typeface="+mj-lt"/>
                <a:cs typeface="Arial" panose="020B0604020202020204" pitchFamily="34" charset="0"/>
              </a:rPr>
              <a:t>dyšnost</a:t>
            </a:r>
            <a:r>
              <a:rPr lang="cs-CZ" sz="1800" b="1" dirty="0">
                <a:latin typeface="+mj-lt"/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insuficience glottis – fyziologicky neznělé „H“ (v češtině „Thajsko“)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latin typeface="+mj-lt"/>
                <a:cs typeface="Arial" panose="020B0604020202020204" pitchFamily="34" charset="0"/>
              </a:rPr>
              <a:t>afonie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psychogenní 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latin typeface="+mj-lt"/>
                <a:cs typeface="Arial" panose="020B0604020202020204" pitchFamily="34" charset="0"/>
              </a:rPr>
              <a:t>rinolalie</a:t>
            </a:r>
            <a:r>
              <a:rPr lang="cs-CZ" sz="18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otevřená </a:t>
            </a:r>
          </a:p>
          <a:p>
            <a:pPr lvl="3"/>
            <a:r>
              <a:rPr lang="cs-CZ" sz="1400" dirty="0">
                <a:latin typeface="+mj-lt"/>
                <a:cs typeface="Arial" panose="020B0604020202020204" pitchFamily="34" charset="0"/>
              </a:rPr>
              <a:t>rozštěpy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latin typeface="+mj-lt"/>
                <a:cs typeface="Arial" panose="020B0604020202020204" pitchFamily="34" charset="0"/>
              </a:rPr>
              <a:t>zavřená </a:t>
            </a:r>
          </a:p>
          <a:p>
            <a:pPr lvl="3"/>
            <a:r>
              <a:rPr lang="cs-CZ" sz="1400" dirty="0">
                <a:latin typeface="+mj-lt"/>
                <a:cs typeface="Arial" panose="020B0604020202020204" pitchFamily="34" charset="0"/>
              </a:rPr>
              <a:t>nosní a nosohltanová obstrukce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002A5D-0567-4ED5-AB18-825D31C5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513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3CA10-7B51-46D9-87A7-D62571B1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24F064-609F-424E-9408-CA00019A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72608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poruchy hlasu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organické</a:t>
            </a:r>
          </a:p>
          <a:p>
            <a:pPr lvl="2"/>
            <a:r>
              <a:rPr lang="cs-CZ" sz="1600" dirty="0" err="1">
                <a:cs typeface="Arial" panose="020B0604020202020204" pitchFamily="34" charset="0"/>
              </a:rPr>
              <a:t>artrogenní</a:t>
            </a:r>
            <a:endParaRPr lang="cs-CZ" sz="1600" dirty="0">
              <a:cs typeface="Arial" panose="020B0604020202020204" pitchFamily="34" charset="0"/>
            </a:endParaRPr>
          </a:p>
          <a:p>
            <a:pPr lvl="2"/>
            <a:r>
              <a:rPr lang="cs-CZ" sz="1600" dirty="0" err="1">
                <a:cs typeface="Arial" panose="020B0604020202020204" pitchFamily="34" charset="0"/>
              </a:rPr>
              <a:t>myogenní</a:t>
            </a:r>
            <a:endParaRPr lang="cs-CZ" sz="1600" dirty="0">
              <a:cs typeface="Arial" panose="020B0604020202020204" pitchFamily="34" charset="0"/>
            </a:endParaRP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svalová dystrofie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neurogenní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poruchy inervace </a:t>
            </a:r>
            <a:r>
              <a:rPr lang="cs-CZ" sz="1400" dirty="0" err="1">
                <a:cs typeface="Arial" panose="020B0604020202020204" pitchFamily="34" charset="0"/>
              </a:rPr>
              <a:t>n.X</a:t>
            </a:r>
            <a:endParaRPr lang="cs-CZ" sz="1400" dirty="0">
              <a:cs typeface="Arial" panose="020B0604020202020204" pitchFamily="34" charset="0"/>
            </a:endParaRP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změna hmoty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otoky, záněty, nádory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funkční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přetížení a chybná tvorba hlasu (hyperkinetická a profesionální dysfonie)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neurologicky podmíněné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spastické a paradoxní dyskineze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Parkinson, </a:t>
            </a:r>
            <a:r>
              <a:rPr lang="cs-CZ" sz="1400" dirty="0" err="1">
                <a:cs typeface="Arial" panose="020B0604020202020204" pitchFamily="34" charset="0"/>
              </a:rPr>
              <a:t>myastenia</a:t>
            </a:r>
            <a:r>
              <a:rPr lang="cs-CZ" sz="1400" dirty="0">
                <a:cs typeface="Arial" panose="020B0604020202020204" pitchFamily="34" charset="0"/>
              </a:rPr>
              <a:t> gravis</a:t>
            </a:r>
          </a:p>
          <a:p>
            <a:pPr lvl="1"/>
            <a:r>
              <a:rPr lang="cs-CZ" sz="2000" dirty="0">
                <a:cs typeface="Arial" panose="020B0604020202020204" pitchFamily="34" charset="0"/>
              </a:rPr>
              <a:t>psychicky podmíněné</a:t>
            </a:r>
          </a:p>
          <a:p>
            <a:pPr lvl="2"/>
            <a:r>
              <a:rPr lang="cs-CZ" sz="1600" dirty="0">
                <a:cs typeface="Arial" panose="020B0604020202020204" pitchFamily="34" charset="0"/>
              </a:rPr>
              <a:t>neurotické </a:t>
            </a:r>
            <a:r>
              <a:rPr lang="cs-CZ" sz="1600" dirty="0" err="1">
                <a:cs typeface="Arial" panose="020B0604020202020204" pitchFamily="34" charset="0"/>
              </a:rPr>
              <a:t>fonastenie</a:t>
            </a:r>
            <a:r>
              <a:rPr lang="cs-CZ" sz="1600" dirty="0">
                <a:cs typeface="Arial" panose="020B0604020202020204" pitchFamily="34" charset="0"/>
              </a:rPr>
              <a:t>, afonie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9C78B2-948C-485E-B15D-BE284357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2960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72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B442E-B328-4E56-9E8A-11E773EF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hlas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884A11-4282-4BD6-8210-89815C110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5"/>
            <a:ext cx="8496944" cy="55446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terapie</a:t>
            </a:r>
          </a:p>
          <a:p>
            <a:pPr lvl="1">
              <a:lnSpc>
                <a:spcPct val="100000"/>
              </a:lnSpc>
            </a:pPr>
            <a:r>
              <a:rPr lang="cs-CZ" sz="2000" dirty="0">
                <a:cs typeface="Arial" panose="020B0604020202020204" pitchFamily="34" charset="0"/>
              </a:rPr>
              <a:t>konzervativní</a:t>
            </a:r>
          </a:p>
          <a:p>
            <a:pPr lvl="2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rehabilitace</a:t>
            </a:r>
            <a:r>
              <a:rPr lang="cs-CZ" sz="1800" dirty="0">
                <a:cs typeface="Arial" panose="020B0604020202020204" pitchFamily="34" charset="0"/>
              </a:rPr>
              <a:t> a </a:t>
            </a:r>
            <a:r>
              <a:rPr lang="cs-CZ" sz="1800" b="1" dirty="0">
                <a:cs typeface="Arial" panose="020B0604020202020204" pitchFamily="34" charset="0"/>
              </a:rPr>
              <a:t>reedukace</a:t>
            </a:r>
            <a:r>
              <a:rPr lang="cs-CZ" sz="1800" dirty="0">
                <a:cs typeface="Arial" panose="020B0604020202020204" pitchFamily="34" charset="0"/>
              </a:rPr>
              <a:t> hlasu 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zlepšení nebo navrácení hlasu v původní nebo náhradní podobě 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náhradní hlasové mechanismy </a:t>
            </a:r>
          </a:p>
          <a:p>
            <a:pPr lvl="4"/>
            <a:r>
              <a:rPr lang="cs-CZ" sz="1400" dirty="0">
                <a:cs typeface="Arial" panose="020B0604020202020204" pitchFamily="34" charset="0"/>
              </a:rPr>
              <a:t>vestibulární hlas,  jícnový hlas, umělý hlas -  </a:t>
            </a:r>
            <a:r>
              <a:rPr lang="cs-CZ" sz="1400" dirty="0" err="1">
                <a:cs typeface="Arial" panose="020B0604020202020204" pitchFamily="34" charset="0"/>
              </a:rPr>
              <a:t>elektrolarynx</a:t>
            </a:r>
            <a:r>
              <a:rPr lang="cs-CZ" sz="1400" dirty="0">
                <a:cs typeface="Arial" panose="020B0604020202020204" pitchFamily="34" charset="0"/>
              </a:rPr>
              <a:t>, bukální šepot</a:t>
            </a:r>
          </a:p>
          <a:p>
            <a:pPr lvl="2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edukace</a:t>
            </a:r>
            <a:r>
              <a:rPr lang="cs-CZ" sz="1800" dirty="0">
                <a:cs typeface="Arial" panose="020B0604020202020204" pitchFamily="34" charset="0"/>
              </a:rPr>
              <a:t> hlasu </a:t>
            </a:r>
          </a:p>
          <a:p>
            <a:pPr lvl="3"/>
            <a:r>
              <a:rPr lang="cs-CZ" sz="1400" dirty="0">
                <a:cs typeface="Arial" panose="020B0604020202020204" pitchFamily="34" charset="0"/>
              </a:rPr>
              <a:t>výuka zdravého hlasu, hlasová výchova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dechová a fonační cvičení, psychoterapie</a:t>
            </a:r>
          </a:p>
          <a:p>
            <a:pPr lvl="1" indent="-342900"/>
            <a:r>
              <a:rPr lang="cs-CZ" sz="2000" dirty="0">
                <a:cs typeface="Arial" panose="020B0604020202020204" pitchFamily="34" charset="0"/>
              </a:rPr>
              <a:t>chirurgická (</a:t>
            </a:r>
            <a:r>
              <a:rPr lang="cs-CZ" sz="2000" dirty="0" err="1">
                <a:cs typeface="Arial" panose="020B0604020202020204" pitchFamily="34" charset="0"/>
              </a:rPr>
              <a:t>laryngochirurgie</a:t>
            </a:r>
            <a:r>
              <a:rPr lang="cs-CZ" sz="2000" dirty="0">
                <a:cs typeface="Arial" panose="020B0604020202020204" pitchFamily="34" charset="0"/>
              </a:rPr>
              <a:t>)</a:t>
            </a:r>
          </a:p>
          <a:p>
            <a:pPr lvl="2" indent="-342900"/>
            <a:r>
              <a:rPr lang="cs-CZ" sz="1800" dirty="0" err="1">
                <a:cs typeface="Arial" panose="020B0604020202020204" pitchFamily="34" charset="0"/>
              </a:rPr>
              <a:t>mikrolaryngochirurgie</a:t>
            </a:r>
            <a:r>
              <a:rPr lang="cs-CZ" sz="1800" dirty="0">
                <a:cs typeface="Arial" panose="020B0604020202020204" pitchFamily="34" charset="0"/>
              </a:rPr>
              <a:t> a endoskopické ošetření lézí</a:t>
            </a:r>
            <a:endParaRPr lang="cs-CZ" sz="1400" dirty="0">
              <a:cs typeface="Arial" panose="020B0604020202020204" pitchFamily="34" charset="0"/>
            </a:endParaRPr>
          </a:p>
          <a:p>
            <a:pPr lvl="2" indent="-342900"/>
            <a:r>
              <a:rPr lang="cs-CZ" sz="1800" dirty="0">
                <a:cs typeface="Arial" panose="020B0604020202020204" pitchFamily="34" charset="0"/>
              </a:rPr>
              <a:t>funkční rekonstrukční </a:t>
            </a:r>
            <a:r>
              <a:rPr lang="cs-CZ" sz="1800" dirty="0" err="1">
                <a:cs typeface="Arial" panose="020B0604020202020204" pitchFamily="34" charset="0"/>
              </a:rPr>
              <a:t>laryngochirurgie</a:t>
            </a:r>
            <a:endParaRPr lang="cs-CZ" sz="1800" dirty="0">
              <a:cs typeface="Arial" panose="020B0604020202020204" pitchFamily="34" charset="0"/>
            </a:endParaRPr>
          </a:p>
          <a:p>
            <a:pPr lvl="3" indent="-342900"/>
            <a:r>
              <a:rPr lang="cs-CZ" sz="1400" dirty="0">
                <a:cs typeface="Arial" panose="020B0604020202020204" pitchFamily="34" charset="0"/>
              </a:rPr>
              <a:t>úprava dýchacích cest</a:t>
            </a:r>
          </a:p>
          <a:p>
            <a:pPr lvl="3" indent="-342900"/>
            <a:r>
              <a:rPr lang="cs-CZ" sz="1400" dirty="0">
                <a:cs typeface="Arial" panose="020B0604020202020204" pitchFamily="34" charset="0"/>
              </a:rPr>
              <a:t>úprava fonace (</a:t>
            </a:r>
            <a:r>
              <a:rPr lang="cs-CZ" sz="1400" dirty="0" err="1">
                <a:cs typeface="Arial" panose="020B0604020202020204" pitchFamily="34" charset="0"/>
              </a:rPr>
              <a:t>fonochirurgie</a:t>
            </a:r>
            <a:r>
              <a:rPr lang="cs-CZ" sz="1400" dirty="0">
                <a:cs typeface="Arial" panose="020B0604020202020204" pitchFamily="34" charset="0"/>
              </a:rPr>
              <a:t>)</a:t>
            </a:r>
          </a:p>
          <a:p>
            <a:pPr lvl="3" indent="-342900"/>
            <a:r>
              <a:rPr lang="cs-CZ" sz="1400" dirty="0">
                <a:cs typeface="Arial" panose="020B0604020202020204" pitchFamily="34" charset="0"/>
              </a:rPr>
              <a:t>tvorba náhradního hlasu po laryngektomii</a:t>
            </a:r>
          </a:p>
          <a:p>
            <a:pPr lvl="4" indent="-342900"/>
            <a:r>
              <a:rPr lang="cs-CZ" sz="1400" dirty="0">
                <a:cs typeface="Arial" panose="020B0604020202020204" pitchFamily="34" charset="0"/>
              </a:rPr>
              <a:t>hlasové protézy</a:t>
            </a:r>
          </a:p>
          <a:p>
            <a:pPr lvl="3" indent="-342900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EC5DB7-695E-481C-90C0-431430B7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94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58A6C-4614-42EA-A6CD-A5576F20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řeč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D99CF-D2A4-425F-B7B3-A0A538A1D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50108"/>
            <a:ext cx="8712968" cy="54912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řeč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vrozený lidský prostředek komunikace</a:t>
            </a:r>
            <a:endParaRPr lang="cs-CZ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logopedie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cs typeface="Arial" panose="020B0604020202020204" pitchFamily="34" charset="0"/>
              </a:rPr>
              <a:t>věda zabývající se poruchami komunikace  a nápravou poruch řeči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dyslalie</a:t>
            </a:r>
            <a:r>
              <a:rPr lang="cs-CZ" sz="1800" dirty="0">
                <a:cs typeface="Arial" panose="020B0604020202020204" pitchFamily="34" charset="0"/>
              </a:rPr>
              <a:t> - </a:t>
            </a:r>
            <a:r>
              <a:rPr 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patlavost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vynechávání nebo nesprávné vyslovování a tvoření hlásek (především souhlásek)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balbuties</a:t>
            </a:r>
            <a:r>
              <a:rPr lang="cs-CZ" sz="1800" dirty="0">
                <a:cs typeface="Arial" panose="020B0604020202020204" pitchFamily="34" charset="0"/>
              </a:rPr>
              <a:t> – </a:t>
            </a:r>
            <a:r>
              <a:rPr 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koktavost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křečovité stahy dýchacího, fonačního a artikulačního svalstva, poruchy koordinace, tiky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neurologické příčiny, traumatizující zážitky, citová deprivace</a:t>
            </a:r>
          </a:p>
          <a:p>
            <a:pPr lvl="1">
              <a:lnSpc>
                <a:spcPct val="100000"/>
              </a:lnSpc>
            </a:pPr>
            <a:r>
              <a:rPr lang="cs-CZ" sz="1800" b="1" dirty="0" err="1">
                <a:cs typeface="Arial" panose="020B0604020202020204" pitchFamily="34" charset="0"/>
              </a:rPr>
              <a:t>tumultus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– </a:t>
            </a:r>
            <a:r>
              <a:rPr 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breptavost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změna dynamiky, zrychlení, polykání slabik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u mozkových dysfunkcí</a:t>
            </a:r>
          </a:p>
          <a:p>
            <a:pPr lvl="1">
              <a:lnSpc>
                <a:spcPct val="100000"/>
              </a:lnSpc>
            </a:pPr>
            <a:r>
              <a:rPr lang="cs-CZ" sz="1800" b="1" dirty="0">
                <a:cs typeface="Arial" panose="020B0604020202020204" pitchFamily="34" charset="0"/>
              </a:rPr>
              <a:t>mutismus</a:t>
            </a:r>
            <a:r>
              <a:rPr lang="cs-CZ" sz="1800" dirty="0">
                <a:cs typeface="Arial" panose="020B0604020202020204" pitchFamily="34" charset="0"/>
              </a:rPr>
              <a:t> – </a:t>
            </a:r>
            <a:r>
              <a:rPr 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ztráta řeči</a:t>
            </a:r>
          </a:p>
          <a:p>
            <a:pPr lvl="2">
              <a:lnSpc>
                <a:spcPct val="100000"/>
              </a:lnSpc>
            </a:pPr>
            <a:r>
              <a:rPr lang="cs-CZ" sz="1600" dirty="0">
                <a:cs typeface="Arial" panose="020B0604020202020204" pitchFamily="34" charset="0"/>
              </a:rPr>
              <a:t>psychogenní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7FB886-6246-4196-8747-449E59E1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175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 idx="4294967295"/>
          </p:nvPr>
        </p:nvSpPr>
        <p:spPr>
          <a:xfrm>
            <a:off x="251520" y="1268760"/>
            <a:ext cx="9577064" cy="1080120"/>
          </a:xfrm>
        </p:spPr>
        <p:txBody>
          <a:bodyPr/>
          <a:lstStyle/>
          <a:p>
            <a:r>
              <a:rPr lang="cs-CZ" b="1" dirty="0">
                <a:cs typeface="Arial" panose="020B0604020202020204" pitchFamily="34" charset="0"/>
              </a:rPr>
              <a:t>DĚKUJI ZA POZORNOST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28F30E-7D8B-4339-A055-16BABAB7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2856"/>
            <a:ext cx="5928659" cy="444649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89330A-8D09-4B35-9D42-4991A132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5285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4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hrtanu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EB664B-E155-C34A-8FBA-11900657F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615830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sliznice hrtanu</a:t>
            </a:r>
          </a:p>
          <a:p>
            <a:pPr lvl="1"/>
            <a:r>
              <a:rPr lang="cs-CZ" sz="1600" dirty="0"/>
              <a:t>epiglottis a hlasivky – </a:t>
            </a:r>
            <a:r>
              <a:rPr lang="cs-CZ" sz="1600" b="1" dirty="0"/>
              <a:t>vrstevnatý dlaždicový</a:t>
            </a:r>
            <a:r>
              <a:rPr lang="cs-CZ" sz="1600" dirty="0"/>
              <a:t> epitel</a:t>
            </a:r>
          </a:p>
          <a:p>
            <a:pPr lvl="1"/>
            <a:r>
              <a:rPr lang="cs-CZ" sz="1600" dirty="0"/>
              <a:t>ostatní </a:t>
            </a:r>
            <a:r>
              <a:rPr lang="cs-CZ" sz="1600" b="1" dirty="0"/>
              <a:t>cylindrický řasinkový </a:t>
            </a:r>
            <a:r>
              <a:rPr lang="cs-CZ" sz="1600" dirty="0"/>
              <a:t>epitel</a:t>
            </a:r>
          </a:p>
          <a:p>
            <a:pPr lvl="1"/>
            <a:r>
              <a:rPr lang="cs-CZ" sz="1600" dirty="0"/>
              <a:t>řídké podslizniční vazivo (otoky)</a:t>
            </a:r>
          </a:p>
          <a:p>
            <a:pPr lvl="2"/>
            <a:r>
              <a:rPr lang="cs-CZ" sz="1400" dirty="0"/>
              <a:t>Šíření zánětů a nádorů </a:t>
            </a:r>
            <a:endParaRPr lang="cs-CZ" sz="1400" b="1" dirty="0"/>
          </a:p>
          <a:p>
            <a:r>
              <a:rPr lang="cs-CZ" sz="2000" b="1" dirty="0">
                <a:solidFill>
                  <a:srgbClr val="C00000"/>
                </a:solidFill>
              </a:rPr>
              <a:t>struktura hlasivky</a:t>
            </a:r>
          </a:p>
          <a:p>
            <a:pPr lvl="1"/>
            <a:r>
              <a:rPr lang="cs-CZ" sz="1600" dirty="0"/>
              <a:t>sliznice</a:t>
            </a:r>
          </a:p>
          <a:p>
            <a:pPr lvl="2"/>
            <a:r>
              <a:rPr lang="cs-CZ" sz="1400" dirty="0"/>
              <a:t>vrstevnatý dlaždicový epitel</a:t>
            </a:r>
          </a:p>
          <a:p>
            <a:pPr lvl="2"/>
            <a:r>
              <a:rPr lang="cs-CZ" sz="1400" dirty="0"/>
              <a:t>lamina propria </a:t>
            </a:r>
            <a:r>
              <a:rPr lang="cs-CZ" sz="1400" dirty="0" err="1"/>
              <a:t>superficialis</a:t>
            </a:r>
            <a:endParaRPr lang="cs-CZ" sz="1400" dirty="0"/>
          </a:p>
          <a:p>
            <a:pPr lvl="3"/>
            <a:r>
              <a:rPr lang="cs-CZ" sz="1200" b="1" dirty="0" err="1">
                <a:solidFill>
                  <a:srgbClr val="C00000"/>
                </a:solidFill>
              </a:rPr>
              <a:t>Reinkeho</a:t>
            </a:r>
            <a:r>
              <a:rPr lang="cs-CZ" sz="1200" b="1" dirty="0">
                <a:solidFill>
                  <a:srgbClr val="C00000"/>
                </a:solidFill>
              </a:rPr>
              <a:t> prostor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vibrace hlasivek</a:t>
            </a:r>
          </a:p>
          <a:p>
            <a:pPr lvl="1"/>
            <a:r>
              <a:rPr lang="cs-CZ" sz="1600" dirty="0"/>
              <a:t>vaz</a:t>
            </a:r>
          </a:p>
          <a:p>
            <a:pPr lvl="2"/>
            <a:r>
              <a:rPr lang="cs-CZ" sz="1400" dirty="0"/>
              <a:t>elastická a kolagenní vlákna  = lig. </a:t>
            </a:r>
            <a:r>
              <a:rPr lang="cs-CZ" sz="1400" dirty="0" err="1"/>
              <a:t>vocale</a:t>
            </a:r>
            <a:endParaRPr lang="cs-CZ" sz="1400" dirty="0"/>
          </a:p>
          <a:p>
            <a:pPr lvl="1"/>
            <a:r>
              <a:rPr lang="cs-CZ" sz="1600" dirty="0"/>
              <a:t>sval</a:t>
            </a:r>
          </a:p>
          <a:p>
            <a:pPr lvl="2"/>
            <a:r>
              <a:rPr lang="cs-CZ" sz="1400" dirty="0"/>
              <a:t>m. </a:t>
            </a:r>
            <a:r>
              <a:rPr lang="cs-CZ" sz="1400" dirty="0" err="1"/>
              <a:t>thyroarytenoideus</a:t>
            </a:r>
            <a:r>
              <a:rPr lang="cs-CZ" sz="1400" dirty="0"/>
              <a:t>  (mediální </a:t>
            </a:r>
          </a:p>
          <a:p>
            <a:pPr marL="914400" lvl="2" indent="0">
              <a:buNone/>
            </a:pPr>
            <a:r>
              <a:rPr lang="cs-CZ" sz="1400" dirty="0"/>
              <a:t>      část = </a:t>
            </a:r>
            <a:r>
              <a:rPr lang="cs-CZ" sz="1400" dirty="0" err="1"/>
              <a:t>m.vocalis</a:t>
            </a:r>
            <a:r>
              <a:rPr lang="cs-CZ" sz="1400" dirty="0"/>
              <a:t>)</a:t>
            </a:r>
          </a:p>
          <a:p>
            <a:pPr marL="914400" lvl="2" indent="0">
              <a:buNone/>
            </a:pPr>
            <a:endParaRPr lang="cs-CZ" sz="1200" b="1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232B0DE-8DCE-4786-9DB5-435AEC07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23430"/>
            <a:ext cx="4038600" cy="4149786"/>
          </a:xfrm>
        </p:spPr>
        <p:txBody>
          <a:bodyPr/>
          <a:lstStyle/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9348CC9-F018-A146-BBC1-042BD0128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022094"/>
              </p:ext>
            </p:extLst>
          </p:nvPr>
        </p:nvGraphicFramePr>
        <p:xfrm>
          <a:off x="2050137" y="21932"/>
          <a:ext cx="4480760" cy="365760"/>
        </p:xfrm>
        <a:graphic>
          <a:graphicData uri="http://schemas.openxmlformats.org/drawingml/2006/table">
            <a:tbl>
              <a:tblPr/>
              <a:tblGrid>
                <a:gridCol w="349288">
                  <a:extLst>
                    <a:ext uri="{9D8B030D-6E8A-4147-A177-3AD203B41FA5}">
                      <a16:colId xmlns:a16="http://schemas.microsoft.com/office/drawing/2014/main" val="858952750"/>
                    </a:ext>
                  </a:extLst>
                </a:gridCol>
                <a:gridCol w="4131472">
                  <a:extLst>
                    <a:ext uri="{9D8B030D-6E8A-4147-A177-3AD203B41FA5}">
                      <a16:colId xmlns:a16="http://schemas.microsoft.com/office/drawing/2014/main" val="173931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endParaRPr lang="cs-CZ">
                        <a:effectLst/>
                      </a:endParaRPr>
                    </a:p>
                  </a:txBody>
                  <a:tcPr marL="142875" marR="1428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dirty="0">
                        <a:effectLst/>
                      </a:endParaRPr>
                    </a:p>
                  </a:txBody>
                  <a:tcPr marL="142875" marR="1428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08666"/>
                  </a:ext>
                </a:extLst>
              </a:tr>
            </a:tbl>
          </a:graphicData>
        </a:graphic>
      </p:graphicFrame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FFB9F359-7F81-9D4F-B749-0F694E71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05" y="1793106"/>
            <a:ext cx="41783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924A36-B2BD-AB46-B1B7-9CB7C3B0AE41}"/>
              </a:ext>
            </a:extLst>
          </p:cNvPr>
          <p:cNvSpPr txBox="1"/>
          <p:nvPr/>
        </p:nvSpPr>
        <p:spPr>
          <a:xfrm>
            <a:off x="5724128" y="4963512"/>
            <a:ext cx="368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www.clevelandvoiceand</a:t>
            </a:r>
            <a:r>
              <a:rPr lang="cs-CZ" sz="12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sleep.com</a:t>
            </a:r>
            <a:endParaRPr lang="cs-CZ" sz="12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6E3CA-F4D0-41B5-B391-833C6DB2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3" y="171157"/>
            <a:ext cx="6275387" cy="936625"/>
          </a:xfrm>
        </p:spPr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hrtanu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315F0B-68A3-43E4-9D70-7BEE5A0C9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87919"/>
            <a:ext cx="5745957" cy="5593899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cévní zásobení</a:t>
            </a:r>
          </a:p>
          <a:p>
            <a:pPr lvl="1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laryngea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superior et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inferior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větve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a.thyreoidea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sup.  a 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lymfatické zásobení</a:t>
            </a:r>
          </a:p>
          <a:p>
            <a:pPr lvl="1"/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nodi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lymphatici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cervicales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profundi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2000" b="1" dirty="0">
                <a:solidFill>
                  <a:srgbClr val="C00000"/>
                </a:solidFill>
              </a:rPr>
              <a:t>inervace hrtanu</a:t>
            </a:r>
          </a:p>
          <a:p>
            <a:pPr lvl="1"/>
            <a:r>
              <a:rPr lang="cs-CZ" sz="2000" dirty="0"/>
              <a:t>větve n. vagus (</a:t>
            </a:r>
            <a:r>
              <a:rPr lang="cs-CZ" sz="2000" dirty="0" err="1"/>
              <a:t>n.X</a:t>
            </a:r>
            <a:r>
              <a:rPr lang="cs-CZ" sz="2000" dirty="0"/>
              <a:t>)</a:t>
            </a:r>
          </a:p>
          <a:p>
            <a:pPr lvl="2"/>
            <a:r>
              <a:rPr lang="cs-CZ" sz="1800" dirty="0">
                <a:solidFill>
                  <a:srgbClr val="C00000"/>
                </a:solidFill>
              </a:rPr>
              <a:t>n. </a:t>
            </a:r>
            <a:r>
              <a:rPr lang="cs-CZ" sz="1800" dirty="0" err="1">
                <a:solidFill>
                  <a:srgbClr val="C00000"/>
                </a:solidFill>
              </a:rPr>
              <a:t>laryngeus</a:t>
            </a:r>
            <a:r>
              <a:rPr lang="cs-CZ" sz="1800" dirty="0">
                <a:solidFill>
                  <a:srgbClr val="C00000"/>
                </a:solidFill>
              </a:rPr>
              <a:t> superior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motoricky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m.cricothyreoideus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(zevní napínač)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senzitivně hrtanový vchod,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supraglotis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800" dirty="0">
                <a:solidFill>
                  <a:srgbClr val="C00000"/>
                </a:solidFill>
              </a:rPr>
              <a:t>n. </a:t>
            </a:r>
            <a:r>
              <a:rPr lang="cs-CZ" sz="1800" dirty="0" err="1">
                <a:solidFill>
                  <a:srgbClr val="C00000"/>
                </a:solidFill>
              </a:rPr>
              <a:t>laryngeus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recurrens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motoricky všechny vnitřní svaly hrtanu </a:t>
            </a:r>
          </a:p>
          <a:p>
            <a:pPr marL="1371600" lvl="3" indent="0">
              <a:buNone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(krom m.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cricothyreoideus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senzitivně hlasivky 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subglotis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odlišný stranový průběh</a:t>
            </a:r>
          </a:p>
          <a:p>
            <a:pPr lvl="4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l.dx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pod a.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subclavia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l.sin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pod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arcus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aortae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indent="-285750"/>
            <a:endParaRPr lang="cs-CZ" sz="1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69D43A-B05B-477D-A653-B7618BB90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5956" y="1600200"/>
            <a:ext cx="2940843" cy="4525963"/>
          </a:xfrm>
        </p:spPr>
        <p:txBody>
          <a:bodyPr/>
          <a:lstStyle/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lnSpc>
                <a:spcPct val="100000"/>
              </a:lnSpc>
              <a:buNone/>
            </a:pPr>
            <a:endParaRPr lang="cs-CZ" sz="1200" i="1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6C9F27D-5A74-4CE4-9868-7158FA66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4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8282A254-DBF9-5F46-85DA-91AEAE001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4932" y="1224495"/>
            <a:ext cx="3078683" cy="307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3E644C-6F66-1149-82A6-1B04237E5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5" y="4285984"/>
            <a:ext cx="3328933" cy="24958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5F5C344-06D0-BD4B-AD8A-496456BF9021}"/>
              </a:ext>
            </a:extLst>
          </p:cNvPr>
          <p:cNvSpPr txBox="1"/>
          <p:nvPr/>
        </p:nvSpPr>
        <p:spPr>
          <a:xfrm>
            <a:off x="6222414" y="6596986"/>
            <a:ext cx="2372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obrázků.: </a:t>
            </a:r>
            <a:r>
              <a:rPr lang="cs-CZ" sz="1200" i="1" dirty="0" err="1">
                <a:cs typeface="Arial" panose="020B0604020202020204" pitchFamily="34" charset="0"/>
              </a:rPr>
              <a:t>www.</a:t>
            </a:r>
            <a:r>
              <a:rPr lang="cs-CZ" sz="1200" i="1" dirty="0" err="1"/>
              <a:t>slideshare.net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73614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3D20E63B-A27F-415C-AE9B-3ADA591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	</a:t>
            </a:r>
            <a:r>
              <a:rPr lang="cs-CZ" sz="2800" dirty="0"/>
              <a:t>LARYNX A HYPOFARYNX</a:t>
            </a:r>
            <a:br>
              <a:rPr lang="cs-CZ" sz="2800" dirty="0"/>
            </a:br>
            <a:r>
              <a:rPr lang="cs-CZ" sz="2800" dirty="0"/>
              <a:t>	anatomie hrtanu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EB664B-E155-C34A-8FBA-11900657F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25538"/>
            <a:ext cx="5796136" cy="5732462"/>
          </a:xfrm>
        </p:spPr>
        <p:txBody>
          <a:bodyPr/>
          <a:lstStyle/>
          <a:p>
            <a:r>
              <a:rPr lang="cs-CZ" sz="2000" b="1" dirty="0">
                <a:solidFill>
                  <a:srgbClr val="C00000"/>
                </a:solidFill>
              </a:rPr>
              <a:t>klinické </a:t>
            </a:r>
            <a:r>
              <a:rPr lang="cs-CZ" sz="2000" b="1" dirty="0" err="1">
                <a:solidFill>
                  <a:srgbClr val="C00000"/>
                </a:solidFill>
              </a:rPr>
              <a:t>sublokality</a:t>
            </a:r>
            <a:r>
              <a:rPr lang="cs-CZ" sz="2000" b="1" dirty="0">
                <a:solidFill>
                  <a:srgbClr val="C00000"/>
                </a:solidFill>
              </a:rPr>
              <a:t> hrtanu</a:t>
            </a:r>
          </a:p>
          <a:p>
            <a:pPr lvl="1"/>
            <a:r>
              <a:rPr lang="cs-CZ" sz="1600" b="1" dirty="0" err="1"/>
              <a:t>supraglottis</a:t>
            </a:r>
            <a:endParaRPr lang="cs-CZ" sz="1600" b="1" dirty="0"/>
          </a:p>
          <a:p>
            <a:pPr lvl="2"/>
            <a:r>
              <a:rPr lang="cs-CZ" sz="1400" dirty="0"/>
              <a:t>ohraničení: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Ventrálně: epiglottis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Laterálně: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plicae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aryepiglotticae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Dorzálně: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plica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interarytenoidea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Kaudálně: se zužuje v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plicae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ventriculares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400" dirty="0"/>
              <a:t>řídké pojivo a bohatá lymfatická drenáž</a:t>
            </a:r>
          </a:p>
          <a:p>
            <a:pPr lvl="1"/>
            <a:r>
              <a:rPr lang="cs-CZ" sz="1600" b="1" dirty="0"/>
              <a:t>glottis</a:t>
            </a:r>
          </a:p>
          <a:p>
            <a:pPr lvl="2"/>
            <a:r>
              <a:rPr lang="cs-CZ" sz="1400" dirty="0"/>
              <a:t>ohraničení: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kraniálně: rovina procházející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nejlaterálnější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částí ventrikulu (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Morganského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sinu)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kaudálně: rovina jdoucí 1 cm od vymezeného horního okraje </a:t>
            </a:r>
          </a:p>
          <a:p>
            <a:pPr lvl="2"/>
            <a:r>
              <a:rPr lang="cs-CZ" sz="1400" dirty="0"/>
              <a:t>ventriculus </a:t>
            </a:r>
            <a:r>
              <a:rPr lang="cs-CZ" sz="1400" dirty="0" err="1"/>
              <a:t>laryngis</a:t>
            </a:r>
            <a:r>
              <a:rPr lang="cs-CZ" sz="1400" dirty="0"/>
              <a:t>, </a:t>
            </a:r>
            <a:r>
              <a:rPr lang="cs-CZ" sz="1400" dirty="0" err="1"/>
              <a:t>plicae</a:t>
            </a:r>
            <a:r>
              <a:rPr lang="cs-CZ" sz="1400" dirty="0"/>
              <a:t> </a:t>
            </a:r>
            <a:r>
              <a:rPr lang="cs-CZ" sz="1400" dirty="0" err="1"/>
              <a:t>vocales</a:t>
            </a:r>
            <a:endParaRPr lang="cs-CZ" sz="1400" dirty="0"/>
          </a:p>
          <a:p>
            <a:pPr lvl="1"/>
            <a:r>
              <a:rPr lang="cs-CZ" sz="1600" b="1" dirty="0" err="1"/>
              <a:t>subglottis</a:t>
            </a:r>
            <a:endParaRPr lang="cs-CZ" sz="1600" b="1" dirty="0"/>
          </a:p>
          <a:p>
            <a:pPr lvl="2"/>
            <a:r>
              <a:rPr lang="cs-CZ" sz="1400" dirty="0"/>
              <a:t>úroveň </a:t>
            </a:r>
            <a:r>
              <a:rPr lang="cs-CZ" sz="1400" dirty="0" err="1"/>
              <a:t>krikoidní</a:t>
            </a:r>
            <a:r>
              <a:rPr lang="cs-CZ" sz="1400" dirty="0"/>
              <a:t> chrupavky</a:t>
            </a:r>
          </a:p>
          <a:p>
            <a:pPr lvl="1"/>
            <a:r>
              <a:rPr lang="cs-CZ" sz="1600" b="1" dirty="0" err="1"/>
              <a:t>preepiglotický</a:t>
            </a:r>
            <a:r>
              <a:rPr lang="cs-CZ" sz="1600" b="1" dirty="0"/>
              <a:t> a </a:t>
            </a:r>
            <a:r>
              <a:rPr lang="cs-CZ" sz="1600" b="1" dirty="0" err="1"/>
              <a:t>paralaryngeální</a:t>
            </a:r>
            <a:r>
              <a:rPr lang="cs-CZ" sz="1600" b="1" dirty="0"/>
              <a:t> prostor</a:t>
            </a:r>
          </a:p>
          <a:p>
            <a:pPr lvl="2"/>
            <a:r>
              <a:rPr lang="cs-CZ" sz="1400" dirty="0"/>
              <a:t>šíření zánětů a nádorů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75C0638-D11B-4068-B479-DE2FC934A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6136" y="1600200"/>
            <a:ext cx="2890664" cy="4182081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DB5856-E8F9-47B3-BB28-84939DC5F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3491880" cy="44415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6EFE87-6676-8B4C-B544-C7FD7D9AB6AE}"/>
              </a:ext>
            </a:extLst>
          </p:cNvPr>
          <p:cNvSpPr txBox="1"/>
          <p:nvPr/>
        </p:nvSpPr>
        <p:spPr>
          <a:xfrm>
            <a:off x="5930776" y="5720512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www.slideplayer.com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8907858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10712</TotalTime>
  <Words>6159</Words>
  <Application>Microsoft Macintosh PowerPoint</Application>
  <PresentationFormat>Předvádění na obrazovce (4:3)</PresentationFormat>
  <Paragraphs>1583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8" baseType="lpstr">
      <vt:lpstr>Arial</vt:lpstr>
      <vt:lpstr>Calibri</vt:lpstr>
      <vt:lpstr>Wingdings</vt:lpstr>
      <vt:lpstr>Motiv1</vt:lpstr>
      <vt:lpstr>LARYNX  A HYPOFARYNX</vt:lpstr>
      <vt:lpstr> LARYNX A HYPOFARYNX</vt:lpstr>
      <vt:lpstr> LARYNX A HYPOFARYNX  anatomie hypofaryngu</vt:lpstr>
      <vt:lpstr> LARYNX A HYPOFARYNX  anatomie hrtanu</vt:lpstr>
      <vt:lpstr>LARYNX A HYPOFARYNX anatomie hrtanu</vt:lpstr>
      <vt:lpstr> LARYNX A HYPOFARYNX  anatomie hrtanu</vt:lpstr>
      <vt:lpstr> LARYNX A HYPOFARYNX  anatomie hrtanu</vt:lpstr>
      <vt:lpstr> LARYNX A HYPOFARYNX  anatomie hrtanu</vt:lpstr>
      <vt:lpstr> LARYNX A HYPOFARYNX  anatomie hrtanu</vt:lpstr>
      <vt:lpstr> LARYNX A HYPOFARYNX  anatomie trachea - bronchy</vt:lpstr>
      <vt:lpstr>        LARYNX A HYPOFARYNX  funkce hrtanu a tracheobronchiálního stromu</vt:lpstr>
      <vt:lpstr> LARYNX a HYPOFARYNX</vt:lpstr>
      <vt:lpstr> LARYNX A HYPOFARYNX  vyšetření hrtanu</vt:lpstr>
      <vt:lpstr> LARYNX A HYPOFARYNX  vyšetření hrtanu</vt:lpstr>
      <vt:lpstr> LARYNX A HYPOFARYNX  endoskopická vyšetření hrtanu</vt:lpstr>
      <vt:lpstr> LARYNX A HYPOFARYNX  fyziologický nález</vt:lpstr>
      <vt:lpstr>LARYNX A HYPOFARYNX fyziologický nález</vt:lpstr>
      <vt:lpstr>  LARYNX A HYPOFARYNX  vyšetření tracheobronchiálního stromu</vt:lpstr>
      <vt:lpstr>         LARYNX A HYPOFARYNX  fyziologický nález  - tracheobronchiální strom</vt:lpstr>
      <vt:lpstr> LARYNX a HYPOFARYNX</vt:lpstr>
      <vt:lpstr> LARYNX A HYPOFARYNX  poruchy inervace hrtanu</vt:lpstr>
      <vt:lpstr> LARYNX A HYPOFARYNX  poruchy inervace hrtanu</vt:lpstr>
      <vt:lpstr> LARYNX A HYPOFARYNX  poruchy inervace hrtanu</vt:lpstr>
      <vt:lpstr> LARYNX A HYPOFARYNX  poruchy inervace hrtanu</vt:lpstr>
      <vt:lpstr> LARYNX A HYPOFARYNX  poruchy inervace hrtanu</vt:lpstr>
      <vt:lpstr> LARYNX a HYPOFARYNX</vt:lpstr>
      <vt:lpstr> LARYNX A HYPOFARYNX       vývojové vady </vt:lpstr>
      <vt:lpstr> LARYNX A HYPOFARYNX  úrazy hrtanu a průdušnice</vt:lpstr>
      <vt:lpstr> LARYNX A HYPOFARYNX  úrazy hrtanu a průdušnice </vt:lpstr>
      <vt:lpstr> LARYNX A HYPOFARYNX  cizí tělesa v dýchacích cestách </vt:lpstr>
      <vt:lpstr> LARYNX A HYPOFARYNX  cizí tělesa v dýchacích cestách </vt:lpstr>
      <vt:lpstr> LARYNX a HYPOFARYNX</vt:lpstr>
      <vt:lpstr> LARYNX A HYPOFARYNX  záněty hrtanu </vt:lpstr>
      <vt:lpstr> LARYNX A HYPOFARYNX      nestenozující záněty hrtanu </vt:lpstr>
      <vt:lpstr> LARYNX A HYPOFARYNX  stenozující záněty hrtanu </vt:lpstr>
      <vt:lpstr> LARYNX A HYPOFARYNX  stenozující záněty hrtanu </vt:lpstr>
      <vt:lpstr>  LARYNX A HYPOFARYNX        stenozující záněty hrtanu  </vt:lpstr>
      <vt:lpstr> LARYNX a HYPOFARYNX</vt:lpstr>
      <vt:lpstr> LARYNX A HYPOFARYNX       chronická laryngitida </vt:lpstr>
      <vt:lpstr> LARYNX A HYPOFARYNX      chronická laryngitida </vt:lpstr>
      <vt:lpstr> LARYNX A HYPOFARYNX        benigní léze hrtanu </vt:lpstr>
      <vt:lpstr> LARYNX A HYPOFARYNX       benigní léze hrtanu </vt:lpstr>
      <vt:lpstr> LARYNX A HYPOFARYNX  benigní léze hrtanu</vt:lpstr>
      <vt:lpstr> LARYNX A HYPOFARYNX</vt:lpstr>
      <vt:lpstr> LARYNX A HYPOFARYNX     maligní nádory hrtanu </vt:lpstr>
      <vt:lpstr> LARYNX A HYPOFARYNX  maligní nádory hrtanu</vt:lpstr>
      <vt:lpstr> LARYNX A HYPOFARYNX  maligní nádory hrtanu</vt:lpstr>
      <vt:lpstr> LARYNX a HYPOFARYNX</vt:lpstr>
      <vt:lpstr> LARYNX A HYPOFARYNX  léčba maligních nádorů</vt:lpstr>
      <vt:lpstr> LARYNX A HYPOFARYNX  léčba maligních nádorů hrtanu T1-T2</vt:lpstr>
      <vt:lpstr> LARYNX A HYPOFARYNX  léčba maligních nádorů hrtanu T1-T2</vt:lpstr>
      <vt:lpstr> LARYNX A HYPOFARYNX  léčba maligních nádorů hrtanu T3-T4</vt:lpstr>
      <vt:lpstr> LARYNX A HYPOFARYNX  totální laryngektomie</vt:lpstr>
      <vt:lpstr> LARYNX A HYPOFARYNX  rehabilitace hlasu</vt:lpstr>
      <vt:lpstr> LARYNX A HYPOFARYNX  rehabilitace hlasu</vt:lpstr>
      <vt:lpstr> LARYNX a HYPOFARYNX</vt:lpstr>
      <vt:lpstr> LARYNX A HYPOFARYNX  hlas</vt:lpstr>
      <vt:lpstr> LARYNX A HYPOFARYNX  hlas</vt:lpstr>
      <vt:lpstr> LARYNX A HYPOFARYNX  hlas</vt:lpstr>
      <vt:lpstr> LARYNX A HYPOFARYNX  hlas</vt:lpstr>
      <vt:lpstr> LARYNX A HYPOFARYNX  hlas</vt:lpstr>
      <vt:lpstr> LARYNX A HYPOFARYNX  hlas</vt:lpstr>
      <vt:lpstr> LARYNX A HYPOFARYNX  řeč</vt:lpstr>
      <vt:lpstr>DĚKUJI ZA POZORNOST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411</cp:revision>
  <dcterms:created xsi:type="dcterms:W3CDTF">2016-05-29T18:14:43Z</dcterms:created>
  <dcterms:modified xsi:type="dcterms:W3CDTF">2020-11-15T15:43:40Z</dcterms:modified>
</cp:coreProperties>
</file>