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handoutMasterIdLst>
    <p:handoutMasterId r:id="rId88"/>
  </p:handoutMasterIdLst>
  <p:sldIdLst>
    <p:sldId id="256" r:id="rId2"/>
    <p:sldId id="324" r:id="rId3"/>
    <p:sldId id="391" r:id="rId4"/>
    <p:sldId id="392" r:id="rId5"/>
    <p:sldId id="393" r:id="rId6"/>
    <p:sldId id="394" r:id="rId7"/>
    <p:sldId id="395" r:id="rId8"/>
    <p:sldId id="397" r:id="rId9"/>
    <p:sldId id="396" r:id="rId10"/>
    <p:sldId id="398" r:id="rId11"/>
    <p:sldId id="399" r:id="rId12"/>
    <p:sldId id="400" r:id="rId13"/>
    <p:sldId id="326" r:id="rId14"/>
    <p:sldId id="401" r:id="rId15"/>
    <p:sldId id="402" r:id="rId16"/>
    <p:sldId id="403" r:id="rId17"/>
    <p:sldId id="347" r:id="rId18"/>
    <p:sldId id="404" r:id="rId19"/>
    <p:sldId id="415" r:id="rId20"/>
    <p:sldId id="413" r:id="rId21"/>
    <p:sldId id="344" r:id="rId22"/>
    <p:sldId id="345" r:id="rId23"/>
    <p:sldId id="346" r:id="rId24"/>
    <p:sldId id="348" r:id="rId25"/>
    <p:sldId id="278" r:id="rId26"/>
    <p:sldId id="280" r:id="rId27"/>
    <p:sldId id="354" r:id="rId28"/>
    <p:sldId id="277" r:id="rId29"/>
    <p:sldId id="274" r:id="rId30"/>
    <p:sldId id="279" r:id="rId31"/>
    <p:sldId id="275" r:id="rId32"/>
    <p:sldId id="276" r:id="rId33"/>
    <p:sldId id="405" r:id="rId34"/>
    <p:sldId id="283" r:id="rId35"/>
    <p:sldId id="416" r:id="rId36"/>
    <p:sldId id="417" r:id="rId37"/>
    <p:sldId id="289" r:id="rId38"/>
    <p:sldId id="285" r:id="rId39"/>
    <p:sldId id="286" r:id="rId40"/>
    <p:sldId id="291" r:id="rId41"/>
    <p:sldId id="293" r:id="rId42"/>
    <p:sldId id="294" r:id="rId43"/>
    <p:sldId id="295" r:id="rId44"/>
    <p:sldId id="361" r:id="rId45"/>
    <p:sldId id="362" r:id="rId46"/>
    <p:sldId id="406" r:id="rId47"/>
    <p:sldId id="353" r:id="rId48"/>
    <p:sldId id="370" r:id="rId49"/>
    <p:sldId id="371" r:id="rId50"/>
    <p:sldId id="373" r:id="rId51"/>
    <p:sldId id="423" r:id="rId52"/>
    <p:sldId id="424" r:id="rId53"/>
    <p:sldId id="418" r:id="rId54"/>
    <p:sldId id="378" r:id="rId55"/>
    <p:sldId id="384" r:id="rId56"/>
    <p:sldId id="382" r:id="rId57"/>
    <p:sldId id="419" r:id="rId58"/>
    <p:sldId id="376" r:id="rId59"/>
    <p:sldId id="380" r:id="rId60"/>
    <p:sldId id="422" r:id="rId61"/>
    <p:sldId id="421" r:id="rId62"/>
    <p:sldId id="389" r:id="rId63"/>
    <p:sldId id="407" r:id="rId64"/>
    <p:sldId id="355" r:id="rId65"/>
    <p:sldId id="309" r:id="rId66"/>
    <p:sldId id="410" r:id="rId67"/>
    <p:sldId id="310" r:id="rId68"/>
    <p:sldId id="311" r:id="rId69"/>
    <p:sldId id="358" r:id="rId70"/>
    <p:sldId id="408" r:id="rId71"/>
    <p:sldId id="411" r:id="rId72"/>
    <p:sldId id="304" r:id="rId73"/>
    <p:sldId id="337" r:id="rId74"/>
    <p:sldId id="301" r:id="rId75"/>
    <p:sldId id="412" r:id="rId76"/>
    <p:sldId id="425" r:id="rId77"/>
    <p:sldId id="314" r:id="rId78"/>
    <p:sldId id="409" r:id="rId79"/>
    <p:sldId id="312" r:id="rId80"/>
    <p:sldId id="332" r:id="rId81"/>
    <p:sldId id="330" r:id="rId82"/>
    <p:sldId id="331" r:id="rId83"/>
    <p:sldId id="333" r:id="rId84"/>
    <p:sldId id="334" r:id="rId85"/>
    <p:sldId id="257" r:id="rId8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>
      <p:cViewPr varScale="1">
        <p:scale>
          <a:sx n="114" d="100"/>
          <a:sy n="114" d="100"/>
        </p:scale>
        <p:origin x="14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37D8B6C-2A25-4004-8A98-B5CD9F8F7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B8390E-53F6-45D1-BE43-9C4AFDB3BB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2FAE5-20A4-4E0F-A841-2E1C3BB59A75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2DD14C-063D-43E0-B15C-039B91D60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0D7176-A0C3-412C-9940-B257CD03D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1D4F8-FDD3-420D-8F89-7BE06ECF0F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843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CBE0D-7495-4216-AC52-72561841F3F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70E95-47AA-4819-9219-2B03D9C18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3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22531" name="Zástupný symbol pro zápatí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27D73AE-587A-4ECA-907A-A731817FE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38B066-6423-4D81-B753-0742C7D592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2" y="89955"/>
            <a:ext cx="1495424" cy="113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19.06.2021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publicacionesmedicina.uc.cl/Otoscopia/OtoscopiaNormal1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e1v1m1.co.uk/wp-content/uploads/2013/11/39549002.jpg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tbr.cz/" TargetMode="External"/><Relationship Id="rId2" Type="http://schemas.openxmlformats.org/officeDocument/2006/relationships/hyperlink" Target="http://www.eorl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07184" y="1484784"/>
            <a:ext cx="4841280" cy="3420614"/>
          </a:xfrm>
        </p:spPr>
        <p:txBody>
          <a:bodyPr/>
          <a:lstStyle/>
          <a:p>
            <a:r>
              <a:rPr lang="cs-CZ" sz="4800" dirty="0"/>
              <a:t>UCHO I</a:t>
            </a:r>
            <a:br>
              <a:rPr lang="cs-CZ" sz="4800" dirty="0"/>
            </a:br>
            <a:br>
              <a:rPr lang="cs-CZ" sz="4800" dirty="0"/>
            </a:br>
            <a:r>
              <a:rPr lang="cs-CZ" sz="2800" dirty="0"/>
              <a:t>Otorinolaryngologie</a:t>
            </a:r>
            <a:br>
              <a:rPr lang="cs-CZ" sz="1800" dirty="0"/>
            </a:br>
            <a:br>
              <a:rPr lang="cs-CZ" sz="1800" dirty="0"/>
            </a:br>
            <a:r>
              <a:rPr lang="cs-CZ" sz="1800" dirty="0"/>
              <a:t>Magisterský studijní program VL a ZL LF MU</a:t>
            </a:r>
            <a:br>
              <a:rPr lang="cs-CZ" sz="8800" dirty="0"/>
            </a:br>
            <a:endParaRPr lang="cs-CZ" sz="4800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4562593" y="4905398"/>
            <a:ext cx="5112568" cy="1799729"/>
          </a:xfrm>
        </p:spPr>
        <p:txBody>
          <a:bodyPr/>
          <a:lstStyle/>
          <a:p>
            <a:pPr algn="l"/>
            <a:r>
              <a:rPr lang="cs-CZ" sz="1400" dirty="0"/>
              <a:t>Klinika otorinolaryngologie a chirurgie hlavy a krku</a:t>
            </a:r>
          </a:p>
          <a:p>
            <a:pPr algn="l"/>
            <a:r>
              <a:rPr lang="cs-CZ" sz="1400" dirty="0"/>
              <a:t>Fakultní nemocnice u sv. Anny a LF MU v Brně</a:t>
            </a:r>
          </a:p>
          <a:p>
            <a:pPr algn="l"/>
            <a:r>
              <a:rPr lang="cs-CZ" sz="1400" dirty="0"/>
              <a:t>Přednosta: Doc. MUDr. Gál  Břetislav, Ph.D.</a:t>
            </a:r>
          </a:p>
          <a:p>
            <a:pPr algn="l"/>
            <a:r>
              <a:rPr lang="en-US" sz="1400" dirty="0" err="1"/>
              <a:t>Pekařská</a:t>
            </a:r>
            <a:r>
              <a:rPr lang="en-US" sz="1400" dirty="0"/>
              <a:t>  53</a:t>
            </a:r>
            <a:r>
              <a:rPr lang="cs-CZ" sz="1400" dirty="0"/>
              <a:t>, Brno , </a:t>
            </a:r>
            <a:r>
              <a:rPr lang="en-US" sz="1400" dirty="0"/>
              <a:t>656 91</a:t>
            </a:r>
            <a:endParaRPr lang="cs-CZ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83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86479-DA9C-0841-9EF6-B0B6CE3F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433A40-1EAA-3843-8CF2-36EA15848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Dutina bubínková</a:t>
            </a:r>
          </a:p>
          <a:p>
            <a:pPr lvl="3"/>
            <a:r>
              <a:rPr lang="en-GB" sz="1400" dirty="0" err="1"/>
              <a:t>největší</a:t>
            </a:r>
            <a:r>
              <a:rPr lang="en-GB" sz="1400" dirty="0"/>
              <a:t> </a:t>
            </a:r>
            <a:r>
              <a:rPr lang="en-GB" sz="1400" dirty="0" err="1"/>
              <a:t>dutin</a:t>
            </a:r>
            <a:r>
              <a:rPr lang="cs-CZ" sz="1400" dirty="0"/>
              <a:t>a</a:t>
            </a:r>
            <a:r>
              <a:rPr lang="en-GB" sz="1400" dirty="0"/>
              <a:t> </a:t>
            </a:r>
            <a:r>
              <a:rPr lang="en-GB" sz="1400" dirty="0" err="1"/>
              <a:t>středního</a:t>
            </a:r>
            <a:r>
              <a:rPr lang="en-GB" sz="1400" dirty="0"/>
              <a:t> </a:t>
            </a:r>
            <a:r>
              <a:rPr lang="en-GB" sz="1400" dirty="0" err="1"/>
              <a:t>ucha</a:t>
            </a:r>
            <a:endParaRPr lang="cs-CZ" sz="1400" dirty="0"/>
          </a:p>
          <a:p>
            <a:pPr lvl="3"/>
            <a:r>
              <a:rPr lang="cs-CZ" sz="1400" dirty="0"/>
              <a:t>tvar bikonkávní čočky</a:t>
            </a:r>
          </a:p>
          <a:p>
            <a:pPr lvl="3"/>
            <a:r>
              <a:rPr lang="en-GB" sz="1400" dirty="0" err="1"/>
              <a:t>tři</a:t>
            </a:r>
            <a:r>
              <a:rPr lang="en-GB" sz="1400" dirty="0"/>
              <a:t> </a:t>
            </a:r>
            <a:r>
              <a:rPr lang="en-GB" sz="1400" dirty="0" err="1"/>
              <a:t>sluchové</a:t>
            </a:r>
            <a:r>
              <a:rPr lang="en-GB" sz="1400" dirty="0"/>
              <a:t> </a:t>
            </a:r>
            <a:r>
              <a:rPr lang="en-GB" sz="1400" dirty="0" err="1"/>
              <a:t>kůstky</a:t>
            </a:r>
            <a:r>
              <a:rPr lang="cs-CZ" sz="1400" dirty="0"/>
              <a:t>:</a:t>
            </a:r>
          </a:p>
          <a:p>
            <a:pPr lvl="4"/>
            <a:r>
              <a:rPr lang="en-GB" sz="1400" i="1" dirty="0" err="1"/>
              <a:t>kladívko</a:t>
            </a:r>
            <a:r>
              <a:rPr lang="en-GB" sz="1400" dirty="0"/>
              <a:t> </a:t>
            </a:r>
            <a:r>
              <a:rPr lang="en-GB" sz="1400" i="1" dirty="0"/>
              <a:t>(malleus)</a:t>
            </a:r>
            <a:endParaRPr lang="cs-CZ" sz="1400" i="1" dirty="0"/>
          </a:p>
          <a:p>
            <a:pPr lvl="4"/>
            <a:r>
              <a:rPr lang="en-GB" sz="1400" i="1" dirty="0" err="1"/>
              <a:t>kovadlinka</a:t>
            </a:r>
            <a:r>
              <a:rPr lang="en-GB" sz="1400" i="1" dirty="0"/>
              <a:t> (incus</a:t>
            </a:r>
            <a:r>
              <a:rPr lang="cs-CZ" sz="1400" i="1" dirty="0"/>
              <a:t>)</a:t>
            </a:r>
            <a:endParaRPr lang="cs-CZ" sz="1400" b="1" i="1" dirty="0"/>
          </a:p>
          <a:p>
            <a:pPr lvl="4"/>
            <a:r>
              <a:rPr lang="en-GB" sz="1400" i="1" dirty="0" err="1"/>
              <a:t>třmínek</a:t>
            </a:r>
            <a:r>
              <a:rPr lang="en-GB" sz="1400" i="1" dirty="0"/>
              <a:t> (stapes)</a:t>
            </a:r>
            <a:r>
              <a:rPr lang="en-GB" sz="1400" dirty="0"/>
              <a:t> </a:t>
            </a:r>
          </a:p>
          <a:p>
            <a:pPr lvl="3"/>
            <a:r>
              <a:rPr lang="cs-CZ" sz="1400" dirty="0"/>
              <a:t>obsah</a:t>
            </a:r>
          </a:p>
          <a:p>
            <a:pPr lvl="4"/>
            <a:r>
              <a:rPr lang="cs-CZ" sz="1400" dirty="0" err="1"/>
              <a:t>Epitympanum</a:t>
            </a:r>
            <a:endParaRPr lang="cs-CZ" sz="1400" dirty="0"/>
          </a:p>
          <a:p>
            <a:pPr lvl="4"/>
            <a:r>
              <a:rPr lang="cs-CZ" sz="1400" dirty="0" err="1"/>
              <a:t>Mezotympanum</a:t>
            </a:r>
            <a:endParaRPr lang="cs-CZ" sz="1400" dirty="0"/>
          </a:p>
          <a:p>
            <a:pPr lvl="4"/>
            <a:r>
              <a:rPr lang="cs-CZ" sz="1400" dirty="0" err="1"/>
              <a:t>Hypotympanum</a:t>
            </a:r>
            <a:endParaRPr lang="cs-CZ" sz="1400" dirty="0"/>
          </a:p>
          <a:p>
            <a:pPr lvl="4"/>
            <a:r>
              <a:rPr lang="cs-CZ" sz="1400" dirty="0" err="1"/>
              <a:t>Protympanum</a:t>
            </a:r>
            <a:endParaRPr lang="cs-CZ" sz="1400" dirty="0"/>
          </a:p>
          <a:p>
            <a:pPr lvl="4"/>
            <a:r>
              <a:rPr lang="cs-CZ" sz="1400" dirty="0" err="1"/>
              <a:t>Retrotympanum</a:t>
            </a:r>
            <a:endParaRPr lang="cs-CZ" sz="1400" dirty="0"/>
          </a:p>
          <a:p>
            <a:pPr lvl="4"/>
            <a:endParaRPr lang="cs-CZ" sz="1400" dirty="0"/>
          </a:p>
          <a:p>
            <a:endParaRPr lang="cs-CZ" dirty="0"/>
          </a:p>
        </p:txBody>
      </p:sp>
      <p:pic>
        <p:nvPicPr>
          <p:cNvPr id="4" name="obrázek 13" descr="Výsledek obrázku pro ossicular chain">
            <a:extLst>
              <a:ext uri="{FF2B5EF4-FFF2-40B4-BE49-F238E27FC236}">
                <a16:creationId xmlns:a16="http://schemas.microsoft.com/office/drawing/2014/main" id="{48C57D89-019B-2947-80E4-9ED30143BC1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5" y="1388546"/>
            <a:ext cx="314060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D7BBD2-684C-8C4F-9A11-5D53EC0A9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72" y="4077072"/>
            <a:ext cx="4032448" cy="24153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6BCE010-FC1A-454F-8198-158FE4A4E944}"/>
              </a:ext>
            </a:extLst>
          </p:cNvPr>
          <p:cNvSpPr txBox="1"/>
          <p:nvPr/>
        </p:nvSpPr>
        <p:spPr>
          <a:xfrm>
            <a:off x="5220072" y="6522019"/>
            <a:ext cx="4644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 obr.: Příručka pro praxi: chronický hnisavý středoušní zánět</a:t>
            </a:r>
          </a:p>
        </p:txBody>
      </p:sp>
    </p:spTree>
    <p:extLst>
      <p:ext uri="{BB962C8B-B14F-4D97-AF65-F5344CB8AC3E}">
        <p14:creationId xmlns:p14="http://schemas.microsoft.com/office/powerpoint/2010/main" val="174213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C6ADE-CC68-BB44-8982-3AB08433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576064"/>
          </a:xfrm>
        </p:spPr>
        <p:txBody>
          <a:bodyPr/>
          <a:lstStyle/>
          <a:p>
            <a:br>
              <a:rPr lang="cs-CZ" sz="2400" dirty="0">
                <a:solidFill>
                  <a:srgbClr val="FF0000"/>
                </a:solidFill>
              </a:rPr>
            </a:br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98F56-144E-1D42-BBFF-2E283045A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Dutina bubínková</a:t>
            </a:r>
          </a:p>
          <a:p>
            <a:pPr lvl="3"/>
            <a:r>
              <a:rPr lang="en-GB" sz="1400" b="1" dirty="0"/>
              <a:t>Epitympanum (</a:t>
            </a:r>
            <a:r>
              <a:rPr lang="en-GB" sz="1400" b="1" dirty="0" err="1"/>
              <a:t>atticus</a:t>
            </a:r>
            <a:r>
              <a:rPr lang="en-GB" sz="1400" b="1" dirty="0"/>
              <a:t>, </a:t>
            </a:r>
            <a:r>
              <a:rPr lang="en-GB" sz="1400" b="1" dirty="0" err="1"/>
              <a:t>dutina</a:t>
            </a:r>
            <a:r>
              <a:rPr lang="en-GB" sz="1400" b="1" dirty="0"/>
              <a:t> </a:t>
            </a:r>
            <a:r>
              <a:rPr lang="en-GB" sz="1400" b="1" dirty="0" err="1"/>
              <a:t>nadbubínková</a:t>
            </a:r>
            <a:r>
              <a:rPr lang="en-GB" sz="1400" b="1" dirty="0"/>
              <a:t>)</a:t>
            </a:r>
            <a:r>
              <a:rPr lang="cs-CZ" sz="1400" b="1" dirty="0"/>
              <a:t> </a:t>
            </a:r>
          </a:p>
          <a:p>
            <a:pPr lvl="4"/>
            <a:r>
              <a:rPr lang="cs-CZ" sz="1400" dirty="0"/>
              <a:t>horní část bubínkové dutiny</a:t>
            </a:r>
            <a:endParaRPr lang="cs-CZ" sz="1400" b="1" dirty="0"/>
          </a:p>
          <a:p>
            <a:pPr lvl="4"/>
            <a:r>
              <a:rPr lang="cs-CZ" sz="1400" dirty="0"/>
              <a:t>n</a:t>
            </a:r>
            <a:r>
              <a:rPr lang="en-GB" sz="1400" dirty="0" err="1"/>
              <a:t>achází</a:t>
            </a:r>
            <a:r>
              <a:rPr lang="en-GB" sz="1400" dirty="0"/>
              <a:t> se v </a:t>
            </a:r>
            <a:r>
              <a:rPr lang="en-GB" sz="1400" dirty="0" err="1"/>
              <a:t>něm</a:t>
            </a:r>
            <a:r>
              <a:rPr lang="en-GB" sz="1400" dirty="0"/>
              <a:t> </a:t>
            </a:r>
            <a:r>
              <a:rPr lang="en-GB" sz="1400" dirty="0" err="1"/>
              <a:t>převážná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</a:t>
            </a:r>
            <a:r>
              <a:rPr lang="en-GB" sz="1400" dirty="0" err="1"/>
              <a:t>kladívka</a:t>
            </a:r>
            <a:r>
              <a:rPr lang="en-GB" sz="1400" dirty="0"/>
              <a:t> a </a:t>
            </a:r>
            <a:r>
              <a:rPr lang="en-GB" sz="1400" dirty="0" err="1"/>
              <a:t>kovadlinky</a:t>
            </a:r>
            <a:endParaRPr lang="cs-CZ" sz="1400" dirty="0"/>
          </a:p>
          <a:p>
            <a:pPr lvl="4"/>
            <a:r>
              <a:rPr lang="en-GB" sz="1400" dirty="0" err="1"/>
              <a:t>propojen</a:t>
            </a:r>
            <a:r>
              <a:rPr lang="cs-CZ" sz="1400" dirty="0" err="1"/>
              <a:t>í</a:t>
            </a:r>
            <a:r>
              <a:rPr lang="en-GB" sz="1400" dirty="0"/>
              <a:t> </a:t>
            </a:r>
            <a:r>
              <a:rPr lang="en-GB" sz="1400" dirty="0" err="1"/>
              <a:t>přes</a:t>
            </a:r>
            <a:r>
              <a:rPr lang="en-GB" sz="1400" dirty="0"/>
              <a:t> </a:t>
            </a:r>
            <a:r>
              <a:rPr lang="en-GB" sz="1400" dirty="0" err="1"/>
              <a:t>adituas</a:t>
            </a:r>
            <a:r>
              <a:rPr lang="en-GB" sz="1400" dirty="0"/>
              <a:t> ad antrum s antrum </a:t>
            </a:r>
            <a:r>
              <a:rPr lang="en-GB" sz="1400" dirty="0" err="1"/>
              <a:t>mastoideum</a:t>
            </a:r>
            <a:r>
              <a:rPr lang="en-GB" sz="1400" dirty="0"/>
              <a:t> a se </a:t>
            </a:r>
            <a:r>
              <a:rPr lang="en-GB" sz="1400" dirty="0" err="1"/>
              <a:t>systémem</a:t>
            </a:r>
            <a:r>
              <a:rPr lang="en-GB" sz="1400" dirty="0"/>
              <a:t> </a:t>
            </a:r>
            <a:r>
              <a:rPr lang="en-GB" sz="1400" dirty="0" err="1"/>
              <a:t>mastoidálních</a:t>
            </a:r>
            <a:r>
              <a:rPr lang="en-GB" sz="1400" dirty="0"/>
              <a:t> </a:t>
            </a:r>
            <a:r>
              <a:rPr lang="en-GB" sz="1400" dirty="0" err="1"/>
              <a:t>sklípků</a:t>
            </a:r>
            <a:endParaRPr lang="cs-CZ" sz="1400" i="1" dirty="0"/>
          </a:p>
          <a:p>
            <a:pPr lvl="3"/>
            <a:r>
              <a:rPr lang="en-GB" sz="1400" b="1" dirty="0" err="1"/>
              <a:t>Mezotympanum</a:t>
            </a:r>
            <a:r>
              <a:rPr lang="en-GB" sz="1400" dirty="0"/>
              <a:t> </a:t>
            </a:r>
            <a:r>
              <a:rPr lang="cs-CZ" sz="1400" dirty="0"/>
              <a:t> </a:t>
            </a:r>
          </a:p>
          <a:p>
            <a:pPr lvl="4"/>
            <a:r>
              <a:rPr lang="en-GB" sz="1400" dirty="0" err="1"/>
              <a:t>střední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</a:t>
            </a:r>
            <a:r>
              <a:rPr lang="en-GB" sz="1400" dirty="0" err="1"/>
              <a:t>bubínkové</a:t>
            </a:r>
            <a:r>
              <a:rPr lang="en-GB" sz="1400" dirty="0"/>
              <a:t> </a:t>
            </a:r>
            <a:r>
              <a:rPr lang="en-GB" sz="1400" dirty="0" err="1"/>
              <a:t>dutiny</a:t>
            </a:r>
            <a:endParaRPr lang="cs-CZ" sz="1400" dirty="0"/>
          </a:p>
          <a:p>
            <a:pPr lvl="4"/>
            <a:r>
              <a:rPr lang="cs-CZ" sz="1400" dirty="0"/>
              <a:t>p</a:t>
            </a:r>
            <a:r>
              <a:rPr lang="en-GB" sz="1400" dirty="0" err="1"/>
              <a:t>romontorium</a:t>
            </a:r>
            <a:r>
              <a:rPr lang="cs-CZ" sz="1400" dirty="0"/>
              <a:t> (</a:t>
            </a:r>
            <a:r>
              <a:rPr lang="en-GB" sz="1400" dirty="0" err="1"/>
              <a:t>bazální</a:t>
            </a:r>
            <a:r>
              <a:rPr lang="cs-CZ" sz="1400" dirty="0"/>
              <a:t> </a:t>
            </a:r>
            <a:r>
              <a:rPr lang="en-GB" sz="1400" dirty="0" err="1"/>
              <a:t>závit</a:t>
            </a:r>
            <a:r>
              <a:rPr lang="cs-CZ" sz="1400" dirty="0"/>
              <a:t> </a:t>
            </a:r>
            <a:r>
              <a:rPr lang="en-GB" sz="1400" dirty="0" err="1"/>
              <a:t>hlemýždě</a:t>
            </a:r>
            <a:r>
              <a:rPr lang="cs-CZ" sz="1400" dirty="0"/>
              <a:t>)</a:t>
            </a:r>
          </a:p>
          <a:p>
            <a:pPr lvl="4"/>
            <a:r>
              <a:rPr lang="en-GB" sz="1400" dirty="0" err="1"/>
              <a:t>oválné</a:t>
            </a:r>
            <a:r>
              <a:rPr lang="en-GB" sz="1400" dirty="0"/>
              <a:t> </a:t>
            </a:r>
            <a:r>
              <a:rPr lang="en-GB" sz="1400" dirty="0" err="1"/>
              <a:t>okénko</a:t>
            </a:r>
            <a:r>
              <a:rPr lang="en-GB" sz="1400" dirty="0"/>
              <a:t> (foramen </a:t>
            </a:r>
            <a:r>
              <a:rPr lang="en-GB" sz="1400" dirty="0" err="1"/>
              <a:t>ovale</a:t>
            </a:r>
            <a:r>
              <a:rPr lang="en-GB" sz="1400" dirty="0"/>
              <a:t>, fenestra vestibuli)</a:t>
            </a:r>
            <a:endParaRPr lang="cs-CZ" sz="1400" dirty="0"/>
          </a:p>
          <a:p>
            <a:pPr lvl="4"/>
            <a:r>
              <a:rPr lang="en-GB" sz="1400" dirty="0" err="1"/>
              <a:t>kulaté</a:t>
            </a:r>
            <a:r>
              <a:rPr lang="en-GB" sz="1400" dirty="0"/>
              <a:t> </a:t>
            </a:r>
            <a:r>
              <a:rPr lang="en-GB" sz="1400" dirty="0" err="1"/>
              <a:t>okénko</a:t>
            </a:r>
            <a:r>
              <a:rPr lang="en-GB" sz="1400" dirty="0"/>
              <a:t> (foramen rotundum, fenestra cochleae)</a:t>
            </a:r>
            <a:endParaRPr lang="cs-CZ" sz="1400" dirty="0"/>
          </a:p>
          <a:p>
            <a:pPr lvl="4"/>
            <a:r>
              <a:rPr lang="en-GB" sz="1400" dirty="0" err="1"/>
              <a:t>horizontální</a:t>
            </a:r>
            <a:r>
              <a:rPr lang="en-GB" sz="1400" dirty="0"/>
              <a:t> </a:t>
            </a:r>
            <a:r>
              <a:rPr lang="en-GB" sz="1400" dirty="0" err="1"/>
              <a:t>úsek</a:t>
            </a:r>
            <a:r>
              <a:rPr lang="en-GB" sz="1400" dirty="0"/>
              <a:t> </a:t>
            </a:r>
            <a:r>
              <a:rPr lang="en-GB" sz="1400" dirty="0" err="1"/>
              <a:t>lícního</a:t>
            </a:r>
            <a:r>
              <a:rPr lang="en-GB" sz="1400" dirty="0"/>
              <a:t> </a:t>
            </a:r>
            <a:r>
              <a:rPr lang="en-GB" sz="1400" dirty="0" err="1"/>
              <a:t>nervu</a:t>
            </a:r>
            <a:endParaRPr lang="cs-CZ" sz="1400" dirty="0"/>
          </a:p>
          <a:p>
            <a:pPr lvl="4"/>
            <a:r>
              <a:rPr lang="en-GB" sz="1400" dirty="0" err="1"/>
              <a:t>ústí</a:t>
            </a:r>
            <a:r>
              <a:rPr lang="en-GB" sz="1400" dirty="0"/>
              <a:t> </a:t>
            </a:r>
            <a:r>
              <a:rPr lang="en-GB" sz="1400" dirty="0" err="1"/>
              <a:t>Eustachovy</a:t>
            </a:r>
            <a:r>
              <a:rPr lang="en-GB" sz="1400" dirty="0"/>
              <a:t> </a:t>
            </a:r>
            <a:r>
              <a:rPr lang="en-GB" sz="1400" dirty="0" err="1"/>
              <a:t>trubice</a:t>
            </a:r>
            <a:endParaRPr lang="cs-CZ" sz="1400" dirty="0"/>
          </a:p>
          <a:p>
            <a:pPr lvl="4"/>
            <a:r>
              <a:rPr lang="en-GB" sz="1400" dirty="0"/>
              <a:t>musculus tensor tympani</a:t>
            </a:r>
            <a:r>
              <a:rPr lang="cs-CZ" sz="1400" dirty="0"/>
              <a:t> a </a:t>
            </a:r>
            <a:r>
              <a:rPr lang="en-GB" sz="1400" dirty="0"/>
              <a:t>musculus stapedius</a:t>
            </a:r>
            <a:r>
              <a:rPr lang="cs-CZ" sz="1400" dirty="0"/>
              <a:t> (</a:t>
            </a:r>
            <a:r>
              <a:rPr lang="en-GB" sz="1400" dirty="0" err="1"/>
              <a:t>ochrana</a:t>
            </a:r>
            <a:r>
              <a:rPr lang="en-GB" sz="1400" dirty="0"/>
              <a:t> </a:t>
            </a:r>
            <a:r>
              <a:rPr lang="en-GB" sz="1400" dirty="0" err="1"/>
              <a:t>vnitřního</a:t>
            </a:r>
            <a:r>
              <a:rPr lang="en-GB" sz="1400" dirty="0"/>
              <a:t> </a:t>
            </a:r>
            <a:r>
              <a:rPr lang="en-GB" sz="1400" dirty="0" err="1"/>
              <a:t>ucha</a:t>
            </a:r>
            <a:r>
              <a:rPr lang="en-GB" sz="1400" dirty="0"/>
              <a:t> </a:t>
            </a:r>
            <a:r>
              <a:rPr lang="en-GB" sz="1400" dirty="0" err="1"/>
              <a:t>před</a:t>
            </a:r>
            <a:r>
              <a:rPr lang="en-GB" sz="1400" dirty="0"/>
              <a:t> </a:t>
            </a:r>
            <a:r>
              <a:rPr lang="en-GB" sz="1400" dirty="0" err="1"/>
              <a:t>silnými</a:t>
            </a:r>
            <a:r>
              <a:rPr lang="en-GB" sz="1400" dirty="0"/>
              <a:t> </a:t>
            </a:r>
            <a:r>
              <a:rPr lang="en-GB" sz="1400" dirty="0" err="1"/>
              <a:t>zvuky</a:t>
            </a:r>
            <a:r>
              <a:rPr lang="cs-CZ" sz="1400" dirty="0"/>
              <a:t>)</a:t>
            </a:r>
            <a:r>
              <a:rPr lang="en-GB" sz="1400" dirty="0"/>
              <a:t>  </a:t>
            </a:r>
            <a:endParaRPr lang="cs-CZ" sz="1400" dirty="0"/>
          </a:p>
          <a:p>
            <a:pPr lvl="3"/>
            <a:r>
              <a:rPr lang="en-GB" sz="1400" b="1" dirty="0"/>
              <a:t>Hypotympanum</a:t>
            </a:r>
            <a:r>
              <a:rPr lang="en-GB" sz="1400" dirty="0"/>
              <a:t> </a:t>
            </a:r>
            <a:endParaRPr lang="cs-CZ" sz="1400" i="1" dirty="0"/>
          </a:p>
          <a:p>
            <a:pPr lvl="4"/>
            <a:r>
              <a:rPr lang="en-GB" sz="1400" dirty="0" err="1"/>
              <a:t>dolní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cavum tympani</a:t>
            </a:r>
            <a:endParaRPr lang="cs-CZ" sz="1400" dirty="0"/>
          </a:p>
          <a:p>
            <a:pPr lvl="4"/>
            <a:r>
              <a:rPr lang="en-GB" sz="1400" dirty="0"/>
              <a:t>bulbus venae </a:t>
            </a:r>
            <a:r>
              <a:rPr lang="en-GB" sz="1400" dirty="0" err="1"/>
              <a:t>jugularis</a:t>
            </a:r>
            <a:r>
              <a:rPr lang="en-GB" sz="1400" dirty="0"/>
              <a:t>  </a:t>
            </a:r>
          </a:p>
          <a:p>
            <a:pPr lvl="3"/>
            <a:endParaRPr lang="cs-CZ" sz="1400" dirty="0"/>
          </a:p>
          <a:p>
            <a:pPr lvl="3"/>
            <a:endParaRPr lang="cs-CZ" sz="14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1092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E46AE-FC25-C742-97BB-EA9B66F0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D8965B-987E-B24F-B73F-190F1D66A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547260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Eustachova trubice (tuba </a:t>
            </a:r>
            <a:r>
              <a:rPr lang="cs-CZ" sz="1600" dirty="0" err="1">
                <a:solidFill>
                  <a:srgbClr val="FF0000"/>
                </a:solidFill>
              </a:rPr>
              <a:t>auditiva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pPr lvl="3"/>
            <a:r>
              <a:rPr lang="cs-CZ" sz="1400" dirty="0" err="1"/>
              <a:t>Šterbinovitá</a:t>
            </a:r>
            <a:r>
              <a:rPr lang="cs-CZ" sz="1400" dirty="0"/>
              <a:t> trubice spojující nosohltan se středouším</a:t>
            </a:r>
          </a:p>
          <a:p>
            <a:pPr lvl="3"/>
            <a:r>
              <a:rPr lang="cs-CZ" sz="1400" dirty="0"/>
              <a:t>3,5 – 4,5 cm</a:t>
            </a:r>
          </a:p>
          <a:p>
            <a:pPr lvl="4"/>
            <a:r>
              <a:rPr lang="cs-CZ" sz="1400" dirty="0"/>
              <a:t>Mediální kostěná část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Směřuje do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protympana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4"/>
            <a:r>
              <a:rPr lang="cs-CZ" sz="1400" dirty="0" err="1"/>
              <a:t>Laterání</a:t>
            </a:r>
            <a:r>
              <a:rPr lang="cs-CZ" sz="1400" dirty="0"/>
              <a:t> chrupavčitá část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Podmiňuje torus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nosohltanu</a:t>
            </a:r>
          </a:p>
          <a:p>
            <a:pPr lvl="3"/>
            <a:r>
              <a:rPr lang="cs-CZ" sz="1400" dirty="0"/>
              <a:t>Funkce </a:t>
            </a:r>
          </a:p>
          <a:p>
            <a:pPr lvl="4"/>
            <a:r>
              <a:rPr lang="cs-CZ" sz="1400" dirty="0"/>
              <a:t>Ventilační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vyrovnání tlaku ve středouší se zevním tlakem</a:t>
            </a:r>
          </a:p>
          <a:p>
            <a:pPr lvl="4"/>
            <a:r>
              <a:rPr lang="cs-CZ" sz="1400" dirty="0"/>
              <a:t>Drenážní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odstraňování sekretu ze středouší</a:t>
            </a:r>
          </a:p>
          <a:p>
            <a:pPr lvl="4"/>
            <a:r>
              <a:rPr lang="cs-CZ" sz="1400" dirty="0"/>
              <a:t>Ochranná funkce: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 průnikem sekretu do středouší </a:t>
            </a:r>
          </a:p>
          <a:p>
            <a:pPr lvl="3"/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endParaRPr lang="cs-CZ" sz="14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ECF657-2BDF-944A-A873-093CF595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229023"/>
            <a:ext cx="2371189" cy="2479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E01F1F-92CE-AE46-A58C-13DD044ACDF6}"/>
              </a:ext>
            </a:extLst>
          </p:cNvPr>
          <p:cNvSpPr/>
          <p:nvPr/>
        </p:nvSpPr>
        <p:spPr>
          <a:xfrm>
            <a:off x="6352451" y="4675617"/>
            <a:ext cx="29285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ústí ET v nosohltanu – normální nález </a:t>
            </a: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(chrupavka ET podmiňuje val – torus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tubarus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www.researchgate.net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448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CEA40-34F9-41D7-8B5E-C1A20892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CB5A26-1FFB-4822-B626-DA082944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972491"/>
            <a:ext cx="5387148" cy="3462399"/>
          </a:xfrm>
          <a:prstGeom prst="rect">
            <a:avLst/>
          </a:prstGeo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654CA19-7D26-48A4-9195-530433775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7164147" cy="180419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Eustachova trubice (tuba </a:t>
            </a:r>
            <a:r>
              <a:rPr lang="cs-CZ" sz="1600" dirty="0" err="1">
                <a:solidFill>
                  <a:srgbClr val="FF0000"/>
                </a:solidFill>
              </a:rPr>
              <a:t>auditiva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7278CB6-EEA1-4B3B-A4E4-7C811EDAB89E}"/>
              </a:ext>
            </a:extLst>
          </p:cNvPr>
          <p:cNvSpPr txBox="1">
            <a:spLocks/>
          </p:cNvSpPr>
          <p:nvPr/>
        </p:nvSpPr>
        <p:spPr bwMode="auto">
          <a:xfrm>
            <a:off x="3445718" y="5732048"/>
            <a:ext cx="44287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ACI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3F6EFD6-241C-4D59-B02A-CF455EEA1FAD}"/>
              </a:ext>
            </a:extLst>
          </p:cNvPr>
          <p:cNvSpPr txBox="1">
            <a:spLocks/>
          </p:cNvSpPr>
          <p:nvPr/>
        </p:nvSpPr>
        <p:spPr bwMode="auto">
          <a:xfrm>
            <a:off x="3498872" y="3140968"/>
            <a:ext cx="129614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bubínková dutina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277F9055-F88F-452C-B429-9A2CEDB8EB86}"/>
              </a:ext>
            </a:extLst>
          </p:cNvPr>
          <p:cNvSpPr txBox="1">
            <a:spLocks/>
          </p:cNvSpPr>
          <p:nvPr/>
        </p:nvSpPr>
        <p:spPr bwMode="auto">
          <a:xfrm>
            <a:off x="4183981" y="5693983"/>
            <a:ext cx="129614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spojná část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0E0FF699-FD85-4E81-84F5-AAE742D5645E}"/>
              </a:ext>
            </a:extLst>
          </p:cNvPr>
          <p:cNvSpPr txBox="1">
            <a:spLocks/>
          </p:cNvSpPr>
          <p:nvPr/>
        </p:nvSpPr>
        <p:spPr bwMode="auto">
          <a:xfrm>
            <a:off x="4331879" y="6152239"/>
            <a:ext cx="129614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sluchová trubice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8DC66F2F-914C-4891-837D-A83979FD3B42}"/>
              </a:ext>
            </a:extLst>
          </p:cNvPr>
          <p:cNvSpPr txBox="1">
            <a:spLocks/>
          </p:cNvSpPr>
          <p:nvPr/>
        </p:nvSpPr>
        <p:spPr bwMode="auto">
          <a:xfrm>
            <a:off x="5771084" y="4933708"/>
            <a:ext cx="129614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chrupavčitá část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2DA955C-1ADF-49CE-88F7-5C7BF468CB13}"/>
              </a:ext>
            </a:extLst>
          </p:cNvPr>
          <p:cNvSpPr txBox="1">
            <a:spLocks/>
          </p:cNvSpPr>
          <p:nvPr/>
        </p:nvSpPr>
        <p:spPr bwMode="auto">
          <a:xfrm>
            <a:off x="6216044" y="4625517"/>
            <a:ext cx="129614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kostěná část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5307E12-6BD8-48D7-ADF2-44206807E00F}"/>
              </a:ext>
            </a:extLst>
          </p:cNvPr>
          <p:cNvSpPr/>
          <p:nvPr/>
        </p:nvSpPr>
        <p:spPr>
          <a:xfrm>
            <a:off x="2307734" y="6538217"/>
            <a:ext cx="3290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rgbClr val="222222"/>
                </a:solidFill>
              </a:rPr>
              <a:t>Zdroj obr.:  www.otorinolaryngologie.cz/</a:t>
            </a:r>
            <a:r>
              <a:rPr lang="cs-CZ" sz="1000" i="1" dirty="0" err="1">
                <a:solidFill>
                  <a:srgbClr val="222222"/>
                </a:solidFill>
              </a:rPr>
              <a:t>prirucky</a:t>
            </a:r>
            <a:r>
              <a:rPr lang="cs-CZ" sz="1000" i="1" dirty="0">
                <a:solidFill>
                  <a:srgbClr val="222222"/>
                </a:solidFill>
              </a:rPr>
              <a:t>-pro-praxi</a:t>
            </a:r>
            <a:endParaRPr lang="cs-CZ" sz="1000" i="1" dirty="0"/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7E52E353-927A-47B3-BD9D-62D2D5E8A42D}"/>
              </a:ext>
            </a:extLst>
          </p:cNvPr>
          <p:cNvSpPr txBox="1">
            <a:spLocks/>
          </p:cNvSpPr>
          <p:nvPr/>
        </p:nvSpPr>
        <p:spPr bwMode="auto">
          <a:xfrm>
            <a:off x="6005972" y="5751138"/>
            <a:ext cx="1878396" cy="57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200" b="1" dirty="0"/>
              <a:t>nosohltanové ústí ET</a:t>
            </a:r>
          </a:p>
        </p:txBody>
      </p:sp>
    </p:spTree>
    <p:extLst>
      <p:ext uri="{BB962C8B-B14F-4D97-AF65-F5344CB8AC3E}">
        <p14:creationId xmlns:p14="http://schemas.microsoft.com/office/powerpoint/2010/main" val="67284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58096-84E5-5E46-8708-8EAFB5A6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3DF974-5789-394F-AE07-E8FA3249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7260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1800" dirty="0"/>
              <a:t>Zajišťuje sluchovou a rovnovážnou percepci</a:t>
            </a:r>
          </a:p>
          <a:p>
            <a:pPr lvl="2"/>
            <a:r>
              <a:rPr lang="cs-CZ" sz="1600" b="1" dirty="0"/>
              <a:t>Kochleární část - sluch</a:t>
            </a:r>
          </a:p>
          <a:p>
            <a:pPr lvl="2"/>
            <a:r>
              <a:rPr lang="cs-CZ" sz="1600" b="1" dirty="0"/>
              <a:t> Vestibulární část - rovnováha</a:t>
            </a:r>
          </a:p>
          <a:p>
            <a:pPr lvl="1"/>
            <a:r>
              <a:rPr lang="cs-CZ" sz="1800" dirty="0"/>
              <a:t>Tvořeno kostěným a blanitým labyrintem</a:t>
            </a:r>
          </a:p>
          <a:p>
            <a:pPr lvl="2"/>
            <a:r>
              <a:rPr lang="cs-CZ" sz="1600" dirty="0"/>
              <a:t>Kostěný labyrint</a:t>
            </a:r>
          </a:p>
          <a:p>
            <a:pPr lvl="3"/>
            <a:r>
              <a:rPr lang="cs-CZ" sz="1400" dirty="0"/>
              <a:t>perilymfa</a:t>
            </a:r>
          </a:p>
          <a:p>
            <a:pPr lvl="2"/>
            <a:r>
              <a:rPr lang="cs-CZ" sz="1600" dirty="0"/>
              <a:t>Blanitý labyrint</a:t>
            </a:r>
          </a:p>
          <a:p>
            <a:pPr lvl="3"/>
            <a:r>
              <a:rPr lang="cs-CZ" sz="1400" dirty="0"/>
              <a:t>Uvnitř kostěného labyrintu</a:t>
            </a:r>
          </a:p>
          <a:p>
            <a:pPr lvl="3"/>
            <a:r>
              <a:rPr lang="cs-CZ" sz="1400" dirty="0"/>
              <a:t>endolymfa</a:t>
            </a:r>
          </a:p>
          <a:p>
            <a:endParaRPr lang="cs-CZ" sz="2000" dirty="0"/>
          </a:p>
        </p:txBody>
      </p:sp>
      <p:pic>
        <p:nvPicPr>
          <p:cNvPr id="4" name="Picture 2" descr="The membranous labyrinth is located within the cavities of the ...">
            <a:extLst>
              <a:ext uri="{FF2B5EF4-FFF2-40B4-BE49-F238E27FC236}">
                <a16:creationId xmlns:a16="http://schemas.microsoft.com/office/drawing/2014/main" id="{8C3C78B3-A90A-4841-AFD9-B4E62ADAC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346642"/>
            <a:ext cx="4680520" cy="32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A32641-F5FD-2145-84D3-3ADF2C9FB6EA}"/>
              </a:ext>
            </a:extLst>
          </p:cNvPr>
          <p:cNvSpPr txBox="1"/>
          <p:nvPr/>
        </p:nvSpPr>
        <p:spPr>
          <a:xfrm>
            <a:off x="4883654" y="6521747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Kostěný a blanitý labyrint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www.pinterest.com, </a:t>
            </a:r>
          </a:p>
        </p:txBody>
      </p:sp>
    </p:spTree>
    <p:extLst>
      <p:ext uri="{BB962C8B-B14F-4D97-AF65-F5344CB8AC3E}">
        <p14:creationId xmlns:p14="http://schemas.microsoft.com/office/powerpoint/2010/main" val="118058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ED1F9-109B-B947-8126-12E265C4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7BD559-CF2F-5042-BB27-D96D523E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2000" b="1" dirty="0"/>
              <a:t>Kochleární (sluchová) část</a:t>
            </a:r>
          </a:p>
          <a:p>
            <a:pPr lvl="2"/>
            <a:r>
              <a:rPr lang="cs-CZ" sz="1600" b="1" dirty="0"/>
              <a:t>Hlemýžď (</a:t>
            </a:r>
            <a:r>
              <a:rPr lang="cs-CZ" sz="1600" b="1" dirty="0" err="1"/>
              <a:t>cochlea</a:t>
            </a:r>
            <a:r>
              <a:rPr lang="cs-CZ" sz="1600" b="1" dirty="0"/>
              <a:t>)</a:t>
            </a:r>
          </a:p>
          <a:p>
            <a:pPr lvl="3"/>
            <a:r>
              <a:rPr lang="cs-CZ" sz="1400" dirty="0"/>
              <a:t>2,5 závitu</a:t>
            </a:r>
          </a:p>
          <a:p>
            <a:pPr lvl="3"/>
            <a:r>
              <a:rPr lang="cs-CZ" sz="1400" b="1" dirty="0" err="1"/>
              <a:t>Scala</a:t>
            </a:r>
            <a:r>
              <a:rPr lang="cs-CZ" sz="1400" b="1" dirty="0"/>
              <a:t> </a:t>
            </a:r>
            <a:r>
              <a:rPr lang="cs-CZ" sz="1400" b="1" dirty="0" err="1"/>
              <a:t>vestibuli</a:t>
            </a:r>
            <a:endParaRPr lang="cs-CZ" sz="1400" b="1" dirty="0"/>
          </a:p>
          <a:p>
            <a:pPr lvl="4"/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ovale</a:t>
            </a:r>
            <a:r>
              <a:rPr lang="cs-CZ" sz="1400" dirty="0"/>
              <a:t> (ploténka třmínku)</a:t>
            </a:r>
          </a:p>
          <a:p>
            <a:pPr lvl="3"/>
            <a:r>
              <a:rPr lang="cs-CZ" sz="1400" b="1" dirty="0" err="1"/>
              <a:t>Scala</a:t>
            </a:r>
            <a:r>
              <a:rPr lang="cs-CZ" sz="1400" b="1" dirty="0"/>
              <a:t> media</a:t>
            </a:r>
          </a:p>
          <a:p>
            <a:pPr lvl="4"/>
            <a:r>
              <a:rPr lang="cs-CZ" sz="1400" dirty="0" err="1">
                <a:solidFill>
                  <a:srgbClr val="FF0000"/>
                </a:solidFill>
              </a:rPr>
              <a:t>Ductus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cochlearis</a:t>
            </a:r>
            <a:endParaRPr lang="cs-CZ" sz="1400" dirty="0">
              <a:solidFill>
                <a:srgbClr val="FF0000"/>
              </a:solidFill>
            </a:endParaRPr>
          </a:p>
          <a:p>
            <a:pPr lvl="3"/>
            <a:r>
              <a:rPr lang="cs-CZ" sz="1400" b="1" dirty="0" err="1"/>
              <a:t>Scala</a:t>
            </a:r>
            <a:r>
              <a:rPr lang="cs-CZ" sz="1400" b="1" dirty="0"/>
              <a:t> </a:t>
            </a:r>
            <a:r>
              <a:rPr lang="cs-CZ" sz="1400" b="1" dirty="0" err="1"/>
              <a:t>tympani</a:t>
            </a:r>
            <a:endParaRPr lang="cs-CZ" sz="1400" b="1" dirty="0"/>
          </a:p>
          <a:p>
            <a:pPr lvl="4"/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rotundum</a:t>
            </a:r>
            <a:endParaRPr lang="cs-CZ" sz="1400" dirty="0"/>
          </a:p>
          <a:p>
            <a:pPr lvl="3"/>
            <a:r>
              <a:rPr lang="cs-CZ" sz="1400" dirty="0" err="1"/>
              <a:t>Modiolus</a:t>
            </a:r>
            <a:r>
              <a:rPr lang="cs-CZ" sz="1400" dirty="0"/>
              <a:t> (kostěný kuželík)</a:t>
            </a:r>
          </a:p>
          <a:p>
            <a:pPr lvl="4"/>
            <a:r>
              <a:rPr lang="cs-CZ" sz="1400" dirty="0"/>
              <a:t>Osa spirály hlemýždě</a:t>
            </a:r>
          </a:p>
          <a:p>
            <a:pPr lvl="4"/>
            <a:r>
              <a:rPr lang="cs-CZ" sz="1400" dirty="0"/>
              <a:t>Ganglion </a:t>
            </a:r>
            <a:r>
              <a:rPr lang="cs-CZ" sz="1400" dirty="0" err="1"/>
              <a:t>spirale</a:t>
            </a:r>
            <a:r>
              <a:rPr lang="cs-CZ" sz="1400" dirty="0"/>
              <a:t> </a:t>
            </a:r>
            <a:r>
              <a:rPr lang="cs-CZ" sz="1400" dirty="0" err="1"/>
              <a:t>cochlae</a:t>
            </a:r>
            <a:endParaRPr lang="cs-CZ" sz="1400" dirty="0"/>
          </a:p>
          <a:p>
            <a:pPr marL="1828800" lvl="4" indent="0">
              <a:buNone/>
            </a:pPr>
            <a:r>
              <a:rPr lang="cs-CZ" sz="1400" dirty="0"/>
              <a:t>      (1.neuron sluchové dráhy)</a:t>
            </a:r>
          </a:p>
          <a:p>
            <a:pPr lvl="3"/>
            <a:r>
              <a:rPr lang="cs-CZ" sz="1400" dirty="0"/>
              <a:t>Lamina </a:t>
            </a:r>
            <a:r>
              <a:rPr lang="cs-CZ" sz="1400" dirty="0" err="1"/>
              <a:t>spiralis</a:t>
            </a:r>
            <a:r>
              <a:rPr lang="cs-CZ" sz="1400" dirty="0"/>
              <a:t> </a:t>
            </a:r>
            <a:r>
              <a:rPr lang="cs-CZ" sz="1400" dirty="0" err="1"/>
              <a:t>ossea</a:t>
            </a:r>
            <a:endParaRPr lang="cs-CZ" sz="1400" dirty="0"/>
          </a:p>
          <a:p>
            <a:pPr lvl="4"/>
            <a:r>
              <a:rPr lang="cs-CZ" sz="1400" dirty="0" err="1"/>
              <a:t>Oděluje</a:t>
            </a:r>
            <a:r>
              <a:rPr lang="cs-CZ" sz="1400" dirty="0"/>
              <a:t> </a:t>
            </a:r>
            <a:r>
              <a:rPr lang="cs-CZ" sz="1400" dirty="0" err="1"/>
              <a:t>scala</a:t>
            </a:r>
            <a:r>
              <a:rPr lang="cs-CZ" sz="1400" dirty="0"/>
              <a:t> </a:t>
            </a:r>
            <a:r>
              <a:rPr lang="cs-CZ" sz="1400" dirty="0" err="1"/>
              <a:t>vestibuli</a:t>
            </a:r>
            <a:r>
              <a:rPr lang="cs-CZ" sz="1400" dirty="0"/>
              <a:t> od </a:t>
            </a:r>
            <a:r>
              <a:rPr lang="cs-CZ" sz="1400" dirty="0" err="1"/>
              <a:t>scala</a:t>
            </a:r>
            <a:r>
              <a:rPr lang="cs-CZ" sz="1400" dirty="0"/>
              <a:t> </a:t>
            </a:r>
          </a:p>
          <a:p>
            <a:pPr marL="1828800" lvl="4" indent="0">
              <a:buNone/>
            </a:pPr>
            <a:r>
              <a:rPr lang="cs-CZ" sz="1400" dirty="0"/>
              <a:t>      </a:t>
            </a:r>
            <a:r>
              <a:rPr lang="cs-CZ" sz="1400" dirty="0" err="1"/>
              <a:t>tympani</a:t>
            </a:r>
            <a:endParaRPr lang="cs-CZ" sz="1400" dirty="0"/>
          </a:p>
          <a:p>
            <a:pPr lvl="3"/>
            <a:r>
              <a:rPr lang="cs-CZ" sz="1400" dirty="0"/>
              <a:t>Bazální závit hlemýždě</a:t>
            </a:r>
          </a:p>
          <a:p>
            <a:pPr lvl="4"/>
            <a:r>
              <a:rPr lang="cs-CZ" sz="1400" dirty="0" err="1"/>
              <a:t>promontorium</a:t>
            </a:r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38D8FA-3C65-1A46-8AA0-BCC3657E6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6" y="3789041"/>
            <a:ext cx="4227946" cy="225379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CC9430-CD34-974E-9B4F-7DD0D23D0948}"/>
              </a:ext>
            </a:extLst>
          </p:cNvPr>
          <p:cNvSpPr txBox="1"/>
          <p:nvPr/>
        </p:nvSpPr>
        <p:spPr>
          <a:xfrm>
            <a:off x="4860032" y="6093296"/>
            <a:ext cx="40316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</a:t>
            </a:r>
            <a:r>
              <a:rPr lang="cs-CZ" sz="1200" dirty="0" err="1"/>
              <a:t>helicotrema</a:t>
            </a:r>
            <a:r>
              <a:rPr lang="cs-CZ" sz="1200" dirty="0"/>
              <a:t>, 2 – </a:t>
            </a:r>
            <a:r>
              <a:rPr lang="cs-CZ" sz="1200" dirty="0" err="1"/>
              <a:t>scala</a:t>
            </a:r>
            <a:r>
              <a:rPr lang="cs-CZ" sz="1200" dirty="0"/>
              <a:t> </a:t>
            </a:r>
            <a:r>
              <a:rPr lang="cs-CZ" sz="1200" dirty="0" err="1"/>
              <a:t>vestibuli</a:t>
            </a:r>
            <a:r>
              <a:rPr lang="cs-CZ" sz="1200" dirty="0"/>
              <a:t>, 3 – </a:t>
            </a:r>
            <a:r>
              <a:rPr lang="cs-CZ" sz="1200" dirty="0" err="1"/>
              <a:t>scala</a:t>
            </a:r>
            <a:r>
              <a:rPr lang="cs-CZ" sz="1200" dirty="0"/>
              <a:t> media, </a:t>
            </a:r>
          </a:p>
          <a:p>
            <a:r>
              <a:rPr lang="cs-CZ" sz="1200" dirty="0"/>
              <a:t>4 – </a:t>
            </a:r>
            <a:r>
              <a:rPr lang="cs-CZ" sz="1200" dirty="0" err="1"/>
              <a:t>scala</a:t>
            </a:r>
            <a:r>
              <a:rPr lang="cs-CZ" sz="1200" dirty="0"/>
              <a:t> </a:t>
            </a:r>
            <a:r>
              <a:rPr lang="cs-CZ" sz="1200" dirty="0" err="1"/>
              <a:t>tympani</a:t>
            </a:r>
            <a:r>
              <a:rPr lang="cs-CZ" sz="1200" dirty="0"/>
              <a:t>, 5 – třmínek, 6 – kulaté okénko</a:t>
            </a:r>
          </a:p>
          <a:p>
            <a:r>
              <a:rPr lang="cs-CZ" sz="1000" i="1" dirty="0"/>
              <a:t>Zdroj obr.: </a:t>
            </a:r>
            <a:r>
              <a:rPr lang="cs-CZ" sz="1000" i="1" dirty="0" err="1"/>
              <a:t>K.Čada</a:t>
            </a:r>
            <a:r>
              <a:rPr lang="cs-CZ" sz="1000" i="1" dirty="0"/>
              <a:t>, Základy otorinolaryngologie</a:t>
            </a:r>
          </a:p>
        </p:txBody>
      </p:sp>
    </p:spTree>
    <p:extLst>
      <p:ext uri="{BB962C8B-B14F-4D97-AF65-F5344CB8AC3E}">
        <p14:creationId xmlns:p14="http://schemas.microsoft.com/office/powerpoint/2010/main" val="2282166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66902-BD38-B642-A2E8-99C46DAD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17B3-33BA-B947-B965-40F3EE353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5760640" cy="525658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2000" b="1" dirty="0"/>
              <a:t>Kochleární (sluchová) část</a:t>
            </a:r>
          </a:p>
          <a:p>
            <a:pPr lvl="2"/>
            <a:r>
              <a:rPr lang="cs-CZ" sz="1600" b="1" dirty="0"/>
              <a:t>Hlemýžď (</a:t>
            </a:r>
            <a:r>
              <a:rPr lang="cs-CZ" sz="1600" b="1" dirty="0" err="1"/>
              <a:t>cochlea</a:t>
            </a:r>
            <a:r>
              <a:rPr lang="cs-CZ" sz="1600" b="1" dirty="0"/>
              <a:t>)</a:t>
            </a:r>
          </a:p>
          <a:p>
            <a:pPr lvl="3"/>
            <a:r>
              <a:rPr lang="cs-CZ" sz="1400" b="1" dirty="0" err="1"/>
              <a:t>Ductus</a:t>
            </a:r>
            <a:r>
              <a:rPr lang="cs-CZ" sz="1400" b="1" dirty="0"/>
              <a:t> </a:t>
            </a:r>
            <a:r>
              <a:rPr lang="cs-CZ" sz="1400" b="1" dirty="0" err="1"/>
              <a:t>cochlearis</a:t>
            </a:r>
            <a:endParaRPr lang="cs-CZ" sz="1400" b="1" dirty="0"/>
          </a:p>
          <a:p>
            <a:pPr lvl="4"/>
            <a:r>
              <a:rPr lang="cs-CZ" sz="1400" dirty="0">
                <a:solidFill>
                  <a:srgbClr val="FF0000"/>
                </a:solidFill>
              </a:rPr>
              <a:t>Bazilární membrána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Odděluje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tympani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od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media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Krátká při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bazi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hlemýždě, dlouhá  při  apexu</a:t>
            </a:r>
          </a:p>
          <a:p>
            <a:pPr lvl="6"/>
            <a:r>
              <a:rPr lang="cs-CZ" sz="1400" dirty="0" err="1">
                <a:solidFill>
                  <a:srgbClr val="FF0000"/>
                </a:solidFill>
              </a:rPr>
              <a:t>Tonotopika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percepce tónů určité frekvence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Nese smyslový epitel -  vláskové buňky</a:t>
            </a:r>
          </a:p>
          <a:p>
            <a:pPr lvl="6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řady zevní vláskových buněk</a:t>
            </a:r>
          </a:p>
          <a:p>
            <a:pPr lvl="6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řada vnitřních vláskových buněk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Spolu s vláskovými buňkami 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tektoriální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membránou tvoří </a:t>
            </a:r>
            <a:r>
              <a:rPr lang="cs-CZ" sz="1400" dirty="0">
                <a:solidFill>
                  <a:srgbClr val="FF0000"/>
                </a:solidFill>
              </a:rPr>
              <a:t>Cortiho orgán</a:t>
            </a:r>
          </a:p>
          <a:p>
            <a:pPr lvl="4"/>
            <a:r>
              <a:rPr lang="cs-CZ" sz="1400" dirty="0" err="1"/>
              <a:t>Reissnerova</a:t>
            </a:r>
            <a:r>
              <a:rPr lang="cs-CZ" sz="1400" dirty="0"/>
              <a:t> membrána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Dělí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media od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vestibuli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5BBB44-3471-C14C-B680-CD237F66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36912"/>
            <a:ext cx="3138338" cy="25885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FB2C6D-3FA7-864A-94FC-F8A31C320EB5}"/>
              </a:ext>
            </a:extLst>
          </p:cNvPr>
          <p:cNvSpPr txBox="1"/>
          <p:nvPr/>
        </p:nvSpPr>
        <p:spPr>
          <a:xfrm>
            <a:off x="5868144" y="5373216"/>
            <a:ext cx="29523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Cortiho orgán</a:t>
            </a:r>
          </a:p>
          <a:p>
            <a:r>
              <a:rPr lang="cs-CZ" sz="1200" dirty="0"/>
              <a:t>1 – </a:t>
            </a:r>
            <a:r>
              <a:rPr lang="cs-CZ" sz="1200" dirty="0" err="1"/>
              <a:t>tektoriální</a:t>
            </a:r>
            <a:r>
              <a:rPr lang="cs-CZ" sz="1200" dirty="0"/>
              <a:t> membrána, </a:t>
            </a:r>
          </a:p>
          <a:p>
            <a:r>
              <a:rPr lang="cs-CZ" sz="1200" dirty="0"/>
              <a:t>2-3 – vnitřní a zevní vláskové buňky, </a:t>
            </a:r>
          </a:p>
          <a:p>
            <a:r>
              <a:rPr lang="cs-CZ" sz="1200" dirty="0"/>
              <a:t>4 – </a:t>
            </a:r>
            <a:r>
              <a:rPr lang="cs-CZ" sz="1200" dirty="0" err="1"/>
              <a:t>Reissnerova</a:t>
            </a:r>
            <a:r>
              <a:rPr lang="cs-CZ" sz="1200" dirty="0"/>
              <a:t> membrána, </a:t>
            </a:r>
          </a:p>
          <a:p>
            <a:r>
              <a:rPr lang="cs-CZ" sz="1200" dirty="0"/>
              <a:t>5 – axony 1.neuronu sluchové dráhy, </a:t>
            </a:r>
          </a:p>
          <a:p>
            <a:r>
              <a:rPr lang="cs-CZ" sz="1200" dirty="0"/>
              <a:t>6 – </a:t>
            </a:r>
            <a:r>
              <a:rPr lang="cs-CZ" sz="1200" dirty="0" err="1"/>
              <a:t>basilární</a:t>
            </a:r>
            <a:r>
              <a:rPr lang="cs-CZ" sz="1200" dirty="0"/>
              <a:t> membrána</a:t>
            </a:r>
          </a:p>
          <a:p>
            <a:r>
              <a:rPr lang="cs-CZ" sz="1000" i="1" dirty="0"/>
              <a:t>Zdroj obr.: </a:t>
            </a:r>
            <a:r>
              <a:rPr lang="cs-CZ" sz="1000" i="1" dirty="0" err="1"/>
              <a:t>K.Čada</a:t>
            </a:r>
            <a:r>
              <a:rPr lang="cs-CZ" sz="1000" i="1" dirty="0"/>
              <a:t>, Základy otorinolaryngologie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7524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367800"/>
            <a:ext cx="7488834" cy="4032448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1800" b="1" dirty="0"/>
              <a:t>Kochleární (sluchová) část</a:t>
            </a:r>
          </a:p>
          <a:p>
            <a:pPr lvl="2"/>
            <a:r>
              <a:rPr lang="cs-CZ" sz="1600" b="1" dirty="0"/>
              <a:t>Hlemýžď (</a:t>
            </a:r>
            <a:r>
              <a:rPr lang="cs-CZ" sz="1600" b="1" dirty="0" err="1"/>
              <a:t>cochlea</a:t>
            </a:r>
            <a:r>
              <a:rPr lang="cs-CZ" sz="1600" b="1" dirty="0"/>
              <a:t>)</a:t>
            </a:r>
          </a:p>
          <a:p>
            <a:pPr lvl="1"/>
            <a:endParaRPr lang="cs-CZ" sz="1600" dirty="0"/>
          </a:p>
        </p:txBody>
      </p:sp>
      <p:pic>
        <p:nvPicPr>
          <p:cNvPr id="14" name="Picture 4" descr="hlemýžď průřez">
            <a:extLst>
              <a:ext uri="{FF2B5EF4-FFF2-40B4-BE49-F238E27FC236}">
                <a16:creationId xmlns:a16="http://schemas.microsoft.com/office/drawing/2014/main" id="{A63F15E0-03E6-439A-8481-796C0BA7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503965" cy="435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BDD74C-5F44-4D52-9FB7-2D951AF7987C}"/>
              </a:ext>
            </a:extLst>
          </p:cNvPr>
          <p:cNvSpPr txBox="1"/>
          <p:nvPr/>
        </p:nvSpPr>
        <p:spPr>
          <a:xfrm>
            <a:off x="3275856" y="6571062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průřez kochleou,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www.widex.cz</a:t>
            </a:r>
          </a:p>
        </p:txBody>
      </p:sp>
    </p:spTree>
    <p:extLst>
      <p:ext uri="{BB962C8B-B14F-4D97-AF65-F5344CB8AC3E}">
        <p14:creationId xmlns:p14="http://schemas.microsoft.com/office/powerpoint/2010/main" val="382873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AA0F6-E84F-4C45-AA6F-C56CFA25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924" y="188640"/>
            <a:ext cx="493254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1D626A-85C1-4644-B396-E29659CE6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544616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1800" b="1" dirty="0"/>
              <a:t>Vestibulární (rovnovážná) část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vestibulum </a:t>
            </a:r>
          </a:p>
          <a:p>
            <a:pPr lvl="3"/>
            <a:r>
              <a:rPr lang="cs-CZ" sz="1400" dirty="0" err="1">
                <a:solidFill>
                  <a:srgbClr val="FF0000"/>
                </a:solidFill>
              </a:rPr>
              <a:t>Utriculus</a:t>
            </a:r>
            <a:r>
              <a:rPr lang="cs-CZ" sz="1400" dirty="0">
                <a:solidFill>
                  <a:srgbClr val="FF0000"/>
                </a:solidFill>
              </a:rPr>
              <a:t> , </a:t>
            </a:r>
            <a:r>
              <a:rPr lang="cs-CZ" sz="1400" dirty="0" err="1">
                <a:solidFill>
                  <a:srgbClr val="FF0000"/>
                </a:solidFill>
              </a:rPr>
              <a:t>sacculus</a:t>
            </a:r>
            <a:endParaRPr lang="cs-CZ" sz="1400" dirty="0">
              <a:solidFill>
                <a:srgbClr val="FF0000"/>
              </a:solidFill>
            </a:endParaRPr>
          </a:p>
          <a:p>
            <a:pPr lvl="4"/>
            <a:r>
              <a:rPr lang="cs-CZ" sz="1400" dirty="0"/>
              <a:t>Smyslový epitel uložen v </a:t>
            </a:r>
            <a:r>
              <a:rPr lang="cs-CZ" sz="1400" dirty="0" err="1"/>
              <a:t>maculae</a:t>
            </a:r>
            <a:r>
              <a:rPr lang="cs-CZ" sz="1400" dirty="0"/>
              <a:t> </a:t>
            </a:r>
            <a:r>
              <a:rPr lang="cs-CZ" sz="1400" dirty="0" err="1"/>
              <a:t>staticae</a:t>
            </a:r>
            <a:r>
              <a:rPr lang="cs-CZ" sz="1400" dirty="0"/>
              <a:t> (</a:t>
            </a:r>
            <a:r>
              <a:rPr lang="cs-CZ" sz="1400" dirty="0" err="1">
                <a:solidFill>
                  <a:srgbClr val="FF0000"/>
                </a:solidFill>
              </a:rPr>
              <a:t>macula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saculi</a:t>
            </a:r>
            <a:r>
              <a:rPr lang="cs-CZ" sz="1400" dirty="0">
                <a:solidFill>
                  <a:srgbClr val="FF0000"/>
                </a:solidFill>
              </a:rPr>
              <a:t>, </a:t>
            </a:r>
            <a:r>
              <a:rPr lang="cs-CZ" sz="1400" dirty="0" err="1">
                <a:solidFill>
                  <a:srgbClr val="FF0000"/>
                </a:solidFill>
              </a:rPr>
              <a:t>macula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utriculi</a:t>
            </a:r>
            <a:r>
              <a:rPr lang="cs-CZ" sz="1400" dirty="0"/>
              <a:t>)</a:t>
            </a:r>
          </a:p>
          <a:p>
            <a:pPr lvl="5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Makulu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pokrývá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otolitová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membrána (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želationózní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hmota) s  krystalky uhličitanu vápenatého (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otokonie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Receptory obsahují vláskové buňky, jejichž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cilia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zasahují do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otolitové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membrány</a:t>
            </a:r>
          </a:p>
          <a:p>
            <a:pPr lvl="4"/>
            <a:r>
              <a:rPr lang="cs-CZ" sz="1400" dirty="0" err="1"/>
              <a:t>Sacculus</a:t>
            </a:r>
            <a:r>
              <a:rPr lang="cs-CZ" sz="1400" dirty="0"/>
              <a:t> je propojen s </a:t>
            </a:r>
            <a:r>
              <a:rPr lang="cs-CZ" sz="1400" dirty="0" err="1"/>
              <a:t>d.cochlearis</a:t>
            </a:r>
            <a:r>
              <a:rPr lang="cs-CZ" sz="1400" dirty="0"/>
              <a:t> cestou </a:t>
            </a:r>
            <a:r>
              <a:rPr lang="cs-CZ" sz="1400" dirty="0" err="1"/>
              <a:t>d.reuniens</a:t>
            </a:r>
            <a:endParaRPr lang="cs-CZ" sz="1400" dirty="0"/>
          </a:p>
          <a:p>
            <a:pPr lvl="4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Odpovídají na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zrychlení (horizontální -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utriculus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vertikální -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sacculus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)</a:t>
            </a:r>
          </a:p>
          <a:p>
            <a:pPr lvl="5"/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B8B82A-3EB0-0845-8CBA-ED2E82430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65104"/>
            <a:ext cx="1974891" cy="22547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817D7F-32F8-BB4B-8165-ED0B1F1ABBA8}"/>
              </a:ext>
            </a:extLst>
          </p:cNvPr>
          <p:cNvSpPr txBox="1"/>
          <p:nvPr/>
        </p:nvSpPr>
        <p:spPr>
          <a:xfrm>
            <a:off x="5322755" y="4437112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Otokonie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 err="1"/>
              <a:t>Otolitová</a:t>
            </a:r>
            <a:r>
              <a:rPr lang="cs-CZ" sz="1400" dirty="0"/>
              <a:t> membrána</a:t>
            </a:r>
          </a:p>
          <a:p>
            <a:endParaRPr lang="cs-CZ" sz="1400" dirty="0"/>
          </a:p>
          <a:p>
            <a:r>
              <a:rPr lang="cs-CZ" sz="1400" dirty="0" err="1"/>
              <a:t>Stereocílie</a:t>
            </a:r>
            <a:endParaRPr lang="cs-CZ" sz="1400" dirty="0"/>
          </a:p>
          <a:p>
            <a:r>
              <a:rPr lang="cs-CZ" sz="1400" dirty="0"/>
              <a:t>Vlásková buňka</a:t>
            </a:r>
          </a:p>
          <a:p>
            <a:endParaRPr lang="cs-CZ" sz="1400" dirty="0"/>
          </a:p>
          <a:p>
            <a:r>
              <a:rPr lang="cs-CZ" sz="1400" dirty="0"/>
              <a:t>Podpůrné buňky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56DE21-52F4-9F44-B841-910E3B32B6BA}"/>
              </a:ext>
            </a:extLst>
          </p:cNvPr>
          <p:cNvSpPr txBox="1"/>
          <p:nvPr/>
        </p:nvSpPr>
        <p:spPr>
          <a:xfrm>
            <a:off x="3594563" y="658747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Bazální membrána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DC4E32D-17C0-7146-AFE5-64B974FA725F}"/>
              </a:ext>
            </a:extLst>
          </p:cNvPr>
          <p:cNvSpPr txBox="1"/>
          <p:nvPr/>
        </p:nvSpPr>
        <p:spPr>
          <a:xfrm>
            <a:off x="2087724" y="4802062"/>
            <a:ext cx="180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Kinocílie</a:t>
            </a:r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Vlásková buňka</a:t>
            </a:r>
          </a:p>
          <a:p>
            <a:endParaRPr lang="cs-CZ" sz="1400" dirty="0"/>
          </a:p>
          <a:p>
            <a:r>
              <a:rPr lang="cs-CZ" sz="1400" dirty="0"/>
              <a:t>Nervové vlákno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CFD031-633C-4044-86F3-BB319D2F89D8}"/>
              </a:ext>
            </a:extLst>
          </p:cNvPr>
          <p:cNvSpPr txBox="1"/>
          <p:nvPr/>
        </p:nvSpPr>
        <p:spPr>
          <a:xfrm>
            <a:off x="6444208" y="6402500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</a:t>
            </a:r>
            <a:r>
              <a:rPr lang="cs-CZ" sz="1000" i="1" dirty="0" err="1"/>
              <a:t>Z.Čada</a:t>
            </a:r>
            <a:r>
              <a:rPr lang="cs-CZ" sz="1000" i="1" dirty="0"/>
              <a:t>, Závratě</a:t>
            </a:r>
          </a:p>
        </p:txBody>
      </p:sp>
    </p:spTree>
    <p:extLst>
      <p:ext uri="{BB962C8B-B14F-4D97-AF65-F5344CB8AC3E}">
        <p14:creationId xmlns:p14="http://schemas.microsoft.com/office/powerpoint/2010/main" val="135443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5C0EF-1141-414B-ACCB-85F76866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CDF447-4403-6E48-812E-A2DF33260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77008"/>
            <a:ext cx="8496944" cy="4949156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Vnitřní ucho</a:t>
            </a:r>
          </a:p>
          <a:p>
            <a:pPr lvl="1"/>
            <a:r>
              <a:rPr lang="cs-CZ" sz="1800" b="1" dirty="0"/>
              <a:t>Vestibulární (rovnovážná) část</a:t>
            </a:r>
          </a:p>
          <a:p>
            <a:pPr lvl="2"/>
            <a:r>
              <a:rPr lang="cs-CZ" sz="1600" dirty="0">
                <a:solidFill>
                  <a:srgbClr val="FF0000"/>
                </a:solidFill>
              </a:rPr>
              <a:t>3 polokruhovité kanálky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Přední , zadní , laterální</a:t>
            </a:r>
          </a:p>
          <a:p>
            <a:pPr lvl="3"/>
            <a:r>
              <a:rPr lang="cs-CZ" sz="1400" dirty="0"/>
              <a:t> v kolmé pozici vůči sobě navzájem </a:t>
            </a:r>
          </a:p>
          <a:p>
            <a:pPr lvl="3"/>
            <a:r>
              <a:rPr lang="cs-CZ" sz="1400" dirty="0"/>
              <a:t>Monitorace úhlového zrychlení</a:t>
            </a:r>
          </a:p>
          <a:p>
            <a:pPr lvl="3"/>
            <a:r>
              <a:rPr lang="cs-CZ" sz="1400" dirty="0"/>
              <a:t>Začínají </a:t>
            </a:r>
            <a:r>
              <a:rPr lang="cs-CZ" sz="1400" dirty="0" err="1"/>
              <a:t>ampulami</a:t>
            </a:r>
            <a:r>
              <a:rPr lang="cs-CZ" sz="1400" dirty="0"/>
              <a:t>  (rozšíření polokruhovitého kanálku) </a:t>
            </a:r>
          </a:p>
          <a:p>
            <a:pPr lvl="4"/>
            <a:r>
              <a:rPr lang="cs-CZ" sz="1400" dirty="0">
                <a:solidFill>
                  <a:srgbClr val="FF0000"/>
                </a:solidFill>
              </a:rPr>
              <a:t>Kupula</a:t>
            </a:r>
            <a:r>
              <a:rPr lang="cs-CZ" sz="1400" dirty="0"/>
              <a:t> – želatinózní hmota oddělující polokruhovitý kanálek od vestibula</a:t>
            </a:r>
          </a:p>
          <a:p>
            <a:pPr lvl="4"/>
            <a:r>
              <a:rPr lang="cs-CZ" sz="1400" dirty="0"/>
              <a:t>Receptorová část uložena pod kupulou  - </a:t>
            </a:r>
            <a:r>
              <a:rPr lang="cs-CZ" sz="1400" dirty="0" err="1">
                <a:solidFill>
                  <a:srgbClr val="FF0000"/>
                </a:solidFill>
              </a:rPr>
              <a:t>crista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ampullaris</a:t>
            </a:r>
            <a:endParaRPr lang="cs-CZ" sz="1400" dirty="0">
              <a:solidFill>
                <a:srgbClr val="FF0000"/>
              </a:solidFill>
            </a:endParaRP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Vláskové buňky + aferentní vestibulární vlákna </a:t>
            </a:r>
          </a:p>
          <a:p>
            <a:pPr lvl="2"/>
            <a:endParaRPr lang="cs-CZ" sz="1600" dirty="0"/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BDCE88-DF10-5C4F-9AE3-75B523589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81128"/>
            <a:ext cx="2915816" cy="19570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FB382E-026A-F84C-A609-6680F211DC50}"/>
              </a:ext>
            </a:extLst>
          </p:cNvPr>
          <p:cNvSpPr txBox="1"/>
          <p:nvPr/>
        </p:nvSpPr>
        <p:spPr>
          <a:xfrm>
            <a:off x="5364088" y="422108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kupula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FD71C7-A99B-E846-A6A8-82C630C7574A}"/>
              </a:ext>
            </a:extLst>
          </p:cNvPr>
          <p:cNvSpPr txBox="1"/>
          <p:nvPr/>
        </p:nvSpPr>
        <p:spPr>
          <a:xfrm>
            <a:off x="5220072" y="6538165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Nervová vlákna                  vláskové buňky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59ADD9-2995-8F47-A87A-2E240C1624E2}"/>
              </a:ext>
            </a:extLst>
          </p:cNvPr>
          <p:cNvSpPr txBox="1"/>
          <p:nvPr/>
        </p:nvSpPr>
        <p:spPr>
          <a:xfrm>
            <a:off x="3563888" y="6344207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</a:t>
            </a:r>
            <a:r>
              <a:rPr lang="cs-CZ" sz="1000" i="1" dirty="0" err="1"/>
              <a:t>Z.Čada</a:t>
            </a:r>
            <a:r>
              <a:rPr lang="cs-CZ" sz="1000" i="1" dirty="0"/>
              <a:t>, Závratě</a:t>
            </a:r>
          </a:p>
        </p:txBody>
      </p:sp>
    </p:spTree>
    <p:extLst>
      <p:ext uri="{BB962C8B-B14F-4D97-AF65-F5344CB8AC3E}">
        <p14:creationId xmlns:p14="http://schemas.microsoft.com/office/powerpoint/2010/main" val="421157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/>
              <a:t>4. Objektivní audiometrická vyšetření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tympanometrie</a:t>
            </a:r>
            <a:r>
              <a:rPr lang="cs-CZ" sz="1200" dirty="0"/>
              <a:t>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OAE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5. Periferní paréza lícního nervu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klinická anatomie lícního nervu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/>
              <a:t>14. Otoskleróza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1. Anatomie ucha, sluchová funkce, vyšetření ucha	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klinická anatomie ucha – zevní, střední, vnitřní ucho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sluchová funkce ( převodní, percepční ústrojí )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</a:t>
            </a:r>
            <a:r>
              <a:rPr lang="cs-CZ" sz="1200" dirty="0" err="1">
                <a:solidFill>
                  <a:srgbClr val="FF0000"/>
                </a:solidFill>
              </a:rPr>
              <a:t>oto</a:t>
            </a:r>
            <a:r>
              <a:rPr lang="cs-CZ" sz="1200" dirty="0">
                <a:solidFill>
                  <a:srgbClr val="FF0000"/>
                </a:solidFill>
              </a:rPr>
              <a:t>(mikro)</a:t>
            </a:r>
            <a:r>
              <a:rPr lang="cs-CZ" sz="1200" dirty="0" err="1">
                <a:solidFill>
                  <a:srgbClr val="FF0000"/>
                </a:solidFill>
              </a:rPr>
              <a:t>skopie</a:t>
            </a:r>
            <a:r>
              <a:rPr lang="cs-CZ" sz="1200" dirty="0">
                <a:solidFill>
                  <a:srgbClr val="FF0000"/>
                </a:solidFill>
              </a:rPr>
              <a:t> -  fyziologický nález – obr. 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zobrazovací metody (</a:t>
            </a:r>
            <a:r>
              <a:rPr lang="cs-CZ" sz="1200" dirty="0" err="1">
                <a:solidFill>
                  <a:srgbClr val="FF0000"/>
                </a:solidFill>
              </a:rPr>
              <a:t>rtg</a:t>
            </a:r>
            <a:r>
              <a:rPr lang="cs-CZ" sz="1200" dirty="0">
                <a:solidFill>
                  <a:srgbClr val="FF0000"/>
                </a:solidFill>
              </a:rPr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2. Vyšetření sluchového ústrojí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rozdělení poruch sluchu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řečí a ladičkami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tónovou audiometrií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3. Funkce a vyšetření vestibulárního ústrojí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funkce rovnovážného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vyšetření vestibulárního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diagnostika periferního a centrálního vestibulárního syndromu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64391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82148-AF0A-F844-9677-83A148D5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Sluchová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D375E0-D7BB-8C47-83E5-062DF9AFA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00600"/>
          </a:xfrm>
        </p:spPr>
        <p:txBody>
          <a:bodyPr/>
          <a:lstStyle/>
          <a:p>
            <a:r>
              <a:rPr lang="cs-CZ" sz="2000" b="1" dirty="0"/>
              <a:t>Sluchová funkce</a:t>
            </a:r>
          </a:p>
          <a:p>
            <a:pPr lvl="1"/>
            <a:r>
              <a:rPr lang="cs-CZ" sz="1600" dirty="0"/>
              <a:t>Principem slyšení je přeměna mechanické energie (zvukových vln) na elektrickou energii (nervové vzruchy) </a:t>
            </a:r>
          </a:p>
          <a:p>
            <a:pPr lvl="1"/>
            <a:r>
              <a:rPr lang="cs-CZ" sz="1600" dirty="0"/>
              <a:t>na slyšení se podílí </a:t>
            </a:r>
            <a:r>
              <a:rPr lang="cs-CZ" sz="1600" dirty="0">
                <a:solidFill>
                  <a:srgbClr val="FF0000"/>
                </a:solidFill>
              </a:rPr>
              <a:t>převodní a percepční ústrojí</a:t>
            </a:r>
          </a:p>
          <a:p>
            <a:pPr lvl="1"/>
            <a:endParaRPr lang="cs-CZ" sz="1600" dirty="0">
              <a:solidFill>
                <a:srgbClr val="FF0000"/>
              </a:solidFill>
            </a:endParaRPr>
          </a:p>
          <a:p>
            <a:r>
              <a:rPr lang="cs-CZ" sz="2000" b="1" dirty="0"/>
              <a:t>Převodní ústrojí </a:t>
            </a:r>
            <a:endParaRPr lang="cs-CZ" sz="2000" b="1" i="1" dirty="0"/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přenos a zesílení mechanické pohybové energie zvuku ze zevního prostředí do vnitřního ucha</a:t>
            </a:r>
          </a:p>
          <a:p>
            <a:pPr lvl="1"/>
            <a:r>
              <a:rPr lang="cs-CZ" sz="1600" dirty="0"/>
              <a:t>Zvukové vlny jsou zachyceny ušním boltcem, prochází zvukovodem, dopadají na bubínek a řetězcem kůstek jsou přenášeny na oválné okénko, v němž je uložena ploténka třmínku</a:t>
            </a:r>
          </a:p>
          <a:p>
            <a:pPr lvl="1"/>
            <a:r>
              <a:rPr lang="cs-CZ" sz="1600" dirty="0"/>
              <a:t>Zesílení zvukové energie dáno </a:t>
            </a:r>
          </a:p>
          <a:p>
            <a:pPr lvl="2"/>
            <a:r>
              <a:rPr lang="cs-CZ" sz="1400" dirty="0"/>
              <a:t>Nepoměrem velikosti plochy bubínku a třmínku (21:1) </a:t>
            </a:r>
          </a:p>
          <a:p>
            <a:pPr lvl="2"/>
            <a:r>
              <a:rPr lang="cs-CZ" sz="1400" dirty="0"/>
              <a:t>Systémem pák středoušních kůstek</a:t>
            </a:r>
          </a:p>
          <a:p>
            <a:pPr lvl="2"/>
            <a:r>
              <a:rPr lang="cs-CZ" sz="1400" dirty="0"/>
              <a:t>Převodní systém umožňuje zesílení až na 60dB</a:t>
            </a:r>
          </a:p>
          <a:p>
            <a:pPr lvl="3"/>
            <a:r>
              <a:rPr lang="cs-CZ" sz="1400" dirty="0"/>
              <a:t>Při kompletním vyřazení převodního systému (radikální operace středouší) odpovídá sluchová ztráta 60dB (není hluchota)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99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965BB-0A38-4590-B8B9-3891FC32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Sluchová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EA21E-8E92-442D-835D-2EA3CF0A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5040560" cy="5400600"/>
          </a:xfrm>
        </p:spPr>
        <p:txBody>
          <a:bodyPr/>
          <a:lstStyle/>
          <a:p>
            <a:r>
              <a:rPr lang="cs-CZ" sz="2000" b="1" dirty="0"/>
              <a:t>Převodní ústrojí:</a:t>
            </a:r>
          </a:p>
          <a:p>
            <a:pPr lvl="1"/>
            <a:r>
              <a:rPr lang="cs-CZ" sz="1600" dirty="0"/>
              <a:t>porucha funkce převodního ústrojí: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narušení integrity bubínku či změna jeho poddajnosti </a:t>
            </a:r>
          </a:p>
          <a:p>
            <a:pPr lvl="3"/>
            <a:r>
              <a:rPr lang="cs-CZ" sz="1400" dirty="0"/>
              <a:t>Perforace, zánět, jizvy,..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při poškození řetězce kůstek a jejich kloubních spojení </a:t>
            </a:r>
          </a:p>
          <a:p>
            <a:pPr lvl="3"/>
            <a:r>
              <a:rPr lang="cs-CZ" sz="1400" dirty="0"/>
              <a:t>úraz, zánět, otoskleróza,..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při patologickém obsahu středoušní dutiny </a:t>
            </a:r>
          </a:p>
          <a:p>
            <a:pPr lvl="3"/>
            <a:r>
              <a:rPr lang="cs-CZ" sz="1400" dirty="0"/>
              <a:t>hnis, krev, </a:t>
            </a:r>
            <a:r>
              <a:rPr lang="cs-CZ" sz="1400" dirty="0" err="1"/>
              <a:t>cholesteatom</a:t>
            </a:r>
            <a:r>
              <a:rPr lang="cs-CZ" sz="1400" dirty="0"/>
              <a:t>,..</a:t>
            </a:r>
          </a:p>
          <a:p>
            <a:pPr lvl="3"/>
            <a:endParaRPr lang="cs-CZ" sz="1400" dirty="0"/>
          </a:p>
          <a:p>
            <a:pPr lvl="1"/>
            <a:r>
              <a:rPr lang="cs-CZ" sz="1600" dirty="0"/>
              <a:t>ochrana před nadměrnými zvuky</a:t>
            </a:r>
          </a:p>
          <a:p>
            <a:pPr lvl="2"/>
            <a:r>
              <a:rPr lang="cs-CZ" sz="1600" i="1" dirty="0">
                <a:solidFill>
                  <a:srgbClr val="FF0000"/>
                </a:solidFill>
              </a:rPr>
              <a:t>reflex </a:t>
            </a:r>
            <a:r>
              <a:rPr lang="cs-CZ" sz="1600" i="1" dirty="0" err="1">
                <a:solidFill>
                  <a:srgbClr val="FF0000"/>
                </a:solidFill>
              </a:rPr>
              <a:t>stapediální</a:t>
            </a:r>
            <a:r>
              <a:rPr lang="cs-CZ" sz="1600" dirty="0">
                <a:solidFill>
                  <a:srgbClr val="FF0000"/>
                </a:solidFill>
              </a:rPr>
              <a:t> a </a:t>
            </a:r>
            <a:r>
              <a:rPr lang="cs-CZ" sz="1600" i="1" dirty="0">
                <a:solidFill>
                  <a:srgbClr val="FF0000"/>
                </a:solidFill>
              </a:rPr>
              <a:t>reflex tenzorový</a:t>
            </a:r>
          </a:p>
          <a:p>
            <a:pPr lvl="3"/>
            <a:r>
              <a:rPr lang="cs-CZ" sz="1600" dirty="0"/>
              <a:t>dojde ke stahu středoušních svalů (m. </a:t>
            </a:r>
            <a:r>
              <a:rPr lang="cs-CZ" sz="1600" dirty="0" err="1"/>
              <a:t>stapedius</a:t>
            </a:r>
            <a:r>
              <a:rPr lang="cs-CZ" sz="1600" dirty="0"/>
              <a:t> a m. tensor </a:t>
            </a:r>
            <a:r>
              <a:rPr lang="cs-CZ" sz="1600" dirty="0" err="1"/>
              <a:t>tympani</a:t>
            </a:r>
            <a:r>
              <a:rPr lang="cs-CZ" sz="1600" dirty="0"/>
              <a:t>) a tím</a:t>
            </a:r>
          </a:p>
          <a:p>
            <a:pPr lvl="3"/>
            <a:r>
              <a:rPr lang="cs-CZ" sz="1600" dirty="0"/>
              <a:t>snížení poddajnosti převodního systému a zvýšení akustické impedance.</a:t>
            </a:r>
            <a:endParaRPr lang="cs-CZ" sz="1600" b="1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1511F1-0C1B-4081-AE6C-383A6005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522" y="1661637"/>
            <a:ext cx="3913117" cy="25594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1338056-EC46-45E3-91A5-7CC3EE48A72B}"/>
              </a:ext>
            </a:extLst>
          </p:cNvPr>
          <p:cNvSpPr txBox="1"/>
          <p:nvPr/>
        </p:nvSpPr>
        <p:spPr>
          <a:xfrm>
            <a:off x="5497191" y="4725144"/>
            <a:ext cx="33759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Převodní nedoslýchavost je projevem poruchy funkce převodního ústrojí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33526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965BB-0A38-4590-B8B9-3891FC32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Sluchová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EA21E-8E92-442D-835D-2EA3CF0A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5184576" cy="3330952"/>
          </a:xfrm>
        </p:spPr>
        <p:txBody>
          <a:bodyPr/>
          <a:lstStyle/>
          <a:p>
            <a:r>
              <a:rPr lang="cs-CZ" sz="2000" b="1" dirty="0"/>
              <a:t>Percepční ústrojí</a:t>
            </a:r>
          </a:p>
          <a:p>
            <a:pPr lvl="1"/>
            <a:r>
              <a:rPr lang="cs-CZ" sz="1600" dirty="0"/>
              <a:t>v</a:t>
            </a:r>
            <a:r>
              <a:rPr lang="en-GB" sz="1600" dirty="0" err="1"/>
              <a:t>ibrace</a:t>
            </a:r>
            <a:r>
              <a:rPr lang="en-GB" sz="1600" dirty="0"/>
              <a:t> se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rozkmitání</a:t>
            </a:r>
            <a:r>
              <a:rPr lang="en-GB" sz="1600" dirty="0"/>
              <a:t> </a:t>
            </a:r>
            <a:r>
              <a:rPr lang="en-GB" sz="1600" dirty="0" err="1"/>
              <a:t>tekutin</a:t>
            </a:r>
            <a:r>
              <a:rPr lang="en-GB" sz="1600" dirty="0"/>
              <a:t> </a:t>
            </a:r>
            <a:r>
              <a:rPr lang="en-GB" sz="1600" dirty="0" err="1"/>
              <a:t>hlemýždě</a:t>
            </a:r>
            <a:r>
              <a:rPr lang="en-GB" sz="1600" dirty="0"/>
              <a:t> (</a:t>
            </a:r>
            <a:r>
              <a:rPr lang="en-GB" sz="1600" dirty="0" err="1"/>
              <a:t>perilymfy</a:t>
            </a:r>
            <a:r>
              <a:rPr lang="en-GB" sz="1600" dirty="0"/>
              <a:t> a </a:t>
            </a:r>
            <a:r>
              <a:rPr lang="en-GB" sz="1600" dirty="0" err="1"/>
              <a:t>endolymfy</a:t>
            </a:r>
            <a:r>
              <a:rPr lang="en-GB" sz="1600" dirty="0"/>
              <a:t>) </a:t>
            </a:r>
            <a:r>
              <a:rPr lang="en-GB" sz="1600" dirty="0" err="1"/>
              <a:t>přenáší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>
                <a:solidFill>
                  <a:srgbClr val="FF0000"/>
                </a:solidFill>
              </a:rPr>
              <a:t>basilární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membránu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leží</a:t>
            </a:r>
            <a:r>
              <a:rPr lang="en-GB" sz="1600" dirty="0"/>
              <a:t> </a:t>
            </a:r>
            <a:r>
              <a:rPr lang="en-GB" sz="1600" dirty="0" err="1">
                <a:solidFill>
                  <a:srgbClr val="FF0000"/>
                </a:solidFill>
              </a:rPr>
              <a:t>Cortiho</a:t>
            </a:r>
            <a:r>
              <a:rPr lang="en-GB" sz="1600" dirty="0">
                <a:solidFill>
                  <a:srgbClr val="FF0000"/>
                </a:solidFill>
              </a:rPr>
              <a:t> org</a:t>
            </a:r>
            <a:r>
              <a:rPr lang="cs-CZ" sz="1600" dirty="0">
                <a:solidFill>
                  <a:srgbClr val="FF0000"/>
                </a:solidFill>
              </a:rPr>
              <a:t>á</a:t>
            </a:r>
            <a:r>
              <a:rPr lang="en-GB" sz="1600" dirty="0">
                <a:solidFill>
                  <a:srgbClr val="FF0000"/>
                </a:solidFill>
              </a:rPr>
              <a:t>n</a:t>
            </a:r>
            <a:endParaRPr lang="cs-CZ" sz="1600" dirty="0">
              <a:solidFill>
                <a:srgbClr val="FF0000"/>
              </a:solidFill>
            </a:endParaRPr>
          </a:p>
          <a:p>
            <a:pPr lvl="1"/>
            <a:r>
              <a:rPr lang="cs-CZ" sz="1600" dirty="0" err="1"/>
              <a:t>basilární</a:t>
            </a:r>
            <a:r>
              <a:rPr lang="cs-CZ" sz="1600" dirty="0"/>
              <a:t> membrána hlemýždě je </a:t>
            </a:r>
            <a:r>
              <a:rPr lang="cs-CZ" sz="1600" dirty="0" err="1">
                <a:solidFill>
                  <a:srgbClr val="FF0000"/>
                </a:solidFill>
              </a:rPr>
              <a:t>tonotopně</a:t>
            </a:r>
            <a:r>
              <a:rPr lang="cs-CZ" sz="1600" dirty="0">
                <a:solidFill>
                  <a:srgbClr val="FF0000"/>
                </a:solidFill>
              </a:rPr>
              <a:t> uspořádána </a:t>
            </a:r>
          </a:p>
          <a:p>
            <a:pPr lvl="2"/>
            <a:r>
              <a:rPr lang="cs-CZ" sz="1400" dirty="0"/>
              <a:t>v basálním závitu snímány vysoké frekvence</a:t>
            </a:r>
          </a:p>
          <a:p>
            <a:pPr lvl="2"/>
            <a:r>
              <a:rPr lang="cs-CZ" sz="1400" dirty="0"/>
              <a:t>v apikální části hlemýždě snímány frekvence hluboké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290" name="Picture 2" descr="Hörschnecke (Cochlea) || Med-koM">
            <a:extLst>
              <a:ext uri="{FF2B5EF4-FFF2-40B4-BE49-F238E27FC236}">
                <a16:creationId xmlns:a16="http://schemas.microsoft.com/office/drawing/2014/main" id="{138A782C-17BE-4B63-A816-8DEC27D1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50" y="1175695"/>
            <a:ext cx="3357722" cy="27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60E91AF-2061-4C6D-A6B7-A79288B80614}"/>
              </a:ext>
            </a:extLst>
          </p:cNvPr>
          <p:cNvSpPr/>
          <p:nvPr/>
        </p:nvSpPr>
        <p:spPr>
          <a:xfrm>
            <a:off x="539552" y="6094284"/>
            <a:ext cx="23762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1 princip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tonotopního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uspořádání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basilární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membrány, </a:t>
            </a:r>
          </a:p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www.medizin-kompakt.de</a:t>
            </a: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BEFB21-3AD0-3047-B96A-7E3C6815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71182"/>
            <a:ext cx="3320316" cy="27386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C69D26-2B09-F947-AECF-9EF57E6F3CA6}"/>
              </a:ext>
            </a:extLst>
          </p:cNvPr>
          <p:cNvSpPr txBox="1"/>
          <p:nvPr/>
        </p:nvSpPr>
        <p:spPr>
          <a:xfrm>
            <a:off x="2915816" y="5466324"/>
            <a:ext cx="29523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Obr.2 Cortiho orgán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tektoriální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membrána,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2-3 – vnitřní a zevní vláskové buňky,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Reissnerova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membrána,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axony 1.neuronu sluchové dráhy,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basilární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membrána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K.Čada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Základy otorinolaryngologie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5176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965BB-0A38-4590-B8B9-3891FC32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Sluchová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EA21E-8E92-442D-835D-2EA3CF0A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400600"/>
          </a:xfrm>
        </p:spPr>
        <p:txBody>
          <a:bodyPr/>
          <a:lstStyle/>
          <a:p>
            <a:r>
              <a:rPr lang="cs-CZ" sz="2000" b="1" dirty="0"/>
              <a:t>Percepční ústrojí</a:t>
            </a:r>
          </a:p>
          <a:p>
            <a:pPr lvl="1"/>
            <a:r>
              <a:rPr lang="en-GB" sz="1600" dirty="0" err="1">
                <a:solidFill>
                  <a:srgbClr val="FF0000"/>
                </a:solidFill>
              </a:rPr>
              <a:t>vnitřní</a:t>
            </a:r>
            <a:r>
              <a:rPr lang="en-GB" sz="1600" dirty="0">
                <a:solidFill>
                  <a:srgbClr val="FF0000"/>
                </a:solidFill>
              </a:rPr>
              <a:t> a </a:t>
            </a:r>
            <a:r>
              <a:rPr lang="en-GB" sz="1600" dirty="0" err="1">
                <a:solidFill>
                  <a:srgbClr val="FF0000"/>
                </a:solidFill>
              </a:rPr>
              <a:t>zevní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vláskové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buňky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/>
              <a:t>Cortiho</a:t>
            </a:r>
            <a:r>
              <a:rPr lang="en-GB" sz="1600" dirty="0"/>
              <a:t> </a:t>
            </a:r>
            <a:r>
              <a:rPr lang="en-GB" sz="1600" dirty="0" err="1"/>
              <a:t>orgánu</a:t>
            </a:r>
            <a:endParaRPr lang="en-GB" sz="1600" dirty="0"/>
          </a:p>
          <a:p>
            <a:pPr lvl="2"/>
            <a:r>
              <a:rPr lang="en-GB" sz="1400" dirty="0" err="1"/>
              <a:t>Smyslové</a:t>
            </a:r>
            <a:r>
              <a:rPr lang="en-GB" sz="1400" dirty="0"/>
              <a:t> </a:t>
            </a:r>
            <a:r>
              <a:rPr lang="en-GB" sz="1400" dirty="0" err="1"/>
              <a:t>buňky</a:t>
            </a:r>
            <a:r>
              <a:rPr lang="en-GB" sz="1400" dirty="0"/>
              <a:t> - </a:t>
            </a:r>
            <a:r>
              <a:rPr lang="en-GB" sz="1400" dirty="0" err="1"/>
              <a:t>akustické</a:t>
            </a:r>
            <a:r>
              <a:rPr lang="en-GB" sz="1400" dirty="0"/>
              <a:t> </a:t>
            </a:r>
            <a:r>
              <a:rPr lang="en-GB" sz="1400" dirty="0" err="1"/>
              <a:t>receptory</a:t>
            </a:r>
            <a:endParaRPr lang="en-GB" sz="1400" dirty="0"/>
          </a:p>
          <a:p>
            <a:pPr lvl="2"/>
            <a:r>
              <a:rPr lang="en-GB" sz="1400" dirty="0" err="1">
                <a:solidFill>
                  <a:srgbClr val="FF0000"/>
                </a:solidFill>
              </a:rPr>
              <a:t>přeměňují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mechanickou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energii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akustických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vln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na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elektrické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potenciály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tvořící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nervový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vzruch</a:t>
            </a:r>
            <a:endParaRPr lang="en-GB" sz="1400" dirty="0">
              <a:solidFill>
                <a:srgbClr val="FF0000"/>
              </a:solidFill>
            </a:endParaRPr>
          </a:p>
          <a:p>
            <a:pPr lvl="2"/>
            <a:r>
              <a:rPr lang="en-GB" sz="1400" dirty="0"/>
              <a:t>3 </a:t>
            </a:r>
            <a:r>
              <a:rPr lang="en-GB" sz="1400" dirty="0" err="1"/>
              <a:t>řady</a:t>
            </a:r>
            <a:r>
              <a:rPr lang="en-GB" sz="1400" dirty="0"/>
              <a:t> </a:t>
            </a:r>
            <a:r>
              <a:rPr lang="en-GB" sz="1400" dirty="0" err="1"/>
              <a:t>zevních</a:t>
            </a:r>
            <a:r>
              <a:rPr lang="en-GB" sz="1400" dirty="0"/>
              <a:t>  a 1 </a:t>
            </a:r>
            <a:r>
              <a:rPr lang="en-GB" sz="1400" dirty="0" err="1"/>
              <a:t>řada</a:t>
            </a:r>
            <a:r>
              <a:rPr lang="en-GB" sz="1400" dirty="0"/>
              <a:t> </a:t>
            </a:r>
            <a:r>
              <a:rPr lang="en-GB" sz="1400" dirty="0" err="1"/>
              <a:t>vnitřníh</a:t>
            </a:r>
            <a:r>
              <a:rPr lang="en-GB" sz="1400" dirty="0"/>
              <a:t> </a:t>
            </a:r>
            <a:r>
              <a:rPr lang="en-GB" sz="1400" dirty="0" err="1"/>
              <a:t>vláskových</a:t>
            </a:r>
            <a:r>
              <a:rPr lang="en-GB" sz="1400" dirty="0"/>
              <a:t> </a:t>
            </a:r>
            <a:r>
              <a:rPr lang="en-GB" sz="1400" dirty="0" err="1"/>
              <a:t>buněk</a:t>
            </a:r>
            <a:endParaRPr lang="cs-CZ" sz="1400" dirty="0"/>
          </a:p>
          <a:p>
            <a:pPr lvl="1"/>
            <a:r>
              <a:rPr lang="en-GB" sz="1600" dirty="0" err="1"/>
              <a:t>Zevní</a:t>
            </a:r>
            <a:r>
              <a:rPr lang="en-GB" sz="1600" dirty="0"/>
              <a:t> </a:t>
            </a:r>
            <a:r>
              <a:rPr lang="en-GB" sz="1600" dirty="0" err="1"/>
              <a:t>vláskové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</a:p>
          <a:p>
            <a:pPr lvl="2"/>
            <a:r>
              <a:rPr lang="en-GB" sz="1400" dirty="0" err="1"/>
              <a:t>Zesilovač</a:t>
            </a:r>
            <a:r>
              <a:rPr lang="en-GB" sz="1400" dirty="0"/>
              <a:t> pro </a:t>
            </a:r>
            <a:r>
              <a:rPr lang="en-GB" sz="1400" dirty="0" err="1"/>
              <a:t>vnitřní</a:t>
            </a:r>
            <a:r>
              <a:rPr lang="en-GB" sz="1400" dirty="0"/>
              <a:t> </a:t>
            </a:r>
            <a:r>
              <a:rPr lang="en-GB" sz="1400" dirty="0" err="1"/>
              <a:t>vláskové</a:t>
            </a:r>
            <a:r>
              <a:rPr lang="en-GB" sz="1400" dirty="0"/>
              <a:t> </a:t>
            </a:r>
            <a:r>
              <a:rPr lang="en-GB" sz="1400" dirty="0" err="1"/>
              <a:t>buňky</a:t>
            </a:r>
            <a:endParaRPr lang="en-GB" sz="1400" dirty="0"/>
          </a:p>
          <a:p>
            <a:pPr lvl="2"/>
            <a:r>
              <a:rPr lang="en-GB" sz="1400" dirty="0" err="1"/>
              <a:t>zvyšují</a:t>
            </a:r>
            <a:r>
              <a:rPr lang="en-GB" sz="1400" dirty="0"/>
              <a:t> </a:t>
            </a:r>
            <a:r>
              <a:rPr lang="en-GB" sz="1400" dirty="0" err="1"/>
              <a:t>citlivost</a:t>
            </a:r>
            <a:r>
              <a:rPr lang="en-GB" sz="1400" dirty="0"/>
              <a:t> </a:t>
            </a:r>
            <a:r>
              <a:rPr lang="en-GB" sz="1400" dirty="0" err="1"/>
              <a:t>vnitřních</a:t>
            </a:r>
            <a:r>
              <a:rPr lang="en-GB" sz="1400" dirty="0"/>
              <a:t> </a:t>
            </a:r>
            <a:r>
              <a:rPr lang="en-GB" sz="1400" dirty="0" err="1"/>
              <a:t>vláskových</a:t>
            </a:r>
            <a:r>
              <a:rPr lang="en-GB" sz="1400" dirty="0"/>
              <a:t> </a:t>
            </a:r>
            <a:r>
              <a:rPr lang="en-GB" sz="1400" dirty="0" err="1"/>
              <a:t>buněk</a:t>
            </a:r>
            <a:endParaRPr lang="en-GB" sz="1400" dirty="0"/>
          </a:p>
          <a:p>
            <a:pPr lvl="3"/>
            <a:r>
              <a:rPr lang="en-GB" sz="1400" dirty="0" err="1"/>
              <a:t>vnímání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velmi</a:t>
            </a:r>
            <a:r>
              <a:rPr lang="en-GB" sz="1400" dirty="0"/>
              <a:t> </a:t>
            </a:r>
            <a:r>
              <a:rPr lang="en-GB" sz="1400" dirty="0" err="1"/>
              <a:t>tichých</a:t>
            </a:r>
            <a:r>
              <a:rPr lang="en-GB" sz="1400" dirty="0"/>
              <a:t> </a:t>
            </a:r>
            <a:r>
              <a:rPr lang="en-GB" sz="1400" dirty="0" err="1"/>
              <a:t>zvuků</a:t>
            </a:r>
            <a:endParaRPr lang="cs-CZ" sz="1400" dirty="0"/>
          </a:p>
        </p:txBody>
      </p:sp>
      <p:pic>
        <p:nvPicPr>
          <p:cNvPr id="13314" name="Picture 2" descr="Electron Micrograph">
            <a:extLst>
              <a:ext uri="{FF2B5EF4-FFF2-40B4-BE49-F238E27FC236}">
                <a16:creationId xmlns:a16="http://schemas.microsoft.com/office/drawing/2014/main" id="{E44B2E02-9F2E-4FA0-99C6-FCA3120C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032448" cy="26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7D98C3-8D5C-4E9B-B571-86C067A65353}"/>
              </a:ext>
            </a:extLst>
          </p:cNvPr>
          <p:cNvSpPr txBox="1"/>
          <p:nvPr/>
        </p:nvSpPr>
        <p:spPr>
          <a:xfrm>
            <a:off x="4463480" y="630667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Cortiho orgán (šipkou označeny vnitřní a zevní vláskové buňky),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www.columbia.edu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60981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965BB-0A38-4590-B8B9-3891FC32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Sluchová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EA21E-8E92-442D-835D-2EA3CF0A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352928" cy="2016224"/>
          </a:xfrm>
        </p:spPr>
        <p:txBody>
          <a:bodyPr/>
          <a:lstStyle/>
          <a:p>
            <a:r>
              <a:rPr lang="cs-CZ" sz="2000" b="1" dirty="0"/>
              <a:t>Percepční ústrojí</a:t>
            </a:r>
          </a:p>
          <a:p>
            <a:pPr lvl="1"/>
            <a:r>
              <a:rPr lang="en-GB" sz="1600" dirty="0"/>
              <a:t>Na </a:t>
            </a:r>
            <a:r>
              <a:rPr lang="en-GB" sz="1600" dirty="0" err="1"/>
              <a:t>bazi</a:t>
            </a:r>
            <a:r>
              <a:rPr lang="en-GB" sz="1600" dirty="0"/>
              <a:t> </a:t>
            </a:r>
            <a:r>
              <a:rPr lang="en-GB" sz="1600" dirty="0" err="1"/>
              <a:t>vláskových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se </a:t>
            </a:r>
            <a:r>
              <a:rPr lang="en-GB" sz="1600" dirty="0" err="1"/>
              <a:t>přikládájí</a:t>
            </a:r>
            <a:r>
              <a:rPr lang="en-GB" sz="1600" dirty="0"/>
              <a:t> </a:t>
            </a:r>
            <a:r>
              <a:rPr lang="en-GB" sz="1600" dirty="0" err="1"/>
              <a:t>distální</a:t>
            </a:r>
            <a:r>
              <a:rPr lang="en-GB" sz="1600" dirty="0"/>
              <a:t> </a:t>
            </a:r>
            <a:r>
              <a:rPr lang="en-GB" sz="1600" dirty="0" err="1"/>
              <a:t>axony</a:t>
            </a:r>
            <a:r>
              <a:rPr lang="en-GB" sz="1600" dirty="0"/>
              <a:t> 1. </a:t>
            </a:r>
            <a:r>
              <a:rPr lang="en-GB" sz="1600" dirty="0" err="1"/>
              <a:t>neuronů</a:t>
            </a:r>
            <a:r>
              <a:rPr lang="en-GB" sz="1600" dirty="0"/>
              <a:t> </a:t>
            </a:r>
            <a:r>
              <a:rPr lang="en-GB" sz="1600" dirty="0" err="1"/>
              <a:t>sluchové</a:t>
            </a:r>
            <a:r>
              <a:rPr lang="en-GB" sz="1600" dirty="0"/>
              <a:t> </a:t>
            </a:r>
            <a:r>
              <a:rPr lang="en-GB" sz="1600" dirty="0" err="1"/>
              <a:t>dráhy</a:t>
            </a:r>
            <a:r>
              <a:rPr lang="en-GB" sz="1600" dirty="0"/>
              <a:t> (</a:t>
            </a:r>
            <a:r>
              <a:rPr lang="en-GB" sz="1600" dirty="0" err="1"/>
              <a:t>n.cochlearis</a:t>
            </a:r>
            <a:r>
              <a:rPr lang="en-GB" sz="1600" dirty="0"/>
              <a:t>) 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těla</a:t>
            </a:r>
            <a:r>
              <a:rPr lang="en-GB" sz="1600" dirty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ganglion </a:t>
            </a:r>
            <a:r>
              <a:rPr lang="en-GB" sz="1600" dirty="0" err="1">
                <a:solidFill>
                  <a:srgbClr val="FF0000"/>
                </a:solidFill>
              </a:rPr>
              <a:t>spirale</a:t>
            </a:r>
            <a:r>
              <a:rPr lang="en-GB" sz="1600" dirty="0">
                <a:solidFill>
                  <a:srgbClr val="FF0000"/>
                </a:solidFill>
              </a:rPr>
              <a:t> cochleae </a:t>
            </a:r>
            <a:r>
              <a:rPr lang="en-GB" sz="1600" dirty="0"/>
              <a:t>–  (</a:t>
            </a:r>
            <a:r>
              <a:rPr lang="en-GB" sz="1600" dirty="0" err="1"/>
              <a:t>uložené</a:t>
            </a:r>
            <a:r>
              <a:rPr lang="en-GB" sz="1600" dirty="0"/>
              <a:t> v </a:t>
            </a:r>
            <a:r>
              <a:rPr lang="en-GB" sz="1600" dirty="0" err="1"/>
              <a:t>modiolu</a:t>
            </a:r>
            <a:r>
              <a:rPr lang="en-GB" sz="1600" dirty="0"/>
              <a:t>)</a:t>
            </a:r>
            <a:endParaRPr lang="cs-CZ" sz="1600" dirty="0"/>
          </a:p>
          <a:p>
            <a:pPr lvl="1"/>
            <a:r>
              <a:rPr lang="en-GB" sz="1600" dirty="0" err="1"/>
              <a:t>Proximální</a:t>
            </a:r>
            <a:r>
              <a:rPr lang="en-GB" sz="1600" dirty="0"/>
              <a:t> </a:t>
            </a:r>
            <a:r>
              <a:rPr lang="en-GB" sz="1600" dirty="0" err="1"/>
              <a:t>axony</a:t>
            </a:r>
            <a:r>
              <a:rPr lang="en-GB" sz="1600" dirty="0"/>
              <a:t> </a:t>
            </a:r>
            <a:r>
              <a:rPr lang="en-GB" sz="1600" dirty="0" err="1"/>
              <a:t>pokračují</a:t>
            </a:r>
            <a:r>
              <a:rPr lang="en-GB" sz="1600" dirty="0"/>
              <a:t> do </a:t>
            </a:r>
            <a:r>
              <a:rPr lang="en-GB" sz="1600" dirty="0" err="1">
                <a:solidFill>
                  <a:srgbClr val="FF0000"/>
                </a:solidFill>
              </a:rPr>
              <a:t>kochleárních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jader</a:t>
            </a:r>
            <a:r>
              <a:rPr lang="en-GB" sz="1600" dirty="0">
                <a:solidFill>
                  <a:srgbClr val="FF0000"/>
                </a:solidFill>
              </a:rPr>
              <a:t> v </a:t>
            </a:r>
            <a:r>
              <a:rPr lang="en-GB" sz="1600" dirty="0" err="1">
                <a:solidFill>
                  <a:srgbClr val="FF0000"/>
                </a:solidFill>
              </a:rPr>
              <a:t>mozkovém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kmeni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a </a:t>
            </a:r>
            <a:r>
              <a:rPr lang="en-GB" sz="1600" dirty="0" err="1"/>
              <a:t>končí</a:t>
            </a:r>
            <a:r>
              <a:rPr lang="en-GB" sz="1600" dirty="0"/>
              <a:t> </a:t>
            </a:r>
            <a:r>
              <a:rPr lang="cs-CZ" sz="1600" dirty="0"/>
              <a:t>v </a:t>
            </a:r>
            <a:r>
              <a:rPr lang="en-GB" sz="1600" dirty="0" err="1"/>
              <a:t>primárním</a:t>
            </a:r>
            <a:r>
              <a:rPr lang="en-GB" sz="1600" dirty="0"/>
              <a:t> </a:t>
            </a:r>
            <a:r>
              <a:rPr lang="en-GB" sz="1600" dirty="0" err="1"/>
              <a:t>sluchovém</a:t>
            </a:r>
            <a:r>
              <a:rPr lang="en-GB" sz="1600" dirty="0"/>
              <a:t> </a:t>
            </a:r>
            <a:r>
              <a:rPr lang="en-GB" sz="1600" dirty="0" err="1"/>
              <a:t>centru</a:t>
            </a:r>
            <a:r>
              <a:rPr lang="en-GB" sz="1600" dirty="0"/>
              <a:t> v </a:t>
            </a:r>
            <a:r>
              <a:rPr lang="en-GB" sz="1600" dirty="0" err="1">
                <a:solidFill>
                  <a:srgbClr val="FF0000"/>
                </a:solidFill>
              </a:rPr>
              <a:t>kůře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i="1" dirty="0" err="1">
                <a:solidFill>
                  <a:srgbClr val="FF0000"/>
                </a:solidFill>
              </a:rPr>
              <a:t>temporálního</a:t>
            </a:r>
            <a:r>
              <a:rPr lang="en-GB" sz="1600" i="1" dirty="0">
                <a:solidFill>
                  <a:srgbClr val="FF0000"/>
                </a:solidFill>
              </a:rPr>
              <a:t> </a:t>
            </a:r>
            <a:r>
              <a:rPr lang="en-GB" sz="1600" i="1" dirty="0" err="1">
                <a:solidFill>
                  <a:srgbClr val="FF0000"/>
                </a:solidFill>
              </a:rPr>
              <a:t>mozkového</a:t>
            </a:r>
            <a:r>
              <a:rPr lang="en-GB" sz="1600" i="1" dirty="0">
                <a:solidFill>
                  <a:srgbClr val="FF0000"/>
                </a:solidFill>
              </a:rPr>
              <a:t> </a:t>
            </a:r>
            <a:r>
              <a:rPr lang="en-GB" sz="1600" i="1" dirty="0" err="1">
                <a:solidFill>
                  <a:srgbClr val="FF0000"/>
                </a:solidFill>
              </a:rPr>
              <a:t>laloku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(</a:t>
            </a:r>
            <a:r>
              <a:rPr lang="en-GB" sz="1600" dirty="0" err="1"/>
              <a:t>Heschlovy</a:t>
            </a:r>
            <a:r>
              <a:rPr lang="en-GB" sz="1600" dirty="0"/>
              <a:t> </a:t>
            </a:r>
            <a:r>
              <a:rPr lang="en-GB" sz="1600" dirty="0" err="1"/>
              <a:t>závity</a:t>
            </a:r>
            <a:r>
              <a:rPr lang="en-GB" sz="1600" dirty="0"/>
              <a:t>)</a:t>
            </a:r>
            <a:endParaRPr lang="cs-CZ" sz="1600" b="1" i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AutoShape 2" descr="Brodmann 41 4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Brodmann 41 4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Brodmann 41 4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0100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843808" y="5964104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Sluchová kůra -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Heschlovy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závity </a:t>
            </a:r>
          </a:p>
          <a:p>
            <a:r>
              <a:rPr lang="cs-CZ" sz="1000" i="1" dirty="0"/>
              <a:t>Zdroj obr.: </a:t>
            </a:r>
            <a:r>
              <a:rPr lang="cs-CZ" sz="1000" i="1" dirty="0" err="1"/>
              <a:t>www.operativeneurosurgery.com</a:t>
            </a:r>
            <a:r>
              <a:rPr lang="cs-CZ" sz="1000" i="1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93828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BFF39-F71C-4F49-8287-917ADBAA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ucha</a:t>
            </a:r>
            <a:endParaRPr lang="cs-CZ" sz="3200" b="1" dirty="0"/>
          </a:p>
        </p:txBody>
      </p:sp>
      <p:pic>
        <p:nvPicPr>
          <p:cNvPr id="18434" name="Picture 2" descr="SADA 3 HARTMANN ušní zrcátko - 4, 5, 6 mm - DEKOMED - obchod">
            <a:extLst>
              <a:ext uri="{FF2B5EF4-FFF2-40B4-BE49-F238E27FC236}">
                <a16:creationId xmlns:a16="http://schemas.microsoft.com/office/drawing/2014/main" id="{009E1D3C-C191-4C67-92ED-2C3919BF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75" y="1255648"/>
            <a:ext cx="2067102" cy="15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18E712C-C703-4286-A999-6BD7FEEFB5CA}"/>
              </a:ext>
            </a:extLst>
          </p:cNvPr>
          <p:cNvSpPr/>
          <p:nvPr/>
        </p:nvSpPr>
        <p:spPr>
          <a:xfrm>
            <a:off x="6344706" y="4810874"/>
            <a:ext cx="37730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nahoře - ušní zrcátko (spekulum)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dole – otoskop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www.medplus.cz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www.hartmann.com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55199444-456B-4A28-8473-7939B5F08981}"/>
              </a:ext>
            </a:extLst>
          </p:cNvPr>
          <p:cNvSpPr txBox="1">
            <a:spLocks/>
          </p:cNvSpPr>
          <p:nvPr/>
        </p:nvSpPr>
        <p:spPr bwMode="auto">
          <a:xfrm>
            <a:off x="0" y="1124744"/>
            <a:ext cx="7092279" cy="55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/>
              <a:t>Aspekce</a:t>
            </a:r>
            <a:r>
              <a:rPr lang="en-GB" sz="2000" b="1" dirty="0"/>
              <a:t> a </a:t>
            </a:r>
            <a:r>
              <a:rPr lang="en-GB" sz="2000" b="1" dirty="0" err="1"/>
              <a:t>palpace</a:t>
            </a:r>
            <a:endParaRPr lang="cs-CZ" sz="2000" b="1" i="1" dirty="0"/>
          </a:p>
          <a:p>
            <a:pPr lvl="1"/>
            <a:r>
              <a:rPr lang="en-GB" sz="1600" dirty="0" err="1">
                <a:solidFill>
                  <a:srgbClr val="FF0000"/>
                </a:solidFill>
              </a:rPr>
              <a:t>Vyšetření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boltce</a:t>
            </a:r>
            <a:r>
              <a:rPr lang="en-GB" sz="1600" dirty="0">
                <a:solidFill>
                  <a:srgbClr val="FF0000"/>
                </a:solidFill>
              </a:rPr>
              <a:t> a </a:t>
            </a:r>
            <a:r>
              <a:rPr lang="en-GB" sz="1600" dirty="0" err="1">
                <a:solidFill>
                  <a:srgbClr val="FF0000"/>
                </a:solidFill>
              </a:rPr>
              <a:t>periaurikulární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krajiny</a:t>
            </a:r>
            <a:endParaRPr lang="cs-CZ" sz="16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Kožní léze, jizvy </a:t>
            </a:r>
          </a:p>
          <a:p>
            <a:pPr lvl="2"/>
            <a:r>
              <a:rPr lang="en-GB" sz="1400" dirty="0" err="1"/>
              <a:t>výtok</a:t>
            </a:r>
            <a:r>
              <a:rPr lang="en-GB" sz="1400" dirty="0"/>
              <a:t> </a:t>
            </a:r>
            <a:r>
              <a:rPr lang="en-GB" sz="1400" dirty="0" err="1"/>
              <a:t>ze</a:t>
            </a:r>
            <a:r>
              <a:rPr lang="en-GB" sz="1400" dirty="0"/>
              <a:t> </a:t>
            </a:r>
            <a:r>
              <a:rPr lang="en-GB" sz="1400" dirty="0" err="1"/>
              <a:t>zvukovodu</a:t>
            </a:r>
            <a:endParaRPr lang="cs-CZ" sz="1400" dirty="0"/>
          </a:p>
          <a:p>
            <a:pPr lvl="2"/>
            <a:r>
              <a:rPr lang="en-GB" sz="1400" dirty="0" err="1"/>
              <a:t>bolestivý</a:t>
            </a:r>
            <a:r>
              <a:rPr lang="en-GB" sz="1400" dirty="0"/>
              <a:t> </a:t>
            </a:r>
            <a:r>
              <a:rPr lang="en-GB" sz="1400" dirty="0" err="1"/>
              <a:t>tlak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tragus </a:t>
            </a:r>
          </a:p>
          <a:p>
            <a:pPr lvl="3"/>
            <a:r>
              <a:rPr lang="en-GB" sz="1400" dirty="0" err="1"/>
              <a:t>zánět</a:t>
            </a:r>
            <a:r>
              <a:rPr lang="en-GB" sz="1400" dirty="0"/>
              <a:t> </a:t>
            </a:r>
            <a:r>
              <a:rPr lang="en-GB" sz="1400" dirty="0" err="1"/>
              <a:t>zvukovodu</a:t>
            </a:r>
            <a:endParaRPr lang="cs-CZ" sz="1400" dirty="0"/>
          </a:p>
          <a:p>
            <a:pPr lvl="2"/>
            <a:r>
              <a:rPr lang="en-GB" sz="1400" dirty="0" err="1"/>
              <a:t>palpační</a:t>
            </a:r>
            <a:r>
              <a:rPr lang="en-GB" sz="1400" dirty="0"/>
              <a:t> </a:t>
            </a:r>
            <a:r>
              <a:rPr lang="en-GB" sz="1400" dirty="0" err="1"/>
              <a:t>bolestivost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processus</a:t>
            </a:r>
            <a:r>
              <a:rPr lang="en-GB" sz="1400" dirty="0"/>
              <a:t> </a:t>
            </a:r>
            <a:r>
              <a:rPr lang="en-GB" sz="1400" dirty="0" err="1"/>
              <a:t>mastoideus</a:t>
            </a:r>
            <a:r>
              <a:rPr lang="en-GB" sz="1400" dirty="0"/>
              <a:t> </a:t>
            </a:r>
          </a:p>
          <a:p>
            <a:pPr lvl="3"/>
            <a:r>
              <a:rPr lang="en-GB" sz="1400" dirty="0" err="1"/>
              <a:t>Mastoiditida</a:t>
            </a:r>
            <a:endParaRPr lang="en-GB" sz="1400" dirty="0"/>
          </a:p>
          <a:p>
            <a:pPr lvl="3"/>
            <a:endParaRPr lang="cs-CZ" sz="1400" b="1" i="1" dirty="0"/>
          </a:p>
          <a:p>
            <a:r>
              <a:rPr lang="en-GB" sz="2000" b="1" dirty="0" err="1"/>
              <a:t>Otoskopické</a:t>
            </a:r>
            <a:r>
              <a:rPr lang="en-GB" sz="2000" b="1" dirty="0"/>
              <a:t> </a:t>
            </a:r>
            <a:r>
              <a:rPr lang="en-GB" sz="2000" b="1" dirty="0" err="1"/>
              <a:t>vyšetření</a:t>
            </a:r>
            <a:endParaRPr lang="en-GB" sz="2000" b="1" dirty="0"/>
          </a:p>
          <a:p>
            <a:pPr lvl="1"/>
            <a:r>
              <a:rPr lang="en-GB" sz="1600" dirty="0" err="1">
                <a:solidFill>
                  <a:srgbClr val="FF0000"/>
                </a:solidFill>
              </a:rPr>
              <a:t>Vyšetření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zvukovodu</a:t>
            </a:r>
            <a:r>
              <a:rPr lang="en-GB" sz="1600" dirty="0">
                <a:solidFill>
                  <a:srgbClr val="FF0000"/>
                </a:solidFill>
              </a:rPr>
              <a:t> a </a:t>
            </a:r>
            <a:r>
              <a:rPr lang="en-GB" sz="1600" dirty="0" err="1">
                <a:solidFill>
                  <a:srgbClr val="FF0000"/>
                </a:solidFill>
              </a:rPr>
              <a:t>bubínku</a:t>
            </a:r>
            <a:endParaRPr lang="cs-CZ" sz="1600" dirty="0">
              <a:solidFill>
                <a:srgbClr val="FF0000"/>
              </a:solidFill>
            </a:endParaRPr>
          </a:p>
          <a:p>
            <a:pPr lvl="1"/>
            <a:r>
              <a:rPr lang="cs-CZ" sz="1600" dirty="0"/>
              <a:t>Nástroje</a:t>
            </a:r>
          </a:p>
          <a:p>
            <a:pPr lvl="2"/>
            <a:r>
              <a:rPr lang="cs-CZ" sz="1400" dirty="0"/>
              <a:t>u</a:t>
            </a:r>
            <a:r>
              <a:rPr lang="en-GB" sz="1400" dirty="0" err="1"/>
              <a:t>šní</a:t>
            </a:r>
            <a:r>
              <a:rPr lang="cs-CZ" sz="1400" dirty="0"/>
              <a:t> zrcátko (spekulum) + čelní reflektor</a:t>
            </a:r>
          </a:p>
          <a:p>
            <a:pPr lvl="2"/>
            <a:r>
              <a:rPr lang="cs-CZ" sz="1400" dirty="0"/>
              <a:t>o</a:t>
            </a:r>
            <a:r>
              <a:rPr lang="en-GB" sz="1400" dirty="0" err="1"/>
              <a:t>toskop</a:t>
            </a:r>
            <a:r>
              <a:rPr lang="cs-CZ" sz="1400" dirty="0"/>
              <a:t>, </a:t>
            </a:r>
            <a:r>
              <a:rPr lang="en-GB" sz="1400" dirty="0" err="1"/>
              <a:t>pneumootoskop</a:t>
            </a:r>
            <a:r>
              <a:rPr lang="en-GB" sz="1400" dirty="0"/>
              <a:t> (</a:t>
            </a:r>
            <a:r>
              <a:rPr lang="en-GB" sz="1400" dirty="0" err="1"/>
              <a:t>děti</a:t>
            </a:r>
            <a:r>
              <a:rPr lang="en-GB" sz="1400" dirty="0"/>
              <a:t>)</a:t>
            </a:r>
            <a:endParaRPr lang="cs-CZ" sz="1400" dirty="0"/>
          </a:p>
          <a:p>
            <a:pPr lvl="1"/>
            <a:r>
              <a:rPr lang="en-GB" sz="1600" dirty="0" err="1"/>
              <a:t>Provedení</a:t>
            </a:r>
            <a:r>
              <a:rPr lang="en-GB" sz="1600" dirty="0"/>
              <a:t> </a:t>
            </a:r>
          </a:p>
          <a:p>
            <a:pPr lvl="2"/>
            <a:r>
              <a:rPr lang="en-GB" sz="1400" dirty="0" err="1"/>
              <a:t>Před</a:t>
            </a:r>
            <a:r>
              <a:rPr lang="en-GB" sz="1400" dirty="0"/>
              <a:t> </a:t>
            </a:r>
            <a:r>
              <a:rPr lang="en-GB" sz="1400" dirty="0" err="1"/>
              <a:t>zavedením</a:t>
            </a:r>
            <a:r>
              <a:rPr lang="en-GB" sz="1400" dirty="0"/>
              <a:t> </a:t>
            </a:r>
            <a:r>
              <a:rPr lang="en-GB" sz="1400" dirty="0" err="1"/>
              <a:t>spekula</a:t>
            </a:r>
            <a:r>
              <a:rPr lang="en-GB" sz="1400" dirty="0"/>
              <a:t> do </a:t>
            </a:r>
            <a:r>
              <a:rPr lang="en-GB" sz="1400" dirty="0" err="1"/>
              <a:t>zvukovodu</a:t>
            </a:r>
            <a:r>
              <a:rPr lang="en-GB" sz="1400" dirty="0"/>
              <a:t> </a:t>
            </a:r>
            <a:r>
              <a:rPr lang="en-GB" sz="1400" dirty="0" err="1"/>
              <a:t>tah</a:t>
            </a:r>
            <a:r>
              <a:rPr lang="en-GB" sz="1400" dirty="0"/>
              <a:t> </a:t>
            </a:r>
            <a:r>
              <a:rPr lang="en-GB" sz="1400" dirty="0" err="1"/>
              <a:t>boltce</a:t>
            </a:r>
            <a:r>
              <a:rPr lang="en-GB" sz="1400" dirty="0"/>
              <a:t> </a:t>
            </a:r>
            <a:r>
              <a:rPr lang="en-GB" sz="1400" dirty="0" err="1"/>
              <a:t>dorzokraniálně</a:t>
            </a:r>
            <a:r>
              <a:rPr lang="en-GB" sz="1400" dirty="0"/>
              <a:t> (</a:t>
            </a:r>
            <a:r>
              <a:rPr lang="en-GB" sz="1400" dirty="0" err="1"/>
              <a:t>dospělí</a:t>
            </a:r>
            <a:r>
              <a:rPr lang="en-GB" sz="1400" dirty="0"/>
              <a:t>) / </a:t>
            </a:r>
            <a:r>
              <a:rPr lang="en-GB" sz="1400" dirty="0" err="1"/>
              <a:t>dorzokaudálně</a:t>
            </a:r>
            <a:r>
              <a:rPr lang="en-GB" sz="1400" dirty="0"/>
              <a:t> (</a:t>
            </a:r>
            <a:r>
              <a:rPr lang="en-GB" sz="1400" dirty="0" err="1"/>
              <a:t>děti</a:t>
            </a:r>
            <a:r>
              <a:rPr lang="en-GB" sz="1400" dirty="0"/>
              <a:t>) k </a:t>
            </a:r>
            <a:r>
              <a:rPr lang="en-GB" sz="1400" dirty="0" err="1"/>
              <a:t>vyrovnání</a:t>
            </a:r>
            <a:r>
              <a:rPr lang="en-GB" sz="1400" dirty="0"/>
              <a:t> </a:t>
            </a:r>
            <a:r>
              <a:rPr lang="en-GB" sz="1400" dirty="0" err="1"/>
              <a:t>fyziologického</a:t>
            </a:r>
            <a:r>
              <a:rPr lang="en-GB" sz="1400" dirty="0"/>
              <a:t> </a:t>
            </a:r>
            <a:r>
              <a:rPr lang="en-GB" sz="1400" dirty="0" err="1"/>
              <a:t>zakřivení</a:t>
            </a:r>
            <a:r>
              <a:rPr lang="en-GB" sz="1400" dirty="0"/>
              <a:t> </a:t>
            </a:r>
            <a:r>
              <a:rPr lang="en-GB" sz="1400" dirty="0" err="1"/>
              <a:t>zvukovodu</a:t>
            </a:r>
            <a:endParaRPr lang="en-GB" sz="1400" dirty="0"/>
          </a:p>
          <a:p>
            <a:pPr lvl="1"/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83" y="1412776"/>
            <a:ext cx="18288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595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470-09EA-4DCE-8AD8-AD1074AA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67FCCC-ED97-41BF-A7DB-B41A867A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4705998" cy="5256583"/>
          </a:xfrm>
        </p:spPr>
        <p:txBody>
          <a:bodyPr/>
          <a:lstStyle/>
          <a:p>
            <a:r>
              <a:rPr lang="cs-CZ" sz="2000" b="1" dirty="0" err="1"/>
              <a:t>Otomikroskopické</a:t>
            </a:r>
            <a:r>
              <a:rPr lang="cs-CZ" sz="2000" b="1" dirty="0"/>
              <a:t> vyšetření</a:t>
            </a:r>
          </a:p>
          <a:p>
            <a:pPr lvl="1"/>
            <a:r>
              <a:rPr lang="cs-CZ" sz="1600" dirty="0"/>
              <a:t>vyšetření ucha pomocí mikroskopu</a:t>
            </a:r>
          </a:p>
          <a:p>
            <a:pPr lvl="1"/>
            <a:r>
              <a:rPr lang="cs-CZ" sz="1600" dirty="0"/>
              <a:t>standardně prováděno při ambulantním ORL vyšetření</a:t>
            </a:r>
          </a:p>
          <a:p>
            <a:pPr lvl="1"/>
            <a:r>
              <a:rPr lang="cs-CZ" sz="1600" dirty="0"/>
              <a:t>Mikroskop umožňuje detailní přehlédnutí zvukovodu a bubínku</a:t>
            </a:r>
          </a:p>
          <a:p>
            <a:pPr marL="457200" lvl="1" indent="0">
              <a:buNone/>
            </a:pPr>
            <a:endParaRPr lang="cs-CZ" sz="18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87000A5-52AE-4C62-85D7-FBED50D59779}"/>
              </a:ext>
            </a:extLst>
          </p:cNvPr>
          <p:cNvSpPr/>
          <p:nvPr/>
        </p:nvSpPr>
        <p:spPr>
          <a:xfrm>
            <a:off x="5796136" y="6242253"/>
            <a:ext cx="25955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otomikroskopické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vyšetření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Fotoarchív KOCHHK FNUSA a LFMU</a:t>
            </a:r>
          </a:p>
        </p:txBody>
      </p:sp>
      <p:pic>
        <p:nvPicPr>
          <p:cNvPr id="11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340768"/>
            <a:ext cx="4262348" cy="487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749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760A9-7F7F-4E9A-947B-E0C4C94D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ucha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66FB9-D442-45F4-8544-27148414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79701"/>
            <a:ext cx="4896544" cy="4713387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cs-CZ" altLang="cs-CZ" sz="2000" b="1" dirty="0"/>
              <a:t>Fyziologický nález při </a:t>
            </a:r>
            <a:r>
              <a:rPr lang="cs-CZ" altLang="cs-CZ" sz="2000" b="1" dirty="0" err="1"/>
              <a:t>otomikroskopii</a:t>
            </a:r>
            <a:endParaRPr lang="cs-CZ" altLang="cs-CZ" sz="2000" b="1" dirty="0"/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cs-CZ" altLang="cs-CZ" sz="1600" b="1" dirty="0"/>
              <a:t>Zvukovod:</a:t>
            </a:r>
          </a:p>
          <a:p>
            <a:pPr lvl="1">
              <a:lnSpc>
                <a:spcPct val="80000"/>
              </a:lnSpc>
              <a:buClr>
                <a:srgbClr val="FF0000"/>
              </a:buClr>
            </a:pPr>
            <a:r>
              <a:rPr lang="cs-CZ" altLang="cs-CZ" sz="1600" dirty="0"/>
              <a:t>Volný, eventuálně s nástěnným </a:t>
            </a:r>
            <a:r>
              <a:rPr lang="cs-CZ" altLang="cs-CZ" sz="1600" dirty="0" err="1"/>
              <a:t>cerumenem</a:t>
            </a:r>
            <a:r>
              <a:rPr lang="cs-CZ" altLang="cs-CZ" sz="1600" dirty="0"/>
              <a:t>, kůže zvukovodu je bledá, klidná </a:t>
            </a: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cs-CZ" altLang="cs-CZ" sz="1600" b="1" dirty="0"/>
              <a:t>Bubínek:</a:t>
            </a:r>
          </a:p>
          <a:p>
            <a:pPr lvl="1">
              <a:lnSpc>
                <a:spcPct val="80000"/>
              </a:lnSpc>
              <a:buClr>
                <a:srgbClr val="FF0000"/>
              </a:buClr>
            </a:pPr>
            <a:r>
              <a:rPr lang="cs-CZ" altLang="cs-CZ" sz="1600" dirty="0"/>
              <a:t>celistvý, v neutrálním postavení, konturovaný s reflexem, kouřově šedý až průsvitný, bez patologického obsahu ve středouší</a:t>
            </a:r>
          </a:p>
          <a:p>
            <a:pPr lvl="1">
              <a:lnSpc>
                <a:spcPct val="80000"/>
              </a:lnSpc>
              <a:buClr>
                <a:srgbClr val="FF0000"/>
              </a:buClr>
            </a:pPr>
            <a:endParaRPr lang="cs-CZ" altLang="cs-CZ" sz="1600" dirty="0"/>
          </a:p>
          <a:p>
            <a:pPr lvl="1">
              <a:lnSpc>
                <a:spcPct val="80000"/>
              </a:lnSpc>
              <a:buClr>
                <a:srgbClr val="FF0000"/>
              </a:buClr>
            </a:pPr>
            <a:r>
              <a:rPr lang="cs-CZ" sz="1600" i="1" dirty="0" err="1">
                <a:solidFill>
                  <a:srgbClr val="FF0000"/>
                </a:solidFill>
              </a:rPr>
              <a:t>Bezoldovo</a:t>
            </a:r>
            <a:r>
              <a:rPr lang="cs-CZ" sz="1600" i="1" dirty="0">
                <a:solidFill>
                  <a:srgbClr val="FF0000"/>
                </a:solidFill>
              </a:rPr>
              <a:t> trias</a:t>
            </a:r>
          </a:p>
          <a:p>
            <a:pPr lvl="2">
              <a:lnSpc>
                <a:spcPct val="80000"/>
              </a:lnSpc>
              <a:buClr>
                <a:srgbClr val="FF0000"/>
              </a:buClr>
            </a:pPr>
            <a:r>
              <a:rPr lang="cs-CZ" sz="1600" dirty="0" err="1"/>
              <a:t>prominentia</a:t>
            </a:r>
            <a:r>
              <a:rPr lang="cs-CZ" sz="1600" dirty="0"/>
              <a:t> </a:t>
            </a:r>
            <a:r>
              <a:rPr lang="cs-CZ" sz="1600" dirty="0" err="1"/>
              <a:t>mallearis</a:t>
            </a:r>
            <a:endParaRPr lang="cs-CZ" sz="1600" dirty="0"/>
          </a:p>
          <a:p>
            <a:pPr lvl="3">
              <a:lnSpc>
                <a:spcPct val="80000"/>
              </a:lnSpc>
              <a:buClr>
                <a:srgbClr val="FF0000"/>
              </a:buClr>
            </a:pPr>
            <a:r>
              <a:rPr lang="cs-CZ" sz="1400" dirty="0"/>
              <a:t>Podmíněna </a:t>
            </a:r>
            <a:r>
              <a:rPr lang="cs-CZ" sz="1400" dirty="0" err="1"/>
              <a:t>proc</a:t>
            </a:r>
            <a:r>
              <a:rPr lang="cs-CZ" sz="1400" dirty="0"/>
              <a:t>. brevis </a:t>
            </a:r>
            <a:r>
              <a:rPr lang="cs-CZ" sz="1400" dirty="0" err="1"/>
              <a:t>malei</a:t>
            </a:r>
            <a:endParaRPr lang="cs-CZ" sz="1400" dirty="0"/>
          </a:p>
          <a:p>
            <a:pPr lvl="2">
              <a:lnSpc>
                <a:spcPct val="80000"/>
              </a:lnSpc>
              <a:buClr>
                <a:srgbClr val="FF0000"/>
              </a:buClr>
            </a:pPr>
            <a:r>
              <a:rPr lang="cs-CZ" sz="1600" dirty="0" err="1"/>
              <a:t>stria</a:t>
            </a:r>
            <a:r>
              <a:rPr lang="cs-CZ" sz="1600" dirty="0"/>
              <a:t> </a:t>
            </a:r>
            <a:r>
              <a:rPr lang="cs-CZ" sz="1600" dirty="0" err="1"/>
              <a:t>mallearis</a:t>
            </a:r>
            <a:endParaRPr lang="cs-CZ" sz="1600" dirty="0"/>
          </a:p>
          <a:p>
            <a:pPr lvl="3">
              <a:lnSpc>
                <a:spcPct val="80000"/>
              </a:lnSpc>
              <a:buClr>
                <a:srgbClr val="FF0000"/>
              </a:buClr>
            </a:pPr>
            <a:r>
              <a:rPr lang="cs-CZ" sz="1400" dirty="0"/>
              <a:t>Podmíněna </a:t>
            </a:r>
            <a:r>
              <a:rPr lang="cs-CZ" sz="1400" dirty="0" err="1"/>
              <a:t>manubrium</a:t>
            </a:r>
            <a:r>
              <a:rPr lang="cs-CZ" sz="1400" dirty="0"/>
              <a:t> </a:t>
            </a:r>
            <a:r>
              <a:rPr lang="cs-CZ" sz="1400" dirty="0" err="1"/>
              <a:t>malei</a:t>
            </a:r>
            <a:endParaRPr lang="cs-CZ" sz="1400" dirty="0"/>
          </a:p>
          <a:p>
            <a:pPr lvl="2">
              <a:lnSpc>
                <a:spcPct val="80000"/>
              </a:lnSpc>
              <a:buClr>
                <a:srgbClr val="FF0000"/>
              </a:buClr>
            </a:pPr>
            <a:r>
              <a:rPr lang="cs-CZ" sz="1600" dirty="0"/>
              <a:t>světelný reflex</a:t>
            </a:r>
          </a:p>
          <a:p>
            <a:endParaRPr lang="cs-CZ" dirty="0"/>
          </a:p>
        </p:txBody>
      </p:sp>
      <p:pic>
        <p:nvPicPr>
          <p:cNvPr id="21508" name="Picture 4" descr="Left tympanic membrane with features of a normal middle ear. The ...">
            <a:extLst>
              <a:ext uri="{FF2B5EF4-FFF2-40B4-BE49-F238E27FC236}">
                <a16:creationId xmlns:a16="http://schemas.microsoft.com/office/drawing/2014/main" id="{F985E9D0-870E-40D7-9C31-F793A477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795492" cy="376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93C86AB-AE54-4FE5-9744-7CD927131C0F}"/>
              </a:ext>
            </a:extLst>
          </p:cNvPr>
          <p:cNvSpPr/>
          <p:nvPr/>
        </p:nvSpPr>
        <p:spPr>
          <a:xfrm>
            <a:off x="5220072" y="5447372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22222"/>
                </a:solidFill>
                <a:latin typeface="Arial" panose="020B0604020202020204" pitchFamily="34" charset="0"/>
              </a:rPr>
              <a:t>Obr. Normální </a:t>
            </a:r>
            <a:r>
              <a:rPr lang="cs-CZ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otomikroskopický</a:t>
            </a:r>
            <a:r>
              <a:rPr lang="cs-CZ" sz="1200" b="1" dirty="0">
                <a:solidFill>
                  <a:srgbClr val="222222"/>
                </a:solidFill>
                <a:latin typeface="Arial" panose="020B0604020202020204" pitchFamily="34" charset="0"/>
              </a:rPr>
              <a:t> nález L bubínku</a:t>
            </a:r>
          </a:p>
          <a:p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Zdroj obr.: 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The Journal of Laryngology &amp; Otology, 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125398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2330E-032F-495F-822F-A6788B58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188640"/>
            <a:ext cx="5184576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Zobrazovací metody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12F1C-78A4-481E-9119-F74A40CEC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cs-CZ" sz="2000" b="1" dirty="0"/>
              <a:t>HRCT</a:t>
            </a:r>
            <a:r>
              <a:rPr lang="cs-CZ" sz="16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resolution</a:t>
            </a:r>
            <a:r>
              <a:rPr lang="cs-CZ" sz="2000" dirty="0"/>
              <a:t> CT) </a:t>
            </a:r>
          </a:p>
          <a:p>
            <a:pPr>
              <a:lnSpc>
                <a:spcPct val="200000"/>
              </a:lnSpc>
            </a:pPr>
            <a:r>
              <a:rPr lang="cs-CZ" sz="2000" b="1" dirty="0"/>
              <a:t>Magnetická rezonance </a:t>
            </a:r>
            <a:endParaRPr lang="cs-CZ" sz="2000" dirty="0"/>
          </a:p>
          <a:p>
            <a:pPr>
              <a:lnSpc>
                <a:spcPct val="200000"/>
              </a:lnSpc>
            </a:pPr>
            <a:r>
              <a:rPr lang="cs-CZ" sz="2000" b="1" dirty="0"/>
              <a:t>Prostý rentgenový snímek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194" name="Picture 2" descr="Image result for CT fnusa">
            <a:extLst>
              <a:ext uri="{FF2B5EF4-FFF2-40B4-BE49-F238E27FC236}">
                <a16:creationId xmlns:a16="http://schemas.microsoft.com/office/drawing/2014/main" id="{82E90E87-4DED-4B98-882A-C4BF239A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13" y="3573016"/>
            <a:ext cx="4447224" cy="29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9CA4943-553C-475D-B8C7-0B8A7AF5F00E}"/>
              </a:ext>
            </a:extLst>
          </p:cNvPr>
          <p:cNvSpPr/>
          <p:nvPr/>
        </p:nvSpPr>
        <p:spPr>
          <a:xfrm>
            <a:off x="6740037" y="6126163"/>
            <a:ext cx="2140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/>
              <a:t>Obr.: CT</a:t>
            </a:r>
            <a:r>
              <a:rPr lang="cs-CZ" sz="1200" dirty="0"/>
              <a:t>, </a:t>
            </a:r>
          </a:p>
          <a:p>
            <a:r>
              <a:rPr lang="cs-CZ" sz="1200" i="1" dirty="0"/>
              <a:t>Zdroj obr.: </a:t>
            </a:r>
            <a:r>
              <a:rPr lang="cs-CZ" sz="1200" i="1" dirty="0" err="1"/>
              <a:t>www.fnusa-icrc.org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6577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FD57E-D67E-430F-9523-B31ED643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Zobrazovací metody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41B89C-7606-48C7-8083-AEAD10C31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HRCT</a:t>
            </a:r>
            <a:r>
              <a:rPr lang="cs-CZ" sz="16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resolution</a:t>
            </a:r>
            <a:r>
              <a:rPr lang="cs-CZ" sz="2000" dirty="0"/>
              <a:t> CT) </a:t>
            </a:r>
          </a:p>
          <a:p>
            <a:pPr lvl="1"/>
            <a:r>
              <a:rPr lang="cs-CZ" sz="1600" dirty="0"/>
              <a:t>nejvíce používaná metoda pro vyšetření  spánkové kosti</a:t>
            </a:r>
          </a:p>
          <a:p>
            <a:pPr lvl="1"/>
            <a:r>
              <a:rPr lang="cs-CZ" sz="1600" dirty="0"/>
              <a:t>Diagnostika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chronických středoušních zánětů (</a:t>
            </a:r>
            <a:r>
              <a:rPr lang="cs-CZ" sz="1400" dirty="0" err="1">
                <a:solidFill>
                  <a:srgbClr val="FF0000"/>
                </a:solidFill>
              </a:rPr>
              <a:t>cholesteatom</a:t>
            </a:r>
            <a:r>
              <a:rPr lang="cs-CZ" sz="14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zlomenin spánkové kosti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patologií lícního nervu </a:t>
            </a:r>
            <a:r>
              <a:rPr lang="cs-CZ" sz="1400" dirty="0"/>
              <a:t>a pod.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D14EF8-BCD9-4F3A-B44B-7A6619C13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69469"/>
            <a:ext cx="7920880" cy="29450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7ACE39-0345-4E76-AA8D-0C899EE96678}"/>
              </a:ext>
            </a:extLst>
          </p:cNvPr>
          <p:cNvSpPr txBox="1"/>
          <p:nvPr/>
        </p:nvSpPr>
        <p:spPr>
          <a:xfrm>
            <a:off x="5825992" y="3054151"/>
            <a:ext cx="259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Obr.: HRCT pyramid – normální nález</a:t>
            </a:r>
          </a:p>
          <a:p>
            <a:r>
              <a:rPr lang="cs-CZ" sz="1000" i="1" dirty="0"/>
              <a:t>Zdroj obr.: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2146884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2CC84-6251-4042-8F42-960258BD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AE4A5B-8F61-9E4C-BEBF-3A1DCBCA8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616624"/>
          </a:xfrm>
        </p:spPr>
        <p:txBody>
          <a:bodyPr/>
          <a:lstStyle/>
          <a:p>
            <a:r>
              <a:rPr lang="cs-CZ" sz="2000" dirty="0"/>
              <a:t>Sluchový a rovnovážný analyzátor se skládá z části periferní a centrální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Periferní část</a:t>
            </a:r>
          </a:p>
          <a:p>
            <a:pPr lvl="2"/>
            <a:r>
              <a:rPr lang="cs-CZ" sz="1600" dirty="0"/>
              <a:t>Zevní ucho</a:t>
            </a:r>
            <a:endParaRPr lang="cs-CZ" sz="1400" dirty="0"/>
          </a:p>
          <a:p>
            <a:pPr lvl="2"/>
            <a:r>
              <a:rPr lang="cs-CZ" sz="1600" dirty="0"/>
              <a:t>Střední ucho</a:t>
            </a:r>
          </a:p>
          <a:p>
            <a:pPr lvl="2"/>
            <a:r>
              <a:rPr lang="cs-CZ" sz="1600" dirty="0"/>
              <a:t>Vnitřní ucho</a:t>
            </a:r>
            <a:endParaRPr lang="cs-CZ" sz="1400" dirty="0"/>
          </a:p>
          <a:p>
            <a:pPr lvl="2"/>
            <a:r>
              <a:rPr lang="cs-CZ" sz="1600" dirty="0" err="1"/>
              <a:t>N.vestibulocochlearis</a:t>
            </a:r>
            <a:r>
              <a:rPr lang="cs-CZ" sz="1600" dirty="0"/>
              <a:t> (</a:t>
            </a:r>
            <a:r>
              <a:rPr lang="cs-CZ" sz="1600" dirty="0" err="1"/>
              <a:t>n.VIII</a:t>
            </a:r>
            <a:r>
              <a:rPr lang="cs-CZ" sz="1600" dirty="0"/>
              <a:t>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Centrální část</a:t>
            </a:r>
          </a:p>
          <a:p>
            <a:pPr lvl="2"/>
            <a:r>
              <a:rPr lang="cs-CZ" sz="1600" dirty="0"/>
              <a:t>Sluchová a rovnovážná dráha</a:t>
            </a:r>
          </a:p>
          <a:p>
            <a:pPr lvl="3"/>
            <a:r>
              <a:rPr lang="cs-CZ" sz="1400" dirty="0"/>
              <a:t>Kmen mozkový</a:t>
            </a:r>
          </a:p>
          <a:p>
            <a:pPr lvl="3"/>
            <a:r>
              <a:rPr lang="cs-CZ" sz="1400" dirty="0"/>
              <a:t>Podkorové oblasti</a:t>
            </a:r>
          </a:p>
          <a:p>
            <a:pPr lvl="2"/>
            <a:r>
              <a:rPr lang="cs-CZ" sz="1600" dirty="0"/>
              <a:t>Centra v mozkové kůře </a:t>
            </a:r>
          </a:p>
          <a:p>
            <a:pPr lvl="3"/>
            <a:r>
              <a:rPr lang="cs-CZ" sz="1400" dirty="0"/>
              <a:t>Temporální lalok</a:t>
            </a:r>
          </a:p>
          <a:p>
            <a:pPr lvl="4"/>
            <a:r>
              <a:rPr lang="cs-CZ" sz="1400" dirty="0"/>
              <a:t>Primární sluchové centrum </a:t>
            </a:r>
          </a:p>
          <a:p>
            <a:pPr marL="1828800" lvl="4" indent="0">
              <a:buNone/>
            </a:pPr>
            <a:r>
              <a:rPr lang="cs-CZ" sz="1400" dirty="0"/>
              <a:t>      (area 41, 42 - </a:t>
            </a:r>
            <a:r>
              <a:rPr lang="cs-CZ" sz="1400" dirty="0" err="1"/>
              <a:t>Heschlovy</a:t>
            </a:r>
            <a:r>
              <a:rPr lang="cs-CZ" sz="1400" dirty="0"/>
              <a:t> závity)</a:t>
            </a:r>
          </a:p>
          <a:p>
            <a:pPr lvl="4"/>
            <a:r>
              <a:rPr lang="cs-CZ" sz="1400" dirty="0"/>
              <a:t>Sekundární sluchové centrum </a:t>
            </a:r>
          </a:p>
          <a:p>
            <a:pPr marL="1828800" lvl="4" indent="0">
              <a:buNone/>
            </a:pPr>
            <a:r>
              <a:rPr lang="cs-CZ" sz="1400" dirty="0"/>
              <a:t>      (area 22)</a:t>
            </a:r>
          </a:p>
        </p:txBody>
      </p:sp>
      <p:pic>
        <p:nvPicPr>
          <p:cNvPr id="4" name="Picture 2" descr="Diagram of the classical auditory pathways from the ear to the ...">
            <a:extLst>
              <a:ext uri="{FF2B5EF4-FFF2-40B4-BE49-F238E27FC236}">
                <a16:creationId xmlns:a16="http://schemas.microsoft.com/office/drawing/2014/main" id="{35EFCFE0-F19D-E64C-84C6-FBA30B6FB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17" y="1863555"/>
            <a:ext cx="3830122" cy="45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F9ABB5-B0F5-6944-A84D-CD0D2CFF6481}"/>
              </a:ext>
            </a:extLst>
          </p:cNvPr>
          <p:cNvSpPr txBox="1"/>
          <p:nvPr/>
        </p:nvSpPr>
        <p:spPr>
          <a:xfrm>
            <a:off x="6660232" y="6454671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www.theses.cz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78526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1B765-E0C5-4CCC-805A-CE3480BB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Zobrazovací metody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E94C83-833A-404F-8999-874C00C68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HRCT</a:t>
            </a:r>
            <a:r>
              <a:rPr lang="cs-CZ" sz="2000" dirty="0"/>
              <a:t> – </a:t>
            </a:r>
            <a:r>
              <a:rPr lang="cs-CZ" sz="2000" dirty="0" err="1"/>
              <a:t>cholesteatom</a:t>
            </a:r>
            <a:r>
              <a:rPr lang="cs-CZ" sz="2000" dirty="0"/>
              <a:t> vpravo </a:t>
            </a:r>
          </a:p>
          <a:p>
            <a:endParaRPr lang="cs-CZ" dirty="0"/>
          </a:p>
        </p:txBody>
      </p:sp>
      <p:pic>
        <p:nvPicPr>
          <p:cNvPr id="4" name="obrázek 3" descr="Související obrázek">
            <a:extLst>
              <a:ext uri="{FF2B5EF4-FFF2-40B4-BE49-F238E27FC236}">
                <a16:creationId xmlns:a16="http://schemas.microsoft.com/office/drawing/2014/main" id="{D7F04B01-CA41-4B39-836C-0D0E7F8DE68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6585005" cy="41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E1CDA6-D245-4C7D-ABCF-70770E7501EC}"/>
              </a:ext>
            </a:extLst>
          </p:cNvPr>
          <p:cNvSpPr txBox="1"/>
          <p:nvPr/>
        </p:nvSpPr>
        <p:spPr>
          <a:xfrm>
            <a:off x="2627784" y="6392823"/>
            <a:ext cx="3278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HRCT pyramid,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cholesteatom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pravého ucha</a:t>
            </a:r>
          </a:p>
          <a:p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2195119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7A6DC-29A1-41E9-A81B-3F29EC72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Zobrazovací metody ucha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5B0288-CC3F-4222-84D3-F0F71C99C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713387"/>
          </a:xfrm>
        </p:spPr>
        <p:txBody>
          <a:bodyPr/>
          <a:lstStyle/>
          <a:p>
            <a:r>
              <a:rPr lang="cs-CZ" sz="2000" b="1" dirty="0"/>
              <a:t>Magnetická rezonance </a:t>
            </a:r>
            <a:endParaRPr lang="cs-CZ" sz="2000" dirty="0"/>
          </a:p>
          <a:p>
            <a:pPr lvl="1"/>
            <a:r>
              <a:rPr lang="cs-CZ" sz="1600" dirty="0"/>
              <a:t>detekce recidivy </a:t>
            </a:r>
            <a:r>
              <a:rPr lang="cs-CZ" sz="1600" dirty="0" err="1"/>
              <a:t>cholesteatomu</a:t>
            </a:r>
            <a:r>
              <a:rPr lang="cs-CZ" sz="1600" dirty="0"/>
              <a:t> (DWI MR - </a:t>
            </a:r>
            <a:r>
              <a:rPr lang="cs-CZ" sz="1600" dirty="0" err="1"/>
              <a:t>difusion</a:t>
            </a:r>
            <a:r>
              <a:rPr lang="cs-CZ" sz="1600" dirty="0"/>
              <a:t> </a:t>
            </a:r>
            <a:r>
              <a:rPr lang="cs-CZ" sz="1600" dirty="0" err="1"/>
              <a:t>weighted</a:t>
            </a:r>
            <a:r>
              <a:rPr lang="cs-CZ" sz="1600" dirty="0"/>
              <a:t> </a:t>
            </a:r>
            <a:r>
              <a:rPr lang="cs-CZ" sz="1600" dirty="0" err="1"/>
              <a:t>imaging</a:t>
            </a:r>
            <a:r>
              <a:rPr lang="cs-CZ" sz="1600" dirty="0"/>
              <a:t> MR = non </a:t>
            </a:r>
            <a:r>
              <a:rPr lang="cs-CZ" sz="1600" dirty="0" err="1"/>
              <a:t>epi</a:t>
            </a:r>
            <a:r>
              <a:rPr lang="cs-CZ" sz="1600" dirty="0"/>
              <a:t> difuze)</a:t>
            </a:r>
          </a:p>
          <a:p>
            <a:pPr lvl="1"/>
            <a:r>
              <a:rPr lang="cs-CZ" sz="1600" dirty="0"/>
              <a:t>vyšetření </a:t>
            </a:r>
            <a:r>
              <a:rPr lang="cs-CZ" sz="1600" dirty="0">
                <a:solidFill>
                  <a:srgbClr val="FF0000"/>
                </a:solidFill>
              </a:rPr>
              <a:t>patologií vnitřního zvukovodu a </a:t>
            </a:r>
            <a:r>
              <a:rPr lang="cs-CZ" sz="1600" dirty="0" err="1">
                <a:solidFill>
                  <a:srgbClr val="FF0000"/>
                </a:solidFill>
              </a:rPr>
              <a:t>mostomozečkového</a:t>
            </a:r>
            <a:r>
              <a:rPr lang="cs-CZ" sz="1600" dirty="0">
                <a:solidFill>
                  <a:srgbClr val="FF0000"/>
                </a:solidFill>
              </a:rPr>
              <a:t> koutu </a:t>
            </a:r>
          </a:p>
          <a:p>
            <a:pPr lvl="2"/>
            <a:r>
              <a:rPr lang="cs-CZ" sz="1400" dirty="0"/>
              <a:t>vestibulární </a:t>
            </a:r>
            <a:r>
              <a:rPr lang="cs-CZ" sz="1400" dirty="0" err="1"/>
              <a:t>schwannom</a:t>
            </a:r>
            <a:endParaRPr lang="cs-CZ" sz="1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6" descr="Výsledek obrázku pro vestibular schwannoma mri">
            <a:extLst>
              <a:ext uri="{FF2B5EF4-FFF2-40B4-BE49-F238E27FC236}">
                <a16:creationId xmlns:a16="http://schemas.microsoft.com/office/drawing/2014/main" id="{4EFF537C-3694-4E0D-930E-5464A0919C7B}"/>
              </a:ext>
            </a:extLst>
          </p:cNvPr>
          <p:cNvPicPr/>
          <p:nvPr/>
        </p:nvPicPr>
        <p:blipFill rotWithShape="1">
          <a:blip r:embed="rId2" cstate="print"/>
          <a:srcRect l="6184" t="23240" r="6184" b="23356"/>
          <a:stretch/>
        </p:blipFill>
        <p:spPr bwMode="auto">
          <a:xfrm>
            <a:off x="1583668" y="2852936"/>
            <a:ext cx="597666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93566EA-6BF3-5948-83B6-1B17F19F063A}"/>
              </a:ext>
            </a:extLst>
          </p:cNvPr>
          <p:cNvSpPr/>
          <p:nvPr/>
        </p:nvSpPr>
        <p:spPr>
          <a:xfrm>
            <a:off x="2087978" y="6353944"/>
            <a:ext cx="610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MR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mostomozečkových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koutů, vestibulární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schwannom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pravého ucha</a:t>
            </a:r>
          </a:p>
          <a:p>
            <a:r>
              <a:rPr lang="cs-CZ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93919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8F3DA-EBC4-42DD-8F51-A45FEFAA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Zobrazovací metody ucha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BEA2700-414B-47F0-B143-BF20946C6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6" r="19059" b="18661"/>
          <a:stretch/>
        </p:blipFill>
        <p:spPr bwMode="auto">
          <a:xfrm>
            <a:off x="2195736" y="2924945"/>
            <a:ext cx="3960440" cy="35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594FB2E-2CD8-4CF4-8FF1-8BE87AD2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7"/>
            <a:ext cx="8352928" cy="1512168"/>
          </a:xfrm>
        </p:spPr>
        <p:txBody>
          <a:bodyPr/>
          <a:lstStyle/>
          <a:p>
            <a:r>
              <a:rPr lang="cs-CZ" sz="2000" b="1" dirty="0"/>
              <a:t>Prostý rentgenový snímek</a:t>
            </a:r>
            <a:r>
              <a:rPr lang="cs-CZ" sz="2000" dirty="0"/>
              <a:t> </a:t>
            </a:r>
          </a:p>
          <a:p>
            <a:pPr lvl="1"/>
            <a:r>
              <a:rPr lang="cs-CZ" sz="1400" i="1" dirty="0" err="1"/>
              <a:t>Stenversova</a:t>
            </a:r>
            <a:r>
              <a:rPr lang="cs-CZ" sz="1400" i="1" dirty="0"/>
              <a:t> projekce </a:t>
            </a:r>
            <a:r>
              <a:rPr lang="cs-CZ" sz="1400" dirty="0"/>
              <a:t>(RTG paprsky dopadají kolmo na pyramidu spánkové kosti)</a:t>
            </a:r>
          </a:p>
          <a:p>
            <a:pPr lvl="1"/>
            <a:r>
              <a:rPr lang="cs-CZ" sz="1400" i="1" dirty="0" err="1"/>
              <a:t>Schüllerova</a:t>
            </a:r>
            <a:r>
              <a:rPr lang="cs-CZ" sz="1400" i="1" dirty="0"/>
              <a:t> projekce </a:t>
            </a:r>
            <a:r>
              <a:rPr lang="cs-CZ" sz="1400" dirty="0"/>
              <a:t>(paprsky směřují rovnoběžně s podélnou osou zevního zvukovodu) viz obrázek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v posledních letech je nahrazován CT vyšetřením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E5F2857-A9EA-49E5-8CD6-D2877A12DA45}"/>
              </a:ext>
            </a:extLst>
          </p:cNvPr>
          <p:cNvSpPr/>
          <p:nvPr/>
        </p:nvSpPr>
        <p:spPr>
          <a:xfrm>
            <a:off x="2239756" y="6558639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Obr. </a:t>
            </a:r>
            <a:r>
              <a:rPr lang="cs-CZ" sz="1200" b="1" dirty="0" err="1"/>
              <a:t>Stenversova</a:t>
            </a:r>
            <a:r>
              <a:rPr lang="cs-CZ" sz="1200" b="1" dirty="0"/>
              <a:t> projekce</a:t>
            </a:r>
            <a:r>
              <a:rPr lang="cs-CZ" sz="1200" dirty="0"/>
              <a:t>, </a:t>
            </a:r>
            <a:r>
              <a:rPr lang="cs-CZ" sz="1000" i="1" dirty="0"/>
              <a:t>Zdroj obr.: </a:t>
            </a:r>
            <a:r>
              <a:rPr lang="cs-CZ" sz="1000" i="1" dirty="0" err="1"/>
              <a:t>www.radiopaedia.org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364668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/>
              <a:t>4. Objektivní audiometrická vyšetření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tympanometrie</a:t>
            </a:r>
            <a:r>
              <a:rPr lang="cs-CZ" sz="1200" dirty="0"/>
              <a:t>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OAE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5. Periferní paréza lícního nervu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klinická anatomie lícního nervu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/>
              <a:t>14. Otoskleróza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1</a:t>
            </a:r>
            <a:r>
              <a:rPr lang="cs-CZ" sz="1200" dirty="0"/>
              <a:t>. Anatomie ucha, sluchová funkce, vyšetření ucha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klinická anatomie ucha – zevní, střední, vnitřní ucho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sluchová funkce ( převodní, percepční ústrojí )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</a:t>
            </a:r>
            <a:r>
              <a:rPr lang="cs-CZ" sz="1200" dirty="0" err="1"/>
              <a:t>oto</a:t>
            </a:r>
            <a:r>
              <a:rPr lang="cs-CZ" sz="1200" dirty="0"/>
              <a:t>(mikro)</a:t>
            </a:r>
            <a:r>
              <a:rPr lang="cs-CZ" sz="1200" dirty="0" err="1"/>
              <a:t>skopie</a:t>
            </a:r>
            <a:r>
              <a:rPr lang="cs-CZ" sz="1200" dirty="0"/>
              <a:t> -  fyziologický nález – obr. 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zobrazovací metody (</a:t>
            </a:r>
            <a:r>
              <a:rPr lang="cs-CZ" sz="1200" dirty="0" err="1"/>
              <a:t>rtg</a:t>
            </a:r>
            <a:r>
              <a:rPr lang="cs-CZ" sz="1200" dirty="0"/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2. Vyšetření sluchového ústrojí 		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rozdělení poruch sluchu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vyšetření sluchu řečí a ladičkami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vyšetření sluchu tónovou audiometrií – obr.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3. Funkce a vyšetření vestibulárního ústrojí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funkce rovnovážného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vyšetření vestibulárního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diagnostika periferního a centrálního vestibulárního syndromu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25154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B1CED-995C-4770-81A2-76FF029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Rozdělení poruch sluchu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2D6F98-F134-48E7-BB6D-FD633ABDD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6192688" cy="4824535"/>
          </a:xfrm>
        </p:spPr>
        <p:txBody>
          <a:bodyPr/>
          <a:lstStyle/>
          <a:p>
            <a:r>
              <a:rPr lang="cs-CZ" sz="2000" b="1" dirty="0"/>
              <a:t>Převodní vada sluchu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Porucha převodního systému  (zevního a středního ucha)</a:t>
            </a:r>
          </a:p>
          <a:p>
            <a:pPr lvl="2"/>
            <a:r>
              <a:rPr lang="cs-CZ" sz="1400" dirty="0"/>
              <a:t>Atrezie zvukovodu, </a:t>
            </a:r>
            <a:r>
              <a:rPr lang="cs-CZ" sz="1400" dirty="0" err="1"/>
              <a:t>cerumen</a:t>
            </a:r>
            <a:r>
              <a:rPr lang="cs-CZ" sz="1400" dirty="0"/>
              <a:t> </a:t>
            </a:r>
            <a:r>
              <a:rPr lang="cs-CZ" sz="1400" dirty="0" err="1"/>
              <a:t>obturans</a:t>
            </a:r>
            <a:r>
              <a:rPr lang="cs-CZ" sz="1400" dirty="0"/>
              <a:t>, perforace bubínku, zánět středního ucha (tekutina ve středouší) , fraktura středoušních kůstek… </a:t>
            </a:r>
          </a:p>
          <a:p>
            <a:pPr lvl="2"/>
            <a:endParaRPr lang="cs-CZ" sz="1400" dirty="0"/>
          </a:p>
          <a:p>
            <a:r>
              <a:rPr lang="cs-CZ" sz="2000" b="1" dirty="0"/>
              <a:t>Percepční (</a:t>
            </a:r>
            <a:r>
              <a:rPr lang="cs-CZ" sz="2000" b="1" dirty="0" err="1"/>
              <a:t>sensorineurální</a:t>
            </a:r>
            <a:r>
              <a:rPr lang="cs-CZ" sz="2000" b="1" dirty="0"/>
              <a:t>) vada sluchu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porucha vnitřního ucha </a:t>
            </a:r>
          </a:p>
          <a:p>
            <a:pPr lvl="2"/>
            <a:r>
              <a:rPr lang="cs-CZ" sz="1400" dirty="0" err="1"/>
              <a:t>presbyakuze</a:t>
            </a:r>
            <a:r>
              <a:rPr lang="cs-CZ" sz="1400" dirty="0"/>
              <a:t>, poškození sluchu hlukem, </a:t>
            </a:r>
            <a:r>
              <a:rPr lang="cs-CZ" sz="1400" dirty="0" err="1"/>
              <a:t>Menierova</a:t>
            </a:r>
            <a:r>
              <a:rPr lang="cs-CZ" sz="1400" dirty="0"/>
              <a:t> choroba, …</a:t>
            </a:r>
          </a:p>
          <a:p>
            <a:pPr lvl="2"/>
            <a:endParaRPr lang="cs-CZ" sz="1400" dirty="0"/>
          </a:p>
          <a:p>
            <a:r>
              <a:rPr lang="cs-CZ" sz="2000" b="1" dirty="0"/>
              <a:t>Smíšená vada sluchu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Kombinace převodní a percepční vady</a:t>
            </a:r>
          </a:p>
          <a:p>
            <a:pPr lvl="2"/>
            <a:r>
              <a:rPr lang="cs-CZ" sz="1400" dirty="0"/>
              <a:t>Pokročilá otoskleróza, chronický /akutní středoušní zánět v terénu </a:t>
            </a:r>
            <a:r>
              <a:rPr lang="cs-CZ" sz="1400" dirty="0" err="1"/>
              <a:t>presbyacuze</a:t>
            </a:r>
            <a:r>
              <a:rPr lang="cs-CZ" sz="1400" dirty="0"/>
              <a:t> , stav po operaci ucha</a:t>
            </a:r>
          </a:p>
        </p:txBody>
      </p:sp>
      <p:pic>
        <p:nvPicPr>
          <p:cNvPr id="4" name="Picture 8" descr="Smíšená">
            <a:extLst>
              <a:ext uri="{FF2B5EF4-FFF2-40B4-BE49-F238E27FC236}">
                <a16:creationId xmlns:a16="http://schemas.microsoft.com/office/drawing/2014/main" id="{2D91A6DC-BDB2-4ADE-AF84-69A99EB8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80" y="4899232"/>
            <a:ext cx="2692610" cy="187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hallow slope">
            <a:extLst>
              <a:ext uri="{FF2B5EF4-FFF2-40B4-BE49-F238E27FC236}">
                <a16:creationId xmlns:a16="http://schemas.microsoft.com/office/drawing/2014/main" id="{7CD63AF0-29EE-4229-A8FC-EFAB2A7D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20" y="3112010"/>
            <a:ext cx="2660805" cy="18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D91477-E673-4DF8-9D54-F8101831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81" y="1352813"/>
            <a:ext cx="2652044" cy="17346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C98083-6DA3-475B-89CE-971D233AD0A8}"/>
              </a:ext>
            </a:extLst>
          </p:cNvPr>
          <p:cNvSpPr txBox="1"/>
          <p:nvPr/>
        </p:nvSpPr>
        <p:spPr>
          <a:xfrm>
            <a:off x="107504" y="6309821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Obr.: audiogramy shora: převodní nedoslýchavost, percepční nedoslýchavost, </a:t>
            </a:r>
          </a:p>
          <a:p>
            <a:r>
              <a:rPr lang="cs-CZ" sz="1200" b="1" dirty="0"/>
              <a:t>smíšená nedoslýchavost, </a:t>
            </a:r>
            <a:r>
              <a:rPr lang="cs-CZ" sz="1000" i="1" dirty="0"/>
              <a:t>Zdroj obr.: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388954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0738C-96BE-3E4D-BA19-4EC6360B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sluchu řečí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B213FF-B7F4-D649-852F-F0C43581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6588224" cy="5400600"/>
          </a:xfrm>
        </p:spPr>
        <p:txBody>
          <a:bodyPr/>
          <a:lstStyle/>
          <a:p>
            <a:r>
              <a:rPr lang="cs-CZ" sz="2000" b="1" dirty="0"/>
              <a:t>Klasická sluchová zkouška</a:t>
            </a:r>
          </a:p>
          <a:p>
            <a:pPr lvl="1"/>
            <a:r>
              <a:rPr lang="cs-CZ" sz="1600" dirty="0"/>
              <a:t>Technika provedení</a:t>
            </a:r>
          </a:p>
          <a:p>
            <a:pPr lvl="2"/>
            <a:r>
              <a:rPr lang="cs-CZ" sz="1400" dirty="0"/>
              <a:t>Vyšetření sluchu  </a:t>
            </a:r>
            <a:r>
              <a:rPr lang="cs-CZ" sz="1400" dirty="0">
                <a:solidFill>
                  <a:srgbClr val="FF0000"/>
                </a:solidFill>
              </a:rPr>
              <a:t>hlasitou řečí </a:t>
            </a:r>
            <a:r>
              <a:rPr lang="cs-CZ" sz="1400" dirty="0"/>
              <a:t>(Vox - V) a </a:t>
            </a:r>
            <a:r>
              <a:rPr lang="cs-CZ" sz="1400" dirty="0">
                <a:solidFill>
                  <a:srgbClr val="FF0000"/>
                </a:solidFill>
              </a:rPr>
              <a:t>šepotem</a:t>
            </a:r>
            <a:r>
              <a:rPr lang="cs-CZ" sz="1400" dirty="0"/>
              <a:t> (Vox </a:t>
            </a:r>
            <a:r>
              <a:rPr lang="cs-CZ" sz="1400" dirty="0" err="1"/>
              <a:t>sibilans</a:t>
            </a:r>
            <a:r>
              <a:rPr lang="cs-CZ" sz="1400" dirty="0"/>
              <a:t> - </a:t>
            </a:r>
            <a:r>
              <a:rPr lang="cs-CZ" sz="1400" dirty="0" err="1"/>
              <a:t>Vs</a:t>
            </a:r>
            <a:r>
              <a:rPr lang="cs-CZ" sz="1400" dirty="0"/>
              <a:t>) v nehlučné, minimálně 6 metrů dlouhé místnosti</a:t>
            </a:r>
          </a:p>
          <a:p>
            <a:pPr lvl="2"/>
            <a:r>
              <a:rPr lang="cs-CZ" sz="1400" dirty="0"/>
              <a:t>Používání testovaných </a:t>
            </a:r>
            <a:r>
              <a:rPr lang="cs-CZ" sz="1400" dirty="0">
                <a:solidFill>
                  <a:srgbClr val="FF0000"/>
                </a:solidFill>
              </a:rPr>
              <a:t>slov  s nízkými , středními a vysokými formanty </a:t>
            </a:r>
            <a:r>
              <a:rPr lang="cs-CZ" sz="1400" dirty="0"/>
              <a:t>(hůl, půl, ucho,  / voda, tabák, zahrada, / měsíc, tisíc, silnice)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Monoaurální</a:t>
            </a:r>
            <a:r>
              <a:rPr lang="cs-CZ" sz="1400" dirty="0">
                <a:solidFill>
                  <a:srgbClr val="FF0000"/>
                </a:solidFill>
              </a:rPr>
              <a:t> vyšetření</a:t>
            </a:r>
            <a:r>
              <a:rPr lang="cs-CZ" sz="1400" dirty="0"/>
              <a:t>, druhé ucho musí být vyřazeno</a:t>
            </a:r>
          </a:p>
          <a:p>
            <a:pPr lvl="3"/>
            <a:r>
              <a:rPr lang="cs-CZ" sz="1400" dirty="0"/>
              <a:t>Vyšetření šepotem</a:t>
            </a:r>
          </a:p>
          <a:p>
            <a:pPr lvl="4"/>
            <a:r>
              <a:rPr lang="cs-CZ" sz="1400" dirty="0"/>
              <a:t>Ucpání zvukovodu tlakem na tragus , event. přímo prstem zvukovodu (event. třením prstu o tragus vyvolat šelest)</a:t>
            </a:r>
          </a:p>
          <a:p>
            <a:pPr lvl="3"/>
            <a:r>
              <a:rPr lang="cs-CZ" sz="1400" dirty="0"/>
              <a:t>Vyšetření hlasitou řečí</a:t>
            </a:r>
          </a:p>
          <a:p>
            <a:pPr lvl="4"/>
            <a:r>
              <a:rPr lang="cs-CZ" sz="1400" dirty="0" err="1"/>
              <a:t>Barányho</a:t>
            </a:r>
            <a:r>
              <a:rPr lang="cs-CZ" sz="1400" dirty="0"/>
              <a:t> </a:t>
            </a:r>
            <a:r>
              <a:rPr lang="cs-CZ" sz="1400" dirty="0" err="1"/>
              <a:t>ohlučovač</a:t>
            </a:r>
            <a:r>
              <a:rPr lang="cs-CZ" sz="1400" dirty="0"/>
              <a:t>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Širokospektrý hluk o intenzitě 60 dB</a:t>
            </a:r>
          </a:p>
          <a:p>
            <a:pPr lvl="2"/>
            <a:r>
              <a:rPr lang="cs-CZ" sz="1400" dirty="0"/>
              <a:t>Při vyšetření sedí pacient vyšetřovaným uchem k lékaři, druhé ucho je vyřazeno sestrou, ta navíc cloní pacientovi boční pohled, aby nedošlo k odezírání</a:t>
            </a:r>
          </a:p>
          <a:p>
            <a:pPr lvl="2"/>
            <a:r>
              <a:rPr lang="cs-CZ" sz="1400" dirty="0"/>
              <a:t>Lékař se buď přibližuje nebo oddaluje, podle toho jak vyšetřovaný správně či mylně opakuje slova</a:t>
            </a:r>
          </a:p>
          <a:p>
            <a:pPr lvl="2"/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5" name="Picture 1" descr="page1image2239267744">
            <a:extLst>
              <a:ext uri="{FF2B5EF4-FFF2-40B4-BE49-F238E27FC236}">
                <a16:creationId xmlns:a16="http://schemas.microsoft.com/office/drawing/2014/main" id="{ED184F99-CD01-1249-81B9-D58684DD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27" y="4509120"/>
            <a:ext cx="2462311" cy="167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B22D70D-8816-124C-A4A0-F769D108F75C}"/>
              </a:ext>
            </a:extLst>
          </p:cNvPr>
          <p:cNvSpPr txBox="1"/>
          <p:nvPr/>
        </p:nvSpPr>
        <p:spPr>
          <a:xfrm>
            <a:off x="7092280" y="6280620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Barányho</a:t>
            </a:r>
            <a:r>
              <a:rPr lang="cs-CZ" sz="1200" dirty="0"/>
              <a:t> </a:t>
            </a:r>
            <a:r>
              <a:rPr lang="cs-CZ" sz="1200" dirty="0" err="1"/>
              <a:t>ohlušovač</a:t>
            </a:r>
            <a:endParaRPr lang="cs-CZ" sz="1200" dirty="0"/>
          </a:p>
          <a:p>
            <a:r>
              <a:rPr lang="cs-CZ" sz="1000" i="1" dirty="0"/>
              <a:t>Zdroj obr.: </a:t>
            </a:r>
            <a:r>
              <a:rPr lang="cs-CZ" sz="1000" i="1" dirty="0" err="1"/>
              <a:t>is.muni.cz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467134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56A78-1C2F-3546-ABB2-4A85AF77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sluchu řečí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97FD69-1DE9-B44D-B202-90565A284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Klasická sluchová zkouška</a:t>
            </a:r>
          </a:p>
          <a:p>
            <a:pPr lvl="1"/>
            <a:r>
              <a:rPr lang="cs-CZ" sz="1600" dirty="0"/>
              <a:t>Hodnocení výsledků</a:t>
            </a:r>
          </a:p>
          <a:p>
            <a:pPr lvl="2"/>
            <a:r>
              <a:rPr lang="cs-CZ" sz="1400" dirty="0"/>
              <a:t>Normální sluch – nad 10 m pro hlasitou řeč a více než 6 m pro šepot</a:t>
            </a:r>
          </a:p>
          <a:p>
            <a:pPr lvl="2"/>
            <a:r>
              <a:rPr lang="cs-CZ" sz="1400" dirty="0"/>
              <a:t>Zhoršená slyšitelnost vysokých formantů - percepční nedoslýchavost</a:t>
            </a:r>
          </a:p>
          <a:p>
            <a:pPr lvl="2"/>
            <a:r>
              <a:rPr lang="cs-CZ" sz="1400" dirty="0"/>
              <a:t>Zhoršené rozumění středních a hlubokých formantů – převodní nedoslýchavost</a:t>
            </a:r>
          </a:p>
          <a:p>
            <a:pPr lvl="2"/>
            <a:r>
              <a:rPr lang="cs-CZ" sz="1400" dirty="0"/>
              <a:t>Velký rozdíl mezi slyšením hlasitou řečí a šepotu  - percepční nedoslýchavost</a:t>
            </a:r>
          </a:p>
          <a:p>
            <a:pPr lvl="1"/>
            <a:r>
              <a:rPr lang="cs-CZ" sz="1600" dirty="0"/>
              <a:t>Příklady</a:t>
            </a:r>
          </a:p>
          <a:p>
            <a:pPr lvl="2"/>
            <a:r>
              <a:rPr lang="cs-CZ" sz="1400" dirty="0"/>
              <a:t>Normální sluch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10V10,   6Vs6 </a:t>
            </a:r>
          </a:p>
          <a:p>
            <a:pPr lvl="4"/>
            <a:r>
              <a:rPr lang="cs-CZ" sz="1400" dirty="0"/>
              <a:t>pacient slyší 10 metrů na obou uších hlasitou řečí a 6 metrů šepotem</a:t>
            </a:r>
          </a:p>
          <a:p>
            <a:pPr lvl="2"/>
            <a:r>
              <a:rPr lang="cs-CZ" sz="1400" dirty="0"/>
              <a:t>Převodní nedoslýchavost vpravo</a:t>
            </a:r>
          </a:p>
          <a:p>
            <a:pPr lvl="3"/>
            <a:r>
              <a:rPr lang="cs-CZ" sz="1400" dirty="0"/>
              <a:t>4V10,   1Vs6</a:t>
            </a:r>
          </a:p>
        </p:txBody>
      </p:sp>
    </p:spTree>
    <p:extLst>
      <p:ext uri="{BB962C8B-B14F-4D97-AF65-F5344CB8AC3E}">
        <p14:creationId xmlns:p14="http://schemas.microsoft.com/office/powerpoint/2010/main" val="1499378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87AB-1765-42C7-9110-A6D68198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sluchu ladičkami</a:t>
            </a:r>
            <a:endParaRPr lang="cs-CZ" sz="3200" b="1" dirty="0"/>
          </a:p>
        </p:txBody>
      </p:sp>
      <p:pic>
        <p:nvPicPr>
          <p:cNvPr id="9218" name="Picture 2" descr="Image result for ladičky orl">
            <a:extLst>
              <a:ext uri="{FF2B5EF4-FFF2-40B4-BE49-F238E27FC236}">
                <a16:creationId xmlns:a16="http://schemas.microsoft.com/office/drawing/2014/main" id="{A61BF74D-EC13-43D4-9926-59A3C06D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21" y="3316584"/>
            <a:ext cx="4320480" cy="32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EA30B6D-FE15-4E05-9EB3-9044D687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5"/>
            <a:ext cx="8928992" cy="4104456"/>
          </a:xfrm>
        </p:spPr>
        <p:txBody>
          <a:bodyPr/>
          <a:lstStyle/>
          <a:p>
            <a:r>
              <a:rPr lang="cs-CZ" sz="2000" dirty="0"/>
              <a:t>Důležitá součást vyšetření sluchu i  v pooperační období (operace středouší)</a:t>
            </a:r>
          </a:p>
          <a:p>
            <a:r>
              <a:rPr lang="cs-CZ" sz="2000" dirty="0"/>
              <a:t>Pozitiva</a:t>
            </a:r>
          </a:p>
          <a:p>
            <a:pPr lvl="1"/>
            <a:r>
              <a:rPr lang="cs-CZ" sz="1600" dirty="0"/>
              <a:t>Rychlé, jednoduché, levné</a:t>
            </a:r>
          </a:p>
          <a:p>
            <a:pPr lvl="1"/>
            <a:r>
              <a:rPr lang="cs-CZ" sz="1600" dirty="0"/>
              <a:t>když není možné provést audiometrické vyšetření (v době pohotovostní služby)</a:t>
            </a:r>
          </a:p>
          <a:p>
            <a:pPr lvl="1"/>
            <a:r>
              <a:rPr lang="cs-CZ" sz="1600" dirty="0"/>
              <a:t>Denně v pooperačním období (středoušní operace)</a:t>
            </a:r>
          </a:p>
          <a:p>
            <a:r>
              <a:rPr lang="cs-CZ" sz="2000" dirty="0"/>
              <a:t>Negativa</a:t>
            </a:r>
          </a:p>
          <a:p>
            <a:pPr lvl="1"/>
            <a:r>
              <a:rPr lang="cs-CZ" sz="1600" dirty="0"/>
              <a:t>Pouze orientační vyšetření</a:t>
            </a:r>
          </a:p>
          <a:p>
            <a:r>
              <a:rPr lang="cs-CZ" sz="2000" b="1" dirty="0" err="1"/>
              <a:t>Ladičkové</a:t>
            </a:r>
            <a:r>
              <a:rPr lang="cs-CZ" sz="2000" b="1" dirty="0"/>
              <a:t> zkoušky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Rinného</a:t>
            </a:r>
            <a:endParaRPr lang="cs-CZ" sz="1600" dirty="0">
              <a:solidFill>
                <a:srgbClr val="FF0000"/>
              </a:solidFill>
            </a:endParaRP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Weberova</a:t>
            </a:r>
          </a:p>
          <a:p>
            <a:pPr lvl="1"/>
            <a:r>
              <a:rPr lang="cs-CZ" sz="1600" dirty="0"/>
              <a:t>(</a:t>
            </a:r>
            <a:r>
              <a:rPr lang="cs-CZ" sz="1600" dirty="0" err="1"/>
              <a:t>Schwabach</a:t>
            </a:r>
            <a:r>
              <a:rPr lang="cs-CZ" sz="1600" dirty="0"/>
              <a:t>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B48AFED-ED39-4BA6-A36D-24AF9FF0BAA9}"/>
              </a:ext>
            </a:extLst>
          </p:cNvPr>
          <p:cNvSpPr/>
          <p:nvPr/>
        </p:nvSpPr>
        <p:spPr>
          <a:xfrm>
            <a:off x="4283968" y="6419711"/>
            <a:ext cx="4335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/>
              <a:t>Obr. Sada ladiček pro ORL vyšetření</a:t>
            </a:r>
            <a:r>
              <a:rPr lang="cs-CZ" sz="1200" dirty="0"/>
              <a:t>, www.dekomed.cz, 30.3.2020</a:t>
            </a:r>
          </a:p>
        </p:txBody>
      </p:sp>
    </p:spTree>
    <p:extLst>
      <p:ext uri="{BB962C8B-B14F-4D97-AF65-F5344CB8AC3E}">
        <p14:creationId xmlns:p14="http://schemas.microsoft.com/office/powerpoint/2010/main" val="1275620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87AB-1765-42C7-9110-A6D68198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sluchu ladičkami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51AD6-93C7-4974-8596-D9536EF1B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6048672"/>
          </a:xfrm>
        </p:spPr>
        <p:txBody>
          <a:bodyPr/>
          <a:lstStyle/>
          <a:p>
            <a:r>
              <a:rPr lang="cs-CZ" sz="2000" b="1" dirty="0"/>
              <a:t>Zkouška </a:t>
            </a:r>
            <a:r>
              <a:rPr lang="cs-CZ" sz="2000" b="1" dirty="0" err="1"/>
              <a:t>Rinného</a:t>
            </a:r>
            <a:r>
              <a:rPr lang="cs-CZ" sz="2000" dirty="0"/>
              <a:t> </a:t>
            </a:r>
          </a:p>
          <a:p>
            <a:pPr lvl="1"/>
            <a:r>
              <a:rPr lang="cs-CZ" sz="1600" dirty="0"/>
              <a:t>porovnává </a:t>
            </a:r>
            <a:r>
              <a:rPr lang="cs-CZ" sz="1600" u="sng" dirty="0"/>
              <a:t>slyšení kostní </a:t>
            </a:r>
            <a:r>
              <a:rPr lang="cs-CZ" sz="1600" dirty="0"/>
              <a:t>(ladička přiložena na </a:t>
            </a:r>
            <a:r>
              <a:rPr lang="cs-CZ" sz="1600" dirty="0" err="1"/>
              <a:t>mostoidní</a:t>
            </a:r>
            <a:r>
              <a:rPr lang="cs-CZ" sz="1600" dirty="0"/>
              <a:t> výběžek) a </a:t>
            </a:r>
            <a:r>
              <a:rPr lang="cs-CZ" sz="1600" u="sng" dirty="0"/>
              <a:t>slyšení vzdušné </a:t>
            </a:r>
            <a:r>
              <a:rPr lang="cs-CZ" sz="1600" dirty="0"/>
              <a:t>(ladička před zvukovodem) u jednoho ucha</a:t>
            </a:r>
          </a:p>
          <a:p>
            <a:pPr lvl="2"/>
            <a:r>
              <a:rPr lang="cs-CZ" sz="1400" dirty="0"/>
              <a:t>Normálně je vzdušné vedení  asi o 40dB nad prahem kostního vedení – spánková kost klade odpor šíření zvuku. </a:t>
            </a:r>
          </a:p>
          <a:p>
            <a:pPr lvl="2"/>
            <a:r>
              <a:rPr lang="cs-CZ" sz="1400" dirty="0"/>
              <a:t>Vzdušné vedení je tedy výkonnější než kostní</a:t>
            </a:r>
          </a:p>
          <a:p>
            <a:pPr lvl="3"/>
            <a:r>
              <a:rPr lang="cs-CZ" sz="1400" dirty="0"/>
              <a:t>energie potřebná k rozvibrování lebky tak, aby došlo k vjemu zvuku o stejné intenzitě jako u zdravé vzdušné cesty, musí být o cca 40dB větší</a:t>
            </a:r>
          </a:p>
          <a:p>
            <a:pPr lvl="1"/>
            <a:r>
              <a:rPr lang="cs-CZ" sz="1600" dirty="0"/>
              <a:t>Provedení</a:t>
            </a:r>
          </a:p>
          <a:p>
            <a:pPr lvl="2"/>
            <a:r>
              <a:rPr lang="cs-CZ" sz="1400" dirty="0"/>
              <a:t>Nazvučenou ladičku přikládáme na </a:t>
            </a:r>
            <a:r>
              <a:rPr lang="cs-CZ" sz="1400" dirty="0" err="1"/>
              <a:t>mastoidní</a:t>
            </a:r>
            <a:r>
              <a:rPr lang="cs-CZ" sz="1400" dirty="0"/>
              <a:t> výběžek, jakmile pacient přestane vibrace vnímat, přikládáme ladičku před ušní vchod</a:t>
            </a:r>
          </a:p>
          <a:p>
            <a:pPr lvl="1"/>
            <a:r>
              <a:rPr lang="cs-CZ" sz="1600" dirty="0"/>
              <a:t>Výsledky</a:t>
            </a:r>
          </a:p>
          <a:p>
            <a:pPr lvl="2"/>
            <a:r>
              <a:rPr lang="cs-CZ" sz="1400" b="1" dirty="0" err="1">
                <a:solidFill>
                  <a:srgbClr val="FF0000"/>
                </a:solidFill>
              </a:rPr>
              <a:t>R</a:t>
            </a:r>
            <a:r>
              <a:rPr lang="cs-CZ" sz="1400" b="1" dirty="0">
                <a:solidFill>
                  <a:srgbClr val="FF0000"/>
                </a:solidFill>
              </a:rPr>
              <a:t>+</a:t>
            </a:r>
            <a:r>
              <a:rPr lang="cs-CZ" sz="1400" dirty="0">
                <a:solidFill>
                  <a:srgbClr val="FF0000"/>
                </a:solidFill>
              </a:rPr>
              <a:t>  (pozitivní)</a:t>
            </a:r>
          </a:p>
          <a:p>
            <a:pPr lvl="3"/>
            <a:r>
              <a:rPr lang="cs-CZ" sz="1400" dirty="0"/>
              <a:t>pacient slyší lépe ladičku přiloženou před zvukovod</a:t>
            </a:r>
          </a:p>
          <a:p>
            <a:pPr lvl="4"/>
            <a:r>
              <a:rPr lang="cs-CZ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normakuze</a:t>
            </a:r>
            <a:r>
              <a:rPr lang="cs-CZ" sz="14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cs-CZ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perepční</a:t>
            </a:r>
            <a:r>
              <a:rPr lang="cs-CZ" sz="1400" dirty="0">
                <a:solidFill>
                  <a:srgbClr val="FF0000"/>
                </a:solidFill>
                <a:sym typeface="Wingdings" panose="05000000000000000000" pitchFamily="2" charset="2"/>
              </a:rPr>
              <a:t> nedoslýchavost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R</a:t>
            </a:r>
            <a:r>
              <a:rPr lang="cs-CZ" sz="1400" dirty="0">
                <a:solidFill>
                  <a:srgbClr val="FF0000"/>
                </a:solidFill>
              </a:rPr>
              <a:t>- (negativní)</a:t>
            </a:r>
          </a:p>
          <a:p>
            <a:pPr lvl="3"/>
            <a:r>
              <a:rPr lang="cs-CZ" sz="1400" dirty="0"/>
              <a:t>pacient slyší  lépe ladičku přiloženou na </a:t>
            </a:r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mastoideus</a:t>
            </a:r>
            <a:endParaRPr lang="cs-CZ" sz="1400" dirty="0"/>
          </a:p>
          <a:p>
            <a:pPr lvl="4"/>
            <a:r>
              <a:rPr lang="cs-CZ" sz="1400" dirty="0">
                <a:solidFill>
                  <a:srgbClr val="FF0000"/>
                </a:solidFill>
              </a:rPr>
              <a:t>převodní nedoslýchavost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47E3D4-BC02-F240-8BAE-9F91C144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62" y="4642431"/>
            <a:ext cx="2082072" cy="19693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16AF8C-FFD2-ED48-87FD-6C9F39939940}"/>
              </a:ext>
            </a:extLst>
          </p:cNvPr>
          <p:cNvSpPr txBox="1"/>
          <p:nvPr/>
        </p:nvSpPr>
        <p:spPr>
          <a:xfrm>
            <a:off x="6876256" y="661177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helpary.wordpress.com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3789730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5A31C-73E6-4C8F-A506-8AD90D6D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3200" dirty="0"/>
            </a:br>
            <a:r>
              <a:rPr lang="cs-CZ" sz="3200" dirty="0"/>
              <a:t>Vyšetření sluchu ladičkami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F52FD-F38A-4B80-A27F-F0145C4C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68760"/>
            <a:ext cx="8712968" cy="5445224"/>
          </a:xfrm>
        </p:spPr>
        <p:txBody>
          <a:bodyPr/>
          <a:lstStyle/>
          <a:p>
            <a:r>
              <a:rPr lang="cs-CZ" sz="2000" b="1" dirty="0"/>
              <a:t>Zkouška Weberova</a:t>
            </a:r>
            <a:r>
              <a:rPr lang="cs-CZ" sz="2000" dirty="0"/>
              <a:t> </a:t>
            </a:r>
          </a:p>
          <a:p>
            <a:pPr lvl="1"/>
            <a:r>
              <a:rPr lang="cs-CZ" sz="1600" dirty="0"/>
              <a:t>Srovnáme kostní vedení obou uší pacienta</a:t>
            </a:r>
          </a:p>
          <a:p>
            <a:pPr lvl="1"/>
            <a:r>
              <a:rPr lang="cs-CZ" sz="1600" dirty="0"/>
              <a:t>Provedení</a:t>
            </a:r>
          </a:p>
          <a:p>
            <a:pPr lvl="2"/>
            <a:r>
              <a:rPr lang="cs-CZ" sz="1400" dirty="0"/>
              <a:t>Rozezvučenou ladičku přikládáme na temeno (čelo) pacienta</a:t>
            </a:r>
          </a:p>
          <a:p>
            <a:pPr lvl="2"/>
            <a:r>
              <a:rPr lang="cs-CZ" sz="1400" dirty="0"/>
              <a:t>pacient určí, ve kterém uchu slyší tón ladičky lépe, nebo slyší v obou uších stejně  (</a:t>
            </a:r>
            <a:r>
              <a:rPr lang="cs-CZ" sz="1400" dirty="0" err="1"/>
              <a:t>lateralizuje</a:t>
            </a:r>
            <a:r>
              <a:rPr lang="cs-CZ" sz="1400" dirty="0"/>
              <a:t> / </a:t>
            </a:r>
            <a:r>
              <a:rPr lang="cs-CZ" sz="1400" dirty="0" err="1"/>
              <a:t>nelateralizuje</a:t>
            </a:r>
            <a:r>
              <a:rPr lang="cs-CZ" sz="1400" dirty="0"/>
              <a:t>)</a:t>
            </a:r>
          </a:p>
          <a:p>
            <a:pPr lvl="1"/>
            <a:r>
              <a:rPr lang="cs-CZ" sz="1600" dirty="0"/>
              <a:t>Výsledky</a:t>
            </a:r>
          </a:p>
          <a:p>
            <a:pPr lvl="2"/>
            <a:r>
              <a:rPr lang="cs-CZ" sz="1400" b="1" dirty="0">
                <a:sym typeface="Wingdings" panose="05000000000000000000" pitchFamily="2" charset="2"/>
              </a:rPr>
              <a:t></a:t>
            </a:r>
            <a:r>
              <a:rPr lang="cs-CZ" sz="1400" b="1" dirty="0"/>
              <a:t> W </a:t>
            </a:r>
            <a:r>
              <a:rPr lang="cs-CZ" sz="1400" b="1" dirty="0">
                <a:sym typeface="Wingdings" panose="05000000000000000000" pitchFamily="2" charset="2"/>
              </a:rPr>
              <a:t></a:t>
            </a:r>
            <a:r>
              <a:rPr lang="cs-CZ" sz="1400" b="1" dirty="0"/>
              <a:t> </a:t>
            </a:r>
            <a:r>
              <a:rPr lang="cs-CZ" sz="1400" dirty="0"/>
              <a:t>…slyší ladičkou v obou uších stejně (</a:t>
            </a:r>
            <a:r>
              <a:rPr lang="cs-CZ" sz="1400" dirty="0" err="1"/>
              <a:t>nelateralizuje</a:t>
            </a:r>
            <a:r>
              <a:rPr lang="cs-CZ" sz="1400" dirty="0"/>
              <a:t>)</a:t>
            </a:r>
          </a:p>
          <a:p>
            <a:pPr lvl="2"/>
            <a:r>
              <a:rPr lang="cs-CZ" sz="1400" b="1" dirty="0">
                <a:sym typeface="Wingdings" panose="05000000000000000000" pitchFamily="2" charset="2"/>
              </a:rPr>
              <a:t></a:t>
            </a:r>
            <a:r>
              <a:rPr lang="cs-CZ" sz="1400" b="1" dirty="0"/>
              <a:t> W      </a:t>
            </a:r>
            <a:r>
              <a:rPr lang="cs-CZ" sz="1400" dirty="0"/>
              <a:t>…slyší ladičku více v pravém uchu (</a:t>
            </a:r>
            <a:r>
              <a:rPr lang="cs-CZ" sz="1400" dirty="0" err="1"/>
              <a:t>lateralizuje</a:t>
            </a:r>
            <a:r>
              <a:rPr lang="cs-CZ" sz="1400" dirty="0"/>
              <a:t> doprava)</a:t>
            </a:r>
          </a:p>
          <a:p>
            <a:pPr lvl="2"/>
            <a:r>
              <a:rPr lang="cs-CZ" sz="1400" b="1" dirty="0"/>
              <a:t> W </a:t>
            </a:r>
            <a:r>
              <a:rPr lang="cs-CZ" sz="1400" b="1" dirty="0">
                <a:sym typeface="Wingdings" panose="05000000000000000000" pitchFamily="2" charset="2"/>
              </a:rPr>
              <a:t></a:t>
            </a:r>
            <a:r>
              <a:rPr lang="cs-CZ" sz="1400" b="1" dirty="0"/>
              <a:t> </a:t>
            </a:r>
            <a:r>
              <a:rPr lang="cs-CZ" sz="1400" dirty="0"/>
              <a:t>… slyší ladičku více v levém uchu (</a:t>
            </a:r>
            <a:r>
              <a:rPr lang="cs-CZ" sz="1400" dirty="0" err="1"/>
              <a:t>lateralizuje</a:t>
            </a:r>
            <a:r>
              <a:rPr lang="cs-CZ" sz="1400" dirty="0"/>
              <a:t> doleva)</a:t>
            </a:r>
          </a:p>
          <a:p>
            <a:pPr lvl="2"/>
            <a:endParaRPr lang="cs-CZ" sz="1400" dirty="0"/>
          </a:p>
          <a:p>
            <a:pPr lvl="2"/>
            <a:r>
              <a:rPr lang="cs-CZ" sz="1400" b="1" dirty="0"/>
              <a:t>převodní nedoslýchavost </a:t>
            </a:r>
            <a:r>
              <a:rPr lang="cs-CZ" sz="1400" dirty="0"/>
              <a:t>– </a:t>
            </a:r>
            <a:r>
              <a:rPr lang="cs-CZ" sz="1400" dirty="0" err="1"/>
              <a:t>lateralizuje</a:t>
            </a:r>
            <a:r>
              <a:rPr lang="cs-CZ" sz="1400" dirty="0"/>
              <a:t> do ucha hůře slyšícího </a:t>
            </a:r>
          </a:p>
          <a:p>
            <a:pPr lvl="2"/>
            <a:r>
              <a:rPr lang="cs-CZ" sz="1400" b="1" dirty="0"/>
              <a:t>percepční nedoslýchavost </a:t>
            </a:r>
            <a:r>
              <a:rPr lang="cs-CZ" sz="1400" dirty="0"/>
              <a:t>– </a:t>
            </a:r>
            <a:r>
              <a:rPr lang="cs-CZ" sz="1400" dirty="0" err="1"/>
              <a:t>lateralizuje</a:t>
            </a:r>
            <a:r>
              <a:rPr lang="cs-CZ" sz="1400" dirty="0"/>
              <a:t> do ucha lépe slyšícího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6405CEB-34DA-BA48-A0B9-553065F8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11" y="3717032"/>
            <a:ext cx="1722736" cy="275073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8F9A72F-2BE1-7F45-B1C8-BE0BD7BE9BCA}"/>
              </a:ext>
            </a:extLst>
          </p:cNvPr>
          <p:cNvSpPr txBox="1"/>
          <p:nvPr/>
        </p:nvSpPr>
        <p:spPr>
          <a:xfrm>
            <a:off x="7047922" y="646986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helpary.wordpress.com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420997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539C5-A737-B343-8278-4D607376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F3D4B9-7E12-7147-9DE9-2D1DF7D2D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30" y="1334620"/>
            <a:ext cx="8496944" cy="4713387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Periferní část sluchově rovnovážného systému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05A6CC-8595-9E41-B9A7-3818609D1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12330"/>
            <a:ext cx="6057667" cy="362824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30C94DE-D3C1-1F4A-AF58-99967C063848}"/>
              </a:ext>
            </a:extLst>
          </p:cNvPr>
          <p:cNvSpPr/>
          <p:nvPr/>
        </p:nvSpPr>
        <p:spPr>
          <a:xfrm>
            <a:off x="119307" y="6037543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Zevní zvukovod</a:t>
            </a:r>
            <a:endParaRPr lang="cs-CZ" b="1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A567151-D7A1-CF4D-9492-21395AD8F606}"/>
              </a:ext>
            </a:extLst>
          </p:cNvPr>
          <p:cNvSpPr/>
          <p:nvPr/>
        </p:nvSpPr>
        <p:spPr>
          <a:xfrm>
            <a:off x="2364660" y="5873561"/>
            <a:ext cx="110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bubínek</a:t>
            </a:r>
            <a:endParaRPr lang="cs-CZ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D7B9A2A-B8C0-6A49-AF40-9274773F81F0}"/>
              </a:ext>
            </a:extLst>
          </p:cNvPr>
          <p:cNvSpPr/>
          <p:nvPr/>
        </p:nvSpPr>
        <p:spPr>
          <a:xfrm>
            <a:off x="3368274" y="5863341"/>
            <a:ext cx="110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kladívko</a:t>
            </a:r>
            <a:endParaRPr lang="cs-CZ" b="1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74FE49F-2B7F-D141-A466-57F89B668B83}"/>
              </a:ext>
            </a:extLst>
          </p:cNvPr>
          <p:cNvSpPr/>
          <p:nvPr/>
        </p:nvSpPr>
        <p:spPr>
          <a:xfrm>
            <a:off x="4294173" y="5873561"/>
            <a:ext cx="135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kovadlinka</a:t>
            </a:r>
            <a:endParaRPr lang="cs-CZ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FD6710-2AE8-2140-862A-C68EE9612525}"/>
              </a:ext>
            </a:extLst>
          </p:cNvPr>
          <p:cNvSpPr/>
          <p:nvPr/>
        </p:nvSpPr>
        <p:spPr>
          <a:xfrm>
            <a:off x="6614535" y="407707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třmínek a oválné okénko</a:t>
            </a:r>
            <a:endParaRPr lang="cs-CZ" b="1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0836B91-0510-E547-A220-7277784EF4B4}"/>
              </a:ext>
            </a:extLst>
          </p:cNvPr>
          <p:cNvSpPr/>
          <p:nvPr/>
        </p:nvSpPr>
        <p:spPr>
          <a:xfrm>
            <a:off x="5825249" y="276994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polokruhovité kanálky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1D74885-75A7-0541-ACF9-EF02BA6D95A7}"/>
              </a:ext>
            </a:extLst>
          </p:cNvPr>
          <p:cNvSpPr/>
          <p:nvPr/>
        </p:nvSpPr>
        <p:spPr>
          <a:xfrm>
            <a:off x="6651456" y="4351020"/>
            <a:ext cx="1935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kulaté okénko</a:t>
            </a:r>
            <a:endParaRPr lang="cs-CZ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35594BF-9C95-1548-88DF-85FB74BC1E16}"/>
              </a:ext>
            </a:extLst>
          </p:cNvPr>
          <p:cNvSpPr/>
          <p:nvPr/>
        </p:nvSpPr>
        <p:spPr>
          <a:xfrm>
            <a:off x="6651456" y="4618689"/>
            <a:ext cx="110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hlemýžď</a:t>
            </a:r>
            <a:endParaRPr lang="cs-CZ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91A27D4-0D01-AF4C-8D41-57090B8F9514}"/>
              </a:ext>
            </a:extLst>
          </p:cNvPr>
          <p:cNvSpPr/>
          <p:nvPr/>
        </p:nvSpPr>
        <p:spPr>
          <a:xfrm>
            <a:off x="6637885" y="5160306"/>
            <a:ext cx="2166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Eustachova trubice</a:t>
            </a:r>
            <a:endParaRPr lang="cs-CZ" b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D18E5D5-30DC-D241-9AB8-24B75FD6E66A}"/>
              </a:ext>
            </a:extLst>
          </p:cNvPr>
          <p:cNvSpPr/>
          <p:nvPr/>
        </p:nvSpPr>
        <p:spPr>
          <a:xfrm>
            <a:off x="6763629" y="3368147"/>
            <a:ext cx="2238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sluchověrovnovážný</a:t>
            </a:r>
            <a:r>
              <a:rPr lang="cs-CZ" b="1" i="1" dirty="0"/>
              <a:t> nerv (</a:t>
            </a:r>
            <a:r>
              <a:rPr lang="cs-CZ" b="1" i="1" dirty="0" err="1"/>
              <a:t>n.VIII</a:t>
            </a:r>
            <a:r>
              <a:rPr lang="cs-CZ" b="1" i="1" dirty="0"/>
              <a:t>)</a:t>
            </a:r>
            <a:endParaRPr lang="cs-CZ" b="1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588F8F0-173C-874F-9C17-F5FEC28E6372}"/>
              </a:ext>
            </a:extLst>
          </p:cNvPr>
          <p:cNvSpPr/>
          <p:nvPr/>
        </p:nvSpPr>
        <p:spPr>
          <a:xfrm>
            <a:off x="1059195" y="205604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UCHO                 STŘEDNÍ UCHO    VNITŘNÍ UCHO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8E8E3C7-B172-CC4A-9875-2844AC318149}"/>
              </a:ext>
            </a:extLst>
          </p:cNvPr>
          <p:cNvSpPr txBox="1"/>
          <p:nvPr/>
        </p:nvSpPr>
        <p:spPr>
          <a:xfrm>
            <a:off x="1059195" y="6440579"/>
            <a:ext cx="437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is.muni.cz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591829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DFE8B-7642-49B4-BEC6-CE0C9AE7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3200" dirty="0"/>
            </a:br>
            <a:r>
              <a:rPr lang="cs-CZ" sz="2400" dirty="0"/>
              <a:t>Vyšetření sluchu tónovou audiometrií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75D8D8-D3D5-4799-AB46-EC07F8FC7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12414"/>
            <a:ext cx="5256584" cy="5528954"/>
          </a:xfrm>
        </p:spPr>
        <p:txBody>
          <a:bodyPr/>
          <a:lstStyle/>
          <a:p>
            <a:r>
              <a:rPr lang="cs-CZ" sz="1600" dirty="0"/>
              <a:t>= Subjektivní metoda vyšetření sluchu</a:t>
            </a:r>
          </a:p>
          <a:p>
            <a:r>
              <a:rPr lang="cs-CZ" sz="1600" b="1" dirty="0"/>
              <a:t>Audiometr</a:t>
            </a:r>
            <a:r>
              <a:rPr lang="cs-CZ" sz="1600" dirty="0"/>
              <a:t> </a:t>
            </a:r>
          </a:p>
          <a:p>
            <a:pPr lvl="1"/>
            <a:r>
              <a:rPr lang="cs-CZ" sz="1400" dirty="0"/>
              <a:t>přístroj vytvářející tóny o určitém kmitočtu (Hz) a intenzitě (dB) </a:t>
            </a:r>
          </a:p>
          <a:p>
            <a:r>
              <a:rPr lang="cs-CZ" sz="1600" dirty="0"/>
              <a:t>Provedení</a:t>
            </a:r>
          </a:p>
          <a:p>
            <a:pPr lvl="1"/>
            <a:r>
              <a:rPr lang="cs-CZ" sz="1400" dirty="0"/>
              <a:t>Pacient je během vyšetření v audiometrické komoře = zvukově izolovaný prostor</a:t>
            </a:r>
          </a:p>
          <a:p>
            <a:pPr lvl="1"/>
            <a:r>
              <a:rPr lang="cs-CZ" sz="1400" dirty="0"/>
              <a:t>Vyšetřujeme: </a:t>
            </a:r>
          </a:p>
          <a:p>
            <a:pPr lvl="2"/>
            <a:r>
              <a:rPr lang="cs-CZ" sz="1400" u="sng" dirty="0"/>
              <a:t>Vzdušné vedení </a:t>
            </a:r>
            <a:r>
              <a:rPr lang="cs-CZ" sz="1400" dirty="0"/>
              <a:t>(sluchátka)</a:t>
            </a:r>
          </a:p>
          <a:p>
            <a:pPr lvl="2"/>
            <a:r>
              <a:rPr lang="cs-CZ" sz="1400" u="sng" dirty="0"/>
              <a:t>Kostní vedení </a:t>
            </a:r>
            <a:r>
              <a:rPr lang="cs-CZ" sz="1400" dirty="0"/>
              <a:t>(kostní vibrátor)</a:t>
            </a:r>
          </a:p>
          <a:p>
            <a:pPr lvl="2"/>
            <a:r>
              <a:rPr lang="cs-CZ" sz="1400" dirty="0"/>
              <a:t>Maskování  k zabránění přeslechu nevyšetřovaného ucha</a:t>
            </a:r>
          </a:p>
          <a:p>
            <a:r>
              <a:rPr lang="cs-CZ" sz="1600" b="1" dirty="0"/>
              <a:t>Audiogram</a:t>
            </a:r>
          </a:p>
          <a:p>
            <a:pPr lvl="1"/>
            <a:r>
              <a:rPr lang="cs-CZ" sz="1400" dirty="0"/>
              <a:t>výsledek audiometrického vyšetření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osa </a:t>
            </a:r>
            <a:r>
              <a:rPr lang="cs-CZ" sz="1400" dirty="0" err="1">
                <a:solidFill>
                  <a:srgbClr val="FF0000"/>
                </a:solidFill>
              </a:rPr>
              <a:t>Y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- hladina </a:t>
            </a:r>
            <a:r>
              <a:rPr lang="cs-CZ" sz="1400" dirty="0">
                <a:solidFill>
                  <a:srgbClr val="FF0000"/>
                </a:solidFill>
              </a:rPr>
              <a:t>intenzity zvuku v dB 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osa X </a:t>
            </a:r>
            <a:r>
              <a:rPr lang="cs-CZ" sz="1400" dirty="0"/>
              <a:t>– </a:t>
            </a:r>
            <a:r>
              <a:rPr lang="cs-CZ" sz="1400" dirty="0">
                <a:solidFill>
                  <a:srgbClr val="FF0000"/>
                </a:solidFill>
              </a:rPr>
              <a:t>frekvence zvuku  </a:t>
            </a:r>
            <a:r>
              <a:rPr lang="cs-CZ" sz="1400" dirty="0"/>
              <a:t>(výška tónu)  </a:t>
            </a:r>
            <a:r>
              <a:rPr lang="cs-CZ" sz="1400" dirty="0">
                <a:solidFill>
                  <a:srgbClr val="FF0000"/>
                </a:solidFill>
              </a:rPr>
              <a:t>v Hz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61B3DC-21C9-41C0-8677-703AC0B20D61}"/>
              </a:ext>
            </a:extLst>
          </p:cNvPr>
          <p:cNvSpPr txBox="1"/>
          <p:nvPr/>
        </p:nvSpPr>
        <p:spPr>
          <a:xfrm>
            <a:off x="5580112" y="6021288"/>
            <a:ext cx="3656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Obr. Nahoře -  audiometrické vyšetření,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Vlevo - značky používané v audiometrii, </a:t>
            </a:r>
          </a:p>
          <a:p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 obr.: Fotoarchív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KOCHHK FNUSA, převzato od doc. Lejsky</a:t>
            </a: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D085389B-D269-488A-A11A-D8FAA33A9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/>
          <a:stretch/>
        </p:blipFill>
        <p:spPr bwMode="auto">
          <a:xfrm>
            <a:off x="3923928" y="4781490"/>
            <a:ext cx="1275259" cy="95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C:\Users\Veselý\AppData\Local\Temp\Temp1_attachments (15).zip\IMG_63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504316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731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A03D-C794-48BD-9791-F6F34750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400" dirty="0"/>
              <a:t>Vyšetření sluchu tónovou audiometrií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49852-CA65-4651-AA81-2807FC23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9" y="1268760"/>
            <a:ext cx="9116381" cy="5572969"/>
          </a:xfrm>
        </p:spPr>
        <p:txBody>
          <a:bodyPr/>
          <a:lstStyle/>
          <a:p>
            <a:r>
              <a:rPr lang="cs-CZ" sz="2000" b="1" dirty="0"/>
              <a:t>Audiogram </a:t>
            </a:r>
          </a:p>
          <a:p>
            <a:pPr lvl="1"/>
            <a:r>
              <a:rPr lang="cs-CZ" sz="1600" b="1" dirty="0"/>
              <a:t>Hodnocení </a:t>
            </a:r>
          </a:p>
          <a:p>
            <a:pPr lvl="2"/>
            <a:r>
              <a:rPr lang="cs-CZ" sz="1400" b="1" dirty="0"/>
              <a:t>Normální sluch  </a:t>
            </a:r>
          </a:p>
          <a:p>
            <a:pPr lvl="3"/>
            <a:r>
              <a:rPr lang="cs-CZ" sz="1400" dirty="0"/>
              <a:t>vyšetřovaný slyší na všech frekvencích do 20dB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Červeně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pravé ucho</a:t>
            </a:r>
          </a:p>
          <a:p>
            <a:pPr lvl="2"/>
            <a:r>
              <a:rPr lang="cs-CZ" sz="1400" dirty="0">
                <a:solidFill>
                  <a:srgbClr val="0070C0"/>
                </a:solidFill>
              </a:rPr>
              <a:t>Modře</a:t>
            </a:r>
            <a:r>
              <a:rPr lang="cs-CZ" sz="1400" dirty="0"/>
              <a:t>  </a:t>
            </a:r>
          </a:p>
          <a:p>
            <a:pPr lvl="3"/>
            <a:r>
              <a:rPr lang="cs-CZ" sz="1400" dirty="0"/>
              <a:t>levé ucho</a:t>
            </a:r>
          </a:p>
          <a:p>
            <a:pPr lvl="2"/>
            <a:r>
              <a:rPr lang="cs-CZ" sz="1400" b="1" dirty="0" err="1"/>
              <a:t>Prerušovaná</a:t>
            </a:r>
            <a:r>
              <a:rPr lang="cs-CZ" sz="1400" b="1" dirty="0"/>
              <a:t> čára – kostní vedení </a:t>
            </a:r>
          </a:p>
          <a:p>
            <a:pPr lvl="3"/>
            <a:r>
              <a:rPr lang="cs-CZ" sz="1400" dirty="0"/>
              <a:t>funkce vnitřního ucha (percepční nedoslýchavost)</a:t>
            </a:r>
          </a:p>
          <a:p>
            <a:pPr lvl="2"/>
            <a:r>
              <a:rPr lang="cs-CZ" sz="1400" b="1" dirty="0"/>
              <a:t>Plná čára – vzdušné vedení </a:t>
            </a:r>
          </a:p>
          <a:p>
            <a:pPr lvl="3"/>
            <a:r>
              <a:rPr lang="cs-CZ" sz="1400" dirty="0"/>
              <a:t>funkce převodního ústrojí  (převodní nedoslýchavost)</a:t>
            </a:r>
          </a:p>
          <a:p>
            <a:pPr lvl="2"/>
            <a:r>
              <a:rPr lang="cs-CZ" sz="1400" b="1" dirty="0"/>
              <a:t>Kochleární rezerva </a:t>
            </a:r>
          </a:p>
          <a:p>
            <a:pPr lvl="3"/>
            <a:r>
              <a:rPr lang="cs-CZ" sz="1400" dirty="0"/>
              <a:t>Rozdíl mezi kostním a vzdušným vedením v dB</a:t>
            </a:r>
          </a:p>
          <a:p>
            <a:pPr lvl="3"/>
            <a:r>
              <a:rPr lang="cs-CZ" sz="1400" dirty="0"/>
              <a:t>Plná kochleární rezerva</a:t>
            </a:r>
          </a:p>
          <a:p>
            <a:pPr lvl="4"/>
            <a:r>
              <a:rPr lang="cs-CZ" sz="1400" dirty="0"/>
              <a:t>60 dB  (při úplném vyřazení převodního systému ucha)</a:t>
            </a:r>
          </a:p>
          <a:p>
            <a:pPr lvl="3"/>
            <a:r>
              <a:rPr lang="cs-CZ" sz="1400" dirty="0"/>
              <a:t>Hodnotíme u smíšené nedoslýchavosti</a:t>
            </a:r>
          </a:p>
        </p:txBody>
      </p:sp>
      <p:pic>
        <p:nvPicPr>
          <p:cNvPr id="4" name="Picture 7" descr="Shallow slope">
            <a:extLst>
              <a:ext uri="{FF2B5EF4-FFF2-40B4-BE49-F238E27FC236}">
                <a16:creationId xmlns:a16="http://schemas.microsoft.com/office/drawing/2014/main" id="{C152C7A5-F4BA-4D31-A848-37EA182C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78" y="1542408"/>
            <a:ext cx="32625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6D07A8-5741-407B-AB39-2FAA2BA6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4" y="3936153"/>
            <a:ext cx="2835240" cy="268762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D39BA1A-68BF-4FA8-8A3D-84F5B5B54CFF}"/>
              </a:ext>
            </a:extLst>
          </p:cNvPr>
          <p:cNvSpPr/>
          <p:nvPr/>
        </p:nvSpPr>
        <p:spPr>
          <a:xfrm>
            <a:off x="6237714" y="6595508"/>
            <a:ext cx="25827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i="1" dirty="0"/>
              <a:t>Zdroj obr.: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045129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A03D-C794-48BD-9791-F6F34750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4000" dirty="0"/>
            </a:br>
            <a:r>
              <a:rPr lang="cs-CZ" sz="2400" dirty="0"/>
              <a:t>Vyšetření sluchu tónovou audiometrií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49852-CA65-4651-AA81-2807FC23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Audiogram – </a:t>
            </a:r>
            <a:r>
              <a:rPr lang="cs-CZ" sz="2000" b="1" dirty="0"/>
              <a:t>převodní nedoslýchavost vlevo</a:t>
            </a: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15414AA-6EDE-45AC-8DC7-8DF0FBE9B491}"/>
              </a:ext>
            </a:extLst>
          </p:cNvPr>
          <p:cNvSpPr/>
          <p:nvPr/>
        </p:nvSpPr>
        <p:spPr>
          <a:xfrm>
            <a:off x="2123728" y="6611779"/>
            <a:ext cx="2595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3B459F-A55C-4F12-906F-BCA9D210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5330543" cy="468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A03D-C794-48BD-9791-F6F34750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5400" dirty="0"/>
            </a:br>
            <a:r>
              <a:rPr lang="cs-CZ" sz="2400" dirty="0"/>
              <a:t>Vyšetření sluchu tónovou audiometrií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49852-CA65-4651-AA81-2807FC23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Audiogram – </a:t>
            </a:r>
            <a:r>
              <a:rPr lang="cs-CZ" sz="2000" b="1" dirty="0"/>
              <a:t>smíšená nedoslýchavost vpravo</a:t>
            </a:r>
          </a:p>
        </p:txBody>
      </p:sp>
      <p:pic>
        <p:nvPicPr>
          <p:cNvPr id="5" name="Picture 6" descr="Smíšená">
            <a:extLst>
              <a:ext uri="{FF2B5EF4-FFF2-40B4-BE49-F238E27FC236}">
                <a16:creationId xmlns:a16="http://schemas.microsoft.com/office/drawing/2014/main" id="{4451787C-8E4F-434F-B08D-9E9E69E5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905883"/>
            <a:ext cx="6096559" cy="45724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D71599-F2A4-4704-89E9-F1D25F070046}"/>
              </a:ext>
            </a:extLst>
          </p:cNvPr>
          <p:cNvSpPr/>
          <p:nvPr/>
        </p:nvSpPr>
        <p:spPr>
          <a:xfrm>
            <a:off x="1976418" y="6496159"/>
            <a:ext cx="2595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i="1" dirty="0"/>
              <a:t>Zdroj obr.: Fotoarchiv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2899212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44A53-92B3-4830-A553-2BE918EB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6000" dirty="0"/>
            </a:br>
            <a:r>
              <a:rPr lang="cs-CZ" sz="2400" dirty="0"/>
              <a:t>Vyšetření sluchu řečovou audiometrií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74541C-4057-4BB8-9FB4-D899B759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7"/>
            <a:ext cx="8424936" cy="2736304"/>
          </a:xfrm>
        </p:spPr>
        <p:txBody>
          <a:bodyPr/>
          <a:lstStyle/>
          <a:p>
            <a:r>
              <a:rPr lang="cs-CZ" sz="2000" b="1" dirty="0"/>
              <a:t>Slovní audiometrie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Subjektivní metoda vyšetření rozumění  řeči (srozumitelnosti)</a:t>
            </a:r>
          </a:p>
          <a:p>
            <a:pPr lvl="2"/>
            <a:r>
              <a:rPr lang="cs-CZ" sz="1400" dirty="0"/>
              <a:t>Procento správně rozpoznaných slov o určité intenzitě</a:t>
            </a:r>
          </a:p>
          <a:p>
            <a:pPr lvl="1"/>
            <a:r>
              <a:rPr lang="cs-CZ" sz="1600" dirty="0"/>
              <a:t>Princip</a:t>
            </a:r>
          </a:p>
          <a:p>
            <a:pPr lvl="2"/>
            <a:r>
              <a:rPr lang="cs-CZ" sz="1400" dirty="0"/>
              <a:t>vyšetřovaný opakuje přehrávaná slova o různé intenzitě</a:t>
            </a:r>
          </a:p>
          <a:p>
            <a:pPr lvl="2"/>
            <a:r>
              <a:rPr lang="cs-CZ" sz="1400" dirty="0"/>
              <a:t>jedno správně opakované slovo znamená 10% rozumění z jedné sady (10 slov)</a:t>
            </a:r>
          </a:p>
          <a:p>
            <a:pPr lvl="2"/>
            <a:r>
              <a:rPr lang="cs-CZ" sz="1400" dirty="0"/>
              <a:t>vyšetřuje se na stoupajících hladinách intenzity až do  100% rozumění nebo maximálně dosažitelného procenta rozumění</a:t>
            </a:r>
          </a:p>
          <a:p>
            <a:pPr lvl="1"/>
            <a:endParaRPr lang="cs-CZ" sz="2000" b="1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9992B61F-AC38-4CEE-B357-E37FFF819EEF}"/>
              </a:ext>
            </a:extLst>
          </p:cNvPr>
          <p:cNvSpPr txBox="1">
            <a:spLocks/>
          </p:cNvSpPr>
          <p:nvPr/>
        </p:nvSpPr>
        <p:spPr bwMode="auto">
          <a:xfrm>
            <a:off x="395536" y="4149081"/>
            <a:ext cx="7920880" cy="23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sz="1600" dirty="0"/>
              <a:t>Indikace</a:t>
            </a:r>
          </a:p>
          <a:p>
            <a:pPr lvl="2"/>
            <a:r>
              <a:rPr lang="cs-CZ" sz="1400" dirty="0"/>
              <a:t>hodnocení efektu sluchadel</a:t>
            </a:r>
          </a:p>
          <a:p>
            <a:pPr lvl="2"/>
            <a:r>
              <a:rPr lang="cs-CZ" sz="1400" dirty="0"/>
              <a:t>vyšetření sluchu předškolních dětí </a:t>
            </a:r>
          </a:p>
          <a:p>
            <a:pPr lvl="3"/>
            <a:r>
              <a:rPr lang="cs-CZ" sz="1400" dirty="0"/>
              <a:t>opakování slov / ukazování na obrazovém materiále </a:t>
            </a:r>
          </a:p>
          <a:p>
            <a:pPr lvl="4"/>
            <a:r>
              <a:rPr lang="cs-CZ" sz="1400" dirty="0"/>
              <a:t>pro děti často jednodušší než signalizace detekce tónu</a:t>
            </a:r>
          </a:p>
          <a:p>
            <a:pPr lvl="2"/>
            <a:r>
              <a:rPr lang="cs-CZ" sz="1400" dirty="0"/>
              <a:t>vyšetřování rozumění řeči</a:t>
            </a:r>
          </a:p>
          <a:p>
            <a:pPr lvl="2"/>
            <a:endParaRPr lang="cs-CZ" sz="1400" b="1" dirty="0"/>
          </a:p>
          <a:p>
            <a:pPr lvl="1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066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44A53-92B3-4830-A553-2BE918EB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7200" dirty="0"/>
            </a:br>
            <a:r>
              <a:rPr lang="cs-CZ" sz="2400" dirty="0"/>
              <a:t>Vyšetření sluchu řečovou audiometrií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74541C-4057-4BB8-9FB4-D899B759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7"/>
            <a:ext cx="8424936" cy="2736304"/>
          </a:xfrm>
        </p:spPr>
        <p:txBody>
          <a:bodyPr/>
          <a:lstStyle/>
          <a:p>
            <a:r>
              <a:rPr lang="cs-CZ" sz="2000" b="1" dirty="0"/>
              <a:t>Slovní audiometrie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Slovní audiogram</a:t>
            </a:r>
          </a:p>
          <a:p>
            <a:pPr lvl="2"/>
            <a:r>
              <a:rPr lang="cs-CZ" sz="1400" dirty="0"/>
              <a:t>Interpretace:</a:t>
            </a:r>
          </a:p>
          <a:p>
            <a:pPr lvl="3"/>
            <a:r>
              <a:rPr lang="cs-CZ" sz="1400" dirty="0"/>
              <a:t>Křivka vlevo značí normální sluch</a:t>
            </a:r>
          </a:p>
          <a:p>
            <a:pPr lvl="3"/>
            <a:r>
              <a:rPr lang="cs-CZ" sz="1400" dirty="0"/>
              <a:t>Křivka vpravo: pacient rozumí 100% slov o intenzitě 55dB, 50% slov o intenzitě 35dB</a:t>
            </a:r>
          </a:p>
          <a:p>
            <a:pPr marL="457200" lvl="1" indent="0">
              <a:buNone/>
            </a:pPr>
            <a:endParaRPr lang="cs-CZ" sz="2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558422-C8CD-4135-8082-6E6BFA58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3501009"/>
            <a:ext cx="5617507" cy="316835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D26EB6-50DD-42DB-ADD6-B38F94CE820D}"/>
              </a:ext>
            </a:extLst>
          </p:cNvPr>
          <p:cNvSpPr/>
          <p:nvPr/>
        </p:nvSpPr>
        <p:spPr>
          <a:xfrm>
            <a:off x="6660232" y="4941168"/>
            <a:ext cx="235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22222"/>
                </a:solidFill>
                <a:latin typeface="Arial" panose="020B0604020202020204" pitchFamily="34" charset="0"/>
              </a:rPr>
              <a:t>Obr.: Slovní </a:t>
            </a:r>
            <a:r>
              <a:rPr lang="cs-CZ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audigram</a:t>
            </a:r>
            <a:endParaRPr lang="cs-CZ" sz="12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sz="1000" dirty="0">
                <a:solidFill>
                  <a:srgbClr val="222222"/>
                </a:solidFill>
                <a:latin typeface="Arial" panose="020B0604020202020204" pitchFamily="34" charset="0"/>
              </a:rPr>
              <a:t>Zdroj obr.: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European</a:t>
            </a:r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annals</a:t>
            </a:r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of</a:t>
            </a:r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otorhinolaryngology,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head</a:t>
            </a:r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and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neck</a:t>
            </a:r>
            <a:r>
              <a:rPr lang="cs-CZ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diseases</a:t>
            </a:r>
            <a:r>
              <a:rPr lang="cs-CZ" sz="10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949569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/>
              <a:t>4. Objektivní audiometrická vyšetření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tympanometrie</a:t>
            </a:r>
            <a:r>
              <a:rPr lang="cs-CZ" sz="1200" dirty="0"/>
              <a:t>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OAE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5. Periferní paréza lícního nervu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klinická anatomie lícního nervu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/>
              <a:t>14. Otoskleróza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/>
              <a:t>1. Anatomie ucha, sluchová funkce, vyšetření ucha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klinická anatomie ucha – zevní, střední, vnitřní ucho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sluchová funkce ( převodní, percepční ústrojí )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</a:t>
            </a:r>
            <a:r>
              <a:rPr lang="cs-CZ" sz="1200" dirty="0" err="1"/>
              <a:t>oto</a:t>
            </a:r>
            <a:r>
              <a:rPr lang="cs-CZ" sz="1200" dirty="0"/>
              <a:t>(mikro)</a:t>
            </a:r>
            <a:r>
              <a:rPr lang="cs-CZ" sz="1200" dirty="0" err="1"/>
              <a:t>skopie</a:t>
            </a:r>
            <a:r>
              <a:rPr lang="cs-CZ" sz="1200" dirty="0"/>
              <a:t> -  fyziologický nález – obr. 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zobrazovací metody (</a:t>
            </a:r>
            <a:r>
              <a:rPr lang="cs-CZ" sz="1200" dirty="0" err="1"/>
              <a:t>rtg</a:t>
            </a:r>
            <a:r>
              <a:rPr lang="cs-CZ" sz="1200" dirty="0"/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2. Vyšetření sluchového ústrojí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rozdělení poruch sluchu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řečí a ladičkami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tónovou audiometrií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3. Funkce a vyšetření vestibulárního ústrojí		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funkce rovnovážného ústrojí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vyšetření vestibulárního ústrojí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diagnostika periferního a centrálního vestibulárního syndromu</a:t>
            </a:r>
            <a:endParaRPr lang="cs-CZ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23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Funkce rovnovážného ústrojí</a:t>
            </a:r>
            <a:endParaRPr lang="cs-CZ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5" y="1367800"/>
            <a:ext cx="8208915" cy="5085536"/>
          </a:xfrm>
        </p:spPr>
        <p:txBody>
          <a:bodyPr/>
          <a:lstStyle/>
          <a:p>
            <a:r>
              <a:rPr lang="cs-CZ" sz="2000" b="1" dirty="0"/>
              <a:t>Periferní část vestibulárního ústrojí a jejich funkce</a:t>
            </a:r>
          </a:p>
          <a:p>
            <a:pPr lvl="1"/>
            <a:r>
              <a:rPr lang="cs-CZ" sz="1600" dirty="0"/>
              <a:t>v</a:t>
            </a:r>
            <a:r>
              <a:rPr lang="en-GB" sz="1600" dirty="0" err="1"/>
              <a:t>estibulum</a:t>
            </a:r>
            <a:endParaRPr lang="cs-CZ" sz="1600" dirty="0"/>
          </a:p>
          <a:p>
            <a:pPr lvl="2"/>
            <a:r>
              <a:rPr lang="en-GB" sz="1400" dirty="0" err="1">
                <a:solidFill>
                  <a:srgbClr val="FF0000"/>
                </a:solidFill>
              </a:rPr>
              <a:t>sacculus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cs-CZ" sz="1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3"/>
            <a:r>
              <a:rPr lang="en-GB" sz="1400" dirty="0"/>
              <a:t>macula </a:t>
            </a:r>
            <a:r>
              <a:rPr lang="en-GB" sz="1400" dirty="0" err="1"/>
              <a:t>sacculi</a:t>
            </a:r>
            <a:r>
              <a:rPr lang="cs-CZ" sz="1400" dirty="0"/>
              <a:t> </a:t>
            </a:r>
            <a:endParaRPr lang="cs-CZ" sz="1400" dirty="0">
              <a:sym typeface="Wingdings" panose="05000000000000000000" pitchFamily="2" charset="2"/>
            </a:endParaRPr>
          </a:p>
          <a:p>
            <a:pPr lvl="4"/>
            <a:r>
              <a:rPr lang="cs-CZ" sz="1400" dirty="0">
                <a:sym typeface="Wingdings" panose="05000000000000000000" pitchFamily="2" charset="2"/>
              </a:rPr>
              <a:t>vnímání přímočarého </a:t>
            </a:r>
            <a:r>
              <a:rPr lang="cs-CZ" sz="1400" dirty="0">
                <a:solidFill>
                  <a:srgbClr val="FF0000"/>
                </a:solidFill>
                <a:sym typeface="Wingdings" panose="05000000000000000000" pitchFamily="2" charset="2"/>
              </a:rPr>
              <a:t>vertikálního zrychlení 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r>
              <a:rPr lang="en-GB" sz="1400" dirty="0">
                <a:solidFill>
                  <a:srgbClr val="FF0000"/>
                </a:solidFill>
              </a:rPr>
              <a:t>utriculus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endParaRPr lang="cs-CZ" sz="1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3"/>
            <a:r>
              <a:rPr lang="en-GB" sz="1400" dirty="0"/>
              <a:t>macula utriculi</a:t>
            </a:r>
            <a:r>
              <a:rPr lang="cs-CZ" sz="1400" dirty="0"/>
              <a:t> </a:t>
            </a:r>
            <a:endParaRPr lang="cs-CZ" sz="1400" dirty="0">
              <a:sym typeface="Wingdings" panose="05000000000000000000" pitchFamily="2" charset="2"/>
            </a:endParaRPr>
          </a:p>
          <a:p>
            <a:pPr lvl="4"/>
            <a:r>
              <a:rPr lang="cs-CZ" sz="1400" dirty="0">
                <a:sym typeface="Wingdings" panose="05000000000000000000" pitchFamily="2" charset="2"/>
              </a:rPr>
              <a:t>vnímání přímočarého </a:t>
            </a:r>
            <a:r>
              <a:rPr lang="cs-CZ" sz="1400" dirty="0">
                <a:solidFill>
                  <a:srgbClr val="FF0000"/>
                </a:solidFill>
                <a:sym typeface="Wingdings" panose="05000000000000000000" pitchFamily="2" charset="2"/>
              </a:rPr>
              <a:t>horizontálního zrychlení </a:t>
            </a:r>
          </a:p>
          <a:p>
            <a:pPr marL="1371600" lvl="3" indent="0">
              <a:buNone/>
            </a:pPr>
            <a:endParaRPr lang="cs-CZ" sz="1600" dirty="0"/>
          </a:p>
          <a:p>
            <a:pPr lvl="1"/>
            <a:r>
              <a:rPr lang="cs-CZ" sz="1600" dirty="0" err="1"/>
              <a:t>polok</a:t>
            </a:r>
            <a:r>
              <a:rPr lang="en-GB" sz="1600" dirty="0" err="1"/>
              <a:t>ruhovité</a:t>
            </a:r>
            <a:r>
              <a:rPr lang="en-GB" sz="1600" dirty="0"/>
              <a:t> </a:t>
            </a:r>
            <a:r>
              <a:rPr lang="en-GB" sz="1600" dirty="0" err="1"/>
              <a:t>kanálky</a:t>
            </a:r>
            <a:endParaRPr lang="cs-CZ" sz="1600" dirty="0"/>
          </a:p>
          <a:p>
            <a:pPr lvl="2"/>
            <a:r>
              <a:rPr lang="en-GB" sz="1400" dirty="0" err="1">
                <a:solidFill>
                  <a:srgbClr val="FF0000"/>
                </a:solidFill>
              </a:rPr>
              <a:t>Canalis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semicircularis</a:t>
            </a:r>
            <a:r>
              <a:rPr lang="en-GB" sz="1400" dirty="0">
                <a:solidFill>
                  <a:srgbClr val="FF0000"/>
                </a:solidFill>
              </a:rPr>
              <a:t> anterior, posterior et lateralis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pPr lvl="3"/>
            <a:r>
              <a:rPr lang="cs-CZ" sz="1400" dirty="0" err="1">
                <a:sym typeface="Wingdings" panose="05000000000000000000" pitchFamily="2" charset="2"/>
              </a:rPr>
              <a:t>ampula</a:t>
            </a:r>
            <a:r>
              <a:rPr lang="cs-CZ" sz="1400" dirty="0">
                <a:sym typeface="Wingdings" panose="05000000000000000000" pitchFamily="2" charset="2"/>
              </a:rPr>
              <a:t> -  </a:t>
            </a:r>
            <a:r>
              <a:rPr lang="cs-CZ" sz="1400" dirty="0" err="1">
                <a:sym typeface="Wingdings" panose="05000000000000000000" pitchFamily="2" charset="2"/>
              </a:rPr>
              <a:t>cristae</a:t>
            </a:r>
            <a:r>
              <a:rPr lang="cs-CZ" sz="1400" dirty="0">
                <a:sym typeface="Wingdings" panose="05000000000000000000" pitchFamily="2" charset="2"/>
              </a:rPr>
              <a:t> </a:t>
            </a:r>
            <a:r>
              <a:rPr lang="cs-CZ" sz="1400" dirty="0" err="1">
                <a:sym typeface="Wingdings" panose="05000000000000000000" pitchFamily="2" charset="2"/>
              </a:rPr>
              <a:t>ampulares</a:t>
            </a:r>
            <a:endParaRPr lang="cs-CZ" sz="1400" dirty="0">
              <a:sym typeface="Wingdings" panose="05000000000000000000" pitchFamily="2" charset="2"/>
            </a:endParaRPr>
          </a:p>
          <a:p>
            <a:pPr lvl="4"/>
            <a:r>
              <a:rPr lang="cs-CZ" sz="1400" dirty="0">
                <a:sym typeface="Wingdings" panose="05000000000000000000" pitchFamily="2" charset="2"/>
              </a:rPr>
              <a:t>V </a:t>
            </a:r>
            <a:r>
              <a:rPr lang="cs-CZ" sz="1400" dirty="0" err="1">
                <a:sym typeface="Wingdings" panose="05000000000000000000" pitchFamily="2" charset="2"/>
              </a:rPr>
              <a:t>ampulách</a:t>
            </a:r>
            <a:r>
              <a:rPr lang="cs-CZ" sz="1400" dirty="0">
                <a:sym typeface="Wingdings" panose="05000000000000000000" pitchFamily="2" charset="2"/>
              </a:rPr>
              <a:t> jsou smyslové buňky sestaveny do kupul, které se vychylují při otáčení  v rovině kanálků z normální polohy</a:t>
            </a:r>
          </a:p>
          <a:p>
            <a:pPr lvl="2"/>
            <a:r>
              <a:rPr lang="cs-CZ" sz="1400" dirty="0">
                <a:sym typeface="Wingdings" panose="05000000000000000000" pitchFamily="2" charset="2"/>
              </a:rPr>
              <a:t>vnímání </a:t>
            </a:r>
            <a:r>
              <a:rPr lang="cs-CZ" sz="1400" dirty="0">
                <a:solidFill>
                  <a:srgbClr val="FF0000"/>
                </a:solidFill>
                <a:sym typeface="Wingdings" panose="05000000000000000000" pitchFamily="2" charset="2"/>
              </a:rPr>
              <a:t>úhlového zrychlení</a:t>
            </a:r>
          </a:p>
          <a:p>
            <a:pPr lvl="2">
              <a:buFont typeface="Wingdings" pitchFamily="2" charset="2"/>
              <a:buChar char="à"/>
            </a:pPr>
            <a:endParaRPr lang="cs-CZ" sz="1600" i="1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89928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Funkce rovnovážného ústrojí</a:t>
            </a:r>
          </a:p>
        </p:txBody>
      </p:sp>
      <p:sp>
        <p:nvSpPr>
          <p:cNvPr id="4" name="AutoShape 2" descr="Řez uch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63599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periferní část rovnovážného systému (b – polokruhovité kanálky,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sacculus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utriculus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c-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crista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ampularis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d –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macula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utriculi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www.fyzioklinika.cz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9CF16B9-84D1-CB42-A572-FC759C36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2" y="1170247"/>
            <a:ext cx="6188771" cy="521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068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Závrať jako symptom</a:t>
            </a:r>
          </a:p>
          <a:p>
            <a:pPr lvl="1"/>
            <a:r>
              <a:rPr lang="cs-CZ" sz="1600" dirty="0"/>
              <a:t>každý desátý člověk má někdy závratě</a:t>
            </a:r>
          </a:p>
          <a:p>
            <a:pPr lvl="1"/>
            <a:r>
              <a:rPr lang="cs-CZ" sz="1600" dirty="0"/>
              <a:t>Převažující Incidence nad 65 let</a:t>
            </a:r>
          </a:p>
          <a:p>
            <a:pPr lvl="1"/>
            <a:r>
              <a:rPr lang="cs-CZ" sz="1600" dirty="0"/>
              <a:t>druhá nejčastější příčina návštěvy lékaře (po bolestech hlavy)</a:t>
            </a:r>
          </a:p>
          <a:p>
            <a:pPr lvl="1"/>
            <a:r>
              <a:rPr lang="cs-CZ" sz="1600" dirty="0"/>
              <a:t>subjektivní symptom, který lze definovat různě:</a:t>
            </a:r>
          </a:p>
          <a:p>
            <a:pPr lvl="1"/>
            <a:endParaRPr lang="cs-CZ" sz="1800" dirty="0"/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1400" dirty="0"/>
              <a:t>	„</a:t>
            </a:r>
            <a:r>
              <a:rPr lang="cs-CZ" altLang="cs-CZ" sz="1600" i="1" dirty="0"/>
              <a:t>Závrať je stav, kdy má člověk pocit, že má nedostatečnou kontrolu nad postavením a polohou svého těla.“  </a:t>
            </a:r>
            <a:r>
              <a:rPr lang="cs-CZ" altLang="cs-CZ" sz="1200" dirty="0"/>
              <a:t>(Lejska)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000" dirty="0"/>
              <a:t>	</a:t>
            </a:r>
            <a:r>
              <a:rPr lang="cs-CZ" altLang="cs-CZ" sz="1600" i="1" dirty="0"/>
              <a:t>„Porucha rovnováhy znamená ztrátu prostorové jistoty a jedná se tedy poruchu vztahu mezi osobou a okolím.“ </a:t>
            </a:r>
            <a:r>
              <a:rPr lang="cs-CZ" altLang="cs-CZ" sz="1200" dirty="0"/>
              <a:t>(Rovnovážný systém, obecná část, Vrabec 2002) 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768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83F9C-DB5E-A140-8741-CD0FC60A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180" y="188640"/>
            <a:ext cx="4865291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0DD2FF-0FB6-9A4B-9D2C-BA27488F0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92941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Zevní ucho</a:t>
            </a:r>
          </a:p>
          <a:p>
            <a:pPr lvl="1"/>
            <a:r>
              <a:rPr lang="cs-CZ" sz="1800" b="1" dirty="0"/>
              <a:t>Boltec </a:t>
            </a:r>
          </a:p>
          <a:p>
            <a:pPr lvl="1"/>
            <a:r>
              <a:rPr lang="cs-CZ" sz="1800" b="1" dirty="0"/>
              <a:t>Zevní zvukovod</a:t>
            </a:r>
          </a:p>
          <a:p>
            <a:pPr lvl="1"/>
            <a:endParaRPr lang="cs-CZ" sz="1800" b="1" dirty="0"/>
          </a:p>
          <a:p>
            <a:pPr lvl="1"/>
            <a:endParaRPr lang="cs-CZ" sz="1800" b="1" dirty="0"/>
          </a:p>
          <a:p>
            <a:pPr lvl="1"/>
            <a:endParaRPr lang="cs-CZ" sz="1800" b="1" dirty="0"/>
          </a:p>
          <a:p>
            <a:pPr lvl="1"/>
            <a:endParaRPr lang="cs-CZ" sz="1800" b="1" dirty="0"/>
          </a:p>
          <a:p>
            <a:pPr lvl="1"/>
            <a:r>
              <a:rPr lang="cs-CZ" sz="1800" b="1" dirty="0"/>
              <a:t>Boltec (</a:t>
            </a:r>
            <a:r>
              <a:rPr lang="cs-CZ" sz="1800" b="1" dirty="0" err="1"/>
              <a:t>auricula</a:t>
            </a:r>
            <a:r>
              <a:rPr lang="cs-CZ" sz="1800" b="1" dirty="0"/>
              <a:t>)</a:t>
            </a:r>
          </a:p>
          <a:p>
            <a:pPr lvl="2"/>
            <a:r>
              <a:rPr lang="cs-CZ" sz="1600" dirty="0"/>
              <a:t>Skladba </a:t>
            </a:r>
          </a:p>
          <a:p>
            <a:pPr lvl="3"/>
            <a:r>
              <a:rPr lang="cs-CZ" sz="1400" dirty="0"/>
              <a:t>elastická chrupavka kryta tenkou kůží s výjimkou ušního lalůčku</a:t>
            </a:r>
          </a:p>
          <a:p>
            <a:pPr lvl="3"/>
            <a:r>
              <a:rPr lang="cs-CZ" sz="1400" dirty="0"/>
              <a:t>Velikost a úhel úponu  k hlavě do 40 stupňů</a:t>
            </a:r>
          </a:p>
          <a:p>
            <a:pPr lvl="4"/>
            <a:r>
              <a:rPr lang="cs-CZ" sz="1400" dirty="0"/>
              <a:t>Odchylky  - malformace (</a:t>
            </a:r>
            <a:r>
              <a:rPr lang="cs-CZ" sz="1400" dirty="0" err="1"/>
              <a:t>otapostáza</a:t>
            </a:r>
            <a:r>
              <a:rPr lang="cs-CZ" sz="1400" dirty="0"/>
              <a:t>)</a:t>
            </a:r>
          </a:p>
          <a:p>
            <a:pPr lvl="2"/>
            <a:r>
              <a:rPr lang="cs-CZ" sz="1600" dirty="0"/>
              <a:t>Funkce</a:t>
            </a:r>
          </a:p>
          <a:p>
            <a:pPr lvl="3"/>
            <a:r>
              <a:rPr lang="cs-CZ" sz="1400" dirty="0"/>
              <a:t>Směřovat zvukové vlny do zvukovodu</a:t>
            </a:r>
          </a:p>
          <a:p>
            <a:pPr lvl="2"/>
            <a:r>
              <a:rPr lang="cs-CZ" sz="1600" dirty="0"/>
              <a:t>znalost anatomie boltce je důležitá pro určení lokalizace a rozsahu patologií</a:t>
            </a:r>
          </a:p>
          <a:p>
            <a:pPr lvl="2"/>
            <a:endParaRPr lang="cs-CZ" sz="1600" dirty="0"/>
          </a:p>
        </p:txBody>
      </p:sp>
      <p:pic>
        <p:nvPicPr>
          <p:cNvPr id="4" name="Picture 2" descr="Ohrmuschel (Auricula auris) || Med-koM">
            <a:extLst>
              <a:ext uri="{FF2B5EF4-FFF2-40B4-BE49-F238E27FC236}">
                <a16:creationId xmlns:a16="http://schemas.microsoft.com/office/drawing/2014/main" id="{BF03D99F-831A-7247-A219-15DD77E3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81" y="1196752"/>
            <a:ext cx="4865292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9C9C905-BE10-5840-91E4-B2BD5162E0A4}"/>
              </a:ext>
            </a:extLst>
          </p:cNvPr>
          <p:cNvSpPr txBox="1"/>
          <p:nvPr/>
        </p:nvSpPr>
        <p:spPr>
          <a:xfrm>
            <a:off x="5724128" y="4252678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www.medizin-kompakt.de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1541043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7"/>
            <a:ext cx="8496944" cy="2808312"/>
          </a:xfrm>
        </p:spPr>
        <p:txBody>
          <a:bodyPr/>
          <a:lstStyle/>
          <a:p>
            <a:r>
              <a:rPr lang="cs-CZ" altLang="cs-CZ" sz="2000" b="1" dirty="0"/>
              <a:t>Multidisciplinární charakter </a:t>
            </a:r>
          </a:p>
          <a:p>
            <a:pPr lvl="1"/>
            <a:r>
              <a:rPr lang="cs-CZ" altLang="cs-CZ" sz="1600" dirty="0"/>
              <a:t>závrať může být projevem velkého množství onemocnění:</a:t>
            </a:r>
          </a:p>
          <a:p>
            <a:pPr lvl="2"/>
            <a:r>
              <a:rPr lang="cs-CZ" altLang="cs-CZ" sz="1600" b="1" dirty="0"/>
              <a:t>neurologie, otorinolaryngologie, kardiologie, oftalmologie, fyzioterapie </a:t>
            </a:r>
          </a:p>
          <a:p>
            <a:pPr lvl="1"/>
            <a:endParaRPr lang="cs-CZ" sz="2000" dirty="0"/>
          </a:p>
          <a:p>
            <a:endParaRPr lang="cs-CZ" dirty="0"/>
          </a:p>
        </p:txBody>
      </p:sp>
      <p:sp>
        <p:nvSpPr>
          <p:cNvPr id="5" name="AutoShape 2" descr="Por qué es mejor el abordaje multidisciplinar en el Cáncer d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6661750" cy="332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0375" y="3933056"/>
            <a:ext cx="144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090903" y="6581001"/>
            <a:ext cx="22894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www.cuidateplus.marca.com</a:t>
            </a:r>
          </a:p>
        </p:txBody>
      </p:sp>
    </p:spTree>
    <p:extLst>
      <p:ext uri="{BB962C8B-B14F-4D97-AF65-F5344CB8AC3E}">
        <p14:creationId xmlns:p14="http://schemas.microsoft.com/office/powerpoint/2010/main" val="497285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4A405-9149-1A49-AE9E-3EC6F69E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B76F60-71BB-8E41-93FF-986CFCA0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/>
          <a:lstStyle/>
          <a:p>
            <a:r>
              <a:rPr lang="cs-CZ" sz="2000" b="1" dirty="0"/>
              <a:t>Poruchy rovnováhy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Vestibulární </a:t>
            </a:r>
          </a:p>
          <a:p>
            <a:pPr lvl="2"/>
            <a:r>
              <a:rPr lang="cs-CZ" sz="1400" dirty="0"/>
              <a:t>Periferní</a:t>
            </a:r>
          </a:p>
          <a:p>
            <a:pPr lvl="2"/>
            <a:r>
              <a:rPr lang="cs-CZ" sz="1400" dirty="0"/>
              <a:t>centrální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Nevestibulární</a:t>
            </a:r>
          </a:p>
          <a:p>
            <a:pPr lvl="2"/>
            <a:r>
              <a:rPr lang="cs-CZ" sz="1400" dirty="0"/>
              <a:t>Fyziologické </a:t>
            </a:r>
          </a:p>
          <a:p>
            <a:pPr lvl="3"/>
            <a:r>
              <a:rPr lang="cs-CZ" sz="1400" dirty="0"/>
              <a:t>Kinetózy (auto, loď) , výšková nemoc</a:t>
            </a:r>
          </a:p>
          <a:p>
            <a:pPr lvl="2"/>
            <a:r>
              <a:rPr lang="cs-CZ" sz="1400" dirty="0"/>
              <a:t>Cirkulační</a:t>
            </a:r>
          </a:p>
          <a:p>
            <a:pPr lvl="3"/>
            <a:r>
              <a:rPr lang="cs-CZ" sz="1400" dirty="0"/>
              <a:t>Hypotenze, hypertenze, arytmie, dehydratace</a:t>
            </a:r>
          </a:p>
          <a:p>
            <a:pPr lvl="2"/>
            <a:r>
              <a:rPr lang="cs-CZ" sz="1400" dirty="0"/>
              <a:t>Endokrinní a metabolické poruchy</a:t>
            </a:r>
          </a:p>
          <a:p>
            <a:pPr lvl="3"/>
            <a:r>
              <a:rPr lang="cs-CZ" sz="1400" dirty="0"/>
              <a:t>Hypoglykémie, hormonální </a:t>
            </a:r>
            <a:r>
              <a:rPr lang="cs-CZ" sz="1400" dirty="0" err="1"/>
              <a:t>dysbalance</a:t>
            </a:r>
            <a:endParaRPr lang="cs-CZ" sz="1400" dirty="0"/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4757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64FCA-A354-5844-90D4-787F9573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AC8DB0-EF3B-0943-9EC8-608EC28F8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Periferní vestibulární syndrom</a:t>
            </a:r>
          </a:p>
          <a:p>
            <a:pPr lvl="1"/>
            <a:r>
              <a:rPr lang="cs-CZ" sz="1600" dirty="0"/>
              <a:t>Stav, kdy dochází k poruše /vyřazení funkce periferní části vestibulárního systému</a:t>
            </a:r>
          </a:p>
          <a:p>
            <a:pPr lvl="2"/>
            <a:r>
              <a:rPr lang="cs-CZ" sz="1400" dirty="0"/>
              <a:t>Rovnovážné ústrojí vnitřního ucha, </a:t>
            </a:r>
            <a:r>
              <a:rPr lang="cs-CZ" sz="1400" dirty="0" err="1"/>
              <a:t>n.vestibulocochlearis</a:t>
            </a:r>
            <a:r>
              <a:rPr lang="cs-CZ" sz="1400" dirty="0"/>
              <a:t>. (</a:t>
            </a:r>
            <a:r>
              <a:rPr lang="cs-CZ" sz="1400" dirty="0" err="1"/>
              <a:t>n.VIII</a:t>
            </a:r>
            <a:r>
              <a:rPr lang="cs-CZ" sz="1400" dirty="0"/>
              <a:t>)</a:t>
            </a:r>
          </a:p>
          <a:p>
            <a:pPr lvl="1"/>
            <a:r>
              <a:rPr lang="cs-CZ" sz="1600" dirty="0"/>
              <a:t>Dělení</a:t>
            </a:r>
          </a:p>
          <a:p>
            <a:pPr lvl="2"/>
            <a:r>
              <a:rPr lang="cs-CZ" sz="1400" dirty="0"/>
              <a:t>Dle charakteru poškození </a:t>
            </a:r>
          </a:p>
          <a:p>
            <a:pPr lvl="3"/>
            <a:r>
              <a:rPr lang="cs-CZ" sz="1400" dirty="0"/>
              <a:t>Iritační </a:t>
            </a:r>
          </a:p>
          <a:p>
            <a:pPr lvl="3"/>
            <a:r>
              <a:rPr lang="cs-CZ" sz="1400" dirty="0"/>
              <a:t>Zánikový</a:t>
            </a:r>
          </a:p>
          <a:p>
            <a:pPr lvl="2"/>
            <a:r>
              <a:rPr lang="cs-CZ" sz="1400" dirty="0"/>
              <a:t>Dle asociace se sluchovým poškozením </a:t>
            </a:r>
          </a:p>
          <a:p>
            <a:pPr lvl="3"/>
            <a:r>
              <a:rPr lang="cs-CZ" sz="1400" dirty="0"/>
              <a:t>Úplný</a:t>
            </a:r>
          </a:p>
          <a:p>
            <a:pPr lvl="3"/>
            <a:r>
              <a:rPr lang="cs-CZ" sz="1400" dirty="0"/>
              <a:t>Neúplný</a:t>
            </a:r>
          </a:p>
          <a:p>
            <a:pPr lvl="3"/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918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04AA9-852C-8B49-BBA1-E58B36C2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4AD88A-1939-0848-8574-836BCC59E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064896" cy="5328592"/>
          </a:xfrm>
        </p:spPr>
        <p:txBody>
          <a:bodyPr/>
          <a:lstStyle/>
          <a:p>
            <a:r>
              <a:rPr lang="cs-CZ" sz="2000" dirty="0"/>
              <a:t>Cílem ORL vyšetření je potvrdit /vyloučit </a:t>
            </a:r>
            <a:r>
              <a:rPr lang="cs-CZ" sz="2000" dirty="0">
                <a:solidFill>
                  <a:srgbClr val="FF0000"/>
                </a:solidFill>
              </a:rPr>
              <a:t>periferní vestibulární syndrom </a:t>
            </a:r>
          </a:p>
          <a:p>
            <a:r>
              <a:rPr lang="cs-CZ" sz="2000" b="1" dirty="0"/>
              <a:t>Anamnéza</a:t>
            </a:r>
          </a:p>
          <a:p>
            <a:pPr lvl="1"/>
            <a:r>
              <a:rPr lang="cs-CZ" sz="1600" dirty="0"/>
              <a:t>Typ poruchy rovnováhy</a:t>
            </a:r>
          </a:p>
          <a:p>
            <a:pPr lvl="2"/>
            <a:r>
              <a:rPr lang="cs-CZ" sz="1400" dirty="0"/>
              <a:t>Rotační </a:t>
            </a:r>
            <a:r>
              <a:rPr lang="cs-CZ" sz="1400" dirty="0" err="1"/>
              <a:t>vertigo</a:t>
            </a:r>
            <a:r>
              <a:rPr lang="cs-CZ" sz="1400" dirty="0"/>
              <a:t>, tah do strany</a:t>
            </a:r>
          </a:p>
          <a:p>
            <a:pPr lvl="1"/>
            <a:r>
              <a:rPr lang="cs-CZ" sz="1600" dirty="0"/>
              <a:t>Trvání jednotlivé ataky </a:t>
            </a:r>
          </a:p>
          <a:p>
            <a:pPr lvl="2"/>
            <a:r>
              <a:rPr lang="cs-CZ" sz="1400" dirty="0"/>
              <a:t>Některé trvají sekundy až minuty  (BPPV)</a:t>
            </a:r>
          </a:p>
          <a:p>
            <a:pPr lvl="2"/>
            <a:r>
              <a:rPr lang="cs-CZ" sz="1400" dirty="0"/>
              <a:t>Jiné hodiny i déle než 24 hodin (vestibulární </a:t>
            </a:r>
            <a:r>
              <a:rPr lang="cs-CZ" sz="1400" dirty="0" err="1"/>
              <a:t>neuronitida</a:t>
            </a:r>
            <a:r>
              <a:rPr lang="cs-CZ" sz="1400" dirty="0"/>
              <a:t>)</a:t>
            </a:r>
          </a:p>
          <a:p>
            <a:pPr lvl="1"/>
            <a:r>
              <a:rPr lang="cs-CZ" sz="1600" dirty="0"/>
              <a:t>Závislost na poloze těla a hlavy</a:t>
            </a:r>
          </a:p>
          <a:p>
            <a:pPr lvl="2"/>
            <a:r>
              <a:rPr lang="cs-CZ" sz="1400" dirty="0"/>
              <a:t>BPPV</a:t>
            </a:r>
          </a:p>
          <a:p>
            <a:pPr lvl="1"/>
            <a:r>
              <a:rPr lang="cs-CZ" sz="1600" dirty="0"/>
              <a:t>Doprovodné symptomy</a:t>
            </a:r>
          </a:p>
          <a:p>
            <a:pPr lvl="2"/>
            <a:r>
              <a:rPr lang="cs-CZ" sz="1400" dirty="0"/>
              <a:t>Porucha sluchu , </a:t>
            </a:r>
            <a:r>
              <a:rPr lang="cs-CZ" sz="1400" dirty="0" err="1"/>
              <a:t>tinnitus</a:t>
            </a:r>
            <a:r>
              <a:rPr lang="cs-CZ" sz="1400" dirty="0"/>
              <a:t>, vegetativní doprovod (nauzea, zvracení)</a:t>
            </a:r>
          </a:p>
          <a:p>
            <a:pPr lvl="1"/>
            <a:r>
              <a:rPr lang="cs-CZ" sz="1600" dirty="0"/>
              <a:t>Komorbidity</a:t>
            </a:r>
          </a:p>
          <a:p>
            <a:pPr lvl="2"/>
            <a:r>
              <a:rPr lang="cs-CZ" sz="1400" dirty="0"/>
              <a:t>Akutní /chronický středoušní zánět</a:t>
            </a:r>
          </a:p>
        </p:txBody>
      </p:sp>
    </p:spTree>
    <p:extLst>
      <p:ext uri="{BB962C8B-B14F-4D97-AF65-F5344CB8AC3E}">
        <p14:creationId xmlns:p14="http://schemas.microsoft.com/office/powerpoint/2010/main" val="656293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  <a:endParaRPr lang="cs-CZ" sz="2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733256"/>
          </a:xfrm>
        </p:spPr>
        <p:txBody>
          <a:bodyPr/>
          <a:lstStyle/>
          <a:p>
            <a:r>
              <a:rPr lang="cs-CZ" sz="2000" b="1" dirty="0"/>
              <a:t>Základní ORL vyšetření</a:t>
            </a:r>
          </a:p>
          <a:p>
            <a:pPr lvl="1"/>
            <a:r>
              <a:rPr lang="cs-CZ" sz="1600" dirty="0" err="1"/>
              <a:t>Otomikroskopie</a:t>
            </a:r>
            <a:endParaRPr lang="cs-CZ" sz="1600" dirty="0"/>
          </a:p>
          <a:p>
            <a:pPr lvl="2"/>
            <a:r>
              <a:rPr lang="cs-CZ" sz="1400" dirty="0"/>
              <a:t>známky akutního či chronického středoušního zánětu</a:t>
            </a:r>
          </a:p>
          <a:p>
            <a:pPr lvl="1"/>
            <a:r>
              <a:rPr lang="cs-CZ" sz="1600" dirty="0"/>
              <a:t>vyšetření sluchu</a:t>
            </a:r>
          </a:p>
          <a:p>
            <a:pPr lvl="2"/>
            <a:r>
              <a:rPr lang="cs-CZ" sz="1400" dirty="0" err="1"/>
              <a:t>ladičkové</a:t>
            </a:r>
            <a:r>
              <a:rPr lang="cs-CZ" sz="1400" dirty="0"/>
              <a:t> zkoušky</a:t>
            </a:r>
          </a:p>
          <a:p>
            <a:pPr lvl="2"/>
            <a:r>
              <a:rPr lang="cs-CZ" sz="1400" dirty="0"/>
              <a:t>klasická sluchová zkouška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audiometrie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tympanometrie</a:t>
            </a:r>
            <a:endParaRPr lang="cs-CZ" sz="1400" dirty="0">
              <a:solidFill>
                <a:srgbClr val="FF0000"/>
              </a:solidFill>
            </a:endParaRP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vyšetření </a:t>
            </a:r>
            <a:r>
              <a:rPr lang="cs-CZ" sz="1600" dirty="0" err="1">
                <a:solidFill>
                  <a:srgbClr val="FF0000"/>
                </a:solidFill>
              </a:rPr>
              <a:t>vestibulospinálních</a:t>
            </a:r>
            <a:r>
              <a:rPr lang="cs-CZ" sz="1600" dirty="0">
                <a:solidFill>
                  <a:srgbClr val="FF0000"/>
                </a:solidFill>
              </a:rPr>
              <a:t> reflexů</a:t>
            </a:r>
          </a:p>
          <a:p>
            <a:pPr lvl="2"/>
            <a:r>
              <a:rPr lang="cs-CZ" sz="1400" dirty="0" err="1"/>
              <a:t>Hautantova</a:t>
            </a:r>
            <a:r>
              <a:rPr lang="cs-CZ" sz="1400" dirty="0"/>
              <a:t> zkouška</a:t>
            </a:r>
          </a:p>
          <a:p>
            <a:pPr lvl="2"/>
            <a:r>
              <a:rPr lang="cs-CZ" sz="1400" dirty="0" err="1"/>
              <a:t>Rombergova</a:t>
            </a:r>
            <a:r>
              <a:rPr lang="cs-CZ" sz="1400" dirty="0"/>
              <a:t> zkouška</a:t>
            </a:r>
          </a:p>
          <a:p>
            <a:pPr lvl="2"/>
            <a:r>
              <a:rPr lang="cs-CZ" sz="1400" dirty="0" err="1"/>
              <a:t>Unterberg-Fukudova</a:t>
            </a:r>
            <a:r>
              <a:rPr lang="cs-CZ" sz="1400" dirty="0"/>
              <a:t> zkouška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vyšetření </a:t>
            </a:r>
            <a:r>
              <a:rPr lang="cs-CZ" sz="1600" dirty="0" err="1">
                <a:solidFill>
                  <a:srgbClr val="FF0000"/>
                </a:solidFill>
              </a:rPr>
              <a:t>vestibulookulárních</a:t>
            </a:r>
            <a:r>
              <a:rPr lang="cs-CZ" sz="1600" dirty="0">
                <a:solidFill>
                  <a:srgbClr val="FF0000"/>
                </a:solidFill>
              </a:rPr>
              <a:t> reflexů</a:t>
            </a:r>
          </a:p>
          <a:p>
            <a:pPr lvl="2"/>
            <a:r>
              <a:rPr lang="cs-CZ" sz="1400" dirty="0"/>
              <a:t>Vyšetření nystagmu </a:t>
            </a:r>
          </a:p>
          <a:p>
            <a:pPr lvl="2"/>
            <a:r>
              <a:rPr lang="cs-CZ" sz="1400" dirty="0"/>
              <a:t>HIT (</a:t>
            </a:r>
            <a:r>
              <a:rPr lang="cs-CZ" sz="1400" dirty="0" err="1"/>
              <a:t>Head</a:t>
            </a:r>
            <a:r>
              <a:rPr lang="cs-CZ" sz="1400" dirty="0"/>
              <a:t> impulse test)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Polohové testy na polokruhovité kanálky (dg. BPPV)</a:t>
            </a:r>
          </a:p>
          <a:p>
            <a:pPr lvl="2"/>
            <a:r>
              <a:rPr lang="cs-CZ" sz="1400" dirty="0" err="1"/>
              <a:t>Dix-Hallpike</a:t>
            </a:r>
            <a:r>
              <a:rPr lang="cs-CZ" sz="1400" dirty="0"/>
              <a:t> manévr, </a:t>
            </a:r>
            <a:r>
              <a:rPr lang="cs-CZ" sz="1400" dirty="0" err="1"/>
              <a:t>Epleyho</a:t>
            </a:r>
            <a:r>
              <a:rPr lang="cs-CZ" sz="1400" dirty="0"/>
              <a:t> manévr, </a:t>
            </a:r>
            <a:r>
              <a:rPr lang="cs-CZ" sz="1400" dirty="0" err="1"/>
              <a:t>Sémontovy</a:t>
            </a:r>
            <a:r>
              <a:rPr lang="cs-CZ" sz="1400" dirty="0"/>
              <a:t> manévry</a:t>
            </a:r>
          </a:p>
          <a:p>
            <a:pPr marL="914400" lvl="2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9081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  <a:endParaRPr lang="cs-CZ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5905270" cy="5661248"/>
          </a:xfrm>
        </p:spPr>
        <p:txBody>
          <a:bodyPr/>
          <a:lstStyle/>
          <a:p>
            <a:r>
              <a:rPr lang="cs-CZ" sz="2000" b="1" dirty="0"/>
              <a:t>Vyšetření </a:t>
            </a:r>
            <a:r>
              <a:rPr lang="cs-CZ" sz="2000" b="1" dirty="0" err="1"/>
              <a:t>vestibulospinálních</a:t>
            </a:r>
            <a:r>
              <a:rPr lang="cs-CZ" sz="2000" b="1" dirty="0"/>
              <a:t> reflexů </a:t>
            </a:r>
          </a:p>
          <a:p>
            <a:pPr lvl="1"/>
            <a:r>
              <a:rPr lang="cs-CZ" sz="1600" dirty="0"/>
              <a:t>Úkolem je udržení rovnováhy a vzpřímeného postavení vzhledem k vektoru gravitačního zrychlení</a:t>
            </a:r>
            <a:endParaRPr lang="cs-CZ" sz="1600" b="1" dirty="0"/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Hautantova</a:t>
            </a:r>
            <a:r>
              <a:rPr lang="cs-CZ" sz="1600" dirty="0">
                <a:solidFill>
                  <a:srgbClr val="FF0000"/>
                </a:solidFill>
              </a:rPr>
              <a:t> zkouška</a:t>
            </a:r>
          </a:p>
          <a:p>
            <a:pPr lvl="2"/>
            <a:r>
              <a:rPr lang="cs-CZ" sz="1600" dirty="0"/>
              <a:t>Provedení</a:t>
            </a:r>
          </a:p>
          <a:p>
            <a:pPr lvl="3"/>
            <a:r>
              <a:rPr lang="cs-CZ" sz="1400" dirty="0"/>
              <a:t>Vyšetřovaný sedí zády opřený po dolní okraj lopatek, oči má zavřené</a:t>
            </a:r>
          </a:p>
          <a:p>
            <a:pPr lvl="3"/>
            <a:r>
              <a:rPr lang="cs-CZ" sz="1400" dirty="0"/>
              <a:t>Předpaží obě paže a vydrží v této poloze 30 sekund.</a:t>
            </a:r>
          </a:p>
          <a:p>
            <a:pPr lvl="2"/>
            <a:r>
              <a:rPr lang="cs-CZ" sz="1600" dirty="0"/>
              <a:t>Hodnocení:</a:t>
            </a:r>
          </a:p>
          <a:p>
            <a:pPr lvl="3"/>
            <a:r>
              <a:rPr lang="cs-CZ" sz="1400" b="1" dirty="0"/>
              <a:t>periferní porucha</a:t>
            </a:r>
          </a:p>
          <a:p>
            <a:pPr lvl="4"/>
            <a:r>
              <a:rPr lang="cs-CZ" sz="1400" dirty="0"/>
              <a:t>obě paže vychylují v horizontální rovině, zpravidla k postižené straně (ve shodě s pomalou složkou nystagmu)</a:t>
            </a:r>
          </a:p>
          <a:p>
            <a:pPr lvl="3"/>
            <a:r>
              <a:rPr lang="cs-CZ" sz="1400" b="1" dirty="0"/>
              <a:t>centrální porucha</a:t>
            </a:r>
          </a:p>
          <a:p>
            <a:pPr lvl="4"/>
            <a:r>
              <a:rPr lang="cs-CZ" sz="1400" dirty="0"/>
              <a:t>uchyluje stranou jen jedna paže</a:t>
            </a:r>
          </a:p>
          <a:p>
            <a:pPr lvl="3"/>
            <a:r>
              <a:rPr lang="cs-CZ" sz="1400" b="1" dirty="0"/>
              <a:t>mozečková porucha</a:t>
            </a:r>
          </a:p>
          <a:p>
            <a:pPr lvl="4"/>
            <a:r>
              <a:rPr lang="cs-CZ" sz="1400" dirty="0"/>
              <a:t>pokles paže na nemocné straně</a:t>
            </a:r>
          </a:p>
          <a:p>
            <a:pPr lvl="3"/>
            <a:endParaRPr lang="cs-CZ" sz="1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70" y="1816741"/>
            <a:ext cx="31718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972180" y="5919920"/>
            <a:ext cx="3171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Hautantova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zkouška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www.tododeanatomia.blogspot.com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4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  <a:endParaRPr lang="cs-CZ" sz="2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7992888" cy="5661248"/>
          </a:xfrm>
        </p:spPr>
        <p:txBody>
          <a:bodyPr/>
          <a:lstStyle/>
          <a:p>
            <a:r>
              <a:rPr lang="cs-CZ" sz="2000" b="1" dirty="0"/>
              <a:t>Vyšetření </a:t>
            </a:r>
            <a:r>
              <a:rPr lang="cs-CZ" sz="2000" b="1" dirty="0" err="1"/>
              <a:t>vestibulospinálních</a:t>
            </a:r>
            <a:r>
              <a:rPr lang="cs-CZ" sz="2000" b="1" dirty="0"/>
              <a:t> reflexů 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Rombergova</a:t>
            </a:r>
            <a:r>
              <a:rPr lang="cs-CZ" sz="1600" dirty="0">
                <a:solidFill>
                  <a:srgbClr val="FF0000"/>
                </a:solidFill>
              </a:rPr>
              <a:t> zkouška</a:t>
            </a:r>
          </a:p>
          <a:p>
            <a:pPr lvl="2"/>
            <a:r>
              <a:rPr lang="cs-CZ" sz="1600" dirty="0"/>
              <a:t>Vyšetření titubace či pádu v 5 základních postojích</a:t>
            </a:r>
          </a:p>
          <a:p>
            <a:pPr lvl="2"/>
            <a:r>
              <a:rPr lang="cs-CZ" sz="1600" dirty="0"/>
              <a:t>Provedení</a:t>
            </a:r>
          </a:p>
          <a:p>
            <a:pPr lvl="3"/>
            <a:r>
              <a:rPr lang="cs-CZ" sz="1400" dirty="0" err="1"/>
              <a:t>I.stoj</a:t>
            </a:r>
            <a:r>
              <a:rPr lang="cs-CZ" sz="1400" dirty="0"/>
              <a:t> – stoj o široké </a:t>
            </a:r>
            <a:r>
              <a:rPr lang="cs-CZ" sz="1400" dirty="0" err="1"/>
              <a:t>bazi</a:t>
            </a:r>
            <a:r>
              <a:rPr lang="cs-CZ" sz="1400" dirty="0"/>
              <a:t>, paže podél těla , otevřené oči</a:t>
            </a:r>
          </a:p>
          <a:p>
            <a:pPr lvl="3"/>
            <a:r>
              <a:rPr lang="cs-CZ" sz="1400" dirty="0" err="1"/>
              <a:t>II.stoj</a:t>
            </a:r>
            <a:r>
              <a:rPr lang="cs-CZ" sz="1400" dirty="0"/>
              <a:t> – stoj spatný , paže podél těla, otevřené oči</a:t>
            </a:r>
          </a:p>
          <a:p>
            <a:pPr lvl="3"/>
            <a:r>
              <a:rPr lang="cs-CZ" sz="1400" dirty="0" err="1"/>
              <a:t>III.stoj</a:t>
            </a:r>
            <a:r>
              <a:rPr lang="cs-CZ" sz="1400" dirty="0"/>
              <a:t> – stoj spatný paže podél těla, zavřené oči, hlava přímo</a:t>
            </a:r>
          </a:p>
          <a:p>
            <a:pPr lvl="3"/>
            <a:r>
              <a:rPr lang="cs-CZ" sz="1400" dirty="0" err="1"/>
              <a:t>IV.stoj</a:t>
            </a:r>
            <a:r>
              <a:rPr lang="cs-CZ" sz="1400" dirty="0"/>
              <a:t> – stoj spatný paže podél těla, zavřené oči , otočení hlavy na pravou stranu</a:t>
            </a:r>
          </a:p>
          <a:p>
            <a:pPr lvl="3"/>
            <a:r>
              <a:rPr lang="cs-CZ" sz="1400" dirty="0" err="1"/>
              <a:t>V.stoj</a:t>
            </a:r>
            <a:r>
              <a:rPr lang="cs-CZ" sz="1400" dirty="0"/>
              <a:t>. - stoj spatný paže podél těla, zavřené oči , otočení hlavy na levou stranu</a:t>
            </a:r>
          </a:p>
          <a:p>
            <a:pPr lvl="2"/>
            <a:r>
              <a:rPr lang="cs-CZ" sz="1600" dirty="0"/>
              <a:t>Hodnocení</a:t>
            </a:r>
          </a:p>
          <a:p>
            <a:pPr lvl="3"/>
            <a:r>
              <a:rPr lang="cs-CZ" sz="1400" b="1" dirty="0"/>
              <a:t>periferní vestibulární porucha</a:t>
            </a:r>
          </a:p>
          <a:p>
            <a:pPr lvl="4"/>
            <a:r>
              <a:rPr lang="cs-CZ" sz="1400" dirty="0"/>
              <a:t>vyšetřovaný kolísá, vychyluje nebo padá směrem k nemocné straně;</a:t>
            </a:r>
          </a:p>
          <a:p>
            <a:pPr lvl="4"/>
            <a:r>
              <a:rPr lang="cs-CZ" sz="1400" dirty="0"/>
              <a:t>výchylka nebo pád jsou směrově závislé na postavení hlavy </a:t>
            </a:r>
          </a:p>
          <a:p>
            <a:pPr lvl="4"/>
            <a:r>
              <a:rPr lang="cs-CZ" sz="1400" dirty="0"/>
              <a:t>Výchylky /pády zvýrazněné při zavřených očích </a:t>
            </a:r>
          </a:p>
          <a:p>
            <a:pPr lvl="3"/>
            <a:r>
              <a:rPr lang="cs-CZ" sz="1400" b="1" dirty="0"/>
              <a:t>centrální vestibulární porucha</a:t>
            </a:r>
          </a:p>
          <a:p>
            <a:pPr lvl="4"/>
            <a:r>
              <a:rPr lang="cs-CZ" sz="1400" dirty="0"/>
              <a:t>nejsou směrově závislé na postavení hlavy, ani na zrakové kontrole</a:t>
            </a:r>
          </a:p>
          <a:p>
            <a:pPr lvl="2"/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83094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B790D-469A-994F-845E-1843BD79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B7832E-A199-FB48-9A07-1EE0F2A3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/>
          <a:lstStyle/>
          <a:p>
            <a:r>
              <a:rPr lang="cs-CZ" sz="2000" b="1" dirty="0"/>
              <a:t>Vyšetření </a:t>
            </a:r>
            <a:r>
              <a:rPr lang="cs-CZ" sz="2000" b="1" dirty="0" err="1"/>
              <a:t>vestibulospinálních</a:t>
            </a:r>
            <a:r>
              <a:rPr lang="cs-CZ" sz="2000" b="1" dirty="0"/>
              <a:t> reflexů 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Unterberg-Fukudova</a:t>
            </a:r>
            <a:r>
              <a:rPr lang="cs-CZ" sz="1600" dirty="0">
                <a:solidFill>
                  <a:srgbClr val="FF0000"/>
                </a:solidFill>
              </a:rPr>
              <a:t> zkouška</a:t>
            </a:r>
          </a:p>
          <a:p>
            <a:pPr lvl="2"/>
            <a:r>
              <a:rPr lang="cs-CZ" sz="1600" dirty="0"/>
              <a:t>Provedení</a:t>
            </a:r>
          </a:p>
          <a:p>
            <a:pPr lvl="3"/>
            <a:r>
              <a:rPr lang="cs-CZ" sz="1400" dirty="0"/>
              <a:t>Pacient stojí  ve středu dvou soustředných kruhů,  o poloměru 0,5 a 1 metr, kruhy jsou rozděleny na 30 </a:t>
            </a:r>
            <a:r>
              <a:rPr lang="cs-CZ" sz="1400" dirty="0" err="1"/>
              <a:t>st.výseče</a:t>
            </a:r>
            <a:endParaRPr lang="cs-CZ" sz="1400" dirty="0"/>
          </a:p>
          <a:p>
            <a:pPr lvl="3"/>
            <a:r>
              <a:rPr lang="cs-CZ" sz="1400" dirty="0"/>
              <a:t>Chůze na místě se zavřenýma očima 1 minutu</a:t>
            </a:r>
          </a:p>
          <a:p>
            <a:pPr lvl="3"/>
            <a:r>
              <a:rPr lang="cs-CZ" sz="1400" dirty="0"/>
              <a:t>Zjišťujeme , o kolik stupňů se pootočil a jak moc se vzdálil od středu kruhu </a:t>
            </a:r>
          </a:p>
          <a:p>
            <a:pPr lvl="2"/>
            <a:r>
              <a:rPr lang="cs-CZ" sz="1600" dirty="0"/>
              <a:t>Hodnocení</a:t>
            </a:r>
          </a:p>
          <a:p>
            <a:pPr lvl="3"/>
            <a:r>
              <a:rPr lang="cs-CZ" sz="1400" dirty="0"/>
              <a:t>Patologie v případě pootočení na stranu léze o více jak 70 st,  a vzdálení se od středu více než 1 metr.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83F79B-2A3C-1B48-B520-973816B9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86" y="4211092"/>
            <a:ext cx="2224947" cy="25287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75DA57-6C7C-564A-B738-EAF3230E9AB3}"/>
              </a:ext>
            </a:extLst>
          </p:cNvPr>
          <p:cNvSpPr txBox="1"/>
          <p:nvPr/>
        </p:nvSpPr>
        <p:spPr>
          <a:xfrm>
            <a:off x="5321589" y="6582106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</a:t>
            </a:r>
            <a:r>
              <a:rPr lang="cs-CZ" sz="1000" i="1" dirty="0" err="1"/>
              <a:t>www.tnsjournal.com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1787678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  <a:endParaRPr lang="cs-CZ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5661248"/>
          </a:xfrm>
        </p:spPr>
        <p:txBody>
          <a:bodyPr/>
          <a:lstStyle/>
          <a:p>
            <a:r>
              <a:rPr lang="cs-CZ" sz="2000" b="1" dirty="0"/>
              <a:t>Vyšetření </a:t>
            </a:r>
            <a:r>
              <a:rPr lang="cs-CZ" sz="2000" b="1" dirty="0" err="1"/>
              <a:t>vestibulookulárních</a:t>
            </a:r>
            <a:r>
              <a:rPr lang="cs-CZ" sz="2000" b="1" dirty="0"/>
              <a:t> reflexů </a:t>
            </a:r>
          </a:p>
          <a:p>
            <a:pPr lvl="1"/>
            <a:r>
              <a:rPr lang="cs-CZ" sz="1600" dirty="0"/>
              <a:t>Zajištění koordinovaného pohybu obou očních bulbů v závislosti na poloze hlavy a vektoru gravitačního zrychlení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Nystagmus</a:t>
            </a:r>
          </a:p>
          <a:p>
            <a:pPr lvl="2"/>
            <a:r>
              <a:rPr lang="cs-CZ" sz="1400" dirty="0"/>
              <a:t>horizontálně –</a:t>
            </a:r>
            <a:r>
              <a:rPr lang="cs-CZ" sz="1400" dirty="0" err="1"/>
              <a:t>rotatorický</a:t>
            </a:r>
            <a:r>
              <a:rPr lang="cs-CZ" sz="1400" dirty="0"/>
              <a:t> nystagmus</a:t>
            </a:r>
          </a:p>
          <a:p>
            <a:pPr lvl="3"/>
            <a:r>
              <a:rPr lang="cs-CZ" sz="1400" dirty="0"/>
              <a:t>Směrově stálý </a:t>
            </a:r>
          </a:p>
          <a:p>
            <a:pPr lvl="3"/>
            <a:r>
              <a:rPr lang="cs-CZ" sz="1400" dirty="0"/>
              <a:t>Bije rychlou složkou k silnějšímu (většinou tedy  zdravému)  labyrintu</a:t>
            </a:r>
          </a:p>
          <a:p>
            <a:pPr lvl="3"/>
            <a:r>
              <a:rPr lang="cs-CZ" sz="1400" dirty="0"/>
              <a:t>Při vyloučení zrakové fixace  (</a:t>
            </a:r>
            <a:r>
              <a:rPr lang="cs-CZ" sz="1400" dirty="0" err="1"/>
              <a:t>Barthelsovy</a:t>
            </a:r>
            <a:r>
              <a:rPr lang="cs-CZ" sz="1400" dirty="0"/>
              <a:t>, </a:t>
            </a:r>
            <a:r>
              <a:rPr lang="cs-CZ" sz="1400" dirty="0" err="1"/>
              <a:t>Frenzlovy</a:t>
            </a:r>
            <a:r>
              <a:rPr lang="cs-CZ" sz="1400" dirty="0"/>
              <a:t> brýle) se jeho intenzita zvýší</a:t>
            </a:r>
          </a:p>
          <a:p>
            <a:pPr lvl="3"/>
            <a:r>
              <a:rPr lang="cs-CZ" sz="1400" dirty="0"/>
              <a:t>U periferního vestibulárního syndromu</a:t>
            </a:r>
          </a:p>
          <a:p>
            <a:pPr lvl="2"/>
            <a:r>
              <a:rPr lang="cs-CZ" sz="1400" dirty="0"/>
              <a:t>Pomalá a rychlá složka nystagmu </a:t>
            </a:r>
          </a:p>
          <a:p>
            <a:pPr lvl="3"/>
            <a:r>
              <a:rPr lang="cs-CZ" sz="1400" dirty="0"/>
              <a:t>Pomalá – ke směru postiženého labyrintu</a:t>
            </a:r>
          </a:p>
          <a:p>
            <a:pPr lvl="3"/>
            <a:r>
              <a:rPr lang="cs-CZ" sz="1400" dirty="0"/>
              <a:t>Rychlá – centrální kompenzace  - směr ke zdravému uchu</a:t>
            </a:r>
          </a:p>
          <a:p>
            <a:pPr lvl="4"/>
            <a:r>
              <a:rPr lang="cs-CZ" sz="1400" dirty="0"/>
              <a:t>Dle rychlé složky se hodnotí stupeň nystagmu</a:t>
            </a:r>
          </a:p>
          <a:p>
            <a:pPr lvl="2"/>
            <a:r>
              <a:rPr lang="cs-CZ" sz="1400" b="1" dirty="0"/>
              <a:t> </a:t>
            </a:r>
            <a:r>
              <a:rPr lang="cs-CZ" sz="1400" dirty="0"/>
              <a:t>stupeň nystagmu:</a:t>
            </a:r>
          </a:p>
          <a:p>
            <a:pPr lvl="3">
              <a:lnSpc>
                <a:spcPct val="150000"/>
              </a:lnSpc>
            </a:pPr>
            <a:r>
              <a:rPr lang="cs-CZ" sz="1400" b="1" dirty="0"/>
              <a:t>Nystagmus I. stupně </a:t>
            </a:r>
            <a:r>
              <a:rPr lang="cs-CZ" sz="1400" dirty="0"/>
              <a:t>– bije pouze při pohledu ve směru rychlé složky</a:t>
            </a:r>
          </a:p>
          <a:p>
            <a:pPr lvl="3">
              <a:lnSpc>
                <a:spcPct val="150000"/>
              </a:lnSpc>
            </a:pPr>
            <a:r>
              <a:rPr lang="cs-CZ" sz="1400" b="1" dirty="0"/>
              <a:t>Nystagmus II. stupně </a:t>
            </a:r>
            <a:r>
              <a:rPr lang="cs-CZ" sz="1400" dirty="0"/>
              <a:t>– zjišťujeme i při pohledu přímém</a:t>
            </a:r>
          </a:p>
          <a:p>
            <a:pPr lvl="3">
              <a:lnSpc>
                <a:spcPct val="150000"/>
              </a:lnSpc>
            </a:pPr>
            <a:r>
              <a:rPr lang="cs-CZ" sz="1400" b="1" dirty="0"/>
              <a:t>Nystagmus III. stupně </a:t>
            </a:r>
            <a:r>
              <a:rPr lang="cs-CZ" sz="1400" dirty="0"/>
              <a:t>– zjišťujeme jak při pohledu přímém, tak i ve směru jeho pomalé složky</a:t>
            </a:r>
          </a:p>
          <a:p>
            <a:pPr lvl="1"/>
            <a:endParaRPr lang="cs-CZ" sz="2000" b="1" dirty="0"/>
          </a:p>
        </p:txBody>
      </p:sp>
      <p:pic>
        <p:nvPicPr>
          <p:cNvPr id="3073" name="Picture 1" descr="page8image771290208">
            <a:extLst>
              <a:ext uri="{FF2B5EF4-FFF2-40B4-BE49-F238E27FC236}">
                <a16:creationId xmlns:a16="http://schemas.microsoft.com/office/drawing/2014/main" id="{35E31F54-480C-6C4E-B9B6-BFDAB039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32610"/>
            <a:ext cx="1728191" cy="21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C89B34-ACBF-4441-826C-036DA1F5B340}"/>
              </a:ext>
            </a:extLst>
          </p:cNvPr>
          <p:cNvSpPr txBox="1"/>
          <p:nvPr/>
        </p:nvSpPr>
        <p:spPr>
          <a:xfrm>
            <a:off x="7271792" y="6580679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www.theses.cz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157884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30CA3-F6B3-4FF5-924A-021879B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7" cy="936104"/>
          </a:xfrm>
        </p:spPr>
        <p:txBody>
          <a:bodyPr/>
          <a:lstStyle/>
          <a:p>
            <a:pPr lvl="1"/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  <a:endParaRPr lang="cs-CZ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BBD91-0D45-4B11-BB3F-FE654508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77352"/>
            <a:ext cx="8856984" cy="5661248"/>
          </a:xfrm>
        </p:spPr>
        <p:txBody>
          <a:bodyPr/>
          <a:lstStyle/>
          <a:p>
            <a:r>
              <a:rPr lang="cs-CZ" sz="2000" b="1" dirty="0"/>
              <a:t>Vyšetření </a:t>
            </a:r>
            <a:r>
              <a:rPr lang="cs-CZ" sz="2000" b="1" dirty="0" err="1"/>
              <a:t>vestibulookulárních</a:t>
            </a:r>
            <a:r>
              <a:rPr lang="cs-CZ" sz="2000" b="1" dirty="0"/>
              <a:t> reflexů 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Head</a:t>
            </a:r>
            <a:r>
              <a:rPr lang="cs-CZ" sz="1600" dirty="0">
                <a:solidFill>
                  <a:srgbClr val="FF0000"/>
                </a:solidFill>
              </a:rPr>
              <a:t> impulse test </a:t>
            </a:r>
          </a:p>
          <a:p>
            <a:pPr lvl="2"/>
            <a:r>
              <a:rPr lang="cs-CZ" sz="1600" dirty="0"/>
              <a:t>Provedení</a:t>
            </a:r>
          </a:p>
          <a:p>
            <a:pPr lvl="3"/>
            <a:r>
              <a:rPr lang="cs-CZ" sz="1400" dirty="0"/>
              <a:t>Pacient při vyšetření fixuje bod </a:t>
            </a:r>
          </a:p>
          <a:p>
            <a:pPr lvl="3"/>
            <a:r>
              <a:rPr lang="cs-CZ" sz="1400" dirty="0"/>
              <a:t>provedeme rychlý pohyb hlavou v rovině testovaného polokruhového kanálku</a:t>
            </a:r>
          </a:p>
          <a:p>
            <a:pPr lvl="2"/>
            <a:r>
              <a:rPr lang="cs-CZ" sz="1600" dirty="0"/>
              <a:t>Hodnocení:</a:t>
            </a:r>
          </a:p>
          <a:p>
            <a:pPr lvl="3"/>
            <a:r>
              <a:rPr lang="cs-CZ" sz="1400" dirty="0"/>
              <a:t>Porucha funkce vestibulární periferie </a:t>
            </a:r>
          </a:p>
          <a:p>
            <a:pPr lvl="4"/>
            <a:r>
              <a:rPr lang="cs-CZ" sz="1400" dirty="0"/>
              <a:t>při pohybu ke straně léze není pacient schopen fixovat bod</a:t>
            </a:r>
          </a:p>
          <a:p>
            <a:pPr lvl="4"/>
            <a:r>
              <a:rPr lang="cs-CZ" sz="1400" dirty="0"/>
              <a:t>oči „ujedou“ spolu s hlavou </a:t>
            </a:r>
          </a:p>
          <a:p>
            <a:pPr lvl="4"/>
            <a:r>
              <a:rPr lang="cs-CZ" sz="1400" dirty="0"/>
              <a:t>po zastavení pohybu mozek generuje skok oka zpět k fixovanému bodu – korekční </a:t>
            </a:r>
            <a:r>
              <a:rPr lang="cs-CZ" sz="1400" dirty="0" err="1"/>
              <a:t>sakádu</a:t>
            </a:r>
            <a:r>
              <a:rPr lang="cs-CZ" sz="1400" dirty="0"/>
              <a:t> </a:t>
            </a:r>
          </a:p>
          <a:p>
            <a:pPr lvl="1"/>
            <a:endParaRPr 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6012160" y="6386206"/>
            <a:ext cx="32403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Pozitivní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Head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impulse test vlevo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Z.Čada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kol, Závratě,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AA28AE-E5BE-5F44-ABF7-EF3D223C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33" y="4425590"/>
            <a:ext cx="3288803" cy="23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0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C8BF1-D2EB-4444-A0B7-5677FDD3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AAF92F-1065-EC41-9E6F-12980AB2D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8820472" cy="492941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Zevní ucho</a:t>
            </a:r>
          </a:p>
          <a:p>
            <a:pPr lvl="1"/>
            <a:r>
              <a:rPr lang="cs-CZ" sz="1800" b="1" dirty="0"/>
              <a:t>Zevní zvukovod (</a:t>
            </a:r>
            <a:r>
              <a:rPr lang="cs-CZ" sz="1800" b="1" dirty="0" err="1"/>
              <a:t>meatus</a:t>
            </a:r>
            <a:r>
              <a:rPr lang="cs-CZ" sz="1800" b="1" dirty="0"/>
              <a:t> </a:t>
            </a:r>
            <a:r>
              <a:rPr lang="cs-CZ" sz="1800" b="1" dirty="0" err="1"/>
              <a:t>acusticus</a:t>
            </a:r>
            <a:r>
              <a:rPr lang="cs-CZ" sz="1800" b="1" dirty="0"/>
              <a:t> </a:t>
            </a:r>
            <a:r>
              <a:rPr lang="cs-CZ" sz="1800" b="1" dirty="0" err="1"/>
              <a:t>externus</a:t>
            </a:r>
            <a:r>
              <a:rPr lang="cs-CZ" sz="1800" b="1" dirty="0"/>
              <a:t>)</a:t>
            </a:r>
          </a:p>
          <a:p>
            <a:pPr lvl="2"/>
            <a:r>
              <a:rPr lang="cs-CZ" sz="1600" dirty="0"/>
              <a:t>Společně s boltcem tvoří zevní ucho</a:t>
            </a:r>
          </a:p>
          <a:p>
            <a:pPr lvl="2"/>
            <a:r>
              <a:rPr lang="cs-CZ" sz="1600" dirty="0"/>
              <a:t>Esovitě zahnutá trubice nepravidelně oválného průřezu, 22 mm dlouhá</a:t>
            </a:r>
          </a:p>
          <a:p>
            <a:pPr lvl="2"/>
            <a:r>
              <a:rPr lang="cs-CZ" sz="1600" dirty="0"/>
              <a:t>Skladba</a:t>
            </a:r>
          </a:p>
          <a:p>
            <a:pPr lvl="3"/>
            <a:r>
              <a:rPr lang="cs-CZ" sz="1400" dirty="0"/>
              <a:t>Chrupavčitá část </a:t>
            </a:r>
          </a:p>
          <a:p>
            <a:pPr lvl="4"/>
            <a:r>
              <a:rPr lang="cs-CZ" sz="1400" dirty="0"/>
              <a:t>Elastická chrupavka (v zevních 2/3)</a:t>
            </a:r>
          </a:p>
          <a:p>
            <a:pPr lvl="4"/>
            <a:r>
              <a:rPr lang="cs-CZ" sz="1400" dirty="0"/>
              <a:t>Četné zevně skloněné chloupky (</a:t>
            </a:r>
            <a:r>
              <a:rPr lang="cs-CZ" sz="1400" dirty="0" err="1">
                <a:solidFill>
                  <a:srgbClr val="FF0000"/>
                </a:solidFill>
              </a:rPr>
              <a:t>tragi</a:t>
            </a:r>
            <a:r>
              <a:rPr lang="cs-CZ" sz="1400" dirty="0"/>
              <a:t>) – věkem sílí</a:t>
            </a:r>
          </a:p>
          <a:p>
            <a:pPr lvl="4"/>
            <a:r>
              <a:rPr lang="cs-CZ" sz="1400" dirty="0"/>
              <a:t>Četné mazové a apokrinní žlázky (</a:t>
            </a:r>
            <a:r>
              <a:rPr lang="cs-CZ" sz="1400" dirty="0" err="1">
                <a:solidFill>
                  <a:srgbClr val="FF0000"/>
                </a:solidFill>
              </a:rPr>
              <a:t>glandulae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ceruminosae</a:t>
            </a:r>
            <a:r>
              <a:rPr lang="cs-CZ" sz="1400" dirty="0"/>
              <a:t>)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Žlutohnědý maz (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cerumen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3"/>
            <a:r>
              <a:rPr lang="cs-CZ" sz="1400" dirty="0"/>
              <a:t>Kostěná část  </a:t>
            </a:r>
          </a:p>
          <a:p>
            <a:pPr lvl="4"/>
            <a:r>
              <a:rPr lang="cs-CZ" sz="1400" dirty="0"/>
              <a:t>os </a:t>
            </a:r>
            <a:r>
              <a:rPr lang="cs-CZ" sz="1400" dirty="0" err="1"/>
              <a:t>tympanicum</a:t>
            </a:r>
            <a:r>
              <a:rPr lang="cs-CZ" sz="1400" dirty="0"/>
              <a:t> (ve vnitřních 1/3) s tenkou epidermis</a:t>
            </a:r>
          </a:p>
          <a:p>
            <a:pPr lvl="3"/>
            <a:r>
              <a:rPr lang="cs-CZ" sz="1400" dirty="0"/>
              <a:t>2 zúžení</a:t>
            </a:r>
          </a:p>
          <a:p>
            <a:pPr lvl="4"/>
            <a:r>
              <a:rPr lang="cs-CZ" sz="1400" dirty="0"/>
              <a:t>Význam pro modelaci tvarovek sluchadel, akustické vlastnosti zvukovodu</a:t>
            </a:r>
          </a:p>
          <a:p>
            <a:pPr lvl="2"/>
            <a:r>
              <a:rPr lang="cs-CZ" sz="1600" dirty="0"/>
              <a:t>Funkce</a:t>
            </a:r>
          </a:p>
          <a:p>
            <a:pPr lvl="3"/>
            <a:r>
              <a:rPr lang="cs-CZ" sz="1400" dirty="0"/>
              <a:t>Převod zvuku na membránu bubínku</a:t>
            </a:r>
          </a:p>
          <a:p>
            <a:pPr lvl="3"/>
            <a:r>
              <a:rPr lang="cs-CZ" sz="1400" dirty="0"/>
              <a:t>Ochrana středního a vnitřního ucha před traumatickými, infekčními vlivy okolního prostředí</a:t>
            </a:r>
          </a:p>
          <a:p>
            <a:pPr lvl="3"/>
            <a:r>
              <a:rPr lang="cs-CZ" sz="1400" dirty="0"/>
              <a:t>Samočistící schopnost </a:t>
            </a:r>
          </a:p>
          <a:p>
            <a:pPr lvl="3"/>
            <a:r>
              <a:rPr lang="cs-CZ" sz="1400" dirty="0"/>
              <a:t>Ušní maz chrání před drobnými traumaty a zánětem, </a:t>
            </a:r>
            <a:r>
              <a:rPr lang="cs-CZ" sz="1400" dirty="0" err="1"/>
              <a:t>tragi</a:t>
            </a:r>
            <a:r>
              <a:rPr lang="cs-CZ" sz="1400" dirty="0"/>
              <a:t> před drobnými cizími tělesy</a:t>
            </a:r>
          </a:p>
          <a:p>
            <a:endParaRPr lang="cs-CZ" sz="2000" dirty="0"/>
          </a:p>
        </p:txBody>
      </p:sp>
      <p:pic>
        <p:nvPicPr>
          <p:cNvPr id="4" name="Picture 2" descr="Nástěnný cerumen">
            <a:extLst>
              <a:ext uri="{FF2B5EF4-FFF2-40B4-BE49-F238E27FC236}">
                <a16:creationId xmlns:a16="http://schemas.microsoft.com/office/drawing/2014/main" id="{265ADE8B-7077-AE4D-A536-CEA9FFCB7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3718"/>
          <a:stretch/>
        </p:blipFill>
        <p:spPr bwMode="auto">
          <a:xfrm>
            <a:off x="6504923" y="2780928"/>
            <a:ext cx="2567577" cy="21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DEE372-F4BA-2E47-9170-B6B234B6065E}"/>
              </a:ext>
            </a:extLst>
          </p:cNvPr>
          <p:cNvSpPr txBox="1"/>
          <p:nvPr/>
        </p:nvSpPr>
        <p:spPr>
          <a:xfrm>
            <a:off x="7524328" y="4974066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www.is.muni.cz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1119998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CA94F-B01B-3540-8052-CA8D9DAD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Vyšetření rovnovážného ústrojí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5921E4-2D0D-9745-8EFB-D0A698C17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Polohovací test na polokruhovité kanálky (dg. BPPV)</a:t>
            </a:r>
          </a:p>
          <a:p>
            <a:pPr lvl="1"/>
            <a:r>
              <a:rPr lang="cs-CZ" sz="1600" dirty="0" err="1">
                <a:solidFill>
                  <a:srgbClr val="FF0000"/>
                </a:solidFill>
              </a:rPr>
              <a:t>Sémontův</a:t>
            </a:r>
            <a:r>
              <a:rPr lang="cs-CZ" sz="1600" dirty="0">
                <a:solidFill>
                  <a:srgbClr val="FF0000"/>
                </a:solidFill>
              </a:rPr>
              <a:t> manévr</a:t>
            </a:r>
          </a:p>
          <a:p>
            <a:pPr lvl="2"/>
            <a:r>
              <a:rPr lang="cs-CZ" sz="1400" dirty="0"/>
              <a:t>Diagnosticko-terapeutický test u postižení zadního polokruhovitého kanálku (maximum případů)</a:t>
            </a:r>
          </a:p>
          <a:p>
            <a:pPr lvl="2"/>
            <a:r>
              <a:rPr lang="cs-CZ" sz="1400" dirty="0"/>
              <a:t>Pacient sedí uprostřed lůžka, čelem k vyšetřujícímu, se spuštěnýma nohama</a:t>
            </a:r>
          </a:p>
          <a:p>
            <a:pPr lvl="2"/>
            <a:r>
              <a:rPr lang="cs-CZ" sz="1400" dirty="0"/>
              <a:t>Hlava rotována o 45 st.  Na stranu zdravou</a:t>
            </a:r>
          </a:p>
          <a:p>
            <a:pPr lvl="2"/>
            <a:r>
              <a:rPr lang="cs-CZ" sz="1400" dirty="0"/>
              <a:t>Pac. je prudce převeden do polohy na bok postiženého ucha</a:t>
            </a:r>
          </a:p>
          <a:p>
            <a:pPr lvl="2"/>
            <a:r>
              <a:rPr lang="cs-CZ" sz="1400" dirty="0"/>
              <a:t>Sledování pohybů očních bulbů (vyčká v poloze do odeznění závrati či odeznění nystagmu)</a:t>
            </a:r>
          </a:p>
          <a:p>
            <a:pPr lvl="2"/>
            <a:r>
              <a:rPr lang="cs-CZ" sz="1400" dirty="0"/>
              <a:t>Následně pac. převeden rychle přes polohu v sedě do polohy na bok zdravé strany nosem k podložce</a:t>
            </a:r>
          </a:p>
          <a:p>
            <a:pPr lvl="2"/>
            <a:r>
              <a:rPr lang="cs-CZ" sz="1400" dirty="0"/>
              <a:t>V poloze vyčká do odeznění nystagmu či závratě</a:t>
            </a:r>
          </a:p>
          <a:p>
            <a:pPr lvl="2"/>
            <a:r>
              <a:rPr lang="cs-CZ" sz="1400" dirty="0"/>
              <a:t>Pac. převeden do sedu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6C77E1-8655-0242-AC99-E519D9E0D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6470"/>
            <a:ext cx="2626536" cy="26375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121629-50F8-2C46-AE03-76D098EC1A61}"/>
              </a:ext>
            </a:extLst>
          </p:cNvPr>
          <p:cNvSpPr txBox="1"/>
          <p:nvPr/>
        </p:nvSpPr>
        <p:spPr>
          <a:xfrm>
            <a:off x="3707904" y="6467763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www.researchgate.net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656612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7EE98-38E1-2F4E-BED1-0D8FB7B8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400" dirty="0"/>
              <a:t>UCHO I</a:t>
            </a:r>
            <a:br>
              <a:rPr lang="cs-CZ" sz="2400" dirty="0"/>
            </a:br>
            <a:r>
              <a:rPr lang="cs-CZ" sz="2400" dirty="0"/>
              <a:t>Diagnostika periferního a centrálního vestibulárního syndromu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247405-FECC-6E4D-9D8A-07533EDCE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72608"/>
          </a:xfrm>
        </p:spPr>
        <p:txBody>
          <a:bodyPr/>
          <a:lstStyle/>
          <a:p>
            <a:r>
              <a:rPr lang="cs-CZ" sz="2000" b="1" dirty="0"/>
              <a:t>Periferní vestibulární syndrom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Akutní periferní vestibulární syndrom</a:t>
            </a:r>
          </a:p>
          <a:p>
            <a:pPr lvl="2"/>
            <a:r>
              <a:rPr lang="cs-CZ" sz="1400" dirty="0"/>
              <a:t>Diagnózy s projevem akutního periferního vestibulárního syndromu</a:t>
            </a:r>
          </a:p>
          <a:p>
            <a:pPr lvl="3"/>
            <a:r>
              <a:rPr lang="cs-CZ" sz="1400" dirty="0"/>
              <a:t>Labyrintitida, vestibulární </a:t>
            </a:r>
            <a:r>
              <a:rPr lang="cs-CZ" sz="1400" dirty="0" err="1"/>
              <a:t>neuronitida</a:t>
            </a:r>
            <a:r>
              <a:rPr lang="cs-CZ" sz="1400" dirty="0"/>
              <a:t>, </a:t>
            </a:r>
            <a:r>
              <a:rPr lang="cs-CZ" sz="1400" dirty="0" err="1"/>
              <a:t>Meniérova</a:t>
            </a:r>
            <a:r>
              <a:rPr lang="cs-CZ" sz="1400" dirty="0"/>
              <a:t> choroba, </a:t>
            </a:r>
            <a:r>
              <a:rPr lang="cs-CZ" sz="1400" dirty="0" err="1"/>
              <a:t>kochleovestibulární</a:t>
            </a:r>
            <a:r>
              <a:rPr lang="cs-CZ" sz="1400" dirty="0"/>
              <a:t> cévní příhoda na podkladě ischémie / hemoragie</a:t>
            </a:r>
          </a:p>
          <a:p>
            <a:pPr lvl="3"/>
            <a:r>
              <a:rPr lang="cs-CZ" sz="1400" dirty="0"/>
              <a:t>infekce – herpes </a:t>
            </a:r>
            <a:r>
              <a:rPr lang="cs-CZ" sz="1400" dirty="0" err="1"/>
              <a:t>zoster</a:t>
            </a:r>
            <a:r>
              <a:rPr lang="cs-CZ" sz="1400" dirty="0"/>
              <a:t> </a:t>
            </a:r>
            <a:r>
              <a:rPr lang="cs-CZ" sz="1400" dirty="0" err="1"/>
              <a:t>oticus</a:t>
            </a:r>
            <a:r>
              <a:rPr lang="cs-CZ" sz="1400" dirty="0"/>
              <a:t>, </a:t>
            </a:r>
            <a:r>
              <a:rPr lang="cs-CZ" sz="1400" dirty="0" err="1"/>
              <a:t>lymeská</a:t>
            </a:r>
            <a:r>
              <a:rPr lang="cs-CZ" sz="1400" dirty="0"/>
              <a:t> borelióza</a:t>
            </a:r>
          </a:p>
          <a:p>
            <a:pPr lvl="3"/>
            <a:r>
              <a:rPr lang="cs-CZ" sz="1400" dirty="0"/>
              <a:t>Akutní zánět středouší / akutní exacerbace chronického zánětu středouší</a:t>
            </a:r>
          </a:p>
          <a:p>
            <a:pPr lvl="2"/>
            <a:r>
              <a:rPr lang="cs-CZ" sz="1400" b="1" dirty="0"/>
              <a:t>Klinický nález</a:t>
            </a:r>
          </a:p>
          <a:p>
            <a:pPr lvl="3"/>
            <a:r>
              <a:rPr lang="cs-CZ" sz="1400" dirty="0"/>
              <a:t>Jednostranné postižení</a:t>
            </a:r>
          </a:p>
          <a:p>
            <a:pPr lvl="3"/>
            <a:r>
              <a:rPr lang="cs-CZ" sz="1400" dirty="0"/>
              <a:t>Horizontálně </a:t>
            </a:r>
            <a:r>
              <a:rPr lang="cs-CZ" sz="1400" dirty="0" err="1"/>
              <a:t>rotatorický</a:t>
            </a:r>
            <a:r>
              <a:rPr lang="cs-CZ" sz="1400" dirty="0"/>
              <a:t> nystagmus bijící ke zdravému uchu</a:t>
            </a:r>
          </a:p>
          <a:p>
            <a:pPr lvl="3"/>
            <a:r>
              <a:rPr lang="cs-CZ" sz="1400" dirty="0" err="1"/>
              <a:t>Head</a:t>
            </a:r>
            <a:r>
              <a:rPr lang="cs-CZ" sz="1400" dirty="0"/>
              <a:t> impulse test pozitivní na stranu léze</a:t>
            </a:r>
          </a:p>
          <a:p>
            <a:pPr lvl="3"/>
            <a:r>
              <a:rPr lang="cs-CZ" sz="1400" dirty="0" err="1"/>
              <a:t>Rombergovy</a:t>
            </a:r>
            <a:r>
              <a:rPr lang="cs-CZ" sz="1400" dirty="0"/>
              <a:t> stoje a </a:t>
            </a:r>
            <a:r>
              <a:rPr lang="cs-CZ" sz="1400" dirty="0" err="1"/>
              <a:t>Hautantovy</a:t>
            </a:r>
            <a:r>
              <a:rPr lang="cs-CZ" sz="1400" dirty="0"/>
              <a:t> úchylky na stranu postiženého labyrintu</a:t>
            </a:r>
          </a:p>
          <a:p>
            <a:pPr lvl="3"/>
            <a:r>
              <a:rPr lang="cs-CZ" sz="1400" dirty="0"/>
              <a:t>Vegetativní </a:t>
            </a:r>
            <a:r>
              <a:rPr lang="cs-CZ" sz="1400" dirty="0" err="1"/>
              <a:t>symptomatika</a:t>
            </a:r>
            <a:r>
              <a:rPr lang="cs-CZ" sz="1400" dirty="0"/>
              <a:t> (nauzea, zvracení)</a:t>
            </a:r>
          </a:p>
          <a:p>
            <a:pPr lvl="3"/>
            <a:r>
              <a:rPr lang="cs-CZ" sz="1400" dirty="0"/>
              <a:t>Někdy přítomna audiologická </a:t>
            </a:r>
            <a:r>
              <a:rPr lang="cs-CZ" sz="1400" dirty="0" err="1"/>
              <a:t>symptomatika</a:t>
            </a:r>
            <a:r>
              <a:rPr lang="cs-CZ" sz="1400" dirty="0"/>
              <a:t> (percepční pokles sluchu, </a:t>
            </a:r>
            <a:r>
              <a:rPr lang="cs-CZ" sz="1400" dirty="0" err="1"/>
              <a:t>tinnitus</a:t>
            </a:r>
            <a:r>
              <a:rPr lang="cs-CZ" sz="1400" dirty="0"/>
              <a:t>)</a:t>
            </a:r>
          </a:p>
          <a:p>
            <a:pPr lvl="3"/>
            <a:r>
              <a:rPr lang="cs-CZ" sz="1400" dirty="0"/>
              <a:t>Po akutní fázi  - fáze kompenzace ( 3-8 týdnů)</a:t>
            </a:r>
          </a:p>
          <a:p>
            <a:pPr lvl="4"/>
            <a:r>
              <a:rPr lang="cs-CZ" sz="1400" dirty="0"/>
              <a:t>Odeznění spontánního nystagmu, zlepšení posturální stability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CAVE ! Mozkové příhody  dokáží velmi dobře napodobit akutní periferní vestibulární syndrom, proto je doporučeno u nově vzniklého akutního syndromu provést neurologické vyšetření včetně CT mozku</a:t>
            </a:r>
          </a:p>
        </p:txBody>
      </p:sp>
    </p:spTree>
    <p:extLst>
      <p:ext uri="{BB962C8B-B14F-4D97-AF65-F5344CB8AC3E}">
        <p14:creationId xmlns:p14="http://schemas.microsoft.com/office/powerpoint/2010/main" val="3102212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3707904" y="188913"/>
            <a:ext cx="5112246" cy="936625"/>
          </a:xfrm>
        </p:spPr>
        <p:txBody>
          <a:bodyPr/>
          <a:lstStyle/>
          <a:p>
            <a:r>
              <a:rPr lang="cs-CZ" sz="2400" dirty="0"/>
              <a:t>UCHO I</a:t>
            </a:r>
            <a:br>
              <a:rPr lang="cs-CZ" sz="2400" dirty="0"/>
            </a:br>
            <a:r>
              <a:rPr lang="cs-CZ" sz="2400" dirty="0"/>
              <a:t>Diagnostika periferního a centrálního vestibulárního syndromu</a:t>
            </a:r>
          </a:p>
        </p:txBody>
      </p:sp>
      <p:sp>
        <p:nvSpPr>
          <p:cNvPr id="21506" name="object 3"/>
          <p:cNvSpPr txBox="1">
            <a:spLocks noChangeArrowheads="1"/>
          </p:cNvSpPr>
          <p:nvPr/>
        </p:nvSpPr>
        <p:spPr bwMode="auto">
          <a:xfrm>
            <a:off x="251520" y="1700808"/>
            <a:ext cx="7992888" cy="2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2700" rIns="0" bIns="0">
            <a:spAutoFit/>
          </a:bodyPr>
          <a:lstStyle/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cs-CZ" sz="1600" dirty="0"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1298380"/>
            <a:ext cx="820891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Centrální vestibulární syndrom</a:t>
            </a:r>
          </a:p>
          <a:p>
            <a:pPr marL="800100" lvl="1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soubor klinických příznaků v důsledku postižení centrálních struktur podílejících se na řízení rovnováhy </a:t>
            </a:r>
          </a:p>
          <a:p>
            <a:pPr marL="1257300" lvl="2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vestibulární či okulomotorická jádra, střední mozek, thalamus, mozeček, vestibulární kortex</a:t>
            </a:r>
          </a:p>
          <a:p>
            <a:pPr marL="800100" lvl="1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Klinický nález</a:t>
            </a:r>
          </a:p>
          <a:p>
            <a:pPr marL="1257300" lvl="2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izolované okulomotorické poruchy nebo porucha posturální stability</a:t>
            </a:r>
          </a:p>
          <a:p>
            <a:pPr marL="1257300" lvl="2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jiný nystagmus než horizontálně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rotatorický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vždy podezřelý z centrální etiologie</a:t>
            </a:r>
          </a:p>
          <a:p>
            <a:pPr marL="1714500" lvl="3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Vertikální, čistě horizontální,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dysrytmický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měnící směr</a:t>
            </a:r>
          </a:p>
          <a:p>
            <a:pPr marL="1257300" lvl="2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Neurologické příznaky</a:t>
            </a:r>
          </a:p>
          <a:p>
            <a:pPr marL="800100" lvl="1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Diagnózy</a:t>
            </a:r>
          </a:p>
          <a:p>
            <a:pPr marL="1257300" lvl="2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Ischémie, krvácení, nádory (např. velké nádory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mostomozečkového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koutu), roztroušená skleróza, epilepsie, intoxikace</a:t>
            </a:r>
          </a:p>
          <a:p>
            <a:pPr marL="800100" lvl="1" indent="-34290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FF0000"/>
                </a:solidFill>
              </a:rPr>
              <a:t>CAVE každý pacient s náhle vzniklou závratí je podezřelá z centrální etiologie (i když je klinický obraz periferního vestibulárního syndromu) a měl by být </a:t>
            </a:r>
            <a:r>
              <a:rPr lang="cs-CZ" sz="1600" b="1" dirty="0">
                <a:solidFill>
                  <a:srgbClr val="FF0000"/>
                </a:solidFill>
              </a:rPr>
              <a:t>vyšetřen neurologem </a:t>
            </a:r>
          </a:p>
          <a:p>
            <a:pPr marL="342900" indent="-342900" algn="just">
              <a:buFontTx/>
              <a:buChar char="-"/>
            </a:pPr>
            <a:endParaRPr lang="cs-CZ" sz="2400" dirty="0"/>
          </a:p>
          <a:p>
            <a:pPr marL="285750" indent="-28575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endParaRPr lang="cs-CZ" altLang="cs-CZ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800"/>
              </a:spcBef>
              <a:buClr>
                <a:srgbClr val="E1253B"/>
              </a:buClr>
              <a:buFont typeface="Wingdings" panose="05000000000000000000" pitchFamily="2" charset="2"/>
              <a:buChar char="§"/>
            </a:pPr>
            <a:endParaRPr lang="cs-CZ" alt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80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4. Objektivní audiometrická vyšetření		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</a:t>
            </a:r>
            <a:r>
              <a:rPr lang="cs-CZ" sz="1200" dirty="0" err="1">
                <a:solidFill>
                  <a:srgbClr val="FF0000"/>
                </a:solidFill>
              </a:rPr>
              <a:t>tympanometrie</a:t>
            </a:r>
            <a:r>
              <a:rPr lang="cs-CZ" sz="1200" dirty="0">
                <a:solidFill>
                  <a:srgbClr val="FF0000"/>
                </a:solidFill>
              </a:rPr>
              <a:t> – obr.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OAE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5. Periferní paréza lícního nervu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klinická anatomie lícního nervu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/>
              <a:t>14. Otoskleróza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/>
              <a:t>1. Anatomie ucha, sluchová funkce, vyšetření ucha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klinická anatomie ucha – zevní, střední, vnitřní ucho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sluchová funkce ( převodní, percepční ústrojí )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</a:t>
            </a:r>
            <a:r>
              <a:rPr lang="cs-CZ" sz="1200" dirty="0" err="1"/>
              <a:t>oto</a:t>
            </a:r>
            <a:r>
              <a:rPr lang="cs-CZ" sz="1200" dirty="0"/>
              <a:t>(mikro)</a:t>
            </a:r>
            <a:r>
              <a:rPr lang="cs-CZ" sz="1200" dirty="0" err="1"/>
              <a:t>skopie</a:t>
            </a:r>
            <a:r>
              <a:rPr lang="cs-CZ" sz="1200" dirty="0"/>
              <a:t> -  fyziologický nález – obr. 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zobrazovací metody (</a:t>
            </a:r>
            <a:r>
              <a:rPr lang="cs-CZ" sz="1200" dirty="0" err="1"/>
              <a:t>rtg</a:t>
            </a:r>
            <a:r>
              <a:rPr lang="cs-CZ" sz="1200" dirty="0"/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2. Vyšetření sluchového ústrojí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rozdělení poruch sluchu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řečí a ladičkami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tónovou audiometrií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3. Funkce a vyšetření vestibulárního ústrojí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funkce rovnovážného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vyšetření vestibulárního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diagnostika periferního a centrálního vestibulárního syndromu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4164750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A698-FDDB-4931-A40F-F2709380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400" dirty="0"/>
            </a:br>
            <a:r>
              <a:rPr lang="cs-CZ" sz="2400" dirty="0"/>
              <a:t>Objektivní audiometrická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65466-6086-4347-860A-5FDD0C15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527684"/>
          </a:xfrm>
        </p:spPr>
        <p:txBody>
          <a:bodyPr/>
          <a:lstStyle/>
          <a:p>
            <a:r>
              <a:rPr lang="cs-CZ" altLang="cs-CZ" sz="2000" b="1" dirty="0" err="1"/>
              <a:t>Tympanometrie</a:t>
            </a:r>
            <a:r>
              <a:rPr lang="cs-CZ" altLang="cs-CZ" sz="2000" b="1" dirty="0"/>
              <a:t> (impedanční audiometrie)</a:t>
            </a:r>
          </a:p>
          <a:p>
            <a:pPr lvl="1"/>
            <a:r>
              <a:rPr lang="cs-CZ" sz="1600" dirty="0"/>
              <a:t>Metoda, jejímž úkolem je stanovení odporu, který klade zvukové vlně převodní systém středního ucha</a:t>
            </a:r>
          </a:p>
          <a:p>
            <a:pPr lvl="1"/>
            <a:r>
              <a:rPr lang="cs-CZ" sz="1600" dirty="0"/>
              <a:t>Získáme informaci o </a:t>
            </a:r>
            <a:r>
              <a:rPr lang="cs-CZ" sz="1600" dirty="0">
                <a:solidFill>
                  <a:srgbClr val="FF0000"/>
                </a:solidFill>
              </a:rPr>
              <a:t>poddajnosti bubínku, celistvosti řetězce kůstek, tlaku v dutině bubínkové a průchodnost Eustachovy trubice</a:t>
            </a:r>
          </a:p>
          <a:p>
            <a:pPr lvl="2"/>
            <a:r>
              <a:rPr lang="cs-CZ" sz="1400" dirty="0"/>
              <a:t>podmínkou je celistvý bubínek</a:t>
            </a:r>
          </a:p>
          <a:p>
            <a:pPr lvl="1"/>
            <a:r>
              <a:rPr lang="cs-CZ" sz="1600" dirty="0"/>
              <a:t>Princip vyšetření </a:t>
            </a:r>
          </a:p>
          <a:p>
            <a:pPr lvl="2"/>
            <a:r>
              <a:rPr lang="cs-CZ" sz="1400" dirty="0" err="1"/>
              <a:t>Tympanometr</a:t>
            </a:r>
            <a:r>
              <a:rPr lang="cs-CZ" sz="1400" dirty="0"/>
              <a:t> vysílá zvukové vlny k bubínku, přijímá a zpracovává zpět odražené zvukové vlny od bubínku a zároveň mění tlak vzduchu v zevním zvukovodu</a:t>
            </a:r>
          </a:p>
          <a:p>
            <a:pPr lvl="2"/>
            <a:r>
              <a:rPr lang="cs-CZ" sz="1400" dirty="0"/>
              <a:t>Zvuková energie prochází nejlépe převodním systémem do vnitřního ucha (nejméně se odráží od bubínku zpět), pokud jsou tlaky na obou stranách bubínku shodné </a:t>
            </a:r>
          </a:p>
          <a:p>
            <a:pPr lvl="3"/>
            <a:r>
              <a:rPr lang="cs-CZ" sz="1400" dirty="0"/>
              <a:t>Čím více jsou tlaky rozdílné – tím větší tuhost, k bubínku se vrací více zvukových vln odražených od bubínku </a:t>
            </a:r>
          </a:p>
        </p:txBody>
      </p:sp>
      <p:pic>
        <p:nvPicPr>
          <p:cNvPr id="22530" name="Picture 2" descr="The tympanometry probe (shown with three major components) seals the ear of the patient. The components shown include the microphone, the pressure regulation system, and a speaker transducer. ">
            <a:extLst>
              <a:ext uri="{FF2B5EF4-FFF2-40B4-BE49-F238E27FC236}">
                <a16:creationId xmlns:a16="http://schemas.microsoft.com/office/drawing/2014/main" id="{E30EE0D1-78DD-4E74-A979-84953CE4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43363"/>
            <a:ext cx="3168352" cy="17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BF7F0F7-DAAD-47A0-A3EF-97C24718BFD8}"/>
              </a:ext>
            </a:extLst>
          </p:cNvPr>
          <p:cNvSpPr/>
          <p:nvPr/>
        </p:nvSpPr>
        <p:spPr>
          <a:xfrm>
            <a:off x="1259632" y="6211669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Obr: schéma principu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tympanometrie</a:t>
            </a:r>
            <a:endParaRPr lang="cs-CZ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Wideband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Tympanometry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 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Advances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in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Clinical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Audiology.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17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A698-FDDB-4931-A40F-F2709380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dirty="0"/>
            </a:br>
            <a:r>
              <a:rPr lang="cs-CZ" sz="2400" dirty="0"/>
              <a:t>Objektivní audiometrická vyšetření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65466-6086-4347-860A-5FDD0C15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altLang="cs-CZ" sz="2000" b="1" dirty="0" err="1"/>
              <a:t>Tympanometrie</a:t>
            </a:r>
            <a:r>
              <a:rPr lang="cs-CZ" altLang="cs-CZ" sz="2000" b="1" dirty="0"/>
              <a:t> (impedanční audiometrie)</a:t>
            </a:r>
          </a:p>
          <a:p>
            <a:pPr lvl="1"/>
            <a:r>
              <a:rPr lang="cs-CZ" altLang="cs-CZ" sz="1600" dirty="0"/>
              <a:t>3 základní typy křivek dle </a:t>
            </a:r>
            <a:r>
              <a:rPr lang="cs-CZ" altLang="cs-CZ" sz="1600" dirty="0" err="1"/>
              <a:t>Jagera</a:t>
            </a:r>
            <a:endParaRPr lang="cs-CZ" altLang="cs-CZ" sz="1600" dirty="0"/>
          </a:p>
          <a:p>
            <a:pPr lvl="1"/>
            <a:r>
              <a:rPr lang="cs-CZ" altLang="cs-CZ" sz="1600" dirty="0">
                <a:solidFill>
                  <a:srgbClr val="FF0000"/>
                </a:solidFill>
              </a:rPr>
              <a:t>Křivka A</a:t>
            </a:r>
          </a:p>
          <a:p>
            <a:pPr lvl="2"/>
            <a:r>
              <a:rPr lang="cs-CZ" altLang="cs-CZ" sz="1400" dirty="0"/>
              <a:t>Fyziologická, s vrcholem při nulových hodnotách tlaku</a:t>
            </a:r>
          </a:p>
          <a:p>
            <a:pPr lvl="2"/>
            <a:r>
              <a:rPr lang="cs-CZ" altLang="cs-CZ" sz="1400" dirty="0"/>
              <a:t>Vzdušné středouší</a:t>
            </a:r>
          </a:p>
          <a:p>
            <a:pPr lvl="2"/>
            <a:r>
              <a:rPr lang="cs-CZ" altLang="cs-CZ" sz="1400" dirty="0">
                <a:solidFill>
                  <a:srgbClr val="FF0000"/>
                </a:solidFill>
              </a:rPr>
              <a:t>Typ As </a:t>
            </a:r>
            <a:r>
              <a:rPr lang="cs-CZ" altLang="cs-CZ" sz="1400" dirty="0"/>
              <a:t>– vrchol je níže než 0,3ml na ose </a:t>
            </a:r>
            <a:r>
              <a:rPr lang="cs-CZ" altLang="cs-CZ" sz="1400" dirty="0" err="1"/>
              <a:t>Y</a:t>
            </a:r>
            <a:endParaRPr lang="cs-CZ" altLang="cs-CZ" sz="1400" dirty="0"/>
          </a:p>
          <a:p>
            <a:pPr lvl="3"/>
            <a:r>
              <a:rPr lang="cs-CZ" altLang="cs-CZ" sz="1400" dirty="0"/>
              <a:t>Zvýšená tuhost převodního systému (otoskleróza)</a:t>
            </a:r>
          </a:p>
          <a:p>
            <a:pPr lvl="2"/>
            <a:r>
              <a:rPr lang="cs-CZ" altLang="cs-CZ" sz="1400" dirty="0">
                <a:solidFill>
                  <a:srgbClr val="FF0000"/>
                </a:solidFill>
              </a:rPr>
              <a:t>Typ Ad </a:t>
            </a:r>
            <a:r>
              <a:rPr lang="cs-CZ" altLang="cs-CZ" sz="1400" dirty="0"/>
              <a:t>– vrchol nad. 1,2ml na ose </a:t>
            </a:r>
            <a:r>
              <a:rPr lang="cs-CZ" altLang="cs-CZ" sz="1400" dirty="0" err="1"/>
              <a:t>Y</a:t>
            </a:r>
            <a:endParaRPr lang="cs-CZ" altLang="cs-CZ" sz="1400" dirty="0"/>
          </a:p>
          <a:p>
            <a:pPr lvl="3"/>
            <a:r>
              <a:rPr lang="cs-CZ" altLang="cs-CZ" sz="1400" dirty="0"/>
              <a:t>Zvýšená pohyblivost převodního systému (atrofie bubínku, přerušení řetězce kůstek)</a:t>
            </a:r>
          </a:p>
          <a:p>
            <a:pPr lvl="1"/>
            <a:r>
              <a:rPr lang="cs-CZ" altLang="cs-CZ" sz="1600" dirty="0">
                <a:solidFill>
                  <a:srgbClr val="FF0000"/>
                </a:solidFill>
              </a:rPr>
              <a:t>Křivka C</a:t>
            </a:r>
          </a:p>
          <a:p>
            <a:pPr lvl="2"/>
            <a:r>
              <a:rPr lang="cs-CZ" altLang="cs-CZ" sz="1400" dirty="0"/>
              <a:t>Porucha ventilační funkce Eustachovy tuby (podtlak ve středouší)</a:t>
            </a:r>
          </a:p>
          <a:p>
            <a:pPr lvl="2"/>
            <a:r>
              <a:rPr lang="cs-CZ" altLang="cs-CZ" sz="1400" dirty="0"/>
              <a:t>Vrchol křivky je v negativních hodnotách tlaku (C1 od -100 do -200, C2 od -200)</a:t>
            </a:r>
          </a:p>
          <a:p>
            <a:pPr lvl="1"/>
            <a:r>
              <a:rPr lang="cs-CZ" altLang="cs-CZ" sz="1600" dirty="0">
                <a:solidFill>
                  <a:srgbClr val="FF0000"/>
                </a:solidFill>
              </a:rPr>
              <a:t>Křivka B</a:t>
            </a:r>
          </a:p>
          <a:p>
            <a:pPr lvl="2"/>
            <a:r>
              <a:rPr lang="cs-CZ" altLang="cs-CZ" sz="1400" dirty="0" err="1"/>
              <a:t>Bezvrcholová</a:t>
            </a:r>
            <a:endParaRPr lang="cs-CZ" altLang="cs-CZ" sz="1400" dirty="0"/>
          </a:p>
          <a:p>
            <a:pPr lvl="2"/>
            <a:r>
              <a:rPr lang="cs-CZ" altLang="cs-CZ" sz="1400" dirty="0"/>
              <a:t>Nevzdušné středouší, sekret ve středouší</a:t>
            </a:r>
          </a:p>
          <a:p>
            <a:pPr lvl="2"/>
            <a:r>
              <a:rPr lang="cs-CZ" altLang="cs-CZ" sz="1400" dirty="0"/>
              <a:t>Zvýšená tuhost systému bubínek, středouší</a:t>
            </a:r>
          </a:p>
          <a:p>
            <a:pPr lvl="2"/>
            <a:endParaRPr lang="cs-CZ" altLang="cs-CZ" sz="1400" dirty="0"/>
          </a:p>
          <a:p>
            <a:pPr lvl="1"/>
            <a:endParaRPr lang="cs-CZ" altLang="cs-CZ" sz="1600" dirty="0"/>
          </a:p>
          <a:p>
            <a:pPr lvl="2"/>
            <a:endParaRPr lang="cs-CZ" altLang="cs-CZ" sz="1400" dirty="0"/>
          </a:p>
          <a:p>
            <a:pPr lvl="1"/>
            <a:endParaRPr lang="cs-CZ" altLang="cs-CZ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A18D10A-D019-4A7F-A0DD-44CE0945444D}"/>
              </a:ext>
            </a:extLst>
          </p:cNvPr>
          <p:cNvSpPr/>
          <p:nvPr/>
        </p:nvSpPr>
        <p:spPr>
          <a:xfrm>
            <a:off x="6360659" y="6156593"/>
            <a:ext cx="2988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Obr.: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tympanometrické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křivky</a:t>
            </a: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European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annals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otorhinolaryngology,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head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neck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diseases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  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F8A2F3C-3588-40BF-80B6-84AC8A800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00808"/>
            <a:ext cx="344542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2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D55BD-D389-F741-8457-FC40036A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dirty="0"/>
            </a:br>
            <a:r>
              <a:rPr lang="cs-CZ" sz="2400" dirty="0"/>
              <a:t>Objektivní audiometrická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D5C4AF-2576-114B-BDBB-AED8B63C9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 err="1"/>
              <a:t>Tympanometrie</a:t>
            </a:r>
            <a:r>
              <a:rPr lang="cs-CZ" altLang="cs-CZ" sz="2000" b="1" dirty="0"/>
              <a:t> (impedanční audiometrie)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Vyšetření reflexů středoušních svalů</a:t>
            </a:r>
          </a:p>
          <a:p>
            <a:pPr lvl="2"/>
            <a:r>
              <a:rPr lang="cs-CZ" sz="1400" dirty="0" err="1"/>
              <a:t>M.stapedius</a:t>
            </a:r>
            <a:r>
              <a:rPr lang="cs-CZ" sz="1400" dirty="0"/>
              <a:t> (</a:t>
            </a:r>
            <a:r>
              <a:rPr lang="cs-CZ" sz="1400" dirty="0" err="1"/>
              <a:t>n.VII</a:t>
            </a:r>
            <a:r>
              <a:rPr lang="cs-CZ" sz="1400" dirty="0"/>
              <a:t>), </a:t>
            </a:r>
            <a:r>
              <a:rPr lang="cs-CZ" sz="1400" dirty="0" err="1"/>
              <a:t>m.tensor</a:t>
            </a:r>
            <a:r>
              <a:rPr lang="cs-CZ" sz="1400" dirty="0"/>
              <a:t> </a:t>
            </a:r>
            <a:r>
              <a:rPr lang="cs-CZ" sz="1400" dirty="0" err="1"/>
              <a:t>tympani</a:t>
            </a:r>
            <a:r>
              <a:rPr lang="cs-CZ" sz="1400" dirty="0"/>
              <a:t> (</a:t>
            </a:r>
            <a:r>
              <a:rPr lang="cs-CZ" sz="1400" dirty="0" err="1"/>
              <a:t>n.V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Ochrana sluchového ústrojí před silnými zvuky</a:t>
            </a:r>
          </a:p>
          <a:p>
            <a:pPr lvl="2"/>
            <a:r>
              <a:rPr lang="cs-CZ" sz="1400" dirty="0"/>
              <a:t>Reflex nastupuje po podráždění zvukem intenzity 80 dB nad prahem sluchu</a:t>
            </a:r>
          </a:p>
          <a:p>
            <a:pPr lvl="2"/>
            <a:r>
              <a:rPr lang="cs-CZ" sz="1400" dirty="0"/>
              <a:t>Reflexy jsou bilaterální při unilaterální stimulaci</a:t>
            </a:r>
          </a:p>
          <a:p>
            <a:pPr lvl="2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57275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A698-FDDB-4931-A40F-F2709380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640"/>
            <a:ext cx="4896544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400" dirty="0"/>
              <a:t>Objektivní audiometrická vyšetření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65466-6086-4347-860A-5FDD0C15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5939644" cy="5517232"/>
          </a:xfrm>
        </p:spPr>
        <p:txBody>
          <a:bodyPr/>
          <a:lstStyle/>
          <a:p>
            <a:r>
              <a:rPr lang="cs-CZ" sz="2000" b="1" dirty="0" err="1"/>
              <a:t>Otoakustické</a:t>
            </a:r>
            <a:r>
              <a:rPr lang="cs-CZ" sz="2000" b="1" dirty="0"/>
              <a:t> emise (OAE) </a:t>
            </a:r>
          </a:p>
          <a:p>
            <a:pPr lvl="1"/>
            <a:r>
              <a:rPr lang="cs-CZ" sz="1600" dirty="0"/>
              <a:t>zvuky vznikající spontánně nebo </a:t>
            </a:r>
            <a:r>
              <a:rPr lang="cs-CZ" sz="1600" dirty="0" err="1"/>
              <a:t>evokovaně</a:t>
            </a:r>
            <a:r>
              <a:rPr lang="cs-CZ" sz="1600" dirty="0"/>
              <a:t> činností zevních vláskových </a:t>
            </a:r>
            <a:r>
              <a:rPr lang="cs-CZ" sz="1600" dirty="0" err="1"/>
              <a:t>bb</a:t>
            </a:r>
            <a:r>
              <a:rPr lang="cs-CZ" sz="1600" dirty="0"/>
              <a:t>. Cortiho orgánu</a:t>
            </a:r>
          </a:p>
          <a:p>
            <a:pPr lvl="2"/>
            <a:r>
              <a:rPr lang="cs-CZ" sz="1400" dirty="0"/>
              <a:t>Zvuky snímáme mikrofonem ve zvukovodu </a:t>
            </a:r>
          </a:p>
          <a:p>
            <a:pPr lvl="1"/>
            <a:r>
              <a:rPr lang="cs-CZ" sz="1600" dirty="0"/>
              <a:t>Spontánní OAE </a:t>
            </a:r>
          </a:p>
          <a:p>
            <a:pPr lvl="2"/>
            <a:r>
              <a:rPr lang="cs-CZ" sz="1400" dirty="0"/>
              <a:t>Vznikají samovolně, známka normální funkce Cortiho orgánu</a:t>
            </a:r>
          </a:p>
          <a:p>
            <a:pPr lvl="1"/>
            <a:r>
              <a:rPr lang="cs-CZ" sz="1600" dirty="0"/>
              <a:t>Evokované OAE </a:t>
            </a:r>
          </a:p>
          <a:p>
            <a:pPr lvl="2"/>
            <a:r>
              <a:rPr lang="cs-CZ" sz="1400" b="1" dirty="0"/>
              <a:t>Tranzientně evokované </a:t>
            </a:r>
            <a:r>
              <a:rPr lang="cs-CZ" sz="1400" dirty="0"/>
              <a:t>(TEOAE)- odpověď na akustický stimul</a:t>
            </a:r>
          </a:p>
          <a:p>
            <a:pPr lvl="2"/>
            <a:r>
              <a:rPr lang="cs-CZ" sz="1400" b="1" dirty="0"/>
              <a:t>Distorzní produkty </a:t>
            </a:r>
            <a:r>
              <a:rPr lang="cs-CZ" sz="1400" dirty="0"/>
              <a:t>(DPOAE) – emisní odpověď na dva současně vnímané čisté tóny o blízké frekvenci a intenzitě</a:t>
            </a:r>
          </a:p>
          <a:p>
            <a:pPr lvl="1"/>
            <a:r>
              <a:rPr lang="cs-CZ" sz="1600" dirty="0"/>
              <a:t>Výsledky: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Výbavné emise </a:t>
            </a:r>
            <a:r>
              <a:rPr lang="cs-CZ" sz="1400" dirty="0"/>
              <a:t>– správná funkce zevních vláskových buněk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Nevýbavné</a:t>
            </a:r>
            <a:r>
              <a:rPr lang="cs-CZ" sz="1400" dirty="0">
                <a:solidFill>
                  <a:srgbClr val="FF0000"/>
                </a:solidFill>
              </a:rPr>
              <a:t> emise </a:t>
            </a:r>
            <a:r>
              <a:rPr lang="cs-CZ" sz="1400" dirty="0"/>
              <a:t>– percepční nedoslýchavost, </a:t>
            </a:r>
            <a:r>
              <a:rPr lang="cs-CZ" sz="1400" dirty="0" err="1"/>
              <a:t>dif</a:t>
            </a:r>
            <a:r>
              <a:rPr lang="cs-CZ" sz="1400" dirty="0"/>
              <a:t>. Dg patologie v převodním systému (</a:t>
            </a:r>
            <a:r>
              <a:rPr lang="cs-CZ" sz="1400" dirty="0" err="1"/>
              <a:t>cerumen</a:t>
            </a:r>
            <a:r>
              <a:rPr lang="cs-CZ" sz="1400" dirty="0"/>
              <a:t>, nevzdušné či nefunkční středouší)  - nemusí vždy znamenat percepční nedoslýchavost</a:t>
            </a:r>
          </a:p>
          <a:p>
            <a:pPr lvl="1"/>
            <a:r>
              <a:rPr lang="cs-CZ" sz="1600" dirty="0"/>
              <a:t>Indikace</a:t>
            </a:r>
          </a:p>
          <a:p>
            <a:pPr lvl="2"/>
            <a:r>
              <a:rPr lang="cs-CZ" sz="1400" dirty="0"/>
              <a:t>novorozenecký </a:t>
            </a:r>
            <a:r>
              <a:rPr lang="cs-CZ" sz="1400" dirty="0" err="1"/>
              <a:t>screening</a:t>
            </a:r>
            <a:r>
              <a:rPr lang="cs-CZ" sz="1400" dirty="0"/>
              <a:t> sluchu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11922D-180E-4F67-B8F5-1F151B083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922" y="1561194"/>
            <a:ext cx="2971800" cy="420052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17EF2BF-A05D-42A0-B231-5FA3CD78E092}"/>
              </a:ext>
            </a:extLst>
          </p:cNvPr>
          <p:cNvSpPr/>
          <p:nvPr/>
        </p:nvSpPr>
        <p:spPr>
          <a:xfrm>
            <a:off x="5939644" y="5910719"/>
            <a:ext cx="3204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222222"/>
                </a:solidFill>
              </a:rPr>
              <a:t>Obr.: vyšetřování novorozence pomocí OAE</a:t>
            </a:r>
          </a:p>
          <a:p>
            <a:r>
              <a:rPr lang="cs-CZ" sz="1000" i="1" dirty="0">
                <a:solidFill>
                  <a:srgbClr val="222222"/>
                </a:solidFill>
              </a:rPr>
              <a:t>Zdroj obr.: </a:t>
            </a:r>
            <a:r>
              <a:rPr lang="cs-CZ" sz="1000" i="1" dirty="0" err="1">
                <a:solidFill>
                  <a:srgbClr val="222222"/>
                </a:solidFill>
              </a:rPr>
              <a:t>www.otorinolaryngologie.cz</a:t>
            </a:r>
            <a:r>
              <a:rPr lang="cs-CZ" sz="1000" i="1" dirty="0">
                <a:solidFill>
                  <a:srgbClr val="222222"/>
                </a:solidFill>
              </a:rPr>
              <a:t>/</a:t>
            </a:r>
            <a:r>
              <a:rPr lang="cs-CZ" sz="1000" i="1" dirty="0" err="1">
                <a:solidFill>
                  <a:srgbClr val="222222"/>
                </a:solidFill>
              </a:rPr>
              <a:t>prirucky</a:t>
            </a:r>
            <a:r>
              <a:rPr lang="cs-CZ" sz="1000" i="1" dirty="0">
                <a:solidFill>
                  <a:srgbClr val="222222"/>
                </a:solidFill>
              </a:rPr>
              <a:t>-pro-praxi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518517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A698-FDDB-4931-A40F-F2709380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4000" dirty="0"/>
            </a:br>
            <a:r>
              <a:rPr lang="cs-CZ" sz="2400" dirty="0"/>
              <a:t>Objektivní audiometrická vyšetření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65466-6086-4347-860A-5FDD0C15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40" y="1196752"/>
            <a:ext cx="8496944" cy="5256584"/>
          </a:xfrm>
        </p:spPr>
        <p:txBody>
          <a:bodyPr/>
          <a:lstStyle/>
          <a:p>
            <a:r>
              <a:rPr lang="cs-CZ" sz="2000" b="1" dirty="0"/>
              <a:t>BERA</a:t>
            </a:r>
            <a:r>
              <a:rPr lang="cs-CZ" sz="2000" dirty="0"/>
              <a:t> </a:t>
            </a:r>
          </a:p>
          <a:p>
            <a:pPr lvl="1"/>
            <a:r>
              <a:rPr lang="cs-CZ" sz="1600" i="1" dirty="0" err="1">
                <a:solidFill>
                  <a:srgbClr val="FF0000"/>
                </a:solidFill>
              </a:rPr>
              <a:t>B</a:t>
            </a:r>
            <a:r>
              <a:rPr lang="cs-CZ" sz="1600" i="1" dirty="0" err="1"/>
              <a:t>rainstem</a:t>
            </a:r>
            <a:r>
              <a:rPr lang="cs-CZ" sz="1600" i="1" dirty="0"/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E</a:t>
            </a:r>
            <a:r>
              <a:rPr lang="cs-CZ" sz="1600" i="1" dirty="0" err="1"/>
              <a:t>voked</a:t>
            </a:r>
            <a:r>
              <a:rPr lang="cs-CZ" sz="1600" i="1" dirty="0"/>
              <a:t> </a:t>
            </a:r>
            <a:r>
              <a:rPr lang="cs-CZ" sz="1600" i="1" dirty="0">
                <a:solidFill>
                  <a:srgbClr val="FF0000"/>
                </a:solidFill>
              </a:rPr>
              <a:t>R</a:t>
            </a:r>
            <a:r>
              <a:rPr lang="cs-CZ" sz="1600" i="1" dirty="0"/>
              <a:t>esponse </a:t>
            </a:r>
            <a:r>
              <a:rPr lang="cs-CZ" sz="1600" i="1" dirty="0">
                <a:solidFill>
                  <a:srgbClr val="FF0000"/>
                </a:solidFill>
              </a:rPr>
              <a:t>A</a:t>
            </a:r>
            <a:r>
              <a:rPr lang="cs-CZ" sz="1600" i="1" dirty="0"/>
              <a:t>udiometry, syn. BAEP)</a:t>
            </a:r>
          </a:p>
          <a:p>
            <a:pPr lvl="1"/>
            <a:r>
              <a:rPr lang="cs-CZ" sz="1600" dirty="0"/>
              <a:t>vyšetření evokovaných sluchových potenciálů</a:t>
            </a:r>
          </a:p>
          <a:p>
            <a:pPr lvl="1"/>
            <a:r>
              <a:rPr lang="cs-CZ" sz="1600" dirty="0"/>
              <a:t>Princip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Vyšetření elektrických potenciálů mozkového kmene jako odpovědi na akustický podnět </a:t>
            </a:r>
          </a:p>
          <a:p>
            <a:pPr lvl="2"/>
            <a:r>
              <a:rPr lang="cs-CZ" sz="1400" dirty="0"/>
              <a:t>Podnět o různých intenzitách přiveden pac. pomocí sluchátek, odpovědi jsou snímány elektrodami na hlavě</a:t>
            </a:r>
          </a:p>
          <a:p>
            <a:pPr lvl="2"/>
            <a:r>
              <a:rPr lang="cs-CZ" sz="1400" dirty="0"/>
              <a:t>U normálního sluchu   5 vln, každá odpovídá určité anatomické struktuře mozkového kmene</a:t>
            </a:r>
          </a:p>
          <a:p>
            <a:pPr lvl="1"/>
            <a:r>
              <a:rPr lang="cs-CZ" sz="1600" dirty="0"/>
              <a:t>Indikace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Vyloučení </a:t>
            </a:r>
            <a:r>
              <a:rPr lang="cs-CZ" sz="1400" dirty="0" err="1">
                <a:solidFill>
                  <a:srgbClr val="FF0000"/>
                </a:solidFill>
              </a:rPr>
              <a:t>retrokochleární</a:t>
            </a:r>
            <a:r>
              <a:rPr lang="cs-CZ" sz="1400" dirty="0">
                <a:solidFill>
                  <a:srgbClr val="FF0000"/>
                </a:solidFill>
              </a:rPr>
              <a:t> poruchy </a:t>
            </a:r>
          </a:p>
          <a:p>
            <a:pPr lvl="3"/>
            <a:r>
              <a:rPr lang="cs-CZ" sz="1400" dirty="0"/>
              <a:t>patologie v oblasti sluchově - rovnovážného nervu (např. vestibulární </a:t>
            </a:r>
            <a:r>
              <a:rPr lang="cs-CZ" sz="1400" dirty="0" err="1"/>
              <a:t>schwannom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Asymetrická nedoslýchavost, závratě, </a:t>
            </a:r>
            <a:r>
              <a:rPr lang="cs-CZ" sz="1400" dirty="0" err="1"/>
              <a:t>tinnitus</a:t>
            </a:r>
            <a:endParaRPr lang="cs-CZ" sz="1400" dirty="0"/>
          </a:p>
          <a:p>
            <a:pPr lvl="2"/>
            <a:r>
              <a:rPr lang="cs-CZ" sz="1400" dirty="0"/>
              <a:t>Při patologickém nálezu doplnění magnetické rezonance</a:t>
            </a:r>
          </a:p>
          <a:p>
            <a:pPr marL="914400" lvl="2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1651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A698-FDDB-4931-A40F-F2709380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5400" dirty="0"/>
            </a:br>
            <a:r>
              <a:rPr lang="cs-CZ" sz="2400" dirty="0"/>
              <a:t>Objektivní audiometrická vyšetření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65466-6086-4347-860A-5FDD0C151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4788024" cy="5328591"/>
          </a:xfrm>
        </p:spPr>
        <p:txBody>
          <a:bodyPr/>
          <a:lstStyle/>
          <a:p>
            <a:r>
              <a:rPr lang="cs-CZ" sz="2000" b="1" dirty="0"/>
              <a:t>BERA</a:t>
            </a:r>
            <a:r>
              <a:rPr lang="cs-CZ" sz="2000" dirty="0"/>
              <a:t> </a:t>
            </a:r>
          </a:p>
          <a:p>
            <a:pPr lvl="1"/>
            <a:r>
              <a:rPr lang="cs-CZ" sz="1600" dirty="0"/>
              <a:t>Záznam vyšetření tvoří křivka skládající se z 5 vln:</a:t>
            </a:r>
          </a:p>
          <a:p>
            <a:pPr lvl="1"/>
            <a:endParaRPr lang="cs-CZ" sz="1600" dirty="0"/>
          </a:p>
          <a:p>
            <a:pPr marL="457200" lvl="1" indent="0">
              <a:buNone/>
            </a:pPr>
            <a:r>
              <a:rPr lang="cs-CZ" sz="1600" i="1" dirty="0"/>
              <a:t>I. vlna –</a:t>
            </a:r>
            <a:r>
              <a:rPr lang="cs-CZ" sz="1600" dirty="0"/>
              <a:t>distální část sluchového nervu</a:t>
            </a:r>
            <a:br>
              <a:rPr lang="cs-CZ" sz="1600" i="1" dirty="0"/>
            </a:br>
            <a:endParaRPr lang="cs-CZ" sz="1600" i="1" dirty="0"/>
          </a:p>
          <a:p>
            <a:pPr marL="457200" lvl="1" indent="0">
              <a:buNone/>
            </a:pPr>
            <a:r>
              <a:rPr lang="cs-CZ" sz="1600" i="1" dirty="0"/>
              <a:t>II. vlna – </a:t>
            </a:r>
            <a:r>
              <a:rPr lang="cs-CZ" sz="1600" dirty="0"/>
              <a:t>proximální část sluchového nervu</a:t>
            </a:r>
            <a:br>
              <a:rPr lang="cs-CZ" sz="1600" i="1" dirty="0"/>
            </a:br>
            <a:endParaRPr lang="cs-CZ" sz="1600" i="1" dirty="0"/>
          </a:p>
          <a:p>
            <a:pPr marL="457200" lvl="1" indent="0">
              <a:buNone/>
            </a:pPr>
            <a:r>
              <a:rPr lang="cs-CZ" sz="1600" i="1" dirty="0"/>
              <a:t>III. vlna – </a:t>
            </a:r>
            <a:r>
              <a:rPr lang="cs-CZ" sz="1600" dirty="0"/>
              <a:t>dolní část pontu</a:t>
            </a:r>
            <a:br>
              <a:rPr lang="cs-CZ" sz="1600" i="1" dirty="0"/>
            </a:br>
            <a:endParaRPr lang="cs-CZ" sz="1600" i="1" dirty="0"/>
          </a:p>
          <a:p>
            <a:pPr marL="457200" lvl="1" indent="0">
              <a:buNone/>
            </a:pPr>
            <a:r>
              <a:rPr lang="cs-CZ" sz="1600" i="1" dirty="0"/>
              <a:t>IV. vlna – </a:t>
            </a:r>
            <a:r>
              <a:rPr lang="cs-CZ" sz="1600" dirty="0" err="1"/>
              <a:t>nucleus</a:t>
            </a:r>
            <a:r>
              <a:rPr lang="cs-CZ" sz="1600" dirty="0"/>
              <a:t> </a:t>
            </a:r>
            <a:r>
              <a:rPr lang="cs-CZ" sz="1600" dirty="0" err="1"/>
              <a:t>olivaris</a:t>
            </a:r>
            <a:r>
              <a:rPr lang="cs-CZ" sz="1600" dirty="0"/>
              <a:t> superior</a:t>
            </a:r>
            <a:br>
              <a:rPr lang="cs-CZ" sz="1600" i="1" dirty="0"/>
            </a:br>
            <a:endParaRPr lang="cs-CZ" sz="1600" i="1" dirty="0"/>
          </a:p>
          <a:p>
            <a:pPr marL="457200" lvl="1" indent="0">
              <a:buNone/>
            </a:pPr>
            <a:r>
              <a:rPr lang="cs-CZ" sz="1600" i="1" dirty="0"/>
              <a:t>V. vlna – </a:t>
            </a:r>
            <a:r>
              <a:rPr lang="cs-CZ" sz="1600" dirty="0" err="1"/>
              <a:t>lemniscus</a:t>
            </a:r>
            <a:r>
              <a:rPr lang="cs-CZ" sz="1600" dirty="0"/>
              <a:t> </a:t>
            </a:r>
            <a:r>
              <a:rPr lang="cs-CZ" sz="1600" dirty="0" err="1"/>
              <a:t>lateralis</a:t>
            </a:r>
            <a:r>
              <a:rPr lang="cs-CZ" sz="1600" dirty="0"/>
              <a:t> a </a:t>
            </a:r>
            <a:r>
              <a:rPr lang="cs-CZ" sz="1600" dirty="0" err="1"/>
              <a:t>colliculus</a:t>
            </a:r>
            <a:r>
              <a:rPr lang="cs-CZ" sz="1600" dirty="0"/>
              <a:t> </a:t>
            </a:r>
            <a:r>
              <a:rPr lang="cs-CZ" sz="1600" dirty="0" err="1"/>
              <a:t>inferior</a:t>
            </a:r>
            <a:endParaRPr lang="cs-CZ" sz="1600" dirty="0"/>
          </a:p>
        </p:txBody>
      </p:sp>
      <p:pic>
        <p:nvPicPr>
          <p:cNvPr id="4" name="Picture 4" descr="BERA detail">
            <a:extLst>
              <a:ext uri="{FF2B5EF4-FFF2-40B4-BE49-F238E27FC236}">
                <a16:creationId xmlns:a16="http://schemas.microsoft.com/office/drawing/2014/main" id="{D72997F8-9660-4455-80DB-04DCB8682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2" r="12270"/>
          <a:stretch/>
        </p:blipFill>
        <p:spPr bwMode="auto">
          <a:xfrm>
            <a:off x="4600037" y="2101910"/>
            <a:ext cx="4220435" cy="326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9F3DA5C-66D0-44EE-8A7B-6655365755B4}"/>
              </a:ext>
            </a:extLst>
          </p:cNvPr>
          <p:cNvSpPr txBox="1"/>
          <p:nvPr/>
        </p:nvSpPr>
        <p:spPr>
          <a:xfrm>
            <a:off x="5364088" y="5373216"/>
            <a:ext cx="3024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Obr.: záznam z vyšetření BERA </a:t>
            </a:r>
            <a:r>
              <a:rPr lang="cs-CZ" sz="1600" dirty="0"/>
              <a:t> </a:t>
            </a:r>
          </a:p>
          <a:p>
            <a:r>
              <a:rPr lang="cs-CZ" sz="10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65354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B63E2-ABAF-2B40-BFFB-4D33FB2B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67E796-4B67-B340-A0EE-49DCC7D7C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744"/>
            <a:ext cx="8820472" cy="5616624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Bubínek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1"/>
            <a:endParaRPr lang="cs-CZ" sz="1800" dirty="0"/>
          </a:p>
          <a:p>
            <a:pPr lvl="1"/>
            <a:r>
              <a:rPr lang="en-GB" sz="1800" b="1" dirty="0" err="1"/>
              <a:t>Bubínek</a:t>
            </a:r>
            <a:r>
              <a:rPr lang="en-GB" sz="1800" b="1" dirty="0"/>
              <a:t> (</a:t>
            </a:r>
            <a:r>
              <a:rPr lang="en-GB" sz="1800" b="1" dirty="0" err="1"/>
              <a:t>membrana</a:t>
            </a:r>
            <a:r>
              <a:rPr lang="en-GB" sz="1800" b="1" dirty="0"/>
              <a:t> tympani)</a:t>
            </a:r>
          </a:p>
          <a:p>
            <a:pPr lvl="2"/>
            <a:r>
              <a:rPr lang="en-GB" sz="1400" dirty="0" err="1"/>
              <a:t>Oválná</a:t>
            </a:r>
            <a:r>
              <a:rPr lang="en-GB" sz="1400" dirty="0"/>
              <a:t> </a:t>
            </a:r>
            <a:r>
              <a:rPr lang="en-GB" sz="1400" dirty="0" err="1"/>
              <a:t>blanka</a:t>
            </a:r>
            <a:r>
              <a:rPr lang="en-GB" sz="1400" dirty="0"/>
              <a:t> </a:t>
            </a:r>
            <a:r>
              <a:rPr lang="en-GB" sz="1400" dirty="0" err="1"/>
              <a:t>předělující</a:t>
            </a:r>
            <a:r>
              <a:rPr lang="en-GB" sz="1400" dirty="0"/>
              <a:t> </a:t>
            </a:r>
            <a:r>
              <a:rPr lang="en-GB" sz="1400" dirty="0" err="1"/>
              <a:t>zevní</a:t>
            </a:r>
            <a:r>
              <a:rPr lang="en-GB" sz="1400" dirty="0"/>
              <a:t> </a:t>
            </a:r>
            <a:r>
              <a:rPr lang="en-GB" sz="1400" dirty="0" err="1"/>
              <a:t>střední</a:t>
            </a:r>
            <a:r>
              <a:rPr lang="en-GB" sz="1400" dirty="0"/>
              <a:t> </a:t>
            </a:r>
            <a:r>
              <a:rPr lang="en-GB" sz="1400" dirty="0" err="1"/>
              <a:t>ucho</a:t>
            </a:r>
            <a:r>
              <a:rPr lang="en-GB" sz="1400" dirty="0"/>
              <a:t>, 0.1mm </a:t>
            </a:r>
            <a:r>
              <a:rPr lang="en-GB" sz="1400" dirty="0" err="1"/>
              <a:t>silná</a:t>
            </a:r>
            <a:endParaRPr lang="en-GB" sz="1400" dirty="0"/>
          </a:p>
          <a:p>
            <a:pPr lvl="2"/>
            <a:r>
              <a:rPr lang="en-GB" sz="1400" dirty="0" err="1"/>
              <a:t>Zasazen</a:t>
            </a:r>
            <a:r>
              <a:rPr lang="en-GB" sz="1400" dirty="0"/>
              <a:t> do </a:t>
            </a:r>
            <a:r>
              <a:rPr lang="en-GB" sz="1400" dirty="0" err="1"/>
              <a:t>kostěnného</a:t>
            </a:r>
            <a:r>
              <a:rPr lang="en-GB" sz="1400" dirty="0"/>
              <a:t> </a:t>
            </a:r>
            <a:r>
              <a:rPr lang="en-GB" sz="1400" dirty="0" err="1"/>
              <a:t>žlábu</a:t>
            </a:r>
            <a:r>
              <a:rPr lang="en-GB" sz="1400" dirty="0"/>
              <a:t> (sulcus </a:t>
            </a:r>
            <a:r>
              <a:rPr lang="en-GB" sz="1400" dirty="0" err="1"/>
              <a:t>tympanicus</a:t>
            </a:r>
            <a:r>
              <a:rPr lang="en-GB" sz="1400" dirty="0"/>
              <a:t>)</a:t>
            </a:r>
          </a:p>
          <a:p>
            <a:pPr lvl="2"/>
            <a:r>
              <a:rPr lang="en-GB" sz="1400" dirty="0" err="1"/>
              <a:t>Ke</a:t>
            </a:r>
            <a:r>
              <a:rPr lang="en-GB" sz="1400" dirty="0"/>
              <a:t> </a:t>
            </a:r>
            <a:r>
              <a:rPr lang="en-GB" sz="1400" dirty="0" err="1"/>
              <a:t>stěne</a:t>
            </a:r>
            <a:r>
              <a:rPr lang="en-GB" sz="1400" dirty="0"/>
              <a:t> </a:t>
            </a:r>
            <a:r>
              <a:rPr lang="en-GB" sz="1400" dirty="0" err="1"/>
              <a:t>zvukovodu</a:t>
            </a:r>
            <a:r>
              <a:rPr lang="en-GB" sz="1400" dirty="0"/>
              <a:t> </a:t>
            </a:r>
            <a:r>
              <a:rPr lang="en-GB" sz="1400" dirty="0" err="1"/>
              <a:t>usazen</a:t>
            </a:r>
            <a:r>
              <a:rPr lang="en-GB" sz="1400" dirty="0"/>
              <a:t> </a:t>
            </a:r>
            <a:r>
              <a:rPr lang="en-GB" sz="1400" dirty="0" err="1"/>
              <a:t>šikmo</a:t>
            </a:r>
            <a:r>
              <a:rPr lang="en-GB" sz="1400" dirty="0"/>
              <a:t> </a:t>
            </a:r>
          </a:p>
          <a:p>
            <a:pPr lvl="3"/>
            <a:r>
              <a:rPr lang="en-GB" sz="1400" dirty="0"/>
              <a:t>(</a:t>
            </a:r>
            <a:r>
              <a:rPr lang="en-GB" sz="1400" dirty="0" err="1"/>
              <a:t>přední</a:t>
            </a:r>
            <a:r>
              <a:rPr lang="en-GB" sz="1400" dirty="0"/>
              <a:t> a </a:t>
            </a:r>
            <a:r>
              <a:rPr lang="en-GB" sz="1400" dirty="0" err="1"/>
              <a:t>dolní</a:t>
            </a:r>
            <a:r>
              <a:rPr lang="en-GB" sz="1400" dirty="0"/>
              <a:t> </a:t>
            </a:r>
            <a:r>
              <a:rPr lang="en-GB" sz="1400" dirty="0" err="1"/>
              <a:t>stěna</a:t>
            </a:r>
            <a:r>
              <a:rPr lang="en-GB" sz="1400" dirty="0"/>
              <a:t> </a:t>
            </a:r>
            <a:r>
              <a:rPr lang="en-GB" sz="1400" dirty="0" err="1"/>
              <a:t>zvukovodu</a:t>
            </a:r>
            <a:r>
              <a:rPr lang="en-GB" sz="1400" dirty="0"/>
              <a:t> </a:t>
            </a:r>
            <a:r>
              <a:rPr lang="en-GB" sz="1400" dirty="0" err="1"/>
              <a:t>je</a:t>
            </a:r>
            <a:r>
              <a:rPr lang="en-GB" sz="1400" dirty="0"/>
              <a:t> </a:t>
            </a:r>
            <a:r>
              <a:rPr lang="en-GB" sz="1400" dirty="0" err="1"/>
              <a:t>delší</a:t>
            </a:r>
            <a:r>
              <a:rPr lang="en-GB" sz="1400" dirty="0"/>
              <a:t> </a:t>
            </a:r>
            <a:r>
              <a:rPr lang="en-GB" sz="1400" dirty="0" err="1"/>
              <a:t>než</a:t>
            </a:r>
            <a:r>
              <a:rPr lang="en-GB" sz="1400" dirty="0"/>
              <a:t> </a:t>
            </a:r>
            <a:r>
              <a:rPr lang="en-GB" sz="1400" dirty="0" err="1"/>
              <a:t>zadní</a:t>
            </a:r>
            <a:r>
              <a:rPr lang="en-GB" sz="1400" dirty="0"/>
              <a:t> a </a:t>
            </a:r>
            <a:r>
              <a:rPr lang="en-GB" sz="1400" dirty="0" err="1"/>
              <a:t>horní</a:t>
            </a:r>
            <a:r>
              <a:rPr lang="en-GB" sz="1400" dirty="0"/>
              <a:t> </a:t>
            </a:r>
            <a:r>
              <a:rPr lang="en-GB" sz="1400" dirty="0" err="1"/>
              <a:t>stěna</a:t>
            </a:r>
            <a:r>
              <a:rPr lang="en-GB" sz="1400" dirty="0"/>
              <a:t>)</a:t>
            </a:r>
          </a:p>
          <a:p>
            <a:pPr lvl="2"/>
            <a:r>
              <a:rPr lang="en-GB" sz="1400" dirty="0" err="1"/>
              <a:t>Skladba</a:t>
            </a:r>
            <a:endParaRPr lang="en-GB" sz="1400" dirty="0"/>
          </a:p>
          <a:p>
            <a:pPr lvl="3"/>
            <a:r>
              <a:rPr lang="en-GB" sz="1400" dirty="0"/>
              <a:t>Anulus </a:t>
            </a:r>
            <a:r>
              <a:rPr lang="en-GB" sz="1400" dirty="0" err="1"/>
              <a:t>fibrocartilagineus</a:t>
            </a:r>
            <a:r>
              <a:rPr lang="en-GB" sz="1400" dirty="0"/>
              <a:t> (</a:t>
            </a:r>
            <a:r>
              <a:rPr lang="en-GB" sz="1400" dirty="0" err="1"/>
              <a:t>ztluštělý</a:t>
            </a:r>
            <a:r>
              <a:rPr lang="en-GB" sz="1400" dirty="0"/>
              <a:t> </a:t>
            </a:r>
            <a:r>
              <a:rPr lang="en-GB" sz="1400" dirty="0" err="1"/>
              <a:t>okraj</a:t>
            </a:r>
            <a:r>
              <a:rPr lang="en-GB" sz="1400" dirty="0"/>
              <a:t> </a:t>
            </a:r>
            <a:r>
              <a:rPr lang="en-GB" sz="1400" dirty="0" err="1"/>
              <a:t>bubínku</a:t>
            </a:r>
            <a:r>
              <a:rPr lang="en-GB" sz="1400" dirty="0"/>
              <a:t>)</a:t>
            </a:r>
          </a:p>
          <a:p>
            <a:pPr lvl="3"/>
            <a:r>
              <a:rPr lang="en-GB" sz="1400" dirty="0"/>
              <a:t>Pars </a:t>
            </a:r>
            <a:r>
              <a:rPr lang="en-GB" sz="1400" dirty="0" err="1"/>
              <a:t>tensa</a:t>
            </a:r>
            <a:endParaRPr lang="en-GB" sz="1400" dirty="0"/>
          </a:p>
          <a:p>
            <a:pPr lvl="4"/>
            <a:r>
              <a:rPr lang="cs-CZ" sz="1400" dirty="0"/>
              <a:t>Tři vrstvy:</a:t>
            </a:r>
          </a:p>
          <a:p>
            <a:pPr lvl="5"/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Zevní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epidermis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Střední – vazivo (zevně radiálně,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navnitř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cirkulárně)</a:t>
            </a:r>
          </a:p>
          <a:p>
            <a:pPr lvl="5"/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Vnitřní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epitel </a:t>
            </a:r>
            <a:endParaRPr lang="en-GB" sz="1400" dirty="0"/>
          </a:p>
          <a:p>
            <a:pPr lvl="3"/>
            <a:r>
              <a:rPr lang="en-GB" sz="1400" dirty="0"/>
              <a:t>Pars </a:t>
            </a:r>
            <a:r>
              <a:rPr lang="en-GB" sz="1400" dirty="0" err="1"/>
              <a:t>flaccida</a:t>
            </a:r>
            <a:r>
              <a:rPr lang="en-GB" sz="1400" dirty="0"/>
              <a:t> (</a:t>
            </a:r>
            <a:r>
              <a:rPr lang="en-GB" sz="1400" dirty="0" err="1"/>
              <a:t>membrana</a:t>
            </a:r>
            <a:r>
              <a:rPr lang="en-GB" sz="1400" dirty="0"/>
              <a:t> </a:t>
            </a:r>
            <a:r>
              <a:rPr lang="en-GB" sz="1400" dirty="0" err="1"/>
              <a:t>Shrapnelli</a:t>
            </a:r>
            <a:r>
              <a:rPr lang="en-GB" sz="1400" dirty="0"/>
              <a:t>)</a:t>
            </a:r>
          </a:p>
          <a:p>
            <a:pPr lvl="4"/>
            <a:r>
              <a:rPr lang="en-GB" sz="1400" dirty="0"/>
              <a:t>v </a:t>
            </a:r>
            <a:r>
              <a:rPr lang="en-GB" sz="1400" dirty="0" err="1"/>
              <a:t>horní</a:t>
            </a:r>
            <a:r>
              <a:rPr lang="en-GB" sz="1400" dirty="0"/>
              <a:t> </a:t>
            </a:r>
            <a:r>
              <a:rPr lang="en-GB" sz="1400" dirty="0" err="1"/>
              <a:t>části</a:t>
            </a:r>
            <a:r>
              <a:rPr lang="en-GB" sz="1400" dirty="0"/>
              <a:t> </a:t>
            </a:r>
            <a:r>
              <a:rPr lang="en-GB" sz="1400" dirty="0" err="1"/>
              <a:t>bubínku</a:t>
            </a:r>
            <a:r>
              <a:rPr lang="cs-CZ" sz="1400" dirty="0"/>
              <a:t>, </a:t>
            </a:r>
            <a:r>
              <a:rPr lang="en-GB" sz="1400" dirty="0" err="1"/>
              <a:t>chybí</a:t>
            </a:r>
            <a:r>
              <a:rPr lang="en-GB" sz="1400" dirty="0"/>
              <a:t> </a:t>
            </a:r>
            <a:r>
              <a:rPr lang="en-GB" sz="1400" dirty="0" err="1"/>
              <a:t>vazivová</a:t>
            </a:r>
            <a:r>
              <a:rPr lang="en-GB" sz="1400" dirty="0"/>
              <a:t> </a:t>
            </a:r>
            <a:r>
              <a:rPr lang="en-GB" sz="1400" dirty="0" err="1"/>
              <a:t>vrstva</a:t>
            </a:r>
            <a:endParaRPr lang="cs-CZ" sz="1400" dirty="0"/>
          </a:p>
          <a:p>
            <a:pPr lvl="3"/>
            <a:endParaRPr lang="en-GB" sz="1400" dirty="0"/>
          </a:p>
          <a:p>
            <a:pPr lvl="1"/>
            <a:endParaRPr lang="cs-CZ" sz="2000" dirty="0"/>
          </a:p>
        </p:txBody>
      </p:sp>
      <p:pic>
        <p:nvPicPr>
          <p:cNvPr id="1026" name="Picture 2" descr="/var/folders/03/xt2tvnrs4y7ffspqs4x7p4km0000gn/T/com.microsoft.Powerpoint/WebArchiveCopyPasteTempFiles/017-on.jpg">
            <a:hlinkClick r:id="rId2"/>
            <a:extLst>
              <a:ext uri="{FF2B5EF4-FFF2-40B4-BE49-F238E27FC236}">
                <a16:creationId xmlns:a16="http://schemas.microsoft.com/office/drawing/2014/main" id="{17BEB8B6-4A2D-E643-AE22-9330FD3A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64" y="1484201"/>
            <a:ext cx="3073896" cy="23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26D42B0-726D-DA47-B0F0-76A852E1202D}"/>
              </a:ext>
            </a:extLst>
          </p:cNvPr>
          <p:cNvSpPr txBox="1"/>
          <p:nvPr/>
        </p:nvSpPr>
        <p:spPr>
          <a:xfrm>
            <a:off x="6347420" y="3789623"/>
            <a:ext cx="256984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Levý bubínek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prominentia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malleolaris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proc.brevis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stria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malleolaris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manubrium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umbo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incudostapediální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skloubení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světelný reflex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– oblast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atticu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epitympana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Fotoarchív KOCHHK FNUSA a LFMU</a:t>
            </a:r>
          </a:p>
          <a:p>
            <a:endParaRPr lang="cs-CZ" sz="1000" i="1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„</a:t>
            </a:r>
            <a:r>
              <a:rPr lang="cs-CZ" sz="1400" dirty="0" err="1">
                <a:solidFill>
                  <a:srgbClr val="FF0000"/>
                </a:solidFill>
              </a:rPr>
              <a:t>Besoldova</a:t>
            </a:r>
            <a:r>
              <a:rPr lang="cs-CZ" sz="1400" dirty="0">
                <a:solidFill>
                  <a:srgbClr val="FF0000"/>
                </a:solidFill>
              </a:rPr>
              <a:t> trias“</a:t>
            </a:r>
          </a:p>
          <a:p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Prominentia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malleolaris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malleolaris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Světelný reflex</a:t>
            </a:r>
          </a:p>
          <a:p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25495775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/>
              <a:t>4. Objektivní audiometrická vyšetření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tympanometrie</a:t>
            </a:r>
            <a:r>
              <a:rPr lang="cs-CZ" sz="1200" dirty="0"/>
              <a:t>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OAE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5. Periferní paréza lícního nervu 		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klinická anatomie lícního nervu</a:t>
            </a:r>
            <a:endParaRPr lang="cs-CZ" sz="12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/>
              <a:t>14. Otoskleróza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/>
              <a:t>1. Anatomie ucha, sluchová funkce, vyšetření ucha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klinická anatomie ucha – zevní, střední, vnitřní ucho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sluchová funkce ( převodní, percepční ústrojí )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</a:t>
            </a:r>
            <a:r>
              <a:rPr lang="cs-CZ" sz="1200" dirty="0" err="1"/>
              <a:t>oto</a:t>
            </a:r>
            <a:r>
              <a:rPr lang="cs-CZ" sz="1200" dirty="0"/>
              <a:t>(mikro)</a:t>
            </a:r>
            <a:r>
              <a:rPr lang="cs-CZ" sz="1200" dirty="0" err="1"/>
              <a:t>skopie</a:t>
            </a:r>
            <a:r>
              <a:rPr lang="cs-CZ" sz="1200" dirty="0"/>
              <a:t> -  fyziologický nález – obr. 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zobrazovací metody (</a:t>
            </a:r>
            <a:r>
              <a:rPr lang="cs-CZ" sz="1200" dirty="0" err="1"/>
              <a:t>rtg</a:t>
            </a:r>
            <a:r>
              <a:rPr lang="cs-CZ" sz="1200" dirty="0"/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2. Vyšetření sluchového ústrojí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rozdělení poruch sluchu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řečí a ladičkami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tónovou audiometrií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3. Funkce a vyšetření vestibulárního ústrojí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funkce rovnovážného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vyšetření vestibulárního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diagnostika periferního a centrálního vestibulárního syndromu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6377220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105A7-ACA2-AC49-A6C4-15846EE8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dirty="0"/>
            </a:br>
            <a:r>
              <a:rPr lang="cs-CZ" sz="2800" dirty="0"/>
              <a:t>Periferní paréza lícního nervu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2FD429-94D3-8749-81EA-803733714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616624"/>
          </a:xfrm>
        </p:spPr>
        <p:txBody>
          <a:bodyPr/>
          <a:lstStyle/>
          <a:p>
            <a:r>
              <a:rPr lang="cs-CZ" sz="2000" b="1" dirty="0"/>
              <a:t>Klinická anatomie n. VII</a:t>
            </a:r>
          </a:p>
          <a:p>
            <a:pPr lvl="1"/>
            <a:r>
              <a:rPr lang="cs-CZ" sz="1400" dirty="0"/>
              <a:t>Po výstupu z mozkového kmene</a:t>
            </a:r>
          </a:p>
          <a:p>
            <a:pPr lvl="1"/>
            <a:r>
              <a:rPr lang="cs-CZ" sz="1400" dirty="0"/>
              <a:t>vstup do pyramidy na její zadní ploše (</a:t>
            </a:r>
            <a:r>
              <a:rPr lang="cs-CZ" sz="1400" dirty="0" err="1"/>
              <a:t>porus</a:t>
            </a:r>
            <a:r>
              <a:rPr lang="cs-CZ" sz="1400" dirty="0"/>
              <a:t> </a:t>
            </a:r>
            <a:r>
              <a:rPr lang="cs-CZ" sz="1400" dirty="0" err="1"/>
              <a:t>acusticus</a:t>
            </a:r>
            <a:r>
              <a:rPr lang="cs-CZ" sz="1400" dirty="0"/>
              <a:t> </a:t>
            </a:r>
            <a:r>
              <a:rPr lang="cs-CZ" sz="1400" dirty="0" err="1"/>
              <a:t>internus</a:t>
            </a:r>
            <a:r>
              <a:rPr lang="cs-CZ" sz="1400" dirty="0"/>
              <a:t>)</a:t>
            </a:r>
          </a:p>
          <a:p>
            <a:pPr lvl="1"/>
            <a:r>
              <a:rPr lang="cs-CZ" sz="1400" dirty="0" err="1"/>
              <a:t>canalis</a:t>
            </a:r>
            <a:r>
              <a:rPr lang="cs-CZ" sz="1400" dirty="0"/>
              <a:t> nervi </a:t>
            </a:r>
            <a:r>
              <a:rPr lang="cs-CZ" sz="1400" dirty="0" err="1"/>
              <a:t>facialis</a:t>
            </a:r>
            <a:r>
              <a:rPr lang="cs-CZ" sz="1400" dirty="0"/>
              <a:t> (</a:t>
            </a:r>
            <a:r>
              <a:rPr lang="cs-CZ" sz="1400" dirty="0" err="1"/>
              <a:t>Fallopi</a:t>
            </a:r>
            <a:r>
              <a:rPr lang="cs-CZ" sz="1400" dirty="0"/>
              <a:t>) </a:t>
            </a:r>
          </a:p>
          <a:p>
            <a:pPr lvl="1"/>
            <a:r>
              <a:rPr lang="cs-CZ" sz="1400" dirty="0" err="1"/>
              <a:t>Ventrolaterální</a:t>
            </a:r>
            <a:r>
              <a:rPr lang="cs-CZ" sz="1400" dirty="0"/>
              <a:t> průběh (kolmo na podélnou osu pyramidy) až k </a:t>
            </a:r>
            <a:r>
              <a:rPr lang="cs-CZ" sz="1400" dirty="0" err="1"/>
              <a:t>hiatus</a:t>
            </a:r>
            <a:r>
              <a:rPr lang="cs-CZ" sz="1400" dirty="0"/>
              <a:t> </a:t>
            </a:r>
            <a:r>
              <a:rPr lang="cs-CZ" sz="1400" dirty="0" err="1"/>
              <a:t>canalis</a:t>
            </a:r>
            <a:r>
              <a:rPr lang="cs-CZ" sz="1400" dirty="0"/>
              <a:t> nervi </a:t>
            </a:r>
            <a:r>
              <a:rPr lang="cs-CZ" sz="1400" dirty="0" err="1"/>
              <a:t>petrosi</a:t>
            </a:r>
            <a:r>
              <a:rPr lang="cs-CZ" sz="1400" dirty="0"/>
              <a:t> </a:t>
            </a:r>
            <a:r>
              <a:rPr lang="cs-CZ" sz="1400" dirty="0" err="1"/>
              <a:t>maioris</a:t>
            </a:r>
            <a:endParaRPr lang="cs-CZ" sz="1400" dirty="0"/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Úsek labyrintový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Nervus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petrosus</a:t>
            </a:r>
            <a:r>
              <a:rPr lang="cs-CZ" sz="1400" dirty="0">
                <a:solidFill>
                  <a:srgbClr val="FF0000"/>
                </a:solidFill>
              </a:rPr>
              <a:t> maior (sekreční vlákna pro slznou žlázu)</a:t>
            </a:r>
          </a:p>
          <a:p>
            <a:pPr lvl="1"/>
            <a:r>
              <a:rPr lang="cs-CZ" sz="1400" dirty="0"/>
              <a:t>ohyb - </a:t>
            </a:r>
            <a:r>
              <a:rPr lang="cs-CZ" sz="1400" dirty="0" err="1"/>
              <a:t>geniculum</a:t>
            </a:r>
            <a:r>
              <a:rPr lang="cs-CZ" sz="1400" dirty="0"/>
              <a:t> nervi </a:t>
            </a:r>
            <a:r>
              <a:rPr lang="cs-CZ" sz="1400" dirty="0" err="1"/>
              <a:t>facialis</a:t>
            </a:r>
            <a:r>
              <a:rPr lang="cs-CZ" sz="1400" dirty="0"/>
              <a:t> </a:t>
            </a:r>
          </a:p>
          <a:p>
            <a:pPr lvl="1"/>
            <a:r>
              <a:rPr lang="cs-CZ" sz="1400" dirty="0" err="1"/>
              <a:t>Dorzolaterální</a:t>
            </a:r>
            <a:r>
              <a:rPr lang="cs-CZ" sz="1400" dirty="0"/>
              <a:t> průběh (s podélnou osou pyramidy)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Úsek tympanický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r.stapedius</a:t>
            </a:r>
            <a:r>
              <a:rPr lang="cs-CZ" sz="1400" dirty="0">
                <a:solidFill>
                  <a:srgbClr val="FF0000"/>
                </a:solidFill>
              </a:rPr>
              <a:t>  (motorická vlákna pro </a:t>
            </a:r>
            <a:r>
              <a:rPr lang="cs-CZ" sz="1400" dirty="0" err="1">
                <a:solidFill>
                  <a:srgbClr val="FF0000"/>
                </a:solidFill>
              </a:rPr>
              <a:t>m.stapedius</a:t>
            </a:r>
            <a:r>
              <a:rPr lang="cs-CZ" sz="14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cs-CZ" sz="1400" dirty="0"/>
              <a:t>Vertikální průběh až k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stylomastoideum</a:t>
            </a:r>
            <a:endParaRPr lang="cs-CZ" sz="1400" dirty="0"/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Úsek </a:t>
            </a:r>
            <a:r>
              <a:rPr lang="cs-CZ" sz="1400" dirty="0" err="1">
                <a:solidFill>
                  <a:srgbClr val="FF0000"/>
                </a:solidFill>
              </a:rPr>
              <a:t>mastoidní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Chorda </a:t>
            </a:r>
            <a:r>
              <a:rPr lang="cs-CZ" sz="1400" dirty="0" err="1">
                <a:solidFill>
                  <a:srgbClr val="FF0000"/>
                </a:solidFill>
              </a:rPr>
              <a:t>tympani</a:t>
            </a:r>
            <a:r>
              <a:rPr lang="cs-CZ" sz="1400" dirty="0">
                <a:solidFill>
                  <a:srgbClr val="FF0000"/>
                </a:solidFill>
              </a:rPr>
              <a:t> (</a:t>
            </a:r>
            <a:r>
              <a:rPr lang="cs-CZ" sz="1400" dirty="0" err="1">
                <a:solidFill>
                  <a:srgbClr val="FF0000"/>
                </a:solidFill>
              </a:rPr>
              <a:t>chu‘tová</a:t>
            </a:r>
            <a:r>
              <a:rPr lang="cs-CZ" sz="1400" dirty="0">
                <a:solidFill>
                  <a:srgbClr val="FF0000"/>
                </a:solidFill>
              </a:rPr>
              <a:t> vlákna pro 2/3 jazyka)</a:t>
            </a:r>
          </a:p>
          <a:p>
            <a:pPr lvl="1"/>
            <a:r>
              <a:rPr lang="cs-CZ" sz="1400" dirty="0"/>
              <a:t>Hlavní kmen</a:t>
            </a:r>
          </a:p>
          <a:p>
            <a:pPr lvl="1"/>
            <a:r>
              <a:rPr lang="cs-CZ" sz="1400" dirty="0" err="1"/>
              <a:t>Temporofaciální</a:t>
            </a:r>
            <a:r>
              <a:rPr lang="cs-CZ" sz="1400" dirty="0"/>
              <a:t> a </a:t>
            </a:r>
            <a:r>
              <a:rPr lang="cs-CZ" sz="1400" dirty="0" err="1"/>
              <a:t>cervikofaciální</a:t>
            </a:r>
            <a:r>
              <a:rPr lang="cs-CZ" sz="1400" dirty="0"/>
              <a:t> kmeny s konečným větvením </a:t>
            </a:r>
          </a:p>
          <a:p>
            <a:pPr marL="457200" lvl="1" indent="0">
              <a:buNone/>
            </a:pPr>
            <a:r>
              <a:rPr lang="cs-CZ" sz="1400" dirty="0"/>
              <a:t>       v </a:t>
            </a:r>
            <a:r>
              <a:rPr lang="cs-CZ" sz="1400" dirty="0" err="1"/>
              <a:t>gl.parotis</a:t>
            </a:r>
            <a:r>
              <a:rPr lang="cs-CZ" sz="1400" dirty="0"/>
              <a:t> pro inervaci mimických svalů obličeje </a:t>
            </a:r>
          </a:p>
        </p:txBody>
      </p:sp>
      <p:pic>
        <p:nvPicPr>
          <p:cNvPr id="4" name="Picture 2" descr="Figure 3 from Neuroanatomical correlation of the House-Brackmann ...">
            <a:extLst>
              <a:ext uri="{FF2B5EF4-FFF2-40B4-BE49-F238E27FC236}">
                <a16:creationId xmlns:a16="http://schemas.microsoft.com/office/drawing/2014/main" id="{95F08D8D-278F-FC4F-997E-148BB453B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 bwMode="auto">
          <a:xfrm>
            <a:off x="5724127" y="3501008"/>
            <a:ext cx="331920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2FFD0C3-7945-7243-B767-9FC2C9435AAD}"/>
              </a:ext>
            </a:extLst>
          </p:cNvPr>
          <p:cNvSpPr/>
          <p:nvPr/>
        </p:nvSpPr>
        <p:spPr>
          <a:xfrm>
            <a:off x="6012160" y="5805264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Obr. úseky lícního nervu</a:t>
            </a:r>
          </a:p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Zdroj obr.:  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Neurosurgical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focus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, 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33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(3), </a:t>
            </a:r>
          </a:p>
        </p:txBody>
      </p:sp>
    </p:spTree>
    <p:extLst>
      <p:ext uri="{BB962C8B-B14F-4D97-AF65-F5344CB8AC3E}">
        <p14:creationId xmlns:p14="http://schemas.microsoft.com/office/powerpoint/2010/main" val="37190055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D1B56-8569-4427-9D98-6F03F091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728" y="188640"/>
            <a:ext cx="5068743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800" dirty="0"/>
              <a:t>Periferní paréza lícního nervu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A18751-B959-4233-818C-BFEACDFCD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19" y="2119053"/>
            <a:ext cx="3556944" cy="47612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6DF674A-8F66-45BF-A0AD-6BAC8F75A349}"/>
              </a:ext>
            </a:extLst>
          </p:cNvPr>
          <p:cNvSpPr txBox="1"/>
          <p:nvPr/>
        </p:nvSpPr>
        <p:spPr>
          <a:xfrm>
            <a:off x="3336607" y="1800985"/>
            <a:ext cx="527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Intermedius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visceromotorická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somatosensitivní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viscerosensitivní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vlákna)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E2F9073-739D-40D0-819C-10CAAB423350}"/>
              </a:ext>
            </a:extLst>
          </p:cNvPr>
          <p:cNvSpPr txBox="1"/>
          <p:nvPr/>
        </p:nvSpPr>
        <p:spPr>
          <a:xfrm>
            <a:off x="812596" y="3064743"/>
            <a:ext cx="24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facialis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somatomotorický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nerv)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21A409-A18D-4090-8D48-24943F2E6A57}"/>
              </a:ext>
            </a:extLst>
          </p:cNvPr>
          <p:cNvSpPr txBox="1"/>
          <p:nvPr/>
        </p:nvSpPr>
        <p:spPr>
          <a:xfrm>
            <a:off x="5729157" y="3067294"/>
            <a:ext cx="273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petrosus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major</a:t>
            </a:r>
          </a:p>
          <a:p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(slzná žláza, </a:t>
            </a:r>
            <a:r>
              <a:rPr lang="cs-CZ" sz="1600" i="1" dirty="0" err="1">
                <a:solidFill>
                  <a:srgbClr val="FF0000"/>
                </a:solidFill>
              </a:rPr>
              <a:t>Schirmerův</a:t>
            </a:r>
            <a:r>
              <a:rPr lang="cs-CZ" sz="1600" i="1" dirty="0">
                <a:solidFill>
                  <a:srgbClr val="FF0000"/>
                </a:solidFill>
              </a:rPr>
              <a:t> test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57AF7A9-0A31-4D01-817B-FDDA8242C3AC}"/>
              </a:ext>
            </a:extLst>
          </p:cNvPr>
          <p:cNvSpPr txBox="1"/>
          <p:nvPr/>
        </p:nvSpPr>
        <p:spPr>
          <a:xfrm>
            <a:off x="3593569" y="3963077"/>
            <a:ext cx="501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stapedius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m.stapedius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třmínkové reflexy viz </a:t>
            </a:r>
            <a:r>
              <a:rPr lang="cs-CZ" sz="1600" i="1" dirty="0" err="1">
                <a:solidFill>
                  <a:srgbClr val="FF0000"/>
                </a:solidFill>
              </a:rPr>
              <a:t>tympanometrie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9AC4C15-26FE-4742-98EA-D8E6CBF8EC1D}"/>
              </a:ext>
            </a:extLst>
          </p:cNvPr>
          <p:cNvSpPr txBox="1"/>
          <p:nvPr/>
        </p:nvSpPr>
        <p:spPr>
          <a:xfrm>
            <a:off x="4733054" y="4564428"/>
            <a:ext cx="387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chorda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tympani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(chuť přední 2/3 jazyka, </a:t>
            </a:r>
            <a:r>
              <a:rPr lang="cs-CZ" sz="1600" i="1" dirty="0" err="1">
                <a:solidFill>
                  <a:srgbClr val="FF0000"/>
                </a:solidFill>
              </a:rPr>
              <a:t>gustometrie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29DC11-B7DD-4B03-AAA7-71ACA68489D9}"/>
              </a:ext>
            </a:extLst>
          </p:cNvPr>
          <p:cNvSpPr txBox="1"/>
          <p:nvPr/>
        </p:nvSpPr>
        <p:spPr>
          <a:xfrm>
            <a:off x="4798671" y="5267235"/>
            <a:ext cx="32193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Plexus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(mimické svaly):  </a:t>
            </a:r>
          </a:p>
          <a:p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rr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temporales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rr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zygomatici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rr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bucales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 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marginalis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 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colli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4F203DE-7941-477F-A3A6-5F6A76229D7B}"/>
              </a:ext>
            </a:extLst>
          </p:cNvPr>
          <p:cNvSpPr txBox="1"/>
          <p:nvPr/>
        </p:nvSpPr>
        <p:spPr>
          <a:xfrm>
            <a:off x="183719" y="4958480"/>
            <a:ext cx="315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auricularis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posterior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(senzitivní inervace boltce)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36DFC1-366A-4B16-B858-29ED30E9BFFA}"/>
              </a:ext>
            </a:extLst>
          </p:cNvPr>
          <p:cNvSpPr txBox="1"/>
          <p:nvPr/>
        </p:nvSpPr>
        <p:spPr>
          <a:xfrm>
            <a:off x="659966" y="5530009"/>
            <a:ext cx="34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digastricus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m.digastricus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D14992-E010-4EC6-AD0D-7DC59F1A51D2}"/>
              </a:ext>
            </a:extLst>
          </p:cNvPr>
          <p:cNvSpPr txBox="1"/>
          <p:nvPr/>
        </p:nvSpPr>
        <p:spPr>
          <a:xfrm>
            <a:off x="539552" y="6021288"/>
            <a:ext cx="3760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stylohyoideus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(m. </a:t>
            </a:r>
            <a:r>
              <a:rPr lang="cs-CZ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stylohyoideus</a:t>
            </a:r>
            <a:r>
              <a:rPr lang="cs-CZ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55D1484-2006-4DBE-9519-E6E520A86A0D}"/>
              </a:ext>
            </a:extLst>
          </p:cNvPr>
          <p:cNvSpPr/>
          <p:nvPr/>
        </p:nvSpPr>
        <p:spPr>
          <a:xfrm>
            <a:off x="8957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www. teachmeanatomy.info, 30.3.2020, upraveno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347519-E68A-F048-B5DD-2CC8F4A51B32}"/>
              </a:ext>
            </a:extLst>
          </p:cNvPr>
          <p:cNvSpPr txBox="1"/>
          <p:nvPr/>
        </p:nvSpPr>
        <p:spPr>
          <a:xfrm>
            <a:off x="323528" y="134076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Klinická anatomie a topografická diagnostika periferní parézy </a:t>
            </a:r>
            <a:r>
              <a:rPr lang="cs-CZ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n.VII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0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BF4D1-5D9F-403D-9549-8CF25DDE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800" dirty="0"/>
              <a:t>Periferní paréza lícního nervu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E658BC-2113-4DB8-9719-712E26D44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28800"/>
            <a:ext cx="8496944" cy="4713387"/>
          </a:xfrm>
        </p:spPr>
        <p:txBody>
          <a:bodyPr/>
          <a:lstStyle/>
          <a:p>
            <a:r>
              <a:rPr lang="cs-CZ" sz="2000" b="1" dirty="0"/>
              <a:t>Funkce lícního nervu:</a:t>
            </a:r>
          </a:p>
          <a:p>
            <a:pPr lvl="1"/>
            <a:r>
              <a:rPr lang="cs-CZ" sz="1600" dirty="0"/>
              <a:t>Motorická</a:t>
            </a:r>
          </a:p>
          <a:p>
            <a:pPr lvl="3"/>
            <a:r>
              <a:rPr lang="cs-CZ" sz="1600" dirty="0"/>
              <a:t>mimické svaly</a:t>
            </a:r>
          </a:p>
          <a:p>
            <a:pPr lvl="1"/>
            <a:r>
              <a:rPr lang="cs-CZ" sz="1600" dirty="0"/>
              <a:t>Parasympatická</a:t>
            </a:r>
          </a:p>
          <a:p>
            <a:pPr lvl="3"/>
            <a:r>
              <a:rPr lang="cs-CZ" sz="1600" dirty="0"/>
              <a:t>slzná žláza, slinné žlázy v dutině ústní, nosní a hltanu</a:t>
            </a:r>
          </a:p>
          <a:p>
            <a:pPr lvl="1"/>
            <a:r>
              <a:rPr lang="cs-CZ" sz="1600" dirty="0"/>
              <a:t>Senzorická</a:t>
            </a:r>
          </a:p>
          <a:p>
            <a:pPr lvl="3"/>
            <a:r>
              <a:rPr lang="cs-CZ" sz="1600" dirty="0"/>
              <a:t>chuť z předních dvou třetin jazyka</a:t>
            </a:r>
          </a:p>
          <a:p>
            <a:pPr lvl="1"/>
            <a:r>
              <a:rPr lang="cs-CZ" sz="1600" dirty="0"/>
              <a:t>Senzitivní</a:t>
            </a:r>
          </a:p>
          <a:p>
            <a:pPr lvl="3"/>
            <a:r>
              <a:rPr lang="cs-CZ" sz="1600" dirty="0"/>
              <a:t>boltec a zevní zvukovod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2024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6BA4A-F29B-46A5-98B0-5694541F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800" dirty="0"/>
              <a:t>Periferní paréza lícního nervu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3E30C-EE70-4E7E-B78A-25D60B91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6" y="1247825"/>
            <a:ext cx="5953851" cy="5610175"/>
          </a:xfrm>
        </p:spPr>
        <p:txBody>
          <a:bodyPr/>
          <a:lstStyle/>
          <a:p>
            <a:r>
              <a:rPr lang="cs-CZ" sz="2000" b="1" dirty="0"/>
              <a:t>Etiologie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solidFill>
                  <a:srgbClr val="FF0000"/>
                </a:solidFill>
              </a:rPr>
              <a:t>Idiopatická</a:t>
            </a:r>
            <a:r>
              <a:rPr lang="cs-CZ" sz="1600" dirty="0"/>
              <a:t> (50 %)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Bellova obrna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solidFill>
                  <a:srgbClr val="FF0000"/>
                </a:solidFill>
              </a:rPr>
              <a:t>Traumata</a:t>
            </a:r>
            <a:r>
              <a:rPr lang="cs-CZ" sz="1600" dirty="0"/>
              <a:t> (20 %)</a:t>
            </a:r>
          </a:p>
          <a:p>
            <a:pPr lvl="2">
              <a:lnSpc>
                <a:spcPct val="100000"/>
              </a:lnSpc>
            </a:pPr>
            <a:r>
              <a:rPr lang="cs-CZ" sz="1600" dirty="0" err="1">
                <a:solidFill>
                  <a:srgbClr val="FF0000"/>
                </a:solidFill>
              </a:rPr>
              <a:t>iatrogenní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400" dirty="0"/>
              <a:t>op. příušní žlázy, středouší, MMK</a:t>
            </a:r>
            <a:r>
              <a:rPr lang="cs-CZ" sz="1600" dirty="0"/>
              <a:t>)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úrazy </a:t>
            </a:r>
            <a:r>
              <a:rPr lang="cs-CZ" sz="1600" dirty="0" err="1"/>
              <a:t>parotis</a:t>
            </a:r>
            <a:r>
              <a:rPr lang="cs-CZ" sz="1600" dirty="0"/>
              <a:t>, zlomeniny spánkové kosti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solidFill>
                  <a:srgbClr val="FF0000"/>
                </a:solidFill>
              </a:rPr>
              <a:t>Infekce a záněty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Zánět středního ucha akutní i chronický </a:t>
            </a:r>
          </a:p>
          <a:p>
            <a:pPr lvl="2">
              <a:lnSpc>
                <a:spcPct val="100000"/>
              </a:lnSpc>
            </a:pPr>
            <a:r>
              <a:rPr lang="cs-CZ" sz="1600" dirty="0" err="1"/>
              <a:t>Neurotropní</a:t>
            </a:r>
            <a:r>
              <a:rPr lang="cs-CZ" sz="1600" dirty="0"/>
              <a:t> viry a neuroinfekce:</a:t>
            </a:r>
          </a:p>
          <a:p>
            <a:pPr lvl="3"/>
            <a:r>
              <a:rPr lang="cs-CZ" sz="1600" dirty="0"/>
              <a:t>Herpes </a:t>
            </a:r>
            <a:r>
              <a:rPr lang="cs-CZ" sz="1600" dirty="0" err="1"/>
              <a:t>zoster</a:t>
            </a:r>
            <a:r>
              <a:rPr lang="cs-CZ" sz="1600" dirty="0"/>
              <a:t> </a:t>
            </a:r>
            <a:r>
              <a:rPr lang="cs-CZ" sz="1600" dirty="0" err="1"/>
              <a:t>oticus</a:t>
            </a:r>
            <a:r>
              <a:rPr lang="cs-CZ" sz="1600" dirty="0"/>
              <a:t> (</a:t>
            </a:r>
            <a:r>
              <a:rPr lang="cs-CZ" sz="1600" dirty="0" err="1"/>
              <a:t>Ramsay</a:t>
            </a:r>
            <a:r>
              <a:rPr lang="cs-CZ" sz="1600" dirty="0"/>
              <a:t> – </a:t>
            </a:r>
            <a:r>
              <a:rPr lang="cs-CZ" sz="1600" dirty="0" err="1"/>
              <a:t>Huntův</a:t>
            </a:r>
            <a:r>
              <a:rPr lang="cs-CZ" sz="1600" dirty="0"/>
              <a:t> syndrom) - varicela </a:t>
            </a:r>
            <a:r>
              <a:rPr lang="cs-CZ" sz="1600" dirty="0" err="1"/>
              <a:t>zoster</a:t>
            </a:r>
            <a:endParaRPr lang="cs-CZ" sz="1600" dirty="0"/>
          </a:p>
          <a:p>
            <a:pPr lvl="3"/>
            <a:r>
              <a:rPr lang="cs-CZ" sz="1600" dirty="0" err="1"/>
              <a:t>Lymeská</a:t>
            </a:r>
            <a:r>
              <a:rPr lang="cs-CZ" sz="1600" dirty="0"/>
              <a:t> borelióza</a:t>
            </a:r>
          </a:p>
          <a:p>
            <a:pPr lvl="1">
              <a:lnSpc>
                <a:spcPct val="100000"/>
              </a:lnSpc>
            </a:pPr>
            <a:r>
              <a:rPr lang="cs-CZ" sz="1600" dirty="0">
                <a:solidFill>
                  <a:srgbClr val="FF0000"/>
                </a:solidFill>
              </a:rPr>
              <a:t>Nádory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příušní žláza, </a:t>
            </a:r>
            <a:r>
              <a:rPr lang="cs-CZ" sz="1600" dirty="0" err="1"/>
              <a:t>parafaryng</a:t>
            </a:r>
            <a:r>
              <a:rPr lang="cs-CZ" sz="1600" dirty="0"/>
              <a:t>. prostor, spánková kost, MMK…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C32FD1-3100-4CBA-8DE1-FE373AB4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178" y="1772816"/>
            <a:ext cx="2550283" cy="38884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37C756B-88C0-498B-9423-DFD892B60397}"/>
              </a:ext>
            </a:extLst>
          </p:cNvPr>
          <p:cNvSpPr txBox="1"/>
          <p:nvPr/>
        </p:nvSpPr>
        <p:spPr>
          <a:xfrm>
            <a:off x="6002178" y="5687011"/>
            <a:ext cx="33949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Herpes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zoster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oticus</a:t>
            </a:r>
            <a:endParaRPr lang="cs-CZ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Interní medicína pro praxi, </a:t>
            </a:r>
            <a:r>
              <a:rPr lang="it-IT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2010;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344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C26C-8C6F-FC42-9C37-FBD78637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dirty="0"/>
            </a:br>
            <a:r>
              <a:rPr lang="cs-CZ" sz="2800" dirty="0"/>
              <a:t>Periferní paréza lícního nervu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5C674E-5AC1-F240-95FB-1101026C0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600" dirty="0"/>
              <a:t>Anamnéza</a:t>
            </a:r>
          </a:p>
          <a:p>
            <a:pPr lvl="2"/>
            <a:r>
              <a:rPr lang="cs-CZ" sz="1400" dirty="0"/>
              <a:t>Výtoky z ucha, bolest ucha, nedoslýchavost (akutní /chronický středoušní zánět)</a:t>
            </a:r>
          </a:p>
          <a:p>
            <a:pPr lvl="2"/>
            <a:r>
              <a:rPr lang="cs-CZ" sz="1400" dirty="0"/>
              <a:t>Úraz hlavy (fraktura pyramidy)</a:t>
            </a:r>
          </a:p>
          <a:p>
            <a:pPr lvl="1"/>
            <a:r>
              <a:rPr lang="cs-CZ" sz="1600" dirty="0"/>
              <a:t>ORL vyšetření</a:t>
            </a:r>
          </a:p>
          <a:p>
            <a:pPr lvl="2"/>
            <a:r>
              <a:rPr lang="cs-CZ" sz="1400" dirty="0"/>
              <a:t>Otoskopické vyšetření k vyloučení akutní středoušního zánětu / chronickou středoušního zánětu (</a:t>
            </a:r>
            <a:r>
              <a:rPr lang="cs-CZ" sz="1400" dirty="0" err="1"/>
              <a:t>cholesteatomu</a:t>
            </a:r>
            <a:r>
              <a:rPr lang="cs-CZ" sz="1400" dirty="0"/>
              <a:t>) , pustuly ve vchodu do zvukovodu (herpes </a:t>
            </a:r>
            <a:r>
              <a:rPr lang="cs-CZ" sz="1400" dirty="0" err="1"/>
              <a:t>zoster</a:t>
            </a:r>
            <a:r>
              <a:rPr lang="cs-CZ" sz="1400" dirty="0"/>
              <a:t> </a:t>
            </a:r>
            <a:r>
              <a:rPr lang="cs-CZ" sz="1400" dirty="0" err="1"/>
              <a:t>oticus</a:t>
            </a:r>
            <a:r>
              <a:rPr lang="cs-CZ" sz="1400" dirty="0"/>
              <a:t>)</a:t>
            </a:r>
          </a:p>
          <a:p>
            <a:pPr lvl="1"/>
            <a:r>
              <a:rPr lang="cs-CZ" sz="1600" dirty="0"/>
              <a:t>hodnocení House-</a:t>
            </a:r>
            <a:r>
              <a:rPr lang="cs-CZ" sz="1600" dirty="0" err="1"/>
              <a:t>Brackmann</a:t>
            </a:r>
            <a:r>
              <a:rPr lang="cs-CZ" sz="1600" dirty="0"/>
              <a:t> </a:t>
            </a:r>
            <a:r>
              <a:rPr lang="cs-CZ" sz="1600" dirty="0" err="1"/>
              <a:t>score</a:t>
            </a:r>
            <a:endParaRPr lang="cs-CZ" sz="1600" dirty="0"/>
          </a:p>
          <a:p>
            <a:pPr lvl="1"/>
            <a:r>
              <a:rPr lang="cs-CZ" sz="1600" dirty="0"/>
              <a:t>Neurologické vyšetření vč. CT mozku</a:t>
            </a:r>
          </a:p>
          <a:p>
            <a:pPr lvl="1"/>
            <a:r>
              <a:rPr lang="cs-CZ" sz="1600" dirty="0"/>
              <a:t>Vyšetření </a:t>
            </a:r>
            <a:r>
              <a:rPr lang="cs-CZ" sz="1600" dirty="0" err="1"/>
              <a:t>likvoru</a:t>
            </a:r>
            <a:r>
              <a:rPr lang="cs-CZ" sz="1600" dirty="0"/>
              <a:t> (lumbální punkce)</a:t>
            </a:r>
          </a:p>
        </p:txBody>
      </p:sp>
      <p:sp>
        <p:nvSpPr>
          <p:cNvPr id="4" name="AutoShape 2" descr="House-Brackmann Grading Scale">
            <a:extLst>
              <a:ext uri="{FF2B5EF4-FFF2-40B4-BE49-F238E27FC236}">
                <a16:creationId xmlns:a16="http://schemas.microsoft.com/office/drawing/2014/main" id="{1788D26A-F424-A142-9E08-53FA72BB7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39549002">
            <a:hlinkClick r:id="rId2"/>
            <a:extLst>
              <a:ext uri="{FF2B5EF4-FFF2-40B4-BE49-F238E27FC236}">
                <a16:creationId xmlns:a16="http://schemas.microsoft.com/office/drawing/2014/main" id="{02C0DAC4-321A-9C4A-AF50-942FEFF9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56" y="3933056"/>
            <a:ext cx="43784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261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5E0BB-794B-DC4C-AF36-719A73F8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800" dirty="0"/>
              <a:t>Periferní paréza lícního nervu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106D337-053B-A44A-AB06-7A50E1873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908300" cy="2184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618D0E-3BA3-3F47-BBF8-7009CC6F0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47788"/>
            <a:ext cx="2912534" cy="2184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7C159B-69A2-EB48-AFEC-8C7690720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56113"/>
            <a:ext cx="2880320" cy="21602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A2F0B1-8B2D-7D41-B8EA-2829948B2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68936"/>
            <a:ext cx="2912534" cy="2184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050CDA7-02FF-6840-BD3B-AE6762596D8A}"/>
              </a:ext>
            </a:extLst>
          </p:cNvPr>
          <p:cNvSpPr txBox="1"/>
          <p:nvPr/>
        </p:nvSpPr>
        <p:spPr>
          <a:xfrm>
            <a:off x="2894423" y="6497363"/>
            <a:ext cx="4248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2271725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6BA4A-F29B-46A5-98B0-5694541F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3200" dirty="0"/>
              <a:t>UCHO I</a:t>
            </a:r>
            <a:br>
              <a:rPr lang="cs-CZ" sz="2800" dirty="0"/>
            </a:br>
            <a:r>
              <a:rPr lang="cs-CZ" sz="2800" dirty="0"/>
              <a:t>Periferní paréza lícního nervu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3E30C-EE70-4E7E-B78A-25D60B91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47824"/>
            <a:ext cx="8640960" cy="5421535"/>
          </a:xfrm>
        </p:spPr>
        <p:txBody>
          <a:bodyPr/>
          <a:lstStyle/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Záleží na etiologii parézy, tíži parézy, rozsahu a délce trvání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Nechirurgická</a:t>
            </a:r>
          </a:p>
          <a:p>
            <a:pPr lvl="2"/>
            <a:r>
              <a:rPr lang="cs-CZ" sz="1600" dirty="0"/>
              <a:t>Kortikosteroidy</a:t>
            </a:r>
          </a:p>
          <a:p>
            <a:pPr lvl="2"/>
            <a:r>
              <a:rPr lang="cs-CZ" sz="1600" dirty="0"/>
              <a:t>Rehabilitace </a:t>
            </a:r>
          </a:p>
          <a:p>
            <a:pPr lvl="2"/>
            <a:r>
              <a:rPr lang="cs-CZ" sz="1600" dirty="0"/>
              <a:t>Antivirotika (</a:t>
            </a:r>
            <a:r>
              <a:rPr lang="cs-CZ" sz="1600" dirty="0" err="1"/>
              <a:t>acyklovir</a:t>
            </a:r>
            <a:r>
              <a:rPr lang="cs-CZ" sz="1600" dirty="0"/>
              <a:t>) – sporný efekt</a:t>
            </a:r>
          </a:p>
          <a:p>
            <a:pPr lvl="2"/>
            <a:r>
              <a:rPr lang="cs-CZ" sz="1600" dirty="0"/>
              <a:t>Vitaminy B – sporný efekt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Chirurgická</a:t>
            </a:r>
          </a:p>
          <a:p>
            <a:pPr lvl="2"/>
            <a:r>
              <a:rPr lang="cs-CZ" sz="1600" dirty="0"/>
              <a:t>dekompresní operace lícního nervu</a:t>
            </a:r>
          </a:p>
          <a:p>
            <a:pPr lvl="3"/>
            <a:r>
              <a:rPr lang="cs-CZ" sz="1400" dirty="0"/>
              <a:t>Fraktura pyramidy</a:t>
            </a:r>
          </a:p>
          <a:p>
            <a:pPr lvl="2"/>
            <a:r>
              <a:rPr lang="cs-CZ" sz="1600" dirty="0"/>
              <a:t>sutura end to end</a:t>
            </a:r>
          </a:p>
          <a:p>
            <a:pPr lvl="2"/>
            <a:r>
              <a:rPr lang="cs-CZ" sz="1600" dirty="0"/>
              <a:t>náhrady nervovým štěpem</a:t>
            </a:r>
          </a:p>
          <a:p>
            <a:pPr lvl="3"/>
            <a:r>
              <a:rPr lang="cs-CZ" sz="1400" dirty="0" err="1"/>
              <a:t>N.suralis</a:t>
            </a:r>
            <a:r>
              <a:rPr lang="cs-CZ" sz="1400" dirty="0"/>
              <a:t>, </a:t>
            </a:r>
            <a:r>
              <a:rPr lang="cs-CZ" sz="1400" dirty="0" err="1"/>
              <a:t>n.auricularis</a:t>
            </a:r>
            <a:r>
              <a:rPr lang="cs-CZ" sz="1400" dirty="0"/>
              <a:t> </a:t>
            </a:r>
            <a:r>
              <a:rPr lang="cs-CZ" sz="1400" dirty="0" err="1"/>
              <a:t>magnus</a:t>
            </a:r>
            <a:endParaRPr lang="cs-CZ" sz="1400" dirty="0"/>
          </a:p>
          <a:p>
            <a:pPr lvl="3"/>
            <a:r>
              <a:rPr lang="cs-CZ" sz="1400" dirty="0"/>
              <a:t>Po radikální </a:t>
            </a:r>
            <a:r>
              <a:rPr lang="cs-CZ" sz="1400" dirty="0" err="1"/>
              <a:t>parotidektomii</a:t>
            </a:r>
            <a:r>
              <a:rPr lang="cs-CZ" sz="1400" dirty="0"/>
              <a:t> s resekci větvení </a:t>
            </a:r>
            <a:r>
              <a:rPr lang="cs-CZ" sz="1400" dirty="0" err="1"/>
              <a:t>n.VII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369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79EC-D0DB-4EB6-B35F-A29DD28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UCHO 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FBAE66-DDB4-41ED-A1DB-1477DC97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1484784"/>
            <a:ext cx="417646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200" dirty="0"/>
              <a:t>4. Objektivní audiometrická vyšetření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</a:t>
            </a:r>
            <a:r>
              <a:rPr lang="cs-CZ" sz="1200" dirty="0" err="1"/>
              <a:t>tympanometrie</a:t>
            </a:r>
            <a:r>
              <a:rPr lang="cs-CZ" sz="1200" dirty="0"/>
              <a:t>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OAE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BERA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5. Periferní paréza lícního nervu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klinická anatomie lícního nervu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topografická diagnostika periferní parézy lícního nervu 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14. Otoskleróza</a:t>
            </a:r>
            <a:r>
              <a:rPr lang="cs-CZ" sz="1200" dirty="0"/>
              <a:t>	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4C6A0F0-6A84-4A94-B0C4-28F3A61765F7}"/>
              </a:ext>
            </a:extLst>
          </p:cNvPr>
          <p:cNvSpPr txBox="1">
            <a:spLocks/>
          </p:cNvSpPr>
          <p:nvPr/>
        </p:nvSpPr>
        <p:spPr bwMode="auto">
          <a:xfrm>
            <a:off x="428258" y="1484784"/>
            <a:ext cx="46477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1200" dirty="0"/>
              <a:t>1. Anatomie ucha, sluchová funkce, vyšetření ucha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klinická anatomie ucha – zevní, střední, vnitřní ucho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sluchová funkce ( převodní, percepční ústrojí )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</a:t>
            </a:r>
            <a:r>
              <a:rPr lang="cs-CZ" sz="1200" dirty="0" err="1"/>
              <a:t>oto</a:t>
            </a:r>
            <a:r>
              <a:rPr lang="cs-CZ" sz="1200" dirty="0"/>
              <a:t>(mikro)</a:t>
            </a:r>
            <a:r>
              <a:rPr lang="cs-CZ" sz="1200" dirty="0" err="1"/>
              <a:t>skopie</a:t>
            </a:r>
            <a:r>
              <a:rPr lang="cs-CZ" sz="1200" dirty="0"/>
              <a:t> -  fyziologický nález – obr. 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zobrazovací metody (</a:t>
            </a:r>
            <a:r>
              <a:rPr lang="cs-CZ" sz="1200" dirty="0" err="1"/>
              <a:t>rtg</a:t>
            </a:r>
            <a:r>
              <a:rPr lang="cs-CZ" sz="1200" dirty="0"/>
              <a:t>, CT)</a:t>
            </a:r>
          </a:p>
          <a:p>
            <a:pPr lvl="1">
              <a:buFont typeface="+mj-lt"/>
              <a:buAutoNum type="alphaLcPeriod"/>
            </a:pPr>
            <a:endParaRPr lang="cs-CZ" sz="1200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200" dirty="0"/>
              <a:t>2. Vyšetření sluchového ústrojí 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rozdělení poruch sluchu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řečí a ladičkami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tónovou audiometrií – obr.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 vyšetření sluchu řečovou audiometrií – obr.</a:t>
            </a:r>
          </a:p>
          <a:p>
            <a:pPr lvl="1">
              <a:buFont typeface="+mj-lt"/>
              <a:buAutoNum type="alphaLcPeriod"/>
            </a:pPr>
            <a:endParaRPr lang="cs-CZ" sz="1200" i="1" dirty="0"/>
          </a:p>
          <a:p>
            <a:pPr marL="0" lvl="0" indent="0">
              <a:buNone/>
            </a:pPr>
            <a:r>
              <a:rPr lang="cs-CZ" sz="1200" dirty="0"/>
              <a:t>3. Funkce a vyšetření vestibulárního ústrojí		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funkce rovnovážného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vyšetření vestibulárního ústrojí</a:t>
            </a:r>
            <a:endParaRPr lang="cs-CZ" sz="1200" i="1" dirty="0"/>
          </a:p>
          <a:p>
            <a:pPr marL="457200" lvl="1" indent="0">
              <a:buNone/>
            </a:pPr>
            <a:r>
              <a:rPr lang="cs-CZ" sz="1200" dirty="0"/>
              <a:t>-   diagnostika periferního a centrálního vestibulárního syndromu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8137846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AB80C-4CB8-47D6-9955-30851878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3CB43D-B839-4207-B7B2-466B3D958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064896" cy="5328592"/>
          </a:xfrm>
        </p:spPr>
        <p:txBody>
          <a:bodyPr/>
          <a:lstStyle/>
          <a:p>
            <a:pPr lvl="0"/>
            <a:r>
              <a:rPr lang="cs-CZ" sz="2000" b="1" dirty="0"/>
              <a:t>Definice</a:t>
            </a:r>
          </a:p>
          <a:p>
            <a:pPr lvl="1"/>
            <a:r>
              <a:rPr lang="cs-CZ" sz="1600" dirty="0"/>
              <a:t>dědičně podmíněné onemocnění kostěného pouzdra vnitřního ucha nejasné etiologie </a:t>
            </a:r>
          </a:p>
          <a:p>
            <a:pPr lvl="0"/>
            <a:r>
              <a:rPr lang="cs-CZ" sz="2000" b="1" dirty="0"/>
              <a:t>Etiopatogeneze</a:t>
            </a:r>
          </a:p>
          <a:p>
            <a:pPr lvl="1"/>
            <a:r>
              <a:rPr lang="cs-CZ" sz="1600" dirty="0"/>
              <a:t>dochází k novotvorbě kosti z </a:t>
            </a:r>
            <a:r>
              <a:rPr lang="cs-CZ" sz="1600" dirty="0" err="1"/>
              <a:t>enchondrální</a:t>
            </a:r>
            <a:r>
              <a:rPr lang="cs-CZ" sz="1600" dirty="0"/>
              <a:t> vrstvy pouzdra labyrintu</a:t>
            </a:r>
          </a:p>
          <a:p>
            <a:pPr lvl="1"/>
            <a:r>
              <a:rPr lang="cs-CZ" sz="1600" dirty="0"/>
              <a:t>predilekčním místem pro tvorbu otosklerotického ložiska je oválné okénko</a:t>
            </a:r>
          </a:p>
          <a:p>
            <a:pPr lvl="2"/>
            <a:r>
              <a:rPr lang="cs-CZ" sz="1600" dirty="0"/>
              <a:t>fixace třmínku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EBB511-5801-4570-8CBD-9429B931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27" y="3861048"/>
            <a:ext cx="3470134" cy="271104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DEC0D1-761B-4F50-BF29-238644338FD7}"/>
              </a:ext>
            </a:extLst>
          </p:cNvPr>
          <p:cNvSpPr/>
          <p:nvPr/>
        </p:nvSpPr>
        <p:spPr>
          <a:xfrm>
            <a:off x="5220072" y="5013176"/>
            <a:ext cx="32259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otosklerotické ložisko způsobuje fixaci třmínku v oválném okénku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International Society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Optics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Photonics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E93BF58-506B-4A2A-A143-921A889D85FC}"/>
              </a:ext>
            </a:extLst>
          </p:cNvPr>
          <p:cNvSpPr/>
          <p:nvPr/>
        </p:nvSpPr>
        <p:spPr>
          <a:xfrm>
            <a:off x="899592" y="6344997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otosklerotické ložisko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2A0E-E0EE-7940-9B1E-08F3ED5D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EF63AB-610B-344B-8C41-345FE5597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Bubínek</a:t>
            </a:r>
          </a:p>
          <a:p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1BB368-8E38-FE4E-81EF-CC51CAAFD05E}"/>
              </a:ext>
            </a:extLst>
          </p:cNvPr>
          <p:cNvSpPr txBox="1"/>
          <p:nvPr/>
        </p:nvSpPr>
        <p:spPr>
          <a:xfrm>
            <a:off x="539552" y="4846803"/>
            <a:ext cx="7272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Schéma levého bubínku</a:t>
            </a:r>
          </a:p>
          <a:p>
            <a:r>
              <a:rPr lang="cs-CZ" sz="1400" dirty="0"/>
              <a:t>1 –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tensa</a:t>
            </a:r>
            <a:r>
              <a:rPr lang="cs-CZ" sz="1400" dirty="0"/>
              <a:t>, 2 –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flaccida</a:t>
            </a:r>
            <a:r>
              <a:rPr lang="cs-CZ" sz="1400" dirty="0"/>
              <a:t>, 3 – </a:t>
            </a:r>
            <a:r>
              <a:rPr lang="cs-CZ" sz="1400" dirty="0" err="1"/>
              <a:t>prominentia</a:t>
            </a:r>
            <a:r>
              <a:rPr lang="cs-CZ" sz="1400" dirty="0"/>
              <a:t> </a:t>
            </a:r>
            <a:r>
              <a:rPr lang="cs-CZ" sz="1400" dirty="0" err="1"/>
              <a:t>malleolaris</a:t>
            </a:r>
            <a:r>
              <a:rPr lang="cs-CZ" sz="1400" dirty="0"/>
              <a:t>, 4 – </a:t>
            </a:r>
            <a:r>
              <a:rPr lang="cs-CZ" sz="1400" dirty="0" err="1"/>
              <a:t>stria</a:t>
            </a:r>
            <a:r>
              <a:rPr lang="cs-CZ" sz="1400" dirty="0"/>
              <a:t> </a:t>
            </a:r>
            <a:r>
              <a:rPr lang="cs-CZ" sz="1400" dirty="0" err="1"/>
              <a:t>malleolaris</a:t>
            </a:r>
            <a:r>
              <a:rPr lang="cs-CZ" sz="1400" dirty="0"/>
              <a:t>, 5 – </a:t>
            </a:r>
            <a:r>
              <a:rPr lang="cs-CZ" sz="1400" dirty="0" err="1"/>
              <a:t>umbo</a:t>
            </a:r>
            <a:r>
              <a:rPr lang="cs-CZ" sz="1400" dirty="0"/>
              <a:t>, </a:t>
            </a:r>
          </a:p>
          <a:p>
            <a:r>
              <a:rPr lang="cs-CZ" sz="1400" dirty="0"/>
              <a:t>6 – </a:t>
            </a:r>
            <a:r>
              <a:rPr lang="cs-CZ" sz="1400" dirty="0" err="1"/>
              <a:t>anulus</a:t>
            </a:r>
            <a:r>
              <a:rPr lang="cs-CZ" sz="1400" dirty="0"/>
              <a:t> </a:t>
            </a:r>
            <a:r>
              <a:rPr lang="cs-CZ" sz="1400" dirty="0" err="1"/>
              <a:t>fibrocartilagineus</a:t>
            </a:r>
            <a:r>
              <a:rPr lang="cs-CZ" sz="1400" dirty="0"/>
              <a:t>, 7 – světelný reflex</a:t>
            </a:r>
          </a:p>
          <a:p>
            <a:r>
              <a:rPr lang="cs-CZ" sz="1000" i="1" dirty="0"/>
              <a:t>Zdroj obr.: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www.eorl.cz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i="1" dirty="0"/>
          </a:p>
          <a:p>
            <a:r>
              <a:rPr lang="cs-CZ" sz="1600" b="1" dirty="0"/>
              <a:t>Schéma pravého bubínku rozděleného na kvadranty</a:t>
            </a:r>
          </a:p>
          <a:p>
            <a:r>
              <a:rPr lang="cs-CZ" sz="1400" dirty="0"/>
              <a:t>ZH – zadní horní, ZD – zadní dolní, (místo provádění paracentézy)  </a:t>
            </a:r>
          </a:p>
          <a:p>
            <a:r>
              <a:rPr lang="cs-CZ" sz="1400" dirty="0"/>
              <a:t>PH – přední horní, PD – přední dolní (místo zavádění ventilační trubičky)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www.vutbr.cz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27F361-B859-3247-8033-97D24ED1F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38" y="2253403"/>
            <a:ext cx="2376264" cy="27139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299875C-F5CA-934A-A198-3DB6EB237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0808"/>
            <a:ext cx="2701797" cy="273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60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E0BBE-3C22-4C9B-9BE6-D7BD7763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EF7E8C-4C35-4882-AE7C-CEE2DD5DD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315558"/>
            <a:ext cx="4435752" cy="5353801"/>
          </a:xfrm>
        </p:spPr>
        <p:txBody>
          <a:bodyPr/>
          <a:lstStyle/>
          <a:p>
            <a:pPr lvl="0"/>
            <a:r>
              <a:rPr lang="cs-CZ" sz="2000" b="1" dirty="0"/>
              <a:t>Epidemiologie</a:t>
            </a:r>
          </a:p>
          <a:p>
            <a:pPr lvl="1"/>
            <a:r>
              <a:rPr lang="cs-CZ" sz="1600" dirty="0"/>
              <a:t>ženy 2x častěji než muži</a:t>
            </a:r>
          </a:p>
          <a:p>
            <a:pPr lvl="1"/>
            <a:r>
              <a:rPr lang="cs-CZ" sz="1600" dirty="0"/>
              <a:t>v dětském věku velmi vzácně</a:t>
            </a:r>
          </a:p>
          <a:p>
            <a:pPr lvl="1"/>
            <a:r>
              <a:rPr lang="cs-CZ" sz="1600" dirty="0"/>
              <a:t>Častěji oboustranné postižení</a:t>
            </a:r>
          </a:p>
          <a:p>
            <a:pPr lvl="1"/>
            <a:r>
              <a:rPr lang="cs-CZ" sz="1600" b="1" dirty="0"/>
              <a:t>klinická forma </a:t>
            </a:r>
          </a:p>
          <a:p>
            <a:pPr lvl="2"/>
            <a:r>
              <a:rPr lang="cs-CZ" sz="1600" dirty="0"/>
              <a:t>1% </a:t>
            </a:r>
          </a:p>
          <a:p>
            <a:pPr lvl="2"/>
            <a:r>
              <a:rPr lang="cs-CZ" sz="1600" dirty="0"/>
              <a:t>klinická manifestace onemocnění </a:t>
            </a:r>
          </a:p>
          <a:p>
            <a:pPr lvl="1"/>
            <a:r>
              <a:rPr lang="cs-CZ" sz="1600" b="1" dirty="0"/>
              <a:t>histologická forma </a:t>
            </a:r>
          </a:p>
          <a:p>
            <a:pPr lvl="2"/>
            <a:r>
              <a:rPr lang="cs-CZ" sz="1600" dirty="0"/>
              <a:t>až 10% spánkových kostí </a:t>
            </a:r>
          </a:p>
          <a:p>
            <a:pPr lvl="2"/>
            <a:r>
              <a:rPr lang="cs-CZ" sz="1600" dirty="0"/>
              <a:t>nejsou klinické projevy </a:t>
            </a:r>
          </a:p>
          <a:p>
            <a:pPr lvl="2"/>
            <a:r>
              <a:rPr lang="cs-CZ" sz="1600" dirty="0"/>
              <a:t>histologicky lze na spánkové kosti prokázat přítomnost otosklerotických ložisek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E7E9DAB-2FDA-407F-B0E6-2DC9408B06EB}"/>
              </a:ext>
            </a:extLst>
          </p:cNvPr>
          <p:cNvSpPr/>
          <p:nvPr/>
        </p:nvSpPr>
        <p:spPr>
          <a:xfrm>
            <a:off x="4716016" y="4505707"/>
            <a:ext cx="4019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Histologický nález otosklerotického ložiska</a:t>
            </a:r>
          </a:p>
          <a:p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Zdroj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obr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.: New England Journal of Medicine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Hearing Loss | NEJM">
            <a:extLst>
              <a:ext uri="{FF2B5EF4-FFF2-40B4-BE49-F238E27FC236}">
                <a16:creationId xmlns:a16="http://schemas.microsoft.com/office/drawing/2014/main" id="{9FE10309-E163-4483-9912-F15F039B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56" y="1340768"/>
            <a:ext cx="4300625" cy="31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410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AB80C-4CB8-47D6-9955-30851878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3CB43D-B839-4207-B7B2-466B3D958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328592"/>
          </a:xfrm>
        </p:spPr>
        <p:txBody>
          <a:bodyPr/>
          <a:lstStyle/>
          <a:p>
            <a:pPr lvl="0"/>
            <a:r>
              <a:rPr lang="cs-CZ" sz="2000" b="1" dirty="0"/>
              <a:t>Symptomatologie</a:t>
            </a:r>
          </a:p>
          <a:p>
            <a:pPr lvl="1"/>
            <a:r>
              <a:rPr lang="cs-CZ" sz="1600" dirty="0" err="1"/>
              <a:t>progredující</a:t>
            </a:r>
            <a:r>
              <a:rPr lang="cs-CZ" sz="1600" dirty="0"/>
              <a:t> převodní nedoslýchavost</a:t>
            </a:r>
          </a:p>
          <a:p>
            <a:pPr lvl="2"/>
            <a:r>
              <a:rPr lang="cs-CZ" sz="1400" dirty="0"/>
              <a:t>většinou oboustranně </a:t>
            </a:r>
          </a:p>
          <a:p>
            <a:pPr lvl="2"/>
            <a:r>
              <a:rPr lang="cs-CZ" sz="1400" dirty="0"/>
              <a:t>v souvislosti s hormonálními změnami (těhotenství) </a:t>
            </a:r>
          </a:p>
          <a:p>
            <a:pPr lvl="2"/>
            <a:r>
              <a:rPr lang="cs-CZ" sz="1400" dirty="0"/>
              <a:t>sluchový práh může postupně klesat na úroveň těžké nedoslýchavosti / hluchoty</a:t>
            </a:r>
          </a:p>
          <a:p>
            <a:pPr lvl="1"/>
            <a:r>
              <a:rPr lang="cs-CZ" sz="1600" dirty="0" err="1"/>
              <a:t>tinnitus</a:t>
            </a:r>
            <a:r>
              <a:rPr lang="cs-CZ" sz="1600" dirty="0"/>
              <a:t> </a:t>
            </a:r>
          </a:p>
          <a:p>
            <a:pPr lvl="2"/>
            <a:r>
              <a:rPr lang="cs-CZ" sz="1400" dirty="0"/>
              <a:t>65 % nemocných </a:t>
            </a:r>
          </a:p>
          <a:p>
            <a:pPr lvl="1"/>
            <a:r>
              <a:rPr lang="cs-CZ" sz="1600" dirty="0"/>
              <a:t>závrať </a:t>
            </a:r>
          </a:p>
          <a:p>
            <a:pPr lvl="2"/>
            <a:r>
              <a:rPr lang="cs-CZ" sz="1400" dirty="0"/>
              <a:t>je méně častá (5-30%) </a:t>
            </a:r>
          </a:p>
          <a:p>
            <a:pPr lvl="2"/>
            <a:r>
              <a:rPr lang="cs-CZ" sz="1400" dirty="0"/>
              <a:t>malé intenzity a nemívá charakter periferního závratě </a:t>
            </a:r>
          </a:p>
          <a:p>
            <a:pPr lvl="1"/>
            <a:r>
              <a:rPr lang="cs-CZ" sz="1600" dirty="0" err="1"/>
              <a:t>paracusis</a:t>
            </a:r>
            <a:r>
              <a:rPr lang="cs-CZ" sz="1600" dirty="0"/>
              <a:t> </a:t>
            </a:r>
            <a:r>
              <a:rPr lang="cs-CZ" sz="1600" dirty="0" err="1"/>
              <a:t>Willisi</a:t>
            </a:r>
            <a:r>
              <a:rPr lang="cs-CZ" sz="1600" dirty="0"/>
              <a:t> </a:t>
            </a:r>
          </a:p>
          <a:p>
            <a:pPr lvl="2"/>
            <a:r>
              <a:rPr lang="cs-CZ" sz="1400" dirty="0"/>
              <a:t>Až u 25% nemocných</a:t>
            </a:r>
          </a:p>
          <a:p>
            <a:pPr lvl="2"/>
            <a:r>
              <a:rPr lang="cs-CZ" sz="1400" dirty="0"/>
              <a:t>Nemocný má pocit, že lépe rozumí mluvené řeči v hlučném prostředí</a:t>
            </a:r>
          </a:p>
          <a:p>
            <a:pPr lvl="2"/>
            <a:r>
              <a:rPr lang="cs-CZ" sz="1400" dirty="0"/>
              <a:t>V hlučnějším prostředí hovoříme hlasitěji, a tím se intenzita řeči dostává nad úroveň prahu sluchu nemocného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8537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CDF88-0A74-4069-9BB1-EDBB27A8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6E63EA-D0F3-463A-8089-7E4E04149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5832648" cy="5661248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Anamnéza</a:t>
            </a:r>
          </a:p>
          <a:p>
            <a:pPr lvl="2"/>
            <a:r>
              <a:rPr lang="cs-CZ" sz="1400" dirty="0"/>
              <a:t>Postupně </a:t>
            </a:r>
            <a:r>
              <a:rPr lang="cs-CZ" sz="1400" dirty="0" err="1"/>
              <a:t>progredující</a:t>
            </a:r>
            <a:r>
              <a:rPr lang="cs-CZ" sz="1400" dirty="0"/>
              <a:t> nedoslýchavost, vyjádřená v období hormonálních změn</a:t>
            </a:r>
          </a:p>
          <a:p>
            <a:pPr lvl="2"/>
            <a:r>
              <a:rPr lang="cs-CZ" sz="1400" dirty="0"/>
              <a:t>Negativní anamnéza stran předchozích středoušních zánětů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Otoskopický nález </a:t>
            </a:r>
          </a:p>
          <a:p>
            <a:pPr lvl="2"/>
            <a:r>
              <a:rPr lang="cs-CZ" sz="1400" dirty="0"/>
              <a:t>nález je normální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Vyšetření sluchu </a:t>
            </a:r>
          </a:p>
          <a:p>
            <a:pPr lvl="2">
              <a:lnSpc>
                <a:spcPct val="100000"/>
              </a:lnSpc>
            </a:pPr>
            <a:r>
              <a:rPr lang="cs-CZ" sz="1400" dirty="0">
                <a:solidFill>
                  <a:srgbClr val="FF0000"/>
                </a:solidFill>
              </a:rPr>
              <a:t>Audiometrie</a:t>
            </a:r>
          </a:p>
          <a:p>
            <a:pPr lvl="3"/>
            <a:r>
              <a:rPr lang="cs-CZ" sz="1400" dirty="0"/>
              <a:t>Zpočátku převodní nedoslýchavost, později smíšená nedoslýchavost </a:t>
            </a:r>
          </a:p>
          <a:p>
            <a:pPr lvl="3"/>
            <a:r>
              <a:rPr lang="cs-CZ" sz="1400" dirty="0" err="1"/>
              <a:t>Carhartův</a:t>
            </a:r>
            <a:r>
              <a:rPr lang="cs-CZ" sz="1400" dirty="0"/>
              <a:t> zub  na  2kHz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Tympanometrie</a:t>
            </a:r>
            <a:endParaRPr lang="cs-CZ" sz="1400" dirty="0">
              <a:solidFill>
                <a:srgbClr val="FF0000"/>
              </a:solidFill>
            </a:endParaRPr>
          </a:p>
          <a:p>
            <a:pPr lvl="3"/>
            <a:r>
              <a:rPr lang="cs-CZ" sz="1400" dirty="0"/>
              <a:t>křivka As </a:t>
            </a:r>
          </a:p>
          <a:p>
            <a:pPr lvl="4"/>
            <a:r>
              <a:rPr lang="cs-CZ" sz="1400" dirty="0"/>
              <a:t>vzdušné středouší a snížená poddajnost bubínku a řetězce kůstek </a:t>
            </a:r>
          </a:p>
          <a:p>
            <a:pPr lvl="3"/>
            <a:r>
              <a:rPr lang="cs-CZ" sz="1400" dirty="0" err="1"/>
              <a:t>Stapediální</a:t>
            </a:r>
            <a:r>
              <a:rPr lang="cs-CZ" sz="1400" dirty="0"/>
              <a:t> reflex </a:t>
            </a:r>
          </a:p>
          <a:p>
            <a:pPr lvl="4"/>
            <a:r>
              <a:rPr lang="cs-CZ" sz="1400" dirty="0"/>
              <a:t>postupná ztráta reflexu třmínkového svalu - fixace ploténky třmínku </a:t>
            </a:r>
          </a:p>
          <a:p>
            <a:endParaRPr lang="cs-CZ" dirty="0"/>
          </a:p>
        </p:txBody>
      </p:sp>
      <p:pic>
        <p:nvPicPr>
          <p:cNvPr id="7170" name="Picture 2" descr="Tympanometry - Speech language Pathology &amp; Audiology Csd 515 with ...">
            <a:extLst>
              <a:ext uri="{FF2B5EF4-FFF2-40B4-BE49-F238E27FC236}">
                <a16:creationId xmlns:a16="http://schemas.microsoft.com/office/drawing/2014/main" id="{6483CC59-5520-46D3-932A-2D1B1C357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1765" r="1882" b="5882"/>
          <a:stretch/>
        </p:blipFill>
        <p:spPr bwMode="auto">
          <a:xfrm>
            <a:off x="6326480" y="3621440"/>
            <a:ext cx="2520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37A74B4-8E45-4EFC-9500-E25CDFA7DD30}"/>
              </a:ext>
            </a:extLst>
          </p:cNvPr>
          <p:cNvSpPr/>
          <p:nvPr/>
        </p:nvSpPr>
        <p:spPr>
          <a:xfrm>
            <a:off x="6273192" y="5715655"/>
            <a:ext cx="29121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nahoře: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audigram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smíšená nedoslýchavost vlevo,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Carhartův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zářez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(šipka)</a:t>
            </a:r>
          </a:p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archiv KOCHHK FNUSA</a:t>
            </a:r>
          </a:p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dole: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tympanogram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křivka typu As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www.studyblue.com</a:t>
            </a: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6" descr="Konduktivní">
            <a:extLst>
              <a:ext uri="{FF2B5EF4-FFF2-40B4-BE49-F238E27FC236}">
                <a16:creationId xmlns:a16="http://schemas.microsoft.com/office/drawing/2014/main" id="{6549BE4C-AD4A-43E7-BC8C-966BBFCF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31422"/>
            <a:ext cx="307163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83C84820-3A2D-4FAC-BAFC-A791246D6F11}"/>
              </a:ext>
            </a:extLst>
          </p:cNvPr>
          <p:cNvSpPr/>
          <p:nvPr/>
        </p:nvSpPr>
        <p:spPr>
          <a:xfrm>
            <a:off x="7586620" y="1199374"/>
            <a:ext cx="189735" cy="43204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9317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29AAD-B44A-471D-8E15-CE19D386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F752C36-E320-4A04-98A6-D05C7B751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5400600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600" dirty="0"/>
              <a:t>zobrazovací metody </a:t>
            </a:r>
          </a:p>
          <a:p>
            <a:pPr lvl="2"/>
            <a:r>
              <a:rPr lang="cs-CZ" sz="1400" dirty="0"/>
              <a:t>HRCT může prokázat větší otosklerotické ložisko</a:t>
            </a:r>
          </a:p>
          <a:p>
            <a:pPr lvl="1"/>
            <a:r>
              <a:rPr lang="cs-CZ" sz="1600" dirty="0"/>
              <a:t>definitivní potvrzení diagnózy je možné až </a:t>
            </a:r>
            <a:r>
              <a:rPr lang="cs-CZ" sz="1600" b="1" dirty="0" err="1"/>
              <a:t>peroperačně</a:t>
            </a:r>
            <a:endParaRPr lang="cs-CZ" sz="1600" b="1" dirty="0"/>
          </a:p>
          <a:p>
            <a:endParaRPr lang="cs-CZ" sz="2000" b="1" dirty="0"/>
          </a:p>
          <a:p>
            <a:r>
              <a:rPr lang="cs-CZ" sz="2000" b="1" dirty="0"/>
              <a:t>Léčba</a:t>
            </a:r>
          </a:p>
          <a:p>
            <a:pPr lvl="1"/>
            <a:r>
              <a:rPr lang="cs-CZ" sz="1600" dirty="0"/>
              <a:t>Kauzální léčba otosklerózy neexistuje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Konzervativní léčba</a:t>
            </a:r>
          </a:p>
          <a:p>
            <a:pPr lvl="2"/>
            <a:r>
              <a:rPr lang="cs-CZ" sz="1600" dirty="0"/>
              <a:t>Kompenzace sluchadlem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Chirurgická léčba (</a:t>
            </a:r>
            <a:r>
              <a:rPr lang="cs-CZ" sz="1600" dirty="0" err="1">
                <a:solidFill>
                  <a:srgbClr val="FF0000"/>
                </a:solidFill>
              </a:rPr>
              <a:t>stapedoplastika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cs-CZ" sz="1600" dirty="0"/>
              <a:t>řeší převodní složku nedoslýchavosti</a:t>
            </a:r>
          </a:p>
          <a:p>
            <a:pPr lvl="2"/>
            <a:r>
              <a:rPr lang="cs-CZ" sz="1600" dirty="0"/>
              <a:t>pokud je rozdíl mezi kostním a vzdušným vedením 20-30dB a více</a:t>
            </a:r>
          </a:p>
          <a:p>
            <a:pPr lvl="2"/>
            <a:r>
              <a:rPr lang="cs-CZ" sz="1600" dirty="0"/>
              <a:t>Dříve v LA, v současnosti v CA</a:t>
            </a: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939403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CC0A0-8C16-4CD3-9D6F-10331847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188640"/>
            <a:ext cx="5040560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Otoskleróza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5AB8DA-999C-4715-BE2A-5B43298D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0608" y="1412776"/>
            <a:ext cx="5472608" cy="3824810"/>
          </a:xfrm>
        </p:spPr>
        <p:txBody>
          <a:bodyPr/>
          <a:lstStyle/>
          <a:p>
            <a:pPr lvl="2"/>
            <a:r>
              <a:rPr lang="cs-CZ" sz="1800" b="1" dirty="0"/>
              <a:t>Princip operace:</a:t>
            </a:r>
          </a:p>
          <a:p>
            <a:pPr lvl="3"/>
            <a:r>
              <a:rPr lang="cs-CZ" sz="1400" dirty="0"/>
              <a:t>přístup přes zevní zvukovod</a:t>
            </a:r>
          </a:p>
          <a:p>
            <a:pPr lvl="3"/>
            <a:r>
              <a:rPr lang="cs-CZ" sz="1400" dirty="0"/>
              <a:t>odklopení bubínku (otevření bubínkové dutiny) </a:t>
            </a:r>
          </a:p>
          <a:p>
            <a:pPr lvl="3"/>
            <a:r>
              <a:rPr lang="cs-CZ" sz="1400" dirty="0"/>
              <a:t>odstranění ramének třmínku a hlavičky třmínku</a:t>
            </a:r>
          </a:p>
          <a:p>
            <a:pPr lvl="3"/>
            <a:r>
              <a:rPr lang="cs-CZ" sz="1400" dirty="0"/>
              <a:t>Ploténka třmínku ponechána</a:t>
            </a:r>
          </a:p>
          <a:p>
            <a:pPr lvl="3"/>
            <a:r>
              <a:rPr lang="cs-CZ" sz="1400" dirty="0"/>
              <a:t>Vytvoření otvoru v ploténce třmínku</a:t>
            </a:r>
          </a:p>
          <a:p>
            <a:pPr lvl="3"/>
            <a:r>
              <a:rPr lang="cs-CZ" sz="1400" dirty="0"/>
              <a:t>Umístění pistonu do vytvořeného otvoru, klička pistonu zavěšena za dlouhý výběžek kovadlinky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0FDAD1-0E28-49F2-B7C2-C8ED34C0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38" y="3861048"/>
            <a:ext cx="3892372" cy="259228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CBC01ED-097B-4AEE-BF6C-E3FC413EAEB3}"/>
              </a:ext>
            </a:extLst>
          </p:cNvPr>
          <p:cNvSpPr/>
          <p:nvPr/>
        </p:nvSpPr>
        <p:spPr>
          <a:xfrm>
            <a:off x="4873890" y="4814245"/>
            <a:ext cx="3564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Stapedoplastika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Nahoře: pohled do operačního mikroskopu při </a:t>
            </a:r>
            <a:r>
              <a:rPr lang="cs-CZ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stapedoplastice</a:t>
            </a:r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(černá šipka dlouhý výběžek kovadlinky, bílá šipka třmínek)</a:t>
            </a:r>
          </a:p>
          <a:p>
            <a:r>
              <a:rPr lang="cs-CZ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Vlevo: náhrada třmínku pistonem </a:t>
            </a:r>
          </a:p>
          <a:p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www.slideshare.net</a:t>
            </a:r>
            <a:endParaRPr lang="cs-CZ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F45D9B-819C-4BB1-9A91-52E40C96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49812"/>
            <a:ext cx="4091151" cy="33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96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268538" y="188913"/>
            <a:ext cx="6551612" cy="936625"/>
          </a:xfrm>
        </p:spPr>
        <p:txBody>
          <a:bodyPr/>
          <a:lstStyle/>
          <a:p>
            <a:r>
              <a:rPr lang="cs-CZ" altLang="cs-CZ" dirty="0"/>
              <a:t>    Děkuji za pozornost</a:t>
            </a:r>
          </a:p>
        </p:txBody>
      </p:sp>
      <p:pic>
        <p:nvPicPr>
          <p:cNvPr id="4" name="Picture 2" descr="Kaple u sv. Anny">
            <a:hlinkClick r:id="rId2"/>
            <a:extLst>
              <a:ext uri="{FF2B5EF4-FFF2-40B4-BE49-F238E27FC236}">
                <a16:creationId xmlns:a16="http://schemas.microsoft.com/office/drawing/2014/main" id="{178E32EA-B12D-4040-B1C3-C1E92740B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" y="1480789"/>
            <a:ext cx="8977597" cy="50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3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1D4B7-5384-244B-BEF4-F4A8192F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UCHO I</a:t>
            </a:r>
            <a:br>
              <a:rPr lang="cs-CZ" sz="2800" dirty="0"/>
            </a:br>
            <a:r>
              <a:rPr lang="cs-CZ" sz="2800" dirty="0"/>
              <a:t>Klinická anatomie ucha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D83219-D170-F346-9B9F-812092BEA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92941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Střední ucho</a:t>
            </a:r>
          </a:p>
          <a:p>
            <a:pPr lvl="1"/>
            <a:r>
              <a:rPr lang="cs-CZ" sz="1800" b="1" dirty="0"/>
              <a:t>Středoušní dutina</a:t>
            </a:r>
          </a:p>
          <a:p>
            <a:pPr lvl="2"/>
            <a:r>
              <a:rPr lang="en-GB" sz="1600" dirty="0" err="1"/>
              <a:t>souhrnný</a:t>
            </a:r>
            <a:r>
              <a:rPr lang="en-GB" sz="1600" dirty="0"/>
              <a:t> </a:t>
            </a:r>
            <a:r>
              <a:rPr lang="en-GB" sz="1600" dirty="0" err="1"/>
              <a:t>název</a:t>
            </a:r>
            <a:r>
              <a:rPr lang="en-GB" sz="1600" dirty="0"/>
              <a:t> pro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/>
              <a:t>pneumatický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cs-CZ" sz="1600" dirty="0"/>
              <a:t>středního ucha</a:t>
            </a:r>
          </a:p>
          <a:p>
            <a:pPr lvl="2"/>
            <a:r>
              <a:rPr lang="en-GB" sz="1600" dirty="0" err="1"/>
              <a:t>Obsah</a:t>
            </a:r>
            <a:endParaRPr lang="en-GB" sz="1600" dirty="0"/>
          </a:p>
          <a:p>
            <a:pPr lvl="3"/>
            <a:r>
              <a:rPr lang="en-GB" sz="1400" dirty="0" err="1">
                <a:solidFill>
                  <a:srgbClr val="FF0000"/>
                </a:solidFill>
              </a:rPr>
              <a:t>dutinu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bubínková</a:t>
            </a:r>
            <a:r>
              <a:rPr lang="cs-CZ" sz="1400" dirty="0">
                <a:solidFill>
                  <a:srgbClr val="FF0000"/>
                </a:solidFill>
              </a:rPr>
              <a:t>, </a:t>
            </a:r>
            <a:r>
              <a:rPr lang="en-GB" sz="1400" dirty="0" err="1">
                <a:solidFill>
                  <a:srgbClr val="FF0000"/>
                </a:solidFill>
              </a:rPr>
              <a:t>sklípky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mastoidního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výběžku</a:t>
            </a:r>
            <a:r>
              <a:rPr lang="cs-CZ" sz="1400" dirty="0">
                <a:solidFill>
                  <a:srgbClr val="FF0000"/>
                </a:solidFill>
              </a:rPr>
              <a:t>, </a:t>
            </a:r>
            <a:r>
              <a:rPr lang="en-GB" sz="1400" dirty="0" err="1">
                <a:solidFill>
                  <a:srgbClr val="FF0000"/>
                </a:solidFill>
              </a:rPr>
              <a:t>sluchová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trubice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endParaRPr lang="cs-CZ" sz="16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281D73-699A-E943-9646-2130F38B6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9" t="16451" r="-4818" b="9306"/>
          <a:stretch/>
        </p:blipFill>
        <p:spPr>
          <a:xfrm>
            <a:off x="1331640" y="3322803"/>
            <a:ext cx="6813289" cy="278268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9810909-2393-3A4F-B2E1-1B4AAF9CCF97}"/>
              </a:ext>
            </a:extLst>
          </p:cNvPr>
          <p:cNvSpPr/>
          <p:nvPr/>
        </p:nvSpPr>
        <p:spPr>
          <a:xfrm>
            <a:off x="505305" y="6309320"/>
            <a:ext cx="7883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Obr.: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resolution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CT (HRCT) spánkové kosti (oranžová šipka - dutina bubínková; modrá šipka – antrum </a:t>
            </a:r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mastoideum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zelená šipka – kochlea),  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cs-CZ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archiv KOCHHK FNUSA, a LFMU </a:t>
            </a:r>
          </a:p>
        </p:txBody>
      </p:sp>
      <p:sp>
        <p:nvSpPr>
          <p:cNvPr id="6" name="Šipka doprava 6">
            <a:extLst>
              <a:ext uri="{FF2B5EF4-FFF2-40B4-BE49-F238E27FC236}">
                <a16:creationId xmlns:a16="http://schemas.microsoft.com/office/drawing/2014/main" id="{61F6B30B-2401-734F-AA41-721B4DBC1979}"/>
              </a:ext>
            </a:extLst>
          </p:cNvPr>
          <p:cNvSpPr/>
          <p:nvPr/>
        </p:nvSpPr>
        <p:spPr>
          <a:xfrm rot="19461876">
            <a:off x="1860463" y="4948970"/>
            <a:ext cx="504056" cy="14401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7">
            <a:extLst>
              <a:ext uri="{FF2B5EF4-FFF2-40B4-BE49-F238E27FC236}">
                <a16:creationId xmlns:a16="http://schemas.microsoft.com/office/drawing/2014/main" id="{BF506939-A081-EE46-96B6-7AE3B1B03BD6}"/>
              </a:ext>
            </a:extLst>
          </p:cNvPr>
          <p:cNvSpPr/>
          <p:nvPr/>
        </p:nvSpPr>
        <p:spPr>
          <a:xfrm rot="12887896">
            <a:off x="3055855" y="4584367"/>
            <a:ext cx="504056" cy="14401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3">
            <a:extLst>
              <a:ext uri="{FF2B5EF4-FFF2-40B4-BE49-F238E27FC236}">
                <a16:creationId xmlns:a16="http://schemas.microsoft.com/office/drawing/2014/main" id="{38A049D7-F9DA-CE47-A3E9-5AA9754145F6}"/>
              </a:ext>
            </a:extLst>
          </p:cNvPr>
          <p:cNvSpPr/>
          <p:nvPr/>
        </p:nvSpPr>
        <p:spPr>
          <a:xfrm rot="19461876">
            <a:off x="1885473" y="4586768"/>
            <a:ext cx="504056" cy="14401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638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8482</TotalTime>
  <Words>7310</Words>
  <Application>Microsoft Macintosh PowerPoint</Application>
  <PresentationFormat>Předvádění na obrazovce (4:3)</PresentationFormat>
  <Paragraphs>1210</Paragraphs>
  <Slides>85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89" baseType="lpstr">
      <vt:lpstr>Arial</vt:lpstr>
      <vt:lpstr>Calibri</vt:lpstr>
      <vt:lpstr>Wingdings</vt:lpstr>
      <vt:lpstr>Motiv1</vt:lpstr>
      <vt:lpstr>UCHO I  Otorinolaryngologie  Magisterský studijní program VL a ZL LF MU </vt:lpstr>
      <vt:lpstr>UCHO I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 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Klinická anatomie ucha</vt:lpstr>
      <vt:lpstr>UCHO I Sluchová funkce</vt:lpstr>
      <vt:lpstr>UCHO I Sluchová funkce</vt:lpstr>
      <vt:lpstr>UCHO I Sluchová funkce</vt:lpstr>
      <vt:lpstr>UCHO I Sluchová funkce</vt:lpstr>
      <vt:lpstr>UCHO I Sluchová funkce</vt:lpstr>
      <vt:lpstr>UCHO I Vyšetření ucha</vt:lpstr>
      <vt:lpstr>UCHO I Vyšetření ucha</vt:lpstr>
      <vt:lpstr>UCHO I Vyšetření ucha</vt:lpstr>
      <vt:lpstr>UCHO I Zobrazovací metody ucha</vt:lpstr>
      <vt:lpstr>UCHO I Zobrazovací metody ucha</vt:lpstr>
      <vt:lpstr>UCHO I Zobrazovací metody ucha</vt:lpstr>
      <vt:lpstr>UCHO I Zobrazovací metody ucha</vt:lpstr>
      <vt:lpstr>UCHO I Zobrazovací metody ucha</vt:lpstr>
      <vt:lpstr>UCHO I</vt:lpstr>
      <vt:lpstr>UCHO I Rozdělení poruch sluchu</vt:lpstr>
      <vt:lpstr>UCHO I Vyšetření sluchu řečí</vt:lpstr>
      <vt:lpstr>UCHO I Vyšetření sluchu řečí</vt:lpstr>
      <vt:lpstr>UCHO I Vyšetření sluchu ladičkami</vt:lpstr>
      <vt:lpstr>UCHO I Vyšetření sluchu ladičkami</vt:lpstr>
      <vt:lpstr>UCHO I Vyšetření sluchu ladičkami</vt:lpstr>
      <vt:lpstr>UCHO I Vyšetření sluchu tónovou audiometrií</vt:lpstr>
      <vt:lpstr>UCHO I Vyšetření sluchu tónovou audiometrií</vt:lpstr>
      <vt:lpstr>UCHO I Vyšetření sluchu tónovou audiometrií</vt:lpstr>
      <vt:lpstr>UCHO I Vyšetření sluchu tónovou audiometrií</vt:lpstr>
      <vt:lpstr>UCHO I Vyšetření sluchu řečovou audiometrií</vt:lpstr>
      <vt:lpstr>UCHO I Vyšetření sluchu řečovou audiometrií</vt:lpstr>
      <vt:lpstr>UCHO I</vt:lpstr>
      <vt:lpstr>UCHO I Funkce rovnovážného ústrojí</vt:lpstr>
      <vt:lpstr>UCHO I Funkce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Vyšetření rovnovážného ústrojí</vt:lpstr>
      <vt:lpstr>UCHO I Diagnostika periferního a centrálního vestibulárního syndromu</vt:lpstr>
      <vt:lpstr>UCHO I Diagnostika periferního a centrálního vestibulárního syndromu</vt:lpstr>
      <vt:lpstr>UCHO I</vt:lpstr>
      <vt:lpstr>UCHO I Objektivní audiometrická vyšetření</vt:lpstr>
      <vt:lpstr>UCHO I Objektivní audiometrická vyšetření</vt:lpstr>
      <vt:lpstr>UCHO I Objektivní audiometrická vyšetření</vt:lpstr>
      <vt:lpstr>UCHO I Objektivní audiometrická vyšetření</vt:lpstr>
      <vt:lpstr>UCHO I Objektivní audiometrická vyšetření</vt:lpstr>
      <vt:lpstr>UCHO I Objektivní audiometrická vyšetření</vt:lpstr>
      <vt:lpstr>UCHO I</vt:lpstr>
      <vt:lpstr>UCHO I Periferní paréza lícního nervu</vt:lpstr>
      <vt:lpstr>UCHO I Periferní paréza lícního nervu</vt:lpstr>
      <vt:lpstr>UCHO I Periferní paréza lícního nervu</vt:lpstr>
      <vt:lpstr>UCHO I Periferní paréza lícního nervu</vt:lpstr>
      <vt:lpstr>UCHO I Periferní paréza lícního nervu</vt:lpstr>
      <vt:lpstr>UCHO I Periferní paréza lícního nervu</vt:lpstr>
      <vt:lpstr>UCHO I Periferní paréza lícního nervu</vt:lpstr>
      <vt:lpstr>UCHO I</vt:lpstr>
      <vt:lpstr>UCHO I Otoskleróza</vt:lpstr>
      <vt:lpstr>UCHO I Otoskleróza</vt:lpstr>
      <vt:lpstr>UCHO I Otoskleróza</vt:lpstr>
      <vt:lpstr>UCHO I Otoskleróza</vt:lpstr>
      <vt:lpstr>UCHO I Otoskleróza</vt:lpstr>
      <vt:lpstr>UCHO I Otoskleróza</vt:lpstr>
      <vt:lpstr>    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UCHO I</dc:title>
  <dc:creator>Miroslav V</dc:creator>
  <cp:lastModifiedBy>Tereza Hložková</cp:lastModifiedBy>
  <cp:revision>342</cp:revision>
  <dcterms:created xsi:type="dcterms:W3CDTF">2020-04-01T13:04:57Z</dcterms:created>
  <dcterms:modified xsi:type="dcterms:W3CDTF">2021-06-19T18:26:14Z</dcterms:modified>
</cp:coreProperties>
</file>