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</p:sldMasterIdLst>
  <p:notesMasterIdLst>
    <p:notesMasterId r:id="rId74"/>
  </p:notesMasterIdLst>
  <p:sldIdLst>
    <p:sldId id="256" r:id="rId5"/>
    <p:sldId id="305" r:id="rId6"/>
    <p:sldId id="306" r:id="rId7"/>
    <p:sldId id="258" r:id="rId8"/>
    <p:sldId id="342" r:id="rId9"/>
    <p:sldId id="307" r:id="rId10"/>
    <p:sldId id="261" r:id="rId11"/>
    <p:sldId id="309" r:id="rId12"/>
    <p:sldId id="362" r:id="rId13"/>
    <p:sldId id="363" r:id="rId14"/>
    <p:sldId id="364" r:id="rId15"/>
    <p:sldId id="308" r:id="rId16"/>
    <p:sldId id="310" r:id="rId17"/>
    <p:sldId id="311" r:id="rId18"/>
    <p:sldId id="313" r:id="rId19"/>
    <p:sldId id="314" r:id="rId20"/>
    <p:sldId id="315" r:id="rId21"/>
    <p:sldId id="374" r:id="rId22"/>
    <p:sldId id="316" r:id="rId23"/>
    <p:sldId id="317" r:id="rId24"/>
    <p:sldId id="318" r:id="rId25"/>
    <p:sldId id="369" r:id="rId26"/>
    <p:sldId id="341" r:id="rId27"/>
    <p:sldId id="319" r:id="rId28"/>
    <p:sldId id="320" r:id="rId29"/>
    <p:sldId id="322" r:id="rId30"/>
    <p:sldId id="323" r:id="rId31"/>
    <p:sldId id="324" r:id="rId32"/>
    <p:sldId id="370" r:id="rId33"/>
    <p:sldId id="340" r:id="rId34"/>
    <p:sldId id="326" r:id="rId35"/>
    <p:sldId id="327" r:id="rId36"/>
    <p:sldId id="328" r:id="rId37"/>
    <p:sldId id="329" r:id="rId38"/>
    <p:sldId id="325" r:id="rId39"/>
    <p:sldId id="331" r:id="rId40"/>
    <p:sldId id="335" r:id="rId41"/>
    <p:sldId id="333" r:id="rId42"/>
    <p:sldId id="332" r:id="rId43"/>
    <p:sldId id="334" r:id="rId44"/>
    <p:sldId id="375" r:id="rId45"/>
    <p:sldId id="336" r:id="rId46"/>
    <p:sldId id="337" r:id="rId47"/>
    <p:sldId id="376" r:id="rId48"/>
    <p:sldId id="338" r:id="rId49"/>
    <p:sldId id="371" r:id="rId50"/>
    <p:sldId id="339" r:id="rId51"/>
    <p:sldId id="343" r:id="rId52"/>
    <p:sldId id="377" r:id="rId53"/>
    <p:sldId id="349" r:id="rId54"/>
    <p:sldId id="344" r:id="rId55"/>
    <p:sldId id="345" r:id="rId56"/>
    <p:sldId id="346" r:id="rId57"/>
    <p:sldId id="350" r:id="rId58"/>
    <p:sldId id="347" r:id="rId59"/>
    <p:sldId id="348" r:id="rId60"/>
    <p:sldId id="372" r:id="rId61"/>
    <p:sldId id="351" r:id="rId62"/>
    <p:sldId id="352" r:id="rId63"/>
    <p:sldId id="353" r:id="rId64"/>
    <p:sldId id="355" r:id="rId65"/>
    <p:sldId id="354" r:id="rId66"/>
    <p:sldId id="356" r:id="rId67"/>
    <p:sldId id="357" r:id="rId68"/>
    <p:sldId id="358" r:id="rId69"/>
    <p:sldId id="365" r:id="rId70"/>
    <p:sldId id="373" r:id="rId71"/>
    <p:sldId id="366" r:id="rId72"/>
    <p:sldId id="368" r:id="rId7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B2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AD9FC-9CED-4ECE-97F9-6A8C96F236F1}" v="2" dt="2021-01-30T19:06:53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4660"/>
  </p:normalViewPr>
  <p:slideViewPr>
    <p:cSldViewPr>
      <p:cViewPr>
        <p:scale>
          <a:sx n="80" d="100"/>
          <a:sy n="80" d="100"/>
        </p:scale>
        <p:origin x="149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ha Singh" userId="S::455131@muni.cz::537b3728-60f1-46ad-8056-4b24c1a8bca0" providerId="AD" clId="Web-{AF2AD9FC-9CED-4ECE-97F9-6A8C96F236F1}"/>
    <pc:docChg chg="modSld">
      <pc:chgData name="Neha Singh" userId="S::455131@muni.cz::537b3728-60f1-46ad-8056-4b24c1a8bca0" providerId="AD" clId="Web-{AF2AD9FC-9CED-4ECE-97F9-6A8C96F236F1}" dt="2021-01-30T19:06:53.517" v="1" actId="20577"/>
      <pc:docMkLst>
        <pc:docMk/>
      </pc:docMkLst>
      <pc:sldChg chg="modSp">
        <pc:chgData name="Neha Singh" userId="S::455131@muni.cz::537b3728-60f1-46ad-8056-4b24c1a8bca0" providerId="AD" clId="Web-{AF2AD9FC-9CED-4ECE-97F9-6A8C96F236F1}" dt="2021-01-30T19:06:53.517" v="1" actId="20577"/>
        <pc:sldMkLst>
          <pc:docMk/>
          <pc:sldMk cId="0" sldId="350"/>
        </pc:sldMkLst>
        <pc:spChg chg="mod">
          <ac:chgData name="Neha Singh" userId="S::455131@muni.cz::537b3728-60f1-46ad-8056-4b24c1a8bca0" providerId="AD" clId="Web-{AF2AD9FC-9CED-4ECE-97F9-6A8C96F236F1}" dt="2021-01-30T19:06:53.517" v="1" actId="20577"/>
          <ac:spMkLst>
            <pc:docMk/>
            <pc:sldMk cId="0" sldId="350"/>
            <ac:spMk id="57348" creationId="{F75D84D8-74CF-475A-9EFF-5FFA8EF738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BAB77A-F3CF-48F3-B362-431AD79E04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BFF7A-C5AD-4A5E-9250-66690FB0A5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143FA0-0EFA-4CC4-AAC1-9FA5CD7CD95A}" type="datetimeFigureOut">
              <a:rPr lang="cs-CZ"/>
              <a:pPr>
                <a:defRPr/>
              </a:pPr>
              <a:t>30.01.2021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D9369D-C32F-45F8-AD5A-C65A7FCF50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507657-B053-40D8-B4F0-58EDC08E5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F5886-FBC8-4268-861C-6A796932FD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0338A-CB65-4081-9FC9-CDBFD1971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AE5C4-143F-40BE-BD1E-ADC519753C7C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F146A38B-2704-41A4-8723-13085EB9A0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C3D13334-8C78-491D-B3F5-37AC76EB40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96870BC-F5F2-4927-9ECE-5B13720EA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3633E3-0651-4283-9E33-08838D0A1198}" type="slidenum">
              <a:rPr lang="cs-CZ" altLang="en-US"/>
              <a:pPr eaLnBrk="1" hangingPunct="1"/>
              <a:t>3</a:t>
            </a:fld>
            <a:endParaRPr lang="cs-CZ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312C6D6D-6AA3-4FE6-8B18-8F83E181A803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94C85C4-C352-48FF-B1A3-DEE3EDE62EF8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B615C070-E7C8-41B9-8CBE-8399F7232546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B3121711-A5BD-4C3B-A305-6A92BAFDDE91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0CC934F8-B57B-410C-92A9-A31C2A512568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25">
            <a:extLst>
              <a:ext uri="{FF2B5EF4-FFF2-40B4-BE49-F238E27FC236}">
                <a16:creationId xmlns:a16="http://schemas.microsoft.com/office/drawing/2014/main" id="{F89D2414-CFDE-4134-AFE1-87E64811726F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26">
            <a:extLst>
              <a:ext uri="{FF2B5EF4-FFF2-40B4-BE49-F238E27FC236}">
                <a16:creationId xmlns:a16="http://schemas.microsoft.com/office/drawing/2014/main" id="{DE810AEC-237F-4E79-8A15-2C75F45B5189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C50D3138-FA1E-4D24-A778-06FB742D1774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29FFEAE3-606D-4E6B-BC24-F6ECCDDFE0BA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42">
            <a:extLst>
              <a:ext uri="{FF2B5EF4-FFF2-40B4-BE49-F238E27FC236}">
                <a16:creationId xmlns:a16="http://schemas.microsoft.com/office/drawing/2014/main" id="{0D9A54C8-C759-4769-85A1-61C8966CCF09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43">
            <a:extLst>
              <a:ext uri="{FF2B5EF4-FFF2-40B4-BE49-F238E27FC236}">
                <a16:creationId xmlns:a16="http://schemas.microsoft.com/office/drawing/2014/main" id="{2EC3D4D9-6AC3-4FA6-8EE9-F1CFA9045726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>
            <a:extLst>
              <a:ext uri="{FF2B5EF4-FFF2-40B4-BE49-F238E27FC236}">
                <a16:creationId xmlns:a16="http://schemas.microsoft.com/office/drawing/2014/main" id="{22FBAF75-A779-4297-8560-A80CE8F5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607FA5F3-8FE2-4A3E-8899-11FE9E96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ABFA0632-BB2A-44AB-B5D8-8B9C19D7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757DAA-9CBA-4357-BE9C-A5E0B74C12D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320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B5E77EB-3301-42FA-BD42-A7751819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DE8CF33-1822-41C7-8AD1-FB26C139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04747AC-34E0-4630-AD90-25B6C0D6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3CA4-9F33-43DD-9FC2-0CDC078A394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6926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9E126FF-25D5-4A97-BB5D-9801CA4E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4ED7256-3A88-43D5-9944-7B3B0D60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E3829C0-F88F-42C8-87D7-78A8C544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6224-A704-4B57-959F-FB2FB707A2D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1604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6C606C6-09DD-4299-89C4-93712A19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FD24C-F9C8-450E-91BB-C114D412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4CF9AB8-F566-4D49-9BFD-703FDCE2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86480-7D88-4000-8393-3E653D190C9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3417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833917B-C015-4BDB-A8C1-A5A0EA10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8AD9C90-897E-48D3-9CA2-DBD26E1A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61363C-3C22-4A51-A943-E9A3C67E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95641-7042-4C10-AC43-250751F8CE4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7466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5746E1A-CC7C-40F5-9A41-63FE4884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2CCAD0-9E67-4B7D-9AB8-DF308F0C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FFDBF08-EF04-4BCF-B186-1DBDBF95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676D9-6A28-410D-B6D3-EE2112CC728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5509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id="{BED28F0C-A163-49D7-BB05-6C76A2B2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BF5C75F0-3550-42AA-BD92-18284E5D3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121C91-CB38-4371-8BA8-EEE942AF224D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9241EDAA-4C92-49F3-AB64-D5A399FCFA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43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B2CBF-D86D-4336-984E-A72E8D38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6E189-4EE1-43C7-8CC7-03AAF559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87DF2-C698-4F4D-9EA7-1198C00E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3BEA-D880-49EF-B5F3-39F5BBD9D73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05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7222EBB2-D238-4163-9E52-75DA0CD3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E42C7-0DA1-402D-90CB-C70E4547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52AF87A3-AD6C-4445-824A-095BB142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0836F-CB07-425B-B101-B027715E119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3396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159B3B3-F14F-4367-A32A-F71EE705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9C313B9-34CC-4FEB-829D-29506FDD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6A1D392-FD73-401F-85A6-A0F7348A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5FE63-E08B-454B-A741-E7612ACDFF3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5497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3187CBA-30F8-4A22-B6C9-C3D6A338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885D1BF-FF32-494F-A4A4-1C927BDB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AABC5AF-792A-4490-96D3-1A5F15B8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FC9BD-E907-4C33-98F1-27F38796DC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2411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58CEDC8-134A-4B31-B75D-DA61F55939A8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DA6B45-606D-4455-97B1-67EC3CCE22CA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F65983-847D-462C-AAB5-134C89E09CAD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BEB1E-57B6-40D4-83EF-E79E0D0AF5C4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C8D1BE-8653-41CB-B1E0-AF9E84734E57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D2C1C3F0-AD5D-4D89-9660-B250F7BA1460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A8C4F9AA-208E-4B58-B5F2-F51018F06814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7435D2-77FC-4F42-9131-FAC81F6EEF9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C65463-CED8-486C-BB67-A248AF6BD9DF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99022F-557C-4760-A69C-A8771AC4EBDD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151423-D6F8-4EE1-95DD-7A72D7865E93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F2C97C-20A1-486D-847A-4AD0FBB66FA3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F2C8AC-11DA-4F0E-875F-EEDBD2BAE685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2AB2DF7A-9105-477C-9D60-7D1058BE43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11F6517D-92BF-4E04-90A9-AFDB420AC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2669A28-8B04-4A98-B79A-70345DC85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8DF53-150A-42BB-8090-F85C682F6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820C4A4-E5AA-49BF-83A2-85E6AD1AC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07F83466-7BCD-4F9E-B3D5-58EFE9DC7AF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4" r:id="rId2"/>
    <p:sldLayoutId id="2147483785" r:id="rId3"/>
    <p:sldLayoutId id="2147483786" r:id="rId4"/>
    <p:sldLayoutId id="2147483793" r:id="rId5"/>
    <p:sldLayoutId id="2147483794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cred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6D6C690-C207-4536-A499-E4CC767B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D5958E66-F7E4-4E94-B13C-DDD1BE9A93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2875" y="2368550"/>
            <a:ext cx="9001125" cy="1041400"/>
          </a:xfrm>
        </p:spPr>
        <p:txBody>
          <a:bodyPr/>
          <a:lstStyle/>
          <a:p>
            <a:pPr algn="ctr" eaLnBrk="1" hangingPunct="1"/>
            <a:r>
              <a:rPr lang="cs-CZ" altLang="en-US" sz="4000" dirty="0">
                <a:solidFill>
                  <a:schemeClr val="tx1"/>
                </a:solidFill>
              </a:rPr>
              <a:t>PHARMACOLOGY OF ANAESTHETICS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6D9F480-77BB-4D72-B3A0-912515B7A3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8625" y="4143375"/>
            <a:ext cx="8215313" cy="571500"/>
          </a:xfrm>
        </p:spPr>
        <p:txBody>
          <a:bodyPr/>
          <a:lstStyle/>
          <a:p>
            <a:pPr marL="63500" eaLnBrk="1" hangingPunct="1"/>
            <a:r>
              <a:rPr lang="en-GB" altLang="en-US" dirty="0"/>
              <a:t>Katarina </a:t>
            </a:r>
            <a:r>
              <a:rPr lang="en-GB" altLang="en-US" dirty="0" err="1"/>
              <a:t>Zadrazilova</a:t>
            </a:r>
            <a:endParaRPr lang="cs-CZ" altLang="en-US" dirty="0"/>
          </a:p>
          <a:p>
            <a:pPr marL="63500" eaLnBrk="1" hangingPunct="1"/>
            <a:r>
              <a:rPr lang="cs-CZ" altLang="en-US" dirty="0"/>
              <a:t>Kamil </a:t>
            </a:r>
            <a:r>
              <a:rPr lang="cs-CZ" altLang="en-US" dirty="0" err="1"/>
              <a:t>Hudacek</a:t>
            </a:r>
            <a:endParaRPr lang="cs-CZ" altLang="en-US" dirty="0"/>
          </a:p>
          <a:p>
            <a:pPr marL="63500" eaLnBrk="1" hangingPunct="1"/>
            <a:endParaRPr lang="cs-CZ" altLang="en-US" dirty="0"/>
          </a:p>
          <a:p>
            <a:pPr marL="63500" algn="r" eaLnBrk="1" hangingPunct="1"/>
            <a:r>
              <a:rPr lang="cs-CZ" altLang="en-US" dirty="0" err="1"/>
              <a:t>Faculty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medicine</a:t>
            </a:r>
            <a:r>
              <a:rPr lang="cs-CZ" altLang="en-US" dirty="0"/>
              <a:t>, Masaryk University </a:t>
            </a:r>
          </a:p>
          <a:p>
            <a:pPr marL="63500" algn="r" eaLnBrk="1" hangingPunct="1"/>
            <a:r>
              <a:rPr lang="cs-CZ" altLang="en-US" dirty="0"/>
              <a:t>University </a:t>
            </a:r>
            <a:r>
              <a:rPr lang="cs-CZ" altLang="en-US" dirty="0" err="1"/>
              <a:t>Hospital</a:t>
            </a:r>
            <a:r>
              <a:rPr lang="cs-CZ" altLang="en-US" dirty="0"/>
              <a:t> Brno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FAF47-8B01-45BA-B65E-FFC7AC88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Critical volume hypothesis</a:t>
            </a:r>
          </a:p>
          <a:p>
            <a:pPr lvl="1" eaLnBrk="1" hangingPunct="1"/>
            <a:r>
              <a:rPr lang="en-GB" altLang="en-US"/>
              <a:t>Disruption of the function of ionic channels</a:t>
            </a:r>
          </a:p>
          <a:p>
            <a:pPr eaLnBrk="1" hangingPunct="1"/>
            <a:r>
              <a:rPr lang="en-GB" altLang="en-US"/>
              <a:t>Perturbation theory</a:t>
            </a:r>
          </a:p>
          <a:p>
            <a:pPr lvl="1" eaLnBrk="1" hangingPunct="1"/>
            <a:r>
              <a:rPr lang="en-GB" altLang="en-US"/>
              <a:t>Disruption of annular lipids assoc. with ionic channels</a:t>
            </a:r>
          </a:p>
          <a:p>
            <a:pPr eaLnBrk="1" hangingPunct="1"/>
            <a:r>
              <a:rPr lang="en-GB" altLang="en-US" b="1"/>
              <a:t>Receptors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b="1"/>
              <a:t>Inhibitory </a:t>
            </a:r>
            <a:r>
              <a:rPr lang="en-GB" altLang="en-US">
                <a:solidFill>
                  <a:schemeClr val="tx1"/>
                </a:solidFill>
              </a:rPr>
              <a:t>– GABA </a:t>
            </a:r>
            <a:r>
              <a:rPr lang="en-GB" altLang="en-US" baseline="-25000">
                <a:solidFill>
                  <a:schemeClr val="tx1"/>
                </a:solidFill>
              </a:rPr>
              <a:t>A</a:t>
            </a:r>
            <a:r>
              <a:rPr lang="en-GB" altLang="en-US">
                <a:solidFill>
                  <a:schemeClr val="tx1"/>
                </a:solidFill>
              </a:rPr>
              <a:t>, glycin 		enhance</a:t>
            </a:r>
            <a:endParaRPr lang="en-GB" altLang="en-US" b="1"/>
          </a:p>
          <a:p>
            <a:pPr lvl="1" eaLnBrk="1" hangingPunct="1">
              <a:lnSpc>
                <a:spcPct val="150000"/>
              </a:lnSpc>
            </a:pPr>
            <a:r>
              <a:rPr lang="en-GB" altLang="en-US" b="1"/>
              <a:t>Excitatory  </a:t>
            </a:r>
            <a:r>
              <a:rPr lang="en-GB" altLang="en-US">
                <a:solidFill>
                  <a:schemeClr val="tx1"/>
                </a:solidFill>
              </a:rPr>
              <a:t>- nAch, NMDA 		inhibit</a:t>
            </a: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A16CC9E1-DDF6-46E4-979F-AC3422CA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Molecular theories</a:t>
            </a:r>
            <a:endParaRPr lang="cs-CZ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48BD18-7707-4F75-BCA8-E254F5D7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 – how do they work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9FAFEBA-AA06-4110-96AD-07D952E4124A}"/>
              </a:ext>
            </a:extLst>
          </p:cNvPr>
          <p:cNvSpPr/>
          <p:nvPr/>
        </p:nvSpPr>
        <p:spPr>
          <a:xfrm>
            <a:off x="5857875" y="5143500"/>
            <a:ext cx="71437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E4BF500B-B79C-4458-AF81-759E182D7581}"/>
              </a:ext>
            </a:extLst>
          </p:cNvPr>
          <p:cNvSpPr/>
          <p:nvPr/>
        </p:nvSpPr>
        <p:spPr>
          <a:xfrm>
            <a:off x="5857875" y="5786438"/>
            <a:ext cx="714375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0E328D0-BD5E-45AD-A004-4474B481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GABA</a:t>
            </a:r>
            <a:r>
              <a:rPr lang="en-GB" altLang="en-US" baseline="-25000" dirty="0"/>
              <a:t>A</a:t>
            </a:r>
            <a:r>
              <a:rPr lang="en-GB" altLang="en-US" dirty="0"/>
              <a:t> receptor</a:t>
            </a:r>
            <a:endParaRPr lang="cs-CZ" altLang="en-US" dirty="0"/>
          </a:p>
        </p:txBody>
      </p:sp>
      <p:pic>
        <p:nvPicPr>
          <p:cNvPr id="15363" name="Content Placeholder 3" descr="figure6-15.jpg">
            <a:extLst>
              <a:ext uri="{FF2B5EF4-FFF2-40B4-BE49-F238E27FC236}">
                <a16:creationId xmlns:a16="http://schemas.microsoft.com/office/drawing/2014/main" id="{A36ECD98-59C8-4160-9827-80B0EBCE7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060848"/>
            <a:ext cx="4751387" cy="4324350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4FC3992-DC59-4A3F-9721-5D2FB932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 – how do they work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192548-5E66-4D15-BF9A-C5620B33BB00}"/>
              </a:ext>
            </a:extLst>
          </p:cNvPr>
          <p:cNvSpPr txBox="1"/>
          <p:nvPr/>
        </p:nvSpPr>
        <p:spPr>
          <a:xfrm>
            <a:off x="457200" y="25649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- </a:t>
            </a:r>
            <a:r>
              <a:rPr lang="en-US" dirty="0"/>
              <a:t>ionotropic receptor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22D57C5F-A418-4D1A-A20E-7BF59BE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/>
          <a:stretch>
            <a:fillRect/>
          </a:stretch>
        </p:blipFill>
        <p:spPr bwMode="auto">
          <a:xfrm>
            <a:off x="4572000" y="928688"/>
            <a:ext cx="45720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8EBD1E50-A7C1-4CDC-B00F-201910C8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/>
              <a:t>Thiopentale</a:t>
            </a:r>
            <a:endParaRPr lang="cs-CZ" altLang="en-US"/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2F0021D2-A4C5-41B4-B825-7A47366CA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5900738" cy="4324350"/>
          </a:xfrm>
        </p:spPr>
        <p:txBody>
          <a:bodyPr/>
          <a:lstStyle/>
          <a:p>
            <a:pPr eaLnBrk="1" hangingPunct="1"/>
            <a:r>
              <a:rPr lang="en-GB" altLang="en-US"/>
              <a:t>Barbiturate</a:t>
            </a:r>
          </a:p>
          <a:p>
            <a:pPr eaLnBrk="1" hangingPunct="1"/>
            <a:r>
              <a:rPr lang="en-GB" altLang="en-US" b="1"/>
              <a:t>Dose</a:t>
            </a:r>
            <a:r>
              <a:rPr lang="en-GB" altLang="en-US"/>
              <a:t>	3-7 mg/kg</a:t>
            </a:r>
          </a:p>
          <a:p>
            <a:pPr eaLnBrk="1" hangingPunct="1"/>
            <a:r>
              <a:rPr lang="en-GB" altLang="en-US" b="1"/>
              <a:t>Effects</a:t>
            </a:r>
            <a:r>
              <a:rPr lang="en-GB" altLang="en-US"/>
              <a:t> : hypnosis, atiepileptic, antanalgesic</a:t>
            </a:r>
          </a:p>
          <a:p>
            <a:pPr eaLnBrk="1" hangingPunct="1"/>
            <a:r>
              <a:rPr lang="en-GB" altLang="en-US" b="1"/>
              <a:t>Side effects</a:t>
            </a:r>
          </a:p>
          <a:p>
            <a:pPr lvl="1" eaLnBrk="1" hangingPunct="1"/>
            <a:r>
              <a:rPr lang="en-GB" altLang="en-US"/>
              <a:t>CVS: myocardiac depression, </a:t>
            </a:r>
            <a:r>
              <a:rPr lang="en-GB" altLang="en-US">
                <a:sym typeface="Symbol" panose="05050102010706020507" pitchFamily="18" charset="2"/>
              </a:rPr>
              <a:t></a:t>
            </a:r>
            <a:r>
              <a:rPr lang="en-GB" altLang="en-US"/>
              <a:t>CO</a:t>
            </a:r>
          </a:p>
          <a:p>
            <a:pPr lvl="1" eaLnBrk="1" hangingPunct="1"/>
            <a:r>
              <a:rPr lang="en-GB" altLang="en-US"/>
              <a:t>Reduction in MV, apnea</a:t>
            </a:r>
          </a:p>
          <a:p>
            <a:pPr eaLnBrk="1" hangingPunct="1"/>
            <a:endParaRPr lang="cs-CZ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F7AC9BB-0B61-468E-BB98-2762EAEB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Intravenous anaesthetics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0F68A1D-FAC7-4D3F-A863-5E26D901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Thiopentale</a:t>
            </a:r>
            <a:endParaRPr lang="cs-CZ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CFCDE9E-56E2-49E2-AF4E-61C935BA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751262"/>
          </a:xfrm>
        </p:spPr>
        <p:txBody>
          <a:bodyPr/>
          <a:lstStyle/>
          <a:p>
            <a:pPr eaLnBrk="1" hangingPunct="1"/>
            <a:r>
              <a:rPr lang="en-GB" altLang="en-US" b="1"/>
              <a:t>Problems with use</a:t>
            </a:r>
          </a:p>
          <a:p>
            <a:pPr lvl="1" eaLnBrk="1" hangingPunct="1"/>
            <a:r>
              <a:rPr lang="en-GB" altLang="en-US"/>
              <a:t>Extremely painfull and limbtreatening when given intra-arterially</a:t>
            </a:r>
          </a:p>
          <a:p>
            <a:pPr lvl="1" eaLnBrk="1" hangingPunct="1"/>
            <a:r>
              <a:rPr lang="en-GB" altLang="en-US"/>
              <a:t>Hypersensitivity reactions 1: 15 000</a:t>
            </a:r>
          </a:p>
          <a:p>
            <a:pPr eaLnBrk="1" hangingPunct="1"/>
            <a:r>
              <a:rPr lang="en-GB" altLang="en-US" b="1"/>
              <a:t>Contraindications</a:t>
            </a:r>
          </a:p>
          <a:p>
            <a:pPr lvl="1" eaLnBrk="1" hangingPunct="1"/>
            <a:r>
              <a:rPr lang="en-GB" altLang="en-US"/>
              <a:t>Porphyria</a:t>
            </a:r>
          </a:p>
          <a:p>
            <a:pPr eaLnBrk="1" hangingPunct="1"/>
            <a:endParaRPr lang="cs-CZ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16F79D-ED9E-4E0B-86B4-44D451EA4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Intravenous anaesthetics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D436AEF0-41D9-4231-AD4F-C41EF341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28625"/>
            <a:ext cx="34766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A16BEF1-75EE-4B0D-A3E6-002F5610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4324350"/>
          </a:xfrm>
        </p:spPr>
        <p:txBody>
          <a:bodyPr/>
          <a:lstStyle/>
          <a:p>
            <a:pPr eaLnBrk="1" hangingPunct="1"/>
            <a:r>
              <a:rPr lang="en-GB" altLang="en-US"/>
              <a:t>Phenolic derivative</a:t>
            </a:r>
          </a:p>
          <a:p>
            <a:pPr eaLnBrk="1" hangingPunct="1"/>
            <a:r>
              <a:rPr lang="en-GB" altLang="en-US" b="1"/>
              <a:t>Dose</a:t>
            </a:r>
            <a:r>
              <a:rPr lang="en-GB" altLang="en-US"/>
              <a:t>	1- 2.5 mg/kg</a:t>
            </a:r>
          </a:p>
          <a:p>
            <a:pPr eaLnBrk="1" hangingPunct="1"/>
            <a:r>
              <a:rPr lang="en-GB" altLang="en-US" b="1"/>
              <a:t>Effects</a:t>
            </a:r>
            <a:r>
              <a:rPr lang="en-GB" altLang="en-US"/>
              <a:t> : hypnosis</a:t>
            </a:r>
          </a:p>
          <a:p>
            <a:pPr eaLnBrk="1" hangingPunct="1"/>
            <a:r>
              <a:rPr lang="en-GB" altLang="en-US" b="1"/>
              <a:t>Side effects</a:t>
            </a:r>
          </a:p>
          <a:p>
            <a:pPr lvl="1" eaLnBrk="1" hangingPunct="1"/>
            <a:r>
              <a:rPr lang="en-GB" altLang="en-US"/>
              <a:t>CVS: myocardiac depression, </a:t>
            </a:r>
            <a:r>
              <a:rPr lang="en-GB" altLang="en-US">
                <a:sym typeface="Symbol" panose="05050102010706020507" pitchFamily="18" charset="2"/>
              </a:rPr>
              <a:t></a:t>
            </a:r>
            <a:r>
              <a:rPr lang="en-GB" altLang="en-US"/>
              <a:t>SVR, </a:t>
            </a:r>
            <a:r>
              <a:rPr lang="en-GB" altLang="en-US">
                <a:sym typeface="Symbol" panose="05050102010706020507" pitchFamily="18" charset="2"/>
              </a:rPr>
              <a:t>CO</a:t>
            </a:r>
            <a:endParaRPr lang="en-GB" altLang="en-US"/>
          </a:p>
          <a:p>
            <a:pPr lvl="1" eaLnBrk="1" hangingPunct="1"/>
            <a:r>
              <a:rPr lang="en-GB" altLang="en-US"/>
              <a:t>Respiratory depression</a:t>
            </a:r>
          </a:p>
          <a:p>
            <a:pPr lvl="1" eaLnBrk="1" hangingPunct="1"/>
            <a:r>
              <a:rPr lang="en-GB" altLang="en-US"/>
              <a:t>Hypersensitivity 1 : 100 000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cs-CZ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DD3B74-2675-4317-8E35-F304323F31CB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Propofol</a:t>
            </a:r>
            <a:endParaRPr lang="cs-CZ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5E007C2-CDC1-4797-AF43-6C19C217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Propofol</a:t>
            </a:r>
            <a:endParaRPr lang="cs-CZ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D9BF835-3333-4774-A55C-1BE8EEB50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751262"/>
          </a:xfrm>
        </p:spPr>
        <p:txBody>
          <a:bodyPr/>
          <a:lstStyle/>
          <a:p>
            <a:pPr eaLnBrk="1" hangingPunct="1"/>
            <a:r>
              <a:rPr lang="en-GB" altLang="en-US"/>
              <a:t>Other effects</a:t>
            </a:r>
          </a:p>
          <a:p>
            <a:pPr lvl="1" eaLnBrk="1" hangingPunct="1"/>
            <a:r>
              <a:rPr lang="en-GB" altLang="en-US"/>
              <a:t>Pain on induction</a:t>
            </a:r>
          </a:p>
          <a:p>
            <a:pPr lvl="1" eaLnBrk="1" hangingPunct="1"/>
            <a:r>
              <a:rPr lang="en-GB" altLang="en-US"/>
              <a:t>Nausea and vomiting less likely</a:t>
            </a:r>
          </a:p>
          <a:p>
            <a:pPr lvl="1" eaLnBrk="1" hangingPunct="1"/>
            <a:r>
              <a:rPr lang="en-GB" altLang="en-US"/>
              <a:t>Better for LMA placement then thiopentale</a:t>
            </a:r>
          </a:p>
          <a:p>
            <a:pPr lvl="1" eaLnBrk="1" hangingPunct="1"/>
            <a:endParaRPr lang="en-GB" altLang="en-US"/>
          </a:p>
          <a:p>
            <a:pPr eaLnBrk="1" hangingPunct="1"/>
            <a:r>
              <a:rPr lang="en-GB" altLang="en-US"/>
              <a:t>Relative </a:t>
            </a:r>
            <a:r>
              <a:rPr lang="en-GB" altLang="en-US" b="1"/>
              <a:t>contraindications</a:t>
            </a:r>
            <a:r>
              <a:rPr lang="en-GB" altLang="en-US"/>
              <a:t> </a:t>
            </a:r>
          </a:p>
          <a:p>
            <a:pPr lvl="1" eaLnBrk="1" hangingPunct="1"/>
            <a:r>
              <a:rPr lang="en-GB" altLang="en-US"/>
              <a:t>Children under 3</a:t>
            </a:r>
            <a:endParaRPr lang="cs-CZ" alt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99BDE84C-776B-4BFA-8CB9-9BAB84B2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42938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86C4F156-4FDD-42AC-8F40-194196DD9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00063"/>
            <a:ext cx="4357687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38EAD964-B8CC-4289-B715-02D91488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/>
              <a:t>Etomidate</a:t>
            </a:r>
            <a:endParaRPr lang="cs-CZ" altLang="en-US"/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55E97B8A-2B3F-4933-9643-9317F9406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6543675" cy="4324350"/>
          </a:xfrm>
        </p:spPr>
        <p:txBody>
          <a:bodyPr/>
          <a:lstStyle/>
          <a:p>
            <a:pPr eaLnBrk="1" hangingPunct="1"/>
            <a:r>
              <a:rPr lang="en-GB" altLang="en-US"/>
              <a:t>Ester </a:t>
            </a:r>
          </a:p>
          <a:p>
            <a:pPr eaLnBrk="1" hangingPunct="1"/>
            <a:r>
              <a:rPr lang="en-GB" altLang="en-US" b="1"/>
              <a:t>Dose</a:t>
            </a:r>
            <a:r>
              <a:rPr lang="en-GB" altLang="en-US"/>
              <a:t>	0.3 mg/kg</a:t>
            </a:r>
          </a:p>
          <a:p>
            <a:pPr eaLnBrk="1" hangingPunct="1"/>
            <a:r>
              <a:rPr lang="en-GB" altLang="en-US" b="1"/>
              <a:t>Effects</a:t>
            </a:r>
            <a:r>
              <a:rPr lang="en-GB" altLang="en-US"/>
              <a:t> : hypnosis</a:t>
            </a:r>
          </a:p>
          <a:p>
            <a:pPr eaLnBrk="1" hangingPunct="1"/>
            <a:r>
              <a:rPr lang="en-GB" altLang="en-US" b="1"/>
              <a:t>Side effects</a:t>
            </a:r>
          </a:p>
          <a:p>
            <a:pPr lvl="1" eaLnBrk="1" hangingPunct="1"/>
            <a:r>
              <a:rPr lang="en-GB" altLang="en-US"/>
              <a:t>CVS: very little effect on HR, CO, SVR</a:t>
            </a:r>
          </a:p>
          <a:p>
            <a:pPr lvl="1" eaLnBrk="1" hangingPunct="1"/>
            <a:r>
              <a:rPr lang="en-GB" altLang="en-US"/>
              <a:t>Minimal respiratory depression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6E55502-DBB0-4820-9186-0667C265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Etomidate</a:t>
            </a:r>
            <a:endParaRPr lang="cs-CZ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7B6D4F3-C3A3-4797-8AE3-E6D56185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751262"/>
          </a:xfrm>
        </p:spPr>
        <p:txBody>
          <a:bodyPr/>
          <a:lstStyle/>
          <a:p>
            <a:pPr eaLnBrk="1" hangingPunct="1"/>
            <a:r>
              <a:rPr lang="en-GB" altLang="en-US" b="1"/>
              <a:t>Problems with use</a:t>
            </a:r>
          </a:p>
          <a:p>
            <a:pPr lvl="1" eaLnBrk="1" hangingPunct="1"/>
            <a:r>
              <a:rPr lang="en-GB" altLang="en-US"/>
              <a:t>Pain on injection</a:t>
            </a:r>
          </a:p>
          <a:p>
            <a:pPr lvl="1" eaLnBrk="1" hangingPunct="1"/>
            <a:r>
              <a:rPr lang="en-GB" altLang="en-US"/>
              <a:t>Nausea and vomiting</a:t>
            </a:r>
          </a:p>
          <a:p>
            <a:pPr lvl="1" eaLnBrk="1" hangingPunct="1"/>
            <a:r>
              <a:rPr lang="en-GB" altLang="en-US"/>
              <a:t>Adrenocortical suppression</a:t>
            </a:r>
          </a:p>
          <a:p>
            <a:pPr lvl="1" eaLnBrk="1" hangingPunct="1"/>
            <a:r>
              <a:rPr lang="en-GB" altLang="en-US"/>
              <a:t>Hypersensitivity reaction 1: 75 000</a:t>
            </a:r>
          </a:p>
          <a:p>
            <a:pPr lvl="1" eaLnBrk="1" hangingPunct="1"/>
            <a:endParaRPr lang="en-GB" altLang="en-US" b="1"/>
          </a:p>
          <a:p>
            <a:pPr eaLnBrk="1" hangingPunct="1"/>
            <a:r>
              <a:rPr lang="en-GB" altLang="en-US" b="1"/>
              <a:t>Relative Contraindications</a:t>
            </a:r>
          </a:p>
          <a:p>
            <a:pPr lvl="1" eaLnBrk="1" hangingPunct="1"/>
            <a:r>
              <a:rPr lang="en-GB" altLang="en-US"/>
              <a:t>Porphyria</a:t>
            </a:r>
          </a:p>
          <a:p>
            <a:pPr eaLnBrk="1" hangingPunct="1"/>
            <a:endParaRPr lang="cs-CZ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C6A77C-A5F9-4C0D-A70F-74C87429E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Intravenous anaesthetics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9BD42A7-4E68-49A6-AC33-BDBF2A03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Ketamine </a:t>
            </a:r>
            <a:endParaRPr lang="cs-CZ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24EB568-B18C-4660-BBCC-89DD21A8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Phencyclidine derivative</a:t>
            </a:r>
          </a:p>
          <a:p>
            <a:endParaRPr lang="en-GB" altLang="en-US"/>
          </a:p>
          <a:p>
            <a:r>
              <a:rPr lang="en-GB" altLang="en-US"/>
              <a:t>CV effects - </a:t>
            </a:r>
            <a:r>
              <a:rPr lang="en-GB" altLang="en-US" b="1">
                <a:sym typeface="Symbol" panose="05050102010706020507" pitchFamily="18" charset="2"/>
              </a:rPr>
              <a:t> HR, BP</a:t>
            </a:r>
            <a:r>
              <a:rPr lang="en-GB" altLang="en-US">
                <a:sym typeface="Symbol" panose="05050102010706020507" pitchFamily="18" charset="2"/>
              </a:rPr>
              <a:t>, CO, O2 consumption </a:t>
            </a:r>
          </a:p>
          <a:p>
            <a:r>
              <a:rPr lang="en-GB" altLang="en-US">
                <a:sym typeface="Symbol" panose="05050102010706020507" pitchFamily="18" charset="2"/>
              </a:rPr>
              <a:t>RS -  RR, preserved laryngeal reflexes</a:t>
            </a:r>
          </a:p>
          <a:p>
            <a:r>
              <a:rPr lang="en-GB" altLang="en-US">
                <a:sym typeface="Symbol" panose="05050102010706020507" pitchFamily="18" charset="2"/>
              </a:rPr>
              <a:t>CNS – </a:t>
            </a:r>
            <a:r>
              <a:rPr lang="en-GB" altLang="en-US" b="1">
                <a:sym typeface="Symbol" panose="05050102010706020507" pitchFamily="18" charset="2"/>
              </a:rPr>
              <a:t>dissociative anaesthesia</a:t>
            </a:r>
            <a:r>
              <a:rPr lang="en-GB" altLang="en-US">
                <a:sym typeface="Symbol" panose="05050102010706020507" pitchFamily="18" charset="2"/>
              </a:rPr>
              <a:t>, </a:t>
            </a:r>
            <a:r>
              <a:rPr lang="en-GB" altLang="en-US" b="1">
                <a:sym typeface="Symbol" panose="05050102010706020507" pitchFamily="18" charset="2"/>
              </a:rPr>
              <a:t>analgesia</a:t>
            </a:r>
            <a:r>
              <a:rPr lang="en-GB" altLang="en-US">
                <a:sym typeface="Symbol" panose="05050102010706020507" pitchFamily="18" charset="2"/>
              </a:rPr>
              <a:t>, amnesia</a:t>
            </a:r>
          </a:p>
          <a:p>
            <a:endParaRPr lang="en-GB" altLang="en-US">
              <a:sym typeface="Symbol" panose="05050102010706020507" pitchFamily="18" charset="2"/>
            </a:endParaRPr>
          </a:p>
          <a:p>
            <a:r>
              <a:rPr lang="en-GB" altLang="en-US">
                <a:sym typeface="Symbol" panose="05050102010706020507" pitchFamily="18" charset="2"/>
              </a:rPr>
              <a:t>Use – analgesic in Emerg. Med </a:t>
            </a:r>
            <a:endParaRPr lang="cs-CZ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A73BEA4-D7C7-4019-B036-BDAE55B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Pharmakokinetics</a:t>
            </a:r>
            <a:endParaRPr lang="cs-CZ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4D1B0CB-C712-45A4-BC82-70B684FE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Recovery from </a:t>
            </a:r>
            <a:r>
              <a:rPr lang="cs-CZ" altLang="en-US" sz="2400" dirty="0" err="1"/>
              <a:t>propofol</a:t>
            </a:r>
            <a:r>
              <a:rPr lang="cs-CZ" altLang="en-US" sz="2400" dirty="0"/>
              <a:t> </a:t>
            </a:r>
            <a:r>
              <a:rPr lang="en-GB" altLang="en-US" sz="2400" dirty="0"/>
              <a:t>single bolus 5-10 min</a:t>
            </a:r>
            <a:endParaRPr lang="cs-CZ" altLang="en-US" sz="2400" dirty="0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F8A160AE-F9A6-42CB-A304-E959D5231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720975"/>
            <a:ext cx="5643562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D7119FB-DDAC-4B41-AFB3-5B9DB425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Intravenous anaesthetics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F8FA7CE-A273-4793-9EDA-C5122D16C4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357313"/>
            <a:ext cx="6037263" cy="5030787"/>
          </a:xfrm>
          <a:noFill/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1517763F-3A9A-4CD7-AA0F-84AA24F5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/>
              <a:t>AIMS OF ANAESTHESIA</a:t>
            </a:r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832ACF0-74CB-48A5-9E6D-18B1C72F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Choice of induction agent</a:t>
            </a:r>
            <a:endParaRPr lang="cs-CZ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C7AC91B-591A-4084-9258-E300FA783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1. Are any agents absolutely contraindicated ?</a:t>
            </a:r>
          </a:p>
          <a:p>
            <a:pPr lvl="1" eaLnBrk="1" hangingPunct="1"/>
            <a:r>
              <a:rPr lang="en-GB" altLang="en-US"/>
              <a:t>Hypersensitivity, porphyria</a:t>
            </a:r>
          </a:p>
          <a:p>
            <a:pPr eaLnBrk="1" hangingPunct="1"/>
            <a:r>
              <a:rPr lang="en-GB" altLang="en-US"/>
              <a:t>2. Are there any patient related factors ?</a:t>
            </a:r>
          </a:p>
          <a:p>
            <a:pPr lvl="1" eaLnBrk="1" hangingPunct="1"/>
            <a:r>
              <a:rPr lang="en-GB" altLang="en-US"/>
              <a:t>CVS status</a:t>
            </a:r>
          </a:p>
          <a:p>
            <a:pPr lvl="1" eaLnBrk="1" hangingPunct="1"/>
            <a:r>
              <a:rPr lang="en-GB" altLang="en-US"/>
              <a:t>Epilepsy</a:t>
            </a:r>
          </a:p>
          <a:p>
            <a:pPr eaLnBrk="1" hangingPunct="1"/>
            <a:r>
              <a:rPr lang="en-GB" altLang="en-US"/>
              <a:t>3. Are there any drug related factors ?</a:t>
            </a:r>
          </a:p>
          <a:p>
            <a:pPr lvl="1" eaLnBrk="1" hangingPunct="1"/>
            <a:r>
              <a:rPr lang="en-GB" altLang="en-US"/>
              <a:t>Egg allergy</a:t>
            </a:r>
          </a:p>
          <a:p>
            <a:pPr eaLnBrk="1" hangingPunct="1"/>
            <a:endParaRPr lang="cs-CZ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65972C-7A76-4EA2-9F35-FF1E34F3B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Intravenous anaesthetics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29B52C1-A3B1-43CA-827D-C3A97E16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Induction + maintenance</a:t>
            </a:r>
            <a:endParaRPr lang="cs-CZ" altLang="en-US"/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0CAEC243-9B4F-4AD8-8198-14A5817788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3000375"/>
            <a:ext cx="3824287" cy="2557463"/>
          </a:xfr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4D1C882-B1B3-4EFE-BF65-47E9AF50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928938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0F959352-AB05-425C-894D-95DC93B8DC56}"/>
              </a:ext>
            </a:extLst>
          </p:cNvPr>
          <p:cNvSpPr/>
          <p:nvPr/>
        </p:nvSpPr>
        <p:spPr>
          <a:xfrm>
            <a:off x="4357688" y="3786188"/>
            <a:ext cx="571500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CBC074B-2823-45E9-8DF6-4ACDFF76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Intravenous anaesthetics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86929D-BC0E-49CC-9167-AEC906FF9EEE}"/>
              </a:ext>
            </a:extLst>
          </p:cNvPr>
          <p:cNvSpPr txBox="1"/>
          <p:nvPr/>
        </p:nvSpPr>
        <p:spPr>
          <a:xfrm>
            <a:off x="214313" y="2409825"/>
            <a:ext cx="4586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- </a:t>
            </a:r>
            <a:r>
              <a:rPr lang="en-US" b="1" dirty="0"/>
              <a:t>TIVA</a:t>
            </a:r>
            <a:r>
              <a:rPr lang="en-US" dirty="0"/>
              <a:t> (</a:t>
            </a:r>
            <a:r>
              <a:rPr lang="cs-CZ" dirty="0"/>
              <a:t>=</a:t>
            </a:r>
            <a:r>
              <a:rPr lang="en-US" dirty="0"/>
              <a:t>Total Intravenous Anesthesia)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A498CA6-E872-4E6A-9105-C5ECBE87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SUMMARY – IV anaesthetics</a:t>
            </a:r>
            <a:endParaRPr lang="cs-CZ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719D779-80F6-4AB1-AA42-94FDC9B8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249488"/>
            <a:ext cx="8229600" cy="3608387"/>
          </a:xfrm>
        </p:spPr>
        <p:txBody>
          <a:bodyPr/>
          <a:lstStyle/>
          <a:p>
            <a:pPr eaLnBrk="1" hangingPunct="1"/>
            <a:endParaRPr lang="cs-CZ" altLang="en-US" sz="2400" dirty="0"/>
          </a:p>
          <a:p>
            <a:pPr eaLnBrk="1" hangingPunct="1"/>
            <a:r>
              <a:rPr lang="en-GB" altLang="en-US" sz="2400" dirty="0"/>
              <a:t>Mechanism of action – via receptors</a:t>
            </a:r>
          </a:p>
          <a:p>
            <a:pPr eaLnBrk="1" hangingPunct="1"/>
            <a:r>
              <a:rPr lang="cs-CZ" altLang="en-US" sz="2400" dirty="0"/>
              <a:t>Use</a:t>
            </a:r>
            <a:r>
              <a:rPr lang="en-GB" altLang="en-US" sz="2400" dirty="0"/>
              <a:t>d for anaesthesia and sedation</a:t>
            </a:r>
          </a:p>
          <a:p>
            <a:pPr eaLnBrk="1" hangingPunct="1"/>
            <a:r>
              <a:rPr lang="en-GB" altLang="en-US" sz="2400" dirty="0"/>
              <a:t>Used for induction</a:t>
            </a:r>
          </a:p>
          <a:p>
            <a:pPr lvl="1" eaLnBrk="1" hangingPunct="1"/>
            <a:r>
              <a:rPr lang="cs-CZ" altLang="en-US" sz="2200" dirty="0"/>
              <a:t>t</a:t>
            </a:r>
            <a:r>
              <a:rPr lang="en-GB" altLang="en-US" sz="2200" dirty="0" err="1"/>
              <a:t>hiopentale</a:t>
            </a:r>
            <a:r>
              <a:rPr lang="en-GB" altLang="en-US" sz="2200" dirty="0"/>
              <a:t>, propofol, etomidate</a:t>
            </a:r>
            <a:endParaRPr lang="cs-CZ" altLang="en-US" sz="2200" dirty="0"/>
          </a:p>
          <a:p>
            <a:pPr eaLnBrk="1" hangingPunct="1"/>
            <a:r>
              <a:rPr lang="en-GB" altLang="en-US" sz="2400" dirty="0"/>
              <a:t>Propofol used for maintenance as well</a:t>
            </a:r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r>
              <a:rPr lang="cs-CZ" altLang="en-US" sz="2400" dirty="0"/>
              <a:t>Most </a:t>
            </a:r>
            <a:r>
              <a:rPr lang="cs-CZ" altLang="en-US" sz="2400" dirty="0" err="1"/>
              <a:t>of</a:t>
            </a:r>
            <a:r>
              <a:rPr lang="cs-CZ" altLang="en-US" sz="2400" dirty="0"/>
              <a:t> </a:t>
            </a:r>
            <a:r>
              <a:rPr lang="cs-CZ" altLang="en-US" sz="2400" dirty="0" err="1"/>
              <a:t>them</a:t>
            </a:r>
            <a:r>
              <a:rPr lang="en-GB" altLang="en-US" sz="2400" dirty="0"/>
              <a:t> cause CV and respiratory depression</a:t>
            </a:r>
            <a:endParaRPr lang="cs-CZ" altLang="en-US" sz="2400" dirty="0"/>
          </a:p>
          <a:p>
            <a:pPr eaLnBrk="1" hangingPunct="1"/>
            <a:endParaRPr lang="cs-CZ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24121CC-1CE6-48A1-B339-7F200114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/>
              <a:t>INHALATIONAL ANAESTETICS</a:t>
            </a:r>
            <a:br>
              <a:rPr lang="cs-CZ" altLang="en-US" b="1" dirty="0"/>
            </a:br>
            <a:r>
              <a:rPr lang="cs-CZ" altLang="en-US" b="1" dirty="0"/>
              <a:t>= </a:t>
            </a:r>
            <a:r>
              <a:rPr lang="cs-CZ" altLang="en-US" b="1" dirty="0" err="1"/>
              <a:t>volatile</a:t>
            </a:r>
            <a:r>
              <a:rPr lang="cs-CZ" altLang="en-US" b="1" dirty="0"/>
              <a:t> </a:t>
            </a:r>
            <a:r>
              <a:rPr lang="cs-CZ" altLang="en-US" b="1" dirty="0" err="1"/>
              <a:t>anesthetics</a:t>
            </a:r>
            <a:endParaRPr lang="cs-CZ" alt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498E5D39-8CBF-4D82-A6EF-0BD598B6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714375"/>
            <a:ext cx="3324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4FA60625-B143-42A2-A06B-A5DD49A8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Anaesthetic gases</a:t>
            </a:r>
            <a:endParaRPr lang="cs-CZ" altLang="en-US"/>
          </a:p>
        </p:txBody>
      </p:sp>
      <p:sp>
        <p:nvSpPr>
          <p:cNvPr id="28676" name="Content Placeholder 2">
            <a:extLst>
              <a:ext uri="{FF2B5EF4-FFF2-40B4-BE49-F238E27FC236}">
                <a16:creationId xmlns:a16="http://schemas.microsoft.com/office/drawing/2014/main" id="{A1B26126-6E8D-4FED-BABD-3F71D3A7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AB2598"/>
                </a:solidFill>
              </a:rPr>
              <a:t>Isoflurane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Sevoflurane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Halothane</a:t>
            </a:r>
          </a:p>
          <a:p>
            <a:pPr eaLnBrk="1" hangingPunct="1"/>
            <a:r>
              <a:rPr lang="en-GB" altLang="en-US">
                <a:solidFill>
                  <a:srgbClr val="FF6600"/>
                </a:solidFill>
              </a:rPr>
              <a:t>Enflurane</a:t>
            </a:r>
          </a:p>
          <a:p>
            <a:pPr eaLnBrk="1" hangingPunct="1"/>
            <a:r>
              <a:rPr lang="en-GB" altLang="en-US">
                <a:solidFill>
                  <a:srgbClr val="00B0F0"/>
                </a:solidFill>
              </a:rPr>
              <a:t>Desflurane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>
                <a:solidFill>
                  <a:srgbClr val="0070C0"/>
                </a:solidFill>
              </a:rPr>
              <a:t>N</a:t>
            </a:r>
            <a:r>
              <a:rPr lang="en-GB" altLang="en-US" baseline="-25000">
                <a:solidFill>
                  <a:srgbClr val="0070C0"/>
                </a:solidFill>
              </a:rPr>
              <a:t>2</a:t>
            </a:r>
            <a:r>
              <a:rPr lang="en-GB" altLang="en-US">
                <a:solidFill>
                  <a:srgbClr val="0070C0"/>
                </a:solidFill>
              </a:rPr>
              <a:t>O – nitrous oxide</a:t>
            </a:r>
            <a:endParaRPr lang="cs-CZ" altLang="en-US">
              <a:solidFill>
                <a:srgbClr val="0070C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6538DF-7C5F-40F9-AFA5-2F59BD05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Inhalational anaesthetics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8" name="Picture 3">
            <a:extLst>
              <a:ext uri="{FF2B5EF4-FFF2-40B4-BE49-F238E27FC236}">
                <a16:creationId xmlns:a16="http://schemas.microsoft.com/office/drawing/2014/main" id="{8758BC54-62FA-49A7-8B2F-1D7FFF7C7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786313"/>
            <a:ext cx="20716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>
            <a:extLst>
              <a:ext uri="{FF2B5EF4-FFF2-40B4-BE49-F238E27FC236}">
                <a16:creationId xmlns:a16="http://schemas.microsoft.com/office/drawing/2014/main" id="{3453C643-1CB6-4CC7-A5B7-72B35DFD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571750"/>
            <a:ext cx="3324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2E1F85D-1C4A-4ECA-9D6B-BAAC42AC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Anaesthetic gases</a:t>
            </a:r>
            <a:endParaRPr lang="cs-CZ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47F0-EE12-44F9-8CA8-3F666BA6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329613" cy="4324350"/>
          </a:xfrm>
        </p:spPr>
        <p:txBody>
          <a:bodyPr/>
          <a:lstStyle/>
          <a:p>
            <a:pPr eaLnBrk="1" hangingPunct="1"/>
            <a:r>
              <a:rPr lang="en-GB" altLang="en-US"/>
              <a:t>Any agent that exists as a liquid at room temperature is a </a:t>
            </a:r>
            <a:r>
              <a:rPr lang="en-GB" altLang="en-US" b="1"/>
              <a:t>vapour</a:t>
            </a:r>
          </a:p>
          <a:p>
            <a:pPr eaLnBrk="1" hangingPunct="1"/>
            <a:r>
              <a:rPr lang="en-GB" altLang="en-US"/>
              <a:t>Any agent that cannot be liquefied at room temperature is a </a:t>
            </a:r>
            <a:r>
              <a:rPr lang="en-GB" altLang="en-US" b="1"/>
              <a:t>gas</a:t>
            </a:r>
          </a:p>
          <a:p>
            <a:pPr lvl="1" eaLnBrk="1" hangingPunct="1"/>
            <a:endParaRPr lang="en-GB" altLang="en-US" b="1"/>
          </a:p>
          <a:p>
            <a:pPr lvl="1" eaLnBrk="1" hangingPunct="1"/>
            <a:r>
              <a:rPr lang="en-GB" altLang="en-US">
                <a:solidFill>
                  <a:schemeClr val="tx1"/>
                </a:solidFill>
              </a:rPr>
              <a:t>Anaesthetic ‘gases’ are </a:t>
            </a:r>
          </a:p>
          <a:p>
            <a:pPr lvl="1" eaLnBrk="1" hangingPunct="1">
              <a:buFont typeface="Georgia" panose="02040502050405020303" pitchFamily="18" charset="0"/>
              <a:buNone/>
            </a:pPr>
            <a:r>
              <a:rPr lang="en-GB" altLang="en-US">
                <a:solidFill>
                  <a:schemeClr val="tx1"/>
                </a:solidFill>
              </a:rPr>
              <a:t>	administered via </a:t>
            </a:r>
          </a:p>
          <a:p>
            <a:pPr lvl="1" eaLnBrk="1" hangingPunct="1">
              <a:buFont typeface="Georgia" panose="02040502050405020303" pitchFamily="18" charset="0"/>
              <a:buNone/>
            </a:pPr>
            <a:r>
              <a:rPr lang="en-GB" altLang="en-US">
                <a:solidFill>
                  <a:schemeClr val="tx1"/>
                </a:solidFill>
              </a:rPr>
              <a:t>	</a:t>
            </a:r>
            <a:r>
              <a:rPr lang="en-GB" altLang="en-US" b="1"/>
              <a:t>vaporizers</a:t>
            </a:r>
            <a:endParaRPr lang="cs-CZ" alt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8BB42-4ADE-4ABF-BC2F-2F23E5543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857625"/>
            <a:ext cx="3600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2C9E38F-01EF-42BE-B13C-45BEC69C3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Inhalational anaesthetics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F739F1B-A1FE-45C2-A710-4BE98C58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Potency</a:t>
            </a:r>
            <a:endParaRPr lang="cs-CZ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17B69-2DCC-400B-9A1E-9CF3576EC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5369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/>
              <a:t>MAC – that concentration required to prevent 50 % of patients moving when subjected to </a:t>
            </a:r>
            <a:r>
              <a:rPr lang="en-GB" dirty="0" err="1"/>
              <a:t>standart</a:t>
            </a:r>
            <a:r>
              <a:rPr lang="en-GB" dirty="0"/>
              <a:t> midline incision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GB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 err="1"/>
              <a:t>Sevoflurane</a:t>
            </a:r>
            <a:r>
              <a:rPr lang="en-GB" dirty="0"/>
              <a:t>	MAC 1.8 %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b="1" dirty="0" err="1">
                <a:solidFill>
                  <a:schemeClr val="accent3"/>
                </a:solidFill>
              </a:rPr>
              <a:t>Isoflurane</a:t>
            </a:r>
            <a:r>
              <a:rPr lang="en-GB" b="1" dirty="0">
                <a:solidFill>
                  <a:schemeClr val="accent3"/>
                </a:solidFill>
              </a:rPr>
              <a:t>	MAC 1.17 %</a:t>
            </a:r>
            <a:endParaRPr lang="cs-CZ" b="1" dirty="0">
              <a:solidFill>
                <a:schemeClr val="accent3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137D7E-D877-4C12-A15E-6280C1D0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Inhalational anaesthetics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508A2920-D926-4E3B-B7EE-12C37644E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119563"/>
            <a:ext cx="32861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B77B1CA1-5EF9-4AF4-9D5C-D90CCBDF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"/>
          <a:stretch>
            <a:fillRect/>
          </a:stretch>
        </p:blipFill>
        <p:spPr bwMode="auto">
          <a:xfrm>
            <a:off x="5286375" y="1928813"/>
            <a:ext cx="38576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1">
            <a:extLst>
              <a:ext uri="{FF2B5EF4-FFF2-40B4-BE49-F238E27FC236}">
                <a16:creationId xmlns:a16="http://schemas.microsoft.com/office/drawing/2014/main" id="{D57CC71F-B01C-4D8A-A99A-A43F780F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Respiratory and cardiovascular effects</a:t>
            </a:r>
            <a:endParaRPr lang="cs-CZ"/>
          </a:p>
        </p:txBody>
      </p:sp>
      <p:sp>
        <p:nvSpPr>
          <p:cNvPr id="32772" name="Content Placeholder 2">
            <a:extLst>
              <a:ext uri="{FF2B5EF4-FFF2-40B4-BE49-F238E27FC236}">
                <a16:creationId xmlns:a16="http://schemas.microsoft.com/office/drawing/2014/main" id="{64A4C416-EA2A-4345-A650-0EEDFE19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5043488" cy="4324350"/>
          </a:xfrm>
        </p:spPr>
        <p:txBody>
          <a:bodyPr/>
          <a:lstStyle/>
          <a:p>
            <a:pPr eaLnBrk="1" hangingPunct="1"/>
            <a:r>
              <a:rPr lang="en-GB" altLang="en-US"/>
              <a:t>All volatile anaesthetics cause </a:t>
            </a:r>
            <a:r>
              <a:rPr lang="en-GB" altLang="en-US">
                <a:sym typeface="Symbol" panose="05050102010706020507" pitchFamily="18" charset="2"/>
              </a:rPr>
              <a:t> MV and RR</a:t>
            </a:r>
          </a:p>
          <a:p>
            <a:pPr eaLnBrk="1" hangingPunct="1"/>
            <a:r>
              <a:rPr lang="en-GB" altLang="en-US">
                <a:sym typeface="Symbol" panose="05050102010706020507" pitchFamily="18" charset="2"/>
              </a:rPr>
              <a:t>Isoflurane is irritant vapour</a:t>
            </a:r>
          </a:p>
          <a:p>
            <a:pPr eaLnBrk="1" hangingPunct="1"/>
            <a:r>
              <a:rPr lang="en-GB" altLang="en-US">
                <a:sym typeface="Symbol" panose="05050102010706020507" pitchFamily="18" charset="2"/>
              </a:rPr>
              <a:t> SVR, blood pressure falls,  HR</a:t>
            </a:r>
          </a:p>
          <a:p>
            <a:pPr eaLnBrk="1" hangingPunct="1"/>
            <a:r>
              <a:rPr lang="en-GB" altLang="en-US">
                <a:sym typeface="Symbol" panose="05050102010706020507" pitchFamily="18" charset="2"/>
              </a:rPr>
              <a:t>Isoflurane - ? Coronary steel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D929291-3407-4314-86EB-825D79F6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Inhalational anaesthetics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D4D6573-1618-4D7F-BC55-34E627B2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Metabolism and toxicity</a:t>
            </a:r>
            <a:endParaRPr lang="cs-CZ" alt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70FF4A3-392F-4166-863F-F39A9F6B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428875"/>
            <a:ext cx="8358187" cy="385762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AB2598"/>
                </a:solidFill>
              </a:rPr>
              <a:t>Isoflurane </a:t>
            </a:r>
            <a:r>
              <a:rPr lang="en-GB" altLang="en-US"/>
              <a:t>(0.2 %)and </a:t>
            </a:r>
            <a:r>
              <a:rPr lang="en-GB" altLang="en-US">
                <a:solidFill>
                  <a:srgbClr val="FFFF00"/>
                </a:solidFill>
              </a:rPr>
              <a:t>Sevoflurane</a:t>
            </a:r>
            <a:r>
              <a:rPr lang="en-GB" altLang="en-US"/>
              <a:t>(3.5%) are metabolized by liver</a:t>
            </a:r>
          </a:p>
          <a:p>
            <a:pPr eaLnBrk="1" hangingPunct="1"/>
            <a:r>
              <a:rPr lang="en-GB" altLang="en-US" b="1"/>
              <a:t>F</a:t>
            </a:r>
            <a:r>
              <a:rPr lang="en-GB" altLang="en-US" b="1" baseline="30000"/>
              <a:t>-</a:t>
            </a:r>
            <a:r>
              <a:rPr lang="en-GB" altLang="en-US"/>
              <a:t> ions are produced - ? Renal impairment</a:t>
            </a:r>
          </a:p>
          <a:p>
            <a:pPr eaLnBrk="1" hangingPunct="1"/>
            <a:r>
              <a:rPr lang="en-GB" altLang="en-US"/>
              <a:t>Iso and Sevo trigger </a:t>
            </a:r>
            <a:r>
              <a:rPr lang="en-GB" altLang="en-US" b="1"/>
              <a:t>malignant hyperthermia</a:t>
            </a:r>
          </a:p>
          <a:p>
            <a:pPr eaLnBrk="1" hangingPunct="1"/>
            <a:r>
              <a:rPr lang="en-GB" altLang="en-US">
                <a:solidFill>
                  <a:srgbClr val="0070C0"/>
                </a:solidFill>
              </a:rPr>
              <a:t>N2O</a:t>
            </a:r>
            <a:r>
              <a:rPr lang="en-GB" altLang="en-US"/>
              <a:t> </a:t>
            </a:r>
          </a:p>
          <a:p>
            <a:pPr lvl="1" eaLnBrk="1" hangingPunct="1"/>
            <a:r>
              <a:rPr lang="en-GB" altLang="en-US"/>
              <a:t>Megaloblastic anaemia</a:t>
            </a:r>
          </a:p>
          <a:p>
            <a:pPr lvl="1" eaLnBrk="1" hangingPunct="1"/>
            <a:r>
              <a:rPr lang="en-GB" altLang="en-US"/>
              <a:t>Teratogenic</a:t>
            </a:r>
          </a:p>
          <a:p>
            <a:pPr lvl="1" eaLnBrk="1" hangingPunct="1"/>
            <a:r>
              <a:rPr lang="en-GB" altLang="en-US"/>
              <a:t>PONV</a:t>
            </a:r>
          </a:p>
          <a:p>
            <a:pPr lvl="3" eaLnBrk="1" hangingPunct="1"/>
            <a:endParaRPr lang="cs-CZ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325F9F-0955-4925-8978-7A39EA5E0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Inhalational anaesthetics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68B946AF-57F6-49B1-B65E-695A99CC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/>
          <a:lstStyle/>
          <a:p>
            <a:pPr eaLnBrk="1" hangingPunct="1"/>
            <a:r>
              <a:rPr lang="en-GB" altLang="en-US"/>
              <a:t>SUMMARY – inhalational anaesthetics</a:t>
            </a:r>
            <a:endParaRPr lang="cs-CZ" alt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5D8D8D7-F4D5-4B07-8BF5-8C1260A8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249488"/>
            <a:ext cx="8229600" cy="3608387"/>
          </a:xfrm>
        </p:spPr>
        <p:txBody>
          <a:bodyPr/>
          <a:lstStyle/>
          <a:p>
            <a:pPr eaLnBrk="1" hangingPunct="1"/>
            <a:r>
              <a:rPr lang="en-GB" altLang="en-US"/>
              <a:t>Mechanism of action – via receptors</a:t>
            </a:r>
          </a:p>
          <a:p>
            <a:pPr eaLnBrk="1" hangingPunct="1"/>
            <a:r>
              <a:rPr lang="cs-CZ" altLang="en-US"/>
              <a:t>Use</a:t>
            </a:r>
            <a:r>
              <a:rPr lang="en-GB" altLang="en-US"/>
              <a:t>d for induction (sevoflurane)</a:t>
            </a:r>
          </a:p>
          <a:p>
            <a:pPr eaLnBrk="1" hangingPunct="1"/>
            <a:r>
              <a:rPr lang="en-GB" altLang="en-US"/>
              <a:t>And maintenance of anaesthesia</a:t>
            </a:r>
          </a:p>
          <a:p>
            <a:pPr eaLnBrk="1" hangingPunct="1"/>
            <a:r>
              <a:rPr lang="en-GB" altLang="en-US"/>
              <a:t>Commonly used : Sevoflurane, Isoflurane</a:t>
            </a:r>
          </a:p>
          <a:p>
            <a:pPr eaLnBrk="1" hangingPunct="1"/>
            <a:r>
              <a:rPr lang="en-GB" altLang="en-US"/>
              <a:t>Dose dependent CV and respiratory depression</a:t>
            </a:r>
          </a:p>
          <a:p>
            <a:pPr eaLnBrk="1" hangingPunct="1"/>
            <a:r>
              <a:rPr lang="en-GB" altLang="en-US"/>
              <a:t>All, but N2O trigger malignant hyperthermia</a:t>
            </a:r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en-GB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DBD20BB-986F-42D6-AA5B-F2FF6FB1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Triad of anaesthesia</a:t>
            </a:r>
            <a:endParaRPr lang="cs-CZ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D13E6AC-8B05-47FF-ADFB-1401AB5B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b="1" dirty="0"/>
              <a:t>Analgesics</a:t>
            </a:r>
            <a:r>
              <a:rPr lang="cs-CZ" altLang="en-US" sz="2400" b="1" dirty="0"/>
              <a:t> </a:t>
            </a:r>
            <a:r>
              <a:rPr lang="cs-CZ" altLang="en-US" sz="2400" dirty="0"/>
              <a:t>IV</a:t>
            </a:r>
            <a:r>
              <a:rPr lang="en-GB" altLang="en-US" sz="2400" dirty="0"/>
              <a:t>/regional anaesthesia </a:t>
            </a:r>
            <a:r>
              <a:rPr lang="cs-CZ" altLang="en-US" sz="2400" dirty="0" err="1"/>
              <a:t>or</a:t>
            </a:r>
            <a:r>
              <a:rPr lang="cs-CZ" altLang="en-US" sz="2400" dirty="0"/>
              <a:t> </a:t>
            </a:r>
            <a:r>
              <a:rPr lang="cs-CZ" altLang="en-US" sz="2400" dirty="0" err="1"/>
              <a:t>analgesia</a:t>
            </a:r>
            <a:endParaRPr lang="cs-CZ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b="1" dirty="0"/>
              <a:t>Anaesthetic agents </a:t>
            </a:r>
            <a:r>
              <a:rPr lang="en-GB" altLang="en-US" sz="2400" dirty="0"/>
              <a:t>to produce unconsciousness</a:t>
            </a:r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r>
              <a:rPr lang="en-GB" altLang="en-US" sz="2400" b="1" dirty="0"/>
              <a:t>Neuromuscular blocking agents </a:t>
            </a:r>
            <a:r>
              <a:rPr lang="en-GB" altLang="en-US" sz="2400" dirty="0"/>
              <a:t>for muscle relaxation</a:t>
            </a:r>
          </a:p>
          <a:p>
            <a:pPr eaLnBrk="1" hangingPunct="1"/>
            <a:endParaRPr lang="en-GB" altLang="en-US" dirty="0"/>
          </a:p>
          <a:p>
            <a:pPr eaLnBrk="1" hangingPunct="1">
              <a:buFont typeface="Georgia" panose="02040502050405020303" pitchFamily="18" charset="0"/>
              <a:buNone/>
            </a:pPr>
            <a:endParaRPr lang="en-GB" altLang="en-US" dirty="0"/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en-US" dirty="0"/>
          </a:p>
        </p:txBody>
      </p:sp>
      <p:sp>
        <p:nvSpPr>
          <p:cNvPr id="7172" name="TextBox 3">
            <a:extLst>
              <a:ext uri="{FF2B5EF4-FFF2-40B4-BE49-F238E27FC236}">
                <a16:creationId xmlns:a16="http://schemas.microsoft.com/office/drawing/2014/main" id="{5BA0569C-CD36-4740-A5BB-674B4FB22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5715000"/>
            <a:ext cx="636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Why unconscious patient require analgesia ?</a:t>
            </a:r>
            <a:endParaRPr lang="cs-CZ" sz="2400" dirty="0">
              <a:latin typeface="+mn-lt"/>
            </a:endParaRPr>
          </a:p>
        </p:txBody>
      </p:sp>
      <p:sp>
        <p:nvSpPr>
          <p:cNvPr id="5" name="Action Button: Help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9AD38D0-FEC8-4A0F-B59F-BE50F78FF1FF}"/>
              </a:ext>
            </a:extLst>
          </p:cNvPr>
          <p:cNvSpPr/>
          <p:nvPr/>
        </p:nvSpPr>
        <p:spPr>
          <a:xfrm>
            <a:off x="571500" y="5357813"/>
            <a:ext cx="1042988" cy="10429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FD490BB-1C91-4931-85C3-840E3E65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cs-CZ" b="1" dirty="0"/>
            </a:br>
            <a:r>
              <a:rPr lang="en-GB" b="1" dirty="0"/>
              <a:t>NEUROMUSCULAR BLOCKING AGENTS</a:t>
            </a:r>
            <a:br>
              <a:rPr lang="cs-CZ" b="1" dirty="0"/>
            </a:br>
            <a:r>
              <a:rPr lang="cs-CZ" b="1" dirty="0"/>
              <a:t>= </a:t>
            </a:r>
            <a:r>
              <a:rPr lang="cs-CZ" b="1" dirty="0" err="1"/>
              <a:t>NMBAs</a:t>
            </a:r>
            <a:r>
              <a:rPr lang="en-GB" b="1" dirty="0"/>
              <a:t> </a:t>
            </a:r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>
            <a:extLst>
              <a:ext uri="{FF2B5EF4-FFF2-40B4-BE49-F238E27FC236}">
                <a16:creationId xmlns:a16="http://schemas.microsoft.com/office/drawing/2014/main" id="{C28A8060-1910-4444-9E2B-924666C9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48"/>
          <a:stretch>
            <a:fillRect/>
          </a:stretch>
        </p:blipFill>
        <p:spPr bwMode="auto">
          <a:xfrm>
            <a:off x="6143625" y="2500313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>
            <a:extLst>
              <a:ext uri="{FF2B5EF4-FFF2-40B4-BE49-F238E27FC236}">
                <a16:creationId xmlns:a16="http://schemas.microsoft.com/office/drawing/2014/main" id="{72121385-CB24-4192-8562-F1561BEF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Neuromuscular blocking agents</a:t>
            </a:r>
            <a:endParaRPr lang="cs-CZ" altLang="en-US"/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177B00C8-262E-44A1-9795-B8B0C37E8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5972175" cy="432435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Exclusively used in anaesthesia and intensive care</a:t>
            </a:r>
            <a:endParaRPr lang="cs-CZ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Two classes</a:t>
            </a:r>
          </a:p>
          <a:p>
            <a:pPr lvl="1" eaLnBrk="1" hangingPunct="1"/>
            <a:r>
              <a:rPr lang="en-GB" altLang="en-US" sz="2400" dirty="0"/>
              <a:t>Depolarizing </a:t>
            </a:r>
          </a:p>
          <a:p>
            <a:pPr lvl="2" eaLnBrk="1" hangingPunct="1"/>
            <a:r>
              <a:rPr lang="en-GB" altLang="en-US" sz="2000" dirty="0"/>
              <a:t>succinylcholine</a:t>
            </a:r>
            <a:endParaRPr lang="cs-CZ" altLang="en-US" sz="2000" dirty="0"/>
          </a:p>
          <a:p>
            <a:pPr lvl="2" eaLnBrk="1" hangingPunct="1"/>
            <a:endParaRPr lang="en-GB" altLang="en-US" sz="2000" dirty="0"/>
          </a:p>
          <a:p>
            <a:pPr lvl="1" eaLnBrk="1" hangingPunct="1"/>
            <a:r>
              <a:rPr lang="en-GB" altLang="en-US" sz="2400" dirty="0"/>
              <a:t>Non depolarizing </a:t>
            </a:r>
          </a:p>
          <a:p>
            <a:pPr lvl="2" eaLnBrk="1" hangingPunct="1"/>
            <a:r>
              <a:rPr lang="en-GB" altLang="en-US" sz="2000" dirty="0"/>
              <a:t>Vecuronium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rocuronium</a:t>
            </a:r>
            <a:r>
              <a:rPr lang="en-GB" altLang="en-US" sz="2000" dirty="0"/>
              <a:t> - </a:t>
            </a:r>
            <a:r>
              <a:rPr lang="en-GB" altLang="en-US" sz="2000" dirty="0" err="1">
                <a:solidFill>
                  <a:schemeClr val="tx1"/>
                </a:solidFill>
              </a:rPr>
              <a:t>aminosteroid</a:t>
            </a:r>
            <a:endParaRPr lang="cs-CZ" altLang="en-US" sz="2000" dirty="0"/>
          </a:p>
          <a:p>
            <a:pPr lvl="2" eaLnBrk="1" hangingPunct="1"/>
            <a:r>
              <a:rPr lang="en-GB" altLang="en-US" sz="2000" dirty="0"/>
              <a:t>Atracurium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cisatracurium</a:t>
            </a:r>
            <a:r>
              <a:rPr lang="en-GB" altLang="en-US" sz="2000" dirty="0"/>
              <a:t> - </a:t>
            </a:r>
            <a:r>
              <a:rPr lang="en-GB" altLang="en-US" sz="2000" dirty="0" err="1">
                <a:solidFill>
                  <a:schemeClr val="tx1"/>
                </a:solidFill>
              </a:rPr>
              <a:t>benzylisoquinolinium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cs-CZ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FA9DFED-0236-4DA8-98D8-D8297472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Use of NMB</a:t>
            </a:r>
            <a:r>
              <a:rPr lang="cs-CZ" altLang="en-US" dirty="0"/>
              <a:t>A</a:t>
            </a:r>
            <a:r>
              <a:rPr lang="en-GB" altLang="en-US" dirty="0"/>
              <a:t>s</a:t>
            </a:r>
            <a:endParaRPr lang="cs-CZ" altLang="en-US" dirty="0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D9DAB087-2D52-46E5-999A-C04FAB13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214563"/>
            <a:ext cx="5400675" cy="4324350"/>
          </a:xfrm>
        </p:spPr>
        <p:txBody>
          <a:bodyPr/>
          <a:lstStyle/>
          <a:p>
            <a:pPr eaLnBrk="1" hangingPunct="1"/>
            <a:endParaRPr lang="cs-CZ" altLang="en-US" sz="2400" dirty="0"/>
          </a:p>
          <a:p>
            <a:pPr eaLnBrk="1" hangingPunct="1"/>
            <a:r>
              <a:rPr lang="en-GB" altLang="en-US" sz="2400" dirty="0"/>
              <a:t>Tracheal intubation</a:t>
            </a:r>
            <a:endParaRPr lang="cs-CZ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Surgery where muscle relaxation </a:t>
            </a:r>
            <a:endParaRPr lang="cs-CZ" altLang="en-US" sz="2400" dirty="0"/>
          </a:p>
          <a:p>
            <a:pPr marL="109537" indent="0" eaLnBrk="1" hangingPunct="1">
              <a:buNone/>
            </a:pPr>
            <a:r>
              <a:rPr lang="cs-CZ" altLang="en-US" sz="2400" dirty="0"/>
              <a:t>	</a:t>
            </a:r>
            <a:r>
              <a:rPr lang="en-GB" altLang="en-US" sz="2400" dirty="0"/>
              <a:t>is essential</a:t>
            </a:r>
            <a:endParaRPr lang="cs-CZ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Mechanical ventilation</a:t>
            </a:r>
            <a:endParaRPr lang="cs-CZ" alt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E2B195-55BB-43FB-97B7-92FBF97F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3" name="Picture 2">
            <a:extLst>
              <a:ext uri="{FF2B5EF4-FFF2-40B4-BE49-F238E27FC236}">
                <a16:creationId xmlns:a16="http://schemas.microsoft.com/office/drawing/2014/main" id="{C9705AE8-7F10-4879-9256-440E9D12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4" y="1971449"/>
            <a:ext cx="2681981" cy="403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7F838CF-823C-4157-A912-480A0B16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Neuromuscular junction</a:t>
            </a:r>
            <a:endParaRPr lang="cs-CZ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C9C3FF-4ACB-4BB6-91F0-79CF11E94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1F06374C-0FAD-488B-BA0A-F9C17103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/>
          <a:stretch>
            <a:fillRect/>
          </a:stretch>
        </p:blipFill>
        <p:spPr bwMode="auto">
          <a:xfrm>
            <a:off x="1643063" y="2071688"/>
            <a:ext cx="5857875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>
            <a:extLst>
              <a:ext uri="{FF2B5EF4-FFF2-40B4-BE49-F238E27FC236}">
                <a16:creationId xmlns:a16="http://schemas.microsoft.com/office/drawing/2014/main" id="{029DE2CF-543F-4E86-A2FE-819540D2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43000"/>
            <a:ext cx="3143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>
            <a:extLst>
              <a:ext uri="{FF2B5EF4-FFF2-40B4-BE49-F238E27FC236}">
                <a16:creationId xmlns:a16="http://schemas.microsoft.com/office/drawing/2014/main" id="{9F1ED595-A488-49CB-A7CD-34B7EBA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/>
              <a:t>Mechanism of action</a:t>
            </a:r>
            <a:endParaRPr lang="cs-CZ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3D99A4-E033-429C-9A0C-409436BF6B2C}"/>
              </a:ext>
            </a:extLst>
          </p:cNvPr>
          <p:cNvSpPr txBox="1">
            <a:spLocks/>
          </p:cNvSpPr>
          <p:nvPr/>
        </p:nvSpPr>
        <p:spPr bwMode="auto">
          <a:xfrm>
            <a:off x="357188" y="2214563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GB" sz="2800" dirty="0">
                <a:latin typeface="+mn-lt"/>
              </a:rPr>
              <a:t>D</a:t>
            </a:r>
            <a:r>
              <a:rPr lang="en-GB" sz="2800" dirty="0" err="1">
                <a:latin typeface="+mn-lt"/>
              </a:rPr>
              <a:t>epolarizing</a:t>
            </a:r>
            <a:r>
              <a:rPr lang="en-GB" sz="2800" dirty="0">
                <a:latin typeface="+mn-lt"/>
              </a:rPr>
              <a:t> </a:t>
            </a:r>
          </a:p>
          <a:p>
            <a:pPr marL="657225" lvl="1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/>
            </a:pPr>
            <a:r>
              <a:rPr lang="cs-CZ" sz="2400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sz="2400" dirty="0" err="1">
                <a:solidFill>
                  <a:schemeClr val="accent2"/>
                </a:solidFill>
                <a:latin typeface="+mn-lt"/>
              </a:rPr>
              <a:t>tructurally</a:t>
            </a:r>
            <a:r>
              <a:rPr lang="en-GB" sz="2400" dirty="0">
                <a:solidFill>
                  <a:schemeClr val="accent2"/>
                </a:solidFill>
                <a:latin typeface="+mn-lt"/>
              </a:rPr>
              <a:t> related to Ach</a:t>
            </a:r>
            <a:r>
              <a:rPr lang="cs-CZ" sz="2400" dirty="0">
                <a:solidFill>
                  <a:schemeClr val="accent2"/>
                </a:solidFill>
                <a:latin typeface="+mn-lt"/>
              </a:rPr>
              <a:t> (=acetylcholine)</a:t>
            </a:r>
            <a:endParaRPr lang="en-GB" sz="2400" dirty="0">
              <a:solidFill>
                <a:schemeClr val="accent2"/>
              </a:solidFill>
              <a:latin typeface="+mn-lt"/>
            </a:endParaRPr>
          </a:p>
          <a:p>
            <a:pPr marL="657225" lvl="1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/>
            </a:pPr>
            <a:r>
              <a:rPr lang="cs-CZ" sz="2400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GB" sz="2400" dirty="0" err="1">
                <a:solidFill>
                  <a:schemeClr val="accent2"/>
                </a:solidFill>
                <a:latin typeface="+mn-lt"/>
              </a:rPr>
              <a:t>irst</a:t>
            </a:r>
            <a:r>
              <a:rPr lang="en-GB" sz="2400" dirty="0">
                <a:solidFill>
                  <a:schemeClr val="accent2"/>
                </a:solidFill>
                <a:latin typeface="+mn-lt"/>
              </a:rPr>
              <a:t> activating muscle fibres, then preventing further response</a:t>
            </a:r>
            <a:endParaRPr lang="cs-CZ" sz="2400" dirty="0">
              <a:solidFill>
                <a:schemeClr val="accent2"/>
              </a:solidFill>
              <a:latin typeface="+mn-lt"/>
            </a:endParaRPr>
          </a:p>
          <a:p>
            <a:pPr marL="657225" lvl="1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/>
            </a:pPr>
            <a:r>
              <a:rPr lang="cs-CZ" sz="2400" dirty="0" err="1">
                <a:solidFill>
                  <a:schemeClr val="accent2"/>
                </a:solidFill>
                <a:latin typeface="+mn-lt"/>
              </a:rPr>
              <a:t>short</a:t>
            </a:r>
            <a:r>
              <a:rPr lang="cs-CZ" sz="2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accent2"/>
                </a:solidFill>
                <a:latin typeface="+mn-lt"/>
              </a:rPr>
              <a:t>acting</a:t>
            </a:r>
            <a:r>
              <a:rPr lang="cs-CZ" sz="2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accent2"/>
                </a:solidFill>
                <a:latin typeface="+mn-lt"/>
              </a:rPr>
              <a:t>drugs</a:t>
            </a:r>
            <a:endParaRPr lang="cs-CZ" sz="2400" dirty="0">
              <a:solidFill>
                <a:schemeClr val="accent2"/>
              </a:solidFill>
              <a:latin typeface="+mn-lt"/>
            </a:endParaRPr>
          </a:p>
          <a:p>
            <a:pPr marL="657225" lvl="1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/>
            </a:pPr>
            <a:endParaRPr lang="en-GB" sz="2400" dirty="0">
              <a:latin typeface="+mn-lt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GB" sz="2800" dirty="0">
                <a:latin typeface="+mn-lt"/>
              </a:rPr>
              <a:t>Non depolarizing</a:t>
            </a:r>
          </a:p>
          <a:p>
            <a:pPr marL="822325" lvl="1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cs-CZ" sz="2400" dirty="0">
                <a:solidFill>
                  <a:schemeClr val="accent2"/>
                </a:solidFill>
                <a:latin typeface="+mn-lt"/>
              </a:rPr>
              <a:t>c</a:t>
            </a:r>
            <a:r>
              <a:rPr lang="en-GB" sz="2400" dirty="0" err="1">
                <a:solidFill>
                  <a:schemeClr val="accent2"/>
                </a:solidFill>
                <a:latin typeface="+mn-lt"/>
              </a:rPr>
              <a:t>ompete</a:t>
            </a:r>
            <a:r>
              <a:rPr lang="en-GB" sz="2400" dirty="0">
                <a:solidFill>
                  <a:schemeClr val="accent2"/>
                </a:solidFill>
                <a:latin typeface="+mn-lt"/>
              </a:rPr>
              <a:t> with </a:t>
            </a:r>
            <a:r>
              <a:rPr lang="cs-CZ" sz="2400" dirty="0">
                <a:solidFill>
                  <a:schemeClr val="accent2"/>
                </a:solidFill>
                <a:latin typeface="+mn-lt"/>
              </a:rPr>
              <a:t>Ach</a:t>
            </a:r>
            <a:r>
              <a:rPr lang="en-GB" sz="2400" dirty="0">
                <a:solidFill>
                  <a:schemeClr val="accent2"/>
                </a:solidFill>
                <a:latin typeface="+mn-lt"/>
              </a:rPr>
              <a:t> at nicotinic receptor at the neuromuscular junction</a:t>
            </a:r>
            <a:endParaRPr lang="cs-CZ" sz="2400" dirty="0">
              <a:solidFill>
                <a:schemeClr val="accent2"/>
              </a:solidFill>
              <a:latin typeface="+mn-lt"/>
            </a:endParaRPr>
          </a:p>
          <a:p>
            <a:pPr marL="822325" lvl="1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cs-CZ" sz="2400" dirty="0" err="1">
                <a:solidFill>
                  <a:schemeClr val="accent2"/>
                </a:solidFill>
                <a:latin typeface="+mn-lt"/>
              </a:rPr>
              <a:t>middle</a:t>
            </a:r>
            <a:r>
              <a:rPr lang="cs-CZ" sz="2400" dirty="0">
                <a:solidFill>
                  <a:schemeClr val="accent2"/>
                </a:solidFill>
                <a:latin typeface="+mn-lt"/>
              </a:rPr>
              <a:t> and long </a:t>
            </a:r>
            <a:r>
              <a:rPr lang="cs-CZ" sz="2400" dirty="0" err="1">
                <a:solidFill>
                  <a:schemeClr val="accent2"/>
                </a:solidFill>
                <a:latin typeface="+mn-lt"/>
              </a:rPr>
              <a:t>acting</a:t>
            </a:r>
            <a:r>
              <a:rPr lang="cs-CZ" sz="2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accent2"/>
                </a:solidFill>
                <a:latin typeface="+mn-lt"/>
              </a:rPr>
              <a:t>drugs</a:t>
            </a:r>
            <a:r>
              <a:rPr lang="cs-CZ" sz="2400" dirty="0">
                <a:solidFill>
                  <a:schemeClr val="accent2"/>
                </a:solidFill>
                <a:latin typeface="+mn-lt"/>
              </a:rPr>
              <a:t> </a:t>
            </a:r>
            <a:endParaRPr lang="en-GB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8244F3-02A7-417D-BB18-C9C5B9E41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AFE5093-177A-48BD-989C-B0039F90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/>
              <a:t>Choice for tracheal intubation</a:t>
            </a:r>
            <a:endParaRPr lang="cs-CZ" altLang="en-US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EB70E3-E501-409A-83FA-C5FA140FB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268685"/>
              </p:ext>
            </p:extLst>
          </p:nvPr>
        </p:nvGraphicFramePr>
        <p:xfrm>
          <a:off x="500063" y="2214563"/>
          <a:ext cx="8229600" cy="1751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671">
                <a:tc>
                  <a:txBody>
                    <a:bodyPr/>
                    <a:lstStyle/>
                    <a:p>
                      <a:r>
                        <a:rPr lang="en-GB" sz="1800" dirty="0"/>
                        <a:t>Elective surgery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Emergency surgery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71">
                <a:tc>
                  <a:txBody>
                    <a:bodyPr/>
                    <a:lstStyle/>
                    <a:p>
                      <a:r>
                        <a:rPr lang="en-GB" sz="1800" dirty="0" err="1"/>
                        <a:t>Standart</a:t>
                      </a:r>
                      <a:r>
                        <a:rPr lang="en-GB" sz="1800" dirty="0"/>
                        <a:t> induction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Rapid sequence induction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71">
                <a:tc>
                  <a:txBody>
                    <a:bodyPr/>
                    <a:lstStyle/>
                    <a:p>
                      <a:r>
                        <a:rPr lang="en-GB" sz="1800" dirty="0"/>
                        <a:t>Non depolarizing</a:t>
                      </a:r>
                      <a:r>
                        <a:rPr lang="en-GB" sz="1800" baseline="0" dirty="0"/>
                        <a:t> agent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Succinylcholine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or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rocuronium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DB98D512-784F-4428-A69F-F9A26B834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DD82B4-D2D0-4E79-BB6F-84D46C4A3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34404"/>
              </p:ext>
            </p:extLst>
          </p:nvPr>
        </p:nvGraphicFramePr>
        <p:xfrm>
          <a:off x="571500" y="5000625"/>
          <a:ext cx="8143876" cy="1428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r>
                        <a:rPr lang="en-GB" sz="1800" dirty="0" err="1"/>
                        <a:t>Succinylcholine</a:t>
                      </a:r>
                      <a:endParaRPr lang="cs-CZ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 – 2 mg/kg</a:t>
                      </a:r>
                      <a:r>
                        <a:rPr lang="cs-CZ" sz="1800" dirty="0"/>
                        <a:t>  </a:t>
                      </a:r>
                      <a:r>
                        <a:rPr lang="cs-CZ" sz="1800" dirty="0" err="1"/>
                        <a:t>AcBW</a:t>
                      </a:r>
                      <a:endParaRPr lang="cs-CZ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cs-CZ" sz="1800" dirty="0"/>
                        <a:t>Ro</a:t>
                      </a:r>
                      <a:r>
                        <a:rPr lang="en-GB" sz="1800" dirty="0" err="1"/>
                        <a:t>curonium</a:t>
                      </a:r>
                      <a:endParaRPr lang="cs-CZ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0.</a:t>
                      </a:r>
                      <a:r>
                        <a:rPr lang="cs-CZ" sz="1800" dirty="0"/>
                        <a:t>6 - 1</a:t>
                      </a:r>
                      <a:r>
                        <a:rPr lang="en-GB" sz="1800" dirty="0"/>
                        <a:t> mg/kg</a:t>
                      </a:r>
                      <a:r>
                        <a:rPr lang="cs-CZ" sz="1800" dirty="0"/>
                        <a:t>  IBW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en-GB" sz="1800" dirty="0" err="1"/>
                        <a:t>Atracurium</a:t>
                      </a:r>
                      <a:endParaRPr lang="cs-CZ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0.5 mg/kg</a:t>
                      </a:r>
                      <a:r>
                        <a:rPr lang="cs-CZ" sz="1800" dirty="0"/>
                        <a:t>  IBW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662BAD5-009A-4753-BFF6-AD7B6BF77A60}"/>
              </a:ext>
            </a:extLst>
          </p:cNvPr>
          <p:cNvSpPr txBox="1">
            <a:spLocks/>
          </p:cNvSpPr>
          <p:nvPr/>
        </p:nvSpPr>
        <p:spPr bwMode="auto">
          <a:xfrm>
            <a:off x="500063" y="385762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Intubating</a:t>
            </a:r>
            <a:r>
              <a:rPr lang="en-GB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doses</a:t>
            </a:r>
            <a:endParaRPr lang="cs-CZ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B9F9618-F965-41DB-B564-AD4D752B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To maintain paralysis</a:t>
            </a:r>
            <a:endParaRPr lang="cs-CZ" altLang="en-US"/>
          </a:p>
        </p:txBody>
      </p:sp>
      <p:sp>
        <p:nvSpPr>
          <p:cNvPr id="41987" name="Content Placeholder 5">
            <a:extLst>
              <a:ext uri="{FF2B5EF4-FFF2-40B4-BE49-F238E27FC236}">
                <a16:creationId xmlns:a16="http://schemas.microsoft.com/office/drawing/2014/main" id="{159EDE06-FF13-4A8F-92C5-4AE0A6B5B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sz="2400" dirty="0"/>
          </a:p>
          <a:p>
            <a:pPr eaLnBrk="1" hangingPunct="1"/>
            <a:r>
              <a:rPr lang="en-GB" altLang="en-US" sz="2400" dirty="0"/>
              <a:t>Non depolarizing muscle relaxants</a:t>
            </a:r>
            <a:endParaRPr lang="cs-CZ" alt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DA9148-6C64-4E87-8E0A-F9BE28D9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AE38B0-FDC9-4E10-B726-EF2ED6581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965208"/>
              </p:ext>
            </p:extLst>
          </p:nvPr>
        </p:nvGraphicFramePr>
        <p:xfrm>
          <a:off x="571500" y="3357563"/>
          <a:ext cx="8143876" cy="1428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r>
                        <a:rPr lang="en-GB" sz="1800" dirty="0" err="1"/>
                        <a:t>Succinylcholine</a:t>
                      </a:r>
                      <a:endParaRPr lang="cs-CZ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</a:t>
                      </a:r>
                      <a:endParaRPr lang="cs-CZ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cs-CZ" sz="1800" dirty="0" err="1"/>
                        <a:t>Roc</a:t>
                      </a:r>
                      <a:r>
                        <a:rPr lang="en-GB" sz="1800" dirty="0" err="1"/>
                        <a:t>uronium</a:t>
                      </a:r>
                      <a:endParaRPr lang="cs-CZ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maintenance dose</a:t>
                      </a:r>
                      <a:r>
                        <a:rPr lang="cs-CZ" sz="1800" dirty="0"/>
                        <a:t>: </a:t>
                      </a:r>
                      <a:r>
                        <a:rPr lang="en-GB" sz="1800" dirty="0"/>
                        <a:t>0.</a:t>
                      </a:r>
                      <a:r>
                        <a:rPr lang="cs-CZ" sz="1800" dirty="0"/>
                        <a:t>1 – 0.2</a:t>
                      </a:r>
                      <a:r>
                        <a:rPr lang="en-GB" sz="1800" dirty="0"/>
                        <a:t> mg/kg</a:t>
                      </a:r>
                      <a:endParaRPr lang="cs-CZ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lang="en-GB" sz="1800" dirty="0" err="1"/>
                        <a:t>Atracurium</a:t>
                      </a:r>
                      <a:endParaRPr lang="cs-CZ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maintenance dose</a:t>
                      </a:r>
                      <a:r>
                        <a:rPr lang="cs-CZ" sz="1800" dirty="0"/>
                        <a:t>: </a:t>
                      </a:r>
                      <a:r>
                        <a:rPr lang="en-GB" sz="1800" dirty="0"/>
                        <a:t>0.1</a:t>
                      </a:r>
                      <a:r>
                        <a:rPr lang="en-GB" sz="1800" baseline="0" dirty="0"/>
                        <a:t> – 0.2</a:t>
                      </a:r>
                      <a:r>
                        <a:rPr lang="en-GB" sz="1800" dirty="0"/>
                        <a:t> mg/kg</a:t>
                      </a:r>
                      <a:endParaRPr lang="cs-CZ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CBA9B14-C956-43E6-9071-C2C3275B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Succinylcholine pharmacokinetics</a:t>
            </a:r>
            <a:endParaRPr lang="cs-CZ" altLang="en-US"/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5B64DBBB-112D-4E79-AE18-AB541D918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86063"/>
            <a:ext cx="8334697" cy="2071687"/>
          </a:xfrm>
        </p:spPr>
        <p:txBody>
          <a:bodyPr/>
          <a:lstStyle/>
          <a:p>
            <a:pPr eaLnBrk="1" hangingPunct="1"/>
            <a:r>
              <a:rPr lang="en-GB" altLang="en-US" dirty="0"/>
              <a:t>Duration of action : </a:t>
            </a:r>
            <a:r>
              <a:rPr lang="cs-CZ" altLang="en-US" dirty="0"/>
              <a:t>3 – 6</a:t>
            </a:r>
            <a:r>
              <a:rPr lang="en-GB" altLang="en-US" dirty="0"/>
              <a:t> min</a:t>
            </a:r>
            <a:r>
              <a:rPr lang="cs-CZ" altLang="en-US" dirty="0"/>
              <a:t> </a:t>
            </a:r>
            <a:r>
              <a:rPr lang="cs-CZ" altLang="en-US" sz="2000" dirty="0"/>
              <a:t>(full </a:t>
            </a:r>
            <a:r>
              <a:rPr lang="cs-CZ" altLang="en-US" sz="2000" dirty="0" err="1"/>
              <a:t>recovery</a:t>
            </a:r>
            <a:r>
              <a:rPr lang="cs-CZ" altLang="en-US" sz="2000" dirty="0"/>
              <a:t> </a:t>
            </a:r>
            <a:r>
              <a:rPr lang="cs-CZ" altLang="en-US" sz="2000" dirty="0" err="1"/>
              <a:t>over</a:t>
            </a:r>
            <a:r>
              <a:rPr lang="cs-CZ" altLang="en-US" sz="2000" dirty="0"/>
              <a:t> 10 min)</a:t>
            </a:r>
            <a:endParaRPr lang="en-GB" altLang="en-US" sz="2000" dirty="0"/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en-GB" altLang="en-US" dirty="0"/>
              <a:t>Metabolism – plasma cholinesterase</a:t>
            </a:r>
          </a:p>
          <a:p>
            <a:pPr lvl="1" eaLnBrk="1" hangingPunct="1"/>
            <a:r>
              <a:rPr lang="en-GB" altLang="en-US" dirty="0"/>
              <a:t>Cave: </a:t>
            </a:r>
            <a:r>
              <a:rPr lang="en-GB" altLang="en-US" dirty="0" err="1"/>
              <a:t>suxamethonium</a:t>
            </a:r>
            <a:r>
              <a:rPr lang="en-GB" altLang="en-US" dirty="0"/>
              <a:t> </a:t>
            </a:r>
            <a:r>
              <a:rPr lang="en-GB" altLang="en-US" dirty="0" err="1"/>
              <a:t>apnea</a:t>
            </a: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lvl="1" eaLnBrk="1" hangingPunct="1"/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313F23-6217-4663-A083-BDEC3761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3" name="Picture 3">
            <a:extLst>
              <a:ext uri="{FF2B5EF4-FFF2-40B4-BE49-F238E27FC236}">
                <a16:creationId xmlns:a16="http://schemas.microsoft.com/office/drawing/2014/main" id="{C0354DB0-B504-4071-9118-8B1C7C99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857750"/>
            <a:ext cx="53578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8812EB2-9D67-474F-A34F-5FA35903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Succinylcholine - adverse effects</a:t>
            </a:r>
            <a:endParaRPr lang="cs-CZ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94351BFB-2817-447F-897E-3C03D5DC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428875"/>
            <a:ext cx="8229600" cy="2894013"/>
          </a:xfrm>
        </p:spPr>
        <p:txBody>
          <a:bodyPr/>
          <a:lstStyle/>
          <a:p>
            <a:pPr eaLnBrk="1" hangingPunct="1"/>
            <a:r>
              <a:rPr lang="en-GB" altLang="en-US" dirty="0"/>
              <a:t>Bradycardia</a:t>
            </a:r>
          </a:p>
          <a:p>
            <a:pPr eaLnBrk="1" hangingPunct="1"/>
            <a:r>
              <a:rPr lang="en-GB" altLang="en-US" dirty="0"/>
              <a:t>Muscle pain – ‘</a:t>
            </a:r>
            <a:r>
              <a:rPr lang="en-GB" altLang="en-US" dirty="0" err="1"/>
              <a:t>sux</a:t>
            </a:r>
            <a:r>
              <a:rPr lang="en-GB" altLang="en-US" dirty="0"/>
              <a:t>’ pain</a:t>
            </a:r>
          </a:p>
          <a:p>
            <a:pPr eaLnBrk="1" hangingPunct="1"/>
            <a:r>
              <a:rPr lang="en-GB" altLang="en-US" dirty="0"/>
              <a:t>Transient raised pressure in eye, stomach and cranium</a:t>
            </a:r>
          </a:p>
          <a:p>
            <a:pPr eaLnBrk="1" hangingPunct="1"/>
            <a:r>
              <a:rPr lang="en-GB" altLang="en-US" dirty="0"/>
              <a:t>Raise in potassium</a:t>
            </a:r>
            <a:r>
              <a:rPr lang="cs-CZ" altLang="en-US" dirty="0"/>
              <a:t> !! </a:t>
            </a:r>
            <a:endParaRPr lang="en-GB" altLang="en-US" dirty="0"/>
          </a:p>
          <a:p>
            <a:pPr lvl="1" eaLnBrk="1" hangingPunct="1"/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D6EBFF-51EB-434B-9A8E-6161E035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EF1A9C24-0B31-4BD0-8DE0-F14E6FFC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/>
              <a:t>Succinylcholine - contraindications </a:t>
            </a:r>
            <a:endParaRPr lang="cs-CZ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48CA-277E-4B97-864F-A2B214AB6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82270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GB" dirty="0"/>
              <a:t>Patient related contraindications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GB" sz="2400" dirty="0"/>
              <a:t>Malignant hyperpyrexia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GB" sz="2400" dirty="0"/>
              <a:t>Anaphylaxis to </a:t>
            </a:r>
            <a:r>
              <a:rPr lang="en-GB" sz="2400" dirty="0" err="1"/>
              <a:t>SCh</a:t>
            </a:r>
            <a:r>
              <a:rPr lang="cs-CZ" sz="2400" dirty="0"/>
              <a:t> </a:t>
            </a:r>
            <a:endParaRPr lang="en-GB" sz="2400" dirty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GB" sz="2400" dirty="0" err="1"/>
              <a:t>Succinycholine</a:t>
            </a:r>
            <a:r>
              <a:rPr lang="en-GB" sz="2400" dirty="0"/>
              <a:t> </a:t>
            </a:r>
            <a:r>
              <a:rPr lang="en-GB" sz="2400" dirty="0" err="1"/>
              <a:t>apnea</a:t>
            </a:r>
            <a:r>
              <a:rPr lang="cs-CZ" sz="2400" dirty="0"/>
              <a:t> / </a:t>
            </a:r>
            <a:r>
              <a:rPr lang="cs-CZ" sz="2400" dirty="0" err="1"/>
              <a:t>Pseudocholinesterase</a:t>
            </a:r>
            <a:r>
              <a:rPr lang="cs-CZ" sz="2400" dirty="0"/>
              <a:t> </a:t>
            </a:r>
            <a:r>
              <a:rPr lang="cs-CZ" sz="2400" dirty="0" err="1"/>
              <a:t>deficiency</a:t>
            </a:r>
            <a:endParaRPr lang="cs-CZ" sz="2400" dirty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GB" dirty="0"/>
          </a:p>
          <a:p>
            <a:pPr marL="365125" lvl="1" indent="-255588" eaLnBrk="1" fontAlgn="auto" hangingPunct="1">
              <a:spcAft>
                <a:spcPts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Clinical contraindications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GB" sz="2400" dirty="0"/>
              <a:t>Denervation injury</a:t>
            </a:r>
            <a:r>
              <a:rPr lang="cs-CZ" sz="2400" dirty="0"/>
              <a:t> / long term </a:t>
            </a:r>
            <a:r>
              <a:rPr lang="cs-CZ" sz="2400" dirty="0" err="1"/>
              <a:t>immobilized</a:t>
            </a:r>
            <a:r>
              <a:rPr lang="cs-CZ" sz="2400" dirty="0"/>
              <a:t> </a:t>
            </a:r>
            <a:r>
              <a:rPr lang="cs-CZ" sz="2400" dirty="0" err="1"/>
              <a:t>patient</a:t>
            </a:r>
            <a:endParaRPr lang="cs-CZ" sz="2400" dirty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400" dirty="0" err="1"/>
              <a:t>Patient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burns</a:t>
            </a:r>
            <a:endParaRPr lang="cs-CZ" sz="2400" dirty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GB" sz="2400" dirty="0"/>
              <a:t>Penetrating eye injury</a:t>
            </a:r>
            <a:r>
              <a:rPr lang="cs-CZ" sz="2400" dirty="0"/>
              <a:t> </a:t>
            </a:r>
            <a:endParaRPr lang="en-GB" sz="2400" dirty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AB1A54-DBBF-4D25-8EC0-CAC8ED231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BACA37F-FBA0-4E90-A314-D4102DDC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Overview</a:t>
            </a:r>
            <a:endParaRPr lang="cs-CZ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A4FE24B-07D0-4AE5-A493-D570CECAB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49488"/>
            <a:ext cx="8229600" cy="2465387"/>
          </a:xfrm>
        </p:spPr>
        <p:txBody>
          <a:bodyPr/>
          <a:lstStyle/>
          <a:p>
            <a:pPr eaLnBrk="1" hangingPunct="1"/>
            <a:r>
              <a:rPr lang="cs-CZ" altLang="en-US"/>
              <a:t>Intravenous and inhalational anaesthetics</a:t>
            </a:r>
          </a:p>
          <a:p>
            <a:pPr eaLnBrk="1" hangingPunct="1"/>
            <a:r>
              <a:rPr lang="cs-CZ" altLang="en-US"/>
              <a:t>Analgesics</a:t>
            </a:r>
            <a:r>
              <a:rPr lang="en-GB" altLang="en-US"/>
              <a:t> – simple, opioids</a:t>
            </a:r>
            <a:endParaRPr lang="cs-CZ" altLang="en-US"/>
          </a:p>
          <a:p>
            <a:pPr eaLnBrk="1" hangingPunct="1"/>
            <a:r>
              <a:rPr lang="cs-CZ" altLang="en-US"/>
              <a:t>Muscle relaxants</a:t>
            </a:r>
          </a:p>
          <a:p>
            <a:pPr eaLnBrk="1" hangingPunct="1"/>
            <a:r>
              <a:rPr lang="cs-CZ" altLang="en-US"/>
              <a:t>Decurarization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9B545C6E-0749-47F5-8B33-ECC5DB97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571875"/>
            <a:ext cx="3943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7DEA6274-7216-4FF6-9174-21AA005C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Non depolarizing muscle relaxants</a:t>
            </a:r>
            <a:endParaRPr lang="cs-CZ" altLang="en-US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6D47B88-2A28-4F87-94C6-F54ED4061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428875"/>
            <a:ext cx="8229600" cy="1965325"/>
          </a:xfrm>
        </p:spPr>
        <p:txBody>
          <a:bodyPr/>
          <a:lstStyle/>
          <a:p>
            <a:pPr eaLnBrk="1" hangingPunct="1"/>
            <a:r>
              <a:rPr lang="en-GB" altLang="en-US" dirty="0"/>
              <a:t>Choice of NMBs </a:t>
            </a:r>
          </a:p>
          <a:p>
            <a:pPr lvl="1" eaLnBrk="1" hangingPunct="1"/>
            <a:r>
              <a:rPr lang="en-GB" altLang="en-US" dirty="0"/>
              <a:t>Personal preference</a:t>
            </a:r>
          </a:p>
          <a:p>
            <a:pPr lvl="1" eaLnBrk="1" hangingPunct="1"/>
            <a:r>
              <a:rPr lang="en-GB" altLang="en-US" dirty="0"/>
              <a:t>Atracurium </a:t>
            </a:r>
            <a:r>
              <a:rPr lang="cs-CZ" altLang="en-US" dirty="0" err="1"/>
              <a:t>or</a:t>
            </a:r>
            <a:r>
              <a:rPr lang="cs-CZ" altLang="en-US" dirty="0"/>
              <a:t> </a:t>
            </a:r>
            <a:r>
              <a:rPr lang="cs-CZ" altLang="en-US" dirty="0" err="1"/>
              <a:t>cisatracurium</a:t>
            </a:r>
            <a:r>
              <a:rPr lang="cs-CZ" altLang="en-US" dirty="0"/>
              <a:t> </a:t>
            </a:r>
            <a:r>
              <a:rPr lang="en-GB" altLang="en-US" dirty="0"/>
              <a:t>better in renal or hepatic failure</a:t>
            </a:r>
          </a:p>
          <a:p>
            <a:pPr lvl="1" eaLnBrk="1" hangingPunct="1"/>
            <a:r>
              <a:rPr lang="en-GB" altLang="en-US" dirty="0"/>
              <a:t>Avoid atracurium in asthmatic patients</a:t>
            </a:r>
            <a:r>
              <a:rPr lang="cs-CZ" altLang="en-US" dirty="0"/>
              <a:t> – </a:t>
            </a:r>
            <a:r>
              <a:rPr lang="cs-CZ" altLang="en-US" dirty="0" err="1"/>
              <a:t>cisatracurium</a:t>
            </a:r>
            <a:r>
              <a:rPr lang="cs-CZ" altLang="en-US" dirty="0"/>
              <a:t> </a:t>
            </a:r>
            <a:r>
              <a:rPr lang="cs-CZ" altLang="en-US" dirty="0" err="1"/>
              <a:t>is</a:t>
            </a:r>
            <a:r>
              <a:rPr lang="cs-CZ" altLang="en-US" dirty="0"/>
              <a:t> </a:t>
            </a:r>
            <a:r>
              <a:rPr lang="cs-CZ" altLang="en-US" dirty="0" err="1"/>
              <a:t>drug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choice</a:t>
            </a:r>
            <a:r>
              <a:rPr lang="cs-CZ" altLang="en-US" dirty="0"/>
              <a:t> </a:t>
            </a:r>
          </a:p>
          <a:p>
            <a:pPr lvl="1" eaLnBrk="1" hangingPunct="1"/>
            <a:r>
              <a:rPr lang="cs-CZ" altLang="en-US" dirty="0" err="1"/>
              <a:t>Rocuronium</a:t>
            </a:r>
            <a:r>
              <a:rPr lang="cs-CZ" altLang="en-US" dirty="0"/>
              <a:t> (</a:t>
            </a:r>
            <a:r>
              <a:rPr lang="cs-CZ" altLang="en-US" dirty="0" err="1"/>
              <a:t>or</a:t>
            </a:r>
            <a:r>
              <a:rPr lang="cs-CZ" altLang="en-US" dirty="0"/>
              <a:t> </a:t>
            </a:r>
            <a:r>
              <a:rPr lang="cs-CZ" altLang="en-US" dirty="0" err="1"/>
              <a:t>vecuronium</a:t>
            </a:r>
            <a:r>
              <a:rPr lang="cs-CZ" altLang="en-US" dirty="0"/>
              <a:t>) </a:t>
            </a:r>
            <a:r>
              <a:rPr lang="cs-CZ" altLang="en-US" dirty="0" err="1"/>
              <a:t>could</a:t>
            </a:r>
            <a:r>
              <a:rPr lang="cs-CZ" altLang="en-US" dirty="0"/>
              <a:t> </a:t>
            </a:r>
            <a:r>
              <a:rPr lang="cs-CZ" altLang="en-US" dirty="0" err="1"/>
              <a:t>be</a:t>
            </a:r>
            <a:r>
              <a:rPr lang="cs-CZ" altLang="en-US" dirty="0"/>
              <a:t> </a:t>
            </a:r>
            <a:r>
              <a:rPr lang="cs-CZ" altLang="en-US" dirty="0" err="1"/>
              <a:t>reversed</a:t>
            </a:r>
            <a:r>
              <a:rPr lang="cs-CZ" altLang="en-US" dirty="0"/>
              <a:t> (by </a:t>
            </a:r>
            <a:r>
              <a:rPr lang="cs-CZ" altLang="en-US" dirty="0" err="1"/>
              <a:t>antidotum</a:t>
            </a:r>
            <a:r>
              <a:rPr lang="cs-CZ" altLang="en-US" dirty="0"/>
              <a:t> </a:t>
            </a:r>
            <a:r>
              <a:rPr lang="cs-CZ" altLang="en-US" dirty="0" err="1"/>
              <a:t>sugammadex</a:t>
            </a:r>
            <a:r>
              <a:rPr lang="cs-CZ" altLang="en-US" dirty="0"/>
              <a:t>)</a:t>
            </a:r>
          </a:p>
          <a:p>
            <a:pPr lvl="1" eaLnBrk="1" hangingPunct="1"/>
            <a:endParaRPr lang="en-GB" altLang="en-US" dirty="0"/>
          </a:p>
          <a:p>
            <a:pPr lvl="1" eaLnBrk="1" hangingPunct="1"/>
            <a:endParaRPr lang="en-GB" altLang="en-US" dirty="0"/>
          </a:p>
          <a:p>
            <a:pPr lvl="1" eaLnBrk="1" hangingPunct="1"/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AE66CB-04AE-4E8D-B8C8-CC6CC175C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17A33DB-1FEC-47F7-9C91-827C0F955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3" y="1586002"/>
            <a:ext cx="8564213" cy="368599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D0BA82E-1347-4C70-8158-C4875B456802}"/>
              </a:ext>
            </a:extLst>
          </p:cNvPr>
          <p:cNvSpPr txBox="1"/>
          <p:nvPr/>
        </p:nvSpPr>
        <p:spPr>
          <a:xfrm>
            <a:off x="289892" y="5589240"/>
            <a:ext cx="85642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i="1" dirty="0" err="1"/>
              <a:t>Brull</a:t>
            </a:r>
            <a:r>
              <a:rPr lang="en-US" sz="1100" i="1" dirty="0"/>
              <a:t>, Sorin; Naguib, Mohamed. "Clinical use of neuromuscular blocking agents in anesthesia". UpToDate. Retrieved 20 April 2020.</a:t>
            </a:r>
          </a:p>
        </p:txBody>
      </p:sp>
    </p:spTree>
    <p:extLst>
      <p:ext uri="{BB962C8B-B14F-4D97-AF65-F5344CB8AC3E}">
        <p14:creationId xmlns:p14="http://schemas.microsoft.com/office/powerpoint/2010/main" val="521699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F8F2480F-570F-4B28-BE82-0432A782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Reversal</a:t>
            </a:r>
            <a:endParaRPr lang="cs-CZ" altLang="en-US"/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259ABB7A-48A8-42F4-AD12-B9A90BE0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2608262"/>
          </a:xfrm>
        </p:spPr>
        <p:txBody>
          <a:bodyPr/>
          <a:lstStyle/>
          <a:p>
            <a:pPr eaLnBrk="1" hangingPunct="1"/>
            <a:endParaRPr lang="cs-CZ" altLang="en-US" dirty="0"/>
          </a:p>
          <a:p>
            <a:pPr eaLnBrk="1" hangingPunct="1"/>
            <a:r>
              <a:rPr lang="en-GB" altLang="en-US" dirty="0"/>
              <a:t>Acetylcholine esterase inhibitor – neostigmine</a:t>
            </a:r>
          </a:p>
          <a:p>
            <a:pPr lvl="1" eaLnBrk="1" hangingPunct="1"/>
            <a:r>
              <a:rPr lang="en-GB" altLang="en-US" dirty="0"/>
              <a:t>Increases concentration of Ach at NMJ</a:t>
            </a:r>
          </a:p>
          <a:p>
            <a:pPr eaLnBrk="1" hangingPunct="1"/>
            <a:r>
              <a:rPr lang="en-GB" altLang="en-US" dirty="0"/>
              <a:t>Neostigmine acts at all sites where acetylcholine esterase is present including heart</a:t>
            </a:r>
          </a:p>
          <a:p>
            <a:pPr lvl="1" eaLnBrk="1" hangingPunct="1">
              <a:buFont typeface="Georgia" panose="02040502050405020303" pitchFamily="18" charset="0"/>
              <a:buNone/>
            </a:pPr>
            <a:endParaRPr lang="en-GB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E34BDE-93E9-4B82-B6C3-2B349058D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914DD0A-2452-4FBE-855B-8A7DB89A5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5429250"/>
            <a:ext cx="6786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What effect this might have and how this can be overcome?</a:t>
            </a:r>
            <a:endParaRPr lang="cs-CZ" sz="2400" dirty="0">
              <a:latin typeface="+mn-lt"/>
            </a:endParaRPr>
          </a:p>
        </p:txBody>
      </p:sp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E1C8AD7-A82F-43B4-B71C-F7A90FB7E671}"/>
              </a:ext>
            </a:extLst>
          </p:cNvPr>
          <p:cNvSpPr/>
          <p:nvPr/>
        </p:nvSpPr>
        <p:spPr>
          <a:xfrm>
            <a:off x="571500" y="5357813"/>
            <a:ext cx="1042988" cy="104298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9E635CD6-4EE1-470A-BC4A-4F84FCF7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latin typeface="Arial" panose="020B0604020202020204" pitchFamily="34" charset="0"/>
              </a:rPr>
              <a:t>Neostigmine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D7921A2-8BB7-4F92-A309-966B6E027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893887"/>
          </a:xfrm>
        </p:spPr>
        <p:txBody>
          <a:bodyPr/>
          <a:lstStyle/>
          <a:p>
            <a:pPr eaLnBrk="1" hangingPunct="1"/>
            <a:endParaRPr lang="cs-CZ" altLang="en-US" dirty="0"/>
          </a:p>
          <a:p>
            <a:pPr eaLnBrk="1" hangingPunct="1"/>
            <a:r>
              <a:rPr lang="en-GB" altLang="en-US" dirty="0"/>
              <a:t>Dose of neostigmine – 0.05 mg/kg</a:t>
            </a:r>
          </a:p>
          <a:p>
            <a:pPr eaLnBrk="1" hangingPunct="1"/>
            <a:r>
              <a:rPr lang="en-GB" altLang="en-US" dirty="0"/>
              <a:t>In &gt; 50 kg man 2.5 mg</a:t>
            </a:r>
          </a:p>
          <a:p>
            <a:pPr eaLnBrk="1" hangingPunct="1"/>
            <a:r>
              <a:rPr lang="en-GB" altLang="en-US" dirty="0"/>
              <a:t>Given with atropine 0.5 mg</a:t>
            </a:r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B3290E-2062-4149-8A09-7F329D4AD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ED0D6-3E06-4D00-B3C5-03F66D5C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Sugammadex</a:t>
            </a:r>
            <a:r>
              <a:rPr lang="cs-CZ" dirty="0"/>
              <a:t> </a:t>
            </a:r>
            <a:r>
              <a:rPr lang="cs-CZ" sz="3200" dirty="0"/>
              <a:t>(</a:t>
            </a:r>
            <a:r>
              <a:rPr lang="cs-CZ" sz="3200" b="1" dirty="0" err="1"/>
              <a:t>Bridion</a:t>
            </a:r>
            <a:r>
              <a:rPr lang="cs-CZ" sz="3200" b="1" dirty="0"/>
              <a:t>)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58AE70-96DD-4B4D-A65C-2FEE377E7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73445"/>
            <a:ext cx="2890664" cy="287271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5E62E22-C58D-40C4-B1FE-B90C68479D22}"/>
              </a:ext>
            </a:extLst>
          </p:cNvPr>
          <p:cNvSpPr txBox="1"/>
          <p:nvPr/>
        </p:nvSpPr>
        <p:spPr>
          <a:xfrm>
            <a:off x="457200" y="2403430"/>
            <a:ext cx="53389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medication for the reversal of neuromuscular blockade induced by rocuronium and vecuronium</a:t>
            </a:r>
            <a:endParaRPr lang="cs-CZ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first selective relaxant binding agent (SRBA)</a:t>
            </a:r>
            <a:endParaRPr lang="cs-CZ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dose </a:t>
            </a:r>
            <a:r>
              <a:rPr lang="cs-CZ" sz="2400" dirty="0" err="1">
                <a:latin typeface="+mn-lt"/>
              </a:rPr>
              <a:t>depends</a:t>
            </a:r>
            <a:r>
              <a:rPr lang="cs-CZ" sz="2400" dirty="0">
                <a:latin typeface="+mn-lt"/>
              </a:rPr>
              <a:t> on </a:t>
            </a:r>
            <a:r>
              <a:rPr lang="cs-CZ" sz="2400" dirty="0" err="1">
                <a:latin typeface="+mn-lt"/>
              </a:rPr>
              <a:t>time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of</a:t>
            </a:r>
            <a:r>
              <a:rPr lang="cs-CZ" sz="2400" dirty="0">
                <a:latin typeface="+mn-lt"/>
              </a:rPr>
              <a:t> use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(16 - 4 - 2 mg kg</a:t>
            </a:r>
            <a:r>
              <a:rPr lang="cs-CZ" sz="2400" baseline="30000" dirty="0">
                <a:latin typeface="+mn-lt"/>
              </a:rPr>
              <a:t>−1</a:t>
            </a:r>
            <a:r>
              <a:rPr lang="cs-CZ" sz="2400" dirty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+mn-lt"/>
              </a:rPr>
              <a:t>expensive</a:t>
            </a:r>
            <a:endParaRPr lang="en-US" sz="2400" dirty="0">
              <a:latin typeface="+mn-lt"/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CE597460-B62D-4767-9F4B-0147D7DF9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75" y="4282314"/>
            <a:ext cx="3004840" cy="16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9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>
            <a:extLst>
              <a:ext uri="{FF2B5EF4-FFF2-40B4-BE49-F238E27FC236}">
                <a16:creationId xmlns:a16="http://schemas.microsoft.com/office/drawing/2014/main" id="{3920C032-413D-4853-8FA1-DB8011F5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39" y="1143000"/>
            <a:ext cx="8471561" cy="1066800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Peripheral nerve stimulator</a:t>
            </a:r>
            <a:endParaRPr lang="cs-CZ" altLang="en-US" sz="3600" dirty="0"/>
          </a:p>
        </p:txBody>
      </p:sp>
      <p:sp>
        <p:nvSpPr>
          <p:cNvPr id="49156" name="Content Placeholder 2">
            <a:extLst>
              <a:ext uri="{FF2B5EF4-FFF2-40B4-BE49-F238E27FC236}">
                <a16:creationId xmlns:a16="http://schemas.microsoft.com/office/drawing/2014/main" id="{9B34C6D9-3D14-4D48-96D5-C8A516E3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5329238" cy="432435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Check the depth of neuromuscular blockade</a:t>
            </a:r>
            <a:endParaRPr lang="cs-CZ" altLang="en-US" sz="2400" dirty="0"/>
          </a:p>
          <a:p>
            <a:pPr lvl="1" eaLnBrk="1" hangingPunct="1"/>
            <a:r>
              <a:rPr lang="cs-CZ" altLang="en-US" sz="2400" dirty="0"/>
              <a:t>TOF, PTC .. </a:t>
            </a:r>
          </a:p>
          <a:p>
            <a:pPr lvl="1"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Determine that neuromuscular blockade is reversible</a:t>
            </a:r>
            <a:endParaRPr lang="cs-CZ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Check that blockade has been reversed </a:t>
            </a:r>
            <a:r>
              <a:rPr lang="cs-CZ" altLang="en-US" sz="2400" dirty="0" err="1"/>
              <a:t>fully</a:t>
            </a:r>
            <a:r>
              <a:rPr lang="cs-CZ" altLang="en-US" sz="2400" dirty="0"/>
              <a:t> (</a:t>
            </a:r>
            <a:r>
              <a:rPr lang="cs-CZ" altLang="en-US" sz="2400" dirty="0" err="1"/>
              <a:t>TOFr</a:t>
            </a:r>
            <a:r>
              <a:rPr lang="cs-CZ" altLang="en-US" sz="2400" dirty="0"/>
              <a:t> ≤ 0.9)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BB08EB-8728-4C1F-BADA-253EA847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Neuromuscular blocking agents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 descr="Obsah obrázku text, osoba&#10;&#10;Popis byl vytvořen automaticky">
            <a:extLst>
              <a:ext uri="{FF2B5EF4-FFF2-40B4-BE49-F238E27FC236}">
                <a16:creationId xmlns:a16="http://schemas.microsoft.com/office/drawing/2014/main" id="{EBBC93F5-EADC-4C08-A3A0-D0263BC8A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2" y="1200150"/>
            <a:ext cx="2832790" cy="26608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DD9353-99B0-4C7E-B8F2-117DE2F89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69" y="4061073"/>
            <a:ext cx="3610093" cy="240848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0F1589A-92CE-457F-B602-B206E86E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/>
          <a:lstStyle/>
          <a:p>
            <a:pPr eaLnBrk="1" hangingPunct="1"/>
            <a:r>
              <a:rPr lang="en-GB" altLang="en-US"/>
              <a:t>SUMMARY – muscle relaxants</a:t>
            </a:r>
            <a:endParaRPr lang="cs-CZ" altLang="en-US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C7977B79-548D-4B53-B98B-4F6341973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249488"/>
            <a:ext cx="8229600" cy="4108450"/>
          </a:xfrm>
        </p:spPr>
        <p:txBody>
          <a:bodyPr/>
          <a:lstStyle/>
          <a:p>
            <a:pPr eaLnBrk="1" hangingPunct="1"/>
            <a:r>
              <a:rPr lang="en-GB" altLang="en-US" dirty="0"/>
              <a:t>Mechanism of action – via acetylcholine receptor</a:t>
            </a:r>
          </a:p>
          <a:p>
            <a:pPr eaLnBrk="1" hangingPunct="1"/>
            <a:r>
              <a:rPr lang="cs-CZ" altLang="en-US" dirty="0"/>
              <a:t>Use</a:t>
            </a:r>
            <a:r>
              <a:rPr lang="en-GB" altLang="en-US" dirty="0"/>
              <a:t>d to facilitate tracheal intubation, mechanical ventilation and surgery</a:t>
            </a:r>
          </a:p>
          <a:p>
            <a:pPr eaLnBrk="1" hangingPunct="1"/>
            <a:r>
              <a:rPr lang="en-GB" altLang="en-US" dirty="0"/>
              <a:t>Depolarizing – Succinylcholine </a:t>
            </a:r>
          </a:p>
          <a:p>
            <a:pPr lvl="1" eaLnBrk="1" hangingPunct="1"/>
            <a:r>
              <a:rPr lang="en-GB" altLang="en-US" dirty="0"/>
              <a:t>Lots of side effects</a:t>
            </a:r>
          </a:p>
          <a:p>
            <a:pPr eaLnBrk="1" hangingPunct="1"/>
            <a:r>
              <a:rPr lang="en-GB" altLang="en-US" dirty="0"/>
              <a:t>Non depolarizing – </a:t>
            </a:r>
            <a:r>
              <a:rPr lang="cs-CZ" altLang="en-US" dirty="0"/>
              <a:t>Ro</a:t>
            </a:r>
            <a:r>
              <a:rPr lang="en-GB" altLang="en-US" dirty="0" err="1"/>
              <a:t>curonium</a:t>
            </a:r>
            <a:r>
              <a:rPr lang="en-GB" altLang="en-US" dirty="0"/>
              <a:t>, Atracurium</a:t>
            </a:r>
            <a:r>
              <a:rPr lang="cs-CZ" altLang="en-US" dirty="0"/>
              <a:t>, ..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Minimal CV and </a:t>
            </a:r>
            <a:r>
              <a:rPr lang="cs-CZ" altLang="en-US" dirty="0"/>
              <a:t>r</a:t>
            </a:r>
            <a:r>
              <a:rPr lang="en-GB" altLang="en-US" dirty="0" err="1"/>
              <a:t>esp</a:t>
            </a:r>
            <a:r>
              <a:rPr lang="cs-CZ" altLang="en-US" dirty="0" err="1"/>
              <a:t>iratory</a:t>
            </a:r>
            <a:r>
              <a:rPr lang="en-GB" altLang="en-US" dirty="0"/>
              <a:t> effects</a:t>
            </a:r>
          </a:p>
          <a:p>
            <a:pPr eaLnBrk="1" hangingPunct="1"/>
            <a:endParaRPr lang="cs-CZ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58C5FFF3-8235-427F-8F49-E8C4E1DE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/>
              <a:t>ANALGESICS </a:t>
            </a:r>
            <a:endParaRPr lang="cs-CZ" altLang="en-US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8B308AC6-1D78-4BDB-854B-84E57B1B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Analgesics </a:t>
            </a:r>
            <a:endParaRPr lang="cs-CZ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985F-A595-45EF-9DD1-04373CCE7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p</a:t>
            </a:r>
            <a:r>
              <a:rPr lang="en-GB" altLang="en-US" sz="2400" dirty="0" err="1"/>
              <a:t>aracetamol</a:t>
            </a:r>
            <a:r>
              <a:rPr lang="cs-CZ" altLang="en-US" sz="2400" dirty="0"/>
              <a:t> (=</a:t>
            </a:r>
            <a:r>
              <a:rPr lang="cs-CZ" altLang="en-US" sz="2400" dirty="0" err="1"/>
              <a:t>acetaminophen</a:t>
            </a:r>
            <a:r>
              <a:rPr lang="cs-CZ" altLang="en-US" sz="2400" dirty="0"/>
              <a:t>)</a:t>
            </a:r>
            <a:r>
              <a:rPr lang="en-GB" altLang="en-US" sz="2400" dirty="0"/>
              <a:t>, </a:t>
            </a:r>
            <a:r>
              <a:rPr lang="cs-CZ" altLang="en-US" sz="2400" dirty="0" err="1"/>
              <a:t>metamizole</a:t>
            </a:r>
            <a:r>
              <a:rPr lang="cs-CZ" altLang="en-US" sz="2400" dirty="0"/>
              <a:t> </a:t>
            </a:r>
            <a:endParaRPr lang="en-GB" altLang="en-US" sz="2400" dirty="0"/>
          </a:p>
          <a:p>
            <a:pPr eaLnBrk="1" hangingPunct="1"/>
            <a:r>
              <a:rPr lang="en-GB" altLang="en-US" sz="2400" dirty="0"/>
              <a:t>Nonsteroidal anti-inflammatory drug</a:t>
            </a:r>
            <a:r>
              <a:rPr lang="cs-CZ" altLang="en-US" sz="2400" dirty="0"/>
              <a:t>s = </a:t>
            </a:r>
            <a:r>
              <a:rPr lang="cs-CZ" altLang="en-US" sz="2400" dirty="0" err="1"/>
              <a:t>NSAIDs</a:t>
            </a:r>
            <a:r>
              <a:rPr lang="cs-CZ" altLang="en-US" sz="2400" dirty="0"/>
              <a:t> </a:t>
            </a:r>
          </a:p>
          <a:p>
            <a:pPr lvl="1" eaLnBrk="1" hangingPunct="1"/>
            <a:r>
              <a:rPr lang="cs-CZ" altLang="en-US" sz="1800" dirty="0"/>
              <a:t>(aspirin, ibuprofen, naproxen, </a:t>
            </a:r>
            <a:r>
              <a:rPr lang="cs-CZ" altLang="en-US" sz="1800" dirty="0" err="1"/>
              <a:t>indomethacin</a:t>
            </a:r>
            <a:r>
              <a:rPr lang="cs-CZ" altLang="en-US" sz="1800" dirty="0"/>
              <a:t>, </a:t>
            </a:r>
            <a:r>
              <a:rPr lang="cs-CZ" altLang="en-US" sz="1800" dirty="0" err="1"/>
              <a:t>diclofenac</a:t>
            </a:r>
            <a:r>
              <a:rPr lang="cs-CZ" altLang="en-US" sz="1800" dirty="0"/>
              <a:t>, </a:t>
            </a:r>
            <a:r>
              <a:rPr lang="cs-CZ" altLang="en-US" sz="1800" dirty="0" err="1"/>
              <a:t>meloxicam</a:t>
            </a:r>
            <a:r>
              <a:rPr lang="cs-CZ" altLang="en-US" sz="1800" dirty="0"/>
              <a:t>,..)</a:t>
            </a:r>
            <a:endParaRPr lang="en-GB" altLang="en-US" sz="1800" dirty="0"/>
          </a:p>
          <a:p>
            <a:pPr eaLnBrk="1" hangingPunct="1"/>
            <a:r>
              <a:rPr lang="en-GB" altLang="en-US" sz="2400" dirty="0"/>
              <a:t>Opioids</a:t>
            </a:r>
            <a:r>
              <a:rPr lang="cs-CZ" altLang="en-US" sz="2400" dirty="0"/>
              <a:t> </a:t>
            </a:r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Local anaesthetics</a:t>
            </a:r>
          </a:p>
          <a:p>
            <a:pPr eaLnBrk="1" hangingPunct="1"/>
            <a:r>
              <a:rPr lang="en-GB" altLang="en-US" sz="2400" dirty="0"/>
              <a:t>Antidepressants</a:t>
            </a:r>
          </a:p>
          <a:p>
            <a:pPr eaLnBrk="1" hangingPunct="1"/>
            <a:r>
              <a:rPr lang="en-GB" altLang="en-US" sz="2400" dirty="0"/>
              <a:t>Anti-epileptics</a:t>
            </a:r>
          </a:p>
          <a:p>
            <a:pPr eaLnBrk="1" hangingPunct="1"/>
            <a:r>
              <a:rPr lang="en-GB" altLang="en-US" sz="2400" dirty="0"/>
              <a:t>Ketamine</a:t>
            </a:r>
          </a:p>
          <a:p>
            <a:pPr eaLnBrk="1" hangingPunct="1"/>
            <a:r>
              <a:rPr lang="en-GB" altLang="en-US" sz="2400" dirty="0"/>
              <a:t>Clonidine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FD9FF-56D7-4B6D-B96A-F881109C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Paracetamol </a:t>
            </a:r>
            <a:r>
              <a:rPr lang="cs-CZ" sz="3600" dirty="0"/>
              <a:t>= </a:t>
            </a:r>
            <a:r>
              <a:rPr lang="cs-CZ" sz="3600" dirty="0" err="1"/>
              <a:t>acetaminophen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3A62B-FE78-4A60-800F-B74E53DAF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classified as a mild analgesic</a:t>
            </a:r>
            <a:endParaRPr lang="cs-CZ" sz="2400" dirty="0"/>
          </a:p>
          <a:p>
            <a:r>
              <a:rPr lang="en-US" sz="2400" dirty="0"/>
              <a:t>does not have significant anti-inflammatory activity</a:t>
            </a:r>
            <a:endParaRPr lang="cs-CZ" sz="2400" dirty="0"/>
          </a:p>
          <a:p>
            <a:r>
              <a:rPr lang="en-US" sz="2400" dirty="0"/>
              <a:t>for severe pain, such as cancer pain and pain after surgery, in combination with opioid pain medication</a:t>
            </a:r>
            <a:endParaRPr lang="cs-CZ" sz="2400" dirty="0"/>
          </a:p>
          <a:p>
            <a:r>
              <a:rPr lang="en-US" sz="2400" dirty="0"/>
              <a:t>is generally safe at recommended doses</a:t>
            </a:r>
            <a:endParaRPr lang="cs-CZ" sz="2400" dirty="0"/>
          </a:p>
          <a:p>
            <a:r>
              <a:rPr lang="en-US" sz="2400" dirty="0"/>
              <a:t>max daily dose for an adult is </a:t>
            </a:r>
            <a:r>
              <a:rPr lang="en-US" sz="2400" b="1" dirty="0"/>
              <a:t>4</a:t>
            </a:r>
            <a:r>
              <a:rPr lang="en-US" sz="2400" dirty="0"/>
              <a:t> grams</a:t>
            </a:r>
            <a:r>
              <a:rPr lang="cs-CZ" sz="2400" dirty="0"/>
              <a:t> - </a:t>
            </a:r>
            <a:r>
              <a:rPr lang="en-US" sz="2400" dirty="0"/>
              <a:t>overdose results in a lengthy, painful illness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cs-CZ" sz="2400" dirty="0" err="1"/>
              <a:t>acute</a:t>
            </a:r>
            <a:r>
              <a:rPr lang="cs-CZ" sz="2400" dirty="0"/>
              <a:t> liver </a:t>
            </a:r>
            <a:r>
              <a:rPr lang="cs-CZ" sz="2400" dirty="0" err="1"/>
              <a:t>failure</a:t>
            </a:r>
            <a:r>
              <a:rPr lang="cs-CZ" sz="2400" dirty="0"/>
              <a:t> and </a:t>
            </a:r>
            <a:r>
              <a:rPr lang="cs-CZ" sz="2400" dirty="0" err="1"/>
              <a:t>death</a:t>
            </a:r>
            <a:endParaRPr lang="cs-CZ" sz="2400" dirty="0"/>
          </a:p>
          <a:p>
            <a:r>
              <a:rPr lang="en-US" sz="2400" dirty="0"/>
              <a:t>safe during pregnancy and when breastfeeding</a:t>
            </a:r>
            <a:endParaRPr lang="cs-CZ" sz="2400" dirty="0"/>
          </a:p>
          <a:p>
            <a:endParaRPr lang="cs-CZ" sz="2400" dirty="0"/>
          </a:p>
          <a:p>
            <a:endParaRPr lang="en-US" sz="2400" dirty="0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1D35F8FF-ACB7-4A0B-8ECF-C647A3B9BEF9}"/>
              </a:ext>
            </a:extLst>
          </p:cNvPr>
          <p:cNvSpPr/>
          <p:nvPr/>
        </p:nvSpPr>
        <p:spPr>
          <a:xfrm>
            <a:off x="7092280" y="785812"/>
            <a:ext cx="1785937" cy="71437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0" dirty="0">
                <a:solidFill>
                  <a:schemeClr val="bg1"/>
                </a:solidFill>
                <a:effectLst/>
              </a:rPr>
              <a:t>18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77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0506EFD9-A68E-4D92-9F9B-3737731A5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0955" y="5084441"/>
            <a:ext cx="2847262" cy="15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3E7E41F-400C-4AB5-89D8-27480DC7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/>
              <a:t>INTRAVENOUS ANAESTETICS</a:t>
            </a:r>
            <a:endParaRPr lang="cs-CZ" altLang="en-US"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4CE67237-C492-40C9-A1A8-D04C8516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NSAIDs - effects</a:t>
            </a:r>
            <a:endParaRPr lang="cs-CZ" altLang="en-US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8603AB41-0030-4783-8FC9-1770DEF0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dirty="0"/>
          </a:p>
          <a:p>
            <a:pPr eaLnBrk="1" hangingPunct="1"/>
            <a:r>
              <a:rPr lang="en-US" altLang="en-US" dirty="0"/>
              <a:t>reduces pain</a:t>
            </a:r>
            <a:endParaRPr lang="cs-CZ" altLang="en-US" dirty="0"/>
          </a:p>
          <a:p>
            <a:pPr eaLnBrk="1" hangingPunct="1"/>
            <a:r>
              <a:rPr lang="en-US" altLang="en-US" dirty="0"/>
              <a:t>decreases fever</a:t>
            </a:r>
            <a:endParaRPr lang="cs-CZ" altLang="en-US" dirty="0"/>
          </a:p>
          <a:p>
            <a:pPr eaLnBrk="1" hangingPunct="1"/>
            <a:r>
              <a:rPr lang="en-US" altLang="en-US" dirty="0"/>
              <a:t>prevents blood clots</a:t>
            </a:r>
            <a:endParaRPr lang="cs-CZ" altLang="en-US" dirty="0"/>
          </a:p>
          <a:p>
            <a:pPr eaLnBrk="1" hangingPunct="1"/>
            <a:r>
              <a:rPr lang="en-US" altLang="en-US" dirty="0"/>
              <a:t>decreases inflammation</a:t>
            </a:r>
            <a:endParaRPr lang="cs-CZ" altLang="en-US" dirty="0"/>
          </a:p>
          <a:p>
            <a:pPr lvl="1" eaLnBrk="1" hangingPunct="1"/>
            <a:r>
              <a:rPr lang="en-US" altLang="en-US" sz="2800" dirty="0"/>
              <a:t>in higher doses</a:t>
            </a:r>
            <a:endParaRPr lang="cs-CZ" altLang="en-US" sz="2800" dirty="0"/>
          </a:p>
          <a:p>
            <a:pPr eaLnBrk="1" hangingPunct="1"/>
            <a:endParaRPr lang="cs-CZ" altLang="en-US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29673C-58CF-4C8D-87F3-D6C5E1F1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249488"/>
            <a:ext cx="2072820" cy="292633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E23663C-133F-489B-AB0C-A7DA8FEA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6" y="3709069"/>
            <a:ext cx="23018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le 1">
            <a:extLst>
              <a:ext uri="{FF2B5EF4-FFF2-40B4-BE49-F238E27FC236}">
                <a16:creationId xmlns:a16="http://schemas.microsoft.com/office/drawing/2014/main" id="{98F6A10D-1515-4C2F-9B25-C51C0068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Simple analgesics</a:t>
            </a:r>
            <a:endParaRPr lang="cs-CZ" altLang="en-US" dirty="0"/>
          </a:p>
        </p:txBody>
      </p:sp>
      <p:sp>
        <p:nvSpPr>
          <p:cNvPr id="54276" name="Content Placeholder 2">
            <a:extLst>
              <a:ext uri="{FF2B5EF4-FFF2-40B4-BE49-F238E27FC236}">
                <a16:creationId xmlns:a16="http://schemas.microsoft.com/office/drawing/2014/main" id="{6FF38FDB-F83F-44DC-8A7B-ADA8E6C2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965325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Antipyretic agents found in willow </a:t>
            </a:r>
            <a:r>
              <a:rPr lang="cs-CZ" altLang="en-US" sz="2400" dirty="0" err="1"/>
              <a:t>tree</a:t>
            </a:r>
            <a:r>
              <a:rPr lang="en-GB" altLang="en-US" sz="2400" dirty="0"/>
              <a:t> and led to development of </a:t>
            </a:r>
            <a:r>
              <a:rPr lang="cs-CZ" altLang="en-US" sz="2400" dirty="0" err="1"/>
              <a:t>acetylsalicylic</a:t>
            </a:r>
            <a:r>
              <a:rPr lang="cs-CZ" altLang="en-US" sz="2400" dirty="0"/>
              <a:t> acid 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8EB230EF-A752-4D1F-BC0F-5A9D8297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12207"/>
            <a:ext cx="17145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272036-7BA2-40C5-81E7-30C5A17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3607594"/>
            <a:ext cx="20716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ross 7">
            <a:extLst>
              <a:ext uri="{FF2B5EF4-FFF2-40B4-BE49-F238E27FC236}">
                <a16:creationId xmlns:a16="http://schemas.microsoft.com/office/drawing/2014/main" id="{B1FF3BFA-DD5C-4EAC-A32E-7713C131CAD6}"/>
              </a:ext>
            </a:extLst>
          </p:cNvPr>
          <p:cNvSpPr/>
          <p:nvPr/>
        </p:nvSpPr>
        <p:spPr>
          <a:xfrm>
            <a:off x="2459833" y="4750593"/>
            <a:ext cx="642938" cy="642937"/>
          </a:xfrm>
          <a:prstGeom prst="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BE4E6E1-2E62-4085-A75B-4255C5B94F4D}"/>
              </a:ext>
            </a:extLst>
          </p:cNvPr>
          <p:cNvSpPr/>
          <p:nvPr/>
        </p:nvSpPr>
        <p:spPr>
          <a:xfrm>
            <a:off x="5802314" y="4909343"/>
            <a:ext cx="1000125" cy="48418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41B82D-6F58-4984-8EA7-E6DD0AF02488}"/>
              </a:ext>
            </a:extLst>
          </p:cNvPr>
          <p:cNvSpPr/>
          <p:nvPr/>
        </p:nvSpPr>
        <p:spPr>
          <a:xfrm>
            <a:off x="6786563" y="1071563"/>
            <a:ext cx="1785937" cy="71437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0" dirty="0">
                <a:solidFill>
                  <a:schemeClr val="bg1"/>
                </a:solidFill>
                <a:effectLst/>
              </a:rPr>
              <a:t>18</a:t>
            </a:r>
            <a:r>
              <a:rPr lang="cs-CZ" sz="2400" b="1" i="0" dirty="0">
                <a:solidFill>
                  <a:schemeClr val="bg1"/>
                </a:solidFill>
                <a:effectLst/>
              </a:rPr>
              <a:t>53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AF21AC-8F6A-4461-B008-88403BC15290}"/>
              </a:ext>
            </a:extLst>
          </p:cNvPr>
          <p:cNvSpPr txBox="1"/>
          <p:nvPr/>
        </p:nvSpPr>
        <p:spPr>
          <a:xfrm>
            <a:off x="173833" y="632050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+mn-lt"/>
              </a:rPr>
              <a:t>Charles Frédéric Gerhardt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352D20-A43E-48A0-AE3E-C62FA358CDBE}"/>
              </a:ext>
            </a:extLst>
          </p:cNvPr>
          <p:cNvSpPr txBox="1"/>
          <p:nvPr/>
        </p:nvSpPr>
        <p:spPr>
          <a:xfrm>
            <a:off x="5214938" y="6256590"/>
            <a:ext cx="3978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+mn-lt"/>
              </a:rPr>
              <a:t>Bayer</a:t>
            </a:r>
            <a:r>
              <a:rPr lang="cs-CZ" sz="1600" i="1" dirty="0">
                <a:latin typeface="+mn-lt"/>
              </a:rPr>
              <a:t> </a:t>
            </a:r>
            <a:r>
              <a:rPr lang="cs-CZ" sz="1600" i="1" dirty="0" err="1">
                <a:latin typeface="+mn-lt"/>
              </a:rPr>
              <a:t>company</a:t>
            </a:r>
            <a:r>
              <a:rPr lang="en-US" sz="1600" i="1" dirty="0">
                <a:latin typeface="+mn-lt"/>
              </a:rPr>
              <a:t> had named it "Aspirin"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76EFC7C-531C-430C-BF1E-E6FBFEAF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A</a:t>
            </a:r>
            <a:r>
              <a:rPr lang="en-GB" altLang="en-US" dirty="0" err="1"/>
              <a:t>cetylsalicylic</a:t>
            </a:r>
            <a:r>
              <a:rPr lang="en-GB" altLang="en-US" dirty="0"/>
              <a:t> acid (ASA)</a:t>
            </a:r>
            <a:r>
              <a:rPr lang="cs-CZ" altLang="en-US" dirty="0"/>
              <a:t> = </a:t>
            </a:r>
            <a:r>
              <a:rPr lang="en-GB" altLang="en-US" dirty="0"/>
              <a:t>Aspirin</a:t>
            </a:r>
            <a:endParaRPr lang="cs-CZ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B163-AD4D-481C-AD7D-63047C45C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dirty="0"/>
          </a:p>
          <a:p>
            <a:pPr eaLnBrk="1" hangingPunct="1"/>
            <a:r>
              <a:rPr lang="en-GB" altLang="en-US" dirty="0"/>
              <a:t>Anti-</a:t>
            </a:r>
            <a:r>
              <a:rPr lang="en-GB" altLang="en-US" dirty="0" err="1"/>
              <a:t>inflamatory</a:t>
            </a:r>
            <a:r>
              <a:rPr lang="en-GB" altLang="en-US" dirty="0"/>
              <a:t> agent in joint disease</a:t>
            </a:r>
          </a:p>
          <a:p>
            <a:pPr eaLnBrk="1" hangingPunct="1"/>
            <a:r>
              <a:rPr lang="en-GB" altLang="en-US" dirty="0"/>
              <a:t>Cardiovascular </a:t>
            </a:r>
            <a:r>
              <a:rPr lang="cs-CZ" altLang="en-US" dirty="0"/>
              <a:t>-</a:t>
            </a:r>
            <a:r>
              <a:rPr lang="en-GB" altLang="en-US" dirty="0"/>
              <a:t> unstable angina</a:t>
            </a:r>
          </a:p>
          <a:p>
            <a:pPr eaLnBrk="1" hangingPunct="1"/>
            <a:r>
              <a:rPr lang="en-GB" altLang="en-US" dirty="0"/>
              <a:t>Antiplatelet drug - prevention of stroke</a:t>
            </a:r>
            <a:r>
              <a:rPr lang="cs-CZ" altLang="en-US" dirty="0"/>
              <a:t> / </a:t>
            </a:r>
            <a:r>
              <a:rPr lang="cs-CZ" altLang="en-US" dirty="0" err="1"/>
              <a:t>aMI</a:t>
            </a:r>
            <a:r>
              <a:rPr lang="cs-CZ" altLang="en-US" dirty="0"/>
              <a:t> </a:t>
            </a:r>
            <a:endParaRPr lang="en-GB" altLang="en-US" dirty="0"/>
          </a:p>
          <a:p>
            <a:pPr eaLnBrk="1" hangingPunct="1"/>
            <a:r>
              <a:rPr lang="en-GB" altLang="en-US" dirty="0"/>
              <a:t>Radiation induced diarrhoea</a:t>
            </a:r>
          </a:p>
          <a:p>
            <a:pPr eaLnBrk="1" hangingPunct="1"/>
            <a:r>
              <a:rPr lang="en-GB" altLang="en-US" dirty="0"/>
              <a:t>Alzheimer’s disease</a:t>
            </a:r>
          </a:p>
          <a:p>
            <a:pPr eaLnBrk="1" hangingPunct="1"/>
            <a:endParaRPr lang="en-GB" altLang="en-US" dirty="0"/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FEDB90-80FC-4A0F-9D1E-24B1825C6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Simple analgesics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D5BF2CE-4B9C-46D8-81F7-364300E6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 dirty="0"/>
              <a:t>NSAID</a:t>
            </a:r>
            <a:r>
              <a:rPr lang="cs-CZ" altLang="en-US" dirty="0"/>
              <a:t>s</a:t>
            </a:r>
            <a:r>
              <a:rPr lang="en-GB" altLang="en-US" dirty="0"/>
              <a:t> – mechanism of action</a:t>
            </a:r>
            <a:endParaRPr lang="cs-CZ" altLang="en-US" dirty="0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B3094292-6F6D-4549-A6E7-5DCBCE94B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32435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Inhibition of  cyclo-ox</a:t>
            </a:r>
            <a:r>
              <a:rPr lang="cs-CZ" altLang="en-US" sz="2400" dirty="0"/>
              <a:t>y</a:t>
            </a:r>
            <a:r>
              <a:rPr lang="en-GB" altLang="en-US" sz="2400" dirty="0" err="1"/>
              <a:t>genase</a:t>
            </a:r>
            <a:r>
              <a:rPr lang="en-GB" altLang="en-US" sz="2400" dirty="0"/>
              <a:t> </a:t>
            </a:r>
            <a:r>
              <a:rPr lang="cs-CZ" altLang="en-US" sz="2400" dirty="0" err="1"/>
              <a:t>enzymes</a:t>
            </a:r>
            <a:r>
              <a:rPr lang="cs-CZ" altLang="en-US" sz="2400" dirty="0"/>
              <a:t> (COX-1, COX-2)</a:t>
            </a:r>
            <a:endParaRPr lang="en-GB" altLang="en-US" sz="2400" dirty="0"/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2AD193-F31F-4438-A388-7E98E221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Simple analgesics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6325" name="Picture 4">
            <a:extLst>
              <a:ext uri="{FF2B5EF4-FFF2-40B4-BE49-F238E27FC236}">
                <a16:creationId xmlns:a16="http://schemas.microsoft.com/office/drawing/2014/main" id="{6AAE03CD-B6AD-4BC4-9CCE-CB620115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564904"/>
            <a:ext cx="5276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>
            <a:extLst>
              <a:ext uri="{FF2B5EF4-FFF2-40B4-BE49-F238E27FC236}">
                <a16:creationId xmlns:a16="http://schemas.microsoft.com/office/drawing/2014/main" id="{5ACF81AF-767E-40C2-9521-A8A2434D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22748"/>
            <a:ext cx="244236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>
            <a:extLst>
              <a:ext uri="{FF2B5EF4-FFF2-40B4-BE49-F238E27FC236}">
                <a16:creationId xmlns:a16="http://schemas.microsoft.com/office/drawing/2014/main" id="{CBBB2B57-0C04-46EB-86E7-93FA90FB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NSAID</a:t>
            </a:r>
            <a:r>
              <a:rPr lang="cs-CZ" altLang="en-US" dirty="0"/>
              <a:t>s</a:t>
            </a:r>
            <a:r>
              <a:rPr lang="en-GB" altLang="en-US" dirty="0"/>
              <a:t> – side effects</a:t>
            </a:r>
            <a:endParaRPr lang="cs-CZ" altLang="en-US" dirty="0"/>
          </a:p>
        </p:txBody>
      </p:sp>
      <p:sp>
        <p:nvSpPr>
          <p:cNvPr id="57348" name="Content Placeholder 2">
            <a:extLst>
              <a:ext uri="{FF2B5EF4-FFF2-40B4-BE49-F238E27FC236}">
                <a16:creationId xmlns:a16="http://schemas.microsoft.com/office/drawing/2014/main" id="{F75D84D8-74CF-475A-9EFF-5FFA8EF73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11" y="2060848"/>
            <a:ext cx="7270825" cy="4324350"/>
          </a:xfrm>
        </p:spPr>
        <p:txBody>
          <a:bodyPr/>
          <a:lstStyle/>
          <a:p>
            <a:pPr indent="-255270" eaLnBrk="1" hangingPunct="1"/>
            <a:r>
              <a:rPr lang="en-GB" altLang="en-US" dirty="0"/>
              <a:t>Gastric irritation</a:t>
            </a:r>
            <a:endParaRPr lang="en-US"/>
          </a:p>
          <a:p>
            <a:pPr indent="-255270" eaLnBrk="1" hangingPunct="1"/>
            <a:r>
              <a:rPr lang="en-GB" altLang="en-US" dirty="0"/>
              <a:t>Renal dysfunction – analgesic </a:t>
            </a:r>
            <a:r>
              <a:rPr lang="en-GB" altLang="en-US" err="1"/>
              <a:t>nefropathy</a:t>
            </a:r>
            <a:endParaRPr lang="en-GB" altLang="en-US"/>
          </a:p>
          <a:p>
            <a:pPr indent="-255270" eaLnBrk="1" hangingPunct="1"/>
            <a:r>
              <a:rPr lang="en-GB" altLang="en-US" dirty="0"/>
              <a:t>Antiplatelet function</a:t>
            </a:r>
          </a:p>
          <a:p>
            <a:pPr indent="-255270" eaLnBrk="1" hangingPunct="1"/>
            <a:r>
              <a:rPr lang="en-GB" altLang="en-US" dirty="0"/>
              <a:t>Hepatotoxicity</a:t>
            </a:r>
            <a:endParaRPr lang="cs-CZ" altLang="en-US" dirty="0"/>
          </a:p>
          <a:p>
            <a:pPr indent="-255270" eaLnBrk="1" hangingPunct="1"/>
            <a:r>
              <a:rPr lang="en-GB" altLang="en-US" dirty="0"/>
              <a:t>NSAID sensitive asthma</a:t>
            </a:r>
          </a:p>
          <a:p>
            <a:pPr indent="-255270" eaLnBrk="1" hangingPunct="1"/>
            <a:endParaRPr lang="en-GB" altLang="en-US" dirty="0"/>
          </a:p>
          <a:p>
            <a:pPr indent="-255270" eaLnBrk="1" hangingPunct="1"/>
            <a:endParaRPr lang="en-GB" altLang="en-US" dirty="0"/>
          </a:p>
          <a:p>
            <a:pPr marL="109220" indent="0" eaLnBrk="1" hangingPunct="1">
              <a:buNone/>
            </a:pPr>
            <a:endParaRPr lang="cs-CZ" altLang="en-US" dirty="0"/>
          </a:p>
          <a:p>
            <a:pPr marL="109220" indent="0" eaLnBrk="1" hangingPunct="1">
              <a:buNone/>
            </a:pPr>
            <a:r>
              <a:rPr lang="cs-CZ" altLang="en-US" dirty="0"/>
              <a:t>CAVE: </a:t>
            </a:r>
            <a:r>
              <a:rPr lang="cs-CZ" altLang="en-US" dirty="0">
                <a:highlight>
                  <a:srgbClr val="FFFF00"/>
                </a:highlight>
              </a:rPr>
              <a:t>d</a:t>
            </a:r>
            <a:r>
              <a:rPr lang="en-GB" altLang="en-US" dirty="0">
                <a:highlight>
                  <a:srgbClr val="FFFF00"/>
                </a:highlight>
              </a:rPr>
              <a:t>rug interaction – warfarin, lithium</a:t>
            </a:r>
          </a:p>
          <a:p>
            <a:pPr indent="-255270" eaLnBrk="1" hangingPunct="1"/>
            <a:endParaRPr lang="en-GB" altLang="en-US" dirty="0"/>
          </a:p>
          <a:p>
            <a:pPr indent="-255270" eaLnBrk="1" hangingPunct="1"/>
            <a:endParaRPr lang="en-GB" altLang="en-US" dirty="0"/>
          </a:p>
          <a:p>
            <a:pPr indent="-255270"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A0548F-793E-45FE-9C23-44384A7C4B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457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426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Aspirin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Paracetamol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26">
                <a:tc>
                  <a:txBody>
                    <a:bodyPr/>
                    <a:lstStyle/>
                    <a:p>
                      <a:r>
                        <a:rPr lang="en-GB" sz="1800" dirty="0"/>
                        <a:t>Chemistry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Acetic acid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Paraaminophenol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26">
                <a:tc>
                  <a:txBody>
                    <a:bodyPr/>
                    <a:lstStyle/>
                    <a:p>
                      <a:r>
                        <a:rPr lang="en-GB" sz="1800" dirty="0"/>
                        <a:t>Mechanism of action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Inhibition of COX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1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?</a:t>
                      </a:r>
                      <a:r>
                        <a:rPr lang="en-GB" sz="1800" baseline="0" dirty="0"/>
                        <a:t> COX 3 </a:t>
                      </a:r>
                      <a:r>
                        <a:rPr lang="en-GB" sz="1800" baseline="0" dirty="0" err="1"/>
                        <a:t>inhib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426">
                <a:tc>
                  <a:txBody>
                    <a:bodyPr/>
                    <a:lstStyle/>
                    <a:p>
                      <a:r>
                        <a:rPr lang="en-GB" sz="1800" dirty="0"/>
                        <a:t>Metabolism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Estrases</a:t>
                      </a:r>
                      <a:r>
                        <a:rPr lang="en-GB" sz="1800" dirty="0"/>
                        <a:t> in gut wall, liver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Liver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010">
                <a:tc>
                  <a:txBody>
                    <a:bodyPr/>
                    <a:lstStyle/>
                    <a:p>
                      <a:r>
                        <a:rPr lang="en-GB" sz="1800" dirty="0"/>
                        <a:t>Toxicity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Hepatic/renal </a:t>
                      </a:r>
                      <a:r>
                        <a:rPr lang="en-GB" sz="1800" dirty="0" err="1"/>
                        <a:t>inpairment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GI upset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26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GI upset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Trombocytopenia</a:t>
                      </a:r>
                      <a:r>
                        <a:rPr lang="en-GB" sz="1800" dirty="0"/>
                        <a:t> 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426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Rayes</a:t>
                      </a:r>
                      <a:r>
                        <a:rPr lang="en-GB" sz="1800" dirty="0"/>
                        <a:t> syndrome in kids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Liver necrosis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426">
                <a:tc>
                  <a:txBody>
                    <a:bodyPr/>
                    <a:lstStyle/>
                    <a:p>
                      <a:r>
                        <a:rPr lang="en-GB" sz="1800" dirty="0"/>
                        <a:t>Dose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300 – 900 mg every 6 h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 g every 6 h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5010">
                <a:tc>
                  <a:txBody>
                    <a:bodyPr/>
                    <a:lstStyle/>
                    <a:p>
                      <a:r>
                        <a:rPr lang="en-GB" sz="1800" dirty="0"/>
                        <a:t>Route of administration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orally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PO/PR/IV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AF472BCC-E162-43F8-AF03-7B16FA51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Simple analgesics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76805A7A-5004-433C-9590-C439C0C8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Other NSAIDs</a:t>
            </a:r>
            <a:endParaRPr lang="cs-CZ" altLang="en-US"/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ABDA8C7E-9886-4884-BBAC-C76DA73F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394075"/>
          </a:xfrm>
        </p:spPr>
        <p:txBody>
          <a:bodyPr/>
          <a:lstStyle/>
          <a:p>
            <a:pPr eaLnBrk="1" hangingPunct="1"/>
            <a:r>
              <a:rPr lang="en-GB" altLang="en-US" dirty="0"/>
              <a:t>Ibuprofen – the lowest risk of GI upset</a:t>
            </a:r>
          </a:p>
          <a:p>
            <a:pPr eaLnBrk="1" hangingPunct="1"/>
            <a:r>
              <a:rPr lang="en-GB" altLang="en-US" dirty="0"/>
              <a:t>Indomethacin, Diclofenac – mainly </a:t>
            </a:r>
            <a:r>
              <a:rPr lang="en-GB" altLang="en-US" dirty="0" err="1"/>
              <a:t>antiinflamatory</a:t>
            </a:r>
            <a:r>
              <a:rPr lang="en-GB" altLang="en-US" dirty="0"/>
              <a:t> effect</a:t>
            </a:r>
          </a:p>
          <a:p>
            <a:pPr eaLnBrk="1" hangingPunct="1"/>
            <a:endParaRPr lang="cs-CZ" altLang="en-US" dirty="0"/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en-GB" altLang="en-US" dirty="0"/>
              <a:t>Aspirin and NSAIDs are not contraindicated for regional </a:t>
            </a:r>
            <a:r>
              <a:rPr lang="en-GB" altLang="en-US" dirty="0" err="1"/>
              <a:t>anesthesia</a:t>
            </a:r>
            <a:endParaRPr lang="cs-CZ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5478899B-C8C1-4F74-AA85-E1359966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/>
          <a:lstStyle/>
          <a:p>
            <a:pPr eaLnBrk="1" hangingPunct="1"/>
            <a:r>
              <a:rPr lang="en-GB" altLang="en-US"/>
              <a:t>SUMMARY – simple analgesics</a:t>
            </a:r>
            <a:endParaRPr lang="cs-CZ" altLang="en-US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9C6DBAEB-3E72-4E85-8CD3-B801D56B3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249488"/>
            <a:ext cx="8229600" cy="4108450"/>
          </a:xfrm>
        </p:spPr>
        <p:txBody>
          <a:bodyPr/>
          <a:lstStyle/>
          <a:p>
            <a:pPr eaLnBrk="1" hangingPunct="1"/>
            <a:endParaRPr lang="cs-CZ" altLang="en-US" dirty="0"/>
          </a:p>
          <a:p>
            <a:pPr eaLnBrk="1" hangingPunct="1"/>
            <a:r>
              <a:rPr lang="en-GB" altLang="en-US" dirty="0"/>
              <a:t>Paracetamol</a:t>
            </a:r>
            <a:r>
              <a:rPr lang="cs-CZ" altLang="en-US" dirty="0"/>
              <a:t> </a:t>
            </a:r>
            <a:endParaRPr lang="en-GB" altLang="en-US" dirty="0"/>
          </a:p>
          <a:p>
            <a:pPr eaLnBrk="1" hangingPunct="1"/>
            <a:r>
              <a:rPr lang="en-GB" altLang="en-US" dirty="0"/>
              <a:t>NSAID</a:t>
            </a:r>
            <a:r>
              <a:rPr lang="cs-CZ" altLang="en-US" dirty="0"/>
              <a:t>s</a:t>
            </a:r>
          </a:p>
          <a:p>
            <a:pPr eaLnBrk="1" hangingPunct="1"/>
            <a:r>
              <a:rPr lang="en-GB" altLang="en-US" dirty="0"/>
              <a:t>MOA – inhibition of COX</a:t>
            </a:r>
          </a:p>
          <a:p>
            <a:pPr eaLnBrk="1" hangingPunct="1"/>
            <a:r>
              <a:rPr lang="en-GB" altLang="en-US" dirty="0"/>
              <a:t>Renal, gastric, hepatic side effects</a:t>
            </a:r>
          </a:p>
          <a:p>
            <a:pPr eaLnBrk="1" hangingPunct="1"/>
            <a:r>
              <a:rPr lang="en-GB" altLang="en-US" dirty="0"/>
              <a:t>Can trigger NSAID sensitive asthma</a:t>
            </a:r>
          </a:p>
          <a:p>
            <a:pPr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7F690626-C9D9-4317-8E60-1861D381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Opiods </a:t>
            </a:r>
            <a:endParaRPr lang="cs-CZ" altLang="en-US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30D10009-367B-4CF3-BE0F-37791658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7" y="5629672"/>
            <a:ext cx="8229600" cy="608012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cs-CZ" altLang="en-US" sz="2000" dirty="0"/>
              <a:t>MORPHEUS   					</a:t>
            </a:r>
            <a:r>
              <a:rPr lang="cs-CZ" altLang="en-US" sz="2000" dirty="0" err="1"/>
              <a:t>Morphine</a:t>
            </a:r>
            <a:endParaRPr lang="cs-CZ" altLang="en-US" sz="2000" dirty="0"/>
          </a:p>
          <a:p>
            <a:pPr marL="109537" indent="0" eaLnBrk="1" hangingPunct="1">
              <a:buNone/>
            </a:pPr>
            <a:r>
              <a:rPr lang="cs-CZ" altLang="en-US" sz="2000" dirty="0"/>
              <a:t>- GREAK GOD OF DREAMS</a:t>
            </a:r>
          </a:p>
        </p:txBody>
      </p:sp>
      <p:pic>
        <p:nvPicPr>
          <p:cNvPr id="61444" name="Picture 2">
            <a:extLst>
              <a:ext uri="{FF2B5EF4-FFF2-40B4-BE49-F238E27FC236}">
                <a16:creationId xmlns:a16="http://schemas.microsoft.com/office/drawing/2014/main" id="{E3859251-7A9C-4057-97D8-01B27ACF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48235"/>
            <a:ext cx="3291602" cy="27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50B9B31B-CA36-4765-AEA5-1541AE25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4267" y="2549748"/>
            <a:ext cx="3225567" cy="274300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598434F8-9759-4CD8-8C9A-9096C8EE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"/>
          <a:stretch>
            <a:fillRect/>
          </a:stretch>
        </p:blipFill>
        <p:spPr bwMode="auto">
          <a:xfrm>
            <a:off x="5650384" y="1909057"/>
            <a:ext cx="3419872" cy="30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le 1">
            <a:extLst>
              <a:ext uri="{FF2B5EF4-FFF2-40B4-BE49-F238E27FC236}">
                <a16:creationId xmlns:a16="http://schemas.microsoft.com/office/drawing/2014/main" id="{DE6B307C-63FA-4F7F-A737-0635C8E4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Definitions </a:t>
            </a:r>
            <a:endParaRPr lang="cs-CZ" altLang="en-US"/>
          </a:p>
        </p:txBody>
      </p:sp>
      <p:sp>
        <p:nvSpPr>
          <p:cNvPr id="62468" name="Content Placeholder 2">
            <a:extLst>
              <a:ext uri="{FF2B5EF4-FFF2-40B4-BE49-F238E27FC236}">
                <a16:creationId xmlns:a16="http://schemas.microsoft.com/office/drawing/2014/main" id="{97EB3D7C-A0E9-4264-BE26-D2B94F7C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5186363" cy="4037012"/>
          </a:xfrm>
        </p:spPr>
        <p:txBody>
          <a:bodyPr/>
          <a:lstStyle/>
          <a:p>
            <a:pPr eaLnBrk="1" hangingPunct="1"/>
            <a:r>
              <a:rPr lang="en-GB" altLang="en-US" sz="2400" b="1" dirty="0"/>
              <a:t>Opiate</a:t>
            </a:r>
            <a:r>
              <a:rPr lang="en-GB" altLang="en-US" sz="2400" dirty="0"/>
              <a:t> </a:t>
            </a:r>
            <a:r>
              <a:rPr lang="cs-CZ" altLang="en-US" sz="2400" dirty="0"/>
              <a:t>-</a:t>
            </a:r>
            <a:r>
              <a:rPr lang="en-GB" altLang="en-US" sz="2400" dirty="0"/>
              <a:t> naturally </a:t>
            </a:r>
            <a:r>
              <a:rPr lang="en-GB" altLang="en-US" sz="2400" dirty="0" err="1"/>
              <a:t>occuring</a:t>
            </a:r>
            <a:r>
              <a:rPr lang="en-GB" altLang="en-US" sz="2400" dirty="0"/>
              <a:t> substance with morphine-like properties</a:t>
            </a:r>
            <a:r>
              <a:rPr lang="cs-CZ" altLang="en-US" sz="2400" dirty="0"/>
              <a:t>; </a:t>
            </a:r>
            <a:r>
              <a:rPr lang="en-US" altLang="en-US" sz="2400" dirty="0"/>
              <a:t>mean a substance derived from opium</a:t>
            </a:r>
            <a:endParaRPr lang="cs-CZ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b="1" dirty="0"/>
              <a:t>Opioid</a:t>
            </a:r>
            <a:r>
              <a:rPr lang="en-GB" altLang="en-US" sz="2400" dirty="0"/>
              <a:t> </a:t>
            </a:r>
            <a:r>
              <a:rPr lang="cs-CZ" altLang="en-US" sz="2400" dirty="0"/>
              <a:t>-</a:t>
            </a:r>
            <a:r>
              <a:rPr lang="en-GB" altLang="en-US" sz="2400" dirty="0"/>
              <a:t> </a:t>
            </a:r>
            <a:r>
              <a:rPr lang="en-US" altLang="en-US" sz="2400" dirty="0"/>
              <a:t>all substances, both natural and synthetic, that bind to opioid receptors in the brain (including antagonists)</a:t>
            </a:r>
            <a:endParaRPr lang="cs-CZ" altLang="en-US" sz="2400" dirty="0"/>
          </a:p>
          <a:p>
            <a:pPr eaLnBrk="1" hangingPunct="1"/>
            <a:endParaRPr lang="cs-CZ" altLang="en-US" sz="2400" b="1" dirty="0"/>
          </a:p>
          <a:p>
            <a:pPr marL="109537" indent="0" eaLnBrk="1" hangingPunct="1">
              <a:buNone/>
            </a:pPr>
            <a:r>
              <a:rPr lang="en-GB" altLang="en-US" sz="2400" b="1" dirty="0"/>
              <a:t>Narcotic</a:t>
            </a:r>
            <a:r>
              <a:rPr lang="en-GB" altLang="en-US" sz="2400" dirty="0"/>
              <a:t> </a:t>
            </a:r>
            <a:r>
              <a:rPr lang="cs-CZ" altLang="en-US" sz="2400" dirty="0"/>
              <a:t>-</a:t>
            </a:r>
            <a:r>
              <a:rPr lang="en-GB" altLang="en-US" sz="2400" dirty="0"/>
              <a:t> from </a:t>
            </a:r>
            <a:r>
              <a:rPr lang="en-GB" altLang="en-US" sz="2400" dirty="0" err="1"/>
              <a:t>greek</a:t>
            </a:r>
            <a:r>
              <a:rPr lang="en-GB" altLang="en-US" sz="2400" dirty="0"/>
              <a:t> word ‘numb’</a:t>
            </a:r>
            <a:endParaRPr lang="cs-CZ" alt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67AF2A-3396-4DB3-92D6-7C8533979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Opiods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E8EBE0F-3361-4EDF-93D6-3C36BB0EE025}"/>
              </a:ext>
            </a:extLst>
          </p:cNvPr>
          <p:cNvSpPr txBox="1"/>
          <p:nvPr/>
        </p:nvSpPr>
        <p:spPr>
          <a:xfrm>
            <a:off x="5650384" y="5565487"/>
            <a:ext cx="3279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Opium is dried latex obtained from the seed capsules of the opium poppy Papaver </a:t>
            </a:r>
            <a:r>
              <a:rPr lang="en-US" sz="1600" i="1" dirty="0" err="1"/>
              <a:t>somniferum</a:t>
            </a:r>
            <a:r>
              <a:rPr lang="en-US" sz="1600" i="1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D7E013B-7444-440C-9E75-AE20FB79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Stages of anaesthetics</a:t>
            </a:r>
            <a:endParaRPr lang="cs-CZ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B2BE111-8472-4985-8E88-20CB216DE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893887"/>
          </a:xfrm>
        </p:spPr>
        <p:txBody>
          <a:bodyPr/>
          <a:lstStyle/>
          <a:p>
            <a:pPr eaLnBrk="1" hangingPunct="1"/>
            <a:r>
              <a:rPr lang="en-GB" altLang="en-US" b="1"/>
              <a:t>Induction</a:t>
            </a:r>
            <a:r>
              <a:rPr lang="en-GB" altLang="en-US"/>
              <a:t> – putting asleep</a:t>
            </a:r>
          </a:p>
          <a:p>
            <a:pPr eaLnBrk="1" hangingPunct="1"/>
            <a:r>
              <a:rPr lang="en-GB" altLang="en-US" b="1"/>
              <a:t>Maintenance</a:t>
            </a:r>
            <a:r>
              <a:rPr lang="en-GB" altLang="en-US"/>
              <a:t> – keeping the patient asleep </a:t>
            </a:r>
          </a:p>
          <a:p>
            <a:pPr eaLnBrk="1" hangingPunct="1"/>
            <a:r>
              <a:rPr lang="en-GB" altLang="en-US" b="1"/>
              <a:t>Reversal</a:t>
            </a:r>
            <a:r>
              <a:rPr lang="en-GB" altLang="en-US"/>
              <a:t> – waking up the patient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cs-CZ" altLang="en-US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1D704FA9-9F1B-4178-8DF5-D49A8AF3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214813"/>
            <a:ext cx="4191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70326E69-1337-4C9D-B38B-4C691FC8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Opioids – mechanism of action</a:t>
            </a:r>
            <a:endParaRPr lang="cs-CZ" altLang="en-US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DBC8DFAC-5F7C-47FE-99AC-E09D9B769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Via opioid receptors</a:t>
            </a:r>
            <a:r>
              <a:rPr lang="cs-CZ" altLang="en-US" dirty="0"/>
              <a:t> - </a:t>
            </a:r>
            <a:r>
              <a:rPr lang="en-US" altLang="en-US" sz="2000" dirty="0"/>
              <a:t>in the central and peripheral nervous system and the gastrointestinal tract</a:t>
            </a:r>
            <a:endParaRPr lang="en-GB" altLang="en-US" sz="2000" dirty="0"/>
          </a:p>
          <a:p>
            <a:pPr lvl="1" eaLnBrk="1" hangingPunct="1"/>
            <a:endParaRPr lang="cs-CZ" altLang="en-US" dirty="0">
              <a:sym typeface="Symbol" panose="05050102010706020507" pitchFamily="18" charset="2"/>
            </a:endParaRPr>
          </a:p>
          <a:p>
            <a:pPr lvl="1" eaLnBrk="1" hangingPunct="1"/>
            <a:r>
              <a:rPr lang="en-GB" altLang="en-US" dirty="0">
                <a:sym typeface="Symbol" panose="05050102010706020507" pitchFamily="18" charset="2"/>
              </a:rPr>
              <a:t> - receptor</a:t>
            </a:r>
          </a:p>
          <a:p>
            <a:pPr lvl="1" eaLnBrk="1" hangingPunct="1"/>
            <a:r>
              <a:rPr lang="en-GB" altLang="en-US" dirty="0">
                <a:sym typeface="Symbol" panose="05050102010706020507" pitchFamily="18" charset="2"/>
              </a:rPr>
              <a:t> - receptor</a:t>
            </a:r>
          </a:p>
          <a:p>
            <a:pPr lvl="1" eaLnBrk="1" hangingPunct="1"/>
            <a:r>
              <a:rPr lang="en-GB" altLang="en-US" dirty="0">
                <a:sym typeface="Symbol" panose="05050102010706020507" pitchFamily="18" charset="2"/>
              </a:rPr>
              <a:t> - receptor</a:t>
            </a:r>
            <a:endParaRPr lang="cs-CZ" altLang="en-US" dirty="0"/>
          </a:p>
        </p:txBody>
      </p:sp>
      <p:pic>
        <p:nvPicPr>
          <p:cNvPr id="63492" name="Picture 3">
            <a:extLst>
              <a:ext uri="{FF2B5EF4-FFF2-40B4-BE49-F238E27FC236}">
                <a16:creationId xmlns:a16="http://schemas.microsoft.com/office/drawing/2014/main" id="{94AFF4F5-F890-4451-A5E9-8804158C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12" y="3270598"/>
            <a:ext cx="3963888" cy="330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70152BD3-6A93-4FDE-9F6D-ADB941C9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Uses and routes of administration</a:t>
            </a:r>
            <a:endParaRPr lang="cs-CZ" altLang="en-US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E9B22E31-D44C-4232-BD7D-378C06C96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Analgesics</a:t>
            </a:r>
          </a:p>
          <a:p>
            <a:pPr eaLnBrk="1" hangingPunct="1"/>
            <a:r>
              <a:rPr lang="en-GB" altLang="en-US" dirty="0"/>
              <a:t>Anti-tussive</a:t>
            </a:r>
          </a:p>
          <a:p>
            <a:pPr eaLnBrk="1" hangingPunct="1"/>
            <a:r>
              <a:rPr lang="en-GB" altLang="en-US" dirty="0"/>
              <a:t>Anti</a:t>
            </a:r>
            <a:r>
              <a:rPr lang="cs-CZ" altLang="en-US" dirty="0"/>
              <a:t>-</a:t>
            </a:r>
            <a:r>
              <a:rPr lang="en-GB" altLang="en-US" dirty="0"/>
              <a:t>diarrhoea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Intravenously</a:t>
            </a:r>
          </a:p>
          <a:p>
            <a:pPr eaLnBrk="1" hangingPunct="1"/>
            <a:r>
              <a:rPr lang="en-GB" altLang="en-US" dirty="0"/>
              <a:t>Intramuscularly</a:t>
            </a:r>
          </a:p>
          <a:p>
            <a:pPr eaLnBrk="1" hangingPunct="1"/>
            <a:r>
              <a:rPr lang="en-GB" altLang="en-US" dirty="0"/>
              <a:t>Oral, Buccal, </a:t>
            </a:r>
            <a:r>
              <a:rPr lang="cs-CZ" altLang="en-US" dirty="0"/>
              <a:t>R</a:t>
            </a:r>
            <a:r>
              <a:rPr lang="en-GB" altLang="en-US" dirty="0" err="1"/>
              <a:t>ectal</a:t>
            </a:r>
            <a:endParaRPr lang="en-GB" altLang="en-US" dirty="0"/>
          </a:p>
          <a:p>
            <a:pPr eaLnBrk="1" hangingPunct="1"/>
            <a:r>
              <a:rPr lang="en-GB" altLang="en-US" dirty="0"/>
              <a:t>Transdermal - Patches </a:t>
            </a:r>
          </a:p>
          <a:p>
            <a:pPr eaLnBrk="1" hangingPunct="1"/>
            <a:r>
              <a:rPr lang="en-GB" altLang="en-US" dirty="0"/>
              <a:t>Epidural</a:t>
            </a:r>
            <a:r>
              <a:rPr lang="cs-CZ" altLang="en-US" dirty="0"/>
              <a:t> </a:t>
            </a:r>
            <a:r>
              <a:rPr lang="en-GB" altLang="en-US" dirty="0"/>
              <a:t>/</a:t>
            </a:r>
            <a:r>
              <a:rPr lang="cs-CZ" altLang="en-US" dirty="0"/>
              <a:t> I</a:t>
            </a:r>
            <a:r>
              <a:rPr lang="en-GB" altLang="en-US" dirty="0" err="1"/>
              <a:t>ntrathecal</a:t>
            </a:r>
            <a:r>
              <a:rPr lang="en-GB" altLang="en-US" dirty="0"/>
              <a:t> </a:t>
            </a:r>
          </a:p>
          <a:p>
            <a:pPr eaLnBrk="1" hangingPunct="1"/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F80E34-8512-4482-AEB3-DB455FDB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Opiods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>
            <a:extLst>
              <a:ext uri="{FF2B5EF4-FFF2-40B4-BE49-F238E27FC236}">
                <a16:creationId xmlns:a16="http://schemas.microsoft.com/office/drawing/2014/main" id="{E6922DCE-2F2D-4F0B-9C46-42489A8D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85813"/>
            <a:ext cx="2857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itle 1">
            <a:extLst>
              <a:ext uri="{FF2B5EF4-FFF2-40B4-BE49-F238E27FC236}">
                <a16:creationId xmlns:a16="http://schemas.microsoft.com/office/drawing/2014/main" id="{DE39E524-4BED-4F01-B678-3654D7D8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/>
              <a:t>Opioids - effects</a:t>
            </a:r>
            <a:endParaRPr lang="cs-CZ" altLang="en-US"/>
          </a:p>
        </p:txBody>
      </p:sp>
      <p:sp>
        <p:nvSpPr>
          <p:cNvPr id="67588" name="Content Placeholder 2">
            <a:extLst>
              <a:ext uri="{FF2B5EF4-FFF2-40B4-BE49-F238E27FC236}">
                <a16:creationId xmlns:a16="http://schemas.microsoft.com/office/drawing/2014/main" id="{BD523638-B9F1-4FD4-B307-40BD9B1B1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324350"/>
          </a:xfrm>
        </p:spPr>
        <p:txBody>
          <a:bodyPr/>
          <a:lstStyle/>
          <a:p>
            <a:pPr eaLnBrk="1" hangingPunct="1"/>
            <a:r>
              <a:rPr lang="en-GB" altLang="en-US" dirty="0"/>
              <a:t>Brain:</a:t>
            </a:r>
          </a:p>
          <a:p>
            <a:pPr lvl="1" eaLnBrk="1" hangingPunct="1"/>
            <a:r>
              <a:rPr lang="en-GB" altLang="en-US" dirty="0"/>
              <a:t>Analgesia, sedation</a:t>
            </a:r>
          </a:p>
          <a:p>
            <a:pPr lvl="1" eaLnBrk="1" hangingPunct="1"/>
            <a:r>
              <a:rPr lang="en-GB" altLang="en-US" dirty="0"/>
              <a:t>Respiratory depression</a:t>
            </a:r>
            <a:r>
              <a:rPr lang="cs-CZ" altLang="en-US" dirty="0"/>
              <a:t> / </a:t>
            </a:r>
            <a:r>
              <a:rPr lang="cs-CZ" altLang="en-US" dirty="0" err="1"/>
              <a:t>arrest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Euphoria and dysphoria</a:t>
            </a:r>
          </a:p>
          <a:p>
            <a:pPr lvl="1" eaLnBrk="1" hangingPunct="1"/>
            <a:r>
              <a:rPr lang="en-GB" altLang="en-US" dirty="0"/>
              <a:t>Addiction, tolerance</a:t>
            </a:r>
          </a:p>
          <a:p>
            <a:pPr lvl="1" eaLnBrk="1" hangingPunct="1"/>
            <a:r>
              <a:rPr lang="en-GB" altLang="en-US" dirty="0"/>
              <a:t>Nausea and vomiting</a:t>
            </a:r>
          </a:p>
          <a:p>
            <a:pPr eaLnBrk="1" hangingPunct="1"/>
            <a:r>
              <a:rPr lang="en-GB" altLang="en-US" dirty="0"/>
              <a:t>Eyes</a:t>
            </a:r>
          </a:p>
          <a:p>
            <a:pPr lvl="1" eaLnBrk="1" hangingPunct="1"/>
            <a:r>
              <a:rPr lang="en-GB" altLang="en-US" dirty="0"/>
              <a:t>Miosis</a:t>
            </a:r>
          </a:p>
          <a:p>
            <a:pPr eaLnBrk="1" hangingPunct="1"/>
            <a:r>
              <a:rPr lang="en-GB" altLang="en-US" dirty="0"/>
              <a:t>Cardiovascular system</a:t>
            </a:r>
          </a:p>
          <a:p>
            <a:pPr lvl="1" eaLnBrk="1" hangingPunct="1"/>
            <a:r>
              <a:rPr lang="en-GB" altLang="en-US" dirty="0"/>
              <a:t>Hypotension, bradycardia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>
            <a:extLst>
              <a:ext uri="{FF2B5EF4-FFF2-40B4-BE49-F238E27FC236}">
                <a16:creationId xmlns:a16="http://schemas.microsoft.com/office/drawing/2014/main" id="{F81D4BFE-D062-4CF6-83C7-35434C76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85813"/>
            <a:ext cx="2857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B7DF3165-08B7-4746-864A-38AD72BFD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4324350"/>
          </a:xfrm>
        </p:spPr>
        <p:txBody>
          <a:bodyPr/>
          <a:lstStyle/>
          <a:p>
            <a:pPr eaLnBrk="1" hangingPunct="1"/>
            <a:r>
              <a:rPr lang="en-GB" altLang="en-US" dirty="0"/>
              <a:t>Respiratory system</a:t>
            </a:r>
          </a:p>
          <a:p>
            <a:pPr lvl="1" eaLnBrk="1" hangingPunct="1"/>
            <a:r>
              <a:rPr lang="en-GB" altLang="en-US" dirty="0"/>
              <a:t>Anti</a:t>
            </a:r>
            <a:r>
              <a:rPr lang="cs-CZ" altLang="en-US" dirty="0"/>
              <a:t>-</a:t>
            </a:r>
            <a:r>
              <a:rPr lang="en-GB" altLang="en-US" dirty="0"/>
              <a:t>tussive effect</a:t>
            </a:r>
          </a:p>
          <a:p>
            <a:pPr eaLnBrk="1" hangingPunct="1"/>
            <a:r>
              <a:rPr lang="en-GB" altLang="en-US" dirty="0"/>
              <a:t>GI tract</a:t>
            </a:r>
          </a:p>
          <a:p>
            <a:pPr lvl="1" eaLnBrk="1" hangingPunct="1"/>
            <a:r>
              <a:rPr lang="cs-CZ" altLang="en-US" dirty="0"/>
              <a:t>S</a:t>
            </a:r>
            <a:r>
              <a:rPr lang="en-GB" altLang="en-US" dirty="0" err="1"/>
              <a:t>pastic</a:t>
            </a:r>
            <a:r>
              <a:rPr lang="en-GB" altLang="en-US" dirty="0"/>
              <a:t> immobility</a:t>
            </a:r>
          </a:p>
          <a:p>
            <a:pPr eaLnBrk="1" hangingPunct="1"/>
            <a:r>
              <a:rPr lang="en-GB" altLang="en-US" dirty="0"/>
              <a:t>Skin</a:t>
            </a:r>
          </a:p>
          <a:p>
            <a:pPr lvl="1" eaLnBrk="1" hangingPunct="1"/>
            <a:r>
              <a:rPr lang="en-GB" altLang="en-US" dirty="0"/>
              <a:t>Pruritus – histamine release</a:t>
            </a:r>
          </a:p>
          <a:p>
            <a:pPr eaLnBrk="1" hangingPunct="1"/>
            <a:r>
              <a:rPr lang="en-GB" altLang="en-US" dirty="0"/>
              <a:t>Bladder</a:t>
            </a:r>
          </a:p>
          <a:p>
            <a:pPr lvl="1" eaLnBrk="1" hangingPunct="1"/>
            <a:r>
              <a:rPr lang="en-GB" altLang="en-US" dirty="0"/>
              <a:t>Urinary retention</a:t>
            </a:r>
            <a:endParaRPr lang="cs-C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5EF8A7-126A-40D6-80D0-EB8D2129A1AD}"/>
              </a:ext>
            </a:extLst>
          </p:cNvPr>
          <p:cNvSpPr txBox="1">
            <a:spLocks/>
          </p:cNvSpPr>
          <p:nvPr/>
        </p:nvSpPr>
        <p:spPr bwMode="auto">
          <a:xfrm>
            <a:off x="428625" y="85725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Opioids</a:t>
            </a: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effects</a:t>
            </a:r>
            <a:endParaRPr lang="cs-CZ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D753F2B7-195F-43F7-B57D-10220CE9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Commonly used opioids</a:t>
            </a:r>
            <a:endParaRPr lang="cs-CZ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A41875-99EC-4342-990A-ED01753867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420100" cy="40232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83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979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Dose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Elimination</a:t>
                      </a:r>
                      <a:r>
                        <a:rPr lang="en-GB" sz="1800" baseline="0" dirty="0"/>
                        <a:t> ½ life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Metabolism 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Comment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79">
                <a:tc>
                  <a:txBody>
                    <a:bodyPr/>
                    <a:lstStyle/>
                    <a:p>
                      <a:r>
                        <a:rPr lang="en-GB" sz="1800" dirty="0" err="1"/>
                        <a:t>Sufentanyl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0.1 </a:t>
                      </a:r>
                      <a:r>
                        <a:rPr lang="en-GB" sz="1800" dirty="0">
                          <a:sym typeface="Symbol"/>
                        </a:rPr>
                        <a:t>g/kg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50 min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liver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Faster onset then </a:t>
                      </a:r>
                      <a:r>
                        <a:rPr lang="en-GB" sz="1800" dirty="0" err="1"/>
                        <a:t>fentanyl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9">
                <a:tc>
                  <a:txBody>
                    <a:bodyPr/>
                    <a:lstStyle/>
                    <a:p>
                      <a:r>
                        <a:rPr lang="en-GB" sz="1800" dirty="0" err="1"/>
                        <a:t>Fentanyl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1-2 </a:t>
                      </a:r>
                      <a:r>
                        <a:rPr lang="en-GB" sz="1800" dirty="0">
                          <a:sym typeface="Symbol"/>
                        </a:rPr>
                        <a:t>g/kg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190 min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liver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Neurosurgery, patches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56">
                <a:tc>
                  <a:txBody>
                    <a:bodyPr/>
                    <a:lstStyle/>
                    <a:p>
                      <a:r>
                        <a:rPr lang="en-GB" sz="1800" dirty="0" err="1"/>
                        <a:t>Alfentanyl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 – 25 </a:t>
                      </a:r>
                      <a:r>
                        <a:rPr lang="en-GB" sz="1800" dirty="0">
                          <a:sym typeface="Symbol"/>
                        </a:rPr>
                        <a:t>g/kg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100 min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liver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Faster onset then </a:t>
                      </a:r>
                      <a:r>
                        <a:rPr lang="en-GB" sz="1800" dirty="0" err="1"/>
                        <a:t>sufentanyl</a:t>
                      </a:r>
                      <a:r>
                        <a:rPr lang="en-GB" sz="1800" baseline="0" dirty="0"/>
                        <a:t> 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532">
                <a:tc>
                  <a:txBody>
                    <a:bodyPr/>
                    <a:lstStyle/>
                    <a:p>
                      <a:r>
                        <a:rPr lang="en-GB" sz="1800" dirty="0" err="1"/>
                        <a:t>Remifentanyl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0.05 – 2 </a:t>
                      </a:r>
                      <a:r>
                        <a:rPr lang="en-GB" sz="1800" dirty="0">
                          <a:sym typeface="Symbol"/>
                        </a:rPr>
                        <a:t>g/kg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 min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Plasma</a:t>
                      </a:r>
                      <a:r>
                        <a:rPr lang="en-GB" sz="1800" baseline="0" dirty="0"/>
                        <a:t> and tissue </a:t>
                      </a:r>
                      <a:r>
                        <a:rPr lang="en-GB" sz="1800" baseline="0" dirty="0" err="1"/>
                        <a:t>esterases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Infusion only, very short context </a:t>
                      </a:r>
                      <a:r>
                        <a:rPr lang="en-GB" sz="1800" dirty="0" err="1"/>
                        <a:t>sensit</a:t>
                      </a:r>
                      <a:r>
                        <a:rPr lang="en-GB" sz="1800" dirty="0"/>
                        <a:t>. ½ life</a:t>
                      </a:r>
                      <a:endParaRPr lang="cs-CZ" sz="1800" dirty="0"/>
                    </a:p>
                  </a:txBody>
                  <a:tcPr marL="91433" marR="91433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4B3EAFE-0151-419B-AC98-BCDE6D26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Opiods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B349089-A703-4BE9-BF1E-C9C52EC9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Naloxone</a:t>
            </a:r>
            <a:endParaRPr lang="cs-CZ" altLang="en-US"/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2679DB1C-B6AC-4D31-80FC-2EB6FF764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Pure opioid </a:t>
            </a:r>
            <a:r>
              <a:rPr lang="en-GB" altLang="en-US" dirty="0" err="1"/>
              <a:t>anatagonist</a:t>
            </a:r>
            <a:r>
              <a:rPr lang="en-GB" altLang="en-US" dirty="0"/>
              <a:t> at </a:t>
            </a:r>
            <a:r>
              <a:rPr lang="en-GB" altLang="en-US" dirty="0">
                <a:sym typeface="Symbol" panose="05050102010706020507" pitchFamily="18" charset="2"/>
              </a:rPr>
              <a:t>,  and  - receptors</a:t>
            </a:r>
            <a:endParaRPr lang="en-GB" altLang="en-US" dirty="0"/>
          </a:p>
          <a:p>
            <a:pPr eaLnBrk="1" hangingPunct="1"/>
            <a:r>
              <a:rPr lang="en-GB" altLang="en-US" dirty="0"/>
              <a:t>Used in opioid overdose</a:t>
            </a:r>
            <a:r>
              <a:rPr lang="cs-CZ" altLang="en-US" dirty="0"/>
              <a:t> as </a:t>
            </a:r>
            <a:r>
              <a:rPr lang="cs-CZ" altLang="en-US" dirty="0" err="1"/>
              <a:t>an</a:t>
            </a:r>
            <a:r>
              <a:rPr lang="cs-CZ" altLang="en-US" dirty="0"/>
              <a:t> </a:t>
            </a:r>
            <a:r>
              <a:rPr lang="cs-CZ" altLang="en-US" b="1" dirty="0" err="1"/>
              <a:t>antidote</a:t>
            </a:r>
            <a:r>
              <a:rPr lang="cs-CZ" altLang="en-US" dirty="0"/>
              <a:t> </a:t>
            </a:r>
            <a:endParaRPr lang="en-GB" altLang="en-US" dirty="0"/>
          </a:p>
          <a:p>
            <a:pPr eaLnBrk="1" hangingPunct="1"/>
            <a:r>
              <a:rPr lang="en-GB" altLang="en-US" dirty="0"/>
              <a:t>Dose : 1- 4 </a:t>
            </a:r>
            <a:r>
              <a:rPr lang="en-GB" altLang="en-US" dirty="0">
                <a:sym typeface="Symbol" panose="05050102010706020507" pitchFamily="18" charset="2"/>
              </a:rPr>
              <a:t>g/kg</a:t>
            </a:r>
          </a:p>
          <a:p>
            <a:pPr eaLnBrk="1" hangingPunct="1"/>
            <a:r>
              <a:rPr lang="en-GB" altLang="en-US" dirty="0">
                <a:sym typeface="Symbol" panose="05050102010706020507" pitchFamily="18" charset="2"/>
              </a:rPr>
              <a:t>Duration of action 30 – 40 min</a:t>
            </a:r>
          </a:p>
          <a:p>
            <a:pPr eaLnBrk="1" hangingPunct="1"/>
            <a:r>
              <a:rPr lang="en-GB" altLang="en-US" dirty="0">
                <a:sym typeface="Symbol" panose="05050102010706020507" pitchFamily="18" charset="2"/>
              </a:rPr>
              <a:t>! Often shorter then duration of action of opioid, need for repeated doses </a:t>
            </a:r>
            <a:endParaRPr lang="cs-CZ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1BD03C-77A6-42C9-BCC0-A109A5C7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7150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Opiods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F025EE4B-5CDD-46AE-BFE5-CDD49F5C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Multimodal analgesia</a:t>
            </a:r>
            <a:endParaRPr lang="cs-CZ" altLang="en-US"/>
          </a:p>
        </p:txBody>
      </p:sp>
      <p:pic>
        <p:nvPicPr>
          <p:cNvPr id="72707" name="Picture 2">
            <a:extLst>
              <a:ext uri="{FF2B5EF4-FFF2-40B4-BE49-F238E27FC236}">
                <a16:creationId xmlns:a16="http://schemas.microsoft.com/office/drawing/2014/main" id="{CE5EC12A-6F41-4559-87E7-87B86F831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3884" r="19334" b="38033"/>
          <a:stretch>
            <a:fillRect/>
          </a:stretch>
        </p:blipFill>
        <p:spPr>
          <a:xfrm>
            <a:off x="467495" y="2469009"/>
            <a:ext cx="8209009" cy="3245991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8D025D8D-D6D4-4B29-998A-093CADAB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/>
          <a:lstStyle/>
          <a:p>
            <a:pPr eaLnBrk="1" hangingPunct="1"/>
            <a:r>
              <a:rPr lang="en-GB" altLang="en-US"/>
              <a:t>SUMMARY – opioids</a:t>
            </a:r>
            <a:endParaRPr lang="cs-CZ" altLang="en-US"/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66F6380D-5CC1-4861-B328-5AE098F61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249488"/>
            <a:ext cx="8229600" cy="4108450"/>
          </a:xfrm>
        </p:spPr>
        <p:txBody>
          <a:bodyPr/>
          <a:lstStyle/>
          <a:p>
            <a:pPr eaLnBrk="1" hangingPunct="1"/>
            <a:endParaRPr lang="cs-CZ" altLang="en-US" sz="2400" dirty="0"/>
          </a:p>
          <a:p>
            <a:pPr eaLnBrk="1" hangingPunct="1"/>
            <a:r>
              <a:rPr lang="en-GB" altLang="en-US" sz="2400" dirty="0"/>
              <a:t>Morphine, Fentanyl, </a:t>
            </a:r>
            <a:r>
              <a:rPr lang="en-GB" altLang="en-US" sz="2400" dirty="0" err="1"/>
              <a:t>Sufentanyl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Alfentanyl</a:t>
            </a:r>
            <a:r>
              <a:rPr lang="en-GB" altLang="en-US" sz="2400" dirty="0"/>
              <a:t> </a:t>
            </a:r>
          </a:p>
          <a:p>
            <a:pPr eaLnBrk="1" hangingPunct="1"/>
            <a:r>
              <a:rPr lang="en-GB" altLang="en-US" sz="2400" dirty="0"/>
              <a:t>MOA – via opioid receptors</a:t>
            </a:r>
          </a:p>
          <a:p>
            <a:pPr eaLnBrk="1" hangingPunct="1"/>
            <a:r>
              <a:rPr lang="en-GB" altLang="en-US" sz="2400" dirty="0"/>
              <a:t>Used for analgesia, anti–tussive, anti–diarrhoea</a:t>
            </a:r>
          </a:p>
          <a:p>
            <a:pPr eaLnBrk="1" hangingPunct="1"/>
            <a:r>
              <a:rPr lang="en-GB" altLang="en-US" sz="2400" dirty="0"/>
              <a:t>Side effects : </a:t>
            </a:r>
            <a:r>
              <a:rPr lang="en-GB" altLang="en-US" sz="2400" dirty="0" err="1"/>
              <a:t>respir</a:t>
            </a:r>
            <a:r>
              <a:rPr lang="en-GB" altLang="en-US" sz="2400" dirty="0"/>
              <a:t>. depression, tolerance, constipation, nausea + vomiting</a:t>
            </a:r>
          </a:p>
          <a:p>
            <a:pPr eaLnBrk="1" hangingPunct="1"/>
            <a:r>
              <a:rPr lang="en-GB" altLang="en-US" sz="2400" dirty="0"/>
              <a:t>Opioid overdose reversal – Naloxone</a:t>
            </a:r>
          </a:p>
          <a:p>
            <a:pPr eaLnBrk="1" hangingPunct="1"/>
            <a:r>
              <a:rPr lang="en-GB" altLang="en-US" sz="2400" dirty="0"/>
              <a:t>Multimodal analgesia – simple analgesics + opioids</a:t>
            </a:r>
          </a:p>
          <a:p>
            <a:pPr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787CAF13-1F34-4967-9439-F6DE4219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066800"/>
          </a:xfrm>
        </p:spPr>
        <p:txBody>
          <a:bodyPr/>
          <a:lstStyle/>
          <a:p>
            <a:pPr algn="ctr" eaLnBrk="1" hangingPunct="1"/>
            <a:r>
              <a:rPr lang="en-GB" altLang="en-US"/>
              <a:t>SUMMARY</a:t>
            </a:r>
            <a:endParaRPr lang="cs-CZ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0D12-85AF-46B2-BAB4-56CCA448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3243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Triad of anaesthesia</a:t>
            </a:r>
          </a:p>
          <a:p>
            <a:pPr lvl="1" eaLnBrk="1" hangingPunct="1">
              <a:defRPr/>
            </a:pPr>
            <a:r>
              <a:rPr lang="en-GB" dirty="0"/>
              <a:t>Analgesia</a:t>
            </a:r>
          </a:p>
          <a:p>
            <a:pPr lvl="1" eaLnBrk="1" hangingPunct="1">
              <a:defRPr/>
            </a:pPr>
            <a:r>
              <a:rPr lang="en-GB" dirty="0"/>
              <a:t>Anaesthesia</a:t>
            </a:r>
          </a:p>
          <a:p>
            <a:pPr lvl="1" eaLnBrk="1" hangingPunct="1">
              <a:defRPr/>
            </a:pPr>
            <a:r>
              <a:rPr lang="en-GB" dirty="0"/>
              <a:t>Muscle relaxation</a:t>
            </a:r>
          </a:p>
          <a:p>
            <a:pPr lvl="1" eaLnBrk="1" hangingPunct="1">
              <a:defRPr/>
            </a:pPr>
            <a:endParaRPr lang="en-GB" dirty="0"/>
          </a:p>
          <a:p>
            <a:pPr marL="365125" lvl="1" indent="-255588" eaLnBrk="1" hangingPunct="1">
              <a:buClr>
                <a:srgbClr val="A04DA3"/>
              </a:buClr>
              <a:buFont typeface="Georgia" panose="02040502050405020303" pitchFamily="18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</a:rPr>
              <a:t>Choice depends on</a:t>
            </a:r>
          </a:p>
          <a:p>
            <a:pPr lvl="1" eaLnBrk="1" hangingPunct="1">
              <a:defRPr/>
            </a:pPr>
            <a:r>
              <a:rPr lang="en-GB" dirty="0"/>
              <a:t>Patient factors</a:t>
            </a:r>
          </a:p>
          <a:p>
            <a:pPr lvl="1" eaLnBrk="1" hangingPunct="1">
              <a:defRPr/>
            </a:pPr>
            <a:r>
              <a:rPr lang="en-GB" dirty="0"/>
              <a:t>Type of surgery</a:t>
            </a:r>
          </a:p>
          <a:p>
            <a:pPr lvl="1" eaLnBrk="1" hangingPunct="1">
              <a:defRPr/>
            </a:pPr>
            <a:r>
              <a:rPr lang="en-GB" dirty="0"/>
              <a:t>Whether the surgery is elective or emergency</a:t>
            </a:r>
            <a:endParaRPr lang="cs-CZ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914F688-A47C-4CF6-909C-F14969D7DCF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	</a:t>
            </a:r>
            <a:r>
              <a:rPr lang="en-GB" altLang="en-US" sz="4800"/>
              <a:t>Questions ?</a:t>
            </a:r>
            <a:endParaRPr lang="cs-CZ" altLang="en-US" sz="4800"/>
          </a:p>
        </p:txBody>
      </p:sp>
      <p:pic>
        <p:nvPicPr>
          <p:cNvPr id="75779" name="Picture 5" descr="ana_1_075_anaphylaxis_13_01_med">
            <a:extLst>
              <a:ext uri="{FF2B5EF4-FFF2-40B4-BE49-F238E27FC236}">
                <a16:creationId xmlns:a16="http://schemas.microsoft.com/office/drawing/2014/main" id="{CDA58872-6BA6-4F0B-A2BB-4031845F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3119437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7D4B1BB-7C90-4768-B07E-0D97AEFC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Intravenous anaesthetics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7AF40EC-16EF-44AC-8A30-F9B6E8ECF9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49488"/>
            <a:ext cx="8229600" cy="3322637"/>
          </a:xfrm>
        </p:spPr>
        <p:txBody>
          <a:bodyPr/>
          <a:lstStyle/>
          <a:p>
            <a:pPr eaLnBrk="1" hangingPunct="1"/>
            <a:r>
              <a:rPr lang="cs-CZ" altLang="en-US" dirty="0" err="1"/>
              <a:t>Onset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anaesthesia</a:t>
            </a:r>
            <a:r>
              <a:rPr lang="cs-CZ" altLang="en-US" dirty="0"/>
              <a:t> </a:t>
            </a:r>
            <a:r>
              <a:rPr lang="cs-CZ" altLang="en-US" dirty="0" err="1"/>
              <a:t>within</a:t>
            </a:r>
            <a:r>
              <a:rPr lang="cs-CZ" altLang="en-US" dirty="0"/>
              <a:t> </a:t>
            </a:r>
            <a:r>
              <a:rPr lang="cs-CZ" altLang="en-US" dirty="0" err="1"/>
              <a:t>one</a:t>
            </a:r>
            <a:r>
              <a:rPr lang="cs-CZ" altLang="en-US" dirty="0"/>
              <a:t> </a:t>
            </a:r>
            <a:r>
              <a:rPr lang="cs-CZ" altLang="en-US" dirty="0" err="1"/>
              <a:t>arm</a:t>
            </a:r>
            <a:r>
              <a:rPr lang="cs-CZ" altLang="en-US" dirty="0"/>
              <a:t> – brain </a:t>
            </a:r>
            <a:r>
              <a:rPr lang="cs-CZ" altLang="en-US" dirty="0" err="1"/>
              <a:t>circulation</a:t>
            </a:r>
            <a:r>
              <a:rPr lang="en-GB" altLang="en-US" dirty="0"/>
              <a:t> time – 30 sec</a:t>
            </a:r>
          </a:p>
          <a:p>
            <a:pPr eaLnBrk="1" hangingPunct="1"/>
            <a:r>
              <a:rPr lang="en-GB" altLang="en-US" dirty="0"/>
              <a:t>Effect site 	brain</a:t>
            </a:r>
          </a:p>
          <a:p>
            <a:pPr lvl="1" eaLnBrk="1" hangingPunct="1"/>
            <a:r>
              <a:rPr lang="en-GB" altLang="en-US" dirty="0"/>
              <a:t>Propofol</a:t>
            </a:r>
          </a:p>
          <a:p>
            <a:pPr lvl="1" eaLnBrk="1" hangingPunct="1"/>
            <a:r>
              <a:rPr lang="en-GB" altLang="en-US" dirty="0" err="1"/>
              <a:t>Thiopentale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Etomidate</a:t>
            </a:r>
          </a:p>
          <a:p>
            <a:pPr lvl="1" eaLnBrk="1" hangingPunct="1"/>
            <a:r>
              <a:rPr lang="en-GB" altLang="en-US" dirty="0"/>
              <a:t>Ketamine</a:t>
            </a:r>
            <a:endParaRPr lang="cs-CZ" altLang="en-US" dirty="0"/>
          </a:p>
          <a:p>
            <a:pPr lvl="1" eaLnBrk="1" hangingPunct="1"/>
            <a:r>
              <a:rPr lang="cs-CZ" altLang="en-US" dirty="0"/>
              <a:t>BZD</a:t>
            </a:r>
            <a:r>
              <a:rPr lang="en-GB" altLang="en-US" dirty="0"/>
              <a:t> </a:t>
            </a:r>
            <a:endParaRPr lang="cs-CZ" alt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AF5984B-8F49-44F6-B2CC-35FA5116CD37}"/>
              </a:ext>
            </a:extLst>
          </p:cNvPr>
          <p:cNvSpPr/>
          <p:nvPr/>
        </p:nvSpPr>
        <p:spPr>
          <a:xfrm>
            <a:off x="2714625" y="3286125"/>
            <a:ext cx="428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62CA8FE2-E2FB-4C30-AE42-994041AA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3797300"/>
            <a:ext cx="34051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D57BDB7-7614-4279-9EB8-7836C10B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General anaesthetic-how do they work</a:t>
            </a:r>
            <a:endParaRPr lang="cs-CZ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E411D3F-271B-47EA-813C-41E54A38D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/>
              <a:t>TASK – EXPLAIN</a:t>
            </a:r>
          </a:p>
          <a:p>
            <a:pPr marL="925512" lvl="1" indent="-514350" eaLnBrk="1" hangingPunct="1">
              <a:buFont typeface="+mj-lt"/>
              <a:buAutoNum type="arabicPeriod"/>
              <a:defRPr/>
            </a:pPr>
            <a:r>
              <a:rPr lang="en-GB" dirty="0"/>
              <a:t>Loss of conscious awareness</a:t>
            </a:r>
          </a:p>
          <a:p>
            <a:pPr marL="925512" lvl="1" indent="-514350" eaLnBrk="1" hangingPunct="1">
              <a:buFont typeface="+mj-lt"/>
              <a:buAutoNum type="arabicPeriod"/>
              <a:defRPr/>
            </a:pPr>
            <a:r>
              <a:rPr lang="en-GB" dirty="0"/>
              <a:t>Loss of response to noxious stimuli</a:t>
            </a:r>
          </a:p>
          <a:p>
            <a:pPr marL="925512" lvl="1" indent="-514350" eaLnBrk="1" hangingPunct="1">
              <a:buFont typeface="+mj-lt"/>
              <a:buAutoNum type="arabicPeriod"/>
              <a:defRPr/>
            </a:pPr>
            <a:r>
              <a:rPr lang="en-GB" dirty="0"/>
              <a:t>Reversibility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Anatomical site of action</a:t>
            </a:r>
          </a:p>
          <a:p>
            <a:pPr lvl="1" eaLnBrk="1" hangingPunct="1">
              <a:defRPr/>
            </a:pPr>
            <a:r>
              <a:rPr lang="en-GB" dirty="0"/>
              <a:t>Brain : thalamus, cortex</a:t>
            </a:r>
          </a:p>
          <a:p>
            <a:pPr lvl="1" eaLnBrk="1" hangingPunct="1">
              <a:defRPr/>
            </a:pPr>
            <a:r>
              <a:rPr lang="en-GB" dirty="0"/>
              <a:t>Spinal cord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5B1FC1B-AD37-4B06-9D69-BCA02CA7C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6014103"/>
            <a:ext cx="8229600" cy="523221"/>
          </a:xfrm>
        </p:spPr>
        <p:txBody>
          <a:bodyPr/>
          <a:lstStyle/>
          <a:p>
            <a:pPr eaLnBrk="1" hangingPunct="1"/>
            <a:r>
              <a:rPr lang="en-GB" altLang="en-US" sz="2000" dirty="0"/>
              <a:t>Linear correlation between the lipid solubility and potency</a:t>
            </a:r>
            <a:endParaRPr lang="cs-CZ" altLang="en-US" sz="2000" dirty="0"/>
          </a:p>
        </p:txBody>
      </p:sp>
      <p:sp>
        <p:nvSpPr>
          <p:cNvPr id="13316" name="Title 1">
            <a:extLst>
              <a:ext uri="{FF2B5EF4-FFF2-40B4-BE49-F238E27FC236}">
                <a16:creationId xmlns:a16="http://schemas.microsoft.com/office/drawing/2014/main" id="{49D084D9-4108-4333-830F-65D59D8C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066800"/>
          </a:xfrm>
        </p:spPr>
        <p:txBody>
          <a:bodyPr/>
          <a:lstStyle/>
          <a:p>
            <a:pPr eaLnBrk="1" hangingPunct="1"/>
            <a:r>
              <a:rPr lang="en-GB" altLang="en-US"/>
              <a:t>Molecular theories</a:t>
            </a:r>
            <a:endParaRPr lang="cs-CZ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93D4305-3E45-401F-991B-7ECCAD77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71500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 – how do they work</a:t>
            </a:r>
            <a:endParaRPr lang="cs-CZ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9BE8C3-3CBE-4391-8C04-C153F45013D2}"/>
              </a:ext>
            </a:extLst>
          </p:cNvPr>
          <p:cNvSpPr txBox="1"/>
          <p:nvPr/>
        </p:nvSpPr>
        <p:spPr>
          <a:xfrm>
            <a:off x="5491655" y="1733877"/>
            <a:ext cx="3409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hlinkClick r:id="rId2" action="ppaction://hlinkfile"/>
              </a:rPr>
              <a:t>\\credit</a:t>
            </a:r>
            <a:r>
              <a:rPr lang="cs-CZ" sz="1400" dirty="0"/>
              <a:t>: </a:t>
            </a:r>
          </a:p>
          <a:p>
            <a:pPr algn="r"/>
            <a:r>
              <a:rPr lang="en-US" sz="1400" dirty="0"/>
              <a:t>Cambridge University Press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220311-84C4-4F9A-9E7A-79F92014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1" y="2453320"/>
            <a:ext cx="3816424" cy="336456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7749390-46DD-4729-8C4B-51A3B967D597}"/>
              </a:ext>
            </a:extLst>
          </p:cNvPr>
          <p:cNvSpPr txBox="1"/>
          <p:nvPr/>
        </p:nvSpPr>
        <p:spPr>
          <a:xfrm>
            <a:off x="895297" y="24554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+mn-lt"/>
              </a:rPr>
              <a:t>M</a:t>
            </a:r>
            <a:r>
              <a:rPr lang="en-US" sz="2400" dirty="0">
                <a:latin typeface="+mn-lt"/>
              </a:rPr>
              <a:t>eyer</a:t>
            </a:r>
            <a:r>
              <a:rPr lang="cs-CZ" sz="2400" dirty="0">
                <a:latin typeface="+mn-lt"/>
              </a:rPr>
              <a:t>-O</a:t>
            </a:r>
            <a:r>
              <a:rPr lang="en-US" sz="2400" dirty="0" err="1">
                <a:latin typeface="+mn-lt"/>
              </a:rPr>
              <a:t>verton</a:t>
            </a:r>
            <a:r>
              <a:rPr lang="en-US" sz="2400" dirty="0">
                <a:latin typeface="+mn-lt"/>
              </a:rPr>
              <a:t> hypothesis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ec97901d-1c11-49ec-ad2e-0f1193156904" xsi:nil="true"/>
    <Teams_Channel_Section_Location xmlns="ec97901d-1c11-49ec-ad2e-0f1193156904" xsi:nil="true"/>
    <LMS_Mappings xmlns="ec97901d-1c11-49ec-ad2e-0f1193156904" xsi:nil="true"/>
    <Teachers xmlns="ec97901d-1c11-49ec-ad2e-0f1193156904">
      <UserInfo>
        <DisplayName/>
        <AccountId xsi:nil="true"/>
        <AccountType/>
      </UserInfo>
    </Teachers>
    <Student_Groups xmlns="ec97901d-1c11-49ec-ad2e-0f1193156904">
      <UserInfo>
        <DisplayName/>
        <AccountId xsi:nil="true"/>
        <AccountType/>
      </UserInfo>
    </Student_Groups>
    <Distribution_Groups xmlns="ec97901d-1c11-49ec-ad2e-0f1193156904" xsi:nil="true"/>
    <Self_Registration_Enabled xmlns="ec97901d-1c11-49ec-ad2e-0f1193156904" xsi:nil="true"/>
    <DefaultSectionNames xmlns="ec97901d-1c11-49ec-ad2e-0f1193156904" xsi:nil="true"/>
    <Invited_Students xmlns="ec97901d-1c11-49ec-ad2e-0f1193156904" xsi:nil="true"/>
    <CultureName xmlns="ec97901d-1c11-49ec-ad2e-0f1193156904" xsi:nil="true"/>
    <Has_Teacher_Only_SectionGroup xmlns="ec97901d-1c11-49ec-ad2e-0f1193156904" xsi:nil="true"/>
    <TeamsChannelId xmlns="ec97901d-1c11-49ec-ad2e-0f1193156904" xsi:nil="true"/>
    <Templates xmlns="ec97901d-1c11-49ec-ad2e-0f1193156904" xsi:nil="true"/>
    <Invited_Teachers xmlns="ec97901d-1c11-49ec-ad2e-0f1193156904" xsi:nil="true"/>
    <IsNotebookLocked xmlns="ec97901d-1c11-49ec-ad2e-0f1193156904" xsi:nil="true"/>
    <Owner xmlns="ec97901d-1c11-49ec-ad2e-0f1193156904">
      <UserInfo>
        <DisplayName/>
        <AccountId xsi:nil="true"/>
        <AccountType/>
      </UserInfo>
    </Owner>
    <Math_Settings xmlns="ec97901d-1c11-49ec-ad2e-0f1193156904" xsi:nil="true"/>
    <AppVersion xmlns="ec97901d-1c11-49ec-ad2e-0f1193156904" xsi:nil="true"/>
    <NotebookType xmlns="ec97901d-1c11-49ec-ad2e-0f1193156904" xsi:nil="true"/>
    <FolderType xmlns="ec97901d-1c11-49ec-ad2e-0f1193156904" xsi:nil="true"/>
    <Students xmlns="ec97901d-1c11-49ec-ad2e-0f1193156904">
      <UserInfo>
        <DisplayName/>
        <AccountId xsi:nil="true"/>
        <AccountType/>
      </UserInfo>
    </Student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3" ma:contentTypeDescription="Vytvoří nový dokument" ma:contentTypeScope="" ma:versionID="9ce5af28cfc97d576080b22a5ee7e0c2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6dd26b43e391b6043b529ae73f022e50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31357-045F-440A-9F9C-AF0A6380C5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4D5E81-126D-476F-8801-1A8318648662}">
  <ds:schemaRefs>
    <ds:schemaRef ds:uri="http://schemas.microsoft.com/office/2006/metadata/properties"/>
    <ds:schemaRef ds:uri="http://schemas.microsoft.com/office/infopath/2007/PartnerControls"/>
    <ds:schemaRef ds:uri="ec97901d-1c11-49ec-ad2e-0f1193156904"/>
  </ds:schemaRefs>
</ds:datastoreItem>
</file>

<file path=customXml/itemProps3.xml><?xml version="1.0" encoding="utf-8"?>
<ds:datastoreItem xmlns:ds="http://schemas.openxmlformats.org/officeDocument/2006/customXml" ds:itemID="{5429377F-6128-4A91-B8A6-6E1EB73D3355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947</TotalTime>
  <Words>1971</Words>
  <Application>Microsoft Office PowerPoint</Application>
  <PresentationFormat>On-screen Show (4:3)</PresentationFormat>
  <Paragraphs>513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Urban</vt:lpstr>
      <vt:lpstr>PHARMACOLOGY OF ANAESTHETICS</vt:lpstr>
      <vt:lpstr>AIMS OF ANAESTHESIA</vt:lpstr>
      <vt:lpstr>Triad of anaesthesia</vt:lpstr>
      <vt:lpstr>Overview</vt:lpstr>
      <vt:lpstr>INTRAVENOUS ANAESTETICS</vt:lpstr>
      <vt:lpstr>Stages of anaesthetics</vt:lpstr>
      <vt:lpstr>Intravenous anaesthetics</vt:lpstr>
      <vt:lpstr>General anaesthetic-how do they work</vt:lpstr>
      <vt:lpstr>Molecular theories</vt:lpstr>
      <vt:lpstr>Molecular theories</vt:lpstr>
      <vt:lpstr>GABAA receptor</vt:lpstr>
      <vt:lpstr>Thiopentale</vt:lpstr>
      <vt:lpstr>Thiopentale</vt:lpstr>
      <vt:lpstr>PowerPoint Presentation</vt:lpstr>
      <vt:lpstr>Propofol</vt:lpstr>
      <vt:lpstr>Etomidate</vt:lpstr>
      <vt:lpstr>Etomidate</vt:lpstr>
      <vt:lpstr>Ketamine </vt:lpstr>
      <vt:lpstr>Pharmakokinetics</vt:lpstr>
      <vt:lpstr>Choice of induction agent</vt:lpstr>
      <vt:lpstr>Induction + maintenance</vt:lpstr>
      <vt:lpstr>SUMMARY – IV anaesthetics</vt:lpstr>
      <vt:lpstr>INHALATIONAL ANAESTETICS = volatile anesthetics</vt:lpstr>
      <vt:lpstr>Anaesthetic gases</vt:lpstr>
      <vt:lpstr>Anaesthetic gases</vt:lpstr>
      <vt:lpstr>Potency</vt:lpstr>
      <vt:lpstr>Respiratory and cardiovascular effects</vt:lpstr>
      <vt:lpstr>Metabolism and toxicity</vt:lpstr>
      <vt:lpstr>SUMMARY – inhalational anaesthetics</vt:lpstr>
      <vt:lpstr> NEUROMUSCULAR BLOCKING AGENTS = NMBAs </vt:lpstr>
      <vt:lpstr>Neuromuscular blocking agents</vt:lpstr>
      <vt:lpstr>Use of NMBAs</vt:lpstr>
      <vt:lpstr>Neuromuscular junction</vt:lpstr>
      <vt:lpstr>Mechanism of action</vt:lpstr>
      <vt:lpstr>Choice for tracheal intubation</vt:lpstr>
      <vt:lpstr>To maintain paralysis</vt:lpstr>
      <vt:lpstr>Succinylcholine pharmacokinetics</vt:lpstr>
      <vt:lpstr>Succinylcholine - adverse effects</vt:lpstr>
      <vt:lpstr>Succinylcholine - contraindications </vt:lpstr>
      <vt:lpstr>Non depolarizing muscle relaxants</vt:lpstr>
      <vt:lpstr>PowerPoint Presentation</vt:lpstr>
      <vt:lpstr>Reversal</vt:lpstr>
      <vt:lpstr>Neostigmine</vt:lpstr>
      <vt:lpstr>Sugammadex (Bridion)</vt:lpstr>
      <vt:lpstr>Peripheral nerve stimulator</vt:lpstr>
      <vt:lpstr>SUMMARY – muscle relaxants</vt:lpstr>
      <vt:lpstr>ANALGESICS </vt:lpstr>
      <vt:lpstr>Analgesics </vt:lpstr>
      <vt:lpstr>Paracetamol = acetaminophen</vt:lpstr>
      <vt:lpstr>NSAIDs - effects</vt:lpstr>
      <vt:lpstr>Simple analgesics</vt:lpstr>
      <vt:lpstr>Acetylsalicylic acid (ASA) = Aspirin</vt:lpstr>
      <vt:lpstr>NSAIDs – mechanism of action</vt:lpstr>
      <vt:lpstr>NSAIDs – side effects</vt:lpstr>
      <vt:lpstr>PowerPoint Presentation</vt:lpstr>
      <vt:lpstr>Other NSAIDs</vt:lpstr>
      <vt:lpstr>SUMMARY – simple analgesics</vt:lpstr>
      <vt:lpstr>Opiods </vt:lpstr>
      <vt:lpstr>Definitions </vt:lpstr>
      <vt:lpstr>Opioids – mechanism of action</vt:lpstr>
      <vt:lpstr>Uses and routes of administration</vt:lpstr>
      <vt:lpstr>Opioids - effects</vt:lpstr>
      <vt:lpstr>PowerPoint Presentation</vt:lpstr>
      <vt:lpstr>Commonly used opioids</vt:lpstr>
      <vt:lpstr>Naloxone</vt:lpstr>
      <vt:lpstr>Multimodal analgesia</vt:lpstr>
      <vt:lpstr>SUMMARY – opioids</vt:lpstr>
      <vt:lpstr>SUMMARY</vt:lpstr>
      <vt:lpstr> Questions ?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of anaesthetics</dc:title>
  <dc:creator>30450</dc:creator>
  <cp:lastModifiedBy>Lenka Sarafinova</cp:lastModifiedBy>
  <cp:revision>108</cp:revision>
  <dcterms:created xsi:type="dcterms:W3CDTF">2010-10-04T12:33:51Z</dcterms:created>
  <dcterms:modified xsi:type="dcterms:W3CDTF">2021-01-30T19:07:02Z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