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65"/>
  </p:notesMasterIdLst>
  <p:handoutMasterIdLst>
    <p:handoutMasterId r:id="rId66"/>
  </p:handout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20" r:id="rId63"/>
    <p:sldId id="322" r:id="rId64"/>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9100DC"/>
    <a:srgbClr val="F01928"/>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768" autoAdjust="0"/>
  </p:normalViewPr>
  <p:slideViewPr>
    <p:cSldViewPr snapToGrid="0">
      <p:cViewPr varScale="1">
        <p:scale>
          <a:sx n="61" d="100"/>
          <a:sy n="61" d="100"/>
        </p:scale>
        <p:origin x="64" y="464"/>
      </p:cViewPr>
      <p:guideLst>
        <p:guide orient="horz" pos="1120"/>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6" d="100"/>
          <a:sy n="56" d="100"/>
        </p:scale>
        <p:origin x="180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A1A17D84-CE23-415E-AEC6-388EBF18EF8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E75AC8E-B3C0-4176-BDD4-76BEC55EB86C}" type="slidenum">
              <a:rPr lang="cs-CZ" altLang="cs-CZ"/>
              <a:pPr>
                <a:spcBef>
                  <a:spcPct val="0"/>
                </a:spcBef>
              </a:pPr>
              <a:t>2</a:t>
            </a:fld>
            <a:endParaRPr lang="cs-CZ" altLang="cs-CZ"/>
          </a:p>
        </p:txBody>
      </p:sp>
      <p:sp>
        <p:nvSpPr>
          <p:cNvPr id="9219" name="Rectangle 2">
            <a:extLst>
              <a:ext uri="{FF2B5EF4-FFF2-40B4-BE49-F238E27FC236}">
                <a16:creationId xmlns:a16="http://schemas.microsoft.com/office/drawing/2014/main" id="{FB46BE01-775B-4CFB-ABF8-4B7328B1109F}"/>
              </a:ext>
            </a:extLst>
          </p:cNvPr>
          <p:cNvSpPr>
            <a:spLocks noGrp="1" noRot="1" noChangeAspect="1" noChangeArrowheads="1" noTextEdit="1"/>
          </p:cNvSpPr>
          <p:nvPr>
            <p:ph type="sldImg"/>
          </p:nvPr>
        </p:nvSpPr>
        <p:spPr>
          <a:xfrm>
            <a:off x="381000" y="685800"/>
            <a:ext cx="6096000" cy="3429000"/>
          </a:xfrm>
          <a:ln/>
        </p:spPr>
      </p:sp>
      <p:sp>
        <p:nvSpPr>
          <p:cNvPr id="9220" name="Rectangle 3">
            <a:extLst>
              <a:ext uri="{FF2B5EF4-FFF2-40B4-BE49-F238E27FC236}">
                <a16:creationId xmlns:a16="http://schemas.microsoft.com/office/drawing/2014/main" id="{57F6AAFE-3084-4DB3-8033-59B16E658D9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257866E3-D3FB-4987-85BF-08659B78AAE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FBC4EA1-40C7-47FC-A2ED-DAAFFB834AC3}" type="slidenum">
              <a:rPr lang="cs-CZ" altLang="cs-CZ"/>
              <a:pPr>
                <a:spcBef>
                  <a:spcPct val="0"/>
                </a:spcBef>
              </a:pPr>
              <a:t>11</a:t>
            </a:fld>
            <a:endParaRPr lang="cs-CZ" altLang="cs-CZ"/>
          </a:p>
        </p:txBody>
      </p:sp>
      <p:sp>
        <p:nvSpPr>
          <p:cNvPr id="29699" name="Rectangle 2">
            <a:extLst>
              <a:ext uri="{FF2B5EF4-FFF2-40B4-BE49-F238E27FC236}">
                <a16:creationId xmlns:a16="http://schemas.microsoft.com/office/drawing/2014/main" id="{7D151A2B-E4AE-477B-ABA5-3649B2EBDBF9}"/>
              </a:ext>
            </a:extLst>
          </p:cNvPr>
          <p:cNvSpPr>
            <a:spLocks noGrp="1" noRot="1" noChangeAspect="1" noChangeArrowheads="1" noTextEdit="1"/>
          </p:cNvSpPr>
          <p:nvPr>
            <p:ph type="sldImg"/>
          </p:nvPr>
        </p:nvSpPr>
        <p:spPr>
          <a:xfrm>
            <a:off x="381000" y="685800"/>
            <a:ext cx="6096000" cy="3429000"/>
          </a:xfrm>
          <a:ln/>
        </p:spPr>
      </p:sp>
      <p:sp>
        <p:nvSpPr>
          <p:cNvPr id="29700" name="Rectangle 3">
            <a:extLst>
              <a:ext uri="{FF2B5EF4-FFF2-40B4-BE49-F238E27FC236}">
                <a16:creationId xmlns:a16="http://schemas.microsoft.com/office/drawing/2014/main" id="{E3E0BB14-8AC2-4100-8378-C734C985B2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C7C92100-16BF-4D7B-9571-E85C7CBEA35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49D8961-35E5-4AF0-8C11-81B35E529D76}" type="slidenum">
              <a:rPr lang="cs-CZ" altLang="cs-CZ"/>
              <a:pPr>
                <a:spcBef>
                  <a:spcPct val="0"/>
                </a:spcBef>
              </a:pPr>
              <a:t>12</a:t>
            </a:fld>
            <a:endParaRPr lang="cs-CZ" altLang="cs-CZ"/>
          </a:p>
        </p:txBody>
      </p:sp>
      <p:sp>
        <p:nvSpPr>
          <p:cNvPr id="31747" name="Rectangle 2">
            <a:extLst>
              <a:ext uri="{FF2B5EF4-FFF2-40B4-BE49-F238E27FC236}">
                <a16:creationId xmlns:a16="http://schemas.microsoft.com/office/drawing/2014/main" id="{23BBBF7B-0A59-4D3A-A9FD-46D3D6D61AEB}"/>
              </a:ext>
            </a:extLst>
          </p:cNvPr>
          <p:cNvSpPr>
            <a:spLocks noGrp="1" noRot="1" noChangeAspect="1" noChangeArrowheads="1" noTextEdit="1"/>
          </p:cNvSpPr>
          <p:nvPr>
            <p:ph type="sldImg"/>
          </p:nvPr>
        </p:nvSpPr>
        <p:spPr>
          <a:xfrm>
            <a:off x="381000" y="685800"/>
            <a:ext cx="6096000" cy="3429000"/>
          </a:xfrm>
          <a:ln/>
        </p:spPr>
      </p:sp>
      <p:sp>
        <p:nvSpPr>
          <p:cNvPr id="31748" name="Rectangle 3">
            <a:extLst>
              <a:ext uri="{FF2B5EF4-FFF2-40B4-BE49-F238E27FC236}">
                <a16:creationId xmlns:a16="http://schemas.microsoft.com/office/drawing/2014/main" id="{3BFDD9DB-7767-4BF1-9DD1-67059F5885D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93495B3F-BFEF-4D09-B0BF-F9D6E183B37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51BA3B5-6E5C-47BA-A8D3-0A63F0618CDE}" type="slidenum">
              <a:rPr lang="cs-CZ" altLang="cs-CZ"/>
              <a:pPr>
                <a:spcBef>
                  <a:spcPct val="0"/>
                </a:spcBef>
              </a:pPr>
              <a:t>13</a:t>
            </a:fld>
            <a:endParaRPr lang="cs-CZ" altLang="cs-CZ"/>
          </a:p>
        </p:txBody>
      </p:sp>
      <p:sp>
        <p:nvSpPr>
          <p:cNvPr id="33795" name="Rectangle 2">
            <a:extLst>
              <a:ext uri="{FF2B5EF4-FFF2-40B4-BE49-F238E27FC236}">
                <a16:creationId xmlns:a16="http://schemas.microsoft.com/office/drawing/2014/main" id="{D2E86F3E-383B-43FA-8679-8692FDA87303}"/>
              </a:ext>
            </a:extLst>
          </p:cNvPr>
          <p:cNvSpPr>
            <a:spLocks noGrp="1" noRot="1" noChangeAspect="1" noChangeArrowheads="1" noTextEdit="1"/>
          </p:cNvSpPr>
          <p:nvPr>
            <p:ph type="sldImg"/>
          </p:nvPr>
        </p:nvSpPr>
        <p:spPr>
          <a:xfrm>
            <a:off x="381000" y="685800"/>
            <a:ext cx="6096000" cy="3429000"/>
          </a:xfrm>
          <a:ln/>
        </p:spPr>
      </p:sp>
      <p:sp>
        <p:nvSpPr>
          <p:cNvPr id="33796" name="Rectangle 3">
            <a:extLst>
              <a:ext uri="{FF2B5EF4-FFF2-40B4-BE49-F238E27FC236}">
                <a16:creationId xmlns:a16="http://schemas.microsoft.com/office/drawing/2014/main" id="{CAFA1160-9EE3-4239-B471-C7C3BB429F2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393D3143-5803-4CC8-8243-62412A73FF4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9444F07-C2FF-4F2E-88EF-D1F3DA55751F}" type="slidenum">
              <a:rPr lang="cs-CZ" altLang="cs-CZ"/>
              <a:pPr>
                <a:spcBef>
                  <a:spcPct val="0"/>
                </a:spcBef>
              </a:pPr>
              <a:t>14</a:t>
            </a:fld>
            <a:endParaRPr lang="cs-CZ" altLang="cs-CZ"/>
          </a:p>
        </p:txBody>
      </p:sp>
      <p:sp>
        <p:nvSpPr>
          <p:cNvPr id="37891" name="Rectangle 2">
            <a:extLst>
              <a:ext uri="{FF2B5EF4-FFF2-40B4-BE49-F238E27FC236}">
                <a16:creationId xmlns:a16="http://schemas.microsoft.com/office/drawing/2014/main" id="{BE4D2534-DC90-412E-BDB2-8528E95F62DE}"/>
              </a:ext>
            </a:extLst>
          </p:cNvPr>
          <p:cNvSpPr>
            <a:spLocks noGrp="1" noRot="1" noChangeAspect="1" noChangeArrowheads="1" noTextEdit="1"/>
          </p:cNvSpPr>
          <p:nvPr>
            <p:ph type="sldImg"/>
          </p:nvPr>
        </p:nvSpPr>
        <p:spPr>
          <a:xfrm>
            <a:off x="381000" y="685800"/>
            <a:ext cx="6096000" cy="3429000"/>
          </a:xfrm>
          <a:ln/>
        </p:spPr>
      </p:sp>
      <p:sp>
        <p:nvSpPr>
          <p:cNvPr id="37892" name="Rectangle 3">
            <a:extLst>
              <a:ext uri="{FF2B5EF4-FFF2-40B4-BE49-F238E27FC236}">
                <a16:creationId xmlns:a16="http://schemas.microsoft.com/office/drawing/2014/main" id="{BB1D1B5C-4044-4016-9CEB-B1A3A59D8D5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4F4B2A4D-D467-447A-975C-473A1F8B92E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B68E316-9D96-4E0B-AFD3-5F6E48CDDD27}" type="slidenum">
              <a:rPr lang="cs-CZ" altLang="cs-CZ"/>
              <a:pPr>
                <a:spcBef>
                  <a:spcPct val="0"/>
                </a:spcBef>
              </a:pPr>
              <a:t>15</a:t>
            </a:fld>
            <a:endParaRPr lang="cs-CZ" altLang="cs-CZ"/>
          </a:p>
        </p:txBody>
      </p:sp>
      <p:sp>
        <p:nvSpPr>
          <p:cNvPr id="39939" name="Rectangle 2">
            <a:extLst>
              <a:ext uri="{FF2B5EF4-FFF2-40B4-BE49-F238E27FC236}">
                <a16:creationId xmlns:a16="http://schemas.microsoft.com/office/drawing/2014/main" id="{A01FC022-E69A-42E8-9F00-54A0F4997D79}"/>
              </a:ext>
            </a:extLst>
          </p:cNvPr>
          <p:cNvSpPr>
            <a:spLocks noGrp="1" noRot="1" noChangeAspect="1" noChangeArrowheads="1" noTextEdit="1"/>
          </p:cNvSpPr>
          <p:nvPr>
            <p:ph type="sldImg"/>
          </p:nvPr>
        </p:nvSpPr>
        <p:spPr>
          <a:xfrm>
            <a:off x="381000" y="685800"/>
            <a:ext cx="6096000" cy="3429000"/>
          </a:xfrm>
          <a:ln/>
        </p:spPr>
      </p:sp>
      <p:sp>
        <p:nvSpPr>
          <p:cNvPr id="39940" name="Rectangle 3">
            <a:extLst>
              <a:ext uri="{FF2B5EF4-FFF2-40B4-BE49-F238E27FC236}">
                <a16:creationId xmlns:a16="http://schemas.microsoft.com/office/drawing/2014/main" id="{09FC3642-D1BB-4FEF-A105-FCED16F566F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CCB945A1-D2A7-4F34-B088-9C00873DB6A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9535B27-7790-477A-9370-2E2CFE36BEC9}" type="slidenum">
              <a:rPr lang="cs-CZ" altLang="cs-CZ"/>
              <a:pPr>
                <a:spcBef>
                  <a:spcPct val="0"/>
                </a:spcBef>
              </a:pPr>
              <a:t>16</a:t>
            </a:fld>
            <a:endParaRPr lang="cs-CZ" altLang="cs-CZ"/>
          </a:p>
        </p:txBody>
      </p:sp>
      <p:sp>
        <p:nvSpPr>
          <p:cNvPr id="41987" name="Rectangle 2">
            <a:extLst>
              <a:ext uri="{FF2B5EF4-FFF2-40B4-BE49-F238E27FC236}">
                <a16:creationId xmlns:a16="http://schemas.microsoft.com/office/drawing/2014/main" id="{93E8BF47-A2CE-4406-9F9C-37C33CBA6923}"/>
              </a:ext>
            </a:extLst>
          </p:cNvPr>
          <p:cNvSpPr>
            <a:spLocks noGrp="1" noRot="1" noChangeAspect="1" noChangeArrowheads="1" noTextEdit="1"/>
          </p:cNvSpPr>
          <p:nvPr>
            <p:ph type="sldImg"/>
          </p:nvPr>
        </p:nvSpPr>
        <p:spPr>
          <a:xfrm>
            <a:off x="381000" y="685800"/>
            <a:ext cx="6096000" cy="3429000"/>
          </a:xfrm>
          <a:ln/>
        </p:spPr>
      </p:sp>
      <p:sp>
        <p:nvSpPr>
          <p:cNvPr id="41988" name="Rectangle 3">
            <a:extLst>
              <a:ext uri="{FF2B5EF4-FFF2-40B4-BE49-F238E27FC236}">
                <a16:creationId xmlns:a16="http://schemas.microsoft.com/office/drawing/2014/main" id="{D432A3C5-2266-43AB-B60E-69CC73D6D03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3E1A173F-08BF-4AF4-9004-5F5C7BE55B4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16065D3-27C4-4F7B-9FFE-0A069514B426}" type="slidenum">
              <a:rPr lang="cs-CZ" altLang="cs-CZ"/>
              <a:pPr>
                <a:spcBef>
                  <a:spcPct val="0"/>
                </a:spcBef>
              </a:pPr>
              <a:t>17</a:t>
            </a:fld>
            <a:endParaRPr lang="cs-CZ" altLang="cs-CZ"/>
          </a:p>
        </p:txBody>
      </p:sp>
      <p:sp>
        <p:nvSpPr>
          <p:cNvPr id="46083" name="Rectangle 2">
            <a:extLst>
              <a:ext uri="{FF2B5EF4-FFF2-40B4-BE49-F238E27FC236}">
                <a16:creationId xmlns:a16="http://schemas.microsoft.com/office/drawing/2014/main" id="{5B6A5F57-A82F-4126-A877-33FFB6102A26}"/>
              </a:ext>
            </a:extLst>
          </p:cNvPr>
          <p:cNvSpPr>
            <a:spLocks noGrp="1" noRot="1" noChangeAspect="1" noChangeArrowheads="1" noTextEdit="1"/>
          </p:cNvSpPr>
          <p:nvPr>
            <p:ph type="sldImg"/>
          </p:nvPr>
        </p:nvSpPr>
        <p:spPr>
          <a:xfrm>
            <a:off x="381000" y="685800"/>
            <a:ext cx="6096000" cy="3429000"/>
          </a:xfrm>
          <a:ln/>
        </p:spPr>
      </p:sp>
      <p:sp>
        <p:nvSpPr>
          <p:cNvPr id="46084" name="Rectangle 3">
            <a:extLst>
              <a:ext uri="{FF2B5EF4-FFF2-40B4-BE49-F238E27FC236}">
                <a16:creationId xmlns:a16="http://schemas.microsoft.com/office/drawing/2014/main" id="{9DB39CD8-0574-441C-9538-51860A1026B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A4CCFF3D-6545-418E-B6A7-5AA07282182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8C87E37-9E01-48A0-B57D-D1C3EFED0F0E}" type="slidenum">
              <a:rPr lang="cs-CZ" altLang="cs-CZ"/>
              <a:pPr>
                <a:spcBef>
                  <a:spcPct val="0"/>
                </a:spcBef>
              </a:pPr>
              <a:t>18</a:t>
            </a:fld>
            <a:endParaRPr lang="cs-CZ" altLang="cs-CZ"/>
          </a:p>
        </p:txBody>
      </p:sp>
      <p:sp>
        <p:nvSpPr>
          <p:cNvPr id="48131" name="Rectangle 2">
            <a:extLst>
              <a:ext uri="{FF2B5EF4-FFF2-40B4-BE49-F238E27FC236}">
                <a16:creationId xmlns:a16="http://schemas.microsoft.com/office/drawing/2014/main" id="{C42DAA53-4ACD-4D48-B091-C8AA823F20AB}"/>
              </a:ext>
            </a:extLst>
          </p:cNvPr>
          <p:cNvSpPr>
            <a:spLocks noGrp="1" noRot="1" noChangeAspect="1" noChangeArrowheads="1" noTextEdit="1"/>
          </p:cNvSpPr>
          <p:nvPr>
            <p:ph type="sldImg"/>
          </p:nvPr>
        </p:nvSpPr>
        <p:spPr>
          <a:xfrm>
            <a:off x="381000" y="685800"/>
            <a:ext cx="6096000" cy="3429000"/>
          </a:xfrm>
          <a:ln/>
        </p:spPr>
      </p:sp>
      <p:sp>
        <p:nvSpPr>
          <p:cNvPr id="48132" name="Rectangle 3">
            <a:extLst>
              <a:ext uri="{FF2B5EF4-FFF2-40B4-BE49-F238E27FC236}">
                <a16:creationId xmlns:a16="http://schemas.microsoft.com/office/drawing/2014/main" id="{6D20417F-116C-4035-B9E3-E534CE25634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8AC6C19B-8DFD-4715-A7D9-B89C37449F0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D1949D4-3EC7-4167-B764-96FEEACDBB70}" type="slidenum">
              <a:rPr lang="cs-CZ" altLang="cs-CZ"/>
              <a:pPr>
                <a:spcBef>
                  <a:spcPct val="0"/>
                </a:spcBef>
              </a:pPr>
              <a:t>19</a:t>
            </a:fld>
            <a:endParaRPr lang="cs-CZ" altLang="cs-CZ"/>
          </a:p>
        </p:txBody>
      </p:sp>
      <p:sp>
        <p:nvSpPr>
          <p:cNvPr id="50179" name="Rectangle 2">
            <a:extLst>
              <a:ext uri="{FF2B5EF4-FFF2-40B4-BE49-F238E27FC236}">
                <a16:creationId xmlns:a16="http://schemas.microsoft.com/office/drawing/2014/main" id="{BD3C6FC3-95D4-4539-90B5-202A9F999B20}"/>
              </a:ext>
            </a:extLst>
          </p:cNvPr>
          <p:cNvSpPr>
            <a:spLocks noGrp="1" noRot="1" noChangeAspect="1" noChangeArrowheads="1" noTextEdit="1"/>
          </p:cNvSpPr>
          <p:nvPr>
            <p:ph type="sldImg"/>
          </p:nvPr>
        </p:nvSpPr>
        <p:spPr>
          <a:xfrm>
            <a:off x="381000" y="685800"/>
            <a:ext cx="6096000" cy="3429000"/>
          </a:xfrm>
          <a:ln/>
        </p:spPr>
      </p:sp>
      <p:sp>
        <p:nvSpPr>
          <p:cNvPr id="50180" name="Rectangle 3">
            <a:extLst>
              <a:ext uri="{FF2B5EF4-FFF2-40B4-BE49-F238E27FC236}">
                <a16:creationId xmlns:a16="http://schemas.microsoft.com/office/drawing/2014/main" id="{D98E5F1E-86C7-4CAF-9C72-C542A07BDB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FEBDA4CD-FF06-4561-9F43-A5A15D924A0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A08551E-4649-46CD-AEB5-8C5E814231C7}" type="slidenum">
              <a:rPr lang="cs-CZ" altLang="cs-CZ"/>
              <a:pPr>
                <a:spcBef>
                  <a:spcPct val="0"/>
                </a:spcBef>
              </a:pPr>
              <a:t>20</a:t>
            </a:fld>
            <a:endParaRPr lang="cs-CZ" altLang="cs-CZ"/>
          </a:p>
        </p:txBody>
      </p:sp>
      <p:sp>
        <p:nvSpPr>
          <p:cNvPr id="52227" name="Rectangle 2">
            <a:extLst>
              <a:ext uri="{FF2B5EF4-FFF2-40B4-BE49-F238E27FC236}">
                <a16:creationId xmlns:a16="http://schemas.microsoft.com/office/drawing/2014/main" id="{FA20478D-A45D-442C-883F-E2EE9D676729}"/>
              </a:ext>
            </a:extLst>
          </p:cNvPr>
          <p:cNvSpPr>
            <a:spLocks noGrp="1" noRot="1" noChangeAspect="1" noChangeArrowheads="1" noTextEdit="1"/>
          </p:cNvSpPr>
          <p:nvPr>
            <p:ph type="sldImg"/>
          </p:nvPr>
        </p:nvSpPr>
        <p:spPr>
          <a:xfrm>
            <a:off x="381000" y="685800"/>
            <a:ext cx="6096000" cy="3429000"/>
          </a:xfrm>
          <a:ln/>
        </p:spPr>
      </p:sp>
      <p:sp>
        <p:nvSpPr>
          <p:cNvPr id="52228" name="Rectangle 3">
            <a:extLst>
              <a:ext uri="{FF2B5EF4-FFF2-40B4-BE49-F238E27FC236}">
                <a16:creationId xmlns:a16="http://schemas.microsoft.com/office/drawing/2014/main" id="{AC23A070-D17C-4663-AA68-DECFF2BE84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77D9A45C-C6D4-401B-B421-25E8229DEAC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B986F36-13BC-4CE6-8BCC-C35065DC024B}" type="slidenum">
              <a:rPr lang="cs-CZ" altLang="cs-CZ"/>
              <a:pPr>
                <a:spcBef>
                  <a:spcPct val="0"/>
                </a:spcBef>
              </a:pPr>
              <a:t>3</a:t>
            </a:fld>
            <a:endParaRPr lang="cs-CZ" altLang="cs-CZ"/>
          </a:p>
        </p:txBody>
      </p:sp>
      <p:sp>
        <p:nvSpPr>
          <p:cNvPr id="11267" name="Rectangle 2">
            <a:extLst>
              <a:ext uri="{FF2B5EF4-FFF2-40B4-BE49-F238E27FC236}">
                <a16:creationId xmlns:a16="http://schemas.microsoft.com/office/drawing/2014/main" id="{3760499B-264F-4A63-AF35-F71469C7D670}"/>
              </a:ext>
            </a:extLst>
          </p:cNvPr>
          <p:cNvSpPr>
            <a:spLocks noGrp="1" noRot="1" noChangeAspect="1" noChangeArrowheads="1" noTextEdit="1"/>
          </p:cNvSpPr>
          <p:nvPr>
            <p:ph type="sldImg"/>
          </p:nvPr>
        </p:nvSpPr>
        <p:spPr>
          <a:xfrm>
            <a:off x="381000" y="685800"/>
            <a:ext cx="6096000" cy="3429000"/>
          </a:xfrm>
          <a:ln/>
        </p:spPr>
      </p:sp>
      <p:sp>
        <p:nvSpPr>
          <p:cNvPr id="11268" name="Rectangle 3">
            <a:extLst>
              <a:ext uri="{FF2B5EF4-FFF2-40B4-BE49-F238E27FC236}">
                <a16:creationId xmlns:a16="http://schemas.microsoft.com/office/drawing/2014/main" id="{FEA7A80C-F23E-4C29-B42B-8E4741C61CB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2ACB1C8D-6600-4713-9820-B8B75377AAC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C8679C9-0C8E-4A06-ADFF-9F7044C1FD17}" type="slidenum">
              <a:rPr lang="cs-CZ" altLang="cs-CZ"/>
              <a:pPr>
                <a:spcBef>
                  <a:spcPct val="0"/>
                </a:spcBef>
              </a:pPr>
              <a:t>21</a:t>
            </a:fld>
            <a:endParaRPr lang="cs-CZ" altLang="cs-CZ"/>
          </a:p>
        </p:txBody>
      </p:sp>
      <p:sp>
        <p:nvSpPr>
          <p:cNvPr id="54275" name="Rectangle 2">
            <a:extLst>
              <a:ext uri="{FF2B5EF4-FFF2-40B4-BE49-F238E27FC236}">
                <a16:creationId xmlns:a16="http://schemas.microsoft.com/office/drawing/2014/main" id="{FB4C1439-F140-42C9-99C3-FF91C14C3C25}"/>
              </a:ext>
            </a:extLst>
          </p:cNvPr>
          <p:cNvSpPr>
            <a:spLocks noGrp="1" noRot="1" noChangeAspect="1" noChangeArrowheads="1" noTextEdit="1"/>
          </p:cNvSpPr>
          <p:nvPr>
            <p:ph type="sldImg"/>
          </p:nvPr>
        </p:nvSpPr>
        <p:spPr>
          <a:xfrm>
            <a:off x="381000" y="685800"/>
            <a:ext cx="6096000" cy="3429000"/>
          </a:xfrm>
          <a:ln/>
        </p:spPr>
      </p:sp>
      <p:sp>
        <p:nvSpPr>
          <p:cNvPr id="54276" name="Rectangle 3">
            <a:extLst>
              <a:ext uri="{FF2B5EF4-FFF2-40B4-BE49-F238E27FC236}">
                <a16:creationId xmlns:a16="http://schemas.microsoft.com/office/drawing/2014/main" id="{9AB0A568-B43C-48B8-9D5D-A74D4581116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9D608EE9-7A7D-41B4-AE2D-53BF18DD24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50719B4-8E1C-4813-8692-5251A39A483D}" type="slidenum">
              <a:rPr lang="cs-CZ" altLang="cs-CZ"/>
              <a:pPr>
                <a:spcBef>
                  <a:spcPct val="0"/>
                </a:spcBef>
              </a:pPr>
              <a:t>22</a:t>
            </a:fld>
            <a:endParaRPr lang="cs-CZ" altLang="cs-CZ"/>
          </a:p>
        </p:txBody>
      </p:sp>
      <p:sp>
        <p:nvSpPr>
          <p:cNvPr id="56323" name="Rectangle 2">
            <a:extLst>
              <a:ext uri="{FF2B5EF4-FFF2-40B4-BE49-F238E27FC236}">
                <a16:creationId xmlns:a16="http://schemas.microsoft.com/office/drawing/2014/main" id="{F1658C7F-CC3B-4851-8731-098C412676E2}"/>
              </a:ext>
            </a:extLst>
          </p:cNvPr>
          <p:cNvSpPr>
            <a:spLocks noGrp="1" noRot="1" noChangeAspect="1" noChangeArrowheads="1" noTextEdit="1"/>
          </p:cNvSpPr>
          <p:nvPr>
            <p:ph type="sldImg"/>
          </p:nvPr>
        </p:nvSpPr>
        <p:spPr>
          <a:xfrm>
            <a:off x="381000" y="685800"/>
            <a:ext cx="6096000" cy="3429000"/>
          </a:xfrm>
          <a:ln/>
        </p:spPr>
      </p:sp>
      <p:sp>
        <p:nvSpPr>
          <p:cNvPr id="56324" name="Rectangle 3">
            <a:extLst>
              <a:ext uri="{FF2B5EF4-FFF2-40B4-BE49-F238E27FC236}">
                <a16:creationId xmlns:a16="http://schemas.microsoft.com/office/drawing/2014/main" id="{AE232D5F-445F-4A4D-9115-1C7A1BA861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13A38D11-5F45-40CA-9F8D-79E34C8016F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C9ECE45-CF04-4FDD-BF1C-18EE33EE67F2}" type="slidenum">
              <a:rPr lang="cs-CZ" altLang="cs-CZ"/>
              <a:pPr>
                <a:spcBef>
                  <a:spcPct val="0"/>
                </a:spcBef>
              </a:pPr>
              <a:t>23</a:t>
            </a:fld>
            <a:endParaRPr lang="cs-CZ" altLang="cs-CZ"/>
          </a:p>
        </p:txBody>
      </p:sp>
      <p:sp>
        <p:nvSpPr>
          <p:cNvPr id="58371" name="Rectangle 2">
            <a:extLst>
              <a:ext uri="{FF2B5EF4-FFF2-40B4-BE49-F238E27FC236}">
                <a16:creationId xmlns:a16="http://schemas.microsoft.com/office/drawing/2014/main" id="{BE821FD3-32BF-4DC3-85BB-F097ED50419A}"/>
              </a:ext>
            </a:extLst>
          </p:cNvPr>
          <p:cNvSpPr>
            <a:spLocks noGrp="1" noRot="1" noChangeAspect="1" noChangeArrowheads="1" noTextEdit="1"/>
          </p:cNvSpPr>
          <p:nvPr>
            <p:ph type="sldImg"/>
          </p:nvPr>
        </p:nvSpPr>
        <p:spPr>
          <a:xfrm>
            <a:off x="381000" y="685800"/>
            <a:ext cx="6096000" cy="3429000"/>
          </a:xfrm>
          <a:ln/>
        </p:spPr>
      </p:sp>
      <p:sp>
        <p:nvSpPr>
          <p:cNvPr id="58372" name="Rectangle 3">
            <a:extLst>
              <a:ext uri="{FF2B5EF4-FFF2-40B4-BE49-F238E27FC236}">
                <a16:creationId xmlns:a16="http://schemas.microsoft.com/office/drawing/2014/main" id="{9B34B302-8AFB-443B-AD8E-AEA78DDBF4A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7076BFF7-6F52-492D-BCB1-975B7F6692E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C649E29-E253-422B-A5DA-E4836329BF69}" type="slidenum">
              <a:rPr lang="cs-CZ" altLang="cs-CZ"/>
              <a:pPr>
                <a:spcBef>
                  <a:spcPct val="0"/>
                </a:spcBef>
              </a:pPr>
              <a:t>24</a:t>
            </a:fld>
            <a:endParaRPr lang="cs-CZ" altLang="cs-CZ"/>
          </a:p>
        </p:txBody>
      </p:sp>
      <p:sp>
        <p:nvSpPr>
          <p:cNvPr id="60419" name="Rectangle 2">
            <a:extLst>
              <a:ext uri="{FF2B5EF4-FFF2-40B4-BE49-F238E27FC236}">
                <a16:creationId xmlns:a16="http://schemas.microsoft.com/office/drawing/2014/main" id="{90FC86AF-252A-4F95-B944-E644B92085D2}"/>
              </a:ext>
            </a:extLst>
          </p:cNvPr>
          <p:cNvSpPr>
            <a:spLocks noGrp="1" noRot="1" noChangeAspect="1" noChangeArrowheads="1" noTextEdit="1"/>
          </p:cNvSpPr>
          <p:nvPr>
            <p:ph type="sldImg"/>
          </p:nvPr>
        </p:nvSpPr>
        <p:spPr>
          <a:xfrm>
            <a:off x="381000" y="685800"/>
            <a:ext cx="6096000" cy="3429000"/>
          </a:xfrm>
          <a:ln/>
        </p:spPr>
      </p:sp>
      <p:sp>
        <p:nvSpPr>
          <p:cNvPr id="60420" name="Rectangle 3">
            <a:extLst>
              <a:ext uri="{FF2B5EF4-FFF2-40B4-BE49-F238E27FC236}">
                <a16:creationId xmlns:a16="http://schemas.microsoft.com/office/drawing/2014/main" id="{7AEE5566-820D-4DAA-8FCA-44B970C3ED5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427DE588-80BF-460F-9142-0BADFCE80D9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FD1DACE-831D-45E8-BC57-D2AB0921C1F8}" type="slidenum">
              <a:rPr lang="cs-CZ" altLang="cs-CZ"/>
              <a:pPr>
                <a:spcBef>
                  <a:spcPct val="0"/>
                </a:spcBef>
              </a:pPr>
              <a:t>25</a:t>
            </a:fld>
            <a:endParaRPr lang="cs-CZ" altLang="cs-CZ"/>
          </a:p>
        </p:txBody>
      </p:sp>
      <p:sp>
        <p:nvSpPr>
          <p:cNvPr id="62467" name="Rectangle 2">
            <a:extLst>
              <a:ext uri="{FF2B5EF4-FFF2-40B4-BE49-F238E27FC236}">
                <a16:creationId xmlns:a16="http://schemas.microsoft.com/office/drawing/2014/main" id="{81BCDFCE-E695-46DE-BC9C-A7D976701DBE}"/>
              </a:ext>
            </a:extLst>
          </p:cNvPr>
          <p:cNvSpPr>
            <a:spLocks noGrp="1" noRot="1" noChangeAspect="1" noChangeArrowheads="1" noTextEdit="1"/>
          </p:cNvSpPr>
          <p:nvPr>
            <p:ph type="sldImg"/>
          </p:nvPr>
        </p:nvSpPr>
        <p:spPr>
          <a:xfrm>
            <a:off x="381000" y="685800"/>
            <a:ext cx="6096000" cy="3429000"/>
          </a:xfrm>
          <a:ln/>
        </p:spPr>
      </p:sp>
      <p:sp>
        <p:nvSpPr>
          <p:cNvPr id="62468" name="Rectangle 3">
            <a:extLst>
              <a:ext uri="{FF2B5EF4-FFF2-40B4-BE49-F238E27FC236}">
                <a16:creationId xmlns:a16="http://schemas.microsoft.com/office/drawing/2014/main" id="{0C69BB07-AE4D-40E9-ACD3-3F6BE546518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6BBD0764-E8EB-45B1-8AFC-1DECEEFCE5F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BBE9373-DF16-4559-AF38-4750DC7B2E57}" type="slidenum">
              <a:rPr lang="cs-CZ" altLang="cs-CZ"/>
              <a:pPr>
                <a:spcBef>
                  <a:spcPct val="0"/>
                </a:spcBef>
              </a:pPr>
              <a:t>26</a:t>
            </a:fld>
            <a:endParaRPr lang="cs-CZ" altLang="cs-CZ"/>
          </a:p>
        </p:txBody>
      </p:sp>
      <p:sp>
        <p:nvSpPr>
          <p:cNvPr id="64515" name="Rectangle 2">
            <a:extLst>
              <a:ext uri="{FF2B5EF4-FFF2-40B4-BE49-F238E27FC236}">
                <a16:creationId xmlns:a16="http://schemas.microsoft.com/office/drawing/2014/main" id="{FD8EEBD3-A846-4CEA-BAF0-03A4FA77D27A}"/>
              </a:ext>
            </a:extLst>
          </p:cNvPr>
          <p:cNvSpPr>
            <a:spLocks noGrp="1" noRot="1" noChangeAspect="1" noChangeArrowheads="1" noTextEdit="1"/>
          </p:cNvSpPr>
          <p:nvPr>
            <p:ph type="sldImg"/>
          </p:nvPr>
        </p:nvSpPr>
        <p:spPr>
          <a:xfrm>
            <a:off x="381000" y="685800"/>
            <a:ext cx="6096000" cy="3429000"/>
          </a:xfrm>
          <a:ln/>
        </p:spPr>
      </p:sp>
      <p:sp>
        <p:nvSpPr>
          <p:cNvPr id="64516" name="Rectangle 3">
            <a:extLst>
              <a:ext uri="{FF2B5EF4-FFF2-40B4-BE49-F238E27FC236}">
                <a16:creationId xmlns:a16="http://schemas.microsoft.com/office/drawing/2014/main" id="{417CD665-FE19-48F2-AF7C-D4F5A99D30E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9FA879E5-8514-406B-89F7-07C8A870AD5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4D40FD6-715A-47A7-9664-EC7001F13092}" type="slidenum">
              <a:rPr lang="cs-CZ" altLang="cs-CZ"/>
              <a:pPr>
                <a:spcBef>
                  <a:spcPct val="0"/>
                </a:spcBef>
              </a:pPr>
              <a:t>27</a:t>
            </a:fld>
            <a:endParaRPr lang="cs-CZ" altLang="cs-CZ"/>
          </a:p>
        </p:txBody>
      </p:sp>
      <p:sp>
        <p:nvSpPr>
          <p:cNvPr id="66563" name="Rectangle 2">
            <a:extLst>
              <a:ext uri="{FF2B5EF4-FFF2-40B4-BE49-F238E27FC236}">
                <a16:creationId xmlns:a16="http://schemas.microsoft.com/office/drawing/2014/main" id="{8D862CFA-0CC7-4161-86B7-C13804C92EE8}"/>
              </a:ext>
            </a:extLst>
          </p:cNvPr>
          <p:cNvSpPr>
            <a:spLocks noGrp="1" noRot="1" noChangeAspect="1" noChangeArrowheads="1" noTextEdit="1"/>
          </p:cNvSpPr>
          <p:nvPr>
            <p:ph type="sldImg"/>
          </p:nvPr>
        </p:nvSpPr>
        <p:spPr>
          <a:xfrm>
            <a:off x="381000" y="685800"/>
            <a:ext cx="6096000" cy="3429000"/>
          </a:xfrm>
          <a:ln/>
        </p:spPr>
      </p:sp>
      <p:sp>
        <p:nvSpPr>
          <p:cNvPr id="66564" name="Rectangle 3">
            <a:extLst>
              <a:ext uri="{FF2B5EF4-FFF2-40B4-BE49-F238E27FC236}">
                <a16:creationId xmlns:a16="http://schemas.microsoft.com/office/drawing/2014/main" id="{094BBED7-3ABD-41B1-A95A-D7BA85D619A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5717E917-7129-4F8F-8C9D-EBE9F9F22EE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9DF8E60-036D-44C0-ADB5-B2AE32540D43}" type="slidenum">
              <a:rPr lang="cs-CZ" altLang="cs-CZ"/>
              <a:pPr>
                <a:spcBef>
                  <a:spcPct val="0"/>
                </a:spcBef>
              </a:pPr>
              <a:t>28</a:t>
            </a:fld>
            <a:endParaRPr lang="cs-CZ" altLang="cs-CZ"/>
          </a:p>
        </p:txBody>
      </p:sp>
      <p:sp>
        <p:nvSpPr>
          <p:cNvPr id="68611" name="Rectangle 2">
            <a:extLst>
              <a:ext uri="{FF2B5EF4-FFF2-40B4-BE49-F238E27FC236}">
                <a16:creationId xmlns:a16="http://schemas.microsoft.com/office/drawing/2014/main" id="{2705CEC7-EC12-46FC-A2EE-65015EE2A53A}"/>
              </a:ext>
            </a:extLst>
          </p:cNvPr>
          <p:cNvSpPr>
            <a:spLocks noGrp="1" noRot="1" noChangeAspect="1" noChangeArrowheads="1" noTextEdit="1"/>
          </p:cNvSpPr>
          <p:nvPr>
            <p:ph type="sldImg"/>
          </p:nvPr>
        </p:nvSpPr>
        <p:spPr>
          <a:xfrm>
            <a:off x="381000" y="685800"/>
            <a:ext cx="6096000" cy="3429000"/>
          </a:xfrm>
          <a:ln/>
        </p:spPr>
      </p:sp>
      <p:sp>
        <p:nvSpPr>
          <p:cNvPr id="68612" name="Rectangle 3">
            <a:extLst>
              <a:ext uri="{FF2B5EF4-FFF2-40B4-BE49-F238E27FC236}">
                <a16:creationId xmlns:a16="http://schemas.microsoft.com/office/drawing/2014/main" id="{195C899D-9E9E-4074-BB6F-28DCF54F41E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3A82D693-9BF1-4CBE-9A79-5D9FD12C22F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A0CEF58-2DAD-4DC3-AE8B-6736A52D94FF}" type="slidenum">
              <a:rPr lang="cs-CZ" altLang="cs-CZ"/>
              <a:pPr>
                <a:spcBef>
                  <a:spcPct val="0"/>
                </a:spcBef>
              </a:pPr>
              <a:t>29</a:t>
            </a:fld>
            <a:endParaRPr lang="cs-CZ" altLang="cs-CZ"/>
          </a:p>
        </p:txBody>
      </p:sp>
      <p:sp>
        <p:nvSpPr>
          <p:cNvPr id="70659" name="Rectangle 2">
            <a:extLst>
              <a:ext uri="{FF2B5EF4-FFF2-40B4-BE49-F238E27FC236}">
                <a16:creationId xmlns:a16="http://schemas.microsoft.com/office/drawing/2014/main" id="{D6F2105B-06D9-4BA4-85FD-97072DCD7F66}"/>
              </a:ext>
            </a:extLst>
          </p:cNvPr>
          <p:cNvSpPr>
            <a:spLocks noGrp="1" noRot="1" noChangeAspect="1" noChangeArrowheads="1" noTextEdit="1"/>
          </p:cNvSpPr>
          <p:nvPr>
            <p:ph type="sldImg"/>
          </p:nvPr>
        </p:nvSpPr>
        <p:spPr>
          <a:xfrm>
            <a:off x="381000" y="685800"/>
            <a:ext cx="6096000" cy="3429000"/>
          </a:xfrm>
          <a:ln/>
        </p:spPr>
      </p:sp>
      <p:sp>
        <p:nvSpPr>
          <p:cNvPr id="70660" name="Rectangle 3">
            <a:extLst>
              <a:ext uri="{FF2B5EF4-FFF2-40B4-BE49-F238E27FC236}">
                <a16:creationId xmlns:a16="http://schemas.microsoft.com/office/drawing/2014/main" id="{668C08A3-B74A-4D31-831A-A072122D2F6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DD08C4A8-96EC-4534-AE0F-4F0CA05BE06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A00D2DF-19C0-4176-960A-66427D85C666}" type="slidenum">
              <a:rPr lang="cs-CZ" altLang="cs-CZ"/>
              <a:pPr>
                <a:spcBef>
                  <a:spcPct val="0"/>
                </a:spcBef>
              </a:pPr>
              <a:t>30</a:t>
            </a:fld>
            <a:endParaRPr lang="cs-CZ" altLang="cs-CZ"/>
          </a:p>
        </p:txBody>
      </p:sp>
      <p:sp>
        <p:nvSpPr>
          <p:cNvPr id="72707" name="Rectangle 2">
            <a:extLst>
              <a:ext uri="{FF2B5EF4-FFF2-40B4-BE49-F238E27FC236}">
                <a16:creationId xmlns:a16="http://schemas.microsoft.com/office/drawing/2014/main" id="{542F964E-634E-4A23-822E-8F8E3DCB5880}"/>
              </a:ext>
            </a:extLst>
          </p:cNvPr>
          <p:cNvSpPr>
            <a:spLocks noGrp="1" noRot="1" noChangeAspect="1" noChangeArrowheads="1" noTextEdit="1"/>
          </p:cNvSpPr>
          <p:nvPr>
            <p:ph type="sldImg"/>
          </p:nvPr>
        </p:nvSpPr>
        <p:spPr>
          <a:xfrm>
            <a:off x="381000" y="685800"/>
            <a:ext cx="6096000" cy="3429000"/>
          </a:xfrm>
          <a:ln/>
        </p:spPr>
      </p:sp>
      <p:sp>
        <p:nvSpPr>
          <p:cNvPr id="72708" name="Rectangle 3">
            <a:extLst>
              <a:ext uri="{FF2B5EF4-FFF2-40B4-BE49-F238E27FC236}">
                <a16:creationId xmlns:a16="http://schemas.microsoft.com/office/drawing/2014/main" id="{2C1A0A50-66D2-4A2C-899E-AB9776AF08E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18CC058C-E2E2-4482-9880-F83E723ECEF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14FDD90-6DC4-4005-806D-13443FC98ED4}" type="slidenum">
              <a:rPr lang="cs-CZ" altLang="cs-CZ"/>
              <a:pPr>
                <a:spcBef>
                  <a:spcPct val="0"/>
                </a:spcBef>
              </a:pPr>
              <a:t>4</a:t>
            </a:fld>
            <a:endParaRPr lang="cs-CZ" altLang="cs-CZ"/>
          </a:p>
        </p:txBody>
      </p:sp>
      <p:sp>
        <p:nvSpPr>
          <p:cNvPr id="13315" name="Rectangle 2">
            <a:extLst>
              <a:ext uri="{FF2B5EF4-FFF2-40B4-BE49-F238E27FC236}">
                <a16:creationId xmlns:a16="http://schemas.microsoft.com/office/drawing/2014/main" id="{24EACF19-DFEE-4F14-834F-206D23DCF25E}"/>
              </a:ext>
            </a:extLst>
          </p:cNvPr>
          <p:cNvSpPr>
            <a:spLocks noGrp="1" noRot="1" noChangeAspect="1" noChangeArrowheads="1" noTextEdit="1"/>
          </p:cNvSpPr>
          <p:nvPr>
            <p:ph type="sldImg"/>
          </p:nvPr>
        </p:nvSpPr>
        <p:spPr>
          <a:xfrm>
            <a:off x="381000" y="685800"/>
            <a:ext cx="6096000" cy="3429000"/>
          </a:xfrm>
          <a:ln/>
        </p:spPr>
      </p:sp>
      <p:sp>
        <p:nvSpPr>
          <p:cNvPr id="13316" name="Rectangle 3">
            <a:extLst>
              <a:ext uri="{FF2B5EF4-FFF2-40B4-BE49-F238E27FC236}">
                <a16:creationId xmlns:a16="http://schemas.microsoft.com/office/drawing/2014/main" id="{C73B7861-E569-401D-ADEB-7D936A36333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54A31067-C0A8-4376-BC02-E7070DAE52A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0CB1A45-17E5-42FA-9C64-9C4DA7D9F8B8}" type="slidenum">
              <a:rPr lang="cs-CZ" altLang="cs-CZ"/>
              <a:pPr>
                <a:spcBef>
                  <a:spcPct val="0"/>
                </a:spcBef>
              </a:pPr>
              <a:t>31</a:t>
            </a:fld>
            <a:endParaRPr lang="cs-CZ" altLang="cs-CZ"/>
          </a:p>
        </p:txBody>
      </p:sp>
      <p:sp>
        <p:nvSpPr>
          <p:cNvPr id="74755" name="Rectangle 2">
            <a:extLst>
              <a:ext uri="{FF2B5EF4-FFF2-40B4-BE49-F238E27FC236}">
                <a16:creationId xmlns:a16="http://schemas.microsoft.com/office/drawing/2014/main" id="{814CC43F-57EE-406F-A1CE-995519FEDCE2}"/>
              </a:ext>
            </a:extLst>
          </p:cNvPr>
          <p:cNvSpPr>
            <a:spLocks noGrp="1" noRot="1" noChangeAspect="1" noChangeArrowheads="1" noTextEdit="1"/>
          </p:cNvSpPr>
          <p:nvPr>
            <p:ph type="sldImg"/>
          </p:nvPr>
        </p:nvSpPr>
        <p:spPr>
          <a:xfrm>
            <a:off x="381000" y="685800"/>
            <a:ext cx="6096000" cy="3429000"/>
          </a:xfrm>
          <a:ln/>
        </p:spPr>
      </p:sp>
      <p:sp>
        <p:nvSpPr>
          <p:cNvPr id="74756" name="Rectangle 3">
            <a:extLst>
              <a:ext uri="{FF2B5EF4-FFF2-40B4-BE49-F238E27FC236}">
                <a16:creationId xmlns:a16="http://schemas.microsoft.com/office/drawing/2014/main" id="{F332605F-694A-4B30-9FEE-292F3C7879E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73E68E26-AD14-4956-97B3-64AD7E0E284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4062AB5-85C5-4E0B-BDC6-9E71707C8721}" type="slidenum">
              <a:rPr lang="cs-CZ" altLang="cs-CZ"/>
              <a:pPr>
                <a:spcBef>
                  <a:spcPct val="0"/>
                </a:spcBef>
              </a:pPr>
              <a:t>32</a:t>
            </a:fld>
            <a:endParaRPr lang="cs-CZ" altLang="cs-CZ"/>
          </a:p>
        </p:txBody>
      </p:sp>
      <p:sp>
        <p:nvSpPr>
          <p:cNvPr id="76803" name="Rectangle 2">
            <a:extLst>
              <a:ext uri="{FF2B5EF4-FFF2-40B4-BE49-F238E27FC236}">
                <a16:creationId xmlns:a16="http://schemas.microsoft.com/office/drawing/2014/main" id="{98AD9C56-ECC6-4BB3-A6F9-A6925404E074}"/>
              </a:ext>
            </a:extLst>
          </p:cNvPr>
          <p:cNvSpPr>
            <a:spLocks noGrp="1" noRot="1" noChangeAspect="1" noChangeArrowheads="1" noTextEdit="1"/>
          </p:cNvSpPr>
          <p:nvPr>
            <p:ph type="sldImg"/>
          </p:nvPr>
        </p:nvSpPr>
        <p:spPr>
          <a:xfrm>
            <a:off x="381000" y="685800"/>
            <a:ext cx="6096000" cy="3429000"/>
          </a:xfrm>
          <a:ln/>
        </p:spPr>
      </p:sp>
      <p:sp>
        <p:nvSpPr>
          <p:cNvPr id="76804" name="Rectangle 3">
            <a:extLst>
              <a:ext uri="{FF2B5EF4-FFF2-40B4-BE49-F238E27FC236}">
                <a16:creationId xmlns:a16="http://schemas.microsoft.com/office/drawing/2014/main" id="{D45B5A1D-7220-405F-8AAC-FF6A3F218D3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7F0F4C58-8477-4D17-89A4-3E3FF46CE2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386B6B5-EBF3-4A26-97C6-B46A7D26BB1F}" type="slidenum">
              <a:rPr lang="cs-CZ" altLang="cs-CZ"/>
              <a:pPr>
                <a:spcBef>
                  <a:spcPct val="0"/>
                </a:spcBef>
              </a:pPr>
              <a:t>33</a:t>
            </a:fld>
            <a:endParaRPr lang="cs-CZ" altLang="cs-CZ"/>
          </a:p>
        </p:txBody>
      </p:sp>
      <p:sp>
        <p:nvSpPr>
          <p:cNvPr id="78851" name="Rectangle 2">
            <a:extLst>
              <a:ext uri="{FF2B5EF4-FFF2-40B4-BE49-F238E27FC236}">
                <a16:creationId xmlns:a16="http://schemas.microsoft.com/office/drawing/2014/main" id="{47A7566B-7E51-471E-AD5D-E7015C64554B}"/>
              </a:ext>
            </a:extLst>
          </p:cNvPr>
          <p:cNvSpPr>
            <a:spLocks noGrp="1" noRot="1" noChangeAspect="1" noChangeArrowheads="1" noTextEdit="1"/>
          </p:cNvSpPr>
          <p:nvPr>
            <p:ph type="sldImg"/>
          </p:nvPr>
        </p:nvSpPr>
        <p:spPr>
          <a:xfrm>
            <a:off x="381000" y="685800"/>
            <a:ext cx="6096000" cy="3429000"/>
          </a:xfrm>
          <a:ln/>
        </p:spPr>
      </p:sp>
      <p:sp>
        <p:nvSpPr>
          <p:cNvPr id="78852" name="Rectangle 3">
            <a:extLst>
              <a:ext uri="{FF2B5EF4-FFF2-40B4-BE49-F238E27FC236}">
                <a16:creationId xmlns:a16="http://schemas.microsoft.com/office/drawing/2014/main" id="{7E452E2F-A5F4-4226-9A69-6B9A9E09A24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37A3CE82-78B0-4D00-92E7-151E6AD5CF5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A86776E-3A3A-45C5-BDC5-71D2DCB3A1F4}" type="slidenum">
              <a:rPr lang="cs-CZ" altLang="cs-CZ"/>
              <a:pPr>
                <a:spcBef>
                  <a:spcPct val="0"/>
                </a:spcBef>
              </a:pPr>
              <a:t>34</a:t>
            </a:fld>
            <a:endParaRPr lang="cs-CZ" altLang="cs-CZ"/>
          </a:p>
        </p:txBody>
      </p:sp>
      <p:sp>
        <p:nvSpPr>
          <p:cNvPr id="80899" name="Rectangle 2">
            <a:extLst>
              <a:ext uri="{FF2B5EF4-FFF2-40B4-BE49-F238E27FC236}">
                <a16:creationId xmlns:a16="http://schemas.microsoft.com/office/drawing/2014/main" id="{15CB7033-A150-47B3-8CA9-98A0563ED43A}"/>
              </a:ext>
            </a:extLst>
          </p:cNvPr>
          <p:cNvSpPr>
            <a:spLocks noGrp="1" noRot="1" noChangeAspect="1" noChangeArrowheads="1" noTextEdit="1"/>
          </p:cNvSpPr>
          <p:nvPr>
            <p:ph type="sldImg"/>
          </p:nvPr>
        </p:nvSpPr>
        <p:spPr>
          <a:xfrm>
            <a:off x="381000" y="685800"/>
            <a:ext cx="6096000" cy="3429000"/>
          </a:xfrm>
          <a:ln/>
        </p:spPr>
      </p:sp>
      <p:sp>
        <p:nvSpPr>
          <p:cNvPr id="80900" name="Rectangle 3">
            <a:extLst>
              <a:ext uri="{FF2B5EF4-FFF2-40B4-BE49-F238E27FC236}">
                <a16:creationId xmlns:a16="http://schemas.microsoft.com/office/drawing/2014/main" id="{C161ED47-B1E1-4067-A679-A4C459D4BA4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6C5D86AF-312F-4920-94E6-3DBFDA2DB85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ABACB50-C9EB-4AA0-9B74-C7B6F984912C}" type="slidenum">
              <a:rPr lang="cs-CZ" altLang="cs-CZ"/>
              <a:pPr>
                <a:spcBef>
                  <a:spcPct val="0"/>
                </a:spcBef>
              </a:pPr>
              <a:t>35</a:t>
            </a:fld>
            <a:endParaRPr lang="cs-CZ" altLang="cs-CZ"/>
          </a:p>
        </p:txBody>
      </p:sp>
      <p:sp>
        <p:nvSpPr>
          <p:cNvPr id="82947" name="Rectangle 2">
            <a:extLst>
              <a:ext uri="{FF2B5EF4-FFF2-40B4-BE49-F238E27FC236}">
                <a16:creationId xmlns:a16="http://schemas.microsoft.com/office/drawing/2014/main" id="{3441FBF7-8721-4700-979D-5AEE264CF1B4}"/>
              </a:ext>
            </a:extLst>
          </p:cNvPr>
          <p:cNvSpPr>
            <a:spLocks noGrp="1" noRot="1" noChangeAspect="1" noChangeArrowheads="1" noTextEdit="1"/>
          </p:cNvSpPr>
          <p:nvPr>
            <p:ph type="sldImg"/>
          </p:nvPr>
        </p:nvSpPr>
        <p:spPr>
          <a:xfrm>
            <a:off x="381000" y="685800"/>
            <a:ext cx="6096000" cy="3429000"/>
          </a:xfrm>
          <a:ln/>
        </p:spPr>
      </p:sp>
      <p:sp>
        <p:nvSpPr>
          <p:cNvPr id="82948" name="Rectangle 3">
            <a:extLst>
              <a:ext uri="{FF2B5EF4-FFF2-40B4-BE49-F238E27FC236}">
                <a16:creationId xmlns:a16="http://schemas.microsoft.com/office/drawing/2014/main" id="{18CEF079-7B4F-454C-BD46-6EE87AE1B7F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D700E558-B1A5-4BC3-91E1-4A437F79C8A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42CE378-5179-40C1-9DBB-586004CC1BDD}" type="slidenum">
              <a:rPr lang="cs-CZ" altLang="cs-CZ"/>
              <a:pPr>
                <a:spcBef>
                  <a:spcPct val="0"/>
                </a:spcBef>
              </a:pPr>
              <a:t>36</a:t>
            </a:fld>
            <a:endParaRPr lang="cs-CZ" altLang="cs-CZ"/>
          </a:p>
        </p:txBody>
      </p:sp>
      <p:sp>
        <p:nvSpPr>
          <p:cNvPr id="87043" name="Rectangle 2">
            <a:extLst>
              <a:ext uri="{FF2B5EF4-FFF2-40B4-BE49-F238E27FC236}">
                <a16:creationId xmlns:a16="http://schemas.microsoft.com/office/drawing/2014/main" id="{FEBA61C0-2B33-408F-B97A-8F87B00E9F0A}"/>
              </a:ext>
            </a:extLst>
          </p:cNvPr>
          <p:cNvSpPr>
            <a:spLocks noGrp="1" noRot="1" noChangeAspect="1" noChangeArrowheads="1" noTextEdit="1"/>
          </p:cNvSpPr>
          <p:nvPr>
            <p:ph type="sldImg"/>
          </p:nvPr>
        </p:nvSpPr>
        <p:spPr>
          <a:xfrm>
            <a:off x="381000" y="685800"/>
            <a:ext cx="6096000" cy="3429000"/>
          </a:xfrm>
          <a:ln/>
        </p:spPr>
      </p:sp>
      <p:sp>
        <p:nvSpPr>
          <p:cNvPr id="87044" name="Rectangle 3">
            <a:extLst>
              <a:ext uri="{FF2B5EF4-FFF2-40B4-BE49-F238E27FC236}">
                <a16:creationId xmlns:a16="http://schemas.microsoft.com/office/drawing/2014/main" id="{58A36A17-47B0-461D-B7FA-E2C97DFB3BA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499D060B-A870-4B65-A8B5-722A73B80B9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82BCF50-10B1-40E5-B204-7F0E3A582F06}" type="slidenum">
              <a:rPr lang="cs-CZ" altLang="cs-CZ"/>
              <a:pPr>
                <a:spcBef>
                  <a:spcPct val="0"/>
                </a:spcBef>
              </a:pPr>
              <a:t>37</a:t>
            </a:fld>
            <a:endParaRPr lang="cs-CZ" altLang="cs-CZ"/>
          </a:p>
        </p:txBody>
      </p:sp>
      <p:sp>
        <p:nvSpPr>
          <p:cNvPr id="89091" name="Rectangle 2">
            <a:extLst>
              <a:ext uri="{FF2B5EF4-FFF2-40B4-BE49-F238E27FC236}">
                <a16:creationId xmlns:a16="http://schemas.microsoft.com/office/drawing/2014/main" id="{3B7A0CCD-40C3-4C0A-9BEB-355C8D667400}"/>
              </a:ext>
            </a:extLst>
          </p:cNvPr>
          <p:cNvSpPr>
            <a:spLocks noGrp="1" noRot="1" noChangeAspect="1" noChangeArrowheads="1" noTextEdit="1"/>
          </p:cNvSpPr>
          <p:nvPr>
            <p:ph type="sldImg"/>
          </p:nvPr>
        </p:nvSpPr>
        <p:spPr>
          <a:xfrm>
            <a:off x="381000" y="685800"/>
            <a:ext cx="6096000" cy="3429000"/>
          </a:xfrm>
          <a:ln/>
        </p:spPr>
      </p:sp>
      <p:sp>
        <p:nvSpPr>
          <p:cNvPr id="89092" name="Rectangle 3">
            <a:extLst>
              <a:ext uri="{FF2B5EF4-FFF2-40B4-BE49-F238E27FC236}">
                <a16:creationId xmlns:a16="http://schemas.microsoft.com/office/drawing/2014/main" id="{7BA07CD3-BD22-48DE-95F4-1DCA082270A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885CFC17-6DE2-4F7C-AE65-B8ACDC66437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E8F87E7-F22E-41B5-AE6B-56CB234E5E91}" type="slidenum">
              <a:rPr lang="cs-CZ" altLang="cs-CZ"/>
              <a:pPr>
                <a:spcBef>
                  <a:spcPct val="0"/>
                </a:spcBef>
              </a:pPr>
              <a:t>38</a:t>
            </a:fld>
            <a:endParaRPr lang="cs-CZ" altLang="cs-CZ"/>
          </a:p>
        </p:txBody>
      </p:sp>
      <p:sp>
        <p:nvSpPr>
          <p:cNvPr id="91139" name="Rectangle 2">
            <a:extLst>
              <a:ext uri="{FF2B5EF4-FFF2-40B4-BE49-F238E27FC236}">
                <a16:creationId xmlns:a16="http://schemas.microsoft.com/office/drawing/2014/main" id="{D5026CDE-287B-475C-A5C1-E9B502041080}"/>
              </a:ext>
            </a:extLst>
          </p:cNvPr>
          <p:cNvSpPr>
            <a:spLocks noGrp="1" noRot="1" noChangeAspect="1" noChangeArrowheads="1" noTextEdit="1"/>
          </p:cNvSpPr>
          <p:nvPr>
            <p:ph type="sldImg"/>
          </p:nvPr>
        </p:nvSpPr>
        <p:spPr>
          <a:xfrm>
            <a:off x="381000" y="685800"/>
            <a:ext cx="6096000" cy="3429000"/>
          </a:xfrm>
          <a:ln/>
        </p:spPr>
      </p:sp>
      <p:sp>
        <p:nvSpPr>
          <p:cNvPr id="91140" name="Rectangle 3">
            <a:extLst>
              <a:ext uri="{FF2B5EF4-FFF2-40B4-BE49-F238E27FC236}">
                <a16:creationId xmlns:a16="http://schemas.microsoft.com/office/drawing/2014/main" id="{0B9A7480-433D-4C14-92F7-6B1DCB2DD6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B87C89E5-A24B-49D1-A9BD-A5A79164BA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2AF33CD-E8A5-4B35-801C-C10F9DF4BB1E}" type="slidenum">
              <a:rPr lang="cs-CZ" altLang="cs-CZ"/>
              <a:pPr>
                <a:spcBef>
                  <a:spcPct val="0"/>
                </a:spcBef>
              </a:pPr>
              <a:t>39</a:t>
            </a:fld>
            <a:endParaRPr lang="cs-CZ" altLang="cs-CZ"/>
          </a:p>
        </p:txBody>
      </p:sp>
      <p:sp>
        <p:nvSpPr>
          <p:cNvPr id="93187" name="Rectangle 2">
            <a:extLst>
              <a:ext uri="{FF2B5EF4-FFF2-40B4-BE49-F238E27FC236}">
                <a16:creationId xmlns:a16="http://schemas.microsoft.com/office/drawing/2014/main" id="{F69A5CAD-AD06-4D61-8055-32A84D0B9678}"/>
              </a:ext>
            </a:extLst>
          </p:cNvPr>
          <p:cNvSpPr>
            <a:spLocks noGrp="1" noRot="1" noChangeAspect="1" noChangeArrowheads="1" noTextEdit="1"/>
          </p:cNvSpPr>
          <p:nvPr>
            <p:ph type="sldImg"/>
          </p:nvPr>
        </p:nvSpPr>
        <p:spPr>
          <a:xfrm>
            <a:off x="381000" y="685800"/>
            <a:ext cx="6096000" cy="3429000"/>
          </a:xfrm>
          <a:ln/>
        </p:spPr>
      </p:sp>
      <p:sp>
        <p:nvSpPr>
          <p:cNvPr id="93188" name="Rectangle 3">
            <a:extLst>
              <a:ext uri="{FF2B5EF4-FFF2-40B4-BE49-F238E27FC236}">
                <a16:creationId xmlns:a16="http://schemas.microsoft.com/office/drawing/2014/main" id="{969BCA0F-0E9E-428A-8950-AE65FD4AD73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B25365E9-DFC5-4A1A-B7DA-43B14DD3949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249577A-7D68-4982-B3D0-6D7DCD0108E9}" type="slidenum">
              <a:rPr lang="cs-CZ" altLang="cs-CZ"/>
              <a:pPr>
                <a:spcBef>
                  <a:spcPct val="0"/>
                </a:spcBef>
              </a:pPr>
              <a:t>40</a:t>
            </a:fld>
            <a:endParaRPr lang="cs-CZ" altLang="cs-CZ"/>
          </a:p>
        </p:txBody>
      </p:sp>
      <p:sp>
        <p:nvSpPr>
          <p:cNvPr id="97283" name="Rectangle 2">
            <a:extLst>
              <a:ext uri="{FF2B5EF4-FFF2-40B4-BE49-F238E27FC236}">
                <a16:creationId xmlns:a16="http://schemas.microsoft.com/office/drawing/2014/main" id="{A2048960-DB49-4C75-A79B-E800F111CBF2}"/>
              </a:ext>
            </a:extLst>
          </p:cNvPr>
          <p:cNvSpPr>
            <a:spLocks noGrp="1" noRot="1" noChangeAspect="1" noChangeArrowheads="1" noTextEdit="1"/>
          </p:cNvSpPr>
          <p:nvPr>
            <p:ph type="sldImg"/>
          </p:nvPr>
        </p:nvSpPr>
        <p:spPr>
          <a:xfrm>
            <a:off x="381000" y="685800"/>
            <a:ext cx="6096000" cy="3429000"/>
          </a:xfrm>
          <a:ln/>
        </p:spPr>
      </p:sp>
      <p:sp>
        <p:nvSpPr>
          <p:cNvPr id="97284" name="Rectangle 3">
            <a:extLst>
              <a:ext uri="{FF2B5EF4-FFF2-40B4-BE49-F238E27FC236}">
                <a16:creationId xmlns:a16="http://schemas.microsoft.com/office/drawing/2014/main" id="{9195E075-A13B-4111-9BB3-13BC5CB251C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586A4EDC-E5EE-436E-A1EF-4AD0154565B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84E0F64-47DA-4770-87B9-0A75E03D1883}" type="slidenum">
              <a:rPr lang="cs-CZ" altLang="cs-CZ"/>
              <a:pPr>
                <a:spcBef>
                  <a:spcPct val="0"/>
                </a:spcBef>
              </a:pPr>
              <a:t>5</a:t>
            </a:fld>
            <a:endParaRPr lang="cs-CZ" altLang="cs-CZ"/>
          </a:p>
        </p:txBody>
      </p:sp>
      <p:sp>
        <p:nvSpPr>
          <p:cNvPr id="15363" name="Rectangle 2">
            <a:extLst>
              <a:ext uri="{FF2B5EF4-FFF2-40B4-BE49-F238E27FC236}">
                <a16:creationId xmlns:a16="http://schemas.microsoft.com/office/drawing/2014/main" id="{66817836-489E-4ACC-9786-11D17008EA3D}"/>
              </a:ext>
            </a:extLst>
          </p:cNvPr>
          <p:cNvSpPr>
            <a:spLocks noGrp="1" noRot="1" noChangeAspect="1" noChangeArrowheads="1" noTextEdit="1"/>
          </p:cNvSpPr>
          <p:nvPr>
            <p:ph type="sldImg"/>
          </p:nvPr>
        </p:nvSpPr>
        <p:spPr>
          <a:xfrm>
            <a:off x="381000" y="685800"/>
            <a:ext cx="6096000" cy="3429000"/>
          </a:xfrm>
          <a:ln/>
        </p:spPr>
      </p:sp>
      <p:sp>
        <p:nvSpPr>
          <p:cNvPr id="15364" name="Rectangle 3">
            <a:extLst>
              <a:ext uri="{FF2B5EF4-FFF2-40B4-BE49-F238E27FC236}">
                <a16:creationId xmlns:a16="http://schemas.microsoft.com/office/drawing/2014/main" id="{A49B53B8-58DA-4D9E-A451-9847E260971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C63004D7-96EE-4540-B84C-AB4906800FB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4E8A86F-451D-44CE-B982-F4FE9D2BBA2B}" type="slidenum">
              <a:rPr lang="cs-CZ" altLang="cs-CZ"/>
              <a:pPr>
                <a:spcBef>
                  <a:spcPct val="0"/>
                </a:spcBef>
              </a:pPr>
              <a:t>41</a:t>
            </a:fld>
            <a:endParaRPr lang="cs-CZ" altLang="cs-CZ"/>
          </a:p>
        </p:txBody>
      </p:sp>
      <p:sp>
        <p:nvSpPr>
          <p:cNvPr id="99331" name="Rectangle 2">
            <a:extLst>
              <a:ext uri="{FF2B5EF4-FFF2-40B4-BE49-F238E27FC236}">
                <a16:creationId xmlns:a16="http://schemas.microsoft.com/office/drawing/2014/main" id="{20753E8B-5D97-42F6-805B-5F832F94086C}"/>
              </a:ext>
            </a:extLst>
          </p:cNvPr>
          <p:cNvSpPr>
            <a:spLocks noGrp="1" noRot="1" noChangeAspect="1" noChangeArrowheads="1" noTextEdit="1"/>
          </p:cNvSpPr>
          <p:nvPr>
            <p:ph type="sldImg"/>
          </p:nvPr>
        </p:nvSpPr>
        <p:spPr>
          <a:xfrm>
            <a:off x="381000" y="685800"/>
            <a:ext cx="6096000" cy="3429000"/>
          </a:xfrm>
          <a:ln/>
        </p:spPr>
      </p:sp>
      <p:sp>
        <p:nvSpPr>
          <p:cNvPr id="99332" name="Rectangle 3">
            <a:extLst>
              <a:ext uri="{FF2B5EF4-FFF2-40B4-BE49-F238E27FC236}">
                <a16:creationId xmlns:a16="http://schemas.microsoft.com/office/drawing/2014/main" id="{E20E934D-5C68-4C1C-9EB2-4AAD1F0040F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2B308E5A-4AC7-4EDF-8DBC-1BEC9ABF210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38102BC-1278-498B-8734-B70BAD2B41C5}" type="slidenum">
              <a:rPr lang="cs-CZ" altLang="cs-CZ"/>
              <a:pPr>
                <a:spcBef>
                  <a:spcPct val="0"/>
                </a:spcBef>
              </a:pPr>
              <a:t>42</a:t>
            </a:fld>
            <a:endParaRPr lang="cs-CZ" altLang="cs-CZ"/>
          </a:p>
        </p:txBody>
      </p:sp>
      <p:sp>
        <p:nvSpPr>
          <p:cNvPr id="101379" name="Rectangle 2">
            <a:extLst>
              <a:ext uri="{FF2B5EF4-FFF2-40B4-BE49-F238E27FC236}">
                <a16:creationId xmlns:a16="http://schemas.microsoft.com/office/drawing/2014/main" id="{6F43C50A-C037-4B58-B590-8C88F5CB519A}"/>
              </a:ext>
            </a:extLst>
          </p:cNvPr>
          <p:cNvSpPr>
            <a:spLocks noGrp="1" noRot="1" noChangeAspect="1" noChangeArrowheads="1" noTextEdit="1"/>
          </p:cNvSpPr>
          <p:nvPr>
            <p:ph type="sldImg"/>
          </p:nvPr>
        </p:nvSpPr>
        <p:spPr>
          <a:xfrm>
            <a:off x="381000" y="685800"/>
            <a:ext cx="6096000" cy="3429000"/>
          </a:xfrm>
          <a:ln/>
        </p:spPr>
      </p:sp>
      <p:sp>
        <p:nvSpPr>
          <p:cNvPr id="101380" name="Rectangle 3">
            <a:extLst>
              <a:ext uri="{FF2B5EF4-FFF2-40B4-BE49-F238E27FC236}">
                <a16:creationId xmlns:a16="http://schemas.microsoft.com/office/drawing/2014/main" id="{BB55EF4E-EA49-4EC5-994D-78FB0933562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2F744F94-767A-4BEF-ABCC-70EA583441B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D037F1A-0239-4C0A-8779-4CB850EE7F57}" type="slidenum">
              <a:rPr lang="cs-CZ" altLang="cs-CZ"/>
              <a:pPr>
                <a:spcBef>
                  <a:spcPct val="0"/>
                </a:spcBef>
              </a:pPr>
              <a:t>43</a:t>
            </a:fld>
            <a:endParaRPr lang="cs-CZ" altLang="cs-CZ"/>
          </a:p>
        </p:txBody>
      </p:sp>
      <p:sp>
        <p:nvSpPr>
          <p:cNvPr id="103427" name="Rectangle 2">
            <a:extLst>
              <a:ext uri="{FF2B5EF4-FFF2-40B4-BE49-F238E27FC236}">
                <a16:creationId xmlns:a16="http://schemas.microsoft.com/office/drawing/2014/main" id="{3954FC97-D82E-4DA6-BDE6-DCEB35F8834C}"/>
              </a:ext>
            </a:extLst>
          </p:cNvPr>
          <p:cNvSpPr>
            <a:spLocks noGrp="1" noRot="1" noChangeAspect="1" noChangeArrowheads="1" noTextEdit="1"/>
          </p:cNvSpPr>
          <p:nvPr>
            <p:ph type="sldImg"/>
          </p:nvPr>
        </p:nvSpPr>
        <p:spPr>
          <a:xfrm>
            <a:off x="381000" y="685800"/>
            <a:ext cx="6096000" cy="3429000"/>
          </a:xfrm>
          <a:ln/>
        </p:spPr>
      </p:sp>
      <p:sp>
        <p:nvSpPr>
          <p:cNvPr id="103428" name="Rectangle 3">
            <a:extLst>
              <a:ext uri="{FF2B5EF4-FFF2-40B4-BE49-F238E27FC236}">
                <a16:creationId xmlns:a16="http://schemas.microsoft.com/office/drawing/2014/main" id="{36FF9D3B-1436-4155-AB89-97D19F266AF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a:extLst>
              <a:ext uri="{FF2B5EF4-FFF2-40B4-BE49-F238E27FC236}">
                <a16:creationId xmlns:a16="http://schemas.microsoft.com/office/drawing/2014/main" id="{63EB809E-3ABB-4470-B3EB-942D80CF09C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fld id="{41F4150D-120D-4AEA-8721-A4984073ECCC}" type="slidenum">
              <a:rPr lang="cs-CZ" altLang="cs-CZ" b="0">
                <a:latin typeface="Times New Roman" panose="02020603050405020304" pitchFamily="18" charset="0"/>
              </a:rPr>
              <a:pPr eaLnBrk="1" hangingPunct="1"/>
              <a:t>44</a:t>
            </a:fld>
            <a:endParaRPr lang="cs-CZ" altLang="cs-CZ" b="0">
              <a:latin typeface="Times New Roman" panose="02020603050405020304" pitchFamily="18" charset="0"/>
            </a:endParaRPr>
          </a:p>
        </p:txBody>
      </p:sp>
      <p:sp>
        <p:nvSpPr>
          <p:cNvPr id="125955" name="Rectangle 2">
            <a:extLst>
              <a:ext uri="{FF2B5EF4-FFF2-40B4-BE49-F238E27FC236}">
                <a16:creationId xmlns:a16="http://schemas.microsoft.com/office/drawing/2014/main" id="{A47C9B95-78FF-44F5-9E48-16F17FE0D16F}"/>
              </a:ext>
            </a:extLst>
          </p:cNvPr>
          <p:cNvSpPr>
            <a:spLocks noGrp="1" noRot="1" noChangeAspect="1" noChangeArrowheads="1" noTextEdit="1"/>
          </p:cNvSpPr>
          <p:nvPr>
            <p:ph type="sldImg"/>
          </p:nvPr>
        </p:nvSpPr>
        <p:spPr>
          <a:xfrm>
            <a:off x="381000" y="685800"/>
            <a:ext cx="6096000" cy="3429000"/>
          </a:xfrm>
          <a:ln/>
        </p:spPr>
      </p:sp>
      <p:sp>
        <p:nvSpPr>
          <p:cNvPr id="125956" name="Rectangle 3">
            <a:extLst>
              <a:ext uri="{FF2B5EF4-FFF2-40B4-BE49-F238E27FC236}">
                <a16:creationId xmlns:a16="http://schemas.microsoft.com/office/drawing/2014/main" id="{C963A8F3-D90E-488A-A533-966D5E73137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ECF90F88-B5D5-4229-9814-7978D21240B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C2E3971-2833-4B44-B146-BC0B64230E1A}" type="slidenum">
              <a:rPr lang="cs-CZ" altLang="cs-CZ"/>
              <a:pPr>
                <a:spcBef>
                  <a:spcPct val="0"/>
                </a:spcBef>
              </a:pPr>
              <a:t>45</a:t>
            </a:fld>
            <a:endParaRPr lang="cs-CZ" altLang="cs-CZ"/>
          </a:p>
        </p:txBody>
      </p:sp>
      <p:sp>
        <p:nvSpPr>
          <p:cNvPr id="107523" name="Rectangle 2">
            <a:extLst>
              <a:ext uri="{FF2B5EF4-FFF2-40B4-BE49-F238E27FC236}">
                <a16:creationId xmlns:a16="http://schemas.microsoft.com/office/drawing/2014/main" id="{69A4624B-A4FE-4442-A0A2-6D966434E702}"/>
              </a:ext>
            </a:extLst>
          </p:cNvPr>
          <p:cNvSpPr>
            <a:spLocks noGrp="1" noRot="1" noChangeAspect="1" noChangeArrowheads="1" noTextEdit="1"/>
          </p:cNvSpPr>
          <p:nvPr>
            <p:ph type="sldImg"/>
          </p:nvPr>
        </p:nvSpPr>
        <p:spPr>
          <a:xfrm>
            <a:off x="381000" y="685800"/>
            <a:ext cx="6096000" cy="3429000"/>
          </a:xfrm>
          <a:ln/>
        </p:spPr>
      </p:sp>
      <p:sp>
        <p:nvSpPr>
          <p:cNvPr id="107524" name="Rectangle 3">
            <a:extLst>
              <a:ext uri="{FF2B5EF4-FFF2-40B4-BE49-F238E27FC236}">
                <a16:creationId xmlns:a16="http://schemas.microsoft.com/office/drawing/2014/main" id="{DAFC42BC-743D-4CCC-8B3B-8F5321C03F8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a:extLst>
              <a:ext uri="{FF2B5EF4-FFF2-40B4-BE49-F238E27FC236}">
                <a16:creationId xmlns:a16="http://schemas.microsoft.com/office/drawing/2014/main" id="{B793CFF9-FD3F-4C21-98D2-C9D82B51A35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216A8AD-CFF4-4BC6-A004-0E0862EEC9DA}" type="slidenum">
              <a:rPr lang="cs-CZ" altLang="cs-CZ"/>
              <a:pPr>
                <a:spcBef>
                  <a:spcPct val="0"/>
                </a:spcBef>
              </a:pPr>
              <a:t>46</a:t>
            </a:fld>
            <a:endParaRPr lang="cs-CZ" altLang="cs-CZ"/>
          </a:p>
        </p:txBody>
      </p:sp>
      <p:sp>
        <p:nvSpPr>
          <p:cNvPr id="109571" name="Rectangle 2">
            <a:extLst>
              <a:ext uri="{FF2B5EF4-FFF2-40B4-BE49-F238E27FC236}">
                <a16:creationId xmlns:a16="http://schemas.microsoft.com/office/drawing/2014/main" id="{53A3F127-0FBD-4DDD-B7A7-0FD5DCB50F73}"/>
              </a:ext>
            </a:extLst>
          </p:cNvPr>
          <p:cNvSpPr>
            <a:spLocks noGrp="1" noRot="1" noChangeAspect="1" noChangeArrowheads="1" noTextEdit="1"/>
          </p:cNvSpPr>
          <p:nvPr>
            <p:ph type="sldImg"/>
          </p:nvPr>
        </p:nvSpPr>
        <p:spPr>
          <a:xfrm>
            <a:off x="381000" y="685800"/>
            <a:ext cx="6096000" cy="3429000"/>
          </a:xfrm>
          <a:ln/>
        </p:spPr>
      </p:sp>
      <p:sp>
        <p:nvSpPr>
          <p:cNvPr id="109572" name="Rectangle 3">
            <a:extLst>
              <a:ext uri="{FF2B5EF4-FFF2-40B4-BE49-F238E27FC236}">
                <a16:creationId xmlns:a16="http://schemas.microsoft.com/office/drawing/2014/main" id="{EAA43B4D-0430-41C3-98D9-CCBE7969638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a:extLst>
              <a:ext uri="{FF2B5EF4-FFF2-40B4-BE49-F238E27FC236}">
                <a16:creationId xmlns:a16="http://schemas.microsoft.com/office/drawing/2014/main" id="{0ACC6A2C-B4B5-48CE-8CBF-B11E0FB17A1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fld id="{97BC1A2D-B250-444B-9C24-D1732F98AF49}" type="slidenum">
              <a:rPr lang="cs-CZ" altLang="cs-CZ" b="0">
                <a:latin typeface="Times New Roman" panose="02020603050405020304" pitchFamily="18" charset="0"/>
              </a:rPr>
              <a:pPr eaLnBrk="1" hangingPunct="1"/>
              <a:t>47</a:t>
            </a:fld>
            <a:endParaRPr lang="cs-CZ" altLang="cs-CZ" b="0">
              <a:latin typeface="Times New Roman" panose="02020603050405020304" pitchFamily="18" charset="0"/>
            </a:endParaRPr>
          </a:p>
        </p:txBody>
      </p:sp>
      <p:sp>
        <p:nvSpPr>
          <p:cNvPr id="131075" name="Rectangle 2">
            <a:extLst>
              <a:ext uri="{FF2B5EF4-FFF2-40B4-BE49-F238E27FC236}">
                <a16:creationId xmlns:a16="http://schemas.microsoft.com/office/drawing/2014/main" id="{B455D7B2-0476-4C96-B924-B8EC033AE141}"/>
              </a:ext>
            </a:extLst>
          </p:cNvPr>
          <p:cNvSpPr>
            <a:spLocks noGrp="1" noRot="1" noChangeAspect="1" noChangeArrowheads="1" noTextEdit="1"/>
          </p:cNvSpPr>
          <p:nvPr>
            <p:ph type="sldImg"/>
          </p:nvPr>
        </p:nvSpPr>
        <p:spPr>
          <a:xfrm>
            <a:off x="381000" y="685800"/>
            <a:ext cx="6096000" cy="3429000"/>
          </a:xfrm>
          <a:ln/>
        </p:spPr>
      </p:sp>
      <p:sp>
        <p:nvSpPr>
          <p:cNvPr id="131076" name="Rectangle 3">
            <a:extLst>
              <a:ext uri="{FF2B5EF4-FFF2-40B4-BE49-F238E27FC236}">
                <a16:creationId xmlns:a16="http://schemas.microsoft.com/office/drawing/2014/main" id="{AAC9AE9C-4467-4B00-9F8F-9F47E310DF3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a:extLst>
              <a:ext uri="{FF2B5EF4-FFF2-40B4-BE49-F238E27FC236}">
                <a16:creationId xmlns:a16="http://schemas.microsoft.com/office/drawing/2014/main" id="{8FEACADF-4BD6-48A6-BFF3-5A1101457F2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F1D7AF6-F8B2-4DE1-856B-D9CAD7AB2672}" type="slidenum">
              <a:rPr lang="cs-CZ" altLang="cs-CZ"/>
              <a:pPr>
                <a:spcBef>
                  <a:spcPct val="0"/>
                </a:spcBef>
              </a:pPr>
              <a:t>48</a:t>
            </a:fld>
            <a:endParaRPr lang="cs-CZ" altLang="cs-CZ"/>
          </a:p>
        </p:txBody>
      </p:sp>
      <p:sp>
        <p:nvSpPr>
          <p:cNvPr id="115715" name="Rectangle 2">
            <a:extLst>
              <a:ext uri="{FF2B5EF4-FFF2-40B4-BE49-F238E27FC236}">
                <a16:creationId xmlns:a16="http://schemas.microsoft.com/office/drawing/2014/main" id="{3CED55F9-B90B-4485-AAD9-6E1AB2FC695C}"/>
              </a:ext>
            </a:extLst>
          </p:cNvPr>
          <p:cNvSpPr>
            <a:spLocks noGrp="1" noRot="1" noChangeAspect="1" noChangeArrowheads="1" noTextEdit="1"/>
          </p:cNvSpPr>
          <p:nvPr>
            <p:ph type="sldImg"/>
          </p:nvPr>
        </p:nvSpPr>
        <p:spPr>
          <a:xfrm>
            <a:off x="381000" y="685800"/>
            <a:ext cx="6096000" cy="3429000"/>
          </a:xfrm>
          <a:ln/>
        </p:spPr>
      </p:sp>
      <p:sp>
        <p:nvSpPr>
          <p:cNvPr id="115716" name="Rectangle 3">
            <a:extLst>
              <a:ext uri="{FF2B5EF4-FFF2-40B4-BE49-F238E27FC236}">
                <a16:creationId xmlns:a16="http://schemas.microsoft.com/office/drawing/2014/main" id="{1FD4A145-951D-49BC-ACA9-A82FB0090B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a:extLst>
              <a:ext uri="{FF2B5EF4-FFF2-40B4-BE49-F238E27FC236}">
                <a16:creationId xmlns:a16="http://schemas.microsoft.com/office/drawing/2014/main" id="{4BC7022C-94FC-47BF-B502-DC8EEAFA3FA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5CFC8E1-E3AD-4082-92B1-B36D659201D7}" type="slidenum">
              <a:rPr lang="cs-CZ" altLang="cs-CZ"/>
              <a:pPr>
                <a:spcBef>
                  <a:spcPct val="0"/>
                </a:spcBef>
              </a:pPr>
              <a:t>49</a:t>
            </a:fld>
            <a:endParaRPr lang="cs-CZ" altLang="cs-CZ"/>
          </a:p>
        </p:txBody>
      </p:sp>
      <p:sp>
        <p:nvSpPr>
          <p:cNvPr id="117763" name="Rectangle 2">
            <a:extLst>
              <a:ext uri="{FF2B5EF4-FFF2-40B4-BE49-F238E27FC236}">
                <a16:creationId xmlns:a16="http://schemas.microsoft.com/office/drawing/2014/main" id="{9D50D5A5-753E-446B-83EF-988DDD9F5B42}"/>
              </a:ext>
            </a:extLst>
          </p:cNvPr>
          <p:cNvSpPr>
            <a:spLocks noGrp="1" noRot="1" noChangeAspect="1" noChangeArrowheads="1" noTextEdit="1"/>
          </p:cNvSpPr>
          <p:nvPr>
            <p:ph type="sldImg"/>
          </p:nvPr>
        </p:nvSpPr>
        <p:spPr>
          <a:xfrm>
            <a:off x="381000" y="685800"/>
            <a:ext cx="6096000" cy="3429000"/>
          </a:xfrm>
          <a:ln/>
        </p:spPr>
      </p:sp>
      <p:sp>
        <p:nvSpPr>
          <p:cNvPr id="117764" name="Rectangle 3">
            <a:extLst>
              <a:ext uri="{FF2B5EF4-FFF2-40B4-BE49-F238E27FC236}">
                <a16:creationId xmlns:a16="http://schemas.microsoft.com/office/drawing/2014/main" id="{07CD5AED-3326-4CF0-BC76-EBDF125733C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a:extLst>
              <a:ext uri="{FF2B5EF4-FFF2-40B4-BE49-F238E27FC236}">
                <a16:creationId xmlns:a16="http://schemas.microsoft.com/office/drawing/2014/main" id="{27FE553F-2403-4492-812B-23DAF4699B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C844235-A1D9-4323-BE2A-216DE29100EC}" type="slidenum">
              <a:rPr lang="cs-CZ" altLang="cs-CZ"/>
              <a:pPr>
                <a:spcBef>
                  <a:spcPct val="0"/>
                </a:spcBef>
              </a:pPr>
              <a:t>50</a:t>
            </a:fld>
            <a:endParaRPr lang="cs-CZ" altLang="cs-CZ"/>
          </a:p>
        </p:txBody>
      </p:sp>
      <p:sp>
        <p:nvSpPr>
          <p:cNvPr id="119811" name="Rectangle 2">
            <a:extLst>
              <a:ext uri="{FF2B5EF4-FFF2-40B4-BE49-F238E27FC236}">
                <a16:creationId xmlns:a16="http://schemas.microsoft.com/office/drawing/2014/main" id="{EAD4711F-5A64-4E12-99D8-EC0FB2DFD588}"/>
              </a:ext>
            </a:extLst>
          </p:cNvPr>
          <p:cNvSpPr>
            <a:spLocks noGrp="1" noRot="1" noChangeAspect="1" noChangeArrowheads="1" noTextEdit="1"/>
          </p:cNvSpPr>
          <p:nvPr>
            <p:ph type="sldImg"/>
          </p:nvPr>
        </p:nvSpPr>
        <p:spPr>
          <a:xfrm>
            <a:off x="381000" y="685800"/>
            <a:ext cx="6096000" cy="3429000"/>
          </a:xfrm>
          <a:ln/>
        </p:spPr>
      </p:sp>
      <p:sp>
        <p:nvSpPr>
          <p:cNvPr id="119812" name="Rectangle 3">
            <a:extLst>
              <a:ext uri="{FF2B5EF4-FFF2-40B4-BE49-F238E27FC236}">
                <a16:creationId xmlns:a16="http://schemas.microsoft.com/office/drawing/2014/main" id="{9C1D9A66-510B-475F-8C1A-1AC4A23E082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4D8F6CBD-4FE9-4567-9174-CA17978DE73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6844A43-534D-46B0-8180-DCC725EC4CA5}" type="slidenum">
              <a:rPr lang="cs-CZ" altLang="cs-CZ"/>
              <a:pPr>
                <a:spcBef>
                  <a:spcPct val="0"/>
                </a:spcBef>
              </a:pPr>
              <a:t>6</a:t>
            </a:fld>
            <a:endParaRPr lang="cs-CZ" altLang="cs-CZ"/>
          </a:p>
        </p:txBody>
      </p:sp>
      <p:sp>
        <p:nvSpPr>
          <p:cNvPr id="17411" name="Rectangle 2">
            <a:extLst>
              <a:ext uri="{FF2B5EF4-FFF2-40B4-BE49-F238E27FC236}">
                <a16:creationId xmlns:a16="http://schemas.microsoft.com/office/drawing/2014/main" id="{12B344B0-53AB-4D3E-A66D-559B3395DF00}"/>
              </a:ext>
            </a:extLst>
          </p:cNvPr>
          <p:cNvSpPr>
            <a:spLocks noGrp="1" noRot="1" noChangeAspect="1" noChangeArrowheads="1" noTextEdit="1"/>
          </p:cNvSpPr>
          <p:nvPr>
            <p:ph type="sldImg"/>
          </p:nvPr>
        </p:nvSpPr>
        <p:spPr>
          <a:xfrm>
            <a:off x="381000" y="685800"/>
            <a:ext cx="6096000" cy="3429000"/>
          </a:xfrm>
          <a:ln/>
        </p:spPr>
      </p:sp>
      <p:sp>
        <p:nvSpPr>
          <p:cNvPr id="17412" name="Rectangle 3">
            <a:extLst>
              <a:ext uri="{FF2B5EF4-FFF2-40B4-BE49-F238E27FC236}">
                <a16:creationId xmlns:a16="http://schemas.microsoft.com/office/drawing/2014/main" id="{CBBC84C6-0C43-4A68-867A-D44FEA856A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a:extLst>
              <a:ext uri="{FF2B5EF4-FFF2-40B4-BE49-F238E27FC236}">
                <a16:creationId xmlns:a16="http://schemas.microsoft.com/office/drawing/2014/main" id="{D7E4AC23-0E6E-4066-B62A-53C70021358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96D4AEA-9B04-492A-AC94-DA5C2AB6D8E6}" type="slidenum">
              <a:rPr lang="cs-CZ" altLang="cs-CZ"/>
              <a:pPr>
                <a:spcBef>
                  <a:spcPct val="0"/>
                </a:spcBef>
              </a:pPr>
              <a:t>54</a:t>
            </a:fld>
            <a:endParaRPr lang="cs-CZ" altLang="cs-CZ"/>
          </a:p>
        </p:txBody>
      </p:sp>
      <p:sp>
        <p:nvSpPr>
          <p:cNvPr id="121859" name="Rectangle 2">
            <a:extLst>
              <a:ext uri="{FF2B5EF4-FFF2-40B4-BE49-F238E27FC236}">
                <a16:creationId xmlns:a16="http://schemas.microsoft.com/office/drawing/2014/main" id="{E7409ED5-14A1-4926-AF8B-B249C6C2EFF3}"/>
              </a:ext>
            </a:extLst>
          </p:cNvPr>
          <p:cNvSpPr>
            <a:spLocks noGrp="1" noRot="1" noChangeAspect="1" noChangeArrowheads="1" noTextEdit="1"/>
          </p:cNvSpPr>
          <p:nvPr>
            <p:ph type="sldImg"/>
          </p:nvPr>
        </p:nvSpPr>
        <p:spPr>
          <a:xfrm>
            <a:off x="381000" y="685800"/>
            <a:ext cx="6096000" cy="3429000"/>
          </a:xfrm>
          <a:ln/>
        </p:spPr>
      </p:sp>
      <p:sp>
        <p:nvSpPr>
          <p:cNvPr id="121860" name="Rectangle 3">
            <a:extLst>
              <a:ext uri="{FF2B5EF4-FFF2-40B4-BE49-F238E27FC236}">
                <a16:creationId xmlns:a16="http://schemas.microsoft.com/office/drawing/2014/main" id="{A8E1C59D-3C4D-44A5-85DC-7F852BD1A63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a:extLst>
              <a:ext uri="{FF2B5EF4-FFF2-40B4-BE49-F238E27FC236}">
                <a16:creationId xmlns:a16="http://schemas.microsoft.com/office/drawing/2014/main" id="{EDA96A5A-AE88-4019-B82D-EDFAFDB6AB4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BC95AC2-7693-40A5-BF4D-D5F866961979}" type="slidenum">
              <a:rPr lang="cs-CZ" altLang="cs-CZ"/>
              <a:pPr>
                <a:spcBef>
                  <a:spcPct val="0"/>
                </a:spcBef>
              </a:pPr>
              <a:t>55</a:t>
            </a:fld>
            <a:endParaRPr lang="cs-CZ" altLang="cs-CZ"/>
          </a:p>
        </p:txBody>
      </p:sp>
      <p:sp>
        <p:nvSpPr>
          <p:cNvPr id="123907" name="Rectangle 2">
            <a:extLst>
              <a:ext uri="{FF2B5EF4-FFF2-40B4-BE49-F238E27FC236}">
                <a16:creationId xmlns:a16="http://schemas.microsoft.com/office/drawing/2014/main" id="{9DD66429-E0C1-43BA-B3BA-7BA465E9CB7D}"/>
              </a:ext>
            </a:extLst>
          </p:cNvPr>
          <p:cNvSpPr>
            <a:spLocks noGrp="1" noRot="1" noChangeAspect="1" noChangeArrowheads="1" noTextEdit="1"/>
          </p:cNvSpPr>
          <p:nvPr>
            <p:ph type="sldImg"/>
          </p:nvPr>
        </p:nvSpPr>
        <p:spPr>
          <a:xfrm>
            <a:off x="381000" y="685800"/>
            <a:ext cx="6096000" cy="3429000"/>
          </a:xfrm>
          <a:ln/>
        </p:spPr>
      </p:sp>
      <p:sp>
        <p:nvSpPr>
          <p:cNvPr id="123908" name="Rectangle 3">
            <a:extLst>
              <a:ext uri="{FF2B5EF4-FFF2-40B4-BE49-F238E27FC236}">
                <a16:creationId xmlns:a16="http://schemas.microsoft.com/office/drawing/2014/main" id="{57CA8D0E-BDC1-4811-AE92-3A2D8352887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a:extLst>
              <a:ext uri="{FF2B5EF4-FFF2-40B4-BE49-F238E27FC236}">
                <a16:creationId xmlns:a16="http://schemas.microsoft.com/office/drawing/2014/main" id="{85D5E27E-9959-433E-B324-36A9286E59B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31EB3BA-D0E4-4A56-8825-E74A75ABD5E1}" type="slidenum">
              <a:rPr lang="cs-CZ" altLang="cs-CZ"/>
              <a:pPr>
                <a:spcBef>
                  <a:spcPct val="0"/>
                </a:spcBef>
              </a:pPr>
              <a:t>56</a:t>
            </a:fld>
            <a:endParaRPr lang="cs-CZ" altLang="cs-CZ"/>
          </a:p>
        </p:txBody>
      </p:sp>
      <p:sp>
        <p:nvSpPr>
          <p:cNvPr id="125955" name="Rectangle 2">
            <a:extLst>
              <a:ext uri="{FF2B5EF4-FFF2-40B4-BE49-F238E27FC236}">
                <a16:creationId xmlns:a16="http://schemas.microsoft.com/office/drawing/2014/main" id="{D7E44407-2859-4816-951C-FA7D4E37A412}"/>
              </a:ext>
            </a:extLst>
          </p:cNvPr>
          <p:cNvSpPr>
            <a:spLocks noGrp="1" noRot="1" noChangeAspect="1" noChangeArrowheads="1" noTextEdit="1"/>
          </p:cNvSpPr>
          <p:nvPr>
            <p:ph type="sldImg"/>
          </p:nvPr>
        </p:nvSpPr>
        <p:spPr>
          <a:xfrm>
            <a:off x="381000" y="685800"/>
            <a:ext cx="6096000" cy="3429000"/>
          </a:xfrm>
          <a:ln/>
        </p:spPr>
      </p:sp>
      <p:sp>
        <p:nvSpPr>
          <p:cNvPr id="125956" name="Rectangle 3">
            <a:extLst>
              <a:ext uri="{FF2B5EF4-FFF2-40B4-BE49-F238E27FC236}">
                <a16:creationId xmlns:a16="http://schemas.microsoft.com/office/drawing/2014/main" id="{8571B49C-454C-4793-B09B-241687C734A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a:extLst>
              <a:ext uri="{FF2B5EF4-FFF2-40B4-BE49-F238E27FC236}">
                <a16:creationId xmlns:a16="http://schemas.microsoft.com/office/drawing/2014/main" id="{CF03BBCD-3F51-46F2-8C56-AD276BE96A6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D5976CD-8D0C-4FC6-9C50-785874F227E2}" type="slidenum">
              <a:rPr lang="cs-CZ" altLang="cs-CZ"/>
              <a:pPr>
                <a:spcBef>
                  <a:spcPct val="0"/>
                </a:spcBef>
              </a:pPr>
              <a:t>57</a:t>
            </a:fld>
            <a:endParaRPr lang="cs-CZ" altLang="cs-CZ"/>
          </a:p>
        </p:txBody>
      </p:sp>
      <p:sp>
        <p:nvSpPr>
          <p:cNvPr id="128003" name="Rectangle 2">
            <a:extLst>
              <a:ext uri="{FF2B5EF4-FFF2-40B4-BE49-F238E27FC236}">
                <a16:creationId xmlns:a16="http://schemas.microsoft.com/office/drawing/2014/main" id="{83791960-3A68-44D9-96C0-298AC478C91B}"/>
              </a:ext>
            </a:extLst>
          </p:cNvPr>
          <p:cNvSpPr>
            <a:spLocks noGrp="1" noRot="1" noChangeAspect="1" noChangeArrowheads="1" noTextEdit="1"/>
          </p:cNvSpPr>
          <p:nvPr>
            <p:ph type="sldImg"/>
          </p:nvPr>
        </p:nvSpPr>
        <p:spPr>
          <a:xfrm>
            <a:off x="381000" y="685800"/>
            <a:ext cx="6096000" cy="3429000"/>
          </a:xfrm>
          <a:ln/>
        </p:spPr>
      </p:sp>
      <p:sp>
        <p:nvSpPr>
          <p:cNvPr id="128004" name="Rectangle 3">
            <a:extLst>
              <a:ext uri="{FF2B5EF4-FFF2-40B4-BE49-F238E27FC236}">
                <a16:creationId xmlns:a16="http://schemas.microsoft.com/office/drawing/2014/main" id="{21778352-34F7-4D90-BA91-15A8494FC1F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a:extLst>
              <a:ext uri="{FF2B5EF4-FFF2-40B4-BE49-F238E27FC236}">
                <a16:creationId xmlns:a16="http://schemas.microsoft.com/office/drawing/2014/main" id="{2A41CC1C-2701-4794-AEE9-F6D028EE2D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29FEFF6-C162-4A22-BD1A-2C53EF86A446}" type="slidenum">
              <a:rPr lang="cs-CZ" altLang="cs-CZ"/>
              <a:pPr>
                <a:spcBef>
                  <a:spcPct val="0"/>
                </a:spcBef>
              </a:pPr>
              <a:t>58</a:t>
            </a:fld>
            <a:endParaRPr lang="cs-CZ" altLang="cs-CZ"/>
          </a:p>
        </p:txBody>
      </p:sp>
      <p:sp>
        <p:nvSpPr>
          <p:cNvPr id="130051" name="Rectangle 2">
            <a:extLst>
              <a:ext uri="{FF2B5EF4-FFF2-40B4-BE49-F238E27FC236}">
                <a16:creationId xmlns:a16="http://schemas.microsoft.com/office/drawing/2014/main" id="{3FB10F1F-D35D-499C-B086-78BCE5BF0323}"/>
              </a:ext>
            </a:extLst>
          </p:cNvPr>
          <p:cNvSpPr>
            <a:spLocks noGrp="1" noRot="1" noChangeAspect="1" noChangeArrowheads="1" noTextEdit="1"/>
          </p:cNvSpPr>
          <p:nvPr>
            <p:ph type="sldImg"/>
          </p:nvPr>
        </p:nvSpPr>
        <p:spPr>
          <a:xfrm>
            <a:off x="381000" y="685800"/>
            <a:ext cx="6096000" cy="3429000"/>
          </a:xfrm>
          <a:ln/>
        </p:spPr>
      </p:sp>
      <p:sp>
        <p:nvSpPr>
          <p:cNvPr id="130052" name="Rectangle 3">
            <a:extLst>
              <a:ext uri="{FF2B5EF4-FFF2-40B4-BE49-F238E27FC236}">
                <a16:creationId xmlns:a16="http://schemas.microsoft.com/office/drawing/2014/main" id="{994BD94F-E92B-4B3F-87D9-18D53E17465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a:extLst>
              <a:ext uri="{FF2B5EF4-FFF2-40B4-BE49-F238E27FC236}">
                <a16:creationId xmlns:a16="http://schemas.microsoft.com/office/drawing/2014/main" id="{CBF2B9E8-A2DD-4F42-9F25-CAF01912C7D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100A722-08A2-49F2-ABEE-2C204D69C0DD}" type="slidenum">
              <a:rPr lang="cs-CZ" altLang="cs-CZ"/>
              <a:pPr>
                <a:spcBef>
                  <a:spcPct val="0"/>
                </a:spcBef>
              </a:pPr>
              <a:t>59</a:t>
            </a:fld>
            <a:endParaRPr lang="cs-CZ" altLang="cs-CZ"/>
          </a:p>
        </p:txBody>
      </p:sp>
      <p:sp>
        <p:nvSpPr>
          <p:cNvPr id="132099" name="Rectangle 2">
            <a:extLst>
              <a:ext uri="{FF2B5EF4-FFF2-40B4-BE49-F238E27FC236}">
                <a16:creationId xmlns:a16="http://schemas.microsoft.com/office/drawing/2014/main" id="{CC4588D6-15C2-467D-AA35-456629A19678}"/>
              </a:ext>
            </a:extLst>
          </p:cNvPr>
          <p:cNvSpPr>
            <a:spLocks noGrp="1" noRot="1" noChangeAspect="1" noChangeArrowheads="1" noTextEdit="1"/>
          </p:cNvSpPr>
          <p:nvPr>
            <p:ph type="sldImg"/>
          </p:nvPr>
        </p:nvSpPr>
        <p:spPr>
          <a:xfrm>
            <a:off x="381000" y="685800"/>
            <a:ext cx="6096000" cy="3429000"/>
          </a:xfrm>
          <a:ln/>
        </p:spPr>
      </p:sp>
      <p:sp>
        <p:nvSpPr>
          <p:cNvPr id="132100" name="Rectangle 3">
            <a:extLst>
              <a:ext uri="{FF2B5EF4-FFF2-40B4-BE49-F238E27FC236}">
                <a16:creationId xmlns:a16="http://schemas.microsoft.com/office/drawing/2014/main" id="{52FAE743-03FE-4C12-928E-C151FD6FC09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a:extLst>
              <a:ext uri="{FF2B5EF4-FFF2-40B4-BE49-F238E27FC236}">
                <a16:creationId xmlns:a16="http://schemas.microsoft.com/office/drawing/2014/main" id="{C2122C0E-71E2-436B-967C-3341E8045DC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FF752BA-591A-4A90-BBDB-DD541E234FD2}" type="slidenum">
              <a:rPr lang="cs-CZ" altLang="cs-CZ"/>
              <a:pPr>
                <a:spcBef>
                  <a:spcPct val="0"/>
                </a:spcBef>
              </a:pPr>
              <a:t>60</a:t>
            </a:fld>
            <a:endParaRPr lang="cs-CZ" altLang="cs-CZ"/>
          </a:p>
        </p:txBody>
      </p:sp>
      <p:sp>
        <p:nvSpPr>
          <p:cNvPr id="134147" name="Rectangle 2">
            <a:extLst>
              <a:ext uri="{FF2B5EF4-FFF2-40B4-BE49-F238E27FC236}">
                <a16:creationId xmlns:a16="http://schemas.microsoft.com/office/drawing/2014/main" id="{D27EF372-1781-47A3-B746-05108BE7A2A7}"/>
              </a:ext>
            </a:extLst>
          </p:cNvPr>
          <p:cNvSpPr>
            <a:spLocks noGrp="1" noRot="1" noChangeAspect="1" noChangeArrowheads="1" noTextEdit="1"/>
          </p:cNvSpPr>
          <p:nvPr>
            <p:ph type="sldImg"/>
          </p:nvPr>
        </p:nvSpPr>
        <p:spPr>
          <a:xfrm>
            <a:off x="381000" y="685800"/>
            <a:ext cx="6096000" cy="3429000"/>
          </a:xfrm>
          <a:ln/>
        </p:spPr>
      </p:sp>
      <p:sp>
        <p:nvSpPr>
          <p:cNvPr id="134148" name="Rectangle 3">
            <a:extLst>
              <a:ext uri="{FF2B5EF4-FFF2-40B4-BE49-F238E27FC236}">
                <a16:creationId xmlns:a16="http://schemas.microsoft.com/office/drawing/2014/main" id="{C6232932-D7CD-494F-A557-CF88263074F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a:extLst>
              <a:ext uri="{FF2B5EF4-FFF2-40B4-BE49-F238E27FC236}">
                <a16:creationId xmlns:a16="http://schemas.microsoft.com/office/drawing/2014/main" id="{8C320DE8-357E-4FD0-95A6-22DBE06141B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CF6C350-6D68-4477-8306-5AAF970F8AE9}" type="slidenum">
              <a:rPr lang="cs-CZ" altLang="cs-CZ"/>
              <a:pPr>
                <a:spcBef>
                  <a:spcPct val="0"/>
                </a:spcBef>
              </a:pPr>
              <a:t>61</a:t>
            </a:fld>
            <a:endParaRPr lang="cs-CZ" altLang="cs-CZ"/>
          </a:p>
        </p:txBody>
      </p:sp>
      <p:sp>
        <p:nvSpPr>
          <p:cNvPr id="136195" name="Rectangle 2">
            <a:extLst>
              <a:ext uri="{FF2B5EF4-FFF2-40B4-BE49-F238E27FC236}">
                <a16:creationId xmlns:a16="http://schemas.microsoft.com/office/drawing/2014/main" id="{68DDAFA5-2070-492A-8429-CFDEA2F72E1B}"/>
              </a:ext>
            </a:extLst>
          </p:cNvPr>
          <p:cNvSpPr>
            <a:spLocks noGrp="1" noRot="1" noChangeAspect="1" noChangeArrowheads="1" noTextEdit="1"/>
          </p:cNvSpPr>
          <p:nvPr>
            <p:ph type="sldImg"/>
          </p:nvPr>
        </p:nvSpPr>
        <p:spPr>
          <a:xfrm>
            <a:off x="381000" y="685800"/>
            <a:ext cx="6096000" cy="3429000"/>
          </a:xfrm>
          <a:ln/>
        </p:spPr>
      </p:sp>
      <p:sp>
        <p:nvSpPr>
          <p:cNvPr id="136196" name="Rectangle 3">
            <a:extLst>
              <a:ext uri="{FF2B5EF4-FFF2-40B4-BE49-F238E27FC236}">
                <a16:creationId xmlns:a16="http://schemas.microsoft.com/office/drawing/2014/main" id="{AB99E6AB-A7D7-4989-80F3-B9796534DB5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a:extLst>
              <a:ext uri="{FF2B5EF4-FFF2-40B4-BE49-F238E27FC236}">
                <a16:creationId xmlns:a16="http://schemas.microsoft.com/office/drawing/2014/main" id="{4BC4EDEC-D803-4454-915B-FF6AAA2E3A5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0370FFC-ACF1-4B48-B2C2-82C40A118773}" type="slidenum">
              <a:rPr lang="cs-CZ" altLang="cs-CZ"/>
              <a:pPr>
                <a:spcBef>
                  <a:spcPct val="0"/>
                </a:spcBef>
              </a:pPr>
              <a:t>62</a:t>
            </a:fld>
            <a:endParaRPr lang="cs-CZ" altLang="cs-CZ"/>
          </a:p>
        </p:txBody>
      </p:sp>
      <p:sp>
        <p:nvSpPr>
          <p:cNvPr id="140291" name="Rectangle 2">
            <a:extLst>
              <a:ext uri="{FF2B5EF4-FFF2-40B4-BE49-F238E27FC236}">
                <a16:creationId xmlns:a16="http://schemas.microsoft.com/office/drawing/2014/main" id="{E90D5AD9-3BB7-47A9-A5D3-897A274550CE}"/>
              </a:ext>
            </a:extLst>
          </p:cNvPr>
          <p:cNvSpPr>
            <a:spLocks noGrp="1" noRot="1" noChangeAspect="1" noChangeArrowheads="1" noTextEdit="1"/>
          </p:cNvSpPr>
          <p:nvPr>
            <p:ph type="sldImg"/>
          </p:nvPr>
        </p:nvSpPr>
        <p:spPr>
          <a:xfrm>
            <a:off x="381000" y="685800"/>
            <a:ext cx="6096000" cy="3429000"/>
          </a:xfrm>
          <a:ln/>
        </p:spPr>
      </p:sp>
      <p:sp>
        <p:nvSpPr>
          <p:cNvPr id="140292" name="Rectangle 3">
            <a:extLst>
              <a:ext uri="{FF2B5EF4-FFF2-40B4-BE49-F238E27FC236}">
                <a16:creationId xmlns:a16="http://schemas.microsoft.com/office/drawing/2014/main" id="{C7A0A92D-9FEC-4A2B-AF13-368796A2910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a:extLst>
              <a:ext uri="{FF2B5EF4-FFF2-40B4-BE49-F238E27FC236}">
                <a16:creationId xmlns:a16="http://schemas.microsoft.com/office/drawing/2014/main" id="{925AA987-0A48-40FD-99C5-8AC9FBF1BF0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9FECDD0-455B-43EC-B919-3062FCEED29E}" type="slidenum">
              <a:rPr lang="cs-CZ" altLang="cs-CZ"/>
              <a:pPr>
                <a:spcBef>
                  <a:spcPct val="0"/>
                </a:spcBef>
              </a:pPr>
              <a:t>63</a:t>
            </a:fld>
            <a:endParaRPr lang="cs-CZ" altLang="cs-CZ"/>
          </a:p>
        </p:txBody>
      </p:sp>
      <p:sp>
        <p:nvSpPr>
          <p:cNvPr id="144387" name="Rectangle 2">
            <a:extLst>
              <a:ext uri="{FF2B5EF4-FFF2-40B4-BE49-F238E27FC236}">
                <a16:creationId xmlns:a16="http://schemas.microsoft.com/office/drawing/2014/main" id="{5039DDAA-1AB8-438C-BBE4-8019E1368180}"/>
              </a:ext>
            </a:extLst>
          </p:cNvPr>
          <p:cNvSpPr>
            <a:spLocks noGrp="1" noRot="1" noChangeAspect="1" noChangeArrowheads="1" noTextEdit="1"/>
          </p:cNvSpPr>
          <p:nvPr>
            <p:ph type="sldImg"/>
          </p:nvPr>
        </p:nvSpPr>
        <p:spPr>
          <a:xfrm>
            <a:off x="381000" y="685800"/>
            <a:ext cx="6096000" cy="3429000"/>
          </a:xfrm>
          <a:ln/>
        </p:spPr>
      </p:sp>
      <p:sp>
        <p:nvSpPr>
          <p:cNvPr id="144388" name="Rectangle 3">
            <a:extLst>
              <a:ext uri="{FF2B5EF4-FFF2-40B4-BE49-F238E27FC236}">
                <a16:creationId xmlns:a16="http://schemas.microsoft.com/office/drawing/2014/main" id="{26A67C92-DF72-4D2C-8B0E-0498FC2AFFA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2D3C595F-549C-4945-8F2D-2067A6D044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457FC5B-F888-4EAD-8557-0254F7FA99F8}" type="slidenum">
              <a:rPr lang="cs-CZ" altLang="cs-CZ"/>
              <a:pPr>
                <a:spcBef>
                  <a:spcPct val="0"/>
                </a:spcBef>
              </a:pPr>
              <a:t>7</a:t>
            </a:fld>
            <a:endParaRPr lang="cs-CZ" altLang="cs-CZ"/>
          </a:p>
        </p:txBody>
      </p:sp>
      <p:sp>
        <p:nvSpPr>
          <p:cNvPr id="19459" name="Rectangle 2">
            <a:extLst>
              <a:ext uri="{FF2B5EF4-FFF2-40B4-BE49-F238E27FC236}">
                <a16:creationId xmlns:a16="http://schemas.microsoft.com/office/drawing/2014/main" id="{DF22AD87-0534-49FC-85B1-D7A983A9BA55}"/>
              </a:ext>
            </a:extLst>
          </p:cNvPr>
          <p:cNvSpPr>
            <a:spLocks noGrp="1" noRot="1" noChangeAspect="1" noChangeArrowheads="1" noTextEdit="1"/>
          </p:cNvSpPr>
          <p:nvPr>
            <p:ph type="sldImg"/>
          </p:nvPr>
        </p:nvSpPr>
        <p:spPr>
          <a:xfrm>
            <a:off x="381000" y="685800"/>
            <a:ext cx="6096000" cy="3429000"/>
          </a:xfrm>
          <a:ln/>
        </p:spPr>
      </p:sp>
      <p:sp>
        <p:nvSpPr>
          <p:cNvPr id="19460" name="Rectangle 3">
            <a:extLst>
              <a:ext uri="{FF2B5EF4-FFF2-40B4-BE49-F238E27FC236}">
                <a16:creationId xmlns:a16="http://schemas.microsoft.com/office/drawing/2014/main" id="{4E760020-520D-4D9C-A14F-34AFBABDBC3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747C0628-883E-49BE-9EFA-DD910DCF02B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B4C30B8-BFFA-4DD4-B292-85BEA4756AC4}" type="slidenum">
              <a:rPr lang="cs-CZ" altLang="cs-CZ"/>
              <a:pPr>
                <a:spcBef>
                  <a:spcPct val="0"/>
                </a:spcBef>
              </a:pPr>
              <a:t>8</a:t>
            </a:fld>
            <a:endParaRPr lang="cs-CZ" altLang="cs-CZ"/>
          </a:p>
        </p:txBody>
      </p:sp>
      <p:sp>
        <p:nvSpPr>
          <p:cNvPr id="21507" name="Rectangle 2">
            <a:extLst>
              <a:ext uri="{FF2B5EF4-FFF2-40B4-BE49-F238E27FC236}">
                <a16:creationId xmlns:a16="http://schemas.microsoft.com/office/drawing/2014/main" id="{328E4932-62BE-4F20-B840-DE74F50194EC}"/>
              </a:ext>
            </a:extLst>
          </p:cNvPr>
          <p:cNvSpPr>
            <a:spLocks noGrp="1" noRot="1" noChangeAspect="1" noChangeArrowheads="1" noTextEdit="1"/>
          </p:cNvSpPr>
          <p:nvPr>
            <p:ph type="sldImg"/>
          </p:nvPr>
        </p:nvSpPr>
        <p:spPr>
          <a:xfrm>
            <a:off x="381000" y="685800"/>
            <a:ext cx="6096000" cy="3429000"/>
          </a:xfrm>
          <a:ln/>
        </p:spPr>
      </p:sp>
      <p:sp>
        <p:nvSpPr>
          <p:cNvPr id="21508" name="Rectangle 3">
            <a:extLst>
              <a:ext uri="{FF2B5EF4-FFF2-40B4-BE49-F238E27FC236}">
                <a16:creationId xmlns:a16="http://schemas.microsoft.com/office/drawing/2014/main" id="{5388A84B-F439-4CEC-9DD0-E3D8C25D3B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C4CE692A-9080-4535-A50D-2ABEB830C3D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0CE4BBA-8A3E-41FC-B561-9D5649D12449}" type="slidenum">
              <a:rPr lang="cs-CZ" altLang="cs-CZ"/>
              <a:pPr>
                <a:spcBef>
                  <a:spcPct val="0"/>
                </a:spcBef>
              </a:pPr>
              <a:t>9</a:t>
            </a:fld>
            <a:endParaRPr lang="cs-CZ" altLang="cs-CZ"/>
          </a:p>
        </p:txBody>
      </p:sp>
      <p:sp>
        <p:nvSpPr>
          <p:cNvPr id="23555" name="Rectangle 2">
            <a:extLst>
              <a:ext uri="{FF2B5EF4-FFF2-40B4-BE49-F238E27FC236}">
                <a16:creationId xmlns:a16="http://schemas.microsoft.com/office/drawing/2014/main" id="{6ED3F839-761C-4CCB-905E-C38B38117609}"/>
              </a:ext>
            </a:extLst>
          </p:cNvPr>
          <p:cNvSpPr>
            <a:spLocks noGrp="1" noRot="1" noChangeAspect="1" noChangeArrowheads="1" noTextEdit="1"/>
          </p:cNvSpPr>
          <p:nvPr>
            <p:ph type="sldImg"/>
          </p:nvPr>
        </p:nvSpPr>
        <p:spPr>
          <a:xfrm>
            <a:off x="381000" y="685800"/>
            <a:ext cx="6096000" cy="3429000"/>
          </a:xfrm>
          <a:ln/>
        </p:spPr>
      </p:sp>
      <p:sp>
        <p:nvSpPr>
          <p:cNvPr id="23556" name="Rectangle 3">
            <a:extLst>
              <a:ext uri="{FF2B5EF4-FFF2-40B4-BE49-F238E27FC236}">
                <a16:creationId xmlns:a16="http://schemas.microsoft.com/office/drawing/2014/main" id="{49F45349-7A83-42E6-90A1-E4B0BFD3144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8CAB120A-08D8-4368-A11C-8A2E66FD7A4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E71C198-B818-4E08-A1E7-17EF10B03250}" type="slidenum">
              <a:rPr lang="cs-CZ" altLang="cs-CZ"/>
              <a:pPr>
                <a:spcBef>
                  <a:spcPct val="0"/>
                </a:spcBef>
              </a:pPr>
              <a:t>10</a:t>
            </a:fld>
            <a:endParaRPr lang="cs-CZ" altLang="cs-CZ"/>
          </a:p>
        </p:txBody>
      </p:sp>
      <p:sp>
        <p:nvSpPr>
          <p:cNvPr id="27651" name="Rectangle 2">
            <a:extLst>
              <a:ext uri="{FF2B5EF4-FFF2-40B4-BE49-F238E27FC236}">
                <a16:creationId xmlns:a16="http://schemas.microsoft.com/office/drawing/2014/main" id="{06FC651E-FB1C-4314-871A-0C2F23553EF4}"/>
              </a:ext>
            </a:extLst>
          </p:cNvPr>
          <p:cNvSpPr>
            <a:spLocks noGrp="1" noRot="1" noChangeAspect="1" noChangeArrowheads="1" noTextEdit="1"/>
          </p:cNvSpPr>
          <p:nvPr>
            <p:ph type="sldImg"/>
          </p:nvPr>
        </p:nvSpPr>
        <p:spPr>
          <a:xfrm>
            <a:off x="381000" y="685800"/>
            <a:ext cx="6096000" cy="3429000"/>
          </a:xfrm>
          <a:ln/>
        </p:spPr>
      </p:sp>
      <p:sp>
        <p:nvSpPr>
          <p:cNvPr id="27652" name="Rectangle 3">
            <a:extLst>
              <a:ext uri="{FF2B5EF4-FFF2-40B4-BE49-F238E27FC236}">
                <a16:creationId xmlns:a16="http://schemas.microsoft.com/office/drawing/2014/main" id="{39A533F8-1DB2-4D90-A4D0-E66F49ADD28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cs-CZ" dirty="0"/>
              <a:t>Kliknutím vložíte nadpis</a:t>
            </a:r>
            <a:endParaRPr lang="cs-CZ" noProof="0"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1D911E5E-6197-7848-99A5-8C8627D11E8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2325600" cy="673200"/>
          </a:xfrm>
          <a:prstGeom prst="rect">
            <a:avLst/>
          </a:prstGeom>
        </p:spPr>
      </p:pic>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cs-CZ" noProof="0" dirty="0"/>
              <a:t>Kliknutím vložíte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cs-CZ" noProof="0" dirty="0"/>
              <a:t>Kliknutím vložíte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cs-CZ" noProof="0" dirty="0"/>
              <a:t>Kliknutím vložíte text</a:t>
            </a:r>
          </a:p>
        </p:txBody>
      </p:sp>
      <p:pic>
        <p:nvPicPr>
          <p:cNvPr id="16" name="Obrázek 1">
            <a:extLst>
              <a:ext uri="{FF2B5EF4-FFF2-40B4-BE49-F238E27FC236}">
                <a16:creationId xmlns:a16="http://schemas.microsoft.com/office/drawing/2014/main" id="{7A558590-3D19-6C48-A2E2-AA9685798C9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1">
            <a:extLst>
              <a:ext uri="{FF2B5EF4-FFF2-40B4-BE49-F238E27FC236}">
                <a16:creationId xmlns:a16="http://schemas.microsoft.com/office/drawing/2014/main" id="{0F2C13CE-A0CC-E748-B805-EB1352FB7DC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1">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cs-CZ" dirty="0"/>
              <a:t>Kliknutím vložíte nadpis</a:t>
            </a:r>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cs-CZ" dirty="0"/>
              <a:t>Kliknutím na ikonu vložíte obrázek</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cs-CZ"/>
              <a:t>Zápatí prezentace</a:t>
            </a:r>
            <a:endParaRPr lang="cs-CZ" dirty="0"/>
          </a:p>
        </p:txBody>
      </p:sp>
      <p:pic>
        <p:nvPicPr>
          <p:cNvPr id="10" name="Obrázek 8">
            <a:extLst>
              <a:ext uri="{FF2B5EF4-FFF2-40B4-BE49-F238E27FC236}">
                <a16:creationId xmlns:a16="http://schemas.microsoft.com/office/drawing/2014/main" id="{3DA34264-82BA-334B-A52D-7C7E3907532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2325600" cy="673200"/>
          </a:xfrm>
          <a:prstGeom prst="rect">
            <a:avLst/>
          </a:prstGeom>
        </p:spPr>
      </p:pic>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0000DC"/>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62FAE87C-EBEA-6046-B188-17A3FDF54E5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2325600" cy="673200"/>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2">
    <p:bg>
      <p:bgPr>
        <a:solidFill>
          <a:srgbClr val="0000DC"/>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cs-CZ" dirty="0"/>
              <a:t>Kliknutím na ikonu vložíte obrázek</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cs-CZ"/>
              <a:t>Zápatí prezentace</a:t>
            </a:r>
            <a:endParaRPr lang="cs-CZ" dirty="0"/>
          </a:p>
        </p:txBody>
      </p:sp>
      <p:pic>
        <p:nvPicPr>
          <p:cNvPr id="11" name="Obrázek 8">
            <a:extLst>
              <a:ext uri="{FF2B5EF4-FFF2-40B4-BE49-F238E27FC236}">
                <a16:creationId xmlns:a16="http://schemas.microsoft.com/office/drawing/2014/main" id="{FF2AF076-03BF-A840-9AC6-67D6A53082E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2325600" cy="673200"/>
          </a:xfrm>
          <a:prstGeom prst="rect">
            <a:avLst/>
          </a:prstGeom>
        </p:spPr>
      </p:pic>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zní s obrázkem">
    <p:bg>
      <p:bgPr>
        <a:solidFill>
          <a:srgbClr val="0000DC"/>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cs-CZ" dirty="0"/>
              <a:t>Kliknutím na ikonu vložíte obrázek</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3" cy="324000"/>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logo slide">
    <p:bg>
      <p:bgPr>
        <a:solidFill>
          <a:srgbClr val="0000DC"/>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97000" y="2618763"/>
            <a:ext cx="5598000" cy="1620473"/>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50956" y="2298933"/>
            <a:ext cx="8725020"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fourObj" preserve="1">
  <p:cSld name="Nadpis a 4 obsahy">
    <p:spTree>
      <p:nvGrpSpPr>
        <p:cNvPr id="1" name=""/>
        <p:cNvGrpSpPr/>
        <p:nvPr/>
      </p:nvGrpSpPr>
      <p:grpSpPr>
        <a:xfrm>
          <a:off x="0" y="0"/>
          <a:ext cx="0" cy="0"/>
          <a:chOff x="0" y="0"/>
          <a:chExt cx="0" cy="0"/>
        </a:xfrm>
      </p:grpSpPr>
      <p:sp>
        <p:nvSpPr>
          <p:cNvPr id="2" name="Nadpis 1"/>
          <p:cNvSpPr>
            <a:spLocks noGrp="1"/>
          </p:cNvSpPr>
          <p:nvPr>
            <p:ph type="title" sz="quarter"/>
          </p:nvPr>
        </p:nvSpPr>
        <p:spPr>
          <a:xfrm>
            <a:off x="609600" y="274638"/>
            <a:ext cx="10972800" cy="1143000"/>
          </a:xfrm>
        </p:spPr>
        <p:txBody>
          <a:bodyPr/>
          <a:lstStyle/>
          <a:p>
            <a:r>
              <a:rPr lang="cs-CZ"/>
              <a:t>Klepnutím lze upravit styl předlohy nadpisů.</a:t>
            </a:r>
          </a:p>
        </p:txBody>
      </p:sp>
      <p:sp>
        <p:nvSpPr>
          <p:cNvPr id="3" name="Zástupný symbol pro obsah 2"/>
          <p:cNvSpPr>
            <a:spLocks noGrp="1"/>
          </p:cNvSpPr>
          <p:nvPr>
            <p:ph sz="quarter" idx="1"/>
          </p:nvPr>
        </p:nvSpPr>
        <p:spPr>
          <a:xfrm>
            <a:off x="609600" y="1600200"/>
            <a:ext cx="5384800" cy="21859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600200"/>
            <a:ext cx="5384800" cy="21859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09600" y="3938589"/>
            <a:ext cx="5384800" cy="218757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obsah 5"/>
          <p:cNvSpPr>
            <a:spLocks noGrp="1"/>
          </p:cNvSpPr>
          <p:nvPr>
            <p:ph sz="quarter" idx="4"/>
          </p:nvPr>
        </p:nvSpPr>
        <p:spPr>
          <a:xfrm>
            <a:off x="6197600" y="3938589"/>
            <a:ext cx="5384800" cy="218757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4">
            <a:extLst>
              <a:ext uri="{FF2B5EF4-FFF2-40B4-BE49-F238E27FC236}">
                <a16:creationId xmlns:a16="http://schemas.microsoft.com/office/drawing/2014/main" id="{0A6151F2-14D2-4279-99C3-887FF46AAA14}"/>
              </a:ext>
            </a:extLst>
          </p:cNvPr>
          <p:cNvSpPr>
            <a:spLocks noGrp="1" noChangeArrowheads="1"/>
          </p:cNvSpPr>
          <p:nvPr>
            <p:ph type="dt" sz="half" idx="10"/>
          </p:nvPr>
        </p:nvSpPr>
        <p:spPr>
          <a:ln/>
        </p:spPr>
        <p:txBody>
          <a:bodyPr/>
          <a:lstStyle>
            <a:lvl1pPr>
              <a:defRPr/>
            </a:lvl1pPr>
          </a:lstStyle>
          <a:p>
            <a:pPr>
              <a:defRPr/>
            </a:pPr>
            <a:endParaRPr lang="cs-CZ"/>
          </a:p>
        </p:txBody>
      </p:sp>
      <p:sp>
        <p:nvSpPr>
          <p:cNvPr id="8" name="Rectangle 5">
            <a:extLst>
              <a:ext uri="{FF2B5EF4-FFF2-40B4-BE49-F238E27FC236}">
                <a16:creationId xmlns:a16="http://schemas.microsoft.com/office/drawing/2014/main" id="{BDE08FA7-FA0B-4C1A-88C3-421DF08D7B8D}"/>
              </a:ext>
            </a:extLst>
          </p:cNvPr>
          <p:cNvSpPr>
            <a:spLocks noGrp="1" noChangeArrowheads="1"/>
          </p:cNvSpPr>
          <p:nvPr>
            <p:ph type="ftr" sz="quarter" idx="11"/>
          </p:nvPr>
        </p:nvSpPr>
        <p:spPr>
          <a:ln/>
        </p:spPr>
        <p:txBody>
          <a:bodyPr/>
          <a:lstStyle>
            <a:lvl1pPr>
              <a:defRPr/>
            </a:lvl1pPr>
          </a:lstStyle>
          <a:p>
            <a:pPr>
              <a:defRPr/>
            </a:pPr>
            <a:endParaRPr lang="cs-CZ"/>
          </a:p>
        </p:txBody>
      </p:sp>
      <p:sp>
        <p:nvSpPr>
          <p:cNvPr id="9" name="Rectangle 6">
            <a:extLst>
              <a:ext uri="{FF2B5EF4-FFF2-40B4-BE49-F238E27FC236}">
                <a16:creationId xmlns:a16="http://schemas.microsoft.com/office/drawing/2014/main" id="{168FFA24-E6BD-4D81-8263-E6365BF498E7}"/>
              </a:ext>
            </a:extLst>
          </p:cNvPr>
          <p:cNvSpPr>
            <a:spLocks noGrp="1" noChangeArrowheads="1"/>
          </p:cNvSpPr>
          <p:nvPr>
            <p:ph type="sldNum" sz="quarter" idx="12"/>
          </p:nvPr>
        </p:nvSpPr>
        <p:spPr>
          <a:ln/>
        </p:spPr>
        <p:txBody>
          <a:bodyPr/>
          <a:lstStyle>
            <a:lvl1pPr>
              <a:defRPr/>
            </a:lvl1pPr>
          </a:lstStyle>
          <a:p>
            <a:pPr>
              <a:defRPr/>
            </a:pPr>
            <a:fld id="{937679CB-14E4-4AD3-82CC-E6ED4C1F865B}" type="slidenum">
              <a:rPr lang="cs-CZ" altLang="cs-CZ"/>
              <a:pPr>
                <a:defRPr/>
              </a:pPr>
              <a:t>‹#›</a:t>
            </a:fld>
            <a:endParaRPr lang="cs-CZ" altLang="cs-CZ"/>
          </a:p>
        </p:txBody>
      </p:sp>
    </p:spTree>
    <p:extLst>
      <p:ext uri="{BB962C8B-B14F-4D97-AF65-F5344CB8AC3E}">
        <p14:creationId xmlns:p14="http://schemas.microsoft.com/office/powerpoint/2010/main" val="6175724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reserve="1">
  <p:cSld name="Obsah">
    <p:spTree>
      <p:nvGrpSpPr>
        <p:cNvPr id="1" name=""/>
        <p:cNvGrpSpPr/>
        <p:nvPr/>
      </p:nvGrpSpPr>
      <p:grpSpPr>
        <a:xfrm>
          <a:off x="0" y="0"/>
          <a:ext cx="0" cy="0"/>
          <a:chOff x="0" y="0"/>
          <a:chExt cx="0" cy="0"/>
        </a:xfrm>
      </p:grpSpPr>
      <p:sp>
        <p:nvSpPr>
          <p:cNvPr id="2" name="Zástupný symbol pro obsah 1"/>
          <p:cNvSpPr>
            <a:spLocks noGrp="1"/>
          </p:cNvSpPr>
          <p:nvPr>
            <p:ph/>
          </p:nvPr>
        </p:nvSpPr>
        <p:spPr>
          <a:xfrm>
            <a:off x="609600" y="274639"/>
            <a:ext cx="10972800" cy="585152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3" name="Rectangle 4">
            <a:extLst>
              <a:ext uri="{FF2B5EF4-FFF2-40B4-BE49-F238E27FC236}">
                <a16:creationId xmlns:a16="http://schemas.microsoft.com/office/drawing/2014/main" id="{EB88134A-F416-41A9-938E-D80701FCB71C}"/>
              </a:ext>
            </a:extLst>
          </p:cNvPr>
          <p:cNvSpPr>
            <a:spLocks noGrp="1" noChangeArrowheads="1"/>
          </p:cNvSpPr>
          <p:nvPr>
            <p:ph type="dt" sz="half" idx="10"/>
          </p:nvPr>
        </p:nvSpPr>
        <p:spPr>
          <a:ln/>
        </p:spPr>
        <p:txBody>
          <a:bodyPr/>
          <a:lstStyle>
            <a:lvl1pPr>
              <a:defRPr/>
            </a:lvl1pPr>
          </a:lstStyle>
          <a:p>
            <a:pPr>
              <a:defRPr/>
            </a:pPr>
            <a:endParaRPr lang="cs-CZ"/>
          </a:p>
        </p:txBody>
      </p:sp>
      <p:sp>
        <p:nvSpPr>
          <p:cNvPr id="4" name="Rectangle 5">
            <a:extLst>
              <a:ext uri="{FF2B5EF4-FFF2-40B4-BE49-F238E27FC236}">
                <a16:creationId xmlns:a16="http://schemas.microsoft.com/office/drawing/2014/main" id="{F7B6B37A-EC49-498B-8F2C-61B4A004B608}"/>
              </a:ext>
            </a:extLst>
          </p:cNvPr>
          <p:cNvSpPr>
            <a:spLocks noGrp="1" noChangeArrowheads="1"/>
          </p:cNvSpPr>
          <p:nvPr>
            <p:ph type="ftr" sz="quarter" idx="11"/>
          </p:nvPr>
        </p:nvSpPr>
        <p:spPr>
          <a:ln/>
        </p:spPr>
        <p:txBody>
          <a:bodyPr/>
          <a:lstStyle>
            <a:lvl1pPr>
              <a:defRPr/>
            </a:lvl1pPr>
          </a:lstStyle>
          <a:p>
            <a:pPr>
              <a:defRPr/>
            </a:pPr>
            <a:endParaRPr lang="cs-CZ"/>
          </a:p>
        </p:txBody>
      </p:sp>
      <p:sp>
        <p:nvSpPr>
          <p:cNvPr id="5" name="Rectangle 6">
            <a:extLst>
              <a:ext uri="{FF2B5EF4-FFF2-40B4-BE49-F238E27FC236}">
                <a16:creationId xmlns:a16="http://schemas.microsoft.com/office/drawing/2014/main" id="{F1712277-820A-49F9-8474-BA7C6DE77F59}"/>
              </a:ext>
            </a:extLst>
          </p:cNvPr>
          <p:cNvSpPr>
            <a:spLocks noGrp="1" noChangeArrowheads="1"/>
          </p:cNvSpPr>
          <p:nvPr>
            <p:ph type="sldNum" sz="quarter" idx="12"/>
          </p:nvPr>
        </p:nvSpPr>
        <p:spPr>
          <a:ln/>
        </p:spPr>
        <p:txBody>
          <a:bodyPr/>
          <a:lstStyle>
            <a:lvl1pPr>
              <a:defRPr/>
            </a:lvl1pPr>
          </a:lstStyle>
          <a:p>
            <a:pPr>
              <a:defRPr/>
            </a:pPr>
            <a:fld id="{BC7FDB46-AF08-4B9C-8A54-2F3176611D6F}" type="slidenum">
              <a:rPr lang="cs-CZ" altLang="cs-CZ"/>
              <a:pPr>
                <a:defRPr/>
              </a:pPr>
              <a:t>‹#›</a:t>
            </a:fld>
            <a:endParaRPr lang="cs-CZ" altLang="cs-CZ"/>
          </a:p>
        </p:txBody>
      </p:sp>
    </p:spTree>
    <p:extLst>
      <p:ext uri="{BB962C8B-B14F-4D97-AF65-F5344CB8AC3E}">
        <p14:creationId xmlns:p14="http://schemas.microsoft.com/office/powerpoint/2010/main" val="240672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7" name="Obrázek 1">
            <a:extLst>
              <a:ext uri="{FF2B5EF4-FFF2-40B4-BE49-F238E27FC236}">
                <a16:creationId xmlns:a16="http://schemas.microsoft.com/office/drawing/2014/main" id="{CFFDD51A-A9F8-FE4E-B3A4-730012EB1A4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a:extLst>
              <a:ext uri="{FF2B5EF4-FFF2-40B4-BE49-F238E27FC236}">
                <a16:creationId xmlns:a16="http://schemas.microsoft.com/office/drawing/2014/main" id="{BE63808B-620A-4072-8956-E5DB6C15FAE4}"/>
              </a:ext>
            </a:extLst>
          </p:cNvPr>
          <p:cNvSpPr>
            <a:spLocks noGrp="1" noChangeArrowheads="1"/>
          </p:cNvSpPr>
          <p:nvPr>
            <p:ph type="dt" sz="half" idx="10"/>
          </p:nvPr>
        </p:nvSpPr>
        <p:spPr>
          <a:ln/>
        </p:spPr>
        <p:txBody>
          <a:bodyPr/>
          <a:lstStyle>
            <a:lvl1pPr>
              <a:defRPr/>
            </a:lvl1pPr>
          </a:lstStyle>
          <a:p>
            <a:pPr>
              <a:defRPr/>
            </a:pPr>
            <a:endParaRPr lang="cs-CZ"/>
          </a:p>
        </p:txBody>
      </p:sp>
      <p:sp>
        <p:nvSpPr>
          <p:cNvPr id="6" name="Rectangle 5">
            <a:extLst>
              <a:ext uri="{FF2B5EF4-FFF2-40B4-BE49-F238E27FC236}">
                <a16:creationId xmlns:a16="http://schemas.microsoft.com/office/drawing/2014/main" id="{ADD62E1A-93C9-4878-A4CB-5B318005AAB5}"/>
              </a:ext>
            </a:extLst>
          </p:cNvPr>
          <p:cNvSpPr>
            <a:spLocks noGrp="1" noChangeArrowheads="1"/>
          </p:cNvSpPr>
          <p:nvPr>
            <p:ph type="ftr" sz="quarter" idx="11"/>
          </p:nvPr>
        </p:nvSpPr>
        <p:spPr>
          <a:ln/>
        </p:spPr>
        <p:txBody>
          <a:bodyPr/>
          <a:lstStyle>
            <a:lvl1pPr>
              <a:defRPr/>
            </a:lvl1pPr>
          </a:lstStyle>
          <a:p>
            <a:pPr>
              <a:defRPr/>
            </a:pPr>
            <a:endParaRPr lang="cs-CZ"/>
          </a:p>
        </p:txBody>
      </p:sp>
      <p:sp>
        <p:nvSpPr>
          <p:cNvPr id="7" name="Rectangle 6">
            <a:extLst>
              <a:ext uri="{FF2B5EF4-FFF2-40B4-BE49-F238E27FC236}">
                <a16:creationId xmlns:a16="http://schemas.microsoft.com/office/drawing/2014/main" id="{892DF7B5-3C4E-4AFE-8F7A-ABFA35306CF6}"/>
              </a:ext>
            </a:extLst>
          </p:cNvPr>
          <p:cNvSpPr>
            <a:spLocks noGrp="1" noChangeArrowheads="1"/>
          </p:cNvSpPr>
          <p:nvPr>
            <p:ph type="sldNum" sz="quarter" idx="12"/>
          </p:nvPr>
        </p:nvSpPr>
        <p:spPr>
          <a:ln/>
        </p:spPr>
        <p:txBody>
          <a:bodyPr/>
          <a:lstStyle>
            <a:lvl1pPr>
              <a:defRPr/>
            </a:lvl1pPr>
          </a:lstStyle>
          <a:p>
            <a:pPr>
              <a:defRPr/>
            </a:pPr>
            <a:fld id="{7498C372-0DFC-4532-A164-3F8B64940F30}" type="slidenum">
              <a:rPr lang="cs-CZ" altLang="cs-CZ"/>
              <a:pPr>
                <a:defRPr/>
              </a:pPr>
              <a:t>‹#›</a:t>
            </a:fld>
            <a:endParaRPr lang="cs-CZ" altLang="cs-CZ"/>
          </a:p>
        </p:txBody>
      </p:sp>
    </p:spTree>
    <p:extLst>
      <p:ext uri="{BB962C8B-B14F-4D97-AF65-F5344CB8AC3E}">
        <p14:creationId xmlns:p14="http://schemas.microsoft.com/office/powerpoint/2010/main" val="36007900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AndTwoObj" preserve="1">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obsah 2"/>
          <p:cNvSpPr>
            <a:spLocks noGrp="1"/>
          </p:cNvSpPr>
          <p:nvPr>
            <p:ph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600200"/>
            <a:ext cx="5384800" cy="21859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197600" y="3938589"/>
            <a:ext cx="5384800" cy="218757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4">
            <a:extLst>
              <a:ext uri="{FF2B5EF4-FFF2-40B4-BE49-F238E27FC236}">
                <a16:creationId xmlns:a16="http://schemas.microsoft.com/office/drawing/2014/main" id="{29A4D56D-94E2-46CA-8979-C5F72D11B2D8}"/>
              </a:ext>
            </a:extLst>
          </p:cNvPr>
          <p:cNvSpPr>
            <a:spLocks noGrp="1" noChangeArrowheads="1"/>
          </p:cNvSpPr>
          <p:nvPr>
            <p:ph type="dt" sz="half" idx="10"/>
          </p:nvPr>
        </p:nvSpPr>
        <p:spPr>
          <a:ln/>
        </p:spPr>
        <p:txBody>
          <a:bodyPr/>
          <a:lstStyle>
            <a:lvl1pPr>
              <a:defRPr/>
            </a:lvl1pPr>
          </a:lstStyle>
          <a:p>
            <a:pPr>
              <a:defRPr/>
            </a:pPr>
            <a:endParaRPr lang="cs-CZ"/>
          </a:p>
        </p:txBody>
      </p:sp>
      <p:sp>
        <p:nvSpPr>
          <p:cNvPr id="7" name="Rectangle 5">
            <a:extLst>
              <a:ext uri="{FF2B5EF4-FFF2-40B4-BE49-F238E27FC236}">
                <a16:creationId xmlns:a16="http://schemas.microsoft.com/office/drawing/2014/main" id="{E3A63144-3F65-48F5-AB10-AE5942673550}"/>
              </a:ext>
            </a:extLst>
          </p:cNvPr>
          <p:cNvSpPr>
            <a:spLocks noGrp="1" noChangeArrowheads="1"/>
          </p:cNvSpPr>
          <p:nvPr>
            <p:ph type="ftr" sz="quarter" idx="11"/>
          </p:nvPr>
        </p:nvSpPr>
        <p:spPr>
          <a:ln/>
        </p:spPr>
        <p:txBody>
          <a:bodyPr/>
          <a:lstStyle>
            <a:lvl1pPr>
              <a:defRPr/>
            </a:lvl1pPr>
          </a:lstStyle>
          <a:p>
            <a:pPr>
              <a:defRPr/>
            </a:pPr>
            <a:endParaRPr lang="cs-CZ"/>
          </a:p>
        </p:txBody>
      </p:sp>
      <p:sp>
        <p:nvSpPr>
          <p:cNvPr id="8" name="Rectangle 6">
            <a:extLst>
              <a:ext uri="{FF2B5EF4-FFF2-40B4-BE49-F238E27FC236}">
                <a16:creationId xmlns:a16="http://schemas.microsoft.com/office/drawing/2014/main" id="{9533B330-D4BF-409F-B422-8F5042D32DF5}"/>
              </a:ext>
            </a:extLst>
          </p:cNvPr>
          <p:cNvSpPr>
            <a:spLocks noGrp="1" noChangeArrowheads="1"/>
          </p:cNvSpPr>
          <p:nvPr>
            <p:ph type="sldNum" sz="quarter" idx="12"/>
          </p:nvPr>
        </p:nvSpPr>
        <p:spPr>
          <a:ln/>
        </p:spPr>
        <p:txBody>
          <a:bodyPr/>
          <a:lstStyle>
            <a:lvl1pPr>
              <a:defRPr/>
            </a:lvl1pPr>
          </a:lstStyle>
          <a:p>
            <a:pPr>
              <a:defRPr/>
            </a:pPr>
            <a:fld id="{33099099-A72D-449D-BB5A-F6CD50D1162E}" type="slidenum">
              <a:rPr lang="cs-CZ" altLang="cs-CZ"/>
              <a:pPr>
                <a:defRPr/>
              </a:pPr>
              <a:t>‹#›</a:t>
            </a:fld>
            <a:endParaRPr lang="cs-CZ" altLang="cs-CZ"/>
          </a:p>
        </p:txBody>
      </p:sp>
    </p:spTree>
    <p:extLst>
      <p:ext uri="{BB962C8B-B14F-4D97-AF65-F5344CB8AC3E}">
        <p14:creationId xmlns:p14="http://schemas.microsoft.com/office/powerpoint/2010/main" val="36950342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a:extLst>
              <a:ext uri="{FF2B5EF4-FFF2-40B4-BE49-F238E27FC236}">
                <a16:creationId xmlns:a16="http://schemas.microsoft.com/office/drawing/2014/main" id="{0D5EE238-9997-4012-8D81-4853C5A9C86E}"/>
              </a:ext>
            </a:extLst>
          </p:cNvPr>
          <p:cNvSpPr>
            <a:spLocks noGrp="1" noChangeArrowheads="1"/>
          </p:cNvSpPr>
          <p:nvPr>
            <p:ph type="dt" sz="half" idx="10"/>
          </p:nvPr>
        </p:nvSpPr>
        <p:spPr>
          <a:ln/>
        </p:spPr>
        <p:txBody>
          <a:bodyPr/>
          <a:lstStyle>
            <a:lvl1pPr>
              <a:defRPr/>
            </a:lvl1pPr>
          </a:lstStyle>
          <a:p>
            <a:pPr>
              <a:defRPr/>
            </a:pPr>
            <a:endParaRPr lang="cs-CZ"/>
          </a:p>
        </p:txBody>
      </p:sp>
      <p:sp>
        <p:nvSpPr>
          <p:cNvPr id="6" name="Rectangle 5">
            <a:extLst>
              <a:ext uri="{FF2B5EF4-FFF2-40B4-BE49-F238E27FC236}">
                <a16:creationId xmlns:a16="http://schemas.microsoft.com/office/drawing/2014/main" id="{CDA88BA6-F8E0-476C-99E9-1482390AB352}"/>
              </a:ext>
            </a:extLst>
          </p:cNvPr>
          <p:cNvSpPr>
            <a:spLocks noGrp="1" noChangeArrowheads="1"/>
          </p:cNvSpPr>
          <p:nvPr>
            <p:ph type="ftr" sz="quarter" idx="11"/>
          </p:nvPr>
        </p:nvSpPr>
        <p:spPr>
          <a:ln/>
        </p:spPr>
        <p:txBody>
          <a:bodyPr/>
          <a:lstStyle>
            <a:lvl1pPr>
              <a:defRPr/>
            </a:lvl1pPr>
          </a:lstStyle>
          <a:p>
            <a:pPr>
              <a:defRPr/>
            </a:pPr>
            <a:endParaRPr lang="cs-CZ"/>
          </a:p>
        </p:txBody>
      </p:sp>
      <p:sp>
        <p:nvSpPr>
          <p:cNvPr id="7" name="Rectangle 6">
            <a:extLst>
              <a:ext uri="{FF2B5EF4-FFF2-40B4-BE49-F238E27FC236}">
                <a16:creationId xmlns:a16="http://schemas.microsoft.com/office/drawing/2014/main" id="{8816AE3A-A1F0-43B0-B0CC-B0BB19DC655C}"/>
              </a:ext>
            </a:extLst>
          </p:cNvPr>
          <p:cNvSpPr>
            <a:spLocks noGrp="1" noChangeArrowheads="1"/>
          </p:cNvSpPr>
          <p:nvPr>
            <p:ph type="sldNum" sz="quarter" idx="12"/>
          </p:nvPr>
        </p:nvSpPr>
        <p:spPr>
          <a:ln/>
        </p:spPr>
        <p:txBody>
          <a:bodyPr/>
          <a:lstStyle>
            <a:lvl1pPr>
              <a:defRPr/>
            </a:lvl1pPr>
          </a:lstStyle>
          <a:p>
            <a:pPr>
              <a:defRPr/>
            </a:pPr>
            <a:fld id="{2163003F-8CDC-41C6-A496-FD9D1C468473}" type="slidenum">
              <a:rPr lang="cs-CZ" altLang="cs-CZ"/>
              <a:pPr>
                <a:defRPr/>
              </a:pPr>
              <a:t>‹#›</a:t>
            </a:fld>
            <a:endParaRPr lang="cs-CZ" altLang="cs-CZ"/>
          </a:p>
        </p:txBody>
      </p:sp>
    </p:spTree>
    <p:extLst>
      <p:ext uri="{BB962C8B-B14F-4D97-AF65-F5344CB8AC3E}">
        <p14:creationId xmlns:p14="http://schemas.microsoft.com/office/powerpoint/2010/main" val="29142669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TwoObj" preserve="1">
  <p:cSld name="Nadpis, text a 2 obsahy">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600200"/>
            <a:ext cx="5384800" cy="21859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197600" y="3938589"/>
            <a:ext cx="5384800" cy="218757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4">
            <a:extLst>
              <a:ext uri="{FF2B5EF4-FFF2-40B4-BE49-F238E27FC236}">
                <a16:creationId xmlns:a16="http://schemas.microsoft.com/office/drawing/2014/main" id="{908AA891-4EA8-457E-8CB7-235A1FF08154}"/>
              </a:ext>
            </a:extLst>
          </p:cNvPr>
          <p:cNvSpPr>
            <a:spLocks noGrp="1" noChangeArrowheads="1"/>
          </p:cNvSpPr>
          <p:nvPr>
            <p:ph type="dt" sz="half" idx="10"/>
          </p:nvPr>
        </p:nvSpPr>
        <p:spPr>
          <a:ln/>
        </p:spPr>
        <p:txBody>
          <a:bodyPr/>
          <a:lstStyle>
            <a:lvl1pPr>
              <a:defRPr/>
            </a:lvl1pPr>
          </a:lstStyle>
          <a:p>
            <a:pPr>
              <a:defRPr/>
            </a:pPr>
            <a:endParaRPr lang="cs-CZ"/>
          </a:p>
        </p:txBody>
      </p:sp>
      <p:sp>
        <p:nvSpPr>
          <p:cNvPr id="7" name="Rectangle 5">
            <a:extLst>
              <a:ext uri="{FF2B5EF4-FFF2-40B4-BE49-F238E27FC236}">
                <a16:creationId xmlns:a16="http://schemas.microsoft.com/office/drawing/2014/main" id="{09207131-7896-4E41-A96E-A454686877D9}"/>
              </a:ext>
            </a:extLst>
          </p:cNvPr>
          <p:cNvSpPr>
            <a:spLocks noGrp="1" noChangeArrowheads="1"/>
          </p:cNvSpPr>
          <p:nvPr>
            <p:ph type="ftr" sz="quarter" idx="11"/>
          </p:nvPr>
        </p:nvSpPr>
        <p:spPr>
          <a:ln/>
        </p:spPr>
        <p:txBody>
          <a:bodyPr/>
          <a:lstStyle>
            <a:lvl1pPr>
              <a:defRPr/>
            </a:lvl1pPr>
          </a:lstStyle>
          <a:p>
            <a:pPr>
              <a:defRPr/>
            </a:pPr>
            <a:endParaRPr lang="cs-CZ"/>
          </a:p>
        </p:txBody>
      </p:sp>
      <p:sp>
        <p:nvSpPr>
          <p:cNvPr id="8" name="Rectangle 6">
            <a:extLst>
              <a:ext uri="{FF2B5EF4-FFF2-40B4-BE49-F238E27FC236}">
                <a16:creationId xmlns:a16="http://schemas.microsoft.com/office/drawing/2014/main" id="{D5193407-BE79-4E40-9B30-1915B0A70FCE}"/>
              </a:ext>
            </a:extLst>
          </p:cNvPr>
          <p:cNvSpPr>
            <a:spLocks noGrp="1" noChangeArrowheads="1"/>
          </p:cNvSpPr>
          <p:nvPr>
            <p:ph type="sldNum" sz="quarter" idx="12"/>
          </p:nvPr>
        </p:nvSpPr>
        <p:spPr>
          <a:ln/>
        </p:spPr>
        <p:txBody>
          <a:bodyPr/>
          <a:lstStyle>
            <a:lvl1pPr>
              <a:defRPr/>
            </a:lvl1pPr>
          </a:lstStyle>
          <a:p>
            <a:pPr>
              <a:defRPr/>
            </a:pPr>
            <a:fld id="{EC2FD059-D519-46EE-B00B-C263B80161C3}" type="slidenum">
              <a:rPr lang="cs-CZ" altLang="cs-CZ"/>
              <a:pPr>
                <a:defRPr/>
              </a:pPr>
              <a:t>‹#›</a:t>
            </a:fld>
            <a:endParaRPr lang="cs-CZ" altLang="cs-CZ"/>
          </a:p>
        </p:txBody>
      </p:sp>
    </p:spTree>
    <p:extLst>
      <p:ext uri="{BB962C8B-B14F-4D97-AF65-F5344CB8AC3E}">
        <p14:creationId xmlns:p14="http://schemas.microsoft.com/office/powerpoint/2010/main" val="3212021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8" name="Obrázek 1">
            <a:extLst>
              <a:ext uri="{FF2B5EF4-FFF2-40B4-BE49-F238E27FC236}">
                <a16:creationId xmlns:a16="http://schemas.microsoft.com/office/drawing/2014/main" id="{B8CF8514-A699-7446-A004-D53B6C058A7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0" name="Obrázek 1">
            <a:extLst>
              <a:ext uri="{FF2B5EF4-FFF2-40B4-BE49-F238E27FC236}">
                <a16:creationId xmlns:a16="http://schemas.microsoft.com/office/drawing/2014/main" id="{56972E37-6C79-104E-9A2E-0A7D6AE76D0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pod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cs-CZ" dirty="0"/>
              <a:t>Kliknutím vložíte nadpis</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0" name="Obrázek 1">
            <a:extLst>
              <a:ext uri="{FF2B5EF4-FFF2-40B4-BE49-F238E27FC236}">
                <a16:creationId xmlns:a16="http://schemas.microsoft.com/office/drawing/2014/main" id="{7BC10773-D561-EC40-B870-2EB7E6832C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rázek s text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cs-CZ" dirty="0"/>
              <a:t>Kliknutím vložíte nadpis</a:t>
            </a:r>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cs-CZ" dirty="0"/>
              <a:t>Kliknutím na ikonu vložíte obrázek</a:t>
            </a:r>
          </a:p>
        </p:txBody>
      </p:sp>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pic>
        <p:nvPicPr>
          <p:cNvPr id="12" name="Obrázek 1">
            <a:extLst>
              <a:ext uri="{FF2B5EF4-FFF2-40B4-BE49-F238E27FC236}">
                <a16:creationId xmlns:a16="http://schemas.microsoft.com/office/drawing/2014/main" id="{AAC051C2-3678-DC41-8EFB-F28692213E0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cs-CZ" noProof="0" dirty="0"/>
              <a:t>Kliknutím vložíte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cs-CZ" noProof="0" dirty="0"/>
              <a:t>Kliknutím vložíte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cs-CZ" noProof="0" dirty="0"/>
              <a:t>Kliknutím vložíte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cs-CZ" noProof="0" dirty="0"/>
              <a:t>Kliknutím vložíte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22" name="Obrázek 1">
            <a:extLst>
              <a:ext uri="{FF2B5EF4-FFF2-40B4-BE49-F238E27FC236}">
                <a16:creationId xmlns:a16="http://schemas.microsoft.com/office/drawing/2014/main" id="{0354C595-25A7-D342-992D-A47A315A96E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uze obsah">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pic>
        <p:nvPicPr>
          <p:cNvPr id="6" name="Obrázek 1">
            <a:extLst>
              <a:ext uri="{FF2B5EF4-FFF2-40B4-BE49-F238E27FC236}">
                <a16:creationId xmlns:a16="http://schemas.microsoft.com/office/drawing/2014/main" id="{8CCE2A48-C459-CA4C-978D-0CE03EA53FE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8" name="Obrázek 1">
            <a:extLst>
              <a:ext uri="{FF2B5EF4-FFF2-40B4-BE49-F238E27FC236}">
                <a16:creationId xmlns:a16="http://schemas.microsoft.com/office/drawing/2014/main" id="{B8E44221-4107-1D4F-ACA7-8A5430625CB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a:t>Zápatí prezentace</a:t>
            </a:r>
            <a:endParaRPr lang="cs-CZ" dirty="0"/>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vložíte nadpis</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cs-CZ" noProof="0" dirty="0"/>
              <a:t>Kliknutím vložíte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 id="2147483699" r:id="rId18"/>
    <p:sldLayoutId id="2147483700" r:id="rId19"/>
    <p:sldLayoutId id="2147483701" r:id="rId20"/>
    <p:sldLayoutId id="2147483702" r:id="rId21"/>
    <p:sldLayoutId id="2147483703" r:id="rId22"/>
    <p:sldLayoutId id="2147483704" r:id="rId23"/>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5"/>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2.emf"/><Relationship Id="rId2" Type="http://schemas.openxmlformats.org/officeDocument/2006/relationships/notesSlide" Target="../notesSlides/notesSlide9.xml"/><Relationship Id="rId1" Type="http://schemas.openxmlformats.org/officeDocument/2006/relationships/slideLayout" Target="../slideLayouts/slideLayout19.xml"/><Relationship Id="rId9"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1.xml"/><Relationship Id="rId5" Type="http://schemas.openxmlformats.org/officeDocument/2006/relationships/image" Target="../media/image20.jpe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16.xml"/><Relationship Id="rId1" Type="http://schemas.openxmlformats.org/officeDocument/2006/relationships/slideLayout" Target="../slideLayouts/slideLayout19.xml"/><Relationship Id="rId6" Type="http://schemas.openxmlformats.org/officeDocument/2006/relationships/image" Target="../media/image22.png"/><Relationship Id="rId5" Type="http://schemas.openxmlformats.org/officeDocument/2006/relationships/oleObject" Target="../embeddings/oleObject5.bin"/><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21.xml"/><Relationship Id="rId1" Type="http://schemas.openxmlformats.org/officeDocument/2006/relationships/slideLayout" Target="../slideLayouts/slideLayout19.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29.xml"/><Relationship Id="rId1" Type="http://schemas.openxmlformats.org/officeDocument/2006/relationships/slideLayout" Target="../slideLayouts/slideLayout11.xml"/><Relationship Id="rId4" Type="http://schemas.openxmlformats.org/officeDocument/2006/relationships/image" Target="../media/image37.jpeg"/></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0.xml"/><Relationship Id="rId1" Type="http://schemas.openxmlformats.org/officeDocument/2006/relationships/slideLayout" Target="../slideLayouts/slideLayout22.xml"/><Relationship Id="rId5" Type="http://schemas.openxmlformats.org/officeDocument/2006/relationships/image" Target="../media/image39.png"/><Relationship Id="rId4" Type="http://schemas.openxmlformats.org/officeDocument/2006/relationships/oleObject" Target="../embeddings/oleObject7.bin"/></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11.xml"/><Relationship Id="rId4" Type="http://schemas.openxmlformats.org/officeDocument/2006/relationships/image" Target="../media/image41.jpeg"/></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22.xml"/><Relationship Id="rId4" Type="http://schemas.openxmlformats.org/officeDocument/2006/relationships/image" Target="../media/image43.jpeg"/></Relationships>
</file>

<file path=ppt/slides/_rels/slide3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4.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7.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7" Type="http://schemas.openxmlformats.org/officeDocument/2006/relationships/image" Target="../media/image47.png"/><Relationship Id="rId2" Type="http://schemas.openxmlformats.org/officeDocument/2006/relationships/notesSlide" Target="../notesSlides/notesSlide38.xml"/><Relationship Id="rId1" Type="http://schemas.openxmlformats.org/officeDocument/2006/relationships/slideLayout" Target="../slideLayouts/slideLayout22.xml"/><Relationship Id="rId6" Type="http://schemas.openxmlformats.org/officeDocument/2006/relationships/image" Target="../media/image49.png"/><Relationship Id="rId5" Type="http://schemas.openxmlformats.org/officeDocument/2006/relationships/image" Target="../media/image4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9.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1.xml"/><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3.xml"/><Relationship Id="rId1" Type="http://schemas.openxmlformats.org/officeDocument/2006/relationships/slideLayout" Target="../slideLayouts/slideLayout11.xml"/><Relationship Id="rId4" Type="http://schemas.openxmlformats.org/officeDocument/2006/relationships/image" Target="../media/image53.png"/></Relationships>
</file>

<file path=ppt/slides/_rels/slide4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4.xml"/><Relationship Id="rId1" Type="http://schemas.openxmlformats.org/officeDocument/2006/relationships/slideLayout" Target="../slideLayouts/slideLayout19.xml"/><Relationship Id="rId5" Type="http://schemas.openxmlformats.org/officeDocument/2006/relationships/image" Target="../media/image55.png"/><Relationship Id="rId4" Type="http://schemas.openxmlformats.org/officeDocument/2006/relationships/oleObject" Target="../embeddings/oleObject8.bin"/></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6.xml"/><Relationship Id="rId1" Type="http://schemas.openxmlformats.org/officeDocument/2006/relationships/slideLayout" Target="../slideLayouts/slideLayout11.xml"/><Relationship Id="rId4" Type="http://schemas.openxmlformats.org/officeDocument/2006/relationships/image" Target="../media/image57.jpeg"/></Relationships>
</file>

<file path=ppt/slides/_rels/slide4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8.xml"/><Relationship Id="rId1" Type="http://schemas.openxmlformats.org/officeDocument/2006/relationships/slideLayout" Target="../slideLayouts/slideLayout11.xml"/><Relationship Id="rId5" Type="http://schemas.openxmlformats.org/officeDocument/2006/relationships/image" Target="../media/image61.jpeg"/><Relationship Id="rId4" Type="http://schemas.openxmlformats.org/officeDocument/2006/relationships/image" Target="../media/image6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7.xml"/><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6.xml"/><Relationship Id="rId1" Type="http://schemas.openxmlformats.org/officeDocument/2006/relationships/slideLayout" Target="../slideLayouts/slideLayout20.xml"/><Relationship Id="rId4" Type="http://schemas.openxmlformats.org/officeDocument/2006/relationships/image" Target="../media/image9.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7.xml"/><Relationship Id="rId1" Type="http://schemas.openxmlformats.org/officeDocument/2006/relationships/slideLayout" Target="../slideLayouts/slideLayout21.xml"/><Relationship Id="rId4" Type="http://schemas.openxmlformats.org/officeDocument/2006/relationships/image" Target="../media/image10.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1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pätu 1">
            <a:extLst>
              <a:ext uri="{FF2B5EF4-FFF2-40B4-BE49-F238E27FC236}">
                <a16:creationId xmlns:a16="http://schemas.microsoft.com/office/drawing/2014/main" id="{A4692E60-FDF9-1E4F-A820-B4DF2F656193}"/>
              </a:ext>
            </a:extLst>
          </p:cNvPr>
          <p:cNvSpPr>
            <a:spLocks noGrp="1"/>
          </p:cNvSpPr>
          <p:nvPr>
            <p:ph type="ftr" sz="quarter" idx="10"/>
          </p:nvPr>
        </p:nvSpPr>
        <p:spPr/>
        <p:txBody>
          <a:bodyPr/>
          <a:lstStyle/>
          <a:p>
            <a:r>
              <a:rPr lang="en-GB" altLang="cs-CZ" sz="1200" b="0" dirty="0"/>
              <a:t>Department of Biophysics, Medical Faculty, Masaryk University, Brno</a:t>
            </a:r>
            <a:endParaRPr lang="cs-CZ" dirty="0"/>
          </a:p>
        </p:txBody>
      </p:sp>
      <p:sp>
        <p:nvSpPr>
          <p:cNvPr id="3" name="Zástupný objekt pre číslo snímky 2">
            <a:extLst>
              <a:ext uri="{FF2B5EF4-FFF2-40B4-BE49-F238E27FC236}">
                <a16:creationId xmlns:a16="http://schemas.microsoft.com/office/drawing/2014/main" id="{9DAF3088-3E4D-9845-B71B-E817345CD820}"/>
              </a:ext>
            </a:extLst>
          </p:cNvPr>
          <p:cNvSpPr>
            <a:spLocks noGrp="1"/>
          </p:cNvSpPr>
          <p:nvPr>
            <p:ph type="sldNum" sz="quarter" idx="11"/>
          </p:nvPr>
        </p:nvSpPr>
        <p:spPr/>
        <p:txBody>
          <a:bodyPr/>
          <a:lstStyle/>
          <a:p>
            <a:fld id="{0DE708CC-0C3F-4567-9698-B54C0F35BD31}" type="slidenum">
              <a:rPr lang="cs-CZ" altLang="cs-CZ" noProof="0" smtClean="0"/>
              <a:pPr/>
              <a:t>1</a:t>
            </a:fld>
            <a:endParaRPr lang="cs-CZ" altLang="cs-CZ" noProof="0" dirty="0"/>
          </a:p>
        </p:txBody>
      </p:sp>
      <p:sp>
        <p:nvSpPr>
          <p:cNvPr id="4" name="Nadpis 3">
            <a:extLst>
              <a:ext uri="{FF2B5EF4-FFF2-40B4-BE49-F238E27FC236}">
                <a16:creationId xmlns:a16="http://schemas.microsoft.com/office/drawing/2014/main" id="{2491EF5B-3067-7546-837B-2D005F3ED499}"/>
              </a:ext>
            </a:extLst>
          </p:cNvPr>
          <p:cNvSpPr>
            <a:spLocks noGrp="1"/>
          </p:cNvSpPr>
          <p:nvPr>
            <p:ph type="title"/>
          </p:nvPr>
        </p:nvSpPr>
        <p:spPr/>
        <p:txBody>
          <a:bodyPr/>
          <a:lstStyle/>
          <a:p>
            <a:r>
              <a:rPr lang="en-GB" altLang="cs-CZ" sz="4400" dirty="0"/>
              <a:t>Lectures on Medical Biophysics</a:t>
            </a:r>
            <a:endParaRPr lang="cs-CZ" dirty="0"/>
          </a:p>
        </p:txBody>
      </p:sp>
      <p:sp>
        <p:nvSpPr>
          <p:cNvPr id="5" name="Podnadpis 4">
            <a:extLst>
              <a:ext uri="{FF2B5EF4-FFF2-40B4-BE49-F238E27FC236}">
                <a16:creationId xmlns:a16="http://schemas.microsoft.com/office/drawing/2014/main" id="{BDA74EBB-06F9-2F42-BBA7-49358111EC86}"/>
              </a:ext>
            </a:extLst>
          </p:cNvPr>
          <p:cNvSpPr>
            <a:spLocks noGrp="1"/>
          </p:cNvSpPr>
          <p:nvPr>
            <p:ph type="subTitle" idx="1"/>
          </p:nvPr>
        </p:nvSpPr>
        <p:spPr/>
        <p:txBody>
          <a:bodyPr/>
          <a:lstStyle/>
          <a:p>
            <a:r>
              <a:rPr lang="en-GB" altLang="cs-CZ" sz="2400" b="1" dirty="0">
                <a:solidFill>
                  <a:srgbClr val="0000DC"/>
                </a:solidFill>
              </a:rPr>
              <a:t>Ultrasound diagnostics</a:t>
            </a:r>
          </a:p>
          <a:p>
            <a:endParaRPr lang="cs-CZ" dirty="0"/>
          </a:p>
        </p:txBody>
      </p:sp>
      <p:pic>
        <p:nvPicPr>
          <p:cNvPr id="6" name="Picture 6" descr="VÃ½sledek obrÃ¡zku pro 4d ultrasound gif">
            <a:extLst>
              <a:ext uri="{FF2B5EF4-FFF2-40B4-BE49-F238E27FC236}">
                <a16:creationId xmlns:a16="http://schemas.microsoft.com/office/drawing/2014/main" id="{080E3188-9252-42D0-AC27-56E32AE7D03C}"/>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012704" y="2999512"/>
            <a:ext cx="2772896" cy="346612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6" descr="jaterní cysta">
            <a:extLst>
              <a:ext uri="{FF2B5EF4-FFF2-40B4-BE49-F238E27FC236}">
                <a16:creationId xmlns:a16="http://schemas.microsoft.com/office/drawing/2014/main" id="{324B72B8-0156-469B-9E85-4013D339E7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757614" y="279719"/>
            <a:ext cx="2592387" cy="1944687"/>
          </a:xfrm>
          <a:prstGeom prst="rect">
            <a:avLst/>
          </a:prstGeom>
          <a:noFill/>
        </p:spPr>
      </p:pic>
      <p:pic>
        <p:nvPicPr>
          <p:cNvPr id="8" name="Picture 29" descr="ren-perf2">
            <a:extLst>
              <a:ext uri="{FF2B5EF4-FFF2-40B4-BE49-F238E27FC236}">
                <a16:creationId xmlns:a16="http://schemas.microsoft.com/office/drawing/2014/main" id="{7DDB1383-5B2D-40EC-880C-B792F3B674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7003039" y="286814"/>
            <a:ext cx="2786192" cy="1955454"/>
          </a:xfrm>
          <a:prstGeom prst="rect">
            <a:avLst/>
          </a:prstGeom>
          <a:noFill/>
        </p:spPr>
      </p:pic>
    </p:spTree>
    <p:extLst>
      <p:ext uri="{BB962C8B-B14F-4D97-AF65-F5344CB8AC3E}">
        <p14:creationId xmlns:p14="http://schemas.microsoft.com/office/powerpoint/2010/main" val="326334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ppt_x"/>
                                          </p:val>
                                        </p:tav>
                                        <p:tav tm="100000">
                                          <p:val>
                                            <p:strVal val="#ppt_x"/>
                                          </p:val>
                                        </p:tav>
                                      </p:tavLst>
                                    </p:anim>
                                    <p:anim calcmode="lin" valueType="num">
                                      <p:cBhvr additive="base">
                                        <p:cTn id="8"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Zástupný symbol pro číslo snímku 4">
            <a:extLst>
              <a:ext uri="{FF2B5EF4-FFF2-40B4-BE49-F238E27FC236}">
                <a16:creationId xmlns:a16="http://schemas.microsoft.com/office/drawing/2014/main" id="{0549B2ED-EC6C-4CCB-9C37-18ED3ACCBD4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D130147-7A97-42F0-A20D-D219A2DA5297}" type="slidenum">
              <a:rPr lang="cs-CZ" altLang="cs-CZ" sz="1400"/>
              <a:pPr>
                <a:spcBef>
                  <a:spcPct val="0"/>
                </a:spcBef>
                <a:buFontTx/>
                <a:buNone/>
              </a:pPr>
              <a:t>10</a:t>
            </a:fld>
            <a:endParaRPr lang="cs-CZ" altLang="cs-CZ" sz="1400"/>
          </a:p>
        </p:txBody>
      </p:sp>
      <p:sp>
        <p:nvSpPr>
          <p:cNvPr id="26627" name="Text Box 3">
            <a:extLst>
              <a:ext uri="{FF2B5EF4-FFF2-40B4-BE49-F238E27FC236}">
                <a16:creationId xmlns:a16="http://schemas.microsoft.com/office/drawing/2014/main" id="{557D5412-E296-4EB3-BB03-D5275F1F33CB}"/>
              </a:ext>
            </a:extLst>
          </p:cNvPr>
          <p:cNvSpPr txBox="1">
            <a:spLocks noChangeArrowheads="1"/>
          </p:cNvSpPr>
          <p:nvPr/>
        </p:nvSpPr>
        <p:spPr bwMode="auto">
          <a:xfrm>
            <a:off x="699716" y="2594667"/>
            <a:ext cx="10893286" cy="1131079"/>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1800" b="0" dirty="0">
                <a:cs typeface="Times New Roman" panose="02020603050405020304" pitchFamily="18" charset="0"/>
              </a:rPr>
              <a:t>We suppose perpendicular incidence of US on an interface between two media with different Z  -  a portion of waves will pass through and a portion will be reflected (the larger the difference in Z, the higher reflection</a:t>
            </a:r>
            <a:r>
              <a:rPr lang="en-GB" altLang="cs-CZ" sz="1800" b="0" dirty="0"/>
              <a:t>).</a:t>
            </a:r>
          </a:p>
          <a:p>
            <a:pPr eaLnBrk="1" hangingPunct="1">
              <a:spcBef>
                <a:spcPct val="50000"/>
              </a:spcBef>
              <a:buFontTx/>
              <a:buNone/>
            </a:pPr>
            <a:endParaRPr lang="en-GB" altLang="cs-CZ" sz="900" b="0" dirty="0"/>
          </a:p>
        </p:txBody>
      </p:sp>
      <p:sp>
        <p:nvSpPr>
          <p:cNvPr id="26628" name="Text Box 4">
            <a:extLst>
              <a:ext uri="{FF2B5EF4-FFF2-40B4-BE49-F238E27FC236}">
                <a16:creationId xmlns:a16="http://schemas.microsoft.com/office/drawing/2014/main" id="{45D3FCF7-A4A2-42ED-B5E0-7D21EC3B9654}"/>
              </a:ext>
            </a:extLst>
          </p:cNvPr>
          <p:cNvSpPr txBox="1">
            <a:spLocks noChangeArrowheads="1"/>
          </p:cNvSpPr>
          <p:nvPr/>
        </p:nvSpPr>
        <p:spPr bwMode="auto">
          <a:xfrm>
            <a:off x="2495550" y="404813"/>
            <a:ext cx="7272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GB" altLang="cs-CZ" sz="2400">
              <a:solidFill>
                <a:srgbClr val="FFFF00"/>
              </a:solidFill>
              <a:latin typeface="Arial Unicode MS" pitchFamily="34" charset="-128"/>
            </a:endParaRPr>
          </a:p>
        </p:txBody>
      </p:sp>
      <p:sp>
        <p:nvSpPr>
          <p:cNvPr id="26629" name="Text Box 5">
            <a:extLst>
              <a:ext uri="{FF2B5EF4-FFF2-40B4-BE49-F238E27FC236}">
                <a16:creationId xmlns:a16="http://schemas.microsoft.com/office/drawing/2014/main" id="{4A1C7A59-25E2-4375-BDD2-14E4C748C5AE}"/>
              </a:ext>
            </a:extLst>
          </p:cNvPr>
          <p:cNvSpPr txBox="1">
            <a:spLocks noChangeArrowheads="1"/>
          </p:cNvSpPr>
          <p:nvPr/>
        </p:nvSpPr>
        <p:spPr bwMode="auto">
          <a:xfrm>
            <a:off x="159026" y="0"/>
            <a:ext cx="1033669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3600" b="1" dirty="0">
                <a:solidFill>
                  <a:srgbClr val="0000DC"/>
                </a:solidFill>
              </a:rPr>
              <a:t>Acoustic parameters of medium</a:t>
            </a:r>
            <a:r>
              <a:rPr lang="cs-CZ" altLang="cs-CZ" sz="3600" b="1" dirty="0">
                <a:solidFill>
                  <a:srgbClr val="0000DC"/>
                </a:solidFill>
              </a:rPr>
              <a:t>:</a:t>
            </a:r>
            <a:r>
              <a:rPr lang="en-GB" altLang="cs-CZ" sz="3600" b="1" dirty="0">
                <a:solidFill>
                  <a:srgbClr val="0000DC"/>
                </a:solidFill>
              </a:rPr>
              <a:t> US reflection and transmission on interfaces</a:t>
            </a:r>
          </a:p>
        </p:txBody>
      </p:sp>
      <p:pic>
        <p:nvPicPr>
          <p:cNvPr id="26631" name="Picture 7">
            <a:extLst>
              <a:ext uri="{FF2B5EF4-FFF2-40B4-BE49-F238E27FC236}">
                <a16:creationId xmlns:a16="http://schemas.microsoft.com/office/drawing/2014/main" id="{8D55B13C-8E21-4B3B-9C23-76CCB3D3AA4A}"/>
              </a:ext>
            </a:extLst>
          </p:cNvPr>
          <p:cNvPicPr>
            <a:picLocks noGrp="1" noChangeAspect="1" noChangeArrowheads="1"/>
          </p:cNvPicPr>
          <p:nvPr>
            <p:ph/>
          </p:nvPr>
        </p:nvPicPr>
        <p:blipFill>
          <a:blip r:embed="rId3">
            <a:extLst>
              <a:ext uri="{28A0092B-C50C-407E-A947-70E740481C1C}">
                <a14:useLocalDpi xmlns:a14="http://schemas.microsoft.com/office/drawing/2010/main" val="0"/>
              </a:ext>
            </a:extLst>
          </a:blip>
          <a:srcRect t="14403"/>
          <a:stretch>
            <a:fillRect/>
          </a:stretch>
        </p:blipFill>
        <p:spPr>
          <a:xfrm>
            <a:off x="9671726" y="3385654"/>
            <a:ext cx="1552575" cy="2374900"/>
          </a:xfrm>
          <a:solidFill>
            <a:srgbClr val="000000"/>
          </a:solidFill>
        </p:spPr>
      </p:pic>
      <p:sp>
        <p:nvSpPr>
          <p:cNvPr id="26632" name="Rectangle 10">
            <a:extLst>
              <a:ext uri="{FF2B5EF4-FFF2-40B4-BE49-F238E27FC236}">
                <a16:creationId xmlns:a16="http://schemas.microsoft.com/office/drawing/2014/main" id="{273C6B13-EB6F-4A19-BB36-F8FE40865872}"/>
              </a:ext>
            </a:extLst>
          </p:cNvPr>
          <p:cNvSpPr>
            <a:spLocks noChangeArrowheads="1"/>
          </p:cNvSpPr>
          <p:nvPr/>
        </p:nvSpPr>
        <p:spPr bwMode="auto">
          <a:xfrm>
            <a:off x="978011" y="5943655"/>
            <a:ext cx="9796006" cy="648512"/>
          </a:xfrm>
          <a:prstGeom prst="rect">
            <a:avLst/>
          </a:prstGeom>
          <a:solidFill>
            <a:schemeClr val="bg1">
              <a:alpha val="59999"/>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lIns="90000" tIns="46800" rIns="90000" bIns="468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0"/>
              </a:spcBef>
              <a:buFontTx/>
              <a:buNone/>
            </a:pPr>
            <a:r>
              <a:rPr lang="en-GB" altLang="cs-CZ" sz="1800" dirty="0">
                <a:solidFill>
                  <a:srgbClr val="FF3300"/>
                </a:solidFill>
              </a:rPr>
              <a:t>Coefficient of reflection R</a:t>
            </a:r>
            <a:r>
              <a:rPr lang="en-GB" altLang="cs-CZ" sz="1800" b="0" dirty="0"/>
              <a:t> – ratio of acoustic pressures of reflected and incident waves</a:t>
            </a:r>
          </a:p>
          <a:p>
            <a:pPr eaLnBrk="1" hangingPunct="1">
              <a:spcBef>
                <a:spcPts val="0"/>
              </a:spcBef>
              <a:buFontTx/>
              <a:buNone/>
            </a:pPr>
            <a:r>
              <a:rPr lang="en-GB" altLang="cs-CZ" sz="1800" dirty="0">
                <a:solidFill>
                  <a:srgbClr val="FF3300"/>
                </a:solidFill>
              </a:rPr>
              <a:t>Coefficient of transmission D</a:t>
            </a:r>
            <a:r>
              <a:rPr lang="en-GB" altLang="cs-CZ" sz="1800" dirty="0"/>
              <a:t> – </a:t>
            </a:r>
            <a:r>
              <a:rPr lang="en-GB" altLang="cs-CZ" sz="1800" b="0" dirty="0"/>
              <a:t>ratio of acoustic pressures of transmitted and incident waves</a:t>
            </a:r>
          </a:p>
        </p:txBody>
      </p:sp>
      <mc:AlternateContent xmlns:mc="http://schemas.openxmlformats.org/markup-compatibility/2006" xmlns:a14="http://schemas.microsoft.com/office/drawing/2010/main">
        <mc:Choice Requires="a14">
          <p:sp>
            <p:nvSpPr>
              <p:cNvPr id="9" name="TextovéPole 8">
                <a:extLst>
                  <a:ext uri="{FF2B5EF4-FFF2-40B4-BE49-F238E27FC236}">
                    <a16:creationId xmlns:a16="http://schemas.microsoft.com/office/drawing/2014/main" id="{DBA25712-EA32-4FF9-8AAE-F1ABBB2E0F50}"/>
                  </a:ext>
                </a:extLst>
              </p:cNvPr>
              <p:cNvSpPr txBox="1"/>
              <p:nvPr/>
            </p:nvSpPr>
            <p:spPr>
              <a:xfrm>
                <a:off x="3789961" y="4271792"/>
                <a:ext cx="2334302" cy="62651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cs-CZ" sz="2000" b="1" i="1" smtClean="0">
                          <a:latin typeface="Cambria Math" panose="02040503050406030204" pitchFamily="18" charset="0"/>
                        </a:rPr>
                        <m:t>𝑹</m:t>
                      </m:r>
                      <m:r>
                        <a:rPr lang="cs-CZ" sz="2000" b="1" i="1" smtClean="0">
                          <a:latin typeface="Cambria Math" panose="02040503050406030204" pitchFamily="18" charset="0"/>
                        </a:rPr>
                        <m:t>=</m:t>
                      </m:r>
                      <m:f>
                        <m:fPr>
                          <m:ctrlPr>
                            <a:rPr lang="cs-CZ" sz="2000" b="1" i="1" smtClean="0">
                              <a:latin typeface="Cambria Math" panose="02040503050406030204" pitchFamily="18" charset="0"/>
                            </a:rPr>
                          </m:ctrlPr>
                        </m:fPr>
                        <m:num>
                          <m:sSub>
                            <m:sSubPr>
                              <m:ctrlPr>
                                <a:rPr lang="cs-CZ" sz="2000" b="1" i="1" smtClean="0">
                                  <a:latin typeface="Cambria Math" panose="02040503050406030204" pitchFamily="18" charset="0"/>
                                </a:rPr>
                              </m:ctrlPr>
                            </m:sSubPr>
                            <m:e>
                              <m:r>
                                <a:rPr lang="cs-CZ" sz="2000" b="1" i="1" smtClean="0">
                                  <a:latin typeface="Cambria Math" panose="02040503050406030204" pitchFamily="18" charset="0"/>
                                </a:rPr>
                                <m:t>𝑷</m:t>
                              </m:r>
                            </m:e>
                            <m:sub>
                              <m:r>
                                <a:rPr lang="cs-CZ" sz="2000" b="1" i="1" smtClean="0">
                                  <a:latin typeface="Cambria Math" panose="02040503050406030204" pitchFamily="18" charset="0"/>
                                </a:rPr>
                                <m:t>𝟏</m:t>
                              </m:r>
                            </m:sub>
                          </m:sSub>
                        </m:num>
                        <m:den>
                          <m:r>
                            <a:rPr lang="cs-CZ" sz="2000" b="1" i="1" smtClean="0">
                              <a:latin typeface="Cambria Math" panose="02040503050406030204" pitchFamily="18" charset="0"/>
                            </a:rPr>
                            <m:t>𝑷</m:t>
                          </m:r>
                        </m:den>
                      </m:f>
                      <m:r>
                        <a:rPr lang="cs-CZ" sz="2000" b="1" i="1" smtClean="0">
                          <a:latin typeface="Cambria Math" panose="02040503050406030204" pitchFamily="18" charset="0"/>
                        </a:rPr>
                        <m:t>=</m:t>
                      </m:r>
                      <m:f>
                        <m:fPr>
                          <m:ctrlPr>
                            <a:rPr lang="cs-CZ" sz="2000" b="1" i="1" smtClean="0">
                              <a:latin typeface="Cambria Math" panose="02040503050406030204" pitchFamily="18" charset="0"/>
                            </a:rPr>
                          </m:ctrlPr>
                        </m:fPr>
                        <m:num>
                          <m:sSub>
                            <m:sSubPr>
                              <m:ctrlPr>
                                <a:rPr lang="cs-CZ" sz="2000" b="1" i="1" smtClean="0">
                                  <a:latin typeface="Cambria Math" panose="02040503050406030204" pitchFamily="18" charset="0"/>
                                </a:rPr>
                              </m:ctrlPr>
                            </m:sSubPr>
                            <m:e>
                              <m:r>
                                <a:rPr lang="cs-CZ" sz="2000" b="1" i="1" smtClean="0">
                                  <a:latin typeface="Cambria Math" panose="02040503050406030204" pitchFamily="18" charset="0"/>
                                </a:rPr>
                                <m:t>𝒁</m:t>
                              </m:r>
                            </m:e>
                            <m:sub>
                              <m:r>
                                <a:rPr lang="cs-CZ" sz="2000" b="1" i="1" smtClean="0">
                                  <a:latin typeface="Cambria Math" panose="02040503050406030204" pitchFamily="18" charset="0"/>
                                </a:rPr>
                                <m:t>𝟐</m:t>
                              </m:r>
                            </m:sub>
                          </m:sSub>
                          <m:r>
                            <a:rPr lang="cs-CZ" sz="2000" b="1" i="1" smtClean="0">
                              <a:latin typeface="Cambria Math" panose="02040503050406030204" pitchFamily="18" charset="0"/>
                            </a:rPr>
                            <m:t>−</m:t>
                          </m:r>
                          <m:sSub>
                            <m:sSubPr>
                              <m:ctrlPr>
                                <a:rPr lang="cs-CZ" sz="2000" b="1" i="1" smtClean="0">
                                  <a:latin typeface="Cambria Math" panose="02040503050406030204" pitchFamily="18" charset="0"/>
                                </a:rPr>
                              </m:ctrlPr>
                            </m:sSubPr>
                            <m:e>
                              <m:r>
                                <a:rPr lang="cs-CZ" sz="2000" b="1" i="1" smtClean="0">
                                  <a:latin typeface="Cambria Math" panose="02040503050406030204" pitchFamily="18" charset="0"/>
                                </a:rPr>
                                <m:t>𝒁</m:t>
                              </m:r>
                            </m:e>
                            <m:sub>
                              <m:r>
                                <a:rPr lang="cs-CZ" sz="2000" b="1" i="1" smtClean="0">
                                  <a:latin typeface="Cambria Math" panose="02040503050406030204" pitchFamily="18" charset="0"/>
                                </a:rPr>
                                <m:t>𝟏</m:t>
                              </m:r>
                            </m:sub>
                          </m:sSub>
                        </m:num>
                        <m:den>
                          <m:sSub>
                            <m:sSubPr>
                              <m:ctrlPr>
                                <a:rPr lang="cs-CZ" sz="2000" i="1">
                                  <a:latin typeface="Cambria Math" panose="02040503050406030204" pitchFamily="18" charset="0"/>
                                </a:rPr>
                              </m:ctrlPr>
                            </m:sSubPr>
                            <m:e>
                              <m:r>
                                <a:rPr lang="cs-CZ" sz="2000" i="1">
                                  <a:latin typeface="Cambria Math" panose="02040503050406030204" pitchFamily="18" charset="0"/>
                                </a:rPr>
                                <m:t>𝒁</m:t>
                              </m:r>
                            </m:e>
                            <m:sub>
                              <m:r>
                                <a:rPr lang="cs-CZ" sz="2000" i="1">
                                  <a:latin typeface="Cambria Math" panose="02040503050406030204" pitchFamily="18" charset="0"/>
                                </a:rPr>
                                <m:t>𝟐</m:t>
                              </m:r>
                            </m:sub>
                          </m:sSub>
                          <m:r>
                            <a:rPr lang="cs-CZ" sz="2000" b="1" i="1" smtClean="0">
                              <a:latin typeface="Cambria Math" panose="02040503050406030204" pitchFamily="18" charset="0"/>
                            </a:rPr>
                            <m:t>+</m:t>
                          </m:r>
                          <m:sSub>
                            <m:sSubPr>
                              <m:ctrlPr>
                                <a:rPr lang="cs-CZ" sz="2000" i="1">
                                  <a:latin typeface="Cambria Math" panose="02040503050406030204" pitchFamily="18" charset="0"/>
                                </a:rPr>
                              </m:ctrlPr>
                            </m:sSubPr>
                            <m:e>
                              <m:r>
                                <a:rPr lang="cs-CZ" sz="2000" i="1">
                                  <a:latin typeface="Cambria Math" panose="02040503050406030204" pitchFamily="18" charset="0"/>
                                </a:rPr>
                                <m:t>𝒁</m:t>
                              </m:r>
                            </m:e>
                            <m:sub>
                              <m:r>
                                <a:rPr lang="cs-CZ" sz="2000" i="1">
                                  <a:latin typeface="Cambria Math" panose="02040503050406030204" pitchFamily="18" charset="0"/>
                                </a:rPr>
                                <m:t>𝟏</m:t>
                              </m:r>
                            </m:sub>
                          </m:sSub>
                        </m:den>
                      </m:f>
                    </m:oMath>
                  </m:oMathPara>
                </a14:m>
                <a:endParaRPr lang="cs-CZ" sz="2000" dirty="0"/>
              </a:p>
            </p:txBody>
          </p:sp>
        </mc:Choice>
        <mc:Fallback xmlns="">
          <p:sp>
            <p:nvSpPr>
              <p:cNvPr id="9" name="TextovéPole 8">
                <a:extLst>
                  <a:ext uri="{FF2B5EF4-FFF2-40B4-BE49-F238E27FC236}">
                    <a16:creationId xmlns:a16="http://schemas.microsoft.com/office/drawing/2014/main" id="{DBA25712-EA32-4FF9-8AAE-F1ABBB2E0F50}"/>
                  </a:ext>
                </a:extLst>
              </p:cNvPr>
              <p:cNvSpPr txBox="1">
                <a:spLocks noRot="1" noChangeAspect="1" noMove="1" noResize="1" noEditPoints="1" noAdjustHandles="1" noChangeArrowheads="1" noChangeShapeType="1" noTextEdit="1"/>
              </p:cNvSpPr>
              <p:nvPr/>
            </p:nvSpPr>
            <p:spPr>
              <a:xfrm>
                <a:off x="3789961" y="4271792"/>
                <a:ext cx="2334302" cy="626518"/>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ovéPole 9">
                <a:extLst>
                  <a:ext uri="{FF2B5EF4-FFF2-40B4-BE49-F238E27FC236}">
                    <a16:creationId xmlns:a16="http://schemas.microsoft.com/office/drawing/2014/main" id="{1374002F-ECF7-4FF5-8B19-92D2B5FA2F61}"/>
                  </a:ext>
                </a:extLst>
              </p:cNvPr>
              <p:cNvSpPr txBox="1"/>
              <p:nvPr/>
            </p:nvSpPr>
            <p:spPr>
              <a:xfrm>
                <a:off x="6641958" y="4261855"/>
                <a:ext cx="2640272" cy="62850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cs-CZ" sz="2000" b="1" i="1" smtClean="0">
                          <a:latin typeface="Cambria Math" panose="02040503050406030204" pitchFamily="18" charset="0"/>
                        </a:rPr>
                        <m:t>𝑫</m:t>
                      </m:r>
                      <m:r>
                        <a:rPr lang="cs-CZ" sz="2000" b="1" i="1" smtClean="0">
                          <a:latin typeface="Cambria Math" panose="02040503050406030204" pitchFamily="18" charset="0"/>
                        </a:rPr>
                        <m:t>=</m:t>
                      </m:r>
                      <m:f>
                        <m:fPr>
                          <m:ctrlPr>
                            <a:rPr lang="cs-CZ" sz="2000" i="1">
                              <a:latin typeface="Cambria Math" panose="02040503050406030204" pitchFamily="18" charset="0"/>
                            </a:rPr>
                          </m:ctrlPr>
                        </m:fPr>
                        <m:num>
                          <m:sSub>
                            <m:sSubPr>
                              <m:ctrlPr>
                                <a:rPr lang="cs-CZ" sz="2000" i="1">
                                  <a:latin typeface="Cambria Math" panose="02040503050406030204" pitchFamily="18" charset="0"/>
                                </a:rPr>
                              </m:ctrlPr>
                            </m:sSubPr>
                            <m:e>
                              <m:r>
                                <a:rPr lang="cs-CZ" sz="2000" i="1">
                                  <a:latin typeface="Cambria Math" panose="02040503050406030204" pitchFamily="18" charset="0"/>
                                </a:rPr>
                                <m:t>𝑷</m:t>
                              </m:r>
                            </m:e>
                            <m:sub>
                              <m:r>
                                <a:rPr lang="cs-CZ" sz="2000" b="1" i="1" smtClean="0">
                                  <a:latin typeface="Cambria Math" panose="02040503050406030204" pitchFamily="18" charset="0"/>
                                </a:rPr>
                                <m:t>𝟐</m:t>
                              </m:r>
                            </m:sub>
                          </m:sSub>
                        </m:num>
                        <m:den>
                          <m:r>
                            <a:rPr lang="cs-CZ" sz="2000" i="1">
                              <a:latin typeface="Cambria Math" panose="02040503050406030204" pitchFamily="18" charset="0"/>
                            </a:rPr>
                            <m:t>𝑷</m:t>
                          </m:r>
                        </m:den>
                      </m:f>
                      <m:r>
                        <a:rPr lang="cs-CZ" sz="2000" i="1">
                          <a:latin typeface="Cambria Math" panose="02040503050406030204" pitchFamily="18" charset="0"/>
                        </a:rPr>
                        <m:t>=</m:t>
                      </m:r>
                      <m:f>
                        <m:fPr>
                          <m:ctrlPr>
                            <a:rPr lang="cs-CZ" sz="2000" i="1">
                              <a:latin typeface="Cambria Math" panose="02040503050406030204" pitchFamily="18" charset="0"/>
                            </a:rPr>
                          </m:ctrlPr>
                        </m:fPr>
                        <m:num>
                          <m:r>
                            <a:rPr lang="cs-CZ" sz="2000" b="1" i="1" smtClean="0">
                              <a:latin typeface="Cambria Math" panose="02040503050406030204" pitchFamily="18" charset="0"/>
                            </a:rPr>
                            <m:t>𝟐</m:t>
                          </m:r>
                          <m:sSub>
                            <m:sSubPr>
                              <m:ctrlPr>
                                <a:rPr lang="cs-CZ" sz="2000" i="1">
                                  <a:latin typeface="Cambria Math" panose="02040503050406030204" pitchFamily="18" charset="0"/>
                                </a:rPr>
                              </m:ctrlPr>
                            </m:sSubPr>
                            <m:e>
                              <m:r>
                                <a:rPr lang="cs-CZ" sz="2000" i="1">
                                  <a:latin typeface="Cambria Math" panose="02040503050406030204" pitchFamily="18" charset="0"/>
                                </a:rPr>
                                <m:t>𝒁</m:t>
                              </m:r>
                            </m:e>
                            <m:sub>
                              <m:r>
                                <a:rPr lang="cs-CZ" sz="2000" i="1">
                                  <a:latin typeface="Cambria Math" panose="02040503050406030204" pitchFamily="18" charset="0"/>
                                </a:rPr>
                                <m:t>𝟏</m:t>
                              </m:r>
                            </m:sub>
                          </m:sSub>
                        </m:num>
                        <m:den>
                          <m:sSub>
                            <m:sSubPr>
                              <m:ctrlPr>
                                <a:rPr lang="cs-CZ" sz="2000" i="1">
                                  <a:latin typeface="Cambria Math" panose="02040503050406030204" pitchFamily="18" charset="0"/>
                                </a:rPr>
                              </m:ctrlPr>
                            </m:sSubPr>
                            <m:e>
                              <m:r>
                                <a:rPr lang="cs-CZ" sz="2000" i="1">
                                  <a:latin typeface="Cambria Math" panose="02040503050406030204" pitchFamily="18" charset="0"/>
                                </a:rPr>
                                <m:t>𝒁</m:t>
                              </m:r>
                            </m:e>
                            <m:sub>
                              <m:r>
                                <a:rPr lang="cs-CZ" sz="2000" i="1">
                                  <a:latin typeface="Cambria Math" panose="02040503050406030204" pitchFamily="18" charset="0"/>
                                </a:rPr>
                                <m:t>𝟐</m:t>
                              </m:r>
                            </m:sub>
                          </m:sSub>
                          <m:r>
                            <a:rPr lang="cs-CZ" sz="2000" i="1">
                              <a:latin typeface="Cambria Math" panose="02040503050406030204" pitchFamily="18" charset="0"/>
                            </a:rPr>
                            <m:t>+</m:t>
                          </m:r>
                          <m:sSub>
                            <m:sSubPr>
                              <m:ctrlPr>
                                <a:rPr lang="cs-CZ" sz="2000" i="1">
                                  <a:latin typeface="Cambria Math" panose="02040503050406030204" pitchFamily="18" charset="0"/>
                                </a:rPr>
                              </m:ctrlPr>
                            </m:sSubPr>
                            <m:e>
                              <m:r>
                                <a:rPr lang="cs-CZ" sz="2000" i="1">
                                  <a:latin typeface="Cambria Math" panose="02040503050406030204" pitchFamily="18" charset="0"/>
                                </a:rPr>
                                <m:t>𝒁</m:t>
                              </m:r>
                            </m:e>
                            <m:sub>
                              <m:r>
                                <a:rPr lang="cs-CZ" sz="2000" i="1">
                                  <a:latin typeface="Cambria Math" panose="02040503050406030204" pitchFamily="18" charset="0"/>
                                </a:rPr>
                                <m:t>𝟏</m:t>
                              </m:r>
                            </m:sub>
                          </m:sSub>
                        </m:den>
                      </m:f>
                    </m:oMath>
                  </m:oMathPara>
                </a14:m>
                <a:endParaRPr lang="cs-CZ" sz="2000" dirty="0"/>
              </a:p>
            </p:txBody>
          </p:sp>
        </mc:Choice>
        <mc:Fallback xmlns="">
          <p:sp>
            <p:nvSpPr>
              <p:cNvPr id="10" name="TextovéPole 9">
                <a:extLst>
                  <a:ext uri="{FF2B5EF4-FFF2-40B4-BE49-F238E27FC236}">
                    <a16:creationId xmlns:a16="http://schemas.microsoft.com/office/drawing/2014/main" id="{1374002F-ECF7-4FF5-8B19-92D2B5FA2F61}"/>
                  </a:ext>
                </a:extLst>
              </p:cNvPr>
              <p:cNvSpPr txBox="1">
                <a:spLocks noRot="1" noChangeAspect="1" noMove="1" noResize="1" noEditPoints="1" noAdjustHandles="1" noChangeArrowheads="1" noChangeShapeType="1" noTextEdit="1"/>
              </p:cNvSpPr>
              <p:nvPr/>
            </p:nvSpPr>
            <p:spPr>
              <a:xfrm>
                <a:off x="6641958" y="4261855"/>
                <a:ext cx="2640272" cy="628505"/>
              </a:xfrm>
              <a:prstGeom prst="rect">
                <a:avLst/>
              </a:prstGeom>
              <a:blipFill>
                <a:blip r:embed="rId9"/>
                <a:stretch>
                  <a:fillRect b="-971"/>
                </a:stretch>
              </a:blipFill>
            </p:spPr>
            <p:txBody>
              <a:bodyPr/>
              <a:lstStyle/>
              <a:p>
                <a:r>
                  <a:rPr lang="en-GB">
                    <a:noFill/>
                  </a:rPr>
                  <a:t> </a:t>
                </a:r>
              </a:p>
            </p:txBody>
          </p:sp>
        </mc:Fallback>
      </mc:AlternateContent>
      <p:sp>
        <p:nvSpPr>
          <p:cNvPr id="2" name="Obdélník 1">
            <a:extLst>
              <a:ext uri="{FF2B5EF4-FFF2-40B4-BE49-F238E27FC236}">
                <a16:creationId xmlns:a16="http://schemas.microsoft.com/office/drawing/2014/main" id="{11B45EC4-2487-452B-9E30-65177669857C}"/>
              </a:ext>
            </a:extLst>
          </p:cNvPr>
          <p:cNvSpPr/>
          <p:nvPr/>
        </p:nvSpPr>
        <p:spPr>
          <a:xfrm>
            <a:off x="1908664" y="1247140"/>
            <a:ext cx="8746083" cy="1246495"/>
          </a:xfrm>
          <a:prstGeom prst="rect">
            <a:avLst/>
          </a:prstGeom>
        </p:spPr>
        <p:txBody>
          <a:bodyPr wrap="square">
            <a:spAutoFit/>
          </a:bodyPr>
          <a:lstStyle/>
          <a:p>
            <a:pPr eaLnBrk="1" hangingPunct="1">
              <a:spcBef>
                <a:spcPct val="50000"/>
              </a:spcBef>
              <a:buFontTx/>
              <a:buNone/>
            </a:pPr>
            <a:r>
              <a:rPr lang="en-GB" altLang="cs-CZ" sz="1800" dirty="0">
                <a:solidFill>
                  <a:srgbClr val="FF3300"/>
                </a:solidFill>
              </a:rPr>
              <a:t>Acoustic impedance</a:t>
            </a:r>
            <a:r>
              <a:rPr lang="cs-CZ" altLang="cs-CZ" sz="1800" b="0" dirty="0">
                <a:solidFill>
                  <a:srgbClr val="FF3300"/>
                </a:solidFill>
              </a:rPr>
              <a:t>:</a:t>
            </a:r>
            <a:r>
              <a:rPr lang="en-GB" altLang="cs-CZ" sz="1800" b="0" dirty="0">
                <a:solidFill>
                  <a:srgbClr val="FF3300"/>
                </a:solidFill>
              </a:rPr>
              <a:t> product of US speed </a:t>
            </a:r>
            <a:r>
              <a:rPr lang="en-GB" altLang="cs-CZ" sz="1800" b="0" i="1" dirty="0">
                <a:solidFill>
                  <a:srgbClr val="FF3300"/>
                </a:solidFill>
              </a:rPr>
              <a:t>c</a:t>
            </a:r>
            <a:r>
              <a:rPr lang="en-GB" altLang="cs-CZ" sz="1800" b="0" dirty="0">
                <a:solidFill>
                  <a:srgbClr val="FF3300"/>
                </a:solidFill>
              </a:rPr>
              <a:t> and medium density </a:t>
            </a:r>
            <a:r>
              <a:rPr lang="en-GB" altLang="cs-CZ" sz="1800" b="0" dirty="0">
                <a:solidFill>
                  <a:srgbClr val="FF3300"/>
                </a:solidFill>
                <a:latin typeface="Symbol" panose="05050102010706020507" pitchFamily="18" charset="2"/>
              </a:rPr>
              <a:t>r</a:t>
            </a:r>
          </a:p>
          <a:p>
            <a:pPr eaLnBrk="1" hangingPunct="1">
              <a:spcBef>
                <a:spcPct val="50000"/>
              </a:spcBef>
              <a:buFontTx/>
              <a:buNone/>
            </a:pPr>
            <a:r>
              <a:rPr lang="en-GB" altLang="cs-CZ" sz="1800" b="0" dirty="0">
                <a:solidFill>
                  <a:srgbClr val="FFFF00"/>
                </a:solidFill>
              </a:rPr>
              <a:t>        </a:t>
            </a:r>
            <a:r>
              <a:rPr lang="en-GB" altLang="cs-CZ" sz="2000" b="0" dirty="0"/>
              <a:t>Z =  </a:t>
            </a:r>
            <a:r>
              <a:rPr lang="en-GB" altLang="cs-CZ" sz="2000" b="0" dirty="0">
                <a:sym typeface="Symbol" panose="05050102010706020507" pitchFamily="18" charset="2"/>
              </a:rPr>
              <a:t></a:t>
            </a:r>
            <a:r>
              <a:rPr lang="en-GB" altLang="cs-CZ" sz="2000" b="0" dirty="0"/>
              <a:t>c           (</a:t>
            </a:r>
            <a:r>
              <a:rPr lang="en-GB" altLang="cs-CZ" sz="2000" b="0" dirty="0" err="1"/>
              <a:t>Pa·s</a:t>
            </a:r>
            <a:r>
              <a:rPr lang="en-GB" altLang="cs-CZ" sz="2000" b="0" dirty="0"/>
              <a:t>/m) </a:t>
            </a:r>
          </a:p>
          <a:p>
            <a:pPr eaLnBrk="1" hangingPunct="1">
              <a:spcBef>
                <a:spcPct val="50000"/>
              </a:spcBef>
              <a:buFontTx/>
              <a:buNone/>
            </a:pPr>
            <a:r>
              <a:rPr lang="en-GB" altLang="cs-CZ" sz="1800" b="0" dirty="0"/>
              <a:t>muscles 1.7 ·10</a:t>
            </a:r>
            <a:r>
              <a:rPr lang="en-GB" altLang="cs-CZ" sz="1800" b="0" baseline="30000" dirty="0"/>
              <a:t>6</a:t>
            </a:r>
            <a:r>
              <a:rPr lang="en-GB" altLang="cs-CZ" sz="1800" b="0" dirty="0"/>
              <a:t>, liver 1.65 ·10</a:t>
            </a:r>
            <a:r>
              <a:rPr lang="en-GB" altLang="cs-CZ" sz="1800" b="0" baseline="30000" dirty="0"/>
              <a:t>6</a:t>
            </a:r>
            <a:r>
              <a:rPr lang="en-GB" altLang="cs-CZ" sz="1800" b="0" dirty="0"/>
              <a:t> brain 1.56 ·10</a:t>
            </a:r>
            <a:r>
              <a:rPr lang="en-GB" altLang="cs-CZ" sz="1800" b="0" baseline="30000" dirty="0"/>
              <a:t>6</a:t>
            </a:r>
            <a:r>
              <a:rPr lang="en-GB" altLang="cs-CZ" sz="1800" b="0" dirty="0"/>
              <a:t>, bone 6.1 ·10</a:t>
            </a:r>
            <a:r>
              <a:rPr lang="en-GB" altLang="cs-CZ" sz="1800" b="0" baseline="30000" dirty="0"/>
              <a:t>6</a:t>
            </a:r>
            <a:r>
              <a:rPr lang="en-GB" altLang="cs-CZ" sz="1800" b="0" dirty="0"/>
              <a:t>, water 1.48 ·10</a:t>
            </a:r>
            <a:r>
              <a:rPr lang="en-GB" altLang="cs-CZ" sz="1800" b="0" baseline="30000" dirty="0"/>
              <a:t>6</a:t>
            </a:r>
            <a:endParaRPr lang="en-GB" altLang="cs-CZ" sz="1800" b="0" dirty="0"/>
          </a:p>
        </p:txBody>
      </p:sp>
    </p:spTree>
    <p:extLst>
      <p:ext uri="{BB962C8B-B14F-4D97-AF65-F5344CB8AC3E}">
        <p14:creationId xmlns:p14="http://schemas.microsoft.com/office/powerpoint/2010/main" val="96847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4" name="Zástupný symbol pro číslo snímku 7">
            <a:extLst>
              <a:ext uri="{FF2B5EF4-FFF2-40B4-BE49-F238E27FC236}">
                <a16:creationId xmlns:a16="http://schemas.microsoft.com/office/drawing/2014/main" id="{4DC51918-EB93-4647-87D5-A20B520FC85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9F974AC-8116-4081-A425-11F234E68732}" type="slidenum">
              <a:rPr lang="cs-CZ" altLang="cs-CZ" sz="1400"/>
              <a:pPr>
                <a:spcBef>
                  <a:spcPct val="0"/>
                </a:spcBef>
                <a:buFontTx/>
                <a:buNone/>
              </a:pPr>
              <a:t>11</a:t>
            </a:fld>
            <a:endParaRPr lang="cs-CZ" altLang="cs-CZ" sz="1400"/>
          </a:p>
        </p:txBody>
      </p:sp>
      <p:sp>
        <p:nvSpPr>
          <p:cNvPr id="14338" name="Rectangle 2">
            <a:extLst>
              <a:ext uri="{FF2B5EF4-FFF2-40B4-BE49-F238E27FC236}">
                <a16:creationId xmlns:a16="http://schemas.microsoft.com/office/drawing/2014/main" id="{41BF66EF-6E7B-4AA8-AFCD-8AAF6A625436}"/>
              </a:ext>
            </a:extLst>
          </p:cNvPr>
          <p:cNvSpPr>
            <a:spLocks noGrp="1" noChangeArrowheads="1"/>
          </p:cNvSpPr>
          <p:nvPr>
            <p:ph type="body" sz="half" idx="1"/>
          </p:nvPr>
        </p:nvSpPr>
        <p:spPr>
          <a:xfrm>
            <a:off x="1264257" y="4005264"/>
            <a:ext cx="9509759" cy="2617787"/>
          </a:xfrm>
          <a:solidFill>
            <a:schemeClr val="bg1">
              <a:alpha val="59999"/>
            </a:schemeClr>
          </a:solidFill>
        </p:spPr>
        <p:txBody>
          <a:bodyPr/>
          <a:lstStyle/>
          <a:p>
            <a:pPr eaLnBrk="1" hangingPunct="1">
              <a:lnSpc>
                <a:spcPct val="100000"/>
              </a:lnSpc>
              <a:buClr>
                <a:srgbClr val="FF3300"/>
              </a:buClr>
              <a:buFont typeface="Wingdings" panose="05000000000000000000" pitchFamily="2" charset="2"/>
              <a:buChar char="Ø"/>
            </a:pPr>
            <a:r>
              <a:rPr lang="en-GB" altLang="cs-CZ" sz="2400" dirty="0">
                <a:solidFill>
                  <a:srgbClr val="FF3300"/>
                </a:solidFill>
              </a:rPr>
              <a:t>Near field (Fresnel area)</a:t>
            </a:r>
            <a:r>
              <a:rPr lang="en-GB" altLang="cs-CZ" sz="2400" dirty="0"/>
              <a:t> – this part of US beam is cylindrical</a:t>
            </a:r>
            <a:r>
              <a:rPr lang="en-GB" altLang="cs-CZ" sz="2400" b="1" dirty="0"/>
              <a:t> – </a:t>
            </a:r>
            <a:r>
              <a:rPr lang="en-GB" altLang="cs-CZ" sz="2400" dirty="0"/>
              <a:t>there are big pressure  differences in beam axis </a:t>
            </a:r>
          </a:p>
          <a:p>
            <a:pPr eaLnBrk="1" hangingPunct="1">
              <a:lnSpc>
                <a:spcPct val="100000"/>
              </a:lnSpc>
              <a:buClr>
                <a:srgbClr val="FF3300"/>
              </a:buClr>
              <a:buFont typeface="Wingdings" panose="05000000000000000000" pitchFamily="2" charset="2"/>
              <a:buChar char="Ø"/>
            </a:pPr>
            <a:r>
              <a:rPr lang="en-GB" altLang="cs-CZ" sz="2400" dirty="0">
                <a:solidFill>
                  <a:srgbClr val="FF3300"/>
                </a:solidFill>
              </a:rPr>
              <a:t>Far field (Fraunhofer area)</a:t>
            </a:r>
            <a:r>
              <a:rPr lang="en-GB" altLang="cs-CZ" sz="2400" dirty="0"/>
              <a:t> </a:t>
            </a:r>
            <a:r>
              <a:rPr lang="en-GB" altLang="cs-CZ" sz="2400" b="1" dirty="0"/>
              <a:t>– </a:t>
            </a:r>
            <a:r>
              <a:rPr lang="en-GB" altLang="cs-CZ" sz="2400" dirty="0"/>
              <a:t>US beam is divergent – pressure distribution is more homogeneous</a:t>
            </a:r>
          </a:p>
          <a:p>
            <a:pPr eaLnBrk="1" hangingPunct="1">
              <a:lnSpc>
                <a:spcPct val="100000"/>
              </a:lnSpc>
              <a:buClr>
                <a:srgbClr val="FF3300"/>
              </a:buClr>
              <a:buFont typeface="Wingdings" panose="05000000000000000000" pitchFamily="2" charset="2"/>
              <a:buChar char="Ø"/>
            </a:pPr>
            <a:r>
              <a:rPr lang="en-GB" altLang="cs-CZ" sz="2400" dirty="0"/>
              <a:t>Increase of frequency of US or smaller probe diameter cause shortening of near field - divergence of far field increases</a:t>
            </a:r>
          </a:p>
        </p:txBody>
      </p:sp>
      <p:pic>
        <p:nvPicPr>
          <p:cNvPr id="14344" name="Picture 8" descr="near-far field">
            <a:extLst>
              <a:ext uri="{FF2B5EF4-FFF2-40B4-BE49-F238E27FC236}">
                <a16:creationId xmlns:a16="http://schemas.microsoft.com/office/drawing/2014/main" id="{BC614164-31D9-4109-86C3-27F11ADBE3EE}"/>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1774826" y="1341438"/>
            <a:ext cx="4537075" cy="2533650"/>
          </a:xfrm>
          <a:noFill/>
        </p:spPr>
      </p:pic>
      <p:sp>
        <p:nvSpPr>
          <p:cNvPr id="28677" name="Text Box 4">
            <a:extLst>
              <a:ext uri="{FF2B5EF4-FFF2-40B4-BE49-F238E27FC236}">
                <a16:creationId xmlns:a16="http://schemas.microsoft.com/office/drawing/2014/main" id="{AB93182B-994A-4E32-A0F6-6971AF93D2F0}"/>
              </a:ext>
            </a:extLst>
          </p:cNvPr>
          <p:cNvSpPr txBox="1">
            <a:spLocks noChangeArrowheads="1"/>
          </p:cNvSpPr>
          <p:nvPr/>
        </p:nvSpPr>
        <p:spPr bwMode="auto">
          <a:xfrm>
            <a:off x="683813" y="77470"/>
            <a:ext cx="941251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3200" b="1" dirty="0">
                <a:solidFill>
                  <a:srgbClr val="0000DC"/>
                </a:solidFill>
              </a:rPr>
              <a:t>Acoustic parameters of medium</a:t>
            </a:r>
            <a:r>
              <a:rPr lang="cs-CZ" altLang="cs-CZ" sz="3200" b="1" dirty="0">
                <a:solidFill>
                  <a:srgbClr val="0000DC"/>
                </a:solidFill>
              </a:rPr>
              <a:t>:</a:t>
            </a:r>
            <a:r>
              <a:rPr lang="en-GB" altLang="cs-CZ" sz="3200" b="1" dirty="0">
                <a:solidFill>
                  <a:srgbClr val="0000DC"/>
                </a:solidFill>
              </a:rPr>
              <a:t> Near field and far field</a:t>
            </a:r>
            <a:r>
              <a:rPr lang="cs-CZ" altLang="cs-CZ" sz="3200" b="1" dirty="0">
                <a:solidFill>
                  <a:srgbClr val="0000DC"/>
                </a:solidFill>
              </a:rPr>
              <a:t>   (</a:t>
            </a:r>
            <a:r>
              <a:rPr lang="cs-CZ" altLang="cs-CZ" sz="3200" b="1" dirty="0" err="1">
                <a:solidFill>
                  <a:srgbClr val="0000DC"/>
                </a:solidFill>
              </a:rPr>
              <a:t>optional</a:t>
            </a:r>
            <a:r>
              <a:rPr lang="cs-CZ" altLang="cs-CZ" sz="3200" b="1" dirty="0">
                <a:solidFill>
                  <a:srgbClr val="0000DC"/>
                </a:solidFill>
              </a:rPr>
              <a:t>)</a:t>
            </a:r>
            <a:endParaRPr lang="en-GB" altLang="cs-CZ" sz="3200" b="1" dirty="0">
              <a:solidFill>
                <a:srgbClr val="0000DC"/>
              </a:solidFill>
            </a:endParaRPr>
          </a:p>
        </p:txBody>
      </p:sp>
      <p:pic>
        <p:nvPicPr>
          <p:cNvPr id="14347" name="Picture 11">
            <a:extLst>
              <a:ext uri="{FF2B5EF4-FFF2-40B4-BE49-F238E27FC236}">
                <a16:creationId xmlns:a16="http://schemas.microsoft.com/office/drawing/2014/main" id="{7D4D171C-3A1E-49DD-8E37-5FD63D8F680C}"/>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6510338" y="1797051"/>
            <a:ext cx="3700462" cy="1428750"/>
          </a:xfrm>
          <a:noFill/>
        </p:spPr>
      </p:pic>
      <p:sp>
        <p:nvSpPr>
          <p:cNvPr id="2" name="TextovéPole 1">
            <a:extLst>
              <a:ext uri="{FF2B5EF4-FFF2-40B4-BE49-F238E27FC236}">
                <a16:creationId xmlns:a16="http://schemas.microsoft.com/office/drawing/2014/main" id="{DB4A79C1-BB3B-4475-A973-D98CF667F976}"/>
              </a:ext>
            </a:extLst>
          </p:cNvPr>
          <p:cNvSpPr txBox="1"/>
          <p:nvPr/>
        </p:nvSpPr>
        <p:spPr>
          <a:xfrm>
            <a:off x="7608168" y="996196"/>
            <a:ext cx="2448272" cy="369332"/>
          </a:xfrm>
          <a:prstGeom prst="rect">
            <a:avLst/>
          </a:prstGeom>
          <a:noFill/>
        </p:spPr>
        <p:txBody>
          <a:bodyPr wrap="square" rtlCol="0">
            <a:spAutoFit/>
          </a:bodyPr>
          <a:lstStyle/>
          <a:p>
            <a:r>
              <a:rPr lang="cs-CZ" dirty="0" err="1"/>
              <a:t>Theory</a:t>
            </a:r>
            <a:r>
              <a:rPr lang="cs-CZ" dirty="0"/>
              <a:t> and </a:t>
            </a:r>
            <a:r>
              <a:rPr lang="cs-CZ" dirty="0" err="1"/>
              <a:t>real</a:t>
            </a:r>
            <a:r>
              <a:rPr lang="cs-CZ" dirty="0"/>
              <a:t> </a:t>
            </a:r>
            <a:r>
              <a:rPr lang="cs-CZ" dirty="0" err="1"/>
              <a:t>look</a:t>
            </a:r>
            <a:endParaRPr lang="en-GB" dirty="0"/>
          </a:p>
        </p:txBody>
      </p:sp>
      <p:cxnSp>
        <p:nvCxnSpPr>
          <p:cNvPr id="4" name="Přímá spojnice se šipkou 3">
            <a:extLst>
              <a:ext uri="{FF2B5EF4-FFF2-40B4-BE49-F238E27FC236}">
                <a16:creationId xmlns:a16="http://schemas.microsoft.com/office/drawing/2014/main" id="{8197D4A8-E3E2-4A0F-976D-5A7D3912F8E2}"/>
              </a:ext>
            </a:extLst>
          </p:cNvPr>
          <p:cNvCxnSpPr/>
          <p:nvPr/>
        </p:nvCxnSpPr>
        <p:spPr bwMode="auto">
          <a:xfrm flipH="1">
            <a:off x="6240016" y="1341438"/>
            <a:ext cx="1837184" cy="347662"/>
          </a:xfrm>
          <a:prstGeom prst="straightConnector1">
            <a:avLst/>
          </a:prstGeom>
          <a:solidFill>
            <a:schemeClr val="accent1"/>
          </a:solidFill>
          <a:ln w="25400" cap="flat" cmpd="sng" algn="ctr">
            <a:solidFill>
              <a:srgbClr val="FF0000"/>
            </a:solidFill>
            <a:prstDash val="solid"/>
            <a:round/>
            <a:headEnd type="none" w="med" len="med"/>
            <a:tailEnd type="triangle"/>
          </a:ln>
          <a:effectLst/>
        </p:spPr>
      </p:cxnSp>
      <p:cxnSp>
        <p:nvCxnSpPr>
          <p:cNvPr id="6" name="Přímá spojnice se šipkou 5">
            <a:extLst>
              <a:ext uri="{FF2B5EF4-FFF2-40B4-BE49-F238E27FC236}">
                <a16:creationId xmlns:a16="http://schemas.microsoft.com/office/drawing/2014/main" id="{AF4C58E4-0460-4AAB-A318-5A8733BFEBF2}"/>
              </a:ext>
            </a:extLst>
          </p:cNvPr>
          <p:cNvCxnSpPr/>
          <p:nvPr/>
        </p:nvCxnSpPr>
        <p:spPr bwMode="auto">
          <a:xfrm flipH="1">
            <a:off x="9048328" y="1365529"/>
            <a:ext cx="360040" cy="453747"/>
          </a:xfrm>
          <a:prstGeom prst="straightConnector1">
            <a:avLst/>
          </a:prstGeom>
          <a:solidFill>
            <a:schemeClr val="accent1"/>
          </a:solidFill>
          <a:ln w="25400" cap="flat" cmpd="sng" algn="ctr">
            <a:solidFill>
              <a:srgbClr val="FF0000"/>
            </a:solidFill>
            <a:prstDash val="solid"/>
            <a:round/>
            <a:headEnd type="none" w="med" len="med"/>
            <a:tailEnd type="triangle"/>
          </a:ln>
          <a:effectLst/>
        </p:spPr>
      </p:cxnSp>
      <p:sp>
        <p:nvSpPr>
          <p:cNvPr id="7" name="TextovéPole 6">
            <a:extLst>
              <a:ext uri="{FF2B5EF4-FFF2-40B4-BE49-F238E27FC236}">
                <a16:creationId xmlns:a16="http://schemas.microsoft.com/office/drawing/2014/main" id="{B92CDBD7-41F1-4739-ADFD-E846E3DBC431}"/>
              </a:ext>
            </a:extLst>
          </p:cNvPr>
          <p:cNvSpPr txBox="1"/>
          <p:nvPr/>
        </p:nvSpPr>
        <p:spPr>
          <a:xfrm>
            <a:off x="9291414" y="2119016"/>
            <a:ext cx="892920" cy="461665"/>
          </a:xfrm>
          <a:prstGeom prst="rect">
            <a:avLst/>
          </a:prstGeom>
          <a:solidFill>
            <a:schemeClr val="bg1"/>
          </a:solidFill>
        </p:spPr>
        <p:txBody>
          <a:bodyPr wrap="square" rtlCol="0">
            <a:spAutoFit/>
          </a:bodyPr>
          <a:lstStyle/>
          <a:p>
            <a:r>
              <a:rPr lang="cs-CZ" sz="1200" dirty="0"/>
              <a:t>Axis </a:t>
            </a:r>
            <a:r>
              <a:rPr lang="cs-CZ" sz="1200" dirty="0" err="1"/>
              <a:t>of</a:t>
            </a:r>
            <a:r>
              <a:rPr lang="cs-CZ" sz="1200" dirty="0"/>
              <a:t> </a:t>
            </a:r>
            <a:r>
              <a:rPr lang="cs-CZ" sz="1200" dirty="0" err="1"/>
              <a:t>the</a:t>
            </a:r>
            <a:r>
              <a:rPr lang="cs-CZ" sz="1200" dirty="0"/>
              <a:t> </a:t>
            </a:r>
            <a:r>
              <a:rPr lang="cs-CZ" sz="1200" dirty="0" err="1"/>
              <a:t>beam</a:t>
            </a:r>
            <a:endParaRPr lang="en-GB" sz="1200" dirty="0"/>
          </a:p>
        </p:txBody>
      </p:sp>
      <p:sp>
        <p:nvSpPr>
          <p:cNvPr id="8" name="TextovéPole 7">
            <a:extLst>
              <a:ext uri="{FF2B5EF4-FFF2-40B4-BE49-F238E27FC236}">
                <a16:creationId xmlns:a16="http://schemas.microsoft.com/office/drawing/2014/main" id="{E48A3F74-595F-4FDD-A283-CC9959217AF1}"/>
              </a:ext>
            </a:extLst>
          </p:cNvPr>
          <p:cNvSpPr txBox="1"/>
          <p:nvPr/>
        </p:nvSpPr>
        <p:spPr>
          <a:xfrm>
            <a:off x="8601868" y="2850398"/>
            <a:ext cx="892920" cy="276999"/>
          </a:xfrm>
          <a:prstGeom prst="rect">
            <a:avLst/>
          </a:prstGeom>
          <a:solidFill>
            <a:schemeClr val="bg1"/>
          </a:solidFill>
        </p:spPr>
        <p:txBody>
          <a:bodyPr wrap="square" rtlCol="0">
            <a:spAutoFit/>
          </a:bodyPr>
          <a:lstStyle/>
          <a:p>
            <a:r>
              <a:rPr lang="cs-CZ" sz="1200" dirty="0" err="1"/>
              <a:t>Main</a:t>
            </a:r>
            <a:r>
              <a:rPr lang="cs-CZ" sz="1200" dirty="0"/>
              <a:t> lobe</a:t>
            </a:r>
            <a:endParaRPr lang="en-GB" sz="1200" dirty="0"/>
          </a:p>
        </p:txBody>
      </p:sp>
      <p:sp>
        <p:nvSpPr>
          <p:cNvPr id="9" name="TextovéPole 8">
            <a:extLst>
              <a:ext uri="{FF2B5EF4-FFF2-40B4-BE49-F238E27FC236}">
                <a16:creationId xmlns:a16="http://schemas.microsoft.com/office/drawing/2014/main" id="{5DA5D2AE-3932-4844-A0E6-4CD9CE06D8BC}"/>
              </a:ext>
            </a:extLst>
          </p:cNvPr>
          <p:cNvSpPr txBox="1"/>
          <p:nvPr/>
        </p:nvSpPr>
        <p:spPr>
          <a:xfrm>
            <a:off x="7334487" y="2948803"/>
            <a:ext cx="1008112" cy="276999"/>
          </a:xfrm>
          <a:prstGeom prst="rect">
            <a:avLst/>
          </a:prstGeom>
          <a:solidFill>
            <a:schemeClr val="bg1"/>
          </a:solidFill>
        </p:spPr>
        <p:txBody>
          <a:bodyPr wrap="square" rtlCol="0">
            <a:spAutoFit/>
          </a:bodyPr>
          <a:lstStyle/>
          <a:p>
            <a:r>
              <a:rPr lang="cs-CZ" sz="1200" dirty="0" err="1"/>
              <a:t>Side</a:t>
            </a:r>
            <a:r>
              <a:rPr lang="cs-CZ" sz="1200" dirty="0"/>
              <a:t> </a:t>
            </a:r>
            <a:r>
              <a:rPr lang="cs-CZ" sz="1200" dirty="0" err="1"/>
              <a:t>lobes</a:t>
            </a:r>
            <a:endParaRPr lang="en-GB" sz="1200" dirty="0"/>
          </a:p>
        </p:txBody>
      </p:sp>
      <p:sp>
        <p:nvSpPr>
          <p:cNvPr id="10" name="TextovéPole 9">
            <a:extLst>
              <a:ext uri="{FF2B5EF4-FFF2-40B4-BE49-F238E27FC236}">
                <a16:creationId xmlns:a16="http://schemas.microsoft.com/office/drawing/2014/main" id="{96AD1C99-0470-448F-A844-99F6B28973CD}"/>
              </a:ext>
            </a:extLst>
          </p:cNvPr>
          <p:cNvSpPr txBox="1"/>
          <p:nvPr/>
        </p:nvSpPr>
        <p:spPr>
          <a:xfrm>
            <a:off x="6302959" y="2758064"/>
            <a:ext cx="1152128" cy="461665"/>
          </a:xfrm>
          <a:prstGeom prst="rect">
            <a:avLst/>
          </a:prstGeom>
          <a:solidFill>
            <a:schemeClr val="bg1"/>
          </a:solidFill>
        </p:spPr>
        <p:txBody>
          <a:bodyPr wrap="square" rtlCol="0">
            <a:spAutoFit/>
          </a:bodyPr>
          <a:lstStyle/>
          <a:p>
            <a:r>
              <a:rPr lang="cs-CZ" sz="1200" dirty="0" err="1"/>
              <a:t>Transducer</a:t>
            </a:r>
            <a:r>
              <a:rPr lang="cs-CZ" sz="1200" dirty="0"/>
              <a:t> centre</a:t>
            </a:r>
            <a:endParaRPr lang="en-GB" sz="1200" dirty="0"/>
          </a:p>
        </p:txBody>
      </p:sp>
    </p:spTree>
    <p:extLst>
      <p:ext uri="{BB962C8B-B14F-4D97-AF65-F5344CB8AC3E}">
        <p14:creationId xmlns:p14="http://schemas.microsoft.com/office/powerpoint/2010/main" val="37701524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44"/>
                                        </p:tgtEl>
                                        <p:attrNameLst>
                                          <p:attrName>style.visibility</p:attrName>
                                        </p:attrNameLst>
                                      </p:cBhvr>
                                      <p:to>
                                        <p:strVal val="visible"/>
                                      </p:to>
                                    </p:set>
                                  </p:childTnLst>
                                </p:cTn>
                              </p:par>
                              <p:par>
                                <p:cTn id="7" presetID="1" presetClass="entr" presetSubtype="0" fill="hold" nodeType="withEffect">
                                  <p:stCondLst>
                                    <p:cond delay="500"/>
                                  </p:stCondLst>
                                  <p:childTnLst>
                                    <p:set>
                                      <p:cBhvr>
                                        <p:cTn id="8" dur="1" fill="hold">
                                          <p:stCondLst>
                                            <p:cond delay="0"/>
                                          </p:stCondLst>
                                        </p:cTn>
                                        <p:tgtEl>
                                          <p:spTgt spid="1434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1500"/>
                                  </p:stCondLst>
                                  <p:childTnLst>
                                    <p:set>
                                      <p:cBhvr>
                                        <p:cTn id="12" dur="1" fill="hold">
                                          <p:stCondLst>
                                            <p:cond delay="0"/>
                                          </p:stCondLst>
                                        </p:cTn>
                                        <p:tgtEl>
                                          <p:spTgt spid="14338">
                                            <p:bg/>
                                          </p:spTgt>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grpId="0" nodeType="afterEffect">
                                  <p:stCondLst>
                                    <p:cond delay="0"/>
                                  </p:stCondLst>
                                  <p:childTnLst>
                                    <p:set>
                                      <p:cBhvr>
                                        <p:cTn id="15" dur="1" fill="hold">
                                          <p:stCondLst>
                                            <p:cond delay="0"/>
                                          </p:stCondLst>
                                        </p:cTn>
                                        <p:tgtEl>
                                          <p:spTgt spid="14338">
                                            <p:txEl>
                                              <p:pRg st="0" end="0"/>
                                            </p:txEl>
                                          </p:spTgt>
                                        </p:tgtEl>
                                        <p:attrNameLst>
                                          <p:attrName>style.visibility</p:attrName>
                                        </p:attrNameLst>
                                      </p:cBhvr>
                                      <p:to>
                                        <p:strVal val="visible"/>
                                      </p:to>
                                    </p:set>
                                  </p:childTnLst>
                                </p:cTn>
                              </p:par>
                            </p:childTnLst>
                          </p:cTn>
                        </p:par>
                        <p:par>
                          <p:cTn id="16" fill="hold" nodeType="afterGroup">
                            <p:stCondLst>
                              <p:cond delay="1500"/>
                            </p:stCondLst>
                            <p:childTnLst>
                              <p:par>
                                <p:cTn id="17" presetID="1" presetClass="entr" presetSubtype="0" fill="hold" grpId="0" nodeType="afterEffect">
                                  <p:stCondLst>
                                    <p:cond delay="0"/>
                                  </p:stCondLst>
                                  <p:childTnLst>
                                    <p:set>
                                      <p:cBhvr>
                                        <p:cTn id="18" dur="1" fill="hold">
                                          <p:stCondLst>
                                            <p:cond delay="0"/>
                                          </p:stCondLst>
                                        </p:cTn>
                                        <p:tgtEl>
                                          <p:spTgt spid="14338">
                                            <p:txEl>
                                              <p:pRg st="1" end="1"/>
                                            </p:txEl>
                                          </p:spTgt>
                                        </p:tgtEl>
                                        <p:attrNameLst>
                                          <p:attrName>style.visibility</p:attrName>
                                        </p:attrNameLst>
                                      </p:cBhvr>
                                      <p:to>
                                        <p:strVal val="visible"/>
                                      </p:to>
                                    </p:set>
                                  </p:childTnLst>
                                </p:cTn>
                              </p:par>
                            </p:childTnLst>
                          </p:cTn>
                        </p:par>
                        <p:par>
                          <p:cTn id="19" fill="hold" nodeType="afterGroup">
                            <p:stCondLst>
                              <p:cond delay="1500"/>
                            </p:stCondLst>
                            <p:childTnLst>
                              <p:par>
                                <p:cTn id="20" presetID="1" presetClass="entr" presetSubtype="0" fill="hold" grpId="0" nodeType="afterEffect">
                                  <p:stCondLst>
                                    <p:cond delay="0"/>
                                  </p:stCondLst>
                                  <p:childTnLst>
                                    <p:set>
                                      <p:cBhvr>
                                        <p:cTn id="21" dur="1" fill="hold">
                                          <p:stCondLst>
                                            <p:cond delay="0"/>
                                          </p:stCondLst>
                                        </p:cTn>
                                        <p:tgtEl>
                                          <p:spTgt spid="1433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Zástupný symbol pro číslo snímku 3">
            <a:extLst>
              <a:ext uri="{FF2B5EF4-FFF2-40B4-BE49-F238E27FC236}">
                <a16:creationId xmlns:a16="http://schemas.microsoft.com/office/drawing/2014/main" id="{024AE3C7-4877-48F4-9EFA-FDB4E61FFB3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F1FD40E-B735-4670-B125-3B701D96DBC9}" type="slidenum">
              <a:rPr lang="cs-CZ" altLang="cs-CZ" sz="1400"/>
              <a:pPr>
                <a:spcBef>
                  <a:spcPct val="0"/>
                </a:spcBef>
                <a:buFontTx/>
                <a:buNone/>
              </a:pPr>
              <a:t>12</a:t>
            </a:fld>
            <a:endParaRPr lang="cs-CZ" altLang="cs-CZ" sz="1400"/>
          </a:p>
        </p:txBody>
      </p:sp>
      <p:sp>
        <p:nvSpPr>
          <p:cNvPr id="30723" name="Text Box 2">
            <a:extLst>
              <a:ext uri="{FF2B5EF4-FFF2-40B4-BE49-F238E27FC236}">
                <a16:creationId xmlns:a16="http://schemas.microsoft.com/office/drawing/2014/main" id="{58491859-7297-4D8F-82D8-F7EE1A703124}"/>
              </a:ext>
            </a:extLst>
          </p:cNvPr>
          <p:cNvSpPr txBox="1">
            <a:spLocks noChangeArrowheads="1"/>
          </p:cNvSpPr>
          <p:nvPr/>
        </p:nvSpPr>
        <p:spPr bwMode="auto">
          <a:xfrm>
            <a:off x="1992313" y="333375"/>
            <a:ext cx="5689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3600" b="1" dirty="0">
                <a:solidFill>
                  <a:srgbClr val="0000DC"/>
                </a:solidFill>
              </a:rPr>
              <a:t>Ultrasonography</a:t>
            </a:r>
          </a:p>
        </p:txBody>
      </p:sp>
      <p:sp>
        <p:nvSpPr>
          <p:cNvPr id="30724" name="Text Box 3">
            <a:extLst>
              <a:ext uri="{FF2B5EF4-FFF2-40B4-BE49-F238E27FC236}">
                <a16:creationId xmlns:a16="http://schemas.microsoft.com/office/drawing/2014/main" id="{83B5072A-E244-4913-A744-6A99AED45B30}"/>
              </a:ext>
            </a:extLst>
          </p:cNvPr>
          <p:cNvSpPr txBox="1">
            <a:spLocks noChangeArrowheads="1"/>
          </p:cNvSpPr>
          <p:nvPr/>
        </p:nvSpPr>
        <p:spPr bwMode="auto">
          <a:xfrm>
            <a:off x="1313793" y="1484314"/>
            <a:ext cx="9585435" cy="4154984"/>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400" b="0" u="sng" dirty="0"/>
              <a:t>Passive US</a:t>
            </a:r>
            <a:r>
              <a:rPr lang="en-GB" altLang="cs-CZ" sz="2400" b="0" dirty="0"/>
              <a:t> – low intensity waves which</a:t>
            </a:r>
            <a:r>
              <a:rPr lang="en-GB" altLang="cs-CZ" sz="2400" dirty="0"/>
              <a:t> cannot </a:t>
            </a:r>
            <a:r>
              <a:rPr lang="en-GB" altLang="cs-CZ" sz="2400" b="0" dirty="0"/>
              <a:t>cause substantial changes of medium. </a:t>
            </a:r>
          </a:p>
          <a:p>
            <a:pPr eaLnBrk="1" hangingPunct="1">
              <a:spcBef>
                <a:spcPct val="50000"/>
              </a:spcBef>
              <a:buFontTx/>
              <a:buNone/>
            </a:pPr>
            <a:r>
              <a:rPr lang="en-GB" altLang="cs-CZ" sz="2400" b="0" dirty="0"/>
              <a:t>In US diagnostics</a:t>
            </a:r>
            <a:r>
              <a:rPr lang="en-GB" altLang="cs-CZ" sz="2400" dirty="0"/>
              <a:t>  (ultrasonography</a:t>
            </a:r>
            <a:r>
              <a:rPr lang="cs-CZ" altLang="cs-CZ" sz="2400" dirty="0"/>
              <a:t> = </a:t>
            </a:r>
            <a:r>
              <a:rPr lang="cs-CZ" altLang="cs-CZ" sz="2400" dirty="0" err="1"/>
              <a:t>sonography</a:t>
            </a:r>
            <a:r>
              <a:rPr lang="cs-CZ" altLang="cs-CZ" sz="2400" dirty="0"/>
              <a:t> = </a:t>
            </a:r>
            <a:r>
              <a:rPr lang="cs-CZ" altLang="cs-CZ" sz="2400" dirty="0" err="1"/>
              <a:t>echography</a:t>
            </a:r>
            <a:r>
              <a:rPr lang="en-US" altLang="cs-CZ" sz="2400" dirty="0"/>
              <a:t>)</a:t>
            </a:r>
            <a:r>
              <a:rPr lang="en-GB" altLang="cs-CZ" sz="2400" dirty="0"/>
              <a:t> - </a:t>
            </a:r>
            <a:r>
              <a:rPr lang="en-GB" altLang="cs-CZ" sz="2400" b="0" dirty="0"/>
              <a:t>frequencies used are 2 - 40 MHz with </a:t>
            </a:r>
            <a:r>
              <a:rPr lang="cs-CZ" altLang="cs-CZ" sz="2400" b="0" dirty="0"/>
              <a:t>(</a:t>
            </a:r>
            <a:r>
              <a:rPr lang="cs-CZ" altLang="cs-CZ" sz="2400" b="0" dirty="0" err="1"/>
              <a:t>temporal</a:t>
            </a:r>
            <a:r>
              <a:rPr lang="cs-CZ" altLang="cs-CZ" sz="2400" b="0" dirty="0"/>
              <a:t> </a:t>
            </a:r>
            <a:r>
              <a:rPr lang="cs-CZ" altLang="cs-CZ" sz="2400" b="0" dirty="0" err="1"/>
              <a:t>average</a:t>
            </a:r>
            <a:r>
              <a:rPr lang="cs-CZ" altLang="cs-CZ" sz="2400" b="0" dirty="0"/>
              <a:t>, </a:t>
            </a:r>
            <a:r>
              <a:rPr lang="cs-CZ" altLang="cs-CZ" sz="2400" b="0" dirty="0" err="1"/>
              <a:t>spatial</a:t>
            </a:r>
            <a:r>
              <a:rPr lang="cs-CZ" altLang="cs-CZ" sz="2400" b="0" dirty="0"/>
              <a:t> </a:t>
            </a:r>
            <a:r>
              <a:rPr lang="cs-CZ" altLang="cs-CZ" sz="2400" b="0" dirty="0" err="1"/>
              <a:t>peak</a:t>
            </a:r>
            <a:r>
              <a:rPr lang="cs-CZ" altLang="cs-CZ" sz="2400" b="0" dirty="0"/>
              <a:t>) </a:t>
            </a:r>
            <a:r>
              <a:rPr lang="en-GB" altLang="cs-CZ" sz="2400" b="0" dirty="0"/>
              <a:t>intensity of about 1 kW/m</a:t>
            </a:r>
            <a:r>
              <a:rPr lang="en-GB" altLang="cs-CZ" sz="2400" b="0" baseline="30000" dirty="0"/>
              <a:t>2</a:t>
            </a:r>
            <a:r>
              <a:rPr lang="en-GB" altLang="cs-CZ" sz="2400" b="0" dirty="0"/>
              <a:t>   </a:t>
            </a:r>
          </a:p>
          <a:p>
            <a:pPr eaLnBrk="1" hangingPunct="1">
              <a:spcBef>
                <a:spcPct val="50000"/>
              </a:spcBef>
              <a:buFontTx/>
              <a:buNone/>
            </a:pPr>
            <a:r>
              <a:rPr lang="en-GB" altLang="cs-CZ" sz="2400" dirty="0"/>
              <a:t>Impulse reflection method: </a:t>
            </a:r>
            <a:r>
              <a:rPr lang="en-GB" altLang="cs-CZ" sz="2400" b="0" dirty="0"/>
              <a:t>a probe with one transducer which is </a:t>
            </a:r>
            <a:r>
              <a:rPr lang="en-GB" altLang="cs-CZ" sz="2400" b="0" i="1" dirty="0"/>
              <a:t>source as well as detector</a:t>
            </a:r>
            <a:r>
              <a:rPr lang="en-GB" altLang="cs-CZ" sz="2400" b="0" dirty="0"/>
              <a:t> of US impulses. A portion of emitted US energy is </a:t>
            </a:r>
            <a:r>
              <a:rPr lang="en-GB" altLang="cs-CZ" sz="2400" b="0" i="1" dirty="0"/>
              <a:t>reflected</a:t>
            </a:r>
            <a:r>
              <a:rPr lang="en-GB" altLang="cs-CZ" sz="2400" b="0" dirty="0"/>
              <a:t> on the acoustic interfaces and the same probe then receives reflected signal. After processing, the signal is displayed on a screen.</a:t>
            </a:r>
          </a:p>
        </p:txBody>
      </p:sp>
    </p:spTree>
    <p:extLst>
      <p:ext uri="{BB962C8B-B14F-4D97-AF65-F5344CB8AC3E}">
        <p14:creationId xmlns:p14="http://schemas.microsoft.com/office/powerpoint/2010/main" val="2360187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ástupný symbol pro číslo snímku 3">
            <a:extLst>
              <a:ext uri="{FF2B5EF4-FFF2-40B4-BE49-F238E27FC236}">
                <a16:creationId xmlns:a16="http://schemas.microsoft.com/office/drawing/2014/main" id="{7AA1EB5C-3F1A-4F68-865C-344276DF7E0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6BB1C3F-0C10-411E-9865-520FBFC1FF72}" type="slidenum">
              <a:rPr lang="cs-CZ" altLang="cs-CZ" sz="1400"/>
              <a:pPr>
                <a:spcBef>
                  <a:spcPct val="0"/>
                </a:spcBef>
                <a:buFontTx/>
                <a:buNone/>
              </a:pPr>
              <a:t>13</a:t>
            </a:fld>
            <a:endParaRPr lang="cs-CZ" altLang="cs-CZ" sz="1400"/>
          </a:p>
        </p:txBody>
      </p:sp>
      <p:pic>
        <p:nvPicPr>
          <p:cNvPr id="32771" name="Picture 54" descr="fkjBez názvu1">
            <a:extLst>
              <a:ext uri="{FF2B5EF4-FFF2-40B4-BE49-F238E27FC236}">
                <a16:creationId xmlns:a16="http://schemas.microsoft.com/office/drawing/2014/main" id="{846EE272-F326-4564-BAD2-E593D6C144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4641" y="1196976"/>
            <a:ext cx="6913562" cy="509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88">
            <a:extLst>
              <a:ext uri="{FF2B5EF4-FFF2-40B4-BE49-F238E27FC236}">
                <a16:creationId xmlns:a16="http://schemas.microsoft.com/office/drawing/2014/main" id="{40501B8C-0A65-4BDC-AF5D-D5D260D98652}"/>
              </a:ext>
            </a:extLst>
          </p:cNvPr>
          <p:cNvGrpSpPr>
            <a:grpSpLocks/>
          </p:cNvGrpSpPr>
          <p:nvPr/>
        </p:nvGrpSpPr>
        <p:grpSpPr bwMode="auto">
          <a:xfrm>
            <a:off x="5016500" y="1916113"/>
            <a:ext cx="287338" cy="1441450"/>
            <a:chOff x="2245" y="1207"/>
            <a:chExt cx="181" cy="908"/>
          </a:xfrm>
        </p:grpSpPr>
        <p:sp>
          <p:nvSpPr>
            <p:cNvPr id="32835" name="Line 56">
              <a:extLst>
                <a:ext uri="{FF2B5EF4-FFF2-40B4-BE49-F238E27FC236}">
                  <a16:creationId xmlns:a16="http://schemas.microsoft.com/office/drawing/2014/main" id="{5166AF05-06A9-42F1-BB8A-EDC6852338D4}"/>
                </a:ext>
              </a:extLst>
            </p:cNvPr>
            <p:cNvSpPr>
              <a:spLocks noChangeShapeType="1"/>
            </p:cNvSpPr>
            <p:nvPr/>
          </p:nvSpPr>
          <p:spPr bwMode="auto">
            <a:xfrm>
              <a:off x="2245" y="1207"/>
              <a:ext cx="0" cy="908"/>
            </a:xfrm>
            <a:prstGeom prst="line">
              <a:avLst/>
            </a:prstGeom>
            <a:noFill/>
            <a:ln w="63500">
              <a:solidFill>
                <a:srgbClr val="FF330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sp>
          <p:nvSpPr>
            <p:cNvPr id="32836" name="Line 57">
              <a:extLst>
                <a:ext uri="{FF2B5EF4-FFF2-40B4-BE49-F238E27FC236}">
                  <a16:creationId xmlns:a16="http://schemas.microsoft.com/office/drawing/2014/main" id="{2C04C863-4992-47D8-8DA4-DE8939AAA59F}"/>
                </a:ext>
              </a:extLst>
            </p:cNvPr>
            <p:cNvSpPr>
              <a:spLocks noChangeShapeType="1"/>
            </p:cNvSpPr>
            <p:nvPr/>
          </p:nvSpPr>
          <p:spPr bwMode="auto">
            <a:xfrm>
              <a:off x="2336" y="1207"/>
              <a:ext cx="0" cy="908"/>
            </a:xfrm>
            <a:prstGeom prst="line">
              <a:avLst/>
            </a:prstGeom>
            <a:noFill/>
            <a:ln w="63500">
              <a:solidFill>
                <a:srgbClr val="FF330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sp>
          <p:nvSpPr>
            <p:cNvPr id="32837" name="Line 58">
              <a:extLst>
                <a:ext uri="{FF2B5EF4-FFF2-40B4-BE49-F238E27FC236}">
                  <a16:creationId xmlns:a16="http://schemas.microsoft.com/office/drawing/2014/main" id="{D5B38135-8748-4CC0-8B62-0AA96D214CFE}"/>
                </a:ext>
              </a:extLst>
            </p:cNvPr>
            <p:cNvSpPr>
              <a:spLocks noChangeShapeType="1"/>
            </p:cNvSpPr>
            <p:nvPr/>
          </p:nvSpPr>
          <p:spPr bwMode="auto">
            <a:xfrm>
              <a:off x="2426" y="1207"/>
              <a:ext cx="0" cy="908"/>
            </a:xfrm>
            <a:prstGeom prst="line">
              <a:avLst/>
            </a:prstGeom>
            <a:noFill/>
            <a:ln w="63500">
              <a:solidFill>
                <a:srgbClr val="FF330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grpSp>
      <p:grpSp>
        <p:nvGrpSpPr>
          <p:cNvPr id="3" name="Group 105">
            <a:extLst>
              <a:ext uri="{FF2B5EF4-FFF2-40B4-BE49-F238E27FC236}">
                <a16:creationId xmlns:a16="http://schemas.microsoft.com/office/drawing/2014/main" id="{0EAD4F5A-1506-47ED-BCB6-382754569260}"/>
              </a:ext>
            </a:extLst>
          </p:cNvPr>
          <p:cNvGrpSpPr>
            <a:grpSpLocks/>
          </p:cNvGrpSpPr>
          <p:nvPr/>
        </p:nvGrpSpPr>
        <p:grpSpPr bwMode="auto">
          <a:xfrm>
            <a:off x="7608889" y="1916113"/>
            <a:ext cx="287337" cy="1441450"/>
            <a:chOff x="4150" y="1207"/>
            <a:chExt cx="181" cy="908"/>
          </a:xfrm>
        </p:grpSpPr>
        <p:sp>
          <p:nvSpPr>
            <p:cNvPr id="32832" name="Line 95">
              <a:extLst>
                <a:ext uri="{FF2B5EF4-FFF2-40B4-BE49-F238E27FC236}">
                  <a16:creationId xmlns:a16="http://schemas.microsoft.com/office/drawing/2014/main" id="{E614890E-C8BD-453C-A624-CCA9D60B60F9}"/>
                </a:ext>
              </a:extLst>
            </p:cNvPr>
            <p:cNvSpPr>
              <a:spLocks noChangeShapeType="1"/>
            </p:cNvSpPr>
            <p:nvPr/>
          </p:nvSpPr>
          <p:spPr bwMode="auto">
            <a:xfrm>
              <a:off x="4150" y="1207"/>
              <a:ext cx="0" cy="908"/>
            </a:xfrm>
            <a:prstGeom prst="line">
              <a:avLst/>
            </a:prstGeom>
            <a:noFill/>
            <a:ln w="63500">
              <a:solidFill>
                <a:srgbClr val="FF3300">
                  <a:alpha val="70195"/>
                </a:srgbClr>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sp>
          <p:nvSpPr>
            <p:cNvPr id="32833" name="Line 96">
              <a:extLst>
                <a:ext uri="{FF2B5EF4-FFF2-40B4-BE49-F238E27FC236}">
                  <a16:creationId xmlns:a16="http://schemas.microsoft.com/office/drawing/2014/main" id="{B04D5C68-8690-49BE-B400-C473AF6C42F0}"/>
                </a:ext>
              </a:extLst>
            </p:cNvPr>
            <p:cNvSpPr>
              <a:spLocks noChangeShapeType="1"/>
            </p:cNvSpPr>
            <p:nvPr/>
          </p:nvSpPr>
          <p:spPr bwMode="auto">
            <a:xfrm>
              <a:off x="4241" y="1207"/>
              <a:ext cx="0" cy="908"/>
            </a:xfrm>
            <a:prstGeom prst="line">
              <a:avLst/>
            </a:prstGeom>
            <a:noFill/>
            <a:ln w="63500">
              <a:solidFill>
                <a:srgbClr val="FF3300">
                  <a:alpha val="70195"/>
                </a:srgbClr>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sp>
          <p:nvSpPr>
            <p:cNvPr id="32834" name="Line 97">
              <a:extLst>
                <a:ext uri="{FF2B5EF4-FFF2-40B4-BE49-F238E27FC236}">
                  <a16:creationId xmlns:a16="http://schemas.microsoft.com/office/drawing/2014/main" id="{1C1E77F7-FA42-4DC1-87D4-89E6A4443F0D}"/>
                </a:ext>
              </a:extLst>
            </p:cNvPr>
            <p:cNvSpPr>
              <a:spLocks noChangeShapeType="1"/>
            </p:cNvSpPr>
            <p:nvPr/>
          </p:nvSpPr>
          <p:spPr bwMode="auto">
            <a:xfrm>
              <a:off x="4331" y="1207"/>
              <a:ext cx="0" cy="908"/>
            </a:xfrm>
            <a:prstGeom prst="line">
              <a:avLst/>
            </a:prstGeom>
            <a:noFill/>
            <a:ln w="63500">
              <a:solidFill>
                <a:srgbClr val="FF3300">
                  <a:alpha val="70195"/>
                </a:srgbClr>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grpSp>
      <p:grpSp>
        <p:nvGrpSpPr>
          <p:cNvPr id="4" name="Group 124">
            <a:extLst>
              <a:ext uri="{FF2B5EF4-FFF2-40B4-BE49-F238E27FC236}">
                <a16:creationId xmlns:a16="http://schemas.microsoft.com/office/drawing/2014/main" id="{E18C3CEC-39C5-46AF-99F0-E07437F812E7}"/>
              </a:ext>
            </a:extLst>
          </p:cNvPr>
          <p:cNvGrpSpPr>
            <a:grpSpLocks/>
          </p:cNvGrpSpPr>
          <p:nvPr/>
        </p:nvGrpSpPr>
        <p:grpSpPr bwMode="auto">
          <a:xfrm>
            <a:off x="6311900" y="1916113"/>
            <a:ext cx="287338" cy="1441450"/>
            <a:chOff x="5193" y="663"/>
            <a:chExt cx="181" cy="908"/>
          </a:xfrm>
        </p:grpSpPr>
        <p:sp>
          <p:nvSpPr>
            <p:cNvPr id="32829" name="Line 117">
              <a:extLst>
                <a:ext uri="{FF2B5EF4-FFF2-40B4-BE49-F238E27FC236}">
                  <a16:creationId xmlns:a16="http://schemas.microsoft.com/office/drawing/2014/main" id="{5758A137-E20B-4BA4-93D4-8F57EB22DE68}"/>
                </a:ext>
              </a:extLst>
            </p:cNvPr>
            <p:cNvSpPr>
              <a:spLocks noChangeShapeType="1"/>
            </p:cNvSpPr>
            <p:nvPr/>
          </p:nvSpPr>
          <p:spPr bwMode="auto">
            <a:xfrm>
              <a:off x="5193" y="663"/>
              <a:ext cx="0" cy="908"/>
            </a:xfrm>
            <a:prstGeom prst="line">
              <a:avLst/>
            </a:prstGeom>
            <a:noFill/>
            <a:ln w="63500">
              <a:solidFill>
                <a:srgbClr val="FF3300">
                  <a:alpha val="50195"/>
                </a:srgbClr>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sp>
          <p:nvSpPr>
            <p:cNvPr id="32830" name="Line 118">
              <a:extLst>
                <a:ext uri="{FF2B5EF4-FFF2-40B4-BE49-F238E27FC236}">
                  <a16:creationId xmlns:a16="http://schemas.microsoft.com/office/drawing/2014/main" id="{68A73CF0-A1AA-43D6-9284-C774A41248A9}"/>
                </a:ext>
              </a:extLst>
            </p:cNvPr>
            <p:cNvSpPr>
              <a:spLocks noChangeShapeType="1"/>
            </p:cNvSpPr>
            <p:nvPr/>
          </p:nvSpPr>
          <p:spPr bwMode="auto">
            <a:xfrm>
              <a:off x="5284" y="663"/>
              <a:ext cx="0" cy="908"/>
            </a:xfrm>
            <a:prstGeom prst="line">
              <a:avLst/>
            </a:prstGeom>
            <a:noFill/>
            <a:ln w="63500">
              <a:solidFill>
                <a:srgbClr val="FF3300">
                  <a:alpha val="50195"/>
                </a:srgbClr>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sp>
          <p:nvSpPr>
            <p:cNvPr id="32831" name="Line 119">
              <a:extLst>
                <a:ext uri="{FF2B5EF4-FFF2-40B4-BE49-F238E27FC236}">
                  <a16:creationId xmlns:a16="http://schemas.microsoft.com/office/drawing/2014/main" id="{4DC8893D-9AB2-496C-8D1C-2E47737491E1}"/>
                </a:ext>
              </a:extLst>
            </p:cNvPr>
            <p:cNvSpPr>
              <a:spLocks noChangeShapeType="1"/>
            </p:cNvSpPr>
            <p:nvPr/>
          </p:nvSpPr>
          <p:spPr bwMode="auto">
            <a:xfrm>
              <a:off x="5374" y="663"/>
              <a:ext cx="0" cy="908"/>
            </a:xfrm>
            <a:prstGeom prst="line">
              <a:avLst/>
            </a:prstGeom>
            <a:noFill/>
            <a:ln w="63500">
              <a:solidFill>
                <a:srgbClr val="FF3300">
                  <a:alpha val="59999"/>
                </a:srgbClr>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grpSp>
      <p:grpSp>
        <p:nvGrpSpPr>
          <p:cNvPr id="5" name="Group 133">
            <a:extLst>
              <a:ext uri="{FF2B5EF4-FFF2-40B4-BE49-F238E27FC236}">
                <a16:creationId xmlns:a16="http://schemas.microsoft.com/office/drawing/2014/main" id="{D1B4B0DD-BC97-415F-89B9-FA212BCC02A1}"/>
              </a:ext>
            </a:extLst>
          </p:cNvPr>
          <p:cNvGrpSpPr>
            <a:grpSpLocks/>
          </p:cNvGrpSpPr>
          <p:nvPr/>
        </p:nvGrpSpPr>
        <p:grpSpPr bwMode="auto">
          <a:xfrm>
            <a:off x="5016500" y="1916113"/>
            <a:ext cx="287338" cy="1441450"/>
            <a:chOff x="5239" y="1525"/>
            <a:chExt cx="181" cy="908"/>
          </a:xfrm>
        </p:grpSpPr>
        <p:sp>
          <p:nvSpPr>
            <p:cNvPr id="32826" name="Line 130">
              <a:extLst>
                <a:ext uri="{FF2B5EF4-FFF2-40B4-BE49-F238E27FC236}">
                  <a16:creationId xmlns:a16="http://schemas.microsoft.com/office/drawing/2014/main" id="{1FFBB971-04EA-4CAD-81F8-616794A0F88C}"/>
                </a:ext>
              </a:extLst>
            </p:cNvPr>
            <p:cNvSpPr>
              <a:spLocks noChangeShapeType="1"/>
            </p:cNvSpPr>
            <p:nvPr/>
          </p:nvSpPr>
          <p:spPr bwMode="auto">
            <a:xfrm>
              <a:off x="5239" y="1525"/>
              <a:ext cx="0" cy="908"/>
            </a:xfrm>
            <a:prstGeom prst="line">
              <a:avLst/>
            </a:prstGeom>
            <a:noFill/>
            <a:ln w="63500">
              <a:solidFill>
                <a:srgbClr val="FF3300">
                  <a:alpha val="30196"/>
                </a:srgbClr>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sp>
          <p:nvSpPr>
            <p:cNvPr id="32827" name="Line 131">
              <a:extLst>
                <a:ext uri="{FF2B5EF4-FFF2-40B4-BE49-F238E27FC236}">
                  <a16:creationId xmlns:a16="http://schemas.microsoft.com/office/drawing/2014/main" id="{E46CD50E-66D5-4597-85FB-2CB10C8A7E19}"/>
                </a:ext>
              </a:extLst>
            </p:cNvPr>
            <p:cNvSpPr>
              <a:spLocks noChangeShapeType="1"/>
            </p:cNvSpPr>
            <p:nvPr/>
          </p:nvSpPr>
          <p:spPr bwMode="auto">
            <a:xfrm>
              <a:off x="5330" y="1525"/>
              <a:ext cx="0" cy="908"/>
            </a:xfrm>
            <a:prstGeom prst="line">
              <a:avLst/>
            </a:prstGeom>
            <a:noFill/>
            <a:ln w="63500">
              <a:solidFill>
                <a:srgbClr val="FF3300">
                  <a:alpha val="39999"/>
                </a:srgbClr>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sp>
          <p:nvSpPr>
            <p:cNvPr id="32828" name="Line 132">
              <a:extLst>
                <a:ext uri="{FF2B5EF4-FFF2-40B4-BE49-F238E27FC236}">
                  <a16:creationId xmlns:a16="http://schemas.microsoft.com/office/drawing/2014/main" id="{6FA97D0C-DA3D-4DCB-9A53-3E0F7C6F02AF}"/>
                </a:ext>
              </a:extLst>
            </p:cNvPr>
            <p:cNvSpPr>
              <a:spLocks noChangeShapeType="1"/>
            </p:cNvSpPr>
            <p:nvPr/>
          </p:nvSpPr>
          <p:spPr bwMode="auto">
            <a:xfrm>
              <a:off x="5420" y="1525"/>
              <a:ext cx="0" cy="908"/>
            </a:xfrm>
            <a:prstGeom prst="line">
              <a:avLst/>
            </a:prstGeom>
            <a:noFill/>
            <a:ln w="63500">
              <a:solidFill>
                <a:srgbClr val="FF3300">
                  <a:alpha val="39999"/>
                </a:srgbClr>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grpSp>
      <p:sp>
        <p:nvSpPr>
          <p:cNvPr id="32776" name="Text Box 11">
            <a:extLst>
              <a:ext uri="{FF2B5EF4-FFF2-40B4-BE49-F238E27FC236}">
                <a16:creationId xmlns:a16="http://schemas.microsoft.com/office/drawing/2014/main" id="{279B3BAC-1E89-4AC4-B3C9-95E42C43162A}"/>
              </a:ext>
            </a:extLst>
          </p:cNvPr>
          <p:cNvSpPr txBox="1">
            <a:spLocks noChangeArrowheads="1"/>
          </p:cNvSpPr>
          <p:nvPr/>
        </p:nvSpPr>
        <p:spPr bwMode="auto">
          <a:xfrm>
            <a:off x="1847851" y="404813"/>
            <a:ext cx="1223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0000" tIns="46800" rIns="90000" bIns="468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GB" altLang="cs-CZ" sz="2400">
              <a:solidFill>
                <a:srgbClr val="FFFF00"/>
              </a:solidFill>
              <a:latin typeface="Arial Unicode MS" pitchFamily="34" charset="-128"/>
            </a:endParaRPr>
          </a:p>
        </p:txBody>
      </p:sp>
      <p:sp>
        <p:nvSpPr>
          <p:cNvPr id="32777" name="Rectangle 6">
            <a:extLst>
              <a:ext uri="{FF2B5EF4-FFF2-40B4-BE49-F238E27FC236}">
                <a16:creationId xmlns:a16="http://schemas.microsoft.com/office/drawing/2014/main" id="{9FF2F671-D6C4-4CB1-B5F7-C23828EB64AB}"/>
              </a:ext>
            </a:extLst>
          </p:cNvPr>
          <p:cNvSpPr>
            <a:spLocks noChangeArrowheads="1"/>
          </p:cNvSpPr>
          <p:nvPr/>
        </p:nvSpPr>
        <p:spPr bwMode="auto">
          <a:xfrm>
            <a:off x="557048" y="404814"/>
            <a:ext cx="98692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3600" b="1" dirty="0">
                <a:solidFill>
                  <a:srgbClr val="0000DC"/>
                </a:solidFill>
              </a:rPr>
              <a:t>Ultrasonography</a:t>
            </a:r>
            <a:r>
              <a:rPr lang="cs-CZ" altLang="cs-CZ" sz="3600" b="1" dirty="0">
                <a:solidFill>
                  <a:srgbClr val="0000DC"/>
                </a:solidFill>
              </a:rPr>
              <a:t>: </a:t>
            </a:r>
            <a:r>
              <a:rPr lang="en-GB" altLang="cs-CZ" sz="3600" b="1" dirty="0">
                <a:solidFill>
                  <a:srgbClr val="0000DC"/>
                </a:solidFill>
              </a:rPr>
              <a:t>Impulse reflection method</a:t>
            </a:r>
          </a:p>
        </p:txBody>
      </p:sp>
      <p:grpSp>
        <p:nvGrpSpPr>
          <p:cNvPr id="6" name="Group 89">
            <a:extLst>
              <a:ext uri="{FF2B5EF4-FFF2-40B4-BE49-F238E27FC236}">
                <a16:creationId xmlns:a16="http://schemas.microsoft.com/office/drawing/2014/main" id="{6F9B6DA0-29E6-4CA4-B75D-D73D035F6A83}"/>
              </a:ext>
            </a:extLst>
          </p:cNvPr>
          <p:cNvGrpSpPr>
            <a:grpSpLocks/>
          </p:cNvGrpSpPr>
          <p:nvPr/>
        </p:nvGrpSpPr>
        <p:grpSpPr bwMode="auto">
          <a:xfrm>
            <a:off x="5448301" y="1916113"/>
            <a:ext cx="288925" cy="1441450"/>
            <a:chOff x="2517" y="1207"/>
            <a:chExt cx="182" cy="908"/>
          </a:xfrm>
        </p:grpSpPr>
        <p:sp>
          <p:nvSpPr>
            <p:cNvPr id="32823" name="Line 59">
              <a:extLst>
                <a:ext uri="{FF2B5EF4-FFF2-40B4-BE49-F238E27FC236}">
                  <a16:creationId xmlns:a16="http://schemas.microsoft.com/office/drawing/2014/main" id="{F8225852-4FFC-4315-9EE4-B63749FC6967}"/>
                </a:ext>
              </a:extLst>
            </p:cNvPr>
            <p:cNvSpPr>
              <a:spLocks noChangeShapeType="1"/>
            </p:cNvSpPr>
            <p:nvPr/>
          </p:nvSpPr>
          <p:spPr bwMode="auto">
            <a:xfrm>
              <a:off x="2517" y="1207"/>
              <a:ext cx="0" cy="908"/>
            </a:xfrm>
            <a:prstGeom prst="line">
              <a:avLst/>
            </a:prstGeom>
            <a:noFill/>
            <a:ln w="63500">
              <a:solidFill>
                <a:srgbClr val="FF330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sp>
          <p:nvSpPr>
            <p:cNvPr id="32824" name="Line 60">
              <a:extLst>
                <a:ext uri="{FF2B5EF4-FFF2-40B4-BE49-F238E27FC236}">
                  <a16:creationId xmlns:a16="http://schemas.microsoft.com/office/drawing/2014/main" id="{56DD833F-8EB8-4322-A89E-A719401F7191}"/>
                </a:ext>
              </a:extLst>
            </p:cNvPr>
            <p:cNvSpPr>
              <a:spLocks noChangeShapeType="1"/>
            </p:cNvSpPr>
            <p:nvPr/>
          </p:nvSpPr>
          <p:spPr bwMode="auto">
            <a:xfrm>
              <a:off x="2608" y="1207"/>
              <a:ext cx="0" cy="908"/>
            </a:xfrm>
            <a:prstGeom prst="line">
              <a:avLst/>
            </a:prstGeom>
            <a:noFill/>
            <a:ln w="63500">
              <a:solidFill>
                <a:srgbClr val="FF3300">
                  <a:alpha val="89803"/>
                </a:srgbClr>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sp>
          <p:nvSpPr>
            <p:cNvPr id="32825" name="Line 61">
              <a:extLst>
                <a:ext uri="{FF2B5EF4-FFF2-40B4-BE49-F238E27FC236}">
                  <a16:creationId xmlns:a16="http://schemas.microsoft.com/office/drawing/2014/main" id="{AAACF1FF-3686-4E43-9BA1-288D3C86CC28}"/>
                </a:ext>
              </a:extLst>
            </p:cNvPr>
            <p:cNvSpPr>
              <a:spLocks noChangeShapeType="1"/>
            </p:cNvSpPr>
            <p:nvPr/>
          </p:nvSpPr>
          <p:spPr bwMode="auto">
            <a:xfrm>
              <a:off x="2699" y="1207"/>
              <a:ext cx="0" cy="908"/>
            </a:xfrm>
            <a:prstGeom prst="line">
              <a:avLst/>
            </a:prstGeom>
            <a:noFill/>
            <a:ln w="63500">
              <a:solidFill>
                <a:srgbClr val="FF3300">
                  <a:alpha val="89803"/>
                </a:srgbClr>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grpSp>
      <p:grpSp>
        <p:nvGrpSpPr>
          <p:cNvPr id="7" name="Group 90">
            <a:extLst>
              <a:ext uri="{FF2B5EF4-FFF2-40B4-BE49-F238E27FC236}">
                <a16:creationId xmlns:a16="http://schemas.microsoft.com/office/drawing/2014/main" id="{533BACCA-E287-480F-8845-0B8D6FF466DD}"/>
              </a:ext>
            </a:extLst>
          </p:cNvPr>
          <p:cNvGrpSpPr>
            <a:grpSpLocks/>
          </p:cNvGrpSpPr>
          <p:nvPr/>
        </p:nvGrpSpPr>
        <p:grpSpPr bwMode="auto">
          <a:xfrm>
            <a:off x="5880100" y="1916113"/>
            <a:ext cx="287338" cy="1441450"/>
            <a:chOff x="2789" y="1207"/>
            <a:chExt cx="181" cy="908"/>
          </a:xfrm>
        </p:grpSpPr>
        <p:sp>
          <p:nvSpPr>
            <p:cNvPr id="32820" name="Line 62">
              <a:extLst>
                <a:ext uri="{FF2B5EF4-FFF2-40B4-BE49-F238E27FC236}">
                  <a16:creationId xmlns:a16="http://schemas.microsoft.com/office/drawing/2014/main" id="{03A5B231-D8E2-4382-920B-BBADF33F5681}"/>
                </a:ext>
              </a:extLst>
            </p:cNvPr>
            <p:cNvSpPr>
              <a:spLocks noChangeShapeType="1"/>
            </p:cNvSpPr>
            <p:nvPr/>
          </p:nvSpPr>
          <p:spPr bwMode="auto">
            <a:xfrm>
              <a:off x="2789" y="1207"/>
              <a:ext cx="0" cy="908"/>
            </a:xfrm>
            <a:prstGeom prst="line">
              <a:avLst/>
            </a:prstGeom>
            <a:noFill/>
            <a:ln w="63500">
              <a:solidFill>
                <a:srgbClr val="FF3300">
                  <a:alpha val="89803"/>
                </a:srgbClr>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sp>
          <p:nvSpPr>
            <p:cNvPr id="32821" name="Line 71">
              <a:extLst>
                <a:ext uri="{FF2B5EF4-FFF2-40B4-BE49-F238E27FC236}">
                  <a16:creationId xmlns:a16="http://schemas.microsoft.com/office/drawing/2014/main" id="{F8500541-FCCC-4582-9177-9149CD9F038A}"/>
                </a:ext>
              </a:extLst>
            </p:cNvPr>
            <p:cNvSpPr>
              <a:spLocks noChangeShapeType="1"/>
            </p:cNvSpPr>
            <p:nvPr/>
          </p:nvSpPr>
          <p:spPr bwMode="auto">
            <a:xfrm>
              <a:off x="2879" y="1207"/>
              <a:ext cx="0" cy="908"/>
            </a:xfrm>
            <a:prstGeom prst="line">
              <a:avLst/>
            </a:prstGeom>
            <a:noFill/>
            <a:ln w="63500">
              <a:solidFill>
                <a:srgbClr val="FF3300">
                  <a:alpha val="89803"/>
                </a:srgbClr>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sp>
          <p:nvSpPr>
            <p:cNvPr id="32822" name="Line 72">
              <a:extLst>
                <a:ext uri="{FF2B5EF4-FFF2-40B4-BE49-F238E27FC236}">
                  <a16:creationId xmlns:a16="http://schemas.microsoft.com/office/drawing/2014/main" id="{920D70E9-FCC3-4436-84D8-0196612BE14A}"/>
                </a:ext>
              </a:extLst>
            </p:cNvPr>
            <p:cNvSpPr>
              <a:spLocks noChangeShapeType="1"/>
            </p:cNvSpPr>
            <p:nvPr/>
          </p:nvSpPr>
          <p:spPr bwMode="auto">
            <a:xfrm>
              <a:off x="2970" y="1207"/>
              <a:ext cx="0" cy="908"/>
            </a:xfrm>
            <a:prstGeom prst="line">
              <a:avLst/>
            </a:prstGeom>
            <a:noFill/>
            <a:ln w="63500">
              <a:solidFill>
                <a:srgbClr val="FF3300">
                  <a:alpha val="89803"/>
                </a:srgbClr>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grpSp>
      <p:grpSp>
        <p:nvGrpSpPr>
          <p:cNvPr id="8" name="Group 91">
            <a:extLst>
              <a:ext uri="{FF2B5EF4-FFF2-40B4-BE49-F238E27FC236}">
                <a16:creationId xmlns:a16="http://schemas.microsoft.com/office/drawing/2014/main" id="{8D88721F-E6B3-489B-A2DE-059FB434D43A}"/>
              </a:ext>
            </a:extLst>
          </p:cNvPr>
          <p:cNvGrpSpPr>
            <a:grpSpLocks/>
          </p:cNvGrpSpPr>
          <p:nvPr/>
        </p:nvGrpSpPr>
        <p:grpSpPr bwMode="auto">
          <a:xfrm>
            <a:off x="6311901" y="1916113"/>
            <a:ext cx="288925" cy="1441450"/>
            <a:chOff x="3061" y="1207"/>
            <a:chExt cx="182" cy="908"/>
          </a:xfrm>
        </p:grpSpPr>
        <p:sp>
          <p:nvSpPr>
            <p:cNvPr id="32817" name="Line 73">
              <a:extLst>
                <a:ext uri="{FF2B5EF4-FFF2-40B4-BE49-F238E27FC236}">
                  <a16:creationId xmlns:a16="http://schemas.microsoft.com/office/drawing/2014/main" id="{B7204A6C-648E-47AE-ADBB-18CF3301B729}"/>
                </a:ext>
              </a:extLst>
            </p:cNvPr>
            <p:cNvSpPr>
              <a:spLocks noChangeShapeType="1"/>
            </p:cNvSpPr>
            <p:nvPr/>
          </p:nvSpPr>
          <p:spPr bwMode="auto">
            <a:xfrm>
              <a:off x="3061" y="1207"/>
              <a:ext cx="0" cy="908"/>
            </a:xfrm>
            <a:prstGeom prst="line">
              <a:avLst/>
            </a:prstGeom>
            <a:noFill/>
            <a:ln w="63500">
              <a:solidFill>
                <a:srgbClr val="FF3300">
                  <a:alpha val="79999"/>
                </a:srgbClr>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sp>
          <p:nvSpPr>
            <p:cNvPr id="32818" name="Line 74">
              <a:extLst>
                <a:ext uri="{FF2B5EF4-FFF2-40B4-BE49-F238E27FC236}">
                  <a16:creationId xmlns:a16="http://schemas.microsoft.com/office/drawing/2014/main" id="{4432F006-3AD8-4D91-9B86-12E2ACEBB2A1}"/>
                </a:ext>
              </a:extLst>
            </p:cNvPr>
            <p:cNvSpPr>
              <a:spLocks noChangeShapeType="1"/>
            </p:cNvSpPr>
            <p:nvPr/>
          </p:nvSpPr>
          <p:spPr bwMode="auto">
            <a:xfrm>
              <a:off x="3151" y="1207"/>
              <a:ext cx="0" cy="908"/>
            </a:xfrm>
            <a:prstGeom prst="line">
              <a:avLst/>
            </a:prstGeom>
            <a:noFill/>
            <a:ln w="63500">
              <a:solidFill>
                <a:srgbClr val="FF3300">
                  <a:alpha val="79999"/>
                </a:srgbClr>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sp>
          <p:nvSpPr>
            <p:cNvPr id="32819" name="Line 79">
              <a:extLst>
                <a:ext uri="{FF2B5EF4-FFF2-40B4-BE49-F238E27FC236}">
                  <a16:creationId xmlns:a16="http://schemas.microsoft.com/office/drawing/2014/main" id="{36D35577-AC6A-439B-B6D7-2BFD72E1EEAC}"/>
                </a:ext>
              </a:extLst>
            </p:cNvPr>
            <p:cNvSpPr>
              <a:spLocks noChangeShapeType="1"/>
            </p:cNvSpPr>
            <p:nvPr/>
          </p:nvSpPr>
          <p:spPr bwMode="auto">
            <a:xfrm>
              <a:off x="3243" y="1207"/>
              <a:ext cx="0" cy="908"/>
            </a:xfrm>
            <a:prstGeom prst="line">
              <a:avLst/>
            </a:prstGeom>
            <a:noFill/>
            <a:ln w="63500">
              <a:solidFill>
                <a:srgbClr val="FF3300">
                  <a:alpha val="79999"/>
                </a:srgbClr>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grpSp>
      <p:grpSp>
        <p:nvGrpSpPr>
          <p:cNvPr id="9" name="Group 92">
            <a:extLst>
              <a:ext uri="{FF2B5EF4-FFF2-40B4-BE49-F238E27FC236}">
                <a16:creationId xmlns:a16="http://schemas.microsoft.com/office/drawing/2014/main" id="{2955A3B5-BEF6-4427-8F3F-60A84D7062FA}"/>
              </a:ext>
            </a:extLst>
          </p:cNvPr>
          <p:cNvGrpSpPr>
            <a:grpSpLocks/>
          </p:cNvGrpSpPr>
          <p:nvPr/>
        </p:nvGrpSpPr>
        <p:grpSpPr bwMode="auto">
          <a:xfrm>
            <a:off x="6743700" y="1916113"/>
            <a:ext cx="287338" cy="1441450"/>
            <a:chOff x="3334" y="1207"/>
            <a:chExt cx="181" cy="908"/>
          </a:xfrm>
        </p:grpSpPr>
        <p:sp>
          <p:nvSpPr>
            <p:cNvPr id="32814" name="Line 80">
              <a:extLst>
                <a:ext uri="{FF2B5EF4-FFF2-40B4-BE49-F238E27FC236}">
                  <a16:creationId xmlns:a16="http://schemas.microsoft.com/office/drawing/2014/main" id="{CB83C5CB-B15C-40A6-88C4-42B1FEA7C1B8}"/>
                </a:ext>
              </a:extLst>
            </p:cNvPr>
            <p:cNvSpPr>
              <a:spLocks noChangeShapeType="1"/>
            </p:cNvSpPr>
            <p:nvPr/>
          </p:nvSpPr>
          <p:spPr bwMode="auto">
            <a:xfrm>
              <a:off x="3334" y="1207"/>
              <a:ext cx="0" cy="908"/>
            </a:xfrm>
            <a:prstGeom prst="line">
              <a:avLst/>
            </a:prstGeom>
            <a:noFill/>
            <a:ln w="63500">
              <a:solidFill>
                <a:srgbClr val="FF3300">
                  <a:alpha val="79999"/>
                </a:srgbClr>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sp>
          <p:nvSpPr>
            <p:cNvPr id="32815" name="Line 81">
              <a:extLst>
                <a:ext uri="{FF2B5EF4-FFF2-40B4-BE49-F238E27FC236}">
                  <a16:creationId xmlns:a16="http://schemas.microsoft.com/office/drawing/2014/main" id="{A1D7CAC5-3E70-4DD2-BF14-CAE6D98A812B}"/>
                </a:ext>
              </a:extLst>
            </p:cNvPr>
            <p:cNvSpPr>
              <a:spLocks noChangeShapeType="1"/>
            </p:cNvSpPr>
            <p:nvPr/>
          </p:nvSpPr>
          <p:spPr bwMode="auto">
            <a:xfrm>
              <a:off x="3424" y="1207"/>
              <a:ext cx="0" cy="908"/>
            </a:xfrm>
            <a:prstGeom prst="line">
              <a:avLst/>
            </a:prstGeom>
            <a:noFill/>
            <a:ln w="63500">
              <a:solidFill>
                <a:srgbClr val="FF3300">
                  <a:alpha val="79999"/>
                </a:srgbClr>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sp>
          <p:nvSpPr>
            <p:cNvPr id="32816" name="Line 82">
              <a:extLst>
                <a:ext uri="{FF2B5EF4-FFF2-40B4-BE49-F238E27FC236}">
                  <a16:creationId xmlns:a16="http://schemas.microsoft.com/office/drawing/2014/main" id="{32EE96AC-1FBC-48EA-BB3F-4D9C2968553D}"/>
                </a:ext>
              </a:extLst>
            </p:cNvPr>
            <p:cNvSpPr>
              <a:spLocks noChangeShapeType="1"/>
            </p:cNvSpPr>
            <p:nvPr/>
          </p:nvSpPr>
          <p:spPr bwMode="auto">
            <a:xfrm>
              <a:off x="3515" y="1207"/>
              <a:ext cx="0" cy="908"/>
            </a:xfrm>
            <a:prstGeom prst="line">
              <a:avLst/>
            </a:prstGeom>
            <a:noFill/>
            <a:ln w="63500">
              <a:solidFill>
                <a:srgbClr val="FF3300">
                  <a:alpha val="70195"/>
                </a:srgbClr>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grpSp>
      <p:grpSp>
        <p:nvGrpSpPr>
          <p:cNvPr id="10" name="Group 93">
            <a:extLst>
              <a:ext uri="{FF2B5EF4-FFF2-40B4-BE49-F238E27FC236}">
                <a16:creationId xmlns:a16="http://schemas.microsoft.com/office/drawing/2014/main" id="{3E18C597-F07F-4C7F-AAFF-F5BFE34E44EE}"/>
              </a:ext>
            </a:extLst>
          </p:cNvPr>
          <p:cNvGrpSpPr>
            <a:grpSpLocks/>
          </p:cNvGrpSpPr>
          <p:nvPr/>
        </p:nvGrpSpPr>
        <p:grpSpPr bwMode="auto">
          <a:xfrm>
            <a:off x="7175501" y="1916113"/>
            <a:ext cx="288925" cy="1441450"/>
            <a:chOff x="3605" y="1207"/>
            <a:chExt cx="182" cy="908"/>
          </a:xfrm>
        </p:grpSpPr>
        <p:sp>
          <p:nvSpPr>
            <p:cNvPr id="32811" name="Line 83">
              <a:extLst>
                <a:ext uri="{FF2B5EF4-FFF2-40B4-BE49-F238E27FC236}">
                  <a16:creationId xmlns:a16="http://schemas.microsoft.com/office/drawing/2014/main" id="{CE498AD5-B259-4B9E-8D24-80A115CACE13}"/>
                </a:ext>
              </a:extLst>
            </p:cNvPr>
            <p:cNvSpPr>
              <a:spLocks noChangeShapeType="1"/>
            </p:cNvSpPr>
            <p:nvPr/>
          </p:nvSpPr>
          <p:spPr bwMode="auto">
            <a:xfrm>
              <a:off x="3605" y="1207"/>
              <a:ext cx="0" cy="908"/>
            </a:xfrm>
            <a:prstGeom prst="line">
              <a:avLst/>
            </a:prstGeom>
            <a:noFill/>
            <a:ln w="63500">
              <a:solidFill>
                <a:srgbClr val="FF3300">
                  <a:alpha val="70195"/>
                </a:srgbClr>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sp>
          <p:nvSpPr>
            <p:cNvPr id="32812" name="Line 84">
              <a:extLst>
                <a:ext uri="{FF2B5EF4-FFF2-40B4-BE49-F238E27FC236}">
                  <a16:creationId xmlns:a16="http://schemas.microsoft.com/office/drawing/2014/main" id="{75AC018D-03EB-401E-B33B-E434F5414C50}"/>
                </a:ext>
              </a:extLst>
            </p:cNvPr>
            <p:cNvSpPr>
              <a:spLocks noChangeShapeType="1"/>
            </p:cNvSpPr>
            <p:nvPr/>
          </p:nvSpPr>
          <p:spPr bwMode="auto">
            <a:xfrm>
              <a:off x="3696" y="1207"/>
              <a:ext cx="0" cy="908"/>
            </a:xfrm>
            <a:prstGeom prst="line">
              <a:avLst/>
            </a:prstGeom>
            <a:noFill/>
            <a:ln w="63500">
              <a:solidFill>
                <a:srgbClr val="FF3300">
                  <a:alpha val="70195"/>
                </a:srgbClr>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sp>
          <p:nvSpPr>
            <p:cNvPr id="32813" name="Line 85">
              <a:extLst>
                <a:ext uri="{FF2B5EF4-FFF2-40B4-BE49-F238E27FC236}">
                  <a16:creationId xmlns:a16="http://schemas.microsoft.com/office/drawing/2014/main" id="{926ACE3D-34BB-4E89-A82E-7F879AD4B609}"/>
                </a:ext>
              </a:extLst>
            </p:cNvPr>
            <p:cNvSpPr>
              <a:spLocks noChangeShapeType="1"/>
            </p:cNvSpPr>
            <p:nvPr/>
          </p:nvSpPr>
          <p:spPr bwMode="auto">
            <a:xfrm>
              <a:off x="3787" y="1207"/>
              <a:ext cx="0" cy="908"/>
            </a:xfrm>
            <a:prstGeom prst="line">
              <a:avLst/>
            </a:prstGeom>
            <a:noFill/>
            <a:ln w="63500">
              <a:solidFill>
                <a:srgbClr val="FF3300">
                  <a:alpha val="70195"/>
                </a:srgbClr>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grpSp>
      <p:grpSp>
        <p:nvGrpSpPr>
          <p:cNvPr id="11" name="Group 104">
            <a:extLst>
              <a:ext uri="{FF2B5EF4-FFF2-40B4-BE49-F238E27FC236}">
                <a16:creationId xmlns:a16="http://schemas.microsoft.com/office/drawing/2014/main" id="{3AA5B894-2D8A-4D7E-AC5F-7E1489710BEF}"/>
              </a:ext>
            </a:extLst>
          </p:cNvPr>
          <p:cNvGrpSpPr>
            <a:grpSpLocks/>
          </p:cNvGrpSpPr>
          <p:nvPr/>
        </p:nvGrpSpPr>
        <p:grpSpPr bwMode="auto">
          <a:xfrm>
            <a:off x="7608889" y="1916113"/>
            <a:ext cx="287337" cy="1441450"/>
            <a:chOff x="3833" y="1207"/>
            <a:chExt cx="181" cy="908"/>
          </a:xfrm>
        </p:grpSpPr>
        <p:sp>
          <p:nvSpPr>
            <p:cNvPr id="32807" name="Line 86">
              <a:extLst>
                <a:ext uri="{FF2B5EF4-FFF2-40B4-BE49-F238E27FC236}">
                  <a16:creationId xmlns:a16="http://schemas.microsoft.com/office/drawing/2014/main" id="{66F8BF75-5A44-4609-B131-1D36F87FAD0E}"/>
                </a:ext>
              </a:extLst>
            </p:cNvPr>
            <p:cNvSpPr>
              <a:spLocks noChangeShapeType="1"/>
            </p:cNvSpPr>
            <p:nvPr/>
          </p:nvSpPr>
          <p:spPr bwMode="auto">
            <a:xfrm>
              <a:off x="3833" y="1207"/>
              <a:ext cx="0" cy="908"/>
            </a:xfrm>
            <a:prstGeom prst="line">
              <a:avLst/>
            </a:prstGeom>
            <a:noFill/>
            <a:ln w="63500">
              <a:solidFill>
                <a:srgbClr val="FF3300">
                  <a:alpha val="74901"/>
                </a:srgbClr>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grpSp>
          <p:nvGrpSpPr>
            <p:cNvPr id="32808" name="Group 103">
              <a:extLst>
                <a:ext uri="{FF2B5EF4-FFF2-40B4-BE49-F238E27FC236}">
                  <a16:creationId xmlns:a16="http://schemas.microsoft.com/office/drawing/2014/main" id="{4133DC4D-C71F-41A0-8621-6DAE42864CEA}"/>
                </a:ext>
              </a:extLst>
            </p:cNvPr>
            <p:cNvGrpSpPr>
              <a:grpSpLocks/>
            </p:cNvGrpSpPr>
            <p:nvPr/>
          </p:nvGrpSpPr>
          <p:grpSpPr bwMode="auto">
            <a:xfrm>
              <a:off x="3923" y="1207"/>
              <a:ext cx="91" cy="908"/>
              <a:chOff x="3878" y="1207"/>
              <a:chExt cx="91" cy="908"/>
            </a:xfrm>
          </p:grpSpPr>
          <p:sp>
            <p:nvSpPr>
              <p:cNvPr id="32809" name="Line 87">
                <a:extLst>
                  <a:ext uri="{FF2B5EF4-FFF2-40B4-BE49-F238E27FC236}">
                    <a16:creationId xmlns:a16="http://schemas.microsoft.com/office/drawing/2014/main" id="{13C66F97-4B9B-4390-A75B-4B04CA970FDE}"/>
                  </a:ext>
                </a:extLst>
              </p:cNvPr>
              <p:cNvSpPr>
                <a:spLocks noChangeShapeType="1"/>
              </p:cNvSpPr>
              <p:nvPr/>
            </p:nvSpPr>
            <p:spPr bwMode="auto">
              <a:xfrm>
                <a:off x="3969" y="1207"/>
                <a:ext cx="0" cy="908"/>
              </a:xfrm>
              <a:prstGeom prst="line">
                <a:avLst/>
              </a:prstGeom>
              <a:noFill/>
              <a:ln w="63500">
                <a:solidFill>
                  <a:srgbClr val="FF3300">
                    <a:alpha val="74901"/>
                  </a:srgbClr>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sp>
            <p:nvSpPr>
              <p:cNvPr id="32810" name="Line 94">
                <a:extLst>
                  <a:ext uri="{FF2B5EF4-FFF2-40B4-BE49-F238E27FC236}">
                    <a16:creationId xmlns:a16="http://schemas.microsoft.com/office/drawing/2014/main" id="{51AFA432-7953-45E9-90B1-65C9BA1BCCE4}"/>
                  </a:ext>
                </a:extLst>
              </p:cNvPr>
              <p:cNvSpPr>
                <a:spLocks noChangeShapeType="1"/>
              </p:cNvSpPr>
              <p:nvPr/>
            </p:nvSpPr>
            <p:spPr bwMode="auto">
              <a:xfrm>
                <a:off x="3878" y="1207"/>
                <a:ext cx="0" cy="908"/>
              </a:xfrm>
              <a:prstGeom prst="line">
                <a:avLst/>
              </a:prstGeom>
              <a:noFill/>
              <a:ln w="63500">
                <a:solidFill>
                  <a:srgbClr val="FF3300">
                    <a:alpha val="74901"/>
                  </a:srgbClr>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grpSp>
      </p:grpSp>
      <p:grpSp>
        <p:nvGrpSpPr>
          <p:cNvPr id="13" name="Group 115">
            <a:extLst>
              <a:ext uri="{FF2B5EF4-FFF2-40B4-BE49-F238E27FC236}">
                <a16:creationId xmlns:a16="http://schemas.microsoft.com/office/drawing/2014/main" id="{8DD6263F-79F0-42CC-A989-13846ECCDBC3}"/>
              </a:ext>
            </a:extLst>
          </p:cNvPr>
          <p:cNvGrpSpPr>
            <a:grpSpLocks/>
          </p:cNvGrpSpPr>
          <p:nvPr/>
        </p:nvGrpSpPr>
        <p:grpSpPr bwMode="auto">
          <a:xfrm>
            <a:off x="7175500" y="1916113"/>
            <a:ext cx="287338" cy="1441450"/>
            <a:chOff x="4422" y="1207"/>
            <a:chExt cx="181" cy="908"/>
          </a:xfrm>
        </p:grpSpPr>
        <p:sp>
          <p:nvSpPr>
            <p:cNvPr id="32804" name="Line 98">
              <a:extLst>
                <a:ext uri="{FF2B5EF4-FFF2-40B4-BE49-F238E27FC236}">
                  <a16:creationId xmlns:a16="http://schemas.microsoft.com/office/drawing/2014/main" id="{5F837435-4C3D-413A-8B33-1A009D0299BC}"/>
                </a:ext>
              </a:extLst>
            </p:cNvPr>
            <p:cNvSpPr>
              <a:spLocks noChangeShapeType="1"/>
            </p:cNvSpPr>
            <p:nvPr/>
          </p:nvSpPr>
          <p:spPr bwMode="auto">
            <a:xfrm>
              <a:off x="4422" y="1207"/>
              <a:ext cx="0" cy="908"/>
            </a:xfrm>
            <a:prstGeom prst="line">
              <a:avLst/>
            </a:prstGeom>
            <a:noFill/>
            <a:ln w="63500">
              <a:solidFill>
                <a:srgbClr val="FF3300">
                  <a:alpha val="59999"/>
                </a:srgbClr>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sp>
          <p:nvSpPr>
            <p:cNvPr id="32805" name="Line 99">
              <a:extLst>
                <a:ext uri="{FF2B5EF4-FFF2-40B4-BE49-F238E27FC236}">
                  <a16:creationId xmlns:a16="http://schemas.microsoft.com/office/drawing/2014/main" id="{BE2DF06F-CACC-4BFD-A017-33745A0EF61B}"/>
                </a:ext>
              </a:extLst>
            </p:cNvPr>
            <p:cNvSpPr>
              <a:spLocks noChangeShapeType="1"/>
            </p:cNvSpPr>
            <p:nvPr/>
          </p:nvSpPr>
          <p:spPr bwMode="auto">
            <a:xfrm>
              <a:off x="4513" y="1207"/>
              <a:ext cx="0" cy="908"/>
            </a:xfrm>
            <a:prstGeom prst="line">
              <a:avLst/>
            </a:prstGeom>
            <a:noFill/>
            <a:ln w="63500">
              <a:solidFill>
                <a:srgbClr val="FF3300">
                  <a:alpha val="70195"/>
                </a:srgbClr>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sp>
          <p:nvSpPr>
            <p:cNvPr id="32806" name="Line 100">
              <a:extLst>
                <a:ext uri="{FF2B5EF4-FFF2-40B4-BE49-F238E27FC236}">
                  <a16:creationId xmlns:a16="http://schemas.microsoft.com/office/drawing/2014/main" id="{467AFDE3-2DB7-4A82-9082-048002AB2516}"/>
                </a:ext>
              </a:extLst>
            </p:cNvPr>
            <p:cNvSpPr>
              <a:spLocks noChangeShapeType="1"/>
            </p:cNvSpPr>
            <p:nvPr/>
          </p:nvSpPr>
          <p:spPr bwMode="auto">
            <a:xfrm>
              <a:off x="4603" y="1207"/>
              <a:ext cx="0" cy="908"/>
            </a:xfrm>
            <a:prstGeom prst="line">
              <a:avLst/>
            </a:prstGeom>
            <a:noFill/>
            <a:ln w="63500">
              <a:solidFill>
                <a:srgbClr val="FF3300">
                  <a:alpha val="70195"/>
                </a:srgbClr>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grpSp>
      <p:grpSp>
        <p:nvGrpSpPr>
          <p:cNvPr id="14" name="Group 107">
            <a:extLst>
              <a:ext uri="{FF2B5EF4-FFF2-40B4-BE49-F238E27FC236}">
                <a16:creationId xmlns:a16="http://schemas.microsoft.com/office/drawing/2014/main" id="{7ACFF422-F46C-49C5-9F70-D186BF087078}"/>
              </a:ext>
            </a:extLst>
          </p:cNvPr>
          <p:cNvGrpSpPr>
            <a:grpSpLocks/>
          </p:cNvGrpSpPr>
          <p:nvPr/>
        </p:nvGrpSpPr>
        <p:grpSpPr bwMode="auto">
          <a:xfrm>
            <a:off x="6743700" y="1916113"/>
            <a:ext cx="287338" cy="1441450"/>
            <a:chOff x="4422" y="1207"/>
            <a:chExt cx="181" cy="908"/>
          </a:xfrm>
        </p:grpSpPr>
        <p:sp>
          <p:nvSpPr>
            <p:cNvPr id="32801" name="Line 108">
              <a:extLst>
                <a:ext uri="{FF2B5EF4-FFF2-40B4-BE49-F238E27FC236}">
                  <a16:creationId xmlns:a16="http://schemas.microsoft.com/office/drawing/2014/main" id="{E3A533B6-7CBE-4FDD-95B2-3E262E63213D}"/>
                </a:ext>
              </a:extLst>
            </p:cNvPr>
            <p:cNvSpPr>
              <a:spLocks noChangeShapeType="1"/>
            </p:cNvSpPr>
            <p:nvPr/>
          </p:nvSpPr>
          <p:spPr bwMode="auto">
            <a:xfrm>
              <a:off x="4422" y="1207"/>
              <a:ext cx="0" cy="908"/>
            </a:xfrm>
            <a:prstGeom prst="line">
              <a:avLst/>
            </a:prstGeom>
            <a:noFill/>
            <a:ln w="63500">
              <a:solidFill>
                <a:srgbClr val="FF3300">
                  <a:alpha val="59999"/>
                </a:srgbClr>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sp>
          <p:nvSpPr>
            <p:cNvPr id="32802" name="Line 109">
              <a:extLst>
                <a:ext uri="{FF2B5EF4-FFF2-40B4-BE49-F238E27FC236}">
                  <a16:creationId xmlns:a16="http://schemas.microsoft.com/office/drawing/2014/main" id="{D61C84D2-FB46-4F8D-B49B-4D46B99BACCA}"/>
                </a:ext>
              </a:extLst>
            </p:cNvPr>
            <p:cNvSpPr>
              <a:spLocks noChangeShapeType="1"/>
            </p:cNvSpPr>
            <p:nvPr/>
          </p:nvSpPr>
          <p:spPr bwMode="auto">
            <a:xfrm>
              <a:off x="4513" y="1207"/>
              <a:ext cx="0" cy="908"/>
            </a:xfrm>
            <a:prstGeom prst="line">
              <a:avLst/>
            </a:prstGeom>
            <a:noFill/>
            <a:ln w="63500">
              <a:solidFill>
                <a:srgbClr val="FF3300">
                  <a:alpha val="59999"/>
                </a:srgbClr>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sp>
          <p:nvSpPr>
            <p:cNvPr id="32803" name="Line 110">
              <a:extLst>
                <a:ext uri="{FF2B5EF4-FFF2-40B4-BE49-F238E27FC236}">
                  <a16:creationId xmlns:a16="http://schemas.microsoft.com/office/drawing/2014/main" id="{01E7211C-EB7A-4D9D-A552-4E2529E0E20F}"/>
                </a:ext>
              </a:extLst>
            </p:cNvPr>
            <p:cNvSpPr>
              <a:spLocks noChangeShapeType="1"/>
            </p:cNvSpPr>
            <p:nvPr/>
          </p:nvSpPr>
          <p:spPr bwMode="auto">
            <a:xfrm>
              <a:off x="4603" y="1207"/>
              <a:ext cx="0" cy="908"/>
            </a:xfrm>
            <a:prstGeom prst="line">
              <a:avLst/>
            </a:prstGeom>
            <a:noFill/>
            <a:ln w="63500">
              <a:solidFill>
                <a:srgbClr val="FF3300">
                  <a:alpha val="59999"/>
                </a:srgbClr>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grpSp>
      <p:grpSp>
        <p:nvGrpSpPr>
          <p:cNvPr id="15" name="Group 111">
            <a:extLst>
              <a:ext uri="{FF2B5EF4-FFF2-40B4-BE49-F238E27FC236}">
                <a16:creationId xmlns:a16="http://schemas.microsoft.com/office/drawing/2014/main" id="{6E90577C-C11E-4665-B2D7-5BE4172AFEFF}"/>
              </a:ext>
            </a:extLst>
          </p:cNvPr>
          <p:cNvGrpSpPr>
            <a:grpSpLocks/>
          </p:cNvGrpSpPr>
          <p:nvPr/>
        </p:nvGrpSpPr>
        <p:grpSpPr bwMode="auto">
          <a:xfrm>
            <a:off x="5880100" y="1916113"/>
            <a:ext cx="287338" cy="1441450"/>
            <a:chOff x="4422" y="1207"/>
            <a:chExt cx="181" cy="908"/>
          </a:xfrm>
        </p:grpSpPr>
        <p:sp>
          <p:nvSpPr>
            <p:cNvPr id="32798" name="Line 112">
              <a:extLst>
                <a:ext uri="{FF2B5EF4-FFF2-40B4-BE49-F238E27FC236}">
                  <a16:creationId xmlns:a16="http://schemas.microsoft.com/office/drawing/2014/main" id="{9932A6A3-0F5C-48E9-8571-C15E17C95100}"/>
                </a:ext>
              </a:extLst>
            </p:cNvPr>
            <p:cNvSpPr>
              <a:spLocks noChangeShapeType="1"/>
            </p:cNvSpPr>
            <p:nvPr/>
          </p:nvSpPr>
          <p:spPr bwMode="auto">
            <a:xfrm>
              <a:off x="4422" y="1207"/>
              <a:ext cx="0" cy="908"/>
            </a:xfrm>
            <a:prstGeom prst="line">
              <a:avLst/>
            </a:prstGeom>
            <a:noFill/>
            <a:ln w="63500">
              <a:solidFill>
                <a:srgbClr val="FF3300">
                  <a:alpha val="50195"/>
                </a:srgbClr>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sp>
          <p:nvSpPr>
            <p:cNvPr id="32799" name="Line 113">
              <a:extLst>
                <a:ext uri="{FF2B5EF4-FFF2-40B4-BE49-F238E27FC236}">
                  <a16:creationId xmlns:a16="http://schemas.microsoft.com/office/drawing/2014/main" id="{9AC3F2A1-84A1-4A35-8ECC-2EF77EB055E9}"/>
                </a:ext>
              </a:extLst>
            </p:cNvPr>
            <p:cNvSpPr>
              <a:spLocks noChangeShapeType="1"/>
            </p:cNvSpPr>
            <p:nvPr/>
          </p:nvSpPr>
          <p:spPr bwMode="auto">
            <a:xfrm>
              <a:off x="4513" y="1207"/>
              <a:ext cx="0" cy="908"/>
            </a:xfrm>
            <a:prstGeom prst="line">
              <a:avLst/>
            </a:prstGeom>
            <a:noFill/>
            <a:ln w="63500">
              <a:solidFill>
                <a:srgbClr val="FF3300">
                  <a:alpha val="50195"/>
                </a:srgbClr>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sp>
          <p:nvSpPr>
            <p:cNvPr id="32800" name="Line 114">
              <a:extLst>
                <a:ext uri="{FF2B5EF4-FFF2-40B4-BE49-F238E27FC236}">
                  <a16:creationId xmlns:a16="http://schemas.microsoft.com/office/drawing/2014/main" id="{D1FE08DD-CBB1-47FE-B625-0504787CD4A9}"/>
                </a:ext>
              </a:extLst>
            </p:cNvPr>
            <p:cNvSpPr>
              <a:spLocks noChangeShapeType="1"/>
            </p:cNvSpPr>
            <p:nvPr/>
          </p:nvSpPr>
          <p:spPr bwMode="auto">
            <a:xfrm>
              <a:off x="4603" y="1207"/>
              <a:ext cx="0" cy="908"/>
            </a:xfrm>
            <a:prstGeom prst="line">
              <a:avLst/>
            </a:prstGeom>
            <a:noFill/>
            <a:ln w="63500">
              <a:solidFill>
                <a:srgbClr val="FF3300">
                  <a:alpha val="50195"/>
                </a:srgbClr>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grpSp>
      <p:grpSp>
        <p:nvGrpSpPr>
          <p:cNvPr id="16" name="Group 125">
            <a:extLst>
              <a:ext uri="{FF2B5EF4-FFF2-40B4-BE49-F238E27FC236}">
                <a16:creationId xmlns:a16="http://schemas.microsoft.com/office/drawing/2014/main" id="{3083A3EB-3631-49FC-8086-E9CD007AB450}"/>
              </a:ext>
            </a:extLst>
          </p:cNvPr>
          <p:cNvGrpSpPr>
            <a:grpSpLocks/>
          </p:cNvGrpSpPr>
          <p:nvPr/>
        </p:nvGrpSpPr>
        <p:grpSpPr bwMode="auto">
          <a:xfrm>
            <a:off x="5448300" y="1916113"/>
            <a:ext cx="287338" cy="1441450"/>
            <a:chOff x="4422" y="1207"/>
            <a:chExt cx="181" cy="908"/>
          </a:xfrm>
        </p:grpSpPr>
        <p:sp>
          <p:nvSpPr>
            <p:cNvPr id="32795" name="Line 126">
              <a:extLst>
                <a:ext uri="{FF2B5EF4-FFF2-40B4-BE49-F238E27FC236}">
                  <a16:creationId xmlns:a16="http://schemas.microsoft.com/office/drawing/2014/main" id="{56E261B1-4284-440E-A20D-B10F59040FDB}"/>
                </a:ext>
              </a:extLst>
            </p:cNvPr>
            <p:cNvSpPr>
              <a:spLocks noChangeShapeType="1"/>
            </p:cNvSpPr>
            <p:nvPr/>
          </p:nvSpPr>
          <p:spPr bwMode="auto">
            <a:xfrm>
              <a:off x="4422" y="1207"/>
              <a:ext cx="0" cy="908"/>
            </a:xfrm>
            <a:prstGeom prst="line">
              <a:avLst/>
            </a:prstGeom>
            <a:noFill/>
            <a:ln w="63500">
              <a:solidFill>
                <a:srgbClr val="FF3300">
                  <a:alpha val="39999"/>
                </a:srgbClr>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sp>
          <p:nvSpPr>
            <p:cNvPr id="32796" name="Line 127">
              <a:extLst>
                <a:ext uri="{FF2B5EF4-FFF2-40B4-BE49-F238E27FC236}">
                  <a16:creationId xmlns:a16="http://schemas.microsoft.com/office/drawing/2014/main" id="{132207F9-8F41-4D54-BAFA-DD217D11FB7F}"/>
                </a:ext>
              </a:extLst>
            </p:cNvPr>
            <p:cNvSpPr>
              <a:spLocks noChangeShapeType="1"/>
            </p:cNvSpPr>
            <p:nvPr/>
          </p:nvSpPr>
          <p:spPr bwMode="auto">
            <a:xfrm>
              <a:off x="4513" y="1207"/>
              <a:ext cx="0" cy="908"/>
            </a:xfrm>
            <a:prstGeom prst="line">
              <a:avLst/>
            </a:prstGeom>
            <a:noFill/>
            <a:ln w="63500">
              <a:solidFill>
                <a:srgbClr val="FF3300">
                  <a:alpha val="39999"/>
                </a:srgbClr>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sp>
          <p:nvSpPr>
            <p:cNvPr id="32797" name="Line 128">
              <a:extLst>
                <a:ext uri="{FF2B5EF4-FFF2-40B4-BE49-F238E27FC236}">
                  <a16:creationId xmlns:a16="http://schemas.microsoft.com/office/drawing/2014/main" id="{0561F98F-0F14-403F-BCDA-75ABBD02CFAE}"/>
                </a:ext>
              </a:extLst>
            </p:cNvPr>
            <p:cNvSpPr>
              <a:spLocks noChangeShapeType="1"/>
            </p:cNvSpPr>
            <p:nvPr/>
          </p:nvSpPr>
          <p:spPr bwMode="auto">
            <a:xfrm>
              <a:off x="4603" y="1207"/>
              <a:ext cx="0" cy="908"/>
            </a:xfrm>
            <a:prstGeom prst="line">
              <a:avLst/>
            </a:prstGeom>
            <a:noFill/>
            <a:ln w="63500">
              <a:solidFill>
                <a:srgbClr val="FF3300">
                  <a:alpha val="39999"/>
                </a:srgbClr>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grpSp>
      <p:sp>
        <p:nvSpPr>
          <p:cNvPr id="18583" name="Line 151">
            <a:extLst>
              <a:ext uri="{FF2B5EF4-FFF2-40B4-BE49-F238E27FC236}">
                <a16:creationId xmlns:a16="http://schemas.microsoft.com/office/drawing/2014/main" id="{F2861353-0652-48B8-800C-300640F0E971}"/>
              </a:ext>
            </a:extLst>
          </p:cNvPr>
          <p:cNvSpPr>
            <a:spLocks noChangeShapeType="1"/>
          </p:cNvSpPr>
          <p:nvPr/>
        </p:nvSpPr>
        <p:spPr bwMode="auto">
          <a:xfrm>
            <a:off x="5087938" y="5373688"/>
            <a:ext cx="2736850" cy="0"/>
          </a:xfrm>
          <a:prstGeom prst="line">
            <a:avLst/>
          </a:prstGeom>
          <a:noFill/>
          <a:ln w="50800">
            <a:solidFill>
              <a:srgbClr val="000080"/>
            </a:solidFill>
            <a:round/>
            <a:headEnd/>
            <a:tailEnd/>
          </a:ln>
          <a:extLst>
            <a:ext uri="{909E8E84-426E-40DD-AFC4-6F175D3DCCD1}">
              <a14:hiddenFill xmlns:a14="http://schemas.microsoft.com/office/drawing/2010/main">
                <a:noFill/>
              </a14:hiddenFill>
            </a:ext>
          </a:extLst>
        </p:spPr>
        <p:txBody>
          <a:bodyPr wrap="square" lIns="90000" tIns="46800" rIns="90000" bIns="46800">
            <a:spAutoFit/>
          </a:bodyPr>
          <a:lstStyle/>
          <a:p>
            <a:endParaRPr lang="cs-CZ"/>
          </a:p>
        </p:txBody>
      </p:sp>
      <p:grpSp>
        <p:nvGrpSpPr>
          <p:cNvPr id="17" name="Group 159">
            <a:extLst>
              <a:ext uri="{FF2B5EF4-FFF2-40B4-BE49-F238E27FC236}">
                <a16:creationId xmlns:a16="http://schemas.microsoft.com/office/drawing/2014/main" id="{1123C0B2-DF0D-4581-AC84-C98C6BAB60C7}"/>
              </a:ext>
            </a:extLst>
          </p:cNvPr>
          <p:cNvGrpSpPr>
            <a:grpSpLocks/>
          </p:cNvGrpSpPr>
          <p:nvPr/>
        </p:nvGrpSpPr>
        <p:grpSpPr bwMode="auto">
          <a:xfrm>
            <a:off x="4440238" y="4389438"/>
            <a:ext cx="647700" cy="984250"/>
            <a:chOff x="1837" y="2765"/>
            <a:chExt cx="408" cy="620"/>
          </a:xfrm>
        </p:grpSpPr>
        <p:sp>
          <p:nvSpPr>
            <p:cNvPr id="32793" name="Line 149">
              <a:extLst>
                <a:ext uri="{FF2B5EF4-FFF2-40B4-BE49-F238E27FC236}">
                  <a16:creationId xmlns:a16="http://schemas.microsoft.com/office/drawing/2014/main" id="{EF79A858-12EC-41B7-B55C-1F0FCC18DAFF}"/>
                </a:ext>
              </a:extLst>
            </p:cNvPr>
            <p:cNvSpPr>
              <a:spLocks noChangeShapeType="1"/>
            </p:cNvSpPr>
            <p:nvPr/>
          </p:nvSpPr>
          <p:spPr bwMode="auto">
            <a:xfrm>
              <a:off x="1837" y="3385"/>
              <a:ext cx="182" cy="0"/>
            </a:xfrm>
            <a:prstGeom prst="line">
              <a:avLst/>
            </a:prstGeom>
            <a:noFill/>
            <a:ln w="50800">
              <a:solidFill>
                <a:srgbClr val="00008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sp>
          <p:nvSpPr>
            <p:cNvPr id="32794" name="Freeform 153">
              <a:extLst>
                <a:ext uri="{FF2B5EF4-FFF2-40B4-BE49-F238E27FC236}">
                  <a16:creationId xmlns:a16="http://schemas.microsoft.com/office/drawing/2014/main" id="{9D6DD4CE-B8BD-4C2D-ABC3-82ABB93CCF8D}"/>
                </a:ext>
              </a:extLst>
            </p:cNvPr>
            <p:cNvSpPr>
              <a:spLocks/>
            </p:cNvSpPr>
            <p:nvPr/>
          </p:nvSpPr>
          <p:spPr bwMode="auto">
            <a:xfrm>
              <a:off x="2011" y="2765"/>
              <a:ext cx="234" cy="620"/>
            </a:xfrm>
            <a:custGeom>
              <a:avLst/>
              <a:gdLst>
                <a:gd name="T0" fmla="*/ 7 w 234"/>
                <a:gd name="T1" fmla="*/ 620 h 620"/>
                <a:gd name="T2" fmla="*/ 7 w 234"/>
                <a:gd name="T3" fmla="*/ 348 h 620"/>
                <a:gd name="T4" fmla="*/ 47 w 234"/>
                <a:gd name="T5" fmla="*/ 124 h 620"/>
                <a:gd name="T6" fmla="*/ 85 w 234"/>
                <a:gd name="T7" fmla="*/ 30 h 620"/>
                <a:gd name="T8" fmla="*/ 143 w 234"/>
                <a:gd name="T9" fmla="*/ 30 h 620"/>
                <a:gd name="T10" fmla="*/ 199 w 234"/>
                <a:gd name="T11" fmla="*/ 209 h 620"/>
                <a:gd name="T12" fmla="*/ 227 w 234"/>
                <a:gd name="T13" fmla="*/ 379 h 620"/>
                <a:gd name="T14" fmla="*/ 234 w 234"/>
                <a:gd name="T15" fmla="*/ 620 h 620"/>
                <a:gd name="T16" fmla="*/ 0 60000 65536"/>
                <a:gd name="T17" fmla="*/ 0 60000 65536"/>
                <a:gd name="T18" fmla="*/ 0 60000 65536"/>
                <a:gd name="T19" fmla="*/ 0 60000 65536"/>
                <a:gd name="T20" fmla="*/ 0 60000 65536"/>
                <a:gd name="T21" fmla="*/ 0 60000 65536"/>
                <a:gd name="T22" fmla="*/ 0 60000 65536"/>
                <a:gd name="T23" fmla="*/ 0 60000 65536"/>
                <a:gd name="T24" fmla="*/ 0 w 234"/>
                <a:gd name="T25" fmla="*/ 0 h 620"/>
                <a:gd name="T26" fmla="*/ 234 w 234"/>
                <a:gd name="T27" fmla="*/ 620 h 6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4" h="620">
                  <a:moveTo>
                    <a:pt x="7" y="620"/>
                  </a:moveTo>
                  <a:cubicBezTo>
                    <a:pt x="3" y="525"/>
                    <a:pt x="0" y="431"/>
                    <a:pt x="7" y="348"/>
                  </a:cubicBezTo>
                  <a:cubicBezTo>
                    <a:pt x="14" y="265"/>
                    <a:pt x="34" y="177"/>
                    <a:pt x="47" y="124"/>
                  </a:cubicBezTo>
                  <a:cubicBezTo>
                    <a:pt x="60" y="71"/>
                    <a:pt x="69" y="46"/>
                    <a:pt x="85" y="30"/>
                  </a:cubicBezTo>
                  <a:cubicBezTo>
                    <a:pt x="101" y="14"/>
                    <a:pt x="124" y="0"/>
                    <a:pt x="143" y="30"/>
                  </a:cubicBezTo>
                  <a:cubicBezTo>
                    <a:pt x="162" y="60"/>
                    <a:pt x="185" y="151"/>
                    <a:pt x="199" y="209"/>
                  </a:cubicBezTo>
                  <a:cubicBezTo>
                    <a:pt x="213" y="267"/>
                    <a:pt x="221" y="311"/>
                    <a:pt x="227" y="379"/>
                  </a:cubicBezTo>
                  <a:cubicBezTo>
                    <a:pt x="233" y="447"/>
                    <a:pt x="233" y="570"/>
                    <a:pt x="234" y="620"/>
                  </a:cubicBezTo>
                </a:path>
              </a:pathLst>
            </a:custGeom>
            <a:noFill/>
            <a:ln w="50800" cap="flat"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endParaRPr lang="cs-CZ"/>
            </a:p>
          </p:txBody>
        </p:sp>
      </p:grpSp>
      <p:grpSp>
        <p:nvGrpSpPr>
          <p:cNvPr id="18" name="Group 160">
            <a:extLst>
              <a:ext uri="{FF2B5EF4-FFF2-40B4-BE49-F238E27FC236}">
                <a16:creationId xmlns:a16="http://schemas.microsoft.com/office/drawing/2014/main" id="{73E6F8CC-D0FD-47B8-B04F-CEBC604493A5}"/>
              </a:ext>
            </a:extLst>
          </p:cNvPr>
          <p:cNvGrpSpPr>
            <a:grpSpLocks/>
          </p:cNvGrpSpPr>
          <p:nvPr/>
        </p:nvGrpSpPr>
        <p:grpSpPr bwMode="auto">
          <a:xfrm>
            <a:off x="7824788" y="4797426"/>
            <a:ext cx="1008062" cy="588963"/>
            <a:chOff x="3969" y="3022"/>
            <a:chExt cx="635" cy="371"/>
          </a:xfrm>
        </p:grpSpPr>
        <p:sp>
          <p:nvSpPr>
            <p:cNvPr id="32791" name="Line 152">
              <a:extLst>
                <a:ext uri="{FF2B5EF4-FFF2-40B4-BE49-F238E27FC236}">
                  <a16:creationId xmlns:a16="http://schemas.microsoft.com/office/drawing/2014/main" id="{B9843E94-CEEC-408D-940F-B1259C8CB7DA}"/>
                </a:ext>
              </a:extLst>
            </p:cNvPr>
            <p:cNvSpPr>
              <a:spLocks noChangeShapeType="1"/>
            </p:cNvSpPr>
            <p:nvPr/>
          </p:nvSpPr>
          <p:spPr bwMode="auto">
            <a:xfrm>
              <a:off x="4150" y="3385"/>
              <a:ext cx="454" cy="0"/>
            </a:xfrm>
            <a:prstGeom prst="line">
              <a:avLst/>
            </a:prstGeom>
            <a:noFill/>
            <a:ln w="50800">
              <a:solidFill>
                <a:srgbClr val="00008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sp>
          <p:nvSpPr>
            <p:cNvPr id="32792" name="Freeform 154">
              <a:extLst>
                <a:ext uri="{FF2B5EF4-FFF2-40B4-BE49-F238E27FC236}">
                  <a16:creationId xmlns:a16="http://schemas.microsoft.com/office/drawing/2014/main" id="{2AD73509-E545-4D16-B2C6-A75ACE051E2A}"/>
                </a:ext>
              </a:extLst>
            </p:cNvPr>
            <p:cNvSpPr>
              <a:spLocks/>
            </p:cNvSpPr>
            <p:nvPr/>
          </p:nvSpPr>
          <p:spPr bwMode="auto">
            <a:xfrm>
              <a:off x="3969" y="3022"/>
              <a:ext cx="179" cy="371"/>
            </a:xfrm>
            <a:custGeom>
              <a:avLst/>
              <a:gdLst>
                <a:gd name="T0" fmla="*/ 0 w 179"/>
                <a:gd name="T1" fmla="*/ 371 h 371"/>
                <a:gd name="T2" fmla="*/ 16 w 179"/>
                <a:gd name="T3" fmla="*/ 121 h 371"/>
                <a:gd name="T4" fmla="*/ 90 w 179"/>
                <a:gd name="T5" fmla="*/ 8 h 371"/>
                <a:gd name="T6" fmla="*/ 157 w 179"/>
                <a:gd name="T7" fmla="*/ 74 h 371"/>
                <a:gd name="T8" fmla="*/ 176 w 179"/>
                <a:gd name="T9" fmla="*/ 178 h 371"/>
                <a:gd name="T10" fmla="*/ 176 w 179"/>
                <a:gd name="T11" fmla="*/ 366 h 371"/>
                <a:gd name="T12" fmla="*/ 0 60000 65536"/>
                <a:gd name="T13" fmla="*/ 0 60000 65536"/>
                <a:gd name="T14" fmla="*/ 0 60000 65536"/>
                <a:gd name="T15" fmla="*/ 0 60000 65536"/>
                <a:gd name="T16" fmla="*/ 0 60000 65536"/>
                <a:gd name="T17" fmla="*/ 0 60000 65536"/>
                <a:gd name="T18" fmla="*/ 0 w 179"/>
                <a:gd name="T19" fmla="*/ 0 h 371"/>
                <a:gd name="T20" fmla="*/ 179 w 179"/>
                <a:gd name="T21" fmla="*/ 371 h 371"/>
              </a:gdLst>
              <a:ahLst/>
              <a:cxnLst>
                <a:cxn ang="T12">
                  <a:pos x="T0" y="T1"/>
                </a:cxn>
                <a:cxn ang="T13">
                  <a:pos x="T2" y="T3"/>
                </a:cxn>
                <a:cxn ang="T14">
                  <a:pos x="T4" y="T5"/>
                </a:cxn>
                <a:cxn ang="T15">
                  <a:pos x="T6" y="T7"/>
                </a:cxn>
                <a:cxn ang="T16">
                  <a:pos x="T8" y="T9"/>
                </a:cxn>
                <a:cxn ang="T17">
                  <a:pos x="T10" y="T11"/>
                </a:cxn>
              </a:cxnLst>
              <a:rect l="T18" t="T19" r="T20" b="T21"/>
              <a:pathLst>
                <a:path w="179" h="371">
                  <a:moveTo>
                    <a:pt x="0" y="371"/>
                  </a:moveTo>
                  <a:cubicBezTo>
                    <a:pt x="3" y="329"/>
                    <a:pt x="1" y="181"/>
                    <a:pt x="16" y="121"/>
                  </a:cubicBezTo>
                  <a:cubicBezTo>
                    <a:pt x="31" y="61"/>
                    <a:pt x="67" y="16"/>
                    <a:pt x="90" y="8"/>
                  </a:cubicBezTo>
                  <a:cubicBezTo>
                    <a:pt x="113" y="0"/>
                    <a:pt x="143" y="46"/>
                    <a:pt x="157" y="74"/>
                  </a:cubicBezTo>
                  <a:cubicBezTo>
                    <a:pt x="171" y="102"/>
                    <a:pt x="173" y="129"/>
                    <a:pt x="176" y="178"/>
                  </a:cubicBezTo>
                  <a:cubicBezTo>
                    <a:pt x="179" y="227"/>
                    <a:pt x="176" y="327"/>
                    <a:pt x="176" y="366"/>
                  </a:cubicBezTo>
                </a:path>
              </a:pathLst>
            </a:custGeom>
            <a:noFill/>
            <a:ln w="50800" cap="flat"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endParaRPr lang="cs-CZ"/>
            </a:p>
          </p:txBody>
        </p:sp>
      </p:grpSp>
    </p:spTree>
    <p:extLst>
      <p:ext uri="{BB962C8B-B14F-4D97-AF65-F5344CB8AC3E}">
        <p14:creationId xmlns:p14="http://schemas.microsoft.com/office/powerpoint/2010/main" val="31115641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500"/>
                            </p:stCondLst>
                            <p:childTnLst>
                              <p:par>
                                <p:cTn id="9" presetID="1" presetClass="exit" presetSubtype="0" fill="hold" nodeType="afterEffect">
                                  <p:stCondLst>
                                    <p:cond delay="200"/>
                                  </p:stCondLst>
                                  <p:childTnLst>
                                    <p:set>
                                      <p:cBhvr>
                                        <p:cTn id="10" dur="1" fill="hold">
                                          <p:stCondLst>
                                            <p:cond delay="0"/>
                                          </p:stCondLst>
                                        </p:cTn>
                                        <p:tgtEl>
                                          <p:spTgt spid="2"/>
                                        </p:tgtEl>
                                        <p:attrNameLst>
                                          <p:attrName>style.visibility</p:attrName>
                                        </p:attrNameLst>
                                      </p:cBhvr>
                                      <p:to>
                                        <p:strVal val="hidden"/>
                                      </p:to>
                                    </p:set>
                                  </p:childTnLst>
                                </p:cTn>
                              </p:par>
                            </p:childTnLst>
                          </p:cTn>
                        </p:par>
                        <p:par>
                          <p:cTn id="11" fill="hold" nodeType="afterGroup">
                            <p:stCondLst>
                              <p:cond delay="700"/>
                            </p:stCondLst>
                            <p:childTnLst>
                              <p:par>
                                <p:cTn id="12" presetID="22" presetClass="entr" presetSubtype="8"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par>
                          <p:cTn id="15" fill="hold" nodeType="afterGroup">
                            <p:stCondLst>
                              <p:cond delay="1200"/>
                            </p:stCondLst>
                            <p:childTnLst>
                              <p:par>
                                <p:cTn id="16" presetID="1" presetClass="exit" presetSubtype="0" fill="hold" nodeType="afterEffect">
                                  <p:stCondLst>
                                    <p:cond delay="200"/>
                                  </p:stCondLst>
                                  <p:childTnLst>
                                    <p:set>
                                      <p:cBhvr>
                                        <p:cTn id="17" dur="1" fill="hold">
                                          <p:stCondLst>
                                            <p:cond delay="0"/>
                                          </p:stCondLst>
                                        </p:cTn>
                                        <p:tgtEl>
                                          <p:spTgt spid="6"/>
                                        </p:tgtEl>
                                        <p:attrNameLst>
                                          <p:attrName>style.visibility</p:attrName>
                                        </p:attrNameLst>
                                      </p:cBhvr>
                                      <p:to>
                                        <p:strVal val="hidden"/>
                                      </p:to>
                                    </p:set>
                                  </p:childTnLst>
                                </p:cTn>
                              </p:par>
                            </p:childTnLst>
                          </p:cTn>
                        </p:par>
                        <p:par>
                          <p:cTn id="18" fill="hold" nodeType="afterGroup">
                            <p:stCondLst>
                              <p:cond delay="1400"/>
                            </p:stCondLst>
                            <p:childTnLst>
                              <p:par>
                                <p:cTn id="19" presetID="22" presetClass="entr" presetSubtype="8"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nodeType="afterGroup">
                            <p:stCondLst>
                              <p:cond delay="1900"/>
                            </p:stCondLst>
                            <p:childTnLst>
                              <p:par>
                                <p:cTn id="23" presetID="1" presetClass="exit" presetSubtype="0" fill="hold" nodeType="afterEffect">
                                  <p:stCondLst>
                                    <p:cond delay="200"/>
                                  </p:stCondLst>
                                  <p:childTnLst>
                                    <p:set>
                                      <p:cBhvr>
                                        <p:cTn id="24" dur="1" fill="hold">
                                          <p:stCondLst>
                                            <p:cond delay="0"/>
                                          </p:stCondLst>
                                        </p:cTn>
                                        <p:tgtEl>
                                          <p:spTgt spid="7"/>
                                        </p:tgtEl>
                                        <p:attrNameLst>
                                          <p:attrName>style.visibility</p:attrName>
                                        </p:attrNameLst>
                                      </p:cBhvr>
                                      <p:to>
                                        <p:strVal val="hidden"/>
                                      </p:to>
                                    </p:set>
                                  </p:childTnLst>
                                </p:cTn>
                              </p:par>
                            </p:childTnLst>
                          </p:cTn>
                        </p:par>
                        <p:par>
                          <p:cTn id="25" fill="hold" nodeType="afterGroup">
                            <p:stCondLst>
                              <p:cond delay="21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nodeType="afterGroup">
                            <p:stCondLst>
                              <p:cond delay="2600"/>
                            </p:stCondLst>
                            <p:childTnLst>
                              <p:par>
                                <p:cTn id="30" presetID="1" presetClass="exit" presetSubtype="0" fill="hold" nodeType="afterEffect">
                                  <p:stCondLst>
                                    <p:cond delay="200"/>
                                  </p:stCondLst>
                                  <p:childTnLst>
                                    <p:set>
                                      <p:cBhvr>
                                        <p:cTn id="31" dur="1" fill="hold">
                                          <p:stCondLst>
                                            <p:cond delay="0"/>
                                          </p:stCondLst>
                                        </p:cTn>
                                        <p:tgtEl>
                                          <p:spTgt spid="8"/>
                                        </p:tgtEl>
                                        <p:attrNameLst>
                                          <p:attrName>style.visibility</p:attrName>
                                        </p:attrNameLst>
                                      </p:cBhvr>
                                      <p:to>
                                        <p:strVal val="hidden"/>
                                      </p:to>
                                    </p:set>
                                  </p:childTnLst>
                                </p:cTn>
                              </p:par>
                            </p:childTnLst>
                          </p:cTn>
                        </p:par>
                        <p:par>
                          <p:cTn id="32" fill="hold" nodeType="afterGroup">
                            <p:stCondLst>
                              <p:cond delay="2800"/>
                            </p:stCondLst>
                            <p:childTnLst>
                              <p:par>
                                <p:cTn id="33" presetID="22" presetClass="entr" presetSubtype="8"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childTnLst>
                          </p:cTn>
                        </p:par>
                        <p:par>
                          <p:cTn id="36" fill="hold" nodeType="afterGroup">
                            <p:stCondLst>
                              <p:cond delay="3300"/>
                            </p:stCondLst>
                            <p:childTnLst>
                              <p:par>
                                <p:cTn id="37" presetID="1" presetClass="exit" presetSubtype="0" fill="hold" nodeType="afterEffect">
                                  <p:stCondLst>
                                    <p:cond delay="200"/>
                                  </p:stCondLst>
                                  <p:childTnLst>
                                    <p:set>
                                      <p:cBhvr>
                                        <p:cTn id="38" dur="1" fill="hold">
                                          <p:stCondLst>
                                            <p:cond delay="0"/>
                                          </p:stCondLst>
                                        </p:cTn>
                                        <p:tgtEl>
                                          <p:spTgt spid="9"/>
                                        </p:tgtEl>
                                        <p:attrNameLst>
                                          <p:attrName>style.visibility</p:attrName>
                                        </p:attrNameLst>
                                      </p:cBhvr>
                                      <p:to>
                                        <p:strVal val="hidden"/>
                                      </p:to>
                                    </p:set>
                                  </p:childTnLst>
                                </p:cTn>
                              </p:par>
                            </p:childTnLst>
                          </p:cTn>
                        </p:par>
                        <p:par>
                          <p:cTn id="39" fill="hold" nodeType="afterGroup">
                            <p:stCondLst>
                              <p:cond delay="3500"/>
                            </p:stCondLst>
                            <p:childTnLst>
                              <p:par>
                                <p:cTn id="40" presetID="22" presetClass="entr" presetSubtype="8" fill="hold"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par>
                          <p:cTn id="43" fill="hold" nodeType="afterGroup">
                            <p:stCondLst>
                              <p:cond delay="4000"/>
                            </p:stCondLst>
                            <p:childTnLst>
                              <p:par>
                                <p:cTn id="44" presetID="1" presetClass="exit" presetSubtype="0" fill="hold" nodeType="afterEffect">
                                  <p:stCondLst>
                                    <p:cond delay="200"/>
                                  </p:stCondLst>
                                  <p:childTnLst>
                                    <p:set>
                                      <p:cBhvr>
                                        <p:cTn id="45" dur="1" fill="hold">
                                          <p:stCondLst>
                                            <p:cond delay="0"/>
                                          </p:stCondLst>
                                        </p:cTn>
                                        <p:tgtEl>
                                          <p:spTgt spid="10"/>
                                        </p:tgtEl>
                                        <p:attrNameLst>
                                          <p:attrName>style.visibility</p:attrName>
                                        </p:attrNameLst>
                                      </p:cBhvr>
                                      <p:to>
                                        <p:strVal val="hidden"/>
                                      </p:to>
                                    </p:set>
                                  </p:childTnLst>
                                </p:cTn>
                              </p:par>
                            </p:childTnLst>
                          </p:cTn>
                        </p:par>
                        <p:par>
                          <p:cTn id="46" fill="hold" nodeType="afterGroup">
                            <p:stCondLst>
                              <p:cond delay="4200"/>
                            </p:stCondLst>
                            <p:childTnLst>
                              <p:par>
                                <p:cTn id="47" presetID="22" presetClass="entr" presetSubtype="8"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nodeType="afterGroup">
                            <p:stCondLst>
                              <p:cond delay="4700"/>
                            </p:stCondLst>
                            <p:childTnLst>
                              <p:par>
                                <p:cTn id="51" presetID="1" presetClass="exit" presetSubtype="0" fill="hold" nodeType="afterEffect">
                                  <p:stCondLst>
                                    <p:cond delay="200"/>
                                  </p:stCondLst>
                                  <p:childTnLst>
                                    <p:set>
                                      <p:cBhvr>
                                        <p:cTn id="52" dur="1" fill="hold">
                                          <p:stCondLst>
                                            <p:cond delay="0"/>
                                          </p:stCondLst>
                                        </p:cTn>
                                        <p:tgtEl>
                                          <p:spTgt spid="11"/>
                                        </p:tgtEl>
                                        <p:attrNameLst>
                                          <p:attrName>style.visibility</p:attrName>
                                        </p:attrNameLst>
                                      </p:cBhvr>
                                      <p:to>
                                        <p:strVal val="hidden"/>
                                      </p:to>
                                    </p:set>
                                  </p:childTnLst>
                                </p:cTn>
                              </p:par>
                            </p:childTnLst>
                          </p:cTn>
                        </p:par>
                        <p:par>
                          <p:cTn id="53" fill="hold" nodeType="afterGroup">
                            <p:stCondLst>
                              <p:cond delay="4900"/>
                            </p:stCondLst>
                            <p:childTnLst>
                              <p:par>
                                <p:cTn id="54" presetID="22" presetClass="entr" presetSubtype="2" fill="hold" nodeType="after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wipe(right)">
                                      <p:cBhvr>
                                        <p:cTn id="56" dur="500"/>
                                        <p:tgtEl>
                                          <p:spTgt spid="3"/>
                                        </p:tgtEl>
                                      </p:cBhvr>
                                    </p:animEffect>
                                  </p:childTnLst>
                                </p:cTn>
                              </p:par>
                            </p:childTnLst>
                          </p:cTn>
                        </p:par>
                        <p:par>
                          <p:cTn id="57" fill="hold" nodeType="afterGroup">
                            <p:stCondLst>
                              <p:cond delay="5400"/>
                            </p:stCondLst>
                            <p:childTnLst>
                              <p:par>
                                <p:cTn id="58" presetID="1" presetClass="exit" presetSubtype="0" fill="hold" nodeType="afterEffect">
                                  <p:stCondLst>
                                    <p:cond delay="200"/>
                                  </p:stCondLst>
                                  <p:childTnLst>
                                    <p:set>
                                      <p:cBhvr>
                                        <p:cTn id="59" dur="1" fill="hold">
                                          <p:stCondLst>
                                            <p:cond delay="0"/>
                                          </p:stCondLst>
                                        </p:cTn>
                                        <p:tgtEl>
                                          <p:spTgt spid="3"/>
                                        </p:tgtEl>
                                        <p:attrNameLst>
                                          <p:attrName>style.visibility</p:attrName>
                                        </p:attrNameLst>
                                      </p:cBhvr>
                                      <p:to>
                                        <p:strVal val="hidden"/>
                                      </p:to>
                                    </p:set>
                                  </p:childTnLst>
                                </p:cTn>
                              </p:par>
                            </p:childTnLst>
                          </p:cTn>
                        </p:par>
                        <p:par>
                          <p:cTn id="60" fill="hold" nodeType="afterGroup">
                            <p:stCondLst>
                              <p:cond delay="5600"/>
                            </p:stCondLst>
                            <p:childTnLst>
                              <p:par>
                                <p:cTn id="61" presetID="22" presetClass="entr" presetSubtype="2" fill="hold" nodeType="after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wipe(right)">
                                      <p:cBhvr>
                                        <p:cTn id="63" dur="500"/>
                                        <p:tgtEl>
                                          <p:spTgt spid="13"/>
                                        </p:tgtEl>
                                      </p:cBhvr>
                                    </p:animEffect>
                                  </p:childTnLst>
                                </p:cTn>
                              </p:par>
                            </p:childTnLst>
                          </p:cTn>
                        </p:par>
                        <p:par>
                          <p:cTn id="64" fill="hold" nodeType="afterGroup">
                            <p:stCondLst>
                              <p:cond delay="6100"/>
                            </p:stCondLst>
                            <p:childTnLst>
                              <p:par>
                                <p:cTn id="65" presetID="1" presetClass="exit" presetSubtype="0" fill="hold" nodeType="afterEffect">
                                  <p:stCondLst>
                                    <p:cond delay="200"/>
                                  </p:stCondLst>
                                  <p:childTnLst>
                                    <p:set>
                                      <p:cBhvr>
                                        <p:cTn id="66" dur="1" fill="hold">
                                          <p:stCondLst>
                                            <p:cond delay="0"/>
                                          </p:stCondLst>
                                        </p:cTn>
                                        <p:tgtEl>
                                          <p:spTgt spid="13"/>
                                        </p:tgtEl>
                                        <p:attrNameLst>
                                          <p:attrName>style.visibility</p:attrName>
                                        </p:attrNameLst>
                                      </p:cBhvr>
                                      <p:to>
                                        <p:strVal val="hidden"/>
                                      </p:to>
                                    </p:set>
                                  </p:childTnLst>
                                </p:cTn>
                              </p:par>
                            </p:childTnLst>
                          </p:cTn>
                        </p:par>
                        <p:par>
                          <p:cTn id="67" fill="hold" nodeType="afterGroup">
                            <p:stCondLst>
                              <p:cond delay="6300"/>
                            </p:stCondLst>
                            <p:childTnLst>
                              <p:par>
                                <p:cTn id="68" presetID="22" presetClass="entr" presetSubtype="2"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right)">
                                      <p:cBhvr>
                                        <p:cTn id="70" dur="500"/>
                                        <p:tgtEl>
                                          <p:spTgt spid="14"/>
                                        </p:tgtEl>
                                      </p:cBhvr>
                                    </p:animEffect>
                                  </p:childTnLst>
                                </p:cTn>
                              </p:par>
                            </p:childTnLst>
                          </p:cTn>
                        </p:par>
                        <p:par>
                          <p:cTn id="71" fill="hold" nodeType="afterGroup">
                            <p:stCondLst>
                              <p:cond delay="6800"/>
                            </p:stCondLst>
                            <p:childTnLst>
                              <p:par>
                                <p:cTn id="72" presetID="1" presetClass="exit" presetSubtype="0" fill="hold" nodeType="afterEffect">
                                  <p:stCondLst>
                                    <p:cond delay="200"/>
                                  </p:stCondLst>
                                  <p:childTnLst>
                                    <p:set>
                                      <p:cBhvr>
                                        <p:cTn id="73" dur="1" fill="hold">
                                          <p:stCondLst>
                                            <p:cond delay="0"/>
                                          </p:stCondLst>
                                        </p:cTn>
                                        <p:tgtEl>
                                          <p:spTgt spid="14"/>
                                        </p:tgtEl>
                                        <p:attrNameLst>
                                          <p:attrName>style.visibility</p:attrName>
                                        </p:attrNameLst>
                                      </p:cBhvr>
                                      <p:to>
                                        <p:strVal val="hidden"/>
                                      </p:to>
                                    </p:set>
                                  </p:childTnLst>
                                </p:cTn>
                              </p:par>
                            </p:childTnLst>
                          </p:cTn>
                        </p:par>
                        <p:par>
                          <p:cTn id="74" fill="hold" nodeType="afterGroup">
                            <p:stCondLst>
                              <p:cond delay="7000"/>
                            </p:stCondLst>
                            <p:childTnLst>
                              <p:par>
                                <p:cTn id="75" presetID="22" presetClass="entr" presetSubtype="2" fill="hold" nodeType="afterEffect">
                                  <p:stCondLst>
                                    <p:cond delay="0"/>
                                  </p:stCondLst>
                                  <p:childTnLst>
                                    <p:set>
                                      <p:cBhvr>
                                        <p:cTn id="76" dur="1" fill="hold">
                                          <p:stCondLst>
                                            <p:cond delay="0"/>
                                          </p:stCondLst>
                                        </p:cTn>
                                        <p:tgtEl>
                                          <p:spTgt spid="4"/>
                                        </p:tgtEl>
                                        <p:attrNameLst>
                                          <p:attrName>style.visibility</p:attrName>
                                        </p:attrNameLst>
                                      </p:cBhvr>
                                      <p:to>
                                        <p:strVal val="visible"/>
                                      </p:to>
                                    </p:set>
                                    <p:animEffect transition="in" filter="wipe(right)">
                                      <p:cBhvr>
                                        <p:cTn id="77" dur="500"/>
                                        <p:tgtEl>
                                          <p:spTgt spid="4"/>
                                        </p:tgtEl>
                                      </p:cBhvr>
                                    </p:animEffect>
                                  </p:childTnLst>
                                </p:cTn>
                              </p:par>
                            </p:childTnLst>
                          </p:cTn>
                        </p:par>
                        <p:par>
                          <p:cTn id="78" fill="hold" nodeType="afterGroup">
                            <p:stCondLst>
                              <p:cond delay="7500"/>
                            </p:stCondLst>
                            <p:childTnLst>
                              <p:par>
                                <p:cTn id="79" presetID="1" presetClass="exit" presetSubtype="0" fill="hold" nodeType="afterEffect">
                                  <p:stCondLst>
                                    <p:cond delay="200"/>
                                  </p:stCondLst>
                                  <p:childTnLst>
                                    <p:set>
                                      <p:cBhvr>
                                        <p:cTn id="80" dur="1" fill="hold">
                                          <p:stCondLst>
                                            <p:cond delay="0"/>
                                          </p:stCondLst>
                                        </p:cTn>
                                        <p:tgtEl>
                                          <p:spTgt spid="4"/>
                                        </p:tgtEl>
                                        <p:attrNameLst>
                                          <p:attrName>style.visibility</p:attrName>
                                        </p:attrNameLst>
                                      </p:cBhvr>
                                      <p:to>
                                        <p:strVal val="hidden"/>
                                      </p:to>
                                    </p:set>
                                  </p:childTnLst>
                                </p:cTn>
                              </p:par>
                            </p:childTnLst>
                          </p:cTn>
                        </p:par>
                        <p:par>
                          <p:cTn id="81" fill="hold" nodeType="afterGroup">
                            <p:stCondLst>
                              <p:cond delay="7700"/>
                            </p:stCondLst>
                            <p:childTnLst>
                              <p:par>
                                <p:cTn id="82" presetID="22" presetClass="entr" presetSubtype="2" fill="hold" nodeType="after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wipe(right)">
                                      <p:cBhvr>
                                        <p:cTn id="84" dur="500"/>
                                        <p:tgtEl>
                                          <p:spTgt spid="15"/>
                                        </p:tgtEl>
                                      </p:cBhvr>
                                    </p:animEffect>
                                  </p:childTnLst>
                                </p:cTn>
                              </p:par>
                            </p:childTnLst>
                          </p:cTn>
                        </p:par>
                        <p:par>
                          <p:cTn id="85" fill="hold" nodeType="afterGroup">
                            <p:stCondLst>
                              <p:cond delay="8200"/>
                            </p:stCondLst>
                            <p:childTnLst>
                              <p:par>
                                <p:cTn id="86" presetID="1" presetClass="exit" presetSubtype="0" fill="hold" nodeType="afterEffect">
                                  <p:stCondLst>
                                    <p:cond delay="200"/>
                                  </p:stCondLst>
                                  <p:childTnLst>
                                    <p:set>
                                      <p:cBhvr>
                                        <p:cTn id="87" dur="1" fill="hold">
                                          <p:stCondLst>
                                            <p:cond delay="0"/>
                                          </p:stCondLst>
                                        </p:cTn>
                                        <p:tgtEl>
                                          <p:spTgt spid="15"/>
                                        </p:tgtEl>
                                        <p:attrNameLst>
                                          <p:attrName>style.visibility</p:attrName>
                                        </p:attrNameLst>
                                      </p:cBhvr>
                                      <p:to>
                                        <p:strVal val="hidden"/>
                                      </p:to>
                                    </p:set>
                                  </p:childTnLst>
                                </p:cTn>
                              </p:par>
                            </p:childTnLst>
                          </p:cTn>
                        </p:par>
                        <p:par>
                          <p:cTn id="88" fill="hold" nodeType="afterGroup">
                            <p:stCondLst>
                              <p:cond delay="8400"/>
                            </p:stCondLst>
                            <p:childTnLst>
                              <p:par>
                                <p:cTn id="89" presetID="22" presetClass="entr" presetSubtype="2" fill="hold" nodeType="afterEffect">
                                  <p:stCondLst>
                                    <p:cond delay="0"/>
                                  </p:stCondLst>
                                  <p:childTnLst>
                                    <p:set>
                                      <p:cBhvr>
                                        <p:cTn id="90" dur="1" fill="hold">
                                          <p:stCondLst>
                                            <p:cond delay="0"/>
                                          </p:stCondLst>
                                        </p:cTn>
                                        <p:tgtEl>
                                          <p:spTgt spid="16"/>
                                        </p:tgtEl>
                                        <p:attrNameLst>
                                          <p:attrName>style.visibility</p:attrName>
                                        </p:attrNameLst>
                                      </p:cBhvr>
                                      <p:to>
                                        <p:strVal val="visible"/>
                                      </p:to>
                                    </p:set>
                                    <p:animEffect transition="in" filter="wipe(right)">
                                      <p:cBhvr>
                                        <p:cTn id="91" dur="500"/>
                                        <p:tgtEl>
                                          <p:spTgt spid="16"/>
                                        </p:tgtEl>
                                      </p:cBhvr>
                                    </p:animEffect>
                                  </p:childTnLst>
                                </p:cTn>
                              </p:par>
                            </p:childTnLst>
                          </p:cTn>
                        </p:par>
                        <p:par>
                          <p:cTn id="92" fill="hold" nodeType="afterGroup">
                            <p:stCondLst>
                              <p:cond delay="8900"/>
                            </p:stCondLst>
                            <p:childTnLst>
                              <p:par>
                                <p:cTn id="93" presetID="1" presetClass="exit" presetSubtype="0" fill="hold" nodeType="afterEffect">
                                  <p:stCondLst>
                                    <p:cond delay="200"/>
                                  </p:stCondLst>
                                  <p:childTnLst>
                                    <p:set>
                                      <p:cBhvr>
                                        <p:cTn id="94" dur="1" fill="hold">
                                          <p:stCondLst>
                                            <p:cond delay="0"/>
                                          </p:stCondLst>
                                        </p:cTn>
                                        <p:tgtEl>
                                          <p:spTgt spid="16"/>
                                        </p:tgtEl>
                                        <p:attrNameLst>
                                          <p:attrName>style.visibility</p:attrName>
                                        </p:attrNameLst>
                                      </p:cBhvr>
                                      <p:to>
                                        <p:strVal val="hidden"/>
                                      </p:to>
                                    </p:set>
                                  </p:childTnLst>
                                </p:cTn>
                              </p:par>
                            </p:childTnLst>
                          </p:cTn>
                        </p:par>
                        <p:par>
                          <p:cTn id="95" fill="hold" nodeType="afterGroup">
                            <p:stCondLst>
                              <p:cond delay="9100"/>
                            </p:stCondLst>
                            <p:childTnLst>
                              <p:par>
                                <p:cTn id="96" presetID="22" presetClass="entr" presetSubtype="2" fill="hold" nodeType="afterEffect">
                                  <p:stCondLst>
                                    <p:cond delay="0"/>
                                  </p:stCondLst>
                                  <p:childTnLst>
                                    <p:set>
                                      <p:cBhvr>
                                        <p:cTn id="97" dur="1" fill="hold">
                                          <p:stCondLst>
                                            <p:cond delay="0"/>
                                          </p:stCondLst>
                                        </p:cTn>
                                        <p:tgtEl>
                                          <p:spTgt spid="5"/>
                                        </p:tgtEl>
                                        <p:attrNameLst>
                                          <p:attrName>style.visibility</p:attrName>
                                        </p:attrNameLst>
                                      </p:cBhvr>
                                      <p:to>
                                        <p:strVal val="visible"/>
                                      </p:to>
                                    </p:set>
                                    <p:animEffect transition="in" filter="wipe(right)">
                                      <p:cBhvr>
                                        <p:cTn id="98" dur="500"/>
                                        <p:tgtEl>
                                          <p:spTgt spid="5"/>
                                        </p:tgtEl>
                                      </p:cBhvr>
                                    </p:animEffect>
                                  </p:childTnLst>
                                </p:cTn>
                              </p:par>
                            </p:childTnLst>
                          </p:cTn>
                        </p:par>
                        <p:par>
                          <p:cTn id="99" fill="hold" nodeType="afterGroup">
                            <p:stCondLst>
                              <p:cond delay="9600"/>
                            </p:stCondLst>
                            <p:childTnLst>
                              <p:par>
                                <p:cTn id="100" presetID="1" presetClass="exit" presetSubtype="0" fill="hold" nodeType="afterEffect">
                                  <p:stCondLst>
                                    <p:cond delay="200"/>
                                  </p:stCondLst>
                                  <p:childTnLst>
                                    <p:set>
                                      <p:cBhvr>
                                        <p:cTn id="101" dur="1" fill="hold">
                                          <p:stCondLst>
                                            <p:cond delay="0"/>
                                          </p:stCondLst>
                                        </p:cTn>
                                        <p:tgtEl>
                                          <p:spTgt spid="5"/>
                                        </p:tgtEl>
                                        <p:attrNameLst>
                                          <p:attrName>style.visibility</p:attrName>
                                        </p:attrNameLst>
                                      </p:cBhvr>
                                      <p:to>
                                        <p:strVal val="hidden"/>
                                      </p:to>
                                    </p:se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22" presetClass="entr" presetSubtype="8" fill="hold" nodeType="clickEffect">
                                  <p:stCondLst>
                                    <p:cond delay="0"/>
                                  </p:stCondLst>
                                  <p:childTnLst>
                                    <p:set>
                                      <p:cBhvr>
                                        <p:cTn id="105" dur="1" fill="hold">
                                          <p:stCondLst>
                                            <p:cond delay="0"/>
                                          </p:stCondLst>
                                        </p:cTn>
                                        <p:tgtEl>
                                          <p:spTgt spid="17"/>
                                        </p:tgtEl>
                                        <p:attrNameLst>
                                          <p:attrName>style.visibility</p:attrName>
                                        </p:attrNameLst>
                                      </p:cBhvr>
                                      <p:to>
                                        <p:strVal val="visible"/>
                                      </p:to>
                                    </p:set>
                                    <p:animEffect transition="in" filter="wipe(left)">
                                      <p:cBhvr>
                                        <p:cTn id="106" dur="5000"/>
                                        <p:tgtEl>
                                          <p:spTgt spid="17"/>
                                        </p:tgtEl>
                                      </p:cBhvr>
                                    </p:animEffect>
                                  </p:childTnLst>
                                </p:cTn>
                              </p:par>
                              <p:par>
                                <p:cTn id="107" presetID="22" presetClass="entr" presetSubtype="8" fill="hold" nodeType="withEffect">
                                  <p:stCondLst>
                                    <p:cond delay="5000"/>
                                  </p:stCondLst>
                                  <p:childTnLst>
                                    <p:set>
                                      <p:cBhvr>
                                        <p:cTn id="108" dur="1" fill="hold">
                                          <p:stCondLst>
                                            <p:cond delay="0"/>
                                          </p:stCondLst>
                                        </p:cTn>
                                        <p:tgtEl>
                                          <p:spTgt spid="18583"/>
                                        </p:tgtEl>
                                        <p:attrNameLst>
                                          <p:attrName>style.visibility</p:attrName>
                                        </p:attrNameLst>
                                      </p:cBhvr>
                                      <p:to>
                                        <p:strVal val="visible"/>
                                      </p:to>
                                    </p:set>
                                    <p:animEffect transition="in" filter="wipe(left)">
                                      <p:cBhvr>
                                        <p:cTn id="109" dur="5000"/>
                                        <p:tgtEl>
                                          <p:spTgt spid="18583"/>
                                        </p:tgtEl>
                                      </p:cBhvr>
                                    </p:animEffect>
                                  </p:childTnLst>
                                </p:cTn>
                              </p:par>
                              <p:par>
                                <p:cTn id="110" presetID="22" presetClass="entr" presetSubtype="8" fill="hold" nodeType="withEffect">
                                  <p:stCondLst>
                                    <p:cond delay="5000"/>
                                  </p:stCondLst>
                                  <p:childTnLst>
                                    <p:set>
                                      <p:cBhvr>
                                        <p:cTn id="111" dur="1" fill="hold">
                                          <p:stCondLst>
                                            <p:cond delay="0"/>
                                          </p:stCondLst>
                                        </p:cTn>
                                        <p:tgtEl>
                                          <p:spTgt spid="2"/>
                                        </p:tgtEl>
                                        <p:attrNameLst>
                                          <p:attrName>style.visibility</p:attrName>
                                        </p:attrNameLst>
                                      </p:cBhvr>
                                      <p:to>
                                        <p:strVal val="visible"/>
                                      </p:to>
                                    </p:set>
                                    <p:animEffect transition="in" filter="wipe(left)">
                                      <p:cBhvr>
                                        <p:cTn id="112" dur="500"/>
                                        <p:tgtEl>
                                          <p:spTgt spid="2"/>
                                        </p:tgtEl>
                                      </p:cBhvr>
                                    </p:animEffect>
                                  </p:childTnLst>
                                </p:cTn>
                              </p:par>
                              <p:par>
                                <p:cTn id="113" presetID="1" presetClass="exit" presetSubtype="0" fill="hold" nodeType="withEffect">
                                  <p:stCondLst>
                                    <p:cond delay="6000"/>
                                  </p:stCondLst>
                                  <p:childTnLst>
                                    <p:set>
                                      <p:cBhvr>
                                        <p:cTn id="114" dur="1" fill="hold">
                                          <p:stCondLst>
                                            <p:cond delay="0"/>
                                          </p:stCondLst>
                                        </p:cTn>
                                        <p:tgtEl>
                                          <p:spTgt spid="2"/>
                                        </p:tgtEl>
                                        <p:attrNameLst>
                                          <p:attrName>style.visibility</p:attrName>
                                        </p:attrNameLst>
                                      </p:cBhvr>
                                      <p:to>
                                        <p:strVal val="hidden"/>
                                      </p:to>
                                    </p:set>
                                  </p:childTnLst>
                                </p:cTn>
                              </p:par>
                              <p:par>
                                <p:cTn id="115" presetID="22" presetClass="entr" presetSubtype="8" fill="hold" nodeType="withEffect">
                                  <p:stCondLst>
                                    <p:cond delay="6000"/>
                                  </p:stCondLst>
                                  <p:childTnLst>
                                    <p:set>
                                      <p:cBhvr>
                                        <p:cTn id="116" dur="1" fill="hold">
                                          <p:stCondLst>
                                            <p:cond delay="0"/>
                                          </p:stCondLst>
                                        </p:cTn>
                                        <p:tgtEl>
                                          <p:spTgt spid="8"/>
                                        </p:tgtEl>
                                        <p:attrNameLst>
                                          <p:attrName>style.visibility</p:attrName>
                                        </p:attrNameLst>
                                      </p:cBhvr>
                                      <p:to>
                                        <p:strVal val="visible"/>
                                      </p:to>
                                    </p:set>
                                    <p:animEffect transition="in" filter="wipe(left)">
                                      <p:cBhvr>
                                        <p:cTn id="117" dur="500"/>
                                        <p:tgtEl>
                                          <p:spTgt spid="8"/>
                                        </p:tgtEl>
                                      </p:cBhvr>
                                    </p:animEffect>
                                  </p:childTnLst>
                                </p:cTn>
                              </p:par>
                              <p:par>
                                <p:cTn id="118" presetID="1" presetClass="exit" presetSubtype="0" fill="hold" nodeType="withEffect">
                                  <p:stCondLst>
                                    <p:cond delay="7000"/>
                                  </p:stCondLst>
                                  <p:childTnLst>
                                    <p:set>
                                      <p:cBhvr>
                                        <p:cTn id="119" dur="1" fill="hold">
                                          <p:stCondLst>
                                            <p:cond delay="0"/>
                                          </p:stCondLst>
                                        </p:cTn>
                                        <p:tgtEl>
                                          <p:spTgt spid="8"/>
                                        </p:tgtEl>
                                        <p:attrNameLst>
                                          <p:attrName>style.visibility</p:attrName>
                                        </p:attrNameLst>
                                      </p:cBhvr>
                                      <p:to>
                                        <p:strVal val="hidden"/>
                                      </p:to>
                                    </p:set>
                                  </p:childTnLst>
                                </p:cTn>
                              </p:par>
                              <p:par>
                                <p:cTn id="120" presetID="22" presetClass="entr" presetSubtype="8" fill="hold" nodeType="withEffect">
                                  <p:stCondLst>
                                    <p:cond delay="7000"/>
                                  </p:stCondLst>
                                  <p:childTnLst>
                                    <p:set>
                                      <p:cBhvr>
                                        <p:cTn id="121" dur="1" fill="hold">
                                          <p:stCondLst>
                                            <p:cond delay="0"/>
                                          </p:stCondLst>
                                        </p:cTn>
                                        <p:tgtEl>
                                          <p:spTgt spid="11"/>
                                        </p:tgtEl>
                                        <p:attrNameLst>
                                          <p:attrName>style.visibility</p:attrName>
                                        </p:attrNameLst>
                                      </p:cBhvr>
                                      <p:to>
                                        <p:strVal val="visible"/>
                                      </p:to>
                                    </p:set>
                                    <p:animEffect transition="in" filter="wipe(left)">
                                      <p:cBhvr>
                                        <p:cTn id="122" dur="500"/>
                                        <p:tgtEl>
                                          <p:spTgt spid="11"/>
                                        </p:tgtEl>
                                      </p:cBhvr>
                                    </p:animEffect>
                                  </p:childTnLst>
                                </p:cTn>
                              </p:par>
                              <p:par>
                                <p:cTn id="123" presetID="1" presetClass="exit" presetSubtype="0" fill="hold" nodeType="withEffect">
                                  <p:stCondLst>
                                    <p:cond delay="8000"/>
                                  </p:stCondLst>
                                  <p:childTnLst>
                                    <p:set>
                                      <p:cBhvr>
                                        <p:cTn id="124" dur="1" fill="hold">
                                          <p:stCondLst>
                                            <p:cond delay="0"/>
                                          </p:stCondLst>
                                        </p:cTn>
                                        <p:tgtEl>
                                          <p:spTgt spid="11"/>
                                        </p:tgtEl>
                                        <p:attrNameLst>
                                          <p:attrName>style.visibility</p:attrName>
                                        </p:attrNameLst>
                                      </p:cBhvr>
                                      <p:to>
                                        <p:strVal val="hidden"/>
                                      </p:to>
                                    </p:set>
                                  </p:childTnLst>
                                </p:cTn>
                              </p:par>
                              <p:par>
                                <p:cTn id="125" presetID="22" presetClass="entr" presetSubtype="2" fill="hold" nodeType="withEffect">
                                  <p:stCondLst>
                                    <p:cond delay="8000"/>
                                  </p:stCondLst>
                                  <p:childTnLst>
                                    <p:set>
                                      <p:cBhvr>
                                        <p:cTn id="126" dur="1" fill="hold">
                                          <p:stCondLst>
                                            <p:cond delay="0"/>
                                          </p:stCondLst>
                                        </p:cTn>
                                        <p:tgtEl>
                                          <p:spTgt spid="8"/>
                                        </p:tgtEl>
                                        <p:attrNameLst>
                                          <p:attrName>style.visibility</p:attrName>
                                        </p:attrNameLst>
                                      </p:cBhvr>
                                      <p:to>
                                        <p:strVal val="visible"/>
                                      </p:to>
                                    </p:set>
                                    <p:animEffect transition="in" filter="wipe(right)">
                                      <p:cBhvr>
                                        <p:cTn id="127" dur="500"/>
                                        <p:tgtEl>
                                          <p:spTgt spid="8"/>
                                        </p:tgtEl>
                                      </p:cBhvr>
                                    </p:animEffect>
                                  </p:childTnLst>
                                </p:cTn>
                              </p:par>
                              <p:par>
                                <p:cTn id="128" presetID="1" presetClass="exit" presetSubtype="0" fill="hold" nodeType="withEffect">
                                  <p:stCondLst>
                                    <p:cond delay="9000"/>
                                  </p:stCondLst>
                                  <p:childTnLst>
                                    <p:set>
                                      <p:cBhvr>
                                        <p:cTn id="129" dur="1" fill="hold">
                                          <p:stCondLst>
                                            <p:cond delay="0"/>
                                          </p:stCondLst>
                                        </p:cTn>
                                        <p:tgtEl>
                                          <p:spTgt spid="8"/>
                                        </p:tgtEl>
                                        <p:attrNameLst>
                                          <p:attrName>style.visibility</p:attrName>
                                        </p:attrNameLst>
                                      </p:cBhvr>
                                      <p:to>
                                        <p:strVal val="hidden"/>
                                      </p:to>
                                    </p:set>
                                  </p:childTnLst>
                                </p:cTn>
                              </p:par>
                              <p:par>
                                <p:cTn id="130" presetID="22" presetClass="entr" presetSubtype="2" fill="hold" nodeType="withEffect">
                                  <p:stCondLst>
                                    <p:cond delay="9000"/>
                                  </p:stCondLst>
                                  <p:childTnLst>
                                    <p:set>
                                      <p:cBhvr>
                                        <p:cTn id="131" dur="1" fill="hold">
                                          <p:stCondLst>
                                            <p:cond delay="0"/>
                                          </p:stCondLst>
                                        </p:cTn>
                                        <p:tgtEl>
                                          <p:spTgt spid="5"/>
                                        </p:tgtEl>
                                        <p:attrNameLst>
                                          <p:attrName>style.visibility</p:attrName>
                                        </p:attrNameLst>
                                      </p:cBhvr>
                                      <p:to>
                                        <p:strVal val="visible"/>
                                      </p:to>
                                    </p:set>
                                    <p:animEffect transition="in" filter="wipe(right)">
                                      <p:cBhvr>
                                        <p:cTn id="132" dur="500"/>
                                        <p:tgtEl>
                                          <p:spTgt spid="5"/>
                                        </p:tgtEl>
                                      </p:cBhvr>
                                    </p:animEffect>
                                  </p:childTnLst>
                                </p:cTn>
                              </p:par>
                              <p:par>
                                <p:cTn id="133" presetID="22" presetClass="entr" presetSubtype="8" fill="hold" nodeType="withEffect">
                                  <p:stCondLst>
                                    <p:cond delay="10000"/>
                                  </p:stCondLst>
                                  <p:childTnLst>
                                    <p:set>
                                      <p:cBhvr>
                                        <p:cTn id="134" dur="1" fill="hold">
                                          <p:stCondLst>
                                            <p:cond delay="0"/>
                                          </p:stCondLst>
                                        </p:cTn>
                                        <p:tgtEl>
                                          <p:spTgt spid="18"/>
                                        </p:tgtEl>
                                        <p:attrNameLst>
                                          <p:attrName>style.visibility</p:attrName>
                                        </p:attrNameLst>
                                      </p:cBhvr>
                                      <p:to>
                                        <p:strVal val="visible"/>
                                      </p:to>
                                    </p:set>
                                    <p:animEffect transition="in" filter="wipe(left)">
                                      <p:cBhvr>
                                        <p:cTn id="135"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Zástupný symbol pro číslo snímku 4">
            <a:extLst>
              <a:ext uri="{FF2B5EF4-FFF2-40B4-BE49-F238E27FC236}">
                <a16:creationId xmlns:a16="http://schemas.microsoft.com/office/drawing/2014/main" id="{E5F76046-FD92-4447-B906-1E7E01EA421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B37F4A5-0CB2-47FF-9223-DFEE4969ED05}" type="slidenum">
              <a:rPr lang="cs-CZ" altLang="cs-CZ" sz="1400"/>
              <a:pPr>
                <a:spcBef>
                  <a:spcPct val="0"/>
                </a:spcBef>
                <a:buFontTx/>
                <a:buNone/>
              </a:pPr>
              <a:t>14</a:t>
            </a:fld>
            <a:endParaRPr lang="cs-CZ" altLang="cs-CZ" sz="1400"/>
          </a:p>
        </p:txBody>
      </p:sp>
      <p:sp>
        <p:nvSpPr>
          <p:cNvPr id="36867" name="Rectangle 2">
            <a:extLst>
              <a:ext uri="{FF2B5EF4-FFF2-40B4-BE49-F238E27FC236}">
                <a16:creationId xmlns:a16="http://schemas.microsoft.com/office/drawing/2014/main" id="{E322AF1B-57F4-4191-A33B-EC2BF185A901}"/>
              </a:ext>
            </a:extLst>
          </p:cNvPr>
          <p:cNvSpPr>
            <a:spLocks noChangeArrowheads="1"/>
          </p:cNvSpPr>
          <p:nvPr/>
        </p:nvSpPr>
        <p:spPr bwMode="auto">
          <a:xfrm>
            <a:off x="557049" y="471488"/>
            <a:ext cx="1002686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3600" b="1" dirty="0">
                <a:solidFill>
                  <a:srgbClr val="0000DC"/>
                </a:solidFill>
              </a:rPr>
              <a:t>Ultrasonography</a:t>
            </a:r>
            <a:r>
              <a:rPr lang="cs-CZ" altLang="cs-CZ" sz="3600" b="1" dirty="0">
                <a:solidFill>
                  <a:srgbClr val="0000DC"/>
                </a:solidFill>
              </a:rPr>
              <a:t>: </a:t>
            </a:r>
            <a:r>
              <a:rPr lang="en-GB" altLang="cs-CZ" sz="3600" b="1" dirty="0">
                <a:solidFill>
                  <a:srgbClr val="0000DC"/>
                </a:solidFill>
              </a:rPr>
              <a:t>Impulse reflection method</a:t>
            </a:r>
          </a:p>
        </p:txBody>
      </p:sp>
      <p:sp>
        <p:nvSpPr>
          <p:cNvPr id="36868" name="Text Box 3">
            <a:extLst>
              <a:ext uri="{FF2B5EF4-FFF2-40B4-BE49-F238E27FC236}">
                <a16:creationId xmlns:a16="http://schemas.microsoft.com/office/drawing/2014/main" id="{BB06FDAF-092A-4B45-949B-AB04E9EFD1FA}"/>
              </a:ext>
            </a:extLst>
          </p:cNvPr>
          <p:cNvSpPr txBox="1">
            <a:spLocks noChangeArrowheads="1"/>
          </p:cNvSpPr>
          <p:nvPr/>
        </p:nvSpPr>
        <p:spPr bwMode="auto">
          <a:xfrm>
            <a:off x="1397876" y="1700213"/>
            <a:ext cx="8585912" cy="5078412"/>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400" dirty="0"/>
              <a:t>Main parts of the US apparatus:</a:t>
            </a:r>
          </a:p>
          <a:p>
            <a:pPr eaLnBrk="1" hangingPunct="1">
              <a:spcBef>
                <a:spcPct val="50000"/>
              </a:spcBef>
              <a:buFontTx/>
              <a:buNone/>
            </a:pPr>
            <a:r>
              <a:rPr lang="en-GB" altLang="cs-CZ" sz="2400" dirty="0"/>
              <a:t>Common </a:t>
            </a:r>
            <a:r>
              <a:rPr lang="cs-CZ" altLang="cs-CZ" sz="2400" dirty="0"/>
              <a:t>to</a:t>
            </a:r>
            <a:r>
              <a:rPr lang="en-GB" altLang="cs-CZ" sz="2400" dirty="0"/>
              <a:t> diagnostics and therapy  </a:t>
            </a:r>
          </a:p>
          <a:p>
            <a:pPr eaLnBrk="1" hangingPunct="1">
              <a:spcBef>
                <a:spcPct val="50000"/>
              </a:spcBef>
              <a:buFont typeface="Wingdings" panose="05000000000000000000" pitchFamily="2" charset="2"/>
              <a:buChar char="Ø"/>
            </a:pPr>
            <a:r>
              <a:rPr lang="en-GB" altLang="cs-CZ" sz="2400" b="0" dirty="0"/>
              <a:t>probe with electroacoustic transducer (transducers)</a:t>
            </a:r>
          </a:p>
          <a:p>
            <a:pPr eaLnBrk="1" hangingPunct="1">
              <a:spcBef>
                <a:spcPct val="0"/>
              </a:spcBef>
              <a:buFont typeface="Wingdings" panose="05000000000000000000" pitchFamily="2" charset="2"/>
              <a:buChar char="Ø"/>
            </a:pPr>
            <a:r>
              <a:rPr lang="en-GB" altLang="cs-CZ" sz="2400" b="0" dirty="0"/>
              <a:t>generator of electric oscillations (continuous, pulse</a:t>
            </a:r>
            <a:r>
              <a:rPr lang="cs-CZ" altLang="cs-CZ" sz="2400" b="0" dirty="0"/>
              <a:t>d</a:t>
            </a:r>
            <a:r>
              <a:rPr lang="en-GB" altLang="cs-CZ" sz="2400" b="0" dirty="0"/>
              <a:t>)</a:t>
            </a:r>
          </a:p>
          <a:p>
            <a:pPr eaLnBrk="1" hangingPunct="1">
              <a:spcBef>
                <a:spcPct val="0"/>
              </a:spcBef>
              <a:buFontTx/>
              <a:buNone/>
            </a:pPr>
            <a:endParaRPr lang="en-GB" altLang="cs-CZ" sz="2400" b="0" dirty="0"/>
          </a:p>
          <a:p>
            <a:pPr eaLnBrk="1" hangingPunct="1">
              <a:spcBef>
                <a:spcPct val="50000"/>
              </a:spcBef>
              <a:buFontTx/>
              <a:buNone/>
            </a:pPr>
            <a:r>
              <a:rPr lang="en-GB" altLang="cs-CZ" sz="2400" dirty="0"/>
              <a:t>Special parts of </a:t>
            </a:r>
            <a:r>
              <a:rPr lang="en-GB" altLang="cs-CZ" sz="2400" i="1" dirty="0"/>
              <a:t>diagnostic apparatus</a:t>
            </a:r>
          </a:p>
          <a:p>
            <a:pPr eaLnBrk="1" hangingPunct="1">
              <a:spcBef>
                <a:spcPct val="50000"/>
              </a:spcBef>
              <a:buFont typeface="Wingdings" panose="05000000000000000000" pitchFamily="2" charset="2"/>
              <a:buChar char="Ø"/>
            </a:pPr>
            <a:r>
              <a:rPr lang="en-GB" altLang="cs-CZ" sz="2400" b="0" dirty="0"/>
              <a:t>electronic circuits for processing of reflected signal</a:t>
            </a:r>
            <a:r>
              <a:rPr lang="cs-CZ" altLang="cs-CZ" sz="2400" b="0" dirty="0"/>
              <a:t> </a:t>
            </a:r>
            <a:r>
              <a:rPr lang="cs-CZ" altLang="cs-CZ" sz="2400" b="0" dirty="0">
                <a:cs typeface="Arial" panose="020B0604020202020204" pitchFamily="34" charset="0"/>
              </a:rPr>
              <a:t>(</a:t>
            </a:r>
            <a:r>
              <a:rPr lang="cs-CZ" altLang="cs-CZ" sz="2400" b="0" dirty="0" err="1">
                <a:cs typeface="Arial" panose="020B0604020202020204" pitchFamily="34" charset="0"/>
              </a:rPr>
              <a:t>today</a:t>
            </a:r>
            <a:r>
              <a:rPr lang="cs-CZ" altLang="cs-CZ" sz="2400" b="0" dirty="0">
                <a:cs typeface="Arial" panose="020B0604020202020204" pitchFamily="34" charset="0"/>
              </a:rPr>
              <a:t> A/D </a:t>
            </a:r>
            <a:r>
              <a:rPr lang="cs-CZ" altLang="cs-CZ" sz="2400" b="0" dirty="0" err="1">
                <a:cs typeface="Arial" panose="020B0604020202020204" pitchFamily="34" charset="0"/>
              </a:rPr>
              <a:t>converter</a:t>
            </a:r>
            <a:r>
              <a:rPr lang="cs-CZ" altLang="cs-CZ" sz="2400" b="0" dirty="0">
                <a:cs typeface="Arial" panose="020B0604020202020204" pitchFamily="34" charset="0"/>
              </a:rPr>
              <a:t> and </a:t>
            </a:r>
            <a:r>
              <a:rPr lang="cs-CZ" altLang="cs-CZ" sz="2400" b="0" dirty="0" err="1">
                <a:cs typeface="Arial" panose="020B0604020202020204" pitchFamily="34" charset="0"/>
              </a:rPr>
              <a:t>respective</a:t>
            </a:r>
            <a:r>
              <a:rPr lang="cs-CZ" altLang="cs-CZ" sz="2400" b="0" dirty="0">
                <a:cs typeface="Arial" panose="020B0604020202020204" pitchFamily="34" charset="0"/>
              </a:rPr>
              <a:t> software)</a:t>
            </a:r>
            <a:endParaRPr lang="en-GB" altLang="cs-CZ" sz="2400" b="0" dirty="0">
              <a:cs typeface="Arial" panose="020B0604020202020204" pitchFamily="34" charset="0"/>
            </a:endParaRPr>
          </a:p>
          <a:p>
            <a:pPr eaLnBrk="1" hangingPunct="1">
              <a:spcBef>
                <a:spcPct val="50000"/>
              </a:spcBef>
              <a:buFont typeface="Wingdings" panose="05000000000000000000" pitchFamily="2" charset="2"/>
              <a:buChar char="Ø"/>
            </a:pPr>
            <a:r>
              <a:rPr lang="en-GB" altLang="cs-CZ" sz="2400" b="0" dirty="0"/>
              <a:t>display unit</a:t>
            </a:r>
          </a:p>
          <a:p>
            <a:pPr eaLnBrk="1" hangingPunct="1">
              <a:spcBef>
                <a:spcPct val="0"/>
              </a:spcBef>
              <a:buFont typeface="Wingdings" panose="05000000000000000000" pitchFamily="2" charset="2"/>
              <a:buChar char="Ø"/>
            </a:pPr>
            <a:r>
              <a:rPr lang="en-GB" altLang="cs-CZ" sz="2400" b="0" dirty="0"/>
              <a:t>recording unit</a:t>
            </a:r>
          </a:p>
          <a:p>
            <a:pPr eaLnBrk="1" hangingPunct="1">
              <a:spcBef>
                <a:spcPct val="0"/>
              </a:spcBef>
              <a:buFont typeface="Wingdings" panose="05000000000000000000" pitchFamily="2" charset="2"/>
              <a:buChar char="Ø"/>
            </a:pPr>
            <a:endParaRPr lang="en-GB" altLang="cs-CZ" sz="2400" b="0" dirty="0"/>
          </a:p>
        </p:txBody>
      </p:sp>
    </p:spTree>
    <p:extLst>
      <p:ext uri="{BB962C8B-B14F-4D97-AF65-F5344CB8AC3E}">
        <p14:creationId xmlns:p14="http://schemas.microsoft.com/office/powerpoint/2010/main" val="3959309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Zástupný symbol pro číslo snímku 4">
            <a:extLst>
              <a:ext uri="{FF2B5EF4-FFF2-40B4-BE49-F238E27FC236}">
                <a16:creationId xmlns:a16="http://schemas.microsoft.com/office/drawing/2014/main" id="{31D85B61-739E-40A8-8601-C8C32D0428C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FEEACD1-E9E6-4BB2-AC63-AA1B3089F0EB}" type="slidenum">
              <a:rPr lang="cs-CZ" altLang="cs-CZ" sz="1400"/>
              <a:pPr>
                <a:spcBef>
                  <a:spcPct val="0"/>
                </a:spcBef>
                <a:buFontTx/>
                <a:buNone/>
              </a:pPr>
              <a:t>15</a:t>
            </a:fld>
            <a:endParaRPr lang="cs-CZ" altLang="cs-CZ" sz="1400"/>
          </a:p>
        </p:txBody>
      </p:sp>
      <p:sp>
        <p:nvSpPr>
          <p:cNvPr id="38915" name="Text Box 2">
            <a:extLst>
              <a:ext uri="{FF2B5EF4-FFF2-40B4-BE49-F238E27FC236}">
                <a16:creationId xmlns:a16="http://schemas.microsoft.com/office/drawing/2014/main" id="{470C62DE-FE0B-43EF-A450-24521478CF45}"/>
              </a:ext>
            </a:extLst>
          </p:cNvPr>
          <p:cNvSpPr txBox="1">
            <a:spLocks noChangeArrowheads="1"/>
          </p:cNvSpPr>
          <p:nvPr/>
        </p:nvSpPr>
        <p:spPr bwMode="auto">
          <a:xfrm>
            <a:off x="367862" y="102695"/>
            <a:ext cx="99953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3600" b="1" dirty="0">
                <a:solidFill>
                  <a:srgbClr val="0000DC"/>
                </a:solidFill>
              </a:rPr>
              <a:t>Ultrasonography</a:t>
            </a:r>
            <a:r>
              <a:rPr lang="cs-CZ" altLang="cs-CZ" sz="3600" b="1" dirty="0">
                <a:solidFill>
                  <a:srgbClr val="0000DC"/>
                </a:solidFill>
              </a:rPr>
              <a:t>: </a:t>
            </a:r>
            <a:r>
              <a:rPr lang="en-GB" altLang="cs-CZ" sz="3600" b="1" dirty="0">
                <a:solidFill>
                  <a:srgbClr val="0000DC"/>
                </a:solidFill>
              </a:rPr>
              <a:t>A-</a:t>
            </a:r>
            <a:r>
              <a:rPr lang="cs-CZ" altLang="cs-CZ" sz="3600" b="1" dirty="0">
                <a:solidFill>
                  <a:srgbClr val="0000DC"/>
                </a:solidFill>
              </a:rPr>
              <a:t>mode</a:t>
            </a:r>
            <a:r>
              <a:rPr lang="en-GB" altLang="cs-CZ" sz="3600" b="1" dirty="0">
                <a:solidFill>
                  <a:srgbClr val="0000DC"/>
                </a:solidFill>
              </a:rPr>
              <a:t> – one-dimensional</a:t>
            </a:r>
          </a:p>
        </p:txBody>
      </p:sp>
      <p:sp>
        <p:nvSpPr>
          <p:cNvPr id="20483" name="Text Box 3">
            <a:extLst>
              <a:ext uri="{FF2B5EF4-FFF2-40B4-BE49-F238E27FC236}">
                <a16:creationId xmlns:a16="http://schemas.microsoft.com/office/drawing/2014/main" id="{19965C49-7586-478A-8AC2-B6E72A5D6209}"/>
              </a:ext>
            </a:extLst>
          </p:cNvPr>
          <p:cNvSpPr txBox="1">
            <a:spLocks noChangeArrowheads="1"/>
          </p:cNvSpPr>
          <p:nvPr/>
        </p:nvSpPr>
        <p:spPr bwMode="auto">
          <a:xfrm>
            <a:off x="1229710" y="1268414"/>
            <a:ext cx="9259614" cy="4524315"/>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9875">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 typeface="Wingdings" panose="05000000000000000000" pitchFamily="2" charset="2"/>
              <a:buChar char="Ø"/>
            </a:pPr>
            <a:r>
              <a:rPr lang="en-GB" altLang="cs-CZ" sz="2400" b="0" dirty="0">
                <a:solidFill>
                  <a:srgbClr val="FF3300"/>
                </a:solidFill>
              </a:rPr>
              <a:t>Distances</a:t>
            </a:r>
            <a:r>
              <a:rPr lang="en-GB" altLang="cs-CZ" sz="2400" b="0" dirty="0"/>
              <a:t> between reflecting interfaces and the probe are shown. </a:t>
            </a:r>
          </a:p>
          <a:p>
            <a:pPr eaLnBrk="1" hangingPunct="1">
              <a:spcBef>
                <a:spcPct val="50000"/>
              </a:spcBef>
              <a:buFont typeface="Wingdings" panose="05000000000000000000" pitchFamily="2" charset="2"/>
              <a:buChar char="Ø"/>
            </a:pPr>
            <a:r>
              <a:rPr lang="en-GB" altLang="cs-CZ" sz="2400" b="0" dirty="0">
                <a:solidFill>
                  <a:srgbClr val="FF3300"/>
                </a:solidFill>
              </a:rPr>
              <a:t>Reflections</a:t>
            </a:r>
            <a:r>
              <a:rPr lang="en-GB" altLang="cs-CZ" sz="2400" b="0" dirty="0"/>
              <a:t> from individual interfaces (boundaries of media with different acoustic impedances) are represented by</a:t>
            </a:r>
            <a:r>
              <a:rPr lang="en-GB" altLang="cs-CZ" sz="2400" dirty="0"/>
              <a:t> </a:t>
            </a:r>
            <a:r>
              <a:rPr lang="en-GB" altLang="cs-CZ" sz="2400" i="1" dirty="0"/>
              <a:t>vertical deflections</a:t>
            </a:r>
            <a:r>
              <a:rPr lang="en-GB" altLang="cs-CZ" sz="2400" dirty="0"/>
              <a:t> </a:t>
            </a:r>
            <a:r>
              <a:rPr lang="en-GB" altLang="cs-CZ" sz="2400" b="0" dirty="0"/>
              <a:t>of base line, </a:t>
            </a:r>
            <a:r>
              <a:rPr lang="cs-CZ" altLang="cs-CZ" sz="2400" b="0" dirty="0"/>
              <a:t>i.e. </a:t>
            </a:r>
            <a:r>
              <a:rPr lang="en-GB" altLang="cs-CZ" sz="2400" b="0" dirty="0"/>
              <a:t>the</a:t>
            </a:r>
            <a:r>
              <a:rPr lang="en-GB" altLang="cs-CZ" sz="2400" dirty="0"/>
              <a:t> echoes</a:t>
            </a:r>
            <a:r>
              <a:rPr lang="cs-CZ" altLang="cs-CZ" sz="2400" dirty="0"/>
              <a:t>.</a:t>
            </a:r>
            <a:r>
              <a:rPr lang="en-GB" altLang="cs-CZ" sz="2400" dirty="0"/>
              <a:t> </a:t>
            </a:r>
          </a:p>
          <a:p>
            <a:pPr eaLnBrk="1" hangingPunct="1">
              <a:spcBef>
                <a:spcPct val="50000"/>
              </a:spcBef>
              <a:buFontTx/>
              <a:buNone/>
            </a:pPr>
            <a:r>
              <a:rPr lang="en-GB" altLang="cs-CZ" sz="2400" dirty="0"/>
              <a:t>Echo amplitude is proportional to the </a:t>
            </a:r>
            <a:r>
              <a:rPr lang="en-GB" altLang="cs-CZ" sz="2400" i="1" dirty="0"/>
              <a:t>intensity of reflected waves</a:t>
            </a:r>
            <a:r>
              <a:rPr lang="en-GB" altLang="cs-CZ" sz="2400" dirty="0"/>
              <a:t>  (</a:t>
            </a:r>
            <a:r>
              <a:rPr lang="cs-CZ" altLang="cs-CZ" sz="2400" dirty="0">
                <a:solidFill>
                  <a:srgbClr val="FF3300"/>
                </a:solidFill>
              </a:rPr>
              <a:t>A</a:t>
            </a:r>
            <a:r>
              <a:rPr lang="en-GB" altLang="cs-CZ" sz="2400" dirty="0" err="1"/>
              <a:t>mplitude</a:t>
            </a:r>
            <a:r>
              <a:rPr lang="en-GB" altLang="cs-CZ" sz="2400" dirty="0"/>
              <a:t> modulation)</a:t>
            </a:r>
          </a:p>
          <a:p>
            <a:pPr eaLnBrk="1" hangingPunct="1">
              <a:spcBef>
                <a:spcPct val="50000"/>
              </a:spcBef>
              <a:buFontTx/>
              <a:buNone/>
            </a:pPr>
            <a:r>
              <a:rPr lang="en-GB" altLang="cs-CZ" sz="2400" dirty="0"/>
              <a:t>Distance between echoes shown on the screen is </a:t>
            </a:r>
            <a:r>
              <a:rPr lang="cs-CZ" altLang="cs-CZ" sz="2400" dirty="0" err="1"/>
              <a:t>approx</a:t>
            </a:r>
            <a:r>
              <a:rPr lang="cs-CZ" altLang="cs-CZ" sz="2400" dirty="0"/>
              <a:t>. </a:t>
            </a:r>
            <a:r>
              <a:rPr lang="en-GB" altLang="cs-CZ" sz="2400" dirty="0"/>
              <a:t>proportional to real distance between tissue interfaces.</a:t>
            </a:r>
          </a:p>
          <a:p>
            <a:pPr eaLnBrk="1" hangingPunct="1">
              <a:spcBef>
                <a:spcPct val="50000"/>
              </a:spcBef>
              <a:buFontTx/>
              <a:buNone/>
            </a:pPr>
            <a:r>
              <a:rPr lang="en-GB" altLang="cs-CZ" sz="2400" dirty="0"/>
              <a:t>Today used mainly in ophthalmology.</a:t>
            </a:r>
          </a:p>
        </p:txBody>
      </p:sp>
    </p:spTree>
    <p:extLst>
      <p:ext uri="{BB962C8B-B14F-4D97-AF65-F5344CB8AC3E}">
        <p14:creationId xmlns:p14="http://schemas.microsoft.com/office/powerpoint/2010/main" val="14869861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nodeType="afterEffect">
                                  <p:stCondLst>
                                    <p:cond delay="2000"/>
                                  </p:stCondLst>
                                  <p:childTnLst>
                                    <p:set>
                                      <p:cBhvr>
                                        <p:cTn id="13" dur="1" fill="hold">
                                          <p:stCondLst>
                                            <p:cond delay="0"/>
                                          </p:stCondLst>
                                        </p:cTn>
                                        <p:tgtEl>
                                          <p:spTgt spid="20483">
                                            <p:txEl>
                                              <p:pRg st="2" end="2"/>
                                            </p:txEl>
                                          </p:spTgt>
                                        </p:tgtEl>
                                        <p:attrNameLst>
                                          <p:attrName>style.visibility</p:attrName>
                                        </p:attrNameLst>
                                      </p:cBhvr>
                                      <p:to>
                                        <p:strVal val="visible"/>
                                      </p:to>
                                    </p:set>
                                  </p:childTnLst>
                                </p:cTn>
                              </p:par>
                            </p:childTnLst>
                          </p:cTn>
                        </p:par>
                        <p:par>
                          <p:cTn id="14" fill="hold" nodeType="afterGroup">
                            <p:stCondLst>
                              <p:cond delay="2000"/>
                            </p:stCondLst>
                            <p:childTnLst>
                              <p:par>
                                <p:cTn id="15" presetID="1" presetClass="entr" presetSubtype="0" fill="hold" nodeType="afterEffect">
                                  <p:stCondLst>
                                    <p:cond delay="2000"/>
                                  </p:stCondLst>
                                  <p:childTnLst>
                                    <p:set>
                                      <p:cBhvr>
                                        <p:cTn id="16" dur="1" fill="hold">
                                          <p:stCondLst>
                                            <p:cond delay="0"/>
                                          </p:stCondLst>
                                        </p:cTn>
                                        <p:tgtEl>
                                          <p:spTgt spid="20483">
                                            <p:txEl>
                                              <p:pRg st="3" end="3"/>
                                            </p:txEl>
                                          </p:spTgt>
                                        </p:tgtEl>
                                        <p:attrNameLst>
                                          <p:attrName>style.visibility</p:attrName>
                                        </p:attrNameLst>
                                      </p:cBhvr>
                                      <p:to>
                                        <p:strVal val="visible"/>
                                      </p:to>
                                    </p:set>
                                  </p:childTnLst>
                                </p:cTn>
                              </p:par>
                            </p:childTnLst>
                          </p:cTn>
                        </p:par>
                        <p:par>
                          <p:cTn id="17" fill="hold" nodeType="afterGroup">
                            <p:stCondLst>
                              <p:cond delay="4000"/>
                            </p:stCondLst>
                            <p:childTnLst>
                              <p:par>
                                <p:cTn id="18" presetID="1" presetClass="entr" presetSubtype="0" fill="hold" nodeType="afterEffect">
                                  <p:stCondLst>
                                    <p:cond delay="2000"/>
                                  </p:stCondLst>
                                  <p:childTnLst>
                                    <p:set>
                                      <p:cBhvr>
                                        <p:cTn id="19"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Zástupný symbol pro číslo snímku 7">
            <a:extLst>
              <a:ext uri="{FF2B5EF4-FFF2-40B4-BE49-F238E27FC236}">
                <a16:creationId xmlns:a16="http://schemas.microsoft.com/office/drawing/2014/main" id="{5F921090-FF3E-44B0-B8F2-005141401A0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68DF5E7-9F0A-4A8E-8062-B693BC585460}" type="slidenum">
              <a:rPr lang="cs-CZ" altLang="cs-CZ" sz="1400"/>
              <a:pPr>
                <a:spcBef>
                  <a:spcPct val="0"/>
                </a:spcBef>
                <a:buFontTx/>
                <a:buNone/>
              </a:pPr>
              <a:t>16</a:t>
            </a:fld>
            <a:endParaRPr lang="cs-CZ" altLang="cs-CZ" sz="1400"/>
          </a:p>
        </p:txBody>
      </p:sp>
      <p:sp>
        <p:nvSpPr>
          <p:cNvPr id="40963" name="Text Box 2">
            <a:extLst>
              <a:ext uri="{FF2B5EF4-FFF2-40B4-BE49-F238E27FC236}">
                <a16:creationId xmlns:a16="http://schemas.microsoft.com/office/drawing/2014/main" id="{C506610C-4661-450C-92FA-BC13F40FC1B3}"/>
              </a:ext>
            </a:extLst>
          </p:cNvPr>
          <p:cNvSpPr txBox="1">
            <a:spLocks noChangeArrowheads="1"/>
          </p:cNvSpPr>
          <p:nvPr/>
        </p:nvSpPr>
        <p:spPr bwMode="auto">
          <a:xfrm>
            <a:off x="2057400" y="533400"/>
            <a:ext cx="822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GB" altLang="cs-CZ" sz="2400">
              <a:solidFill>
                <a:srgbClr val="FFFF00"/>
              </a:solidFill>
              <a:latin typeface="Times New Roman" panose="02020603050405020304" pitchFamily="18" charset="0"/>
            </a:endParaRPr>
          </a:p>
        </p:txBody>
      </p:sp>
      <p:sp>
        <p:nvSpPr>
          <p:cNvPr id="40964" name="Text Box 4">
            <a:extLst>
              <a:ext uri="{FF2B5EF4-FFF2-40B4-BE49-F238E27FC236}">
                <a16:creationId xmlns:a16="http://schemas.microsoft.com/office/drawing/2014/main" id="{3B98EC1D-CE41-443C-8A3D-0C50E3695C63}"/>
              </a:ext>
            </a:extLst>
          </p:cNvPr>
          <p:cNvSpPr txBox="1">
            <a:spLocks noChangeArrowheads="1"/>
          </p:cNvSpPr>
          <p:nvPr/>
        </p:nvSpPr>
        <p:spPr bwMode="auto">
          <a:xfrm>
            <a:off x="2135188" y="1989138"/>
            <a:ext cx="8064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GB" altLang="cs-CZ" sz="2400">
              <a:solidFill>
                <a:srgbClr val="FFFF00"/>
              </a:solidFill>
              <a:latin typeface="Times New Roman" panose="02020603050405020304" pitchFamily="18" charset="0"/>
            </a:endParaRPr>
          </a:p>
        </p:txBody>
      </p:sp>
      <p:sp>
        <p:nvSpPr>
          <p:cNvPr id="40965" name="Text Box 7">
            <a:extLst>
              <a:ext uri="{FF2B5EF4-FFF2-40B4-BE49-F238E27FC236}">
                <a16:creationId xmlns:a16="http://schemas.microsoft.com/office/drawing/2014/main" id="{01BFDB82-5F5D-4A0B-9ECB-1BD00B2267E6}"/>
              </a:ext>
            </a:extLst>
          </p:cNvPr>
          <p:cNvSpPr txBox="1">
            <a:spLocks noChangeArrowheads="1"/>
          </p:cNvSpPr>
          <p:nvPr/>
        </p:nvSpPr>
        <p:spPr bwMode="auto">
          <a:xfrm>
            <a:off x="746234" y="260351"/>
            <a:ext cx="99953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3600" b="1" dirty="0">
                <a:solidFill>
                  <a:srgbClr val="0000DC"/>
                </a:solidFill>
              </a:rPr>
              <a:t>Ultrasonography</a:t>
            </a:r>
            <a:r>
              <a:rPr lang="cs-CZ" altLang="cs-CZ" sz="3600" b="1" dirty="0">
                <a:solidFill>
                  <a:srgbClr val="0000DC"/>
                </a:solidFill>
              </a:rPr>
              <a:t>: </a:t>
            </a:r>
            <a:r>
              <a:rPr lang="en-GB" altLang="cs-CZ" sz="3600" b="1" dirty="0">
                <a:solidFill>
                  <a:srgbClr val="0000DC"/>
                </a:solidFill>
              </a:rPr>
              <a:t>A-</a:t>
            </a:r>
            <a:r>
              <a:rPr lang="cs-CZ" altLang="cs-CZ" sz="3600" b="1" dirty="0">
                <a:solidFill>
                  <a:srgbClr val="0000DC"/>
                </a:solidFill>
              </a:rPr>
              <a:t>mode</a:t>
            </a:r>
            <a:r>
              <a:rPr lang="en-GB" altLang="cs-CZ" sz="3600" b="1" dirty="0">
                <a:solidFill>
                  <a:srgbClr val="0000DC"/>
                </a:solidFill>
              </a:rPr>
              <a:t> – one-dimensional</a:t>
            </a:r>
          </a:p>
        </p:txBody>
      </p:sp>
      <p:pic>
        <p:nvPicPr>
          <p:cNvPr id="22536" name="Picture 8" descr="echofig1">
            <a:extLst>
              <a:ext uri="{FF2B5EF4-FFF2-40B4-BE49-F238E27FC236}">
                <a16:creationId xmlns:a16="http://schemas.microsoft.com/office/drawing/2014/main" id="{DA41FABB-080A-4CFA-AB09-AEAF81B5AB42}"/>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816726" y="1268413"/>
            <a:ext cx="2043113" cy="2305050"/>
          </a:xfrm>
          <a:noFill/>
        </p:spPr>
      </p:pic>
      <p:pic>
        <p:nvPicPr>
          <p:cNvPr id="40968" name="Picture 19" descr="A-scan">
            <a:extLst>
              <a:ext uri="{FF2B5EF4-FFF2-40B4-BE49-F238E27FC236}">
                <a16:creationId xmlns:a16="http://schemas.microsoft.com/office/drawing/2014/main" id="{066BF4CE-054F-4035-8415-1BED63AA85E8}"/>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2424114" y="3773488"/>
            <a:ext cx="7786687" cy="3084512"/>
          </a:xfrm>
          <a:noFill/>
        </p:spPr>
      </p:pic>
      <p:pic>
        <p:nvPicPr>
          <p:cNvPr id="9" name="Picture 11" descr="VÃ½sledek obrÃ¡zku pro ultrazvuk v oftalmologii">
            <a:extLst>
              <a:ext uri="{FF2B5EF4-FFF2-40B4-BE49-F238E27FC236}">
                <a16:creationId xmlns:a16="http://schemas.microsoft.com/office/drawing/2014/main" id="{EDF40951-7BD4-4CD8-AF5A-6DA88187E8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4113" y="1268414"/>
            <a:ext cx="3595688" cy="2341077"/>
          </a:xfrm>
          <a:prstGeom prst="rect">
            <a:avLst/>
          </a:prstGeom>
          <a:noFill/>
          <a:extLst>
            <a:ext uri="{909E8E84-426E-40DD-AFC4-6F175D3DCCD1}">
              <a14:hiddenFill xmlns:a14="http://schemas.microsoft.com/office/drawing/2010/main">
                <a:solidFill>
                  <a:srgbClr val="FFFFFF"/>
                </a:solidFill>
              </a14:hiddenFill>
            </a:ext>
          </a:extLst>
        </p:spPr>
      </p:pic>
      <p:sp>
        <p:nvSpPr>
          <p:cNvPr id="2" name="TextovéPole 1">
            <a:extLst>
              <a:ext uri="{FF2B5EF4-FFF2-40B4-BE49-F238E27FC236}">
                <a16:creationId xmlns:a16="http://schemas.microsoft.com/office/drawing/2014/main" id="{6EEF6976-A104-475A-86A5-5574C95E2C11}"/>
              </a:ext>
            </a:extLst>
          </p:cNvPr>
          <p:cNvSpPr txBox="1"/>
          <p:nvPr/>
        </p:nvSpPr>
        <p:spPr>
          <a:xfrm>
            <a:off x="4799856" y="5589241"/>
            <a:ext cx="1080120" cy="276999"/>
          </a:xfrm>
          <a:prstGeom prst="rect">
            <a:avLst/>
          </a:prstGeom>
          <a:solidFill>
            <a:schemeClr val="bg1"/>
          </a:solidFill>
        </p:spPr>
        <p:txBody>
          <a:bodyPr wrap="square" rtlCol="0">
            <a:spAutoFit/>
          </a:bodyPr>
          <a:lstStyle/>
          <a:p>
            <a:r>
              <a:rPr lang="cs-CZ" sz="1200" dirty="0" err="1"/>
              <a:t>Contact</a:t>
            </a:r>
            <a:r>
              <a:rPr lang="cs-CZ" sz="1200" dirty="0"/>
              <a:t> gel</a:t>
            </a:r>
            <a:endParaRPr lang="en-GB" sz="1200" dirty="0"/>
          </a:p>
        </p:txBody>
      </p:sp>
    </p:spTree>
    <p:extLst>
      <p:ext uri="{BB962C8B-B14F-4D97-AF65-F5344CB8AC3E}">
        <p14:creationId xmlns:p14="http://schemas.microsoft.com/office/powerpoint/2010/main" val="38128520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2000"/>
                                  </p:stCondLst>
                                  <p:childTnLst>
                                    <p:set>
                                      <p:cBhvr>
                                        <p:cTn id="6" dur="1" fill="hold">
                                          <p:stCondLst>
                                            <p:cond delay="0"/>
                                          </p:stCondLst>
                                        </p:cTn>
                                        <p:tgtEl>
                                          <p:spTgt spid="22536"/>
                                        </p:tgtEl>
                                        <p:attrNameLst>
                                          <p:attrName>style.visibility</p:attrName>
                                        </p:attrNameLst>
                                      </p:cBhvr>
                                      <p:to>
                                        <p:strVal val="visible"/>
                                      </p:to>
                                    </p:set>
                                    <p:animEffect transition="in" filter="dissolve">
                                      <p:cBhvr>
                                        <p:cTn id="7" dur="1000"/>
                                        <p:tgtEl>
                                          <p:spTgt spid="225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Zástupný symbol pro číslo snímku 4">
            <a:extLst>
              <a:ext uri="{FF2B5EF4-FFF2-40B4-BE49-F238E27FC236}">
                <a16:creationId xmlns:a16="http://schemas.microsoft.com/office/drawing/2014/main" id="{2E39A116-1589-4491-BB19-BEBF785C122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2E59CD0-42F7-4167-979B-FB4FBED709C3}" type="slidenum">
              <a:rPr lang="cs-CZ" altLang="cs-CZ" sz="1400"/>
              <a:pPr>
                <a:spcBef>
                  <a:spcPct val="0"/>
                </a:spcBef>
                <a:buFontTx/>
                <a:buNone/>
              </a:pPr>
              <a:t>17</a:t>
            </a:fld>
            <a:endParaRPr lang="cs-CZ" altLang="cs-CZ" sz="1400"/>
          </a:p>
        </p:txBody>
      </p:sp>
      <p:sp>
        <p:nvSpPr>
          <p:cNvPr id="45059" name="Text Box 2">
            <a:extLst>
              <a:ext uri="{FF2B5EF4-FFF2-40B4-BE49-F238E27FC236}">
                <a16:creationId xmlns:a16="http://schemas.microsoft.com/office/drawing/2014/main" id="{C0E75459-7320-4CDC-99D8-9D79F4A021A9}"/>
              </a:ext>
            </a:extLst>
          </p:cNvPr>
          <p:cNvSpPr txBox="1">
            <a:spLocks noChangeArrowheads="1"/>
          </p:cNvSpPr>
          <p:nvPr/>
        </p:nvSpPr>
        <p:spPr bwMode="auto">
          <a:xfrm>
            <a:off x="1905000" y="2895600"/>
            <a:ext cx="822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GB" altLang="cs-CZ" sz="2400">
              <a:solidFill>
                <a:srgbClr val="FFFF00"/>
              </a:solidFill>
              <a:latin typeface="Times New Roman" panose="02020603050405020304" pitchFamily="18" charset="0"/>
            </a:endParaRPr>
          </a:p>
        </p:txBody>
      </p:sp>
      <p:graphicFrame>
        <p:nvGraphicFramePr>
          <p:cNvPr id="28675" name="Object 3">
            <a:extLst>
              <a:ext uri="{FF2B5EF4-FFF2-40B4-BE49-F238E27FC236}">
                <a16:creationId xmlns:a16="http://schemas.microsoft.com/office/drawing/2014/main" id="{F5529810-E5A0-4E9C-81B2-BE8B570D0496}"/>
              </a:ext>
            </a:extLst>
          </p:cNvPr>
          <p:cNvGraphicFramePr>
            <a:graphicFrameLocks noChangeAspect="1"/>
          </p:cNvGraphicFramePr>
          <p:nvPr/>
        </p:nvGraphicFramePr>
        <p:xfrm>
          <a:off x="2351089" y="1422381"/>
          <a:ext cx="3878139" cy="2542819"/>
        </p:xfrm>
        <a:graphic>
          <a:graphicData uri="http://schemas.openxmlformats.org/presentationml/2006/ole">
            <mc:AlternateContent xmlns:mc="http://schemas.openxmlformats.org/markup-compatibility/2006">
              <mc:Choice xmlns:v="urn:schemas-microsoft-com:vml" Requires="v">
                <p:oleObj name="Fotografie" r:id="rId3" imgW="2438095" imgH="1600000" progId="MSPhotoEd.3">
                  <p:embed/>
                </p:oleObj>
              </mc:Choice>
              <mc:Fallback>
                <p:oleObj name="Fotografie" r:id="rId3" imgW="2438095" imgH="1600000" progId="MSPhotoEd.3">
                  <p:embed/>
                  <p:pic>
                    <p:nvPicPr>
                      <p:cNvPr id="28675" name="Object 3">
                        <a:extLst>
                          <a:ext uri="{FF2B5EF4-FFF2-40B4-BE49-F238E27FC236}">
                            <a16:creationId xmlns:a16="http://schemas.microsoft.com/office/drawing/2014/main" id="{F5529810-E5A0-4E9C-81B2-BE8B570D04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1089" y="1422381"/>
                        <a:ext cx="3878139" cy="2542819"/>
                      </a:xfrm>
                      <a:prstGeom prst="rect">
                        <a:avLst/>
                      </a:prstGeom>
                      <a:noFill/>
                      <a:ln>
                        <a:noFill/>
                      </a:ln>
                      <a:effectLst/>
                    </p:spPr>
                  </p:pic>
                </p:oleObj>
              </mc:Fallback>
            </mc:AlternateContent>
          </a:graphicData>
        </a:graphic>
      </p:graphicFrame>
      <p:sp>
        <p:nvSpPr>
          <p:cNvPr id="45061" name="Text Box 6">
            <a:extLst>
              <a:ext uri="{FF2B5EF4-FFF2-40B4-BE49-F238E27FC236}">
                <a16:creationId xmlns:a16="http://schemas.microsoft.com/office/drawing/2014/main" id="{DD313277-0F87-4056-A951-2E7E36A22DFC}"/>
              </a:ext>
            </a:extLst>
          </p:cNvPr>
          <p:cNvSpPr txBox="1">
            <a:spLocks noChangeArrowheads="1"/>
          </p:cNvSpPr>
          <p:nvPr/>
        </p:nvSpPr>
        <p:spPr bwMode="auto">
          <a:xfrm>
            <a:off x="2351088" y="1412875"/>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GB" altLang="cs-CZ" sz="2400">
              <a:solidFill>
                <a:srgbClr val="FFFF00"/>
              </a:solidFill>
              <a:latin typeface="Times New Roman" panose="02020603050405020304" pitchFamily="18" charset="0"/>
            </a:endParaRPr>
          </a:p>
        </p:txBody>
      </p:sp>
      <p:graphicFrame>
        <p:nvGraphicFramePr>
          <p:cNvPr id="28679" name="Object 7">
            <a:extLst>
              <a:ext uri="{FF2B5EF4-FFF2-40B4-BE49-F238E27FC236}">
                <a16:creationId xmlns:a16="http://schemas.microsoft.com/office/drawing/2014/main" id="{D5FB3EF3-AB26-4CD6-8860-F8BA20C64B90}"/>
              </a:ext>
            </a:extLst>
          </p:cNvPr>
          <p:cNvGraphicFramePr>
            <a:graphicFrameLocks noGrp="1" noChangeAspect="1"/>
          </p:cNvGraphicFramePr>
          <p:nvPr>
            <p:ph/>
            <p:extLst>
              <p:ext uri="{D42A27DB-BD31-4B8C-83A1-F6EECF244321}">
                <p14:modId xmlns:p14="http://schemas.microsoft.com/office/powerpoint/2010/main" val="2632619613"/>
              </p:ext>
            </p:extLst>
          </p:nvPr>
        </p:nvGraphicFramePr>
        <p:xfrm>
          <a:off x="8490581" y="918395"/>
          <a:ext cx="3494088" cy="5589588"/>
        </p:xfrm>
        <a:graphic>
          <a:graphicData uri="http://schemas.openxmlformats.org/presentationml/2006/ole">
            <mc:AlternateContent xmlns:mc="http://schemas.openxmlformats.org/markup-compatibility/2006">
              <mc:Choice xmlns:v="urn:schemas-microsoft-com:vml" Requires="v">
                <p:oleObj name="Fotografie" r:id="rId5" imgW="2857899" imgH="4571429" progId="MSPhotoEd.3">
                  <p:embed/>
                </p:oleObj>
              </mc:Choice>
              <mc:Fallback>
                <p:oleObj name="Fotografie" r:id="rId5" imgW="2857899" imgH="4571429" progId="MSPhotoEd.3">
                  <p:embed/>
                  <p:pic>
                    <p:nvPicPr>
                      <p:cNvPr id="28679" name="Object 7">
                        <a:extLst>
                          <a:ext uri="{FF2B5EF4-FFF2-40B4-BE49-F238E27FC236}">
                            <a16:creationId xmlns:a16="http://schemas.microsoft.com/office/drawing/2014/main" id="{D5FB3EF3-AB26-4CD6-8860-F8BA20C64B9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90581" y="918395"/>
                        <a:ext cx="3494088" cy="558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5063" name="Text Box 9">
            <a:extLst>
              <a:ext uri="{FF2B5EF4-FFF2-40B4-BE49-F238E27FC236}">
                <a16:creationId xmlns:a16="http://schemas.microsoft.com/office/drawing/2014/main" id="{6D6C6247-C38D-41FE-AD54-3222BDEE35E8}"/>
              </a:ext>
            </a:extLst>
          </p:cNvPr>
          <p:cNvSpPr txBox="1">
            <a:spLocks noChangeArrowheads="1"/>
          </p:cNvSpPr>
          <p:nvPr/>
        </p:nvSpPr>
        <p:spPr bwMode="auto">
          <a:xfrm>
            <a:off x="609601" y="40482"/>
            <a:ext cx="10016358" cy="120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0000" tIns="46800" rIns="90000" bIns="468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3600" b="1" dirty="0">
                <a:solidFill>
                  <a:srgbClr val="0000DC"/>
                </a:solidFill>
              </a:rPr>
              <a:t>Ultrasonography</a:t>
            </a:r>
            <a:r>
              <a:rPr lang="cs-CZ" altLang="cs-CZ" sz="3600" b="1" dirty="0">
                <a:solidFill>
                  <a:srgbClr val="0000DC"/>
                </a:solidFill>
              </a:rPr>
              <a:t>: </a:t>
            </a:r>
            <a:r>
              <a:rPr lang="en-GB" altLang="cs-CZ" sz="3600" b="1" dirty="0">
                <a:solidFill>
                  <a:srgbClr val="0000DC"/>
                </a:solidFill>
              </a:rPr>
              <a:t>B-</a:t>
            </a:r>
            <a:r>
              <a:rPr lang="cs-CZ" altLang="cs-CZ" sz="3600" b="1" dirty="0">
                <a:solidFill>
                  <a:srgbClr val="0000DC"/>
                </a:solidFill>
              </a:rPr>
              <a:t>mode</a:t>
            </a:r>
            <a:r>
              <a:rPr lang="en-GB" altLang="cs-CZ" sz="3600" b="1" dirty="0">
                <a:solidFill>
                  <a:srgbClr val="0000DC"/>
                </a:solidFill>
              </a:rPr>
              <a:t> – two-dimensional</a:t>
            </a:r>
            <a:r>
              <a:rPr lang="cs-CZ" altLang="cs-CZ" sz="3600" b="1" dirty="0">
                <a:solidFill>
                  <a:srgbClr val="0000DC"/>
                </a:solidFill>
              </a:rPr>
              <a:t> - static</a:t>
            </a:r>
            <a:endParaRPr lang="en-GB" altLang="cs-CZ" sz="3600" b="1" dirty="0">
              <a:solidFill>
                <a:srgbClr val="0000DC"/>
              </a:solidFill>
            </a:endParaRPr>
          </a:p>
        </p:txBody>
      </p:sp>
      <p:sp>
        <p:nvSpPr>
          <p:cNvPr id="45064" name="TextovéPole 8">
            <a:extLst>
              <a:ext uri="{FF2B5EF4-FFF2-40B4-BE49-F238E27FC236}">
                <a16:creationId xmlns:a16="http://schemas.microsoft.com/office/drawing/2014/main" id="{81F10E12-5A17-4BAD-81E5-E49054B7DCAA}"/>
              </a:ext>
            </a:extLst>
          </p:cNvPr>
          <p:cNvSpPr txBox="1">
            <a:spLocks noChangeArrowheads="1"/>
          </p:cNvSpPr>
          <p:nvPr/>
        </p:nvSpPr>
        <p:spPr bwMode="auto">
          <a:xfrm>
            <a:off x="1764732" y="3915370"/>
            <a:ext cx="44752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1800" dirty="0"/>
              <a:t>Foetus in abdomen of pregnant woman</a:t>
            </a:r>
          </a:p>
        </p:txBody>
      </p:sp>
      <p:sp>
        <p:nvSpPr>
          <p:cNvPr id="10" name="Text Box 4">
            <a:extLst>
              <a:ext uri="{FF2B5EF4-FFF2-40B4-BE49-F238E27FC236}">
                <a16:creationId xmlns:a16="http://schemas.microsoft.com/office/drawing/2014/main" id="{019083F2-A484-4B31-AACA-2AC5CD616960}"/>
              </a:ext>
            </a:extLst>
          </p:cNvPr>
          <p:cNvSpPr txBox="1">
            <a:spLocks noChangeArrowheads="1"/>
          </p:cNvSpPr>
          <p:nvPr/>
        </p:nvSpPr>
        <p:spPr bwMode="auto">
          <a:xfrm>
            <a:off x="1019503" y="4413151"/>
            <a:ext cx="6747642" cy="2031325"/>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0"/>
              </a:spcBef>
              <a:buFontTx/>
              <a:buNone/>
            </a:pPr>
            <a:r>
              <a:rPr lang="en-GB" altLang="cs-CZ" sz="1800" dirty="0"/>
              <a:t>A </a:t>
            </a:r>
            <a:r>
              <a:rPr lang="en-GB" altLang="cs-CZ" sz="1800" dirty="0">
                <a:solidFill>
                  <a:srgbClr val="FF3300"/>
                </a:solidFill>
              </a:rPr>
              <a:t>tomogram </a:t>
            </a:r>
            <a:r>
              <a:rPr lang="en-GB" altLang="cs-CZ" sz="1800" dirty="0"/>
              <a:t>is depicted.</a:t>
            </a:r>
            <a:r>
              <a:rPr lang="cs-CZ" altLang="cs-CZ" sz="1800" dirty="0"/>
              <a:t> </a:t>
            </a:r>
            <a:r>
              <a:rPr lang="en-GB" altLang="cs-CZ" sz="1800" b="0" dirty="0"/>
              <a:t>Brightness of points on the screen represent</a:t>
            </a:r>
            <a:r>
              <a:rPr lang="cs-CZ" altLang="cs-CZ" sz="1800" b="0" dirty="0"/>
              <a:t>s</a:t>
            </a:r>
            <a:r>
              <a:rPr lang="en-GB" altLang="cs-CZ" sz="1800" b="0" dirty="0"/>
              <a:t> intensity of reflected US waves </a:t>
            </a:r>
            <a:r>
              <a:rPr lang="en-GB" altLang="cs-CZ" sz="1800" dirty="0"/>
              <a:t>(</a:t>
            </a:r>
            <a:r>
              <a:rPr lang="cs-CZ" altLang="cs-CZ" sz="1800" dirty="0">
                <a:solidFill>
                  <a:srgbClr val="FF3300"/>
                </a:solidFill>
              </a:rPr>
              <a:t>B</a:t>
            </a:r>
            <a:r>
              <a:rPr lang="en-GB" altLang="cs-CZ" sz="1800" dirty="0"/>
              <a:t>rightness modulation). </a:t>
            </a:r>
          </a:p>
          <a:p>
            <a:pPr eaLnBrk="1" hangingPunct="1">
              <a:spcBef>
                <a:spcPts val="0"/>
              </a:spcBef>
              <a:buFontTx/>
              <a:buNone/>
            </a:pPr>
            <a:r>
              <a:rPr lang="en-GB" altLang="cs-CZ" sz="1800" dirty="0">
                <a:solidFill>
                  <a:srgbClr val="FF3300"/>
                </a:solidFill>
              </a:rPr>
              <a:t>Static B-scan</a:t>
            </a:r>
            <a:r>
              <a:rPr lang="en-GB" altLang="cs-CZ" sz="1800" dirty="0"/>
              <a:t>: </a:t>
            </a:r>
            <a:r>
              <a:rPr lang="en-GB" altLang="cs-CZ" sz="1800" b="0" dirty="0"/>
              <a:t>a cross-section image of examined area in the plane given by the beam axis and direction of </a:t>
            </a:r>
            <a:r>
              <a:rPr lang="en-GB" altLang="cs-CZ" sz="1800" b="0" i="1" dirty="0"/>
              <a:t>manual </a:t>
            </a:r>
            <a:r>
              <a:rPr lang="en-GB" altLang="cs-CZ" sz="1800" b="0" dirty="0"/>
              <a:t>movement of the probe on body surface</a:t>
            </a:r>
            <a:r>
              <a:rPr lang="cs-CZ" altLang="cs-CZ" sz="1800" b="0" dirty="0"/>
              <a:t>. </a:t>
            </a:r>
            <a:r>
              <a:rPr lang="en-GB" altLang="cs-CZ" sz="1800" b="0" dirty="0"/>
              <a:t>The method was used in 50‘ and 60‘ of 20th century</a:t>
            </a:r>
          </a:p>
        </p:txBody>
      </p:sp>
    </p:spTree>
    <p:extLst>
      <p:ext uri="{BB962C8B-B14F-4D97-AF65-F5344CB8AC3E}">
        <p14:creationId xmlns:p14="http://schemas.microsoft.com/office/powerpoint/2010/main" val="8151805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8675"/>
                                        </p:tgtEl>
                                        <p:attrNameLst>
                                          <p:attrName>style.visibility</p:attrName>
                                        </p:attrNameLst>
                                      </p:cBhvr>
                                      <p:to>
                                        <p:strVal val="visible"/>
                                      </p:to>
                                    </p:set>
                                    <p:animEffect transition="in" filter="dissolve">
                                      <p:cBhvr>
                                        <p:cTn id="7" dur="2000"/>
                                        <p:tgtEl>
                                          <p:spTgt spid="28675"/>
                                        </p:tgtEl>
                                      </p:cBhvr>
                                    </p:animEffect>
                                  </p:childTnLst>
                                </p:cTn>
                              </p:par>
                              <p:par>
                                <p:cTn id="8" presetID="9" presetClass="entr" presetSubtype="0" fill="hold" nodeType="withEffect">
                                  <p:stCondLst>
                                    <p:cond delay="1000"/>
                                  </p:stCondLst>
                                  <p:childTnLst>
                                    <p:set>
                                      <p:cBhvr>
                                        <p:cTn id="9" dur="1" fill="hold">
                                          <p:stCondLst>
                                            <p:cond delay="0"/>
                                          </p:stCondLst>
                                        </p:cTn>
                                        <p:tgtEl>
                                          <p:spTgt spid="28679"/>
                                        </p:tgtEl>
                                        <p:attrNameLst>
                                          <p:attrName>style.visibility</p:attrName>
                                        </p:attrNameLst>
                                      </p:cBhvr>
                                      <p:to>
                                        <p:strVal val="visible"/>
                                      </p:to>
                                    </p:set>
                                    <p:animEffect transition="in" filter="dissolve">
                                      <p:cBhvr>
                                        <p:cTn id="10" dur="1000"/>
                                        <p:tgtEl>
                                          <p:spTgt spid="286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Zástupný symbol pro číslo snímku 4">
            <a:extLst>
              <a:ext uri="{FF2B5EF4-FFF2-40B4-BE49-F238E27FC236}">
                <a16:creationId xmlns:a16="http://schemas.microsoft.com/office/drawing/2014/main" id="{D5CBD5F8-40B3-4993-A2B7-A7ACEAF01E8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F9B0025-1E2E-4CE7-93C0-89380A8EDC98}" type="slidenum">
              <a:rPr lang="cs-CZ" altLang="cs-CZ" sz="1400"/>
              <a:pPr>
                <a:spcBef>
                  <a:spcPct val="0"/>
                </a:spcBef>
                <a:buFontTx/>
                <a:buNone/>
              </a:pPr>
              <a:t>18</a:t>
            </a:fld>
            <a:endParaRPr lang="cs-CZ" altLang="cs-CZ" sz="1400"/>
          </a:p>
        </p:txBody>
      </p:sp>
      <p:sp>
        <p:nvSpPr>
          <p:cNvPr id="47107" name="Rectangle 2">
            <a:extLst>
              <a:ext uri="{FF2B5EF4-FFF2-40B4-BE49-F238E27FC236}">
                <a16:creationId xmlns:a16="http://schemas.microsoft.com/office/drawing/2014/main" id="{C8A36510-002D-4803-B55C-75A9B575D121}"/>
              </a:ext>
            </a:extLst>
          </p:cNvPr>
          <p:cNvSpPr>
            <a:spLocks noChangeArrowheads="1"/>
          </p:cNvSpPr>
          <p:nvPr/>
        </p:nvSpPr>
        <p:spPr bwMode="auto">
          <a:xfrm>
            <a:off x="1703389" y="188914"/>
            <a:ext cx="68230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3600" b="1" dirty="0">
                <a:solidFill>
                  <a:srgbClr val="0000DC"/>
                </a:solidFill>
              </a:rPr>
              <a:t>Ultrasonography</a:t>
            </a:r>
            <a:r>
              <a:rPr lang="cs-CZ" altLang="cs-CZ" sz="3600" b="1" dirty="0">
                <a:solidFill>
                  <a:srgbClr val="0000DC"/>
                </a:solidFill>
              </a:rPr>
              <a:t>:</a:t>
            </a:r>
            <a:r>
              <a:rPr lang="en-GB" altLang="cs-CZ" sz="3600" b="1" dirty="0">
                <a:solidFill>
                  <a:srgbClr val="0000DC"/>
                </a:solidFill>
              </a:rPr>
              <a:t> </a:t>
            </a:r>
            <a:r>
              <a:rPr lang="cs-CZ" altLang="cs-CZ" sz="3600" b="1" dirty="0">
                <a:solidFill>
                  <a:srgbClr val="0000DC"/>
                </a:solidFill>
              </a:rPr>
              <a:t>      M-mode </a:t>
            </a:r>
          </a:p>
        </p:txBody>
      </p:sp>
      <p:sp>
        <p:nvSpPr>
          <p:cNvPr id="47108" name="Text Box 3">
            <a:extLst>
              <a:ext uri="{FF2B5EF4-FFF2-40B4-BE49-F238E27FC236}">
                <a16:creationId xmlns:a16="http://schemas.microsoft.com/office/drawing/2014/main" id="{5EDBF64A-EBC3-48D8-B9E8-936E5D026064}"/>
              </a:ext>
            </a:extLst>
          </p:cNvPr>
          <p:cNvSpPr txBox="1">
            <a:spLocks noChangeArrowheads="1"/>
          </p:cNvSpPr>
          <p:nvPr/>
        </p:nvSpPr>
        <p:spPr bwMode="auto">
          <a:xfrm>
            <a:off x="777767" y="1021691"/>
            <a:ext cx="10110950" cy="2646878"/>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200" dirty="0"/>
              <a:t>One-dimensional static B-scan show</a:t>
            </a:r>
            <a:r>
              <a:rPr lang="cs-CZ" altLang="cs-CZ" sz="2200" dirty="0"/>
              <a:t>s</a:t>
            </a:r>
            <a:r>
              <a:rPr lang="en-GB" altLang="cs-CZ" sz="2200" dirty="0"/>
              <a:t> movement of reflecting tissues. The second dimension is time in this method.</a:t>
            </a:r>
            <a:endParaRPr lang="cs-CZ" altLang="cs-CZ" sz="2200" dirty="0"/>
          </a:p>
          <a:p>
            <a:pPr eaLnBrk="1" hangingPunct="1">
              <a:spcBef>
                <a:spcPct val="0"/>
              </a:spcBef>
              <a:buFontTx/>
              <a:buNone/>
            </a:pPr>
            <a:endParaRPr lang="en-GB" altLang="cs-CZ" sz="2200" dirty="0"/>
          </a:p>
          <a:p>
            <a:pPr eaLnBrk="1" hangingPunct="1">
              <a:spcBef>
                <a:spcPct val="0"/>
              </a:spcBef>
              <a:buFontTx/>
              <a:buNone/>
            </a:pPr>
            <a:r>
              <a:rPr lang="en-GB" altLang="cs-CZ" sz="2200" dirty="0"/>
              <a:t>Static probe detects </a:t>
            </a:r>
            <a:r>
              <a:rPr lang="en-GB" altLang="cs-CZ" sz="2200" i="1" dirty="0"/>
              <a:t>reflections</a:t>
            </a:r>
            <a:r>
              <a:rPr lang="en-GB" altLang="cs-CZ" sz="2200" dirty="0"/>
              <a:t> from moving structures. The </a:t>
            </a:r>
            <a:r>
              <a:rPr lang="cs-CZ" altLang="cs-CZ" sz="2200" dirty="0" err="1"/>
              <a:t>echoes</a:t>
            </a:r>
            <a:r>
              <a:rPr lang="cs-CZ" altLang="cs-CZ" sz="2200" dirty="0"/>
              <a:t> are </a:t>
            </a:r>
            <a:r>
              <a:rPr lang="cs-CZ" altLang="cs-CZ" sz="2200" dirty="0" err="1"/>
              <a:t>represented</a:t>
            </a:r>
            <a:r>
              <a:rPr lang="cs-CZ" altLang="cs-CZ" sz="2200" dirty="0"/>
              <a:t> by </a:t>
            </a:r>
            <a:r>
              <a:rPr lang="en-GB" altLang="cs-CZ" sz="2200" i="1" dirty="0"/>
              <a:t>points</a:t>
            </a:r>
            <a:r>
              <a:rPr lang="en-GB" altLang="cs-CZ" sz="2200" dirty="0"/>
              <a:t> mov</a:t>
            </a:r>
            <a:r>
              <a:rPr lang="cs-CZ" altLang="cs-CZ" sz="2200" dirty="0" err="1"/>
              <a:t>ing</a:t>
            </a:r>
            <a:r>
              <a:rPr lang="en-GB" altLang="cs-CZ" sz="2200" dirty="0"/>
              <a:t> </a:t>
            </a:r>
            <a:r>
              <a:rPr lang="en-GB" altLang="cs-CZ" sz="2200" i="1" dirty="0"/>
              <a:t>vertically</a:t>
            </a:r>
            <a:r>
              <a:rPr lang="en-GB" altLang="cs-CZ" sz="2200" dirty="0"/>
              <a:t> on the screen, </a:t>
            </a:r>
            <a:r>
              <a:rPr lang="en-GB" altLang="cs-CZ" sz="2200" i="1" dirty="0"/>
              <a:t>horizontal shifting </a:t>
            </a:r>
            <a:r>
              <a:rPr lang="en-GB" altLang="cs-CZ" sz="2200" dirty="0"/>
              <a:t>of the record is given by slow</a:t>
            </a:r>
            <a:r>
              <a:rPr lang="cs-CZ" altLang="cs-CZ" sz="2200" dirty="0" err="1"/>
              <a:t>ly</a:t>
            </a:r>
            <a:r>
              <a:rPr lang="cs-CZ" altLang="cs-CZ" sz="2200" dirty="0"/>
              <a:t> </a:t>
            </a:r>
            <a:r>
              <a:rPr lang="cs-CZ" altLang="cs-CZ" sz="2200" dirty="0" err="1"/>
              <a:t>running</a:t>
            </a:r>
            <a:r>
              <a:rPr lang="cs-CZ" altLang="cs-CZ" sz="2200" dirty="0"/>
              <a:t> </a:t>
            </a:r>
            <a:r>
              <a:rPr lang="en-GB" altLang="cs-CZ" sz="2200" dirty="0"/>
              <a:t>time-base.</a:t>
            </a:r>
            <a:endParaRPr lang="cs-CZ" altLang="cs-CZ" sz="2200" dirty="0"/>
          </a:p>
          <a:p>
            <a:pPr eaLnBrk="1" hangingPunct="1">
              <a:spcBef>
                <a:spcPct val="0"/>
              </a:spcBef>
              <a:buFontTx/>
              <a:buNone/>
            </a:pPr>
            <a:endParaRPr lang="en-GB" altLang="cs-CZ" sz="1200" dirty="0"/>
          </a:p>
          <a:p>
            <a:pPr eaLnBrk="1" hangingPunct="1">
              <a:spcBef>
                <a:spcPct val="0"/>
              </a:spcBef>
              <a:buFontTx/>
              <a:buNone/>
            </a:pPr>
            <a:r>
              <a:rPr lang="en-GB" altLang="cs-CZ" sz="2200" dirty="0"/>
              <a:t>Displayed </a:t>
            </a:r>
            <a:r>
              <a:rPr lang="en-GB" altLang="cs-CZ" sz="2200" dirty="0">
                <a:solidFill>
                  <a:srgbClr val="FF3300"/>
                </a:solidFill>
              </a:rPr>
              <a:t>curves represent </a:t>
            </a:r>
            <a:r>
              <a:rPr lang="en-GB" altLang="cs-CZ" sz="2200" i="1" dirty="0">
                <a:solidFill>
                  <a:srgbClr val="FF3300"/>
                </a:solidFill>
              </a:rPr>
              <a:t>movement</a:t>
            </a:r>
            <a:r>
              <a:rPr lang="en-GB" altLang="cs-CZ" sz="2200" dirty="0"/>
              <a:t> of tissue structures</a:t>
            </a:r>
          </a:p>
        </p:txBody>
      </p:sp>
      <p:pic>
        <p:nvPicPr>
          <p:cNvPr id="29707" name="Picture 11" descr="plice">
            <a:extLst>
              <a:ext uri="{FF2B5EF4-FFF2-40B4-BE49-F238E27FC236}">
                <a16:creationId xmlns:a16="http://schemas.microsoft.com/office/drawing/2014/main" id="{AF7C09B9-5984-4E06-9A59-2E7076538203}"/>
              </a:ext>
            </a:extLst>
          </p:cNvPr>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1703389" y="3948114"/>
            <a:ext cx="6624637" cy="2909887"/>
          </a:xfrm>
          <a:noFill/>
        </p:spPr>
      </p:pic>
      <p:grpSp>
        <p:nvGrpSpPr>
          <p:cNvPr id="2" name="Group 9">
            <a:extLst>
              <a:ext uri="{FF2B5EF4-FFF2-40B4-BE49-F238E27FC236}">
                <a16:creationId xmlns:a16="http://schemas.microsoft.com/office/drawing/2014/main" id="{C98661AF-05B8-42C8-8767-1F4BA45E868C}"/>
              </a:ext>
            </a:extLst>
          </p:cNvPr>
          <p:cNvGrpSpPr>
            <a:grpSpLocks/>
          </p:cNvGrpSpPr>
          <p:nvPr/>
        </p:nvGrpSpPr>
        <p:grpSpPr bwMode="auto">
          <a:xfrm>
            <a:off x="8112126" y="4437063"/>
            <a:ext cx="2016125" cy="1655762"/>
            <a:chOff x="4286" y="2886"/>
            <a:chExt cx="1270" cy="1043"/>
          </a:xfrm>
        </p:grpSpPr>
        <p:sp>
          <p:nvSpPr>
            <p:cNvPr id="47111" name="Text Box 6">
              <a:extLst>
                <a:ext uri="{FF2B5EF4-FFF2-40B4-BE49-F238E27FC236}">
                  <a16:creationId xmlns:a16="http://schemas.microsoft.com/office/drawing/2014/main" id="{B502D672-76C2-4D3C-829F-05B42A68C9BD}"/>
                </a:ext>
              </a:extLst>
            </p:cNvPr>
            <p:cNvSpPr txBox="1">
              <a:spLocks noChangeArrowheads="1"/>
            </p:cNvSpPr>
            <p:nvPr/>
          </p:nvSpPr>
          <p:spPr bwMode="auto">
            <a:xfrm>
              <a:off x="4558" y="2886"/>
              <a:ext cx="998" cy="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cs-CZ" sz="2400">
                  <a:latin typeface="Arial Unicode MS" pitchFamily="34" charset="-128"/>
                </a:rPr>
                <a:t>chest wall</a:t>
              </a:r>
            </a:p>
            <a:p>
              <a:pPr eaLnBrk="1" hangingPunct="1">
                <a:spcBef>
                  <a:spcPct val="50000"/>
                </a:spcBef>
                <a:buFontTx/>
                <a:buNone/>
              </a:pPr>
              <a:endParaRPr lang="en-US" altLang="cs-CZ" sz="2400">
                <a:latin typeface="Arial Unicode MS" pitchFamily="34" charset="-128"/>
              </a:endParaRPr>
            </a:p>
            <a:p>
              <a:pPr eaLnBrk="1" hangingPunct="1">
                <a:spcBef>
                  <a:spcPct val="50000"/>
                </a:spcBef>
                <a:buFontTx/>
                <a:buNone/>
              </a:pPr>
              <a:r>
                <a:rPr lang="en-US" altLang="cs-CZ" sz="2400">
                  <a:latin typeface="Arial Unicode MS" pitchFamily="34" charset="-128"/>
                </a:rPr>
                <a:t>lungs</a:t>
              </a:r>
            </a:p>
          </p:txBody>
        </p:sp>
        <p:sp>
          <p:nvSpPr>
            <p:cNvPr id="47112" name="Line 7">
              <a:extLst>
                <a:ext uri="{FF2B5EF4-FFF2-40B4-BE49-F238E27FC236}">
                  <a16:creationId xmlns:a16="http://schemas.microsoft.com/office/drawing/2014/main" id="{38EF6562-4D58-4800-9988-6006677E063E}"/>
                </a:ext>
              </a:extLst>
            </p:cNvPr>
            <p:cNvSpPr>
              <a:spLocks noChangeShapeType="1"/>
            </p:cNvSpPr>
            <p:nvPr/>
          </p:nvSpPr>
          <p:spPr bwMode="auto">
            <a:xfrm flipH="1">
              <a:off x="4377" y="3021"/>
              <a:ext cx="181" cy="0"/>
            </a:xfrm>
            <a:prstGeom prst="line">
              <a:avLst/>
            </a:prstGeom>
            <a:noFill/>
            <a:ln w="25400">
              <a:solidFill>
                <a:srgbClr val="FF3300"/>
              </a:solidFill>
              <a:round/>
              <a:headEnd/>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sp>
          <p:nvSpPr>
            <p:cNvPr id="47113" name="Line 8">
              <a:extLst>
                <a:ext uri="{FF2B5EF4-FFF2-40B4-BE49-F238E27FC236}">
                  <a16:creationId xmlns:a16="http://schemas.microsoft.com/office/drawing/2014/main" id="{B8A676D2-BDAC-4433-AA5A-CB70273A93EE}"/>
                </a:ext>
              </a:extLst>
            </p:cNvPr>
            <p:cNvSpPr>
              <a:spLocks noChangeShapeType="1"/>
            </p:cNvSpPr>
            <p:nvPr/>
          </p:nvSpPr>
          <p:spPr bwMode="auto">
            <a:xfrm flipH="1">
              <a:off x="4286" y="3748"/>
              <a:ext cx="272" cy="181"/>
            </a:xfrm>
            <a:prstGeom prst="line">
              <a:avLst/>
            </a:prstGeom>
            <a:noFill/>
            <a:ln w="25400">
              <a:solidFill>
                <a:srgbClr val="FF3300"/>
              </a:solidFill>
              <a:round/>
              <a:headEnd/>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grpSp>
    </p:spTree>
    <p:extLst>
      <p:ext uri="{BB962C8B-B14F-4D97-AF65-F5344CB8AC3E}">
        <p14:creationId xmlns:p14="http://schemas.microsoft.com/office/powerpoint/2010/main" val="1398530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70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Zástupný symbol pro číslo snímku 3">
            <a:extLst>
              <a:ext uri="{FF2B5EF4-FFF2-40B4-BE49-F238E27FC236}">
                <a16:creationId xmlns:a16="http://schemas.microsoft.com/office/drawing/2014/main" id="{171C827C-FEC6-40DB-A51E-FD84E424EB3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97A2F9A-1C3B-4DB2-83CA-E57B00ED05AC}" type="slidenum">
              <a:rPr lang="cs-CZ" altLang="cs-CZ" sz="1400"/>
              <a:pPr>
                <a:spcBef>
                  <a:spcPct val="0"/>
                </a:spcBef>
                <a:buFontTx/>
                <a:buNone/>
              </a:pPr>
              <a:t>19</a:t>
            </a:fld>
            <a:endParaRPr lang="cs-CZ" altLang="cs-CZ" sz="1400"/>
          </a:p>
        </p:txBody>
      </p:sp>
      <p:sp>
        <p:nvSpPr>
          <p:cNvPr id="49155" name="Text Box 2">
            <a:extLst>
              <a:ext uri="{FF2B5EF4-FFF2-40B4-BE49-F238E27FC236}">
                <a16:creationId xmlns:a16="http://schemas.microsoft.com/office/drawing/2014/main" id="{01629DE8-7775-4CE6-9B9C-3F4F385E8783}"/>
              </a:ext>
            </a:extLst>
          </p:cNvPr>
          <p:cNvSpPr txBox="1">
            <a:spLocks noChangeArrowheads="1"/>
          </p:cNvSpPr>
          <p:nvPr/>
        </p:nvSpPr>
        <p:spPr bwMode="auto">
          <a:xfrm>
            <a:off x="1905000" y="457200"/>
            <a:ext cx="845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GB" altLang="cs-CZ" sz="2400">
              <a:solidFill>
                <a:srgbClr val="FFFF00"/>
              </a:solidFill>
              <a:latin typeface="Times New Roman" panose="02020603050405020304" pitchFamily="18" charset="0"/>
            </a:endParaRPr>
          </a:p>
        </p:txBody>
      </p:sp>
      <p:sp>
        <p:nvSpPr>
          <p:cNvPr id="49156" name="Text Box 4">
            <a:extLst>
              <a:ext uri="{FF2B5EF4-FFF2-40B4-BE49-F238E27FC236}">
                <a16:creationId xmlns:a16="http://schemas.microsoft.com/office/drawing/2014/main" id="{67EF20C9-5228-4F46-919B-F25B87C58929}"/>
              </a:ext>
            </a:extLst>
          </p:cNvPr>
          <p:cNvSpPr txBox="1">
            <a:spLocks noChangeArrowheads="1"/>
          </p:cNvSpPr>
          <p:nvPr/>
        </p:nvSpPr>
        <p:spPr bwMode="auto">
          <a:xfrm>
            <a:off x="2063749" y="2565401"/>
            <a:ext cx="8530679" cy="2246769"/>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800" b="0" dirty="0"/>
              <a:t>Repetitive formation of B-mode images of examined area by </a:t>
            </a:r>
            <a:r>
              <a:rPr lang="en-GB" altLang="cs-CZ" sz="2800" dirty="0"/>
              <a:t>fast deflection of US beam</a:t>
            </a:r>
            <a:r>
              <a:rPr lang="en-GB" altLang="cs-CZ" sz="2800" b="0" dirty="0"/>
              <a:t> mechanically (in the past) or electronically „in real time“ today. </a:t>
            </a:r>
          </a:p>
          <a:p>
            <a:pPr eaLnBrk="1" hangingPunct="1">
              <a:spcBef>
                <a:spcPct val="0"/>
              </a:spcBef>
              <a:buFontTx/>
              <a:buNone/>
            </a:pPr>
            <a:r>
              <a:rPr lang="en-GB" altLang="cs-CZ" sz="2800" b="1" dirty="0"/>
              <a:t>Electronic probes consist of many piezoelectric transducers which are gradually activated.</a:t>
            </a:r>
          </a:p>
        </p:txBody>
      </p:sp>
      <p:sp>
        <p:nvSpPr>
          <p:cNvPr id="49157" name="Text Box 6">
            <a:extLst>
              <a:ext uri="{FF2B5EF4-FFF2-40B4-BE49-F238E27FC236}">
                <a16:creationId xmlns:a16="http://schemas.microsoft.com/office/drawing/2014/main" id="{4492733D-DD99-4076-8CD6-09B09DE196EA}"/>
              </a:ext>
            </a:extLst>
          </p:cNvPr>
          <p:cNvSpPr txBox="1">
            <a:spLocks noChangeArrowheads="1"/>
          </p:cNvSpPr>
          <p:nvPr/>
        </p:nvSpPr>
        <p:spPr bwMode="auto">
          <a:xfrm>
            <a:off x="2063750" y="549276"/>
            <a:ext cx="86673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3600" b="1" dirty="0">
                <a:solidFill>
                  <a:srgbClr val="0000DC"/>
                </a:solidFill>
              </a:rPr>
              <a:t>Ultrasonography</a:t>
            </a:r>
            <a:r>
              <a:rPr lang="cs-CZ" altLang="cs-CZ" sz="3600" b="1" dirty="0">
                <a:solidFill>
                  <a:srgbClr val="0000DC"/>
                </a:solidFill>
              </a:rPr>
              <a:t>: </a:t>
            </a:r>
            <a:r>
              <a:rPr lang="en-GB" altLang="cs-CZ" sz="3600" b="1" dirty="0">
                <a:solidFill>
                  <a:srgbClr val="0000DC"/>
                </a:solidFill>
              </a:rPr>
              <a:t>B-mode - dynamic</a:t>
            </a:r>
          </a:p>
        </p:txBody>
      </p:sp>
    </p:spTree>
    <p:extLst>
      <p:ext uri="{BB962C8B-B14F-4D97-AF65-F5344CB8AC3E}">
        <p14:creationId xmlns:p14="http://schemas.microsoft.com/office/powerpoint/2010/main" val="1708090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Zástupný symbol pro číslo snímku 5">
            <a:extLst>
              <a:ext uri="{FF2B5EF4-FFF2-40B4-BE49-F238E27FC236}">
                <a16:creationId xmlns:a16="http://schemas.microsoft.com/office/drawing/2014/main" id="{0D6261D2-D59E-45FB-83FE-E545B790FAA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975F024-A3C4-45F5-9E0A-6AD5FF995DBB}" type="slidenum">
              <a:rPr lang="cs-CZ" altLang="cs-CZ" sz="1400"/>
              <a:pPr>
                <a:spcBef>
                  <a:spcPct val="0"/>
                </a:spcBef>
                <a:buFontTx/>
                <a:buNone/>
              </a:pPr>
              <a:t>2</a:t>
            </a:fld>
            <a:endParaRPr lang="cs-CZ" altLang="cs-CZ" sz="1400"/>
          </a:p>
        </p:txBody>
      </p:sp>
      <p:sp>
        <p:nvSpPr>
          <p:cNvPr id="8195" name="Rectangle 2">
            <a:extLst>
              <a:ext uri="{FF2B5EF4-FFF2-40B4-BE49-F238E27FC236}">
                <a16:creationId xmlns:a16="http://schemas.microsoft.com/office/drawing/2014/main" id="{49619BA2-0E2E-420F-89EB-A4C34DB6E172}"/>
              </a:ext>
            </a:extLst>
          </p:cNvPr>
          <p:cNvSpPr>
            <a:spLocks noGrp="1" noChangeArrowheads="1"/>
          </p:cNvSpPr>
          <p:nvPr>
            <p:ph type="title"/>
          </p:nvPr>
        </p:nvSpPr>
        <p:spPr>
          <a:xfrm>
            <a:off x="1774825" y="188913"/>
            <a:ext cx="8229600" cy="633412"/>
          </a:xfrm>
        </p:spPr>
        <p:txBody>
          <a:bodyPr/>
          <a:lstStyle/>
          <a:p>
            <a:pPr algn="l" eaLnBrk="1" hangingPunct="1"/>
            <a:r>
              <a:rPr lang="cs-CZ" altLang="cs-CZ" sz="3200" b="1"/>
              <a:t>Lecture outline</a:t>
            </a:r>
            <a:endParaRPr lang="en-GB" altLang="cs-CZ" sz="3200" b="1"/>
          </a:p>
        </p:txBody>
      </p:sp>
      <p:sp>
        <p:nvSpPr>
          <p:cNvPr id="8196" name="Rectangle 3">
            <a:extLst>
              <a:ext uri="{FF2B5EF4-FFF2-40B4-BE49-F238E27FC236}">
                <a16:creationId xmlns:a16="http://schemas.microsoft.com/office/drawing/2014/main" id="{FB160000-64DB-4C61-9978-73C4CA27412E}"/>
              </a:ext>
            </a:extLst>
          </p:cNvPr>
          <p:cNvSpPr>
            <a:spLocks noGrp="1" noChangeArrowheads="1"/>
          </p:cNvSpPr>
          <p:nvPr>
            <p:ph type="body" idx="1"/>
          </p:nvPr>
        </p:nvSpPr>
        <p:spPr>
          <a:xfrm>
            <a:off x="1534602" y="836614"/>
            <a:ext cx="8469823" cy="5761037"/>
          </a:xfrm>
        </p:spPr>
        <p:txBody>
          <a:bodyPr/>
          <a:lstStyle/>
          <a:p>
            <a:pPr eaLnBrk="1" hangingPunct="1">
              <a:lnSpc>
                <a:spcPct val="100000"/>
              </a:lnSpc>
              <a:buFont typeface="Wingdings" panose="05000000000000000000" pitchFamily="2" charset="2"/>
              <a:buChar char="Ø"/>
            </a:pPr>
            <a:r>
              <a:rPr lang="en-GB" altLang="cs-CZ" sz="1800" b="1" dirty="0"/>
              <a:t>Physical properties of ultrasound and acoustic parameters of medium</a:t>
            </a:r>
          </a:p>
          <a:p>
            <a:pPr eaLnBrk="1" hangingPunct="1">
              <a:lnSpc>
                <a:spcPct val="100000"/>
              </a:lnSpc>
              <a:buFont typeface="Wingdings" panose="05000000000000000000" pitchFamily="2" charset="2"/>
              <a:buChar char="Ø"/>
            </a:pPr>
            <a:r>
              <a:rPr lang="en-GB" altLang="cs-CZ" sz="1800" b="1" dirty="0"/>
              <a:t>Ultrasonography</a:t>
            </a:r>
          </a:p>
          <a:p>
            <a:pPr lvl="1" eaLnBrk="1" hangingPunct="1">
              <a:buFontTx/>
              <a:buChar char="•"/>
            </a:pPr>
            <a:r>
              <a:rPr lang="en-GB" altLang="cs-CZ" sz="1700" b="1" dirty="0"/>
              <a:t>Impulse reflection method</a:t>
            </a:r>
          </a:p>
          <a:p>
            <a:pPr lvl="1" eaLnBrk="1" hangingPunct="1">
              <a:buFontTx/>
              <a:buChar char="•"/>
            </a:pPr>
            <a:r>
              <a:rPr lang="en-GB" altLang="cs-CZ" sz="1700" b="1" dirty="0"/>
              <a:t>A-mode – one-dimensional</a:t>
            </a:r>
          </a:p>
          <a:p>
            <a:pPr lvl="1" eaLnBrk="1" hangingPunct="1">
              <a:buFontTx/>
              <a:buChar char="•"/>
            </a:pPr>
            <a:r>
              <a:rPr lang="en-GB" altLang="cs-CZ" sz="1700" b="1" dirty="0"/>
              <a:t>B-mode – two-dimensional</a:t>
            </a:r>
          </a:p>
          <a:p>
            <a:pPr lvl="1" eaLnBrk="1" hangingPunct="1">
              <a:buFontTx/>
              <a:buChar char="•"/>
            </a:pPr>
            <a:r>
              <a:rPr lang="en-GB" altLang="cs-CZ" sz="1700" b="1" dirty="0"/>
              <a:t>M-mode</a:t>
            </a:r>
          </a:p>
          <a:p>
            <a:pPr lvl="1" eaLnBrk="1" hangingPunct="1">
              <a:buFontTx/>
              <a:buChar char="•"/>
            </a:pPr>
            <a:r>
              <a:rPr lang="en-GB" altLang="cs-CZ" sz="1700" b="1" dirty="0"/>
              <a:t>Basic characteristics of US images</a:t>
            </a:r>
          </a:p>
          <a:p>
            <a:pPr lvl="1" eaLnBrk="1" hangingPunct="1">
              <a:buFontTx/>
              <a:buChar char="•"/>
            </a:pPr>
            <a:r>
              <a:rPr lang="en-GB" altLang="cs-CZ" sz="1700" b="1" dirty="0"/>
              <a:t>Interventional sonography</a:t>
            </a:r>
          </a:p>
          <a:p>
            <a:pPr lvl="1" eaLnBrk="1" hangingPunct="1">
              <a:buFontTx/>
              <a:buChar char="•"/>
            </a:pPr>
            <a:r>
              <a:rPr lang="en-GB" altLang="cs-CZ" sz="1700" b="1" dirty="0" err="1"/>
              <a:t>Echocontrast</a:t>
            </a:r>
            <a:r>
              <a:rPr lang="en-GB" altLang="cs-CZ" sz="1700" b="1" dirty="0"/>
              <a:t> agents </a:t>
            </a:r>
          </a:p>
          <a:p>
            <a:pPr lvl="1" eaLnBrk="1" hangingPunct="1">
              <a:buFontTx/>
              <a:buChar char="•"/>
            </a:pPr>
            <a:r>
              <a:rPr lang="en-GB" altLang="cs-CZ" sz="1700" b="1" dirty="0"/>
              <a:t>Harmonic imaging</a:t>
            </a:r>
          </a:p>
          <a:p>
            <a:pPr lvl="1" eaLnBrk="1" hangingPunct="1">
              <a:buFontTx/>
              <a:buChar char="•"/>
            </a:pPr>
            <a:r>
              <a:rPr lang="en-GB" altLang="cs-CZ" sz="1700" b="1" dirty="0"/>
              <a:t>Principle of 3D imaging</a:t>
            </a:r>
          </a:p>
          <a:p>
            <a:pPr eaLnBrk="1" hangingPunct="1">
              <a:lnSpc>
                <a:spcPct val="100000"/>
              </a:lnSpc>
              <a:buFont typeface="Wingdings" panose="05000000000000000000" pitchFamily="2" charset="2"/>
              <a:buChar char="Ø"/>
            </a:pPr>
            <a:r>
              <a:rPr lang="en-GB" altLang="cs-CZ" sz="1800" b="1" dirty="0"/>
              <a:t>Doppler flow measurement</a:t>
            </a:r>
          </a:p>
          <a:p>
            <a:pPr lvl="1" eaLnBrk="1" hangingPunct="1">
              <a:buFontTx/>
              <a:buChar char="•"/>
            </a:pPr>
            <a:r>
              <a:rPr lang="en-GB" altLang="cs-CZ" sz="1700" b="1" dirty="0"/>
              <a:t>Principle of Doppler effect</a:t>
            </a:r>
          </a:p>
          <a:p>
            <a:pPr lvl="1" eaLnBrk="1" hangingPunct="1">
              <a:buFontTx/>
              <a:buChar char="•"/>
            </a:pPr>
            <a:r>
              <a:rPr lang="en-GB" altLang="cs-CZ" sz="1700" b="1" dirty="0"/>
              <a:t>Principle of blood flow measurement</a:t>
            </a:r>
          </a:p>
          <a:p>
            <a:pPr lvl="1" eaLnBrk="1" hangingPunct="1">
              <a:buFontTx/>
              <a:buChar char="•"/>
            </a:pPr>
            <a:r>
              <a:rPr lang="en-GB" altLang="cs-CZ" sz="1700" b="1" dirty="0"/>
              <a:t>CW Doppler system</a:t>
            </a:r>
          </a:p>
          <a:p>
            <a:pPr lvl="1" eaLnBrk="1" hangingPunct="1">
              <a:buFontTx/>
              <a:buChar char="•"/>
            </a:pPr>
            <a:r>
              <a:rPr lang="en-GB" altLang="cs-CZ" sz="1700" b="1" dirty="0"/>
              <a:t>Systems with pulsed wave – PW</a:t>
            </a:r>
            <a:r>
              <a:rPr lang="cs-CZ" altLang="cs-CZ" sz="1700" b="1" dirty="0"/>
              <a:t> Doppler</a:t>
            </a:r>
            <a:endParaRPr lang="en-GB" altLang="cs-CZ" sz="1700" b="1" dirty="0"/>
          </a:p>
          <a:p>
            <a:pPr lvl="1" eaLnBrk="1" hangingPunct="1">
              <a:buFontTx/>
              <a:buChar char="•"/>
            </a:pPr>
            <a:r>
              <a:rPr lang="en-GB" altLang="cs-CZ" sz="1700" b="1" dirty="0"/>
              <a:t>Duplex and Triplex methods</a:t>
            </a:r>
          </a:p>
          <a:p>
            <a:pPr lvl="1" eaLnBrk="1" hangingPunct="1">
              <a:buFontTx/>
              <a:buChar char="•"/>
            </a:pPr>
            <a:r>
              <a:rPr lang="en-GB" altLang="cs-CZ" sz="1700" b="1" dirty="0"/>
              <a:t>P</a:t>
            </a:r>
            <a:r>
              <a:rPr lang="cs-CZ" altLang="cs-CZ" sz="1700" b="1" dirty="0" err="1"/>
              <a:t>ower</a:t>
            </a:r>
            <a:r>
              <a:rPr lang="cs-CZ" altLang="cs-CZ" sz="1700" b="1" dirty="0"/>
              <a:t> </a:t>
            </a:r>
            <a:r>
              <a:rPr lang="en-GB" altLang="cs-CZ" sz="1700" b="1" dirty="0"/>
              <a:t>D</a:t>
            </a:r>
            <a:r>
              <a:rPr lang="cs-CZ" altLang="cs-CZ" sz="1700" b="1" dirty="0" err="1"/>
              <a:t>oppler</a:t>
            </a:r>
            <a:r>
              <a:rPr lang="en-GB" altLang="cs-CZ" sz="1700" b="1" dirty="0"/>
              <a:t> method</a:t>
            </a:r>
          </a:p>
          <a:p>
            <a:pPr lvl="1" eaLnBrk="1" hangingPunct="1">
              <a:buFontTx/>
              <a:buChar char="•"/>
            </a:pPr>
            <a:r>
              <a:rPr lang="en-GB" altLang="cs-CZ" sz="1700" b="1" dirty="0"/>
              <a:t>Tissue Doppler Imaging  (TDI)</a:t>
            </a:r>
            <a:endParaRPr lang="en-US" altLang="cs-CZ" sz="1700" b="1" dirty="0"/>
          </a:p>
          <a:p>
            <a:pPr eaLnBrk="1" hangingPunct="1">
              <a:lnSpc>
                <a:spcPct val="100000"/>
              </a:lnSpc>
              <a:buFont typeface="Wingdings" panose="05000000000000000000" pitchFamily="2" charset="2"/>
              <a:buChar char="Ø"/>
            </a:pPr>
            <a:r>
              <a:rPr lang="cs-CZ" altLang="cs-CZ" sz="1800" b="1" dirty="0"/>
              <a:t>Elastography</a:t>
            </a:r>
          </a:p>
          <a:p>
            <a:pPr eaLnBrk="1" hangingPunct="1">
              <a:lnSpc>
                <a:spcPct val="100000"/>
              </a:lnSpc>
              <a:buFont typeface="Wingdings" panose="05000000000000000000" pitchFamily="2" charset="2"/>
              <a:buChar char="Ø"/>
            </a:pPr>
            <a:r>
              <a:rPr lang="en-US" altLang="cs-CZ" sz="1800" b="1" dirty="0"/>
              <a:t>Ultrasonic densitometry</a:t>
            </a:r>
            <a:endParaRPr lang="en-GB" altLang="cs-CZ" sz="1800" b="1" dirty="0"/>
          </a:p>
          <a:p>
            <a:pPr eaLnBrk="1" hangingPunct="1">
              <a:lnSpc>
                <a:spcPct val="100000"/>
              </a:lnSpc>
              <a:buFont typeface="Wingdings" panose="05000000000000000000" pitchFamily="2" charset="2"/>
              <a:buChar char="Ø"/>
            </a:pPr>
            <a:r>
              <a:rPr lang="en-GB" altLang="cs-CZ" sz="1800" b="1" dirty="0"/>
              <a:t>Patient Safety: reducing Ultrasound ‘Doses’</a:t>
            </a:r>
          </a:p>
        </p:txBody>
      </p:sp>
    </p:spTree>
    <p:extLst>
      <p:ext uri="{BB962C8B-B14F-4D97-AF65-F5344CB8AC3E}">
        <p14:creationId xmlns:p14="http://schemas.microsoft.com/office/powerpoint/2010/main" val="3516431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Zástupný symbol pro číslo snímku 3">
            <a:extLst>
              <a:ext uri="{FF2B5EF4-FFF2-40B4-BE49-F238E27FC236}">
                <a16:creationId xmlns:a16="http://schemas.microsoft.com/office/drawing/2014/main" id="{3D4E4135-E61B-453D-AFED-23C370C7721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6DDFAFA-F94D-48D2-9368-F97DA13061D0}" type="slidenum">
              <a:rPr lang="cs-CZ" altLang="cs-CZ" sz="1400"/>
              <a:pPr>
                <a:spcBef>
                  <a:spcPct val="0"/>
                </a:spcBef>
                <a:buFontTx/>
                <a:buNone/>
              </a:pPr>
              <a:t>20</a:t>
            </a:fld>
            <a:endParaRPr lang="cs-CZ" altLang="cs-CZ" sz="1400"/>
          </a:p>
        </p:txBody>
      </p:sp>
      <p:pic>
        <p:nvPicPr>
          <p:cNvPr id="51203" name="Picture 3" descr="sondaUZ">
            <a:extLst>
              <a:ext uri="{FF2B5EF4-FFF2-40B4-BE49-F238E27FC236}">
                <a16:creationId xmlns:a16="http://schemas.microsoft.com/office/drawing/2014/main" id="{349AB112-E5F3-4846-AD9B-85EEACB9E2F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8354" y="2323882"/>
            <a:ext cx="7132638" cy="40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Text Box 5">
            <a:extLst>
              <a:ext uri="{FF2B5EF4-FFF2-40B4-BE49-F238E27FC236}">
                <a16:creationId xmlns:a16="http://schemas.microsoft.com/office/drawing/2014/main" id="{608E550A-D88E-49F6-AA16-A3759F67CA78}"/>
              </a:ext>
            </a:extLst>
          </p:cNvPr>
          <p:cNvSpPr txBox="1">
            <a:spLocks noChangeArrowheads="1"/>
          </p:cNvSpPr>
          <p:nvPr/>
        </p:nvSpPr>
        <p:spPr bwMode="auto">
          <a:xfrm>
            <a:off x="2555602" y="1118203"/>
            <a:ext cx="8077200" cy="830997"/>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400" dirty="0">
                <a:cs typeface="Times New Roman" panose="02020603050405020304" pitchFamily="18" charset="0"/>
              </a:rPr>
              <a:t>Ultrasound probes for dynamic B-mode: electronic and mechanical</a:t>
            </a:r>
            <a:r>
              <a:rPr lang="cs-CZ" altLang="cs-CZ" sz="2400" dirty="0">
                <a:cs typeface="Times New Roman" panose="02020603050405020304" pitchFamily="18" charset="0"/>
              </a:rPr>
              <a:t> (</a:t>
            </a:r>
            <a:r>
              <a:rPr lang="cs-CZ" altLang="cs-CZ" sz="2400" dirty="0" err="1">
                <a:cs typeface="Times New Roman" panose="02020603050405020304" pitchFamily="18" charset="0"/>
              </a:rPr>
              <a:t>history</a:t>
            </a:r>
            <a:r>
              <a:rPr lang="cs-CZ" altLang="cs-CZ" sz="2400" dirty="0">
                <a:cs typeface="Times New Roman" panose="02020603050405020304" pitchFamily="18" charset="0"/>
              </a:rPr>
              <a:t>)</a:t>
            </a:r>
            <a:r>
              <a:rPr lang="en-GB" altLang="cs-CZ" sz="2400" dirty="0">
                <a:cs typeface="Times New Roman" panose="02020603050405020304" pitchFamily="18" charset="0"/>
              </a:rPr>
              <a:t>, sector and linear</a:t>
            </a:r>
            <a:r>
              <a:rPr lang="cs-CZ" altLang="cs-CZ" sz="2400" dirty="0">
                <a:cs typeface="Times New Roman" panose="02020603050405020304" pitchFamily="18" charset="0"/>
              </a:rPr>
              <a:t>. </a:t>
            </a:r>
            <a:endParaRPr lang="en-GB" altLang="cs-CZ" sz="2400" dirty="0">
              <a:cs typeface="Times New Roman" panose="02020603050405020304" pitchFamily="18" charset="0"/>
            </a:endParaRPr>
          </a:p>
        </p:txBody>
      </p:sp>
      <p:sp>
        <p:nvSpPr>
          <p:cNvPr id="51205" name="Text Box 6">
            <a:extLst>
              <a:ext uri="{FF2B5EF4-FFF2-40B4-BE49-F238E27FC236}">
                <a16:creationId xmlns:a16="http://schemas.microsoft.com/office/drawing/2014/main" id="{E1B393DD-943A-41D6-B679-0CE307A25656}"/>
              </a:ext>
            </a:extLst>
          </p:cNvPr>
          <p:cNvSpPr txBox="1">
            <a:spLocks noChangeArrowheads="1"/>
          </p:cNvSpPr>
          <p:nvPr/>
        </p:nvSpPr>
        <p:spPr bwMode="auto">
          <a:xfrm>
            <a:off x="515007" y="404814"/>
            <a:ext cx="932590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3600" b="1" dirty="0">
                <a:solidFill>
                  <a:srgbClr val="0000DC"/>
                </a:solidFill>
              </a:rPr>
              <a:t>Ultrasonography</a:t>
            </a:r>
            <a:r>
              <a:rPr lang="cs-CZ" altLang="cs-CZ" sz="3600" b="1" dirty="0">
                <a:solidFill>
                  <a:srgbClr val="0000DC"/>
                </a:solidFill>
              </a:rPr>
              <a:t>: </a:t>
            </a:r>
            <a:r>
              <a:rPr lang="cs-CZ" altLang="cs-CZ" sz="3600" b="1" dirty="0">
                <a:solidFill>
                  <a:srgbClr val="0000DC"/>
                </a:solidFill>
                <a:latin typeface="Arial Unicode MS" pitchFamily="34" charset="-128"/>
              </a:rPr>
              <a:t>      </a:t>
            </a:r>
            <a:r>
              <a:rPr lang="en-GB" altLang="cs-CZ" sz="3600" b="1" dirty="0">
                <a:solidFill>
                  <a:srgbClr val="0000DC"/>
                </a:solidFill>
              </a:rPr>
              <a:t>B-mode - dynamic</a:t>
            </a:r>
          </a:p>
        </p:txBody>
      </p:sp>
      <p:grpSp>
        <p:nvGrpSpPr>
          <p:cNvPr id="2" name="Group 16">
            <a:extLst>
              <a:ext uri="{FF2B5EF4-FFF2-40B4-BE49-F238E27FC236}">
                <a16:creationId xmlns:a16="http://schemas.microsoft.com/office/drawing/2014/main" id="{346EBADB-39E3-4C12-8CA5-69958B952F18}"/>
              </a:ext>
            </a:extLst>
          </p:cNvPr>
          <p:cNvGrpSpPr>
            <a:grpSpLocks/>
          </p:cNvGrpSpPr>
          <p:nvPr/>
        </p:nvGrpSpPr>
        <p:grpSpPr bwMode="auto">
          <a:xfrm>
            <a:off x="4440239" y="1557338"/>
            <a:ext cx="4535487" cy="1511300"/>
            <a:chOff x="1837" y="981"/>
            <a:chExt cx="2857" cy="952"/>
          </a:xfrm>
        </p:grpSpPr>
        <p:sp>
          <p:nvSpPr>
            <p:cNvPr id="51214" name="Line 7">
              <a:extLst>
                <a:ext uri="{FF2B5EF4-FFF2-40B4-BE49-F238E27FC236}">
                  <a16:creationId xmlns:a16="http://schemas.microsoft.com/office/drawing/2014/main" id="{BCC76220-D175-4D65-8377-AAF62E5FD0D6}"/>
                </a:ext>
              </a:extLst>
            </p:cNvPr>
            <p:cNvSpPr>
              <a:spLocks noChangeShapeType="1"/>
            </p:cNvSpPr>
            <p:nvPr/>
          </p:nvSpPr>
          <p:spPr bwMode="auto">
            <a:xfrm flipH="1">
              <a:off x="1837" y="981"/>
              <a:ext cx="2767" cy="952"/>
            </a:xfrm>
            <a:prstGeom prst="line">
              <a:avLst/>
            </a:prstGeom>
            <a:noFill/>
            <a:ln w="25400">
              <a:solidFill>
                <a:srgbClr val="FF3300"/>
              </a:solidFill>
              <a:round/>
              <a:headEnd/>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sp>
          <p:nvSpPr>
            <p:cNvPr id="51215" name="Line 8">
              <a:extLst>
                <a:ext uri="{FF2B5EF4-FFF2-40B4-BE49-F238E27FC236}">
                  <a16:creationId xmlns:a16="http://schemas.microsoft.com/office/drawing/2014/main" id="{B43D2185-3D95-4508-BAE9-27183A2FE8AA}"/>
                </a:ext>
              </a:extLst>
            </p:cNvPr>
            <p:cNvSpPr>
              <a:spLocks noChangeShapeType="1"/>
            </p:cNvSpPr>
            <p:nvPr/>
          </p:nvSpPr>
          <p:spPr bwMode="auto">
            <a:xfrm flipH="1">
              <a:off x="4332" y="981"/>
              <a:ext cx="362" cy="861"/>
            </a:xfrm>
            <a:prstGeom prst="line">
              <a:avLst/>
            </a:prstGeom>
            <a:noFill/>
            <a:ln w="25400">
              <a:solidFill>
                <a:srgbClr val="FF3300"/>
              </a:solidFill>
              <a:round/>
              <a:headEnd/>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grpSp>
      <p:sp>
        <p:nvSpPr>
          <p:cNvPr id="51207" name="Line 9">
            <a:extLst>
              <a:ext uri="{FF2B5EF4-FFF2-40B4-BE49-F238E27FC236}">
                <a16:creationId xmlns:a16="http://schemas.microsoft.com/office/drawing/2014/main" id="{00D7EB73-6A1D-421C-B57A-333EF13ABF17}"/>
              </a:ext>
            </a:extLst>
          </p:cNvPr>
          <p:cNvSpPr>
            <a:spLocks noChangeShapeType="1"/>
          </p:cNvSpPr>
          <p:nvPr/>
        </p:nvSpPr>
        <p:spPr bwMode="auto">
          <a:xfrm>
            <a:off x="3719513" y="1916114"/>
            <a:ext cx="1871662" cy="1081087"/>
          </a:xfrm>
          <a:prstGeom prst="line">
            <a:avLst/>
          </a:prstGeom>
          <a:noFill/>
          <a:ln w="25400">
            <a:solidFill>
              <a:schemeClr val="accent2"/>
            </a:solidFill>
            <a:round/>
            <a:headEnd/>
            <a:tailEnd type="triangle" w="lg" len="lg"/>
          </a:ln>
          <a:extLst>
            <a:ext uri="{909E8E84-426E-40DD-AFC4-6F175D3DCCD1}">
              <a14:hiddenFill xmlns:a14="http://schemas.microsoft.com/office/drawing/2010/main">
                <a:noFill/>
              </a14:hiddenFill>
            </a:ext>
          </a:extLst>
        </p:spPr>
        <p:txBody>
          <a:bodyPr wrap="square" lIns="90000" tIns="46800" rIns="90000" bIns="46800">
            <a:spAutoFit/>
          </a:bodyPr>
          <a:lstStyle/>
          <a:p>
            <a:endParaRPr lang="cs-CZ"/>
          </a:p>
        </p:txBody>
      </p:sp>
      <p:sp>
        <p:nvSpPr>
          <p:cNvPr id="51208" name="Line 10">
            <a:extLst>
              <a:ext uri="{FF2B5EF4-FFF2-40B4-BE49-F238E27FC236}">
                <a16:creationId xmlns:a16="http://schemas.microsoft.com/office/drawing/2014/main" id="{8E71C363-A65C-42AE-BE83-CE82451E48D3}"/>
              </a:ext>
            </a:extLst>
          </p:cNvPr>
          <p:cNvSpPr>
            <a:spLocks noChangeShapeType="1"/>
          </p:cNvSpPr>
          <p:nvPr/>
        </p:nvSpPr>
        <p:spPr bwMode="auto">
          <a:xfrm>
            <a:off x="3792539" y="1916114"/>
            <a:ext cx="3024187" cy="1081087"/>
          </a:xfrm>
          <a:prstGeom prst="line">
            <a:avLst/>
          </a:prstGeom>
          <a:noFill/>
          <a:ln w="25400">
            <a:solidFill>
              <a:schemeClr val="accent2"/>
            </a:solidFill>
            <a:round/>
            <a:headEnd/>
            <a:tailEnd type="triangle" w="lg" len="lg"/>
          </a:ln>
          <a:extLst>
            <a:ext uri="{909E8E84-426E-40DD-AFC4-6F175D3DCCD1}">
              <a14:hiddenFill xmlns:a14="http://schemas.microsoft.com/office/drawing/2010/main">
                <a:noFill/>
              </a14:hiddenFill>
            </a:ext>
          </a:extLst>
        </p:spPr>
        <p:txBody>
          <a:bodyPr wrap="square" lIns="90000" tIns="46800" rIns="90000" bIns="46800">
            <a:spAutoFit/>
          </a:bodyPr>
          <a:lstStyle/>
          <a:p>
            <a:endParaRPr lang="cs-CZ"/>
          </a:p>
        </p:txBody>
      </p:sp>
      <p:sp>
        <p:nvSpPr>
          <p:cNvPr id="51209" name="Line 11">
            <a:extLst>
              <a:ext uri="{FF2B5EF4-FFF2-40B4-BE49-F238E27FC236}">
                <a16:creationId xmlns:a16="http://schemas.microsoft.com/office/drawing/2014/main" id="{55D3EFC4-EA33-4E7C-83F0-0B57E72FA1DB}"/>
              </a:ext>
            </a:extLst>
          </p:cNvPr>
          <p:cNvSpPr>
            <a:spLocks noChangeShapeType="1"/>
          </p:cNvSpPr>
          <p:nvPr/>
        </p:nvSpPr>
        <p:spPr bwMode="auto">
          <a:xfrm flipH="1">
            <a:off x="4224338" y="1916114"/>
            <a:ext cx="2087562" cy="936625"/>
          </a:xfrm>
          <a:prstGeom prst="line">
            <a:avLst/>
          </a:prstGeom>
          <a:noFill/>
          <a:ln w="25400">
            <a:solidFill>
              <a:srgbClr val="800000"/>
            </a:solidFill>
            <a:round/>
            <a:headEnd/>
            <a:tailEnd type="triangle" w="lg" len="lg"/>
          </a:ln>
          <a:extLst>
            <a:ext uri="{909E8E84-426E-40DD-AFC4-6F175D3DCCD1}">
              <a14:hiddenFill xmlns:a14="http://schemas.microsoft.com/office/drawing/2010/main">
                <a:noFill/>
              </a14:hiddenFill>
            </a:ext>
          </a:extLst>
        </p:spPr>
        <p:txBody>
          <a:bodyPr wrap="square" lIns="90000" tIns="46800" rIns="90000" bIns="46800">
            <a:spAutoFit/>
          </a:bodyPr>
          <a:lstStyle/>
          <a:p>
            <a:endParaRPr lang="cs-CZ"/>
          </a:p>
        </p:txBody>
      </p:sp>
      <p:sp>
        <p:nvSpPr>
          <p:cNvPr id="51210" name="Line 13">
            <a:extLst>
              <a:ext uri="{FF2B5EF4-FFF2-40B4-BE49-F238E27FC236}">
                <a16:creationId xmlns:a16="http://schemas.microsoft.com/office/drawing/2014/main" id="{7D057BF5-8D1E-405C-A4FC-E2E2E2B59DFE}"/>
              </a:ext>
            </a:extLst>
          </p:cNvPr>
          <p:cNvSpPr>
            <a:spLocks noChangeShapeType="1"/>
          </p:cNvSpPr>
          <p:nvPr/>
        </p:nvSpPr>
        <p:spPr bwMode="auto">
          <a:xfrm flipH="1">
            <a:off x="5735638" y="1916113"/>
            <a:ext cx="647700" cy="1008062"/>
          </a:xfrm>
          <a:prstGeom prst="line">
            <a:avLst/>
          </a:prstGeom>
          <a:noFill/>
          <a:ln w="25400">
            <a:solidFill>
              <a:srgbClr val="800000"/>
            </a:solidFill>
            <a:round/>
            <a:headEnd/>
            <a:tailEnd type="triangle" w="lg" len="lg"/>
          </a:ln>
          <a:extLst>
            <a:ext uri="{909E8E84-426E-40DD-AFC4-6F175D3DCCD1}">
              <a14:hiddenFill xmlns:a14="http://schemas.microsoft.com/office/drawing/2010/main">
                <a:noFill/>
              </a14:hiddenFill>
            </a:ext>
          </a:extLst>
        </p:spPr>
        <p:txBody>
          <a:bodyPr wrap="square" lIns="90000" tIns="46800" rIns="90000" bIns="46800">
            <a:spAutoFit/>
          </a:bodyPr>
          <a:lstStyle/>
          <a:p>
            <a:endParaRPr lang="cs-CZ"/>
          </a:p>
        </p:txBody>
      </p:sp>
      <p:sp>
        <p:nvSpPr>
          <p:cNvPr id="51211" name="Line 14">
            <a:extLst>
              <a:ext uri="{FF2B5EF4-FFF2-40B4-BE49-F238E27FC236}">
                <a16:creationId xmlns:a16="http://schemas.microsoft.com/office/drawing/2014/main" id="{FAC42BAE-BD3A-49CF-9665-C36957756757}"/>
              </a:ext>
            </a:extLst>
          </p:cNvPr>
          <p:cNvSpPr>
            <a:spLocks noChangeShapeType="1"/>
          </p:cNvSpPr>
          <p:nvPr/>
        </p:nvSpPr>
        <p:spPr bwMode="auto">
          <a:xfrm>
            <a:off x="6456363" y="1916114"/>
            <a:ext cx="431800" cy="936625"/>
          </a:xfrm>
          <a:prstGeom prst="line">
            <a:avLst/>
          </a:prstGeom>
          <a:noFill/>
          <a:ln w="25400">
            <a:solidFill>
              <a:srgbClr val="800000"/>
            </a:solidFill>
            <a:round/>
            <a:headEnd/>
            <a:tailEnd type="triangle" w="lg" len="lg"/>
          </a:ln>
          <a:extLst>
            <a:ext uri="{909E8E84-426E-40DD-AFC4-6F175D3DCCD1}">
              <a14:hiddenFill xmlns:a14="http://schemas.microsoft.com/office/drawing/2010/main">
                <a:noFill/>
              </a14:hiddenFill>
            </a:ext>
          </a:extLst>
        </p:spPr>
        <p:txBody>
          <a:bodyPr wrap="square" lIns="90000" tIns="46800" rIns="90000" bIns="46800">
            <a:spAutoFit/>
          </a:bodyPr>
          <a:lstStyle/>
          <a:p>
            <a:endParaRPr lang="cs-CZ"/>
          </a:p>
        </p:txBody>
      </p:sp>
      <p:sp>
        <p:nvSpPr>
          <p:cNvPr id="32783" name="Line 15">
            <a:extLst>
              <a:ext uri="{FF2B5EF4-FFF2-40B4-BE49-F238E27FC236}">
                <a16:creationId xmlns:a16="http://schemas.microsoft.com/office/drawing/2014/main" id="{C8647730-FDAC-4A93-A688-CCA04F14AD39}"/>
              </a:ext>
            </a:extLst>
          </p:cNvPr>
          <p:cNvSpPr>
            <a:spLocks noChangeShapeType="1"/>
          </p:cNvSpPr>
          <p:nvPr/>
        </p:nvSpPr>
        <p:spPr bwMode="auto">
          <a:xfrm>
            <a:off x="7896225" y="1916113"/>
            <a:ext cx="287338" cy="1008062"/>
          </a:xfrm>
          <a:prstGeom prst="line">
            <a:avLst/>
          </a:prstGeom>
          <a:noFill/>
          <a:ln w="25400">
            <a:solidFill>
              <a:schemeClr val="tx1"/>
            </a:solidFill>
            <a:round/>
            <a:headEnd/>
            <a:tailEnd type="triangle" w="lg" len="lg"/>
          </a:ln>
          <a:extLst>
            <a:ext uri="{909E8E84-426E-40DD-AFC4-6F175D3DCCD1}">
              <a14:hiddenFill xmlns:a14="http://schemas.microsoft.com/office/drawing/2010/main">
                <a:noFill/>
              </a14:hiddenFill>
            </a:ext>
          </a:extLst>
        </p:spPr>
        <p:txBody>
          <a:bodyPr wrap="square" lIns="90000" tIns="46800" rIns="90000" bIns="46800">
            <a:spAutoFit/>
          </a:bodyPr>
          <a:lstStyle/>
          <a:p>
            <a:endParaRPr lang="cs-CZ"/>
          </a:p>
        </p:txBody>
      </p:sp>
      <p:sp>
        <p:nvSpPr>
          <p:cNvPr id="51213" name="Text Box 19">
            <a:extLst>
              <a:ext uri="{FF2B5EF4-FFF2-40B4-BE49-F238E27FC236}">
                <a16:creationId xmlns:a16="http://schemas.microsoft.com/office/drawing/2014/main" id="{AD300746-5A7C-47F7-B8DE-6C7DB2BC6890}"/>
              </a:ext>
            </a:extLst>
          </p:cNvPr>
          <p:cNvSpPr txBox="1">
            <a:spLocks noChangeArrowheads="1"/>
          </p:cNvSpPr>
          <p:nvPr/>
        </p:nvSpPr>
        <p:spPr bwMode="auto">
          <a:xfrm>
            <a:off x="9669517" y="2958060"/>
            <a:ext cx="2522483" cy="1756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0000" tIns="46800" rIns="90000" bIns="468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800" b="0" dirty="0" err="1"/>
              <a:t>Abdominal</a:t>
            </a:r>
            <a:r>
              <a:rPr lang="cs-CZ" altLang="cs-CZ" sz="1800" b="0" dirty="0"/>
              <a:t> </a:t>
            </a:r>
            <a:r>
              <a:rPr lang="cs-CZ" altLang="cs-CZ" sz="1800" b="0" dirty="0" err="1"/>
              <a:t>cavity</a:t>
            </a:r>
            <a:r>
              <a:rPr lang="cs-CZ" altLang="cs-CZ" sz="1800" b="0" dirty="0"/>
              <a:t> </a:t>
            </a:r>
            <a:r>
              <a:rPr lang="cs-CZ" altLang="cs-CZ" sz="1800" b="0" dirty="0" err="1"/>
              <a:t>is</a:t>
            </a:r>
            <a:r>
              <a:rPr lang="cs-CZ" altLang="cs-CZ" sz="1800" b="0" dirty="0"/>
              <a:t> </a:t>
            </a:r>
            <a:r>
              <a:rPr lang="cs-CZ" altLang="cs-CZ" sz="1800" b="0" dirty="0" err="1"/>
              <a:t>often</a:t>
            </a:r>
            <a:r>
              <a:rPr lang="cs-CZ" altLang="cs-CZ" sz="1800" b="0" dirty="0"/>
              <a:t> </a:t>
            </a:r>
            <a:r>
              <a:rPr lang="cs-CZ" altLang="cs-CZ" sz="1800" b="0" dirty="0" err="1"/>
              <a:t>examined</a:t>
            </a:r>
            <a:r>
              <a:rPr lang="cs-CZ" altLang="cs-CZ" sz="1800" b="0" dirty="0"/>
              <a:t> by </a:t>
            </a:r>
            <a:r>
              <a:rPr lang="cs-CZ" altLang="cs-CZ" sz="1800" dirty="0" err="1"/>
              <a:t>convex</a:t>
            </a:r>
            <a:r>
              <a:rPr lang="cs-CZ" altLang="cs-CZ" sz="1800" dirty="0"/>
              <a:t> </a:t>
            </a:r>
            <a:r>
              <a:rPr lang="cs-CZ" altLang="cs-CZ" sz="1800" dirty="0" err="1"/>
              <a:t>probe</a:t>
            </a:r>
            <a:r>
              <a:rPr lang="cs-CZ" altLang="cs-CZ" sz="1800" b="0" dirty="0"/>
              <a:t> – a </a:t>
            </a:r>
            <a:r>
              <a:rPr lang="cs-CZ" altLang="cs-CZ" sz="1800" b="0" dirty="0" err="1"/>
              <a:t>combination</a:t>
            </a:r>
            <a:r>
              <a:rPr lang="cs-CZ" altLang="cs-CZ" sz="1800" b="0" dirty="0"/>
              <a:t> of a </a:t>
            </a:r>
            <a:r>
              <a:rPr lang="cs-CZ" altLang="cs-CZ" sz="1800" b="0" dirty="0" err="1"/>
              <a:t>sector</a:t>
            </a:r>
            <a:r>
              <a:rPr lang="cs-CZ" altLang="cs-CZ" sz="1800" b="0" dirty="0"/>
              <a:t> and </a:t>
            </a:r>
            <a:r>
              <a:rPr lang="cs-CZ" altLang="cs-CZ" sz="1800" b="0" dirty="0" err="1"/>
              <a:t>linear</a:t>
            </a:r>
            <a:r>
              <a:rPr lang="cs-CZ" altLang="cs-CZ" sz="1800" b="0" dirty="0"/>
              <a:t> </a:t>
            </a:r>
            <a:r>
              <a:rPr lang="cs-CZ" altLang="cs-CZ" sz="1800" b="0" dirty="0" err="1"/>
              <a:t>probe</a:t>
            </a:r>
            <a:r>
              <a:rPr lang="cs-CZ" altLang="cs-CZ" sz="1800" b="0" dirty="0"/>
              <a:t>.</a:t>
            </a:r>
          </a:p>
        </p:txBody>
      </p:sp>
    </p:spTree>
    <p:extLst>
      <p:ext uri="{BB962C8B-B14F-4D97-AF65-F5344CB8AC3E}">
        <p14:creationId xmlns:p14="http://schemas.microsoft.com/office/powerpoint/2010/main" val="16350598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327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Zástupný symbol pro číslo snímku 3">
            <a:extLst>
              <a:ext uri="{FF2B5EF4-FFF2-40B4-BE49-F238E27FC236}">
                <a16:creationId xmlns:a16="http://schemas.microsoft.com/office/drawing/2014/main" id="{3BAFF1F3-70E4-4883-86B6-D67C86FFCBB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E641743-48A3-46E4-ACBF-34C3240DE9DC}" type="slidenum">
              <a:rPr lang="cs-CZ" altLang="cs-CZ" sz="1400"/>
              <a:pPr>
                <a:spcBef>
                  <a:spcPct val="0"/>
                </a:spcBef>
                <a:buFontTx/>
                <a:buNone/>
              </a:pPr>
              <a:t>21</a:t>
            </a:fld>
            <a:endParaRPr lang="cs-CZ" altLang="cs-CZ" sz="1400"/>
          </a:p>
        </p:txBody>
      </p:sp>
      <p:sp>
        <p:nvSpPr>
          <p:cNvPr id="53251" name="Text Box 2">
            <a:extLst>
              <a:ext uri="{FF2B5EF4-FFF2-40B4-BE49-F238E27FC236}">
                <a16:creationId xmlns:a16="http://schemas.microsoft.com/office/drawing/2014/main" id="{77B29A64-3AFE-4475-B3B5-625AB28098A7}"/>
              </a:ext>
            </a:extLst>
          </p:cNvPr>
          <p:cNvSpPr txBox="1">
            <a:spLocks noChangeArrowheads="1"/>
          </p:cNvSpPr>
          <p:nvPr/>
        </p:nvSpPr>
        <p:spPr bwMode="auto">
          <a:xfrm>
            <a:off x="2208213" y="2060575"/>
            <a:ext cx="777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GB" altLang="cs-CZ" sz="2400">
              <a:solidFill>
                <a:srgbClr val="FFFF00"/>
              </a:solidFill>
              <a:latin typeface="Times New Roman" panose="02020603050405020304" pitchFamily="18" charset="0"/>
            </a:endParaRPr>
          </a:p>
        </p:txBody>
      </p:sp>
      <p:sp>
        <p:nvSpPr>
          <p:cNvPr id="53252" name="Text Box 4">
            <a:extLst>
              <a:ext uri="{FF2B5EF4-FFF2-40B4-BE49-F238E27FC236}">
                <a16:creationId xmlns:a16="http://schemas.microsoft.com/office/drawing/2014/main" id="{CB3F10E4-F8A4-4937-8F10-61C04D49954F}"/>
              </a:ext>
            </a:extLst>
          </p:cNvPr>
          <p:cNvSpPr txBox="1">
            <a:spLocks noChangeArrowheads="1"/>
          </p:cNvSpPr>
          <p:nvPr/>
        </p:nvSpPr>
        <p:spPr bwMode="auto">
          <a:xfrm>
            <a:off x="1051034" y="4149726"/>
            <a:ext cx="9293116" cy="2308324"/>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400" dirty="0">
                <a:cs typeface="Times New Roman" panose="02020603050405020304" pitchFamily="18" charset="0"/>
              </a:rPr>
              <a:t>Modern ultrasonography  -  digital processing of image</a:t>
            </a:r>
            <a:endParaRPr lang="en-GB" altLang="cs-CZ" sz="2400" dirty="0"/>
          </a:p>
          <a:p>
            <a:pPr eaLnBrk="1" hangingPunct="1">
              <a:spcBef>
                <a:spcPct val="0"/>
              </a:spcBef>
              <a:buFont typeface="Wingdings" panose="05000000000000000000" pitchFamily="2" charset="2"/>
              <a:buChar char="Ø"/>
            </a:pPr>
            <a:r>
              <a:rPr lang="en-GB" altLang="cs-CZ" sz="2400" dirty="0"/>
              <a:t>  </a:t>
            </a:r>
            <a:r>
              <a:rPr lang="en-GB" altLang="cs-CZ" sz="2400" dirty="0">
                <a:solidFill>
                  <a:srgbClr val="FF3300"/>
                </a:solidFill>
              </a:rPr>
              <a:t>Analogue part</a:t>
            </a:r>
            <a:r>
              <a:rPr lang="en-GB" altLang="cs-CZ" sz="2400" dirty="0"/>
              <a:t> – </a:t>
            </a:r>
            <a:r>
              <a:rPr lang="en-GB" altLang="cs-CZ" sz="2400" b="0" dirty="0"/>
              <a:t>detection system</a:t>
            </a:r>
          </a:p>
          <a:p>
            <a:pPr eaLnBrk="1" hangingPunct="1">
              <a:spcBef>
                <a:spcPct val="0"/>
              </a:spcBef>
              <a:buFont typeface="Wingdings" panose="05000000000000000000" pitchFamily="2" charset="2"/>
              <a:buChar char="Ø"/>
            </a:pPr>
            <a:r>
              <a:rPr lang="en-GB" altLang="cs-CZ" sz="2400" dirty="0"/>
              <a:t>  </a:t>
            </a:r>
            <a:r>
              <a:rPr lang="en-GB" altLang="cs-CZ" sz="2400" dirty="0">
                <a:solidFill>
                  <a:srgbClr val="FF3300"/>
                </a:solidFill>
              </a:rPr>
              <a:t>Analogue-digital converters (ADC)</a:t>
            </a:r>
          </a:p>
          <a:p>
            <a:pPr eaLnBrk="1" hangingPunct="1">
              <a:spcBef>
                <a:spcPct val="0"/>
              </a:spcBef>
              <a:buFont typeface="Wingdings" panose="05000000000000000000" pitchFamily="2" charset="2"/>
              <a:buChar char="Ø"/>
            </a:pPr>
            <a:r>
              <a:rPr lang="en-GB" altLang="cs-CZ" sz="2400" dirty="0"/>
              <a:t>  </a:t>
            </a:r>
            <a:r>
              <a:rPr lang="en-GB" altLang="cs-CZ" sz="2400" dirty="0">
                <a:solidFill>
                  <a:srgbClr val="FF3300"/>
                </a:solidFill>
              </a:rPr>
              <a:t>Digital processing of signal</a:t>
            </a:r>
            <a:r>
              <a:rPr lang="en-GB" altLang="cs-CZ" sz="2400" dirty="0"/>
              <a:t> – </a:t>
            </a:r>
            <a:r>
              <a:rPr lang="en-GB" altLang="cs-CZ" sz="2400" b="0" dirty="0"/>
              <a:t>possibility of </a:t>
            </a:r>
            <a:endParaRPr lang="cs-CZ" altLang="cs-CZ" sz="2400" b="0" dirty="0"/>
          </a:p>
          <a:p>
            <a:pPr eaLnBrk="1" hangingPunct="1">
              <a:spcBef>
                <a:spcPct val="0"/>
              </a:spcBef>
              <a:buFont typeface="Wingdings" panose="05000000000000000000" pitchFamily="2" charset="2"/>
              <a:buNone/>
            </a:pPr>
            <a:r>
              <a:rPr lang="en-GB" altLang="cs-CZ" sz="2400" b="0" dirty="0"/>
              <a:t>programming  (</a:t>
            </a:r>
            <a:r>
              <a:rPr lang="en-GB" altLang="cs-CZ" sz="2400" b="0" dirty="0" err="1"/>
              <a:t>preprocessing</a:t>
            </a:r>
            <a:r>
              <a:rPr lang="en-GB" altLang="cs-CZ" sz="2400" b="0" dirty="0"/>
              <a:t>, </a:t>
            </a:r>
            <a:r>
              <a:rPr lang="en-GB" altLang="cs-CZ" sz="2400" b="0" dirty="0" err="1"/>
              <a:t>postprocesssing</a:t>
            </a:r>
            <a:r>
              <a:rPr lang="en-GB" altLang="cs-CZ" sz="2400" b="0" dirty="0"/>
              <a:t>), </a:t>
            </a:r>
            <a:r>
              <a:rPr lang="en-GB" altLang="cs-CZ" sz="2400" b="0" dirty="0">
                <a:solidFill>
                  <a:srgbClr val="FF3300"/>
                </a:solidFill>
              </a:rPr>
              <a:t>image storage</a:t>
            </a:r>
            <a:r>
              <a:rPr lang="en-GB" altLang="cs-CZ" sz="2400" b="0" dirty="0"/>
              <a:t> (CD, flash cards etc.)</a:t>
            </a:r>
          </a:p>
        </p:txBody>
      </p:sp>
      <p:sp>
        <p:nvSpPr>
          <p:cNvPr id="53253" name="Text Box 8">
            <a:extLst>
              <a:ext uri="{FF2B5EF4-FFF2-40B4-BE49-F238E27FC236}">
                <a16:creationId xmlns:a16="http://schemas.microsoft.com/office/drawing/2014/main" id="{A005A094-523E-417B-AC01-479B181905AD}"/>
              </a:ext>
            </a:extLst>
          </p:cNvPr>
          <p:cNvSpPr txBox="1">
            <a:spLocks noChangeArrowheads="1"/>
          </p:cNvSpPr>
          <p:nvPr/>
        </p:nvSpPr>
        <p:spPr bwMode="auto">
          <a:xfrm>
            <a:off x="809297" y="404814"/>
            <a:ext cx="874269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3600" b="1" dirty="0">
                <a:solidFill>
                  <a:srgbClr val="0000DC"/>
                </a:solidFill>
              </a:rPr>
              <a:t>Ultrasonography</a:t>
            </a:r>
            <a:r>
              <a:rPr lang="cs-CZ" altLang="cs-CZ" sz="3600" b="1" dirty="0">
                <a:solidFill>
                  <a:srgbClr val="0000DC"/>
                </a:solidFill>
              </a:rPr>
              <a:t>: </a:t>
            </a:r>
            <a:r>
              <a:rPr lang="en-GB" altLang="cs-CZ" sz="3600" b="1" dirty="0">
                <a:solidFill>
                  <a:srgbClr val="0000DC"/>
                </a:solidFill>
              </a:rPr>
              <a:t>     B-mode - dynamic</a:t>
            </a:r>
          </a:p>
        </p:txBody>
      </p:sp>
      <p:grpSp>
        <p:nvGrpSpPr>
          <p:cNvPr id="53254" name="Group 12">
            <a:extLst>
              <a:ext uri="{FF2B5EF4-FFF2-40B4-BE49-F238E27FC236}">
                <a16:creationId xmlns:a16="http://schemas.microsoft.com/office/drawing/2014/main" id="{5237543D-6A26-4F99-85EE-0E6A4D7D7809}"/>
              </a:ext>
            </a:extLst>
          </p:cNvPr>
          <p:cNvGrpSpPr>
            <a:grpSpLocks/>
          </p:cNvGrpSpPr>
          <p:nvPr/>
        </p:nvGrpSpPr>
        <p:grpSpPr bwMode="auto">
          <a:xfrm>
            <a:off x="1919289" y="1268414"/>
            <a:ext cx="4897437" cy="2827337"/>
            <a:chOff x="521" y="2395"/>
            <a:chExt cx="2858" cy="1682"/>
          </a:xfrm>
        </p:grpSpPr>
        <p:pic>
          <p:nvPicPr>
            <p:cNvPr id="53258" name="Picture 6">
              <a:extLst>
                <a:ext uri="{FF2B5EF4-FFF2-40B4-BE49-F238E27FC236}">
                  <a16:creationId xmlns:a16="http://schemas.microsoft.com/office/drawing/2014/main" id="{B6D1B7C8-08E9-46F7-AC78-30F15FDB40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 y="2395"/>
              <a:ext cx="2858" cy="1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9" name="Text Box 10">
              <a:extLst>
                <a:ext uri="{FF2B5EF4-FFF2-40B4-BE49-F238E27FC236}">
                  <a16:creationId xmlns:a16="http://schemas.microsoft.com/office/drawing/2014/main" id="{CBB7BD09-0C9D-41FD-81AE-0C1F810B9447}"/>
                </a:ext>
              </a:extLst>
            </p:cNvPr>
            <p:cNvSpPr txBox="1">
              <a:spLocks noChangeArrowheads="1"/>
            </p:cNvSpPr>
            <p:nvPr/>
          </p:nvSpPr>
          <p:spPr bwMode="auto">
            <a:xfrm rot="-5400000">
              <a:off x="2118" y="3194"/>
              <a:ext cx="726" cy="197"/>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600">
                  <a:latin typeface="Arial Unicode MS" pitchFamily="34" charset="-128"/>
                </a:rPr>
                <a:t>MEMORY</a:t>
              </a:r>
            </a:p>
          </p:txBody>
        </p:sp>
      </p:grpSp>
      <p:grpSp>
        <p:nvGrpSpPr>
          <p:cNvPr id="53255" name="Group 13">
            <a:extLst>
              <a:ext uri="{FF2B5EF4-FFF2-40B4-BE49-F238E27FC236}">
                <a16:creationId xmlns:a16="http://schemas.microsoft.com/office/drawing/2014/main" id="{31214063-723F-4F17-ACD4-798163198FE0}"/>
              </a:ext>
            </a:extLst>
          </p:cNvPr>
          <p:cNvGrpSpPr>
            <a:grpSpLocks/>
          </p:cNvGrpSpPr>
          <p:nvPr/>
        </p:nvGrpSpPr>
        <p:grpSpPr bwMode="auto">
          <a:xfrm>
            <a:off x="7535864" y="1052513"/>
            <a:ext cx="2232025" cy="3003550"/>
            <a:chOff x="3833" y="2296"/>
            <a:chExt cx="1308" cy="1801"/>
          </a:xfrm>
        </p:grpSpPr>
        <p:pic>
          <p:nvPicPr>
            <p:cNvPr id="53256" name="Picture 5">
              <a:extLst>
                <a:ext uri="{FF2B5EF4-FFF2-40B4-BE49-F238E27FC236}">
                  <a16:creationId xmlns:a16="http://schemas.microsoft.com/office/drawing/2014/main" id="{42B7B7B0-012F-4840-9B0B-FD3F5D276E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3" y="2296"/>
              <a:ext cx="1308" cy="1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7" name="Text Box 11">
              <a:extLst>
                <a:ext uri="{FF2B5EF4-FFF2-40B4-BE49-F238E27FC236}">
                  <a16:creationId xmlns:a16="http://schemas.microsoft.com/office/drawing/2014/main" id="{E88AC087-FB1B-458E-A713-45D398A6D862}"/>
                </a:ext>
              </a:extLst>
            </p:cNvPr>
            <p:cNvSpPr txBox="1">
              <a:spLocks noChangeArrowheads="1"/>
            </p:cNvSpPr>
            <p:nvPr/>
          </p:nvSpPr>
          <p:spPr bwMode="auto">
            <a:xfrm>
              <a:off x="4014" y="3884"/>
              <a:ext cx="590" cy="183"/>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cs-CZ" sz="1400">
                  <a:latin typeface="Arial Unicode MS" pitchFamily="34" charset="-128"/>
                </a:rPr>
                <a:t>sampling</a:t>
              </a:r>
            </a:p>
          </p:txBody>
        </p:sp>
      </p:grpSp>
    </p:spTree>
    <p:extLst>
      <p:ext uri="{BB962C8B-B14F-4D97-AF65-F5344CB8AC3E}">
        <p14:creationId xmlns:p14="http://schemas.microsoft.com/office/powerpoint/2010/main" val="32582137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Zástupný symbol pro číslo snímku 4">
            <a:extLst>
              <a:ext uri="{FF2B5EF4-FFF2-40B4-BE49-F238E27FC236}">
                <a16:creationId xmlns:a16="http://schemas.microsoft.com/office/drawing/2014/main" id="{DC4CA021-2C63-46FE-8AD5-614BE01246D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F348CFA-4FE6-4591-BD1A-0EDB3E1DCB8F}" type="slidenum">
              <a:rPr lang="cs-CZ" altLang="cs-CZ" sz="1400"/>
              <a:pPr>
                <a:spcBef>
                  <a:spcPct val="0"/>
                </a:spcBef>
                <a:buFontTx/>
                <a:buNone/>
              </a:pPr>
              <a:t>22</a:t>
            </a:fld>
            <a:endParaRPr lang="cs-CZ" altLang="cs-CZ" sz="1400"/>
          </a:p>
        </p:txBody>
      </p:sp>
      <p:sp>
        <p:nvSpPr>
          <p:cNvPr id="55299" name="Text Box 4">
            <a:extLst>
              <a:ext uri="{FF2B5EF4-FFF2-40B4-BE49-F238E27FC236}">
                <a16:creationId xmlns:a16="http://schemas.microsoft.com/office/drawing/2014/main" id="{E77DC0BC-9EDA-4B42-B62F-D3319158CC50}"/>
              </a:ext>
            </a:extLst>
          </p:cNvPr>
          <p:cNvSpPr txBox="1">
            <a:spLocks noChangeArrowheads="1"/>
          </p:cNvSpPr>
          <p:nvPr/>
        </p:nvSpPr>
        <p:spPr bwMode="auto">
          <a:xfrm>
            <a:off x="2351088" y="2276475"/>
            <a:ext cx="7632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GB" altLang="cs-CZ" sz="2400">
              <a:solidFill>
                <a:srgbClr val="FFFF00"/>
              </a:solidFill>
              <a:latin typeface="Times New Roman" panose="02020603050405020304" pitchFamily="18" charset="0"/>
            </a:endParaRPr>
          </a:p>
        </p:txBody>
      </p:sp>
      <p:graphicFrame>
        <p:nvGraphicFramePr>
          <p:cNvPr id="55300" name="Object 5">
            <a:extLst>
              <a:ext uri="{FF2B5EF4-FFF2-40B4-BE49-F238E27FC236}">
                <a16:creationId xmlns:a16="http://schemas.microsoft.com/office/drawing/2014/main" id="{4D564818-386C-4220-9255-B69ABC091FE7}"/>
              </a:ext>
            </a:extLst>
          </p:cNvPr>
          <p:cNvGraphicFramePr>
            <a:graphicFrameLocks noChangeAspect="1"/>
          </p:cNvGraphicFramePr>
          <p:nvPr/>
        </p:nvGraphicFramePr>
        <p:xfrm>
          <a:off x="5808663" y="309563"/>
          <a:ext cx="4824412" cy="3211512"/>
        </p:xfrm>
        <a:graphic>
          <a:graphicData uri="http://schemas.openxmlformats.org/presentationml/2006/ole">
            <mc:AlternateContent xmlns:mc="http://schemas.openxmlformats.org/markup-compatibility/2006">
              <mc:Choice xmlns:v="urn:schemas-microsoft-com:vml" Requires="v">
                <p:oleObj name="Fotografie" r:id="rId3" imgW="3048426" imgH="1952898" progId="MSPhotoEd.3">
                  <p:embed/>
                </p:oleObj>
              </mc:Choice>
              <mc:Fallback>
                <p:oleObj name="Fotografie" r:id="rId3" imgW="3048426" imgH="1952898" progId="MSPhotoEd.3">
                  <p:embed/>
                  <p:pic>
                    <p:nvPicPr>
                      <p:cNvPr id="55300" name="Object 5">
                        <a:extLst>
                          <a:ext uri="{FF2B5EF4-FFF2-40B4-BE49-F238E27FC236}">
                            <a16:creationId xmlns:a16="http://schemas.microsoft.com/office/drawing/2014/main" id="{4D564818-386C-4220-9255-B69ABC091FE7}"/>
                          </a:ext>
                        </a:extLst>
                      </p:cNvPr>
                      <p:cNvPicPr>
                        <a:picLocks noChangeAspect="1" noChangeArrowheads="1"/>
                      </p:cNvPicPr>
                      <p:nvPr/>
                    </p:nvPicPr>
                    <p:blipFill>
                      <a:blip r:embed="rId4">
                        <a:lum bright="20000"/>
                        <a:extLst>
                          <a:ext uri="{28A0092B-C50C-407E-A947-70E740481C1C}">
                            <a14:useLocalDpi xmlns:a14="http://schemas.microsoft.com/office/drawing/2010/main" val="0"/>
                          </a:ext>
                        </a:extLst>
                      </a:blip>
                      <a:srcRect/>
                      <a:stretch>
                        <a:fillRect/>
                      </a:stretch>
                    </p:blipFill>
                    <p:spPr bwMode="auto">
                      <a:xfrm>
                        <a:off x="5808663" y="309563"/>
                        <a:ext cx="4824412" cy="321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5301" name="Text Box 6">
            <a:extLst>
              <a:ext uri="{FF2B5EF4-FFF2-40B4-BE49-F238E27FC236}">
                <a16:creationId xmlns:a16="http://schemas.microsoft.com/office/drawing/2014/main" id="{6D560189-C8B6-48EB-9FB6-9481E23C720D}"/>
              </a:ext>
            </a:extLst>
          </p:cNvPr>
          <p:cNvSpPr txBox="1">
            <a:spLocks noChangeArrowheads="1"/>
          </p:cNvSpPr>
          <p:nvPr/>
        </p:nvSpPr>
        <p:spPr bwMode="auto">
          <a:xfrm>
            <a:off x="451945" y="549275"/>
            <a:ext cx="470743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3600" b="1" dirty="0">
                <a:solidFill>
                  <a:srgbClr val="0000DC"/>
                </a:solidFill>
              </a:rPr>
              <a:t>Ultrasonography B-mode - dynamic</a:t>
            </a:r>
          </a:p>
        </p:txBody>
      </p:sp>
      <p:pic>
        <p:nvPicPr>
          <p:cNvPr id="55302" name="Picture 7">
            <a:extLst>
              <a:ext uri="{FF2B5EF4-FFF2-40B4-BE49-F238E27FC236}">
                <a16:creationId xmlns:a16="http://schemas.microsoft.com/office/drawing/2014/main" id="{3467AEF7-A8E6-44AB-8BBA-A737CFA9CF54}"/>
              </a:ext>
            </a:extLst>
          </p:cNvPr>
          <p:cNvPicPr>
            <a:picLocks noChangeAspect="1" noChangeArrowheads="1"/>
          </p:cNvPicPr>
          <p:nvPr/>
        </p:nvPicPr>
        <p:blipFill>
          <a:blip r:embed="rId5">
            <a:lum bright="30000"/>
            <a:extLst>
              <a:ext uri="{28A0092B-C50C-407E-A947-70E740481C1C}">
                <a14:useLocalDpi xmlns:a14="http://schemas.microsoft.com/office/drawing/2010/main" val="0"/>
              </a:ext>
            </a:extLst>
          </a:blip>
          <a:srcRect/>
          <a:stretch>
            <a:fillRect/>
          </a:stretch>
        </p:blipFill>
        <p:spPr bwMode="auto">
          <a:xfrm>
            <a:off x="5808663" y="3429001"/>
            <a:ext cx="4824412" cy="302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7" descr="VÃ½sledek obrÃ¡zku pro echokardiografie">
            <a:extLst>
              <a:ext uri="{FF2B5EF4-FFF2-40B4-BE49-F238E27FC236}">
                <a16:creationId xmlns:a16="http://schemas.microsoft.com/office/drawing/2014/main" id="{E7DE1A78-5D62-4D25-B8C4-08EB0104EFF5}"/>
              </a:ext>
            </a:extLst>
          </p:cNvPr>
          <p:cNvPicPr>
            <a:picLocks noGrp="1" noChangeAspect="1" noChangeArrowheads="1"/>
          </p:cNvPicPr>
          <p:nvPr>
            <p:ph/>
          </p:nvPr>
        </p:nvPicPr>
        <p:blipFill rotWithShape="1">
          <a:blip r:embed="rId6" cstate="print">
            <a:extLst>
              <a:ext uri="{28A0092B-C50C-407E-A947-70E740481C1C}">
                <a14:useLocalDpi xmlns:a14="http://schemas.microsoft.com/office/drawing/2010/main" val="0"/>
              </a:ext>
            </a:extLst>
          </a:blip>
          <a:srcRect l="-26517" r="48648"/>
          <a:stretch/>
        </p:blipFill>
        <p:spPr bwMode="auto">
          <a:xfrm>
            <a:off x="-1095864" y="2733675"/>
            <a:ext cx="6579883" cy="3519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26211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Zástupný symbol pro číslo snímku 5">
            <a:extLst>
              <a:ext uri="{FF2B5EF4-FFF2-40B4-BE49-F238E27FC236}">
                <a16:creationId xmlns:a16="http://schemas.microsoft.com/office/drawing/2014/main" id="{5D0C8E2E-B898-4D73-A1CE-843014A742B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5DDBAC4-E4EE-4B41-BC4C-4E2B5F4F1E0C}" type="slidenum">
              <a:rPr lang="cs-CZ" altLang="cs-CZ" sz="1400"/>
              <a:pPr>
                <a:spcBef>
                  <a:spcPct val="0"/>
                </a:spcBef>
                <a:buFontTx/>
                <a:buNone/>
              </a:pPr>
              <a:t>23</a:t>
            </a:fld>
            <a:endParaRPr lang="cs-CZ" altLang="cs-CZ" sz="1400"/>
          </a:p>
        </p:txBody>
      </p:sp>
      <p:sp>
        <p:nvSpPr>
          <p:cNvPr id="37890" name="Rectangle 2">
            <a:extLst>
              <a:ext uri="{FF2B5EF4-FFF2-40B4-BE49-F238E27FC236}">
                <a16:creationId xmlns:a16="http://schemas.microsoft.com/office/drawing/2014/main" id="{46FF44AF-8CBF-474F-80E6-94741FB41543}"/>
              </a:ext>
            </a:extLst>
          </p:cNvPr>
          <p:cNvSpPr>
            <a:spLocks noGrp="1" noChangeArrowheads="1"/>
          </p:cNvSpPr>
          <p:nvPr>
            <p:ph type="body" idx="1"/>
          </p:nvPr>
        </p:nvSpPr>
        <p:spPr>
          <a:xfrm>
            <a:off x="798786" y="2099608"/>
            <a:ext cx="9806152" cy="3639042"/>
          </a:xfrm>
          <a:solidFill>
            <a:schemeClr val="bg1">
              <a:alpha val="59999"/>
            </a:schemeClr>
          </a:solidFill>
        </p:spPr>
        <p:txBody>
          <a:bodyPr/>
          <a:lstStyle/>
          <a:p>
            <a:pPr marL="265113" indent="-265113" eaLnBrk="1" hangingPunct="1">
              <a:lnSpc>
                <a:spcPct val="90000"/>
              </a:lnSpc>
              <a:buFontTx/>
              <a:buNone/>
            </a:pPr>
            <a:r>
              <a:rPr lang="en-US" altLang="cs-CZ" sz="2400" b="1" dirty="0"/>
              <a:t>	Degree of reflectivity – </a:t>
            </a:r>
            <a:r>
              <a:rPr lang="en-US" altLang="cs-CZ" sz="2400" b="1" dirty="0" err="1"/>
              <a:t>echogenity</a:t>
            </a:r>
            <a:r>
              <a:rPr lang="en-US" altLang="cs-CZ" sz="2400" b="1" dirty="0"/>
              <a:t>. </a:t>
            </a:r>
            <a:r>
              <a:rPr lang="en-US" altLang="cs-CZ" sz="2400" dirty="0"/>
              <a:t>The images of cystic (liquid-filled) and solid structures are different. According to the intensity of reflection </a:t>
            </a:r>
            <a:r>
              <a:rPr lang="en-GB" altLang="cs-CZ" sz="2400" i="1" dirty="0"/>
              <a:t>in the </a:t>
            </a:r>
            <a:r>
              <a:rPr lang="cs-CZ" altLang="cs-CZ" sz="2400" i="1" dirty="0" err="1"/>
              <a:t>tissue</a:t>
            </a:r>
            <a:r>
              <a:rPr lang="cs-CZ" altLang="cs-CZ" sz="2400" i="1" dirty="0"/>
              <a:t> </a:t>
            </a:r>
            <a:r>
              <a:rPr lang="en-GB" altLang="cs-CZ" sz="2400" i="1" dirty="0"/>
              <a:t>bulk</a:t>
            </a:r>
            <a:r>
              <a:rPr lang="en-GB" altLang="cs-CZ" sz="2400" dirty="0"/>
              <a:t> we can distinguish structures:  </a:t>
            </a:r>
          </a:p>
          <a:p>
            <a:pPr marL="265113" indent="-265113" eaLnBrk="1" hangingPunct="1">
              <a:lnSpc>
                <a:spcPct val="90000"/>
              </a:lnSpc>
              <a:buFontTx/>
              <a:buNone/>
            </a:pPr>
            <a:endParaRPr lang="en-GB" altLang="cs-CZ" sz="1200" dirty="0"/>
          </a:p>
          <a:p>
            <a:pPr marL="265113" indent="-265113" eaLnBrk="1" hangingPunct="1">
              <a:lnSpc>
                <a:spcPct val="90000"/>
              </a:lnSpc>
              <a:spcBef>
                <a:spcPct val="0"/>
              </a:spcBef>
              <a:buFontTx/>
              <a:buNone/>
            </a:pPr>
            <a:r>
              <a:rPr lang="en-US" altLang="cs-CZ" sz="2400" b="1" dirty="0"/>
              <a:t>   hyperechogenic, </a:t>
            </a:r>
            <a:r>
              <a:rPr lang="en-US" altLang="cs-CZ" sz="2400" b="1" dirty="0" err="1"/>
              <a:t>izoechogenic</a:t>
            </a:r>
            <a:r>
              <a:rPr lang="en-US" altLang="cs-CZ" sz="2400" b="1" dirty="0"/>
              <a:t>, hypoechogenic, </a:t>
            </a:r>
            <a:r>
              <a:rPr lang="en-US" altLang="cs-CZ" sz="2400" b="1" dirty="0" err="1"/>
              <a:t>anechogenic</a:t>
            </a:r>
            <a:r>
              <a:rPr lang="en-US" altLang="cs-CZ" sz="2400" b="1" dirty="0"/>
              <a:t>.</a:t>
            </a:r>
          </a:p>
          <a:p>
            <a:pPr marL="265113" indent="-265113" eaLnBrk="1" hangingPunct="1">
              <a:lnSpc>
                <a:spcPct val="90000"/>
              </a:lnSpc>
              <a:buClr>
                <a:srgbClr val="FFFF00"/>
              </a:buClr>
            </a:pPr>
            <a:endParaRPr lang="en-US" altLang="cs-CZ" sz="1200" b="1" dirty="0"/>
          </a:p>
          <a:p>
            <a:pPr marL="265113" indent="-265113" eaLnBrk="1" hangingPunct="1">
              <a:lnSpc>
                <a:spcPct val="90000"/>
              </a:lnSpc>
              <a:buClr>
                <a:schemeClr val="tx1"/>
              </a:buClr>
              <a:buFont typeface="Wingdings" panose="05000000000000000000" pitchFamily="2" charset="2"/>
              <a:buChar char="Ø"/>
            </a:pPr>
            <a:r>
              <a:rPr lang="en-GB" altLang="cs-CZ" sz="2400" b="1" dirty="0"/>
              <a:t>Solid structures – acoustic shadow </a:t>
            </a:r>
            <a:r>
              <a:rPr lang="en-GB" altLang="cs-CZ" sz="2400" dirty="0"/>
              <a:t>(caused by absorption and reflection of US)</a:t>
            </a:r>
          </a:p>
          <a:p>
            <a:pPr marL="265113" indent="-265113" eaLnBrk="1" hangingPunct="1">
              <a:lnSpc>
                <a:spcPct val="90000"/>
              </a:lnSpc>
              <a:buClr>
                <a:schemeClr val="tx1"/>
              </a:buClr>
              <a:buFont typeface="Wingdings" panose="05000000000000000000" pitchFamily="2" charset="2"/>
              <a:buChar char="Ø"/>
            </a:pPr>
            <a:endParaRPr lang="en-GB" altLang="cs-CZ" sz="2400" dirty="0"/>
          </a:p>
          <a:p>
            <a:pPr marL="265113" indent="-265113" eaLnBrk="1" hangingPunct="1">
              <a:lnSpc>
                <a:spcPct val="90000"/>
              </a:lnSpc>
              <a:buClr>
                <a:schemeClr val="tx1"/>
              </a:buClr>
              <a:buFont typeface="Wingdings" panose="05000000000000000000" pitchFamily="2" charset="2"/>
              <a:buChar char="Ø"/>
            </a:pPr>
            <a:r>
              <a:rPr lang="en-GB" altLang="cs-CZ" sz="2400" b="1" dirty="0"/>
              <a:t>Air bubbles and other strongly reflecting interfaces cause repeating reflections </a:t>
            </a:r>
            <a:r>
              <a:rPr lang="en-GB" altLang="cs-CZ" sz="2400" dirty="0"/>
              <a:t>(reverberation, „comet tail“). </a:t>
            </a:r>
          </a:p>
        </p:txBody>
      </p:sp>
      <p:sp>
        <p:nvSpPr>
          <p:cNvPr id="57348" name="Text Box 4">
            <a:extLst>
              <a:ext uri="{FF2B5EF4-FFF2-40B4-BE49-F238E27FC236}">
                <a16:creationId xmlns:a16="http://schemas.microsoft.com/office/drawing/2014/main" id="{FD4A1673-885D-4D37-A1FD-D17F0B1609D5}"/>
              </a:ext>
            </a:extLst>
          </p:cNvPr>
          <p:cNvSpPr txBox="1">
            <a:spLocks noChangeArrowheads="1"/>
          </p:cNvSpPr>
          <p:nvPr/>
        </p:nvSpPr>
        <p:spPr bwMode="auto">
          <a:xfrm>
            <a:off x="735724" y="404813"/>
            <a:ext cx="9974317" cy="120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0000" tIns="46800" rIns="90000" bIns="468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3600" b="1" dirty="0">
                <a:solidFill>
                  <a:srgbClr val="0000DC"/>
                </a:solidFill>
              </a:rPr>
              <a:t>Ultrasonography</a:t>
            </a:r>
            <a:r>
              <a:rPr lang="cs-CZ" altLang="cs-CZ" sz="3600" b="1" dirty="0">
                <a:solidFill>
                  <a:srgbClr val="0000DC"/>
                </a:solidFill>
              </a:rPr>
              <a:t>: </a:t>
            </a:r>
            <a:r>
              <a:rPr lang="en-GB" altLang="cs-CZ" sz="3600" b="1" dirty="0">
                <a:solidFill>
                  <a:srgbClr val="0000DC"/>
                </a:solidFill>
              </a:rPr>
              <a:t>Basic characteristics of US images</a:t>
            </a:r>
          </a:p>
        </p:txBody>
      </p:sp>
    </p:spTree>
    <p:extLst>
      <p:ext uri="{BB962C8B-B14F-4D97-AF65-F5344CB8AC3E}">
        <p14:creationId xmlns:p14="http://schemas.microsoft.com/office/powerpoint/2010/main" val="26037326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7890">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789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Zástupný symbol pro číslo snímku 5">
            <a:extLst>
              <a:ext uri="{FF2B5EF4-FFF2-40B4-BE49-F238E27FC236}">
                <a16:creationId xmlns:a16="http://schemas.microsoft.com/office/drawing/2014/main" id="{E119AA4B-24BA-467E-8680-E4292A30B74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DE47924-7AF0-489B-962C-C45F207B5A89}" type="slidenum">
              <a:rPr lang="cs-CZ" altLang="cs-CZ" sz="1400"/>
              <a:pPr>
                <a:spcBef>
                  <a:spcPct val="0"/>
                </a:spcBef>
                <a:buFontTx/>
                <a:buNone/>
              </a:pPr>
              <a:t>24</a:t>
            </a:fld>
            <a:endParaRPr lang="cs-CZ" altLang="cs-CZ" sz="1400"/>
          </a:p>
        </p:txBody>
      </p:sp>
      <p:sp>
        <p:nvSpPr>
          <p:cNvPr id="38915" name="Rectangle 3">
            <a:extLst>
              <a:ext uri="{FF2B5EF4-FFF2-40B4-BE49-F238E27FC236}">
                <a16:creationId xmlns:a16="http://schemas.microsoft.com/office/drawing/2014/main" id="{EF792149-A79E-479F-A71A-38D8891DFBFD}"/>
              </a:ext>
            </a:extLst>
          </p:cNvPr>
          <p:cNvSpPr>
            <a:spLocks noChangeArrowheads="1"/>
          </p:cNvSpPr>
          <p:nvPr/>
        </p:nvSpPr>
        <p:spPr bwMode="auto">
          <a:xfrm>
            <a:off x="2927351" y="1341439"/>
            <a:ext cx="2936875" cy="1368425"/>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lnSpc>
                <a:spcPct val="80000"/>
              </a:lnSpc>
              <a:buFontTx/>
              <a:buNone/>
            </a:pPr>
            <a:r>
              <a:rPr lang="en-GB" altLang="cs-CZ" sz="2000" dirty="0"/>
              <a:t>Acoustic shadow caused by absorption and reflection of US by a kidney stone</a:t>
            </a:r>
            <a:r>
              <a:rPr lang="cs-CZ" altLang="cs-CZ" sz="2000" dirty="0"/>
              <a:t> (</a:t>
            </a:r>
            <a:r>
              <a:rPr lang="cs-CZ" altLang="cs-CZ" sz="2000" dirty="0" err="1"/>
              <a:t>arrow</a:t>
            </a:r>
            <a:r>
              <a:rPr lang="cs-CZ" altLang="cs-CZ" sz="2000" dirty="0"/>
              <a:t>)</a:t>
            </a:r>
            <a:endParaRPr lang="en-GB" altLang="cs-CZ" sz="2000" b="0" dirty="0"/>
          </a:p>
        </p:txBody>
      </p:sp>
      <p:pic>
        <p:nvPicPr>
          <p:cNvPr id="59396" name="Picture 4">
            <a:extLst>
              <a:ext uri="{FF2B5EF4-FFF2-40B4-BE49-F238E27FC236}">
                <a16:creationId xmlns:a16="http://schemas.microsoft.com/office/drawing/2014/main" id="{E7725B26-F6AB-4717-9AEF-BCF672DC85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1539" y="476250"/>
            <a:ext cx="4321175"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7" name="Picture 6">
            <a:extLst>
              <a:ext uri="{FF2B5EF4-FFF2-40B4-BE49-F238E27FC236}">
                <a16:creationId xmlns:a16="http://schemas.microsoft.com/office/drawing/2014/main" id="{790C820B-9CAD-4E67-8633-4ED4351DA5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2313" y="3213100"/>
            <a:ext cx="4318000"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9" name="Text Box 7">
            <a:extLst>
              <a:ext uri="{FF2B5EF4-FFF2-40B4-BE49-F238E27FC236}">
                <a16:creationId xmlns:a16="http://schemas.microsoft.com/office/drawing/2014/main" id="{DB118BF3-16D7-4627-9DD4-56F65B6F11D5}"/>
              </a:ext>
            </a:extLst>
          </p:cNvPr>
          <p:cNvSpPr txBox="1">
            <a:spLocks noChangeArrowheads="1"/>
          </p:cNvSpPr>
          <p:nvPr/>
        </p:nvSpPr>
        <p:spPr bwMode="auto">
          <a:xfrm>
            <a:off x="6311901" y="4365626"/>
            <a:ext cx="3846513" cy="1631216"/>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000" dirty="0"/>
              <a:t>Hyperechogenic area below a cyst (low attenuation of US during passage through the cyst compared with the surrounding tissues</a:t>
            </a:r>
            <a:r>
              <a:rPr lang="cs-CZ" altLang="cs-CZ" sz="2000" dirty="0"/>
              <a:t> – </a:t>
            </a:r>
            <a:r>
              <a:rPr lang="cs-CZ" altLang="cs-CZ" sz="2000" dirty="0" err="1"/>
              <a:t>arrow</a:t>
            </a:r>
            <a:r>
              <a:rPr lang="cs-CZ" altLang="cs-CZ" sz="2000" dirty="0"/>
              <a:t>)</a:t>
            </a:r>
            <a:endParaRPr lang="en-GB" altLang="cs-CZ" sz="2000" dirty="0"/>
          </a:p>
        </p:txBody>
      </p:sp>
      <p:sp>
        <p:nvSpPr>
          <p:cNvPr id="59399" name="Text Box 8">
            <a:extLst>
              <a:ext uri="{FF2B5EF4-FFF2-40B4-BE49-F238E27FC236}">
                <a16:creationId xmlns:a16="http://schemas.microsoft.com/office/drawing/2014/main" id="{DAC4D72B-7A76-4C76-8AF6-98964DA6E397}"/>
              </a:ext>
            </a:extLst>
          </p:cNvPr>
          <p:cNvSpPr txBox="1">
            <a:spLocks noChangeArrowheads="1"/>
          </p:cNvSpPr>
          <p:nvPr/>
        </p:nvSpPr>
        <p:spPr bwMode="auto">
          <a:xfrm>
            <a:off x="851339" y="404814"/>
            <a:ext cx="4523938" cy="64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lg"/>
              </a14:hiddenLine>
            </a:ext>
          </a:extLst>
        </p:spPr>
        <p:txBody>
          <a:bodyPr wrap="square" lIns="90000" tIns="46800" rIns="90000" bIns="468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3600" b="1" dirty="0">
                <a:solidFill>
                  <a:srgbClr val="0000DC"/>
                </a:solidFill>
              </a:rPr>
              <a:t>Ultrasonography</a:t>
            </a:r>
          </a:p>
        </p:txBody>
      </p:sp>
      <p:sp>
        <p:nvSpPr>
          <p:cNvPr id="59400" name="Line 10">
            <a:extLst>
              <a:ext uri="{FF2B5EF4-FFF2-40B4-BE49-F238E27FC236}">
                <a16:creationId xmlns:a16="http://schemas.microsoft.com/office/drawing/2014/main" id="{C0F7964C-A64B-41E9-9519-B8F0D526A389}"/>
              </a:ext>
            </a:extLst>
          </p:cNvPr>
          <p:cNvSpPr>
            <a:spLocks noChangeShapeType="1"/>
          </p:cNvSpPr>
          <p:nvPr/>
        </p:nvSpPr>
        <p:spPr bwMode="auto">
          <a:xfrm flipH="1">
            <a:off x="4069365" y="5607925"/>
            <a:ext cx="431800" cy="0"/>
          </a:xfrm>
          <a:prstGeom prst="line">
            <a:avLst/>
          </a:prstGeom>
          <a:noFill/>
          <a:ln w="38100">
            <a:solidFill>
              <a:schemeClr val="bg1"/>
            </a:solidFill>
            <a:round/>
            <a:headEnd/>
            <a:tailEnd type="triangle" w="lg" len="lg"/>
          </a:ln>
          <a:extLst>
            <a:ext uri="{909E8E84-426E-40DD-AFC4-6F175D3DCCD1}">
              <a14:hiddenFill xmlns:a14="http://schemas.microsoft.com/office/drawing/2010/main">
                <a:noFill/>
              </a14:hiddenFill>
            </a:ext>
          </a:extLst>
        </p:spPr>
        <p:txBody>
          <a:bodyPr wrap="square" lIns="90000" tIns="46800" rIns="90000" bIns="46800">
            <a:spAutoFit/>
          </a:bodyPr>
          <a:lstStyle/>
          <a:p>
            <a:endParaRPr lang="cs-CZ"/>
          </a:p>
        </p:txBody>
      </p:sp>
      <p:sp>
        <p:nvSpPr>
          <p:cNvPr id="59401" name="Line 11">
            <a:extLst>
              <a:ext uri="{FF2B5EF4-FFF2-40B4-BE49-F238E27FC236}">
                <a16:creationId xmlns:a16="http://schemas.microsoft.com/office/drawing/2014/main" id="{709B8EAC-7080-411B-8922-147B4F752FBC}"/>
              </a:ext>
            </a:extLst>
          </p:cNvPr>
          <p:cNvSpPr>
            <a:spLocks noChangeShapeType="1"/>
          </p:cNvSpPr>
          <p:nvPr/>
        </p:nvSpPr>
        <p:spPr bwMode="auto">
          <a:xfrm flipH="1">
            <a:off x="7701347" y="2095118"/>
            <a:ext cx="360363" cy="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wrap="square" lIns="90000" tIns="46800" rIns="90000" bIns="46800">
            <a:spAutoFit/>
          </a:bodyPr>
          <a:lstStyle/>
          <a:p>
            <a:endParaRPr lang="cs-CZ"/>
          </a:p>
        </p:txBody>
      </p:sp>
    </p:spTree>
    <p:extLst>
      <p:ext uri="{BB962C8B-B14F-4D97-AF65-F5344CB8AC3E}">
        <p14:creationId xmlns:p14="http://schemas.microsoft.com/office/powerpoint/2010/main" val="7113319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8915"/>
                                        </p:tgtEl>
                                        <p:attrNameLst>
                                          <p:attrName>style.visibility</p:attrName>
                                        </p:attrNameLst>
                                      </p:cBhvr>
                                      <p:to>
                                        <p:strVal val="visible"/>
                                      </p:to>
                                    </p:set>
                                    <p:animEffect transition="in" filter="dissolve">
                                      <p:cBhvr>
                                        <p:cTn id="7" dur="1000"/>
                                        <p:tgtEl>
                                          <p:spTgt spid="38915"/>
                                        </p:tgtEl>
                                      </p:cBhvr>
                                    </p:animEffect>
                                  </p:childTnLst>
                                </p:cTn>
                              </p:par>
                              <p:par>
                                <p:cTn id="8" presetID="9" presetClass="entr" presetSubtype="0" fill="hold" grpId="0" nodeType="withEffect">
                                  <p:stCondLst>
                                    <p:cond delay="500"/>
                                  </p:stCondLst>
                                  <p:childTnLst>
                                    <p:set>
                                      <p:cBhvr>
                                        <p:cTn id="9" dur="1" fill="hold">
                                          <p:stCondLst>
                                            <p:cond delay="0"/>
                                          </p:stCondLst>
                                        </p:cTn>
                                        <p:tgtEl>
                                          <p:spTgt spid="38919"/>
                                        </p:tgtEl>
                                        <p:attrNameLst>
                                          <p:attrName>style.visibility</p:attrName>
                                        </p:attrNameLst>
                                      </p:cBhvr>
                                      <p:to>
                                        <p:strVal val="visible"/>
                                      </p:to>
                                    </p:set>
                                    <p:animEffect transition="in" filter="dissolve">
                                      <p:cBhvr>
                                        <p:cTn id="10" dur="500"/>
                                        <p:tgtEl>
                                          <p:spTgt spid="389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animBg="1"/>
      <p:bldP spid="389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Zástupný symbol pro číslo snímku 4">
            <a:extLst>
              <a:ext uri="{FF2B5EF4-FFF2-40B4-BE49-F238E27FC236}">
                <a16:creationId xmlns:a16="http://schemas.microsoft.com/office/drawing/2014/main" id="{C28FE2FB-AE96-4926-8804-8EFF6E6AA96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F65B305-7992-46EB-99FF-2B4A75264A32}" type="slidenum">
              <a:rPr lang="cs-CZ" altLang="cs-CZ" sz="1400"/>
              <a:pPr>
                <a:spcBef>
                  <a:spcPct val="0"/>
                </a:spcBef>
                <a:buFontTx/>
                <a:buNone/>
              </a:pPr>
              <a:t>25</a:t>
            </a:fld>
            <a:endParaRPr lang="cs-CZ" altLang="cs-CZ" sz="1400"/>
          </a:p>
        </p:txBody>
      </p:sp>
      <p:sp>
        <p:nvSpPr>
          <p:cNvPr id="40963" name="Text Box 3">
            <a:extLst>
              <a:ext uri="{FF2B5EF4-FFF2-40B4-BE49-F238E27FC236}">
                <a16:creationId xmlns:a16="http://schemas.microsoft.com/office/drawing/2014/main" id="{E7B26A9E-1B3B-4C64-B754-6E528C94B72A}"/>
              </a:ext>
            </a:extLst>
          </p:cNvPr>
          <p:cNvSpPr txBox="1">
            <a:spLocks noChangeArrowheads="1"/>
          </p:cNvSpPr>
          <p:nvPr/>
        </p:nvSpPr>
        <p:spPr bwMode="auto">
          <a:xfrm>
            <a:off x="1303283" y="5300664"/>
            <a:ext cx="9185330" cy="1006475"/>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dirty="0"/>
              <a:t>L</a:t>
            </a:r>
            <a:r>
              <a:rPr lang="en-GB" altLang="cs-CZ" sz="2000" dirty="0"/>
              <a:t>imitation!  – absorption of US increases with frequency of ultrasound =</a:t>
            </a:r>
            <a:r>
              <a:rPr lang="en-GB" altLang="cs-CZ" sz="2000" dirty="0">
                <a:cs typeface="Times New Roman" panose="02020603050405020304" pitchFamily="18" charset="0"/>
              </a:rPr>
              <a:t> smaller penetration depth</a:t>
            </a:r>
            <a:endParaRPr lang="en-GB" altLang="cs-CZ" sz="2000" dirty="0"/>
          </a:p>
          <a:p>
            <a:pPr eaLnBrk="1" hangingPunct="1">
              <a:spcBef>
                <a:spcPct val="0"/>
              </a:spcBef>
              <a:buFontTx/>
              <a:buNone/>
            </a:pPr>
            <a:r>
              <a:rPr lang="en-GB" altLang="cs-CZ" sz="2000" i="1" dirty="0"/>
              <a:t>Compromise frequency</a:t>
            </a:r>
            <a:r>
              <a:rPr lang="en-GB" altLang="cs-CZ" sz="2000" dirty="0"/>
              <a:t> 3-5 MHz – penetration in depth </a:t>
            </a:r>
            <a:r>
              <a:rPr lang="cs-CZ" altLang="cs-CZ" sz="2000" dirty="0"/>
              <a:t>of </a:t>
            </a:r>
            <a:r>
              <a:rPr lang="en-GB" altLang="cs-CZ" sz="2000" dirty="0"/>
              <a:t>about 20 cm</a:t>
            </a:r>
          </a:p>
        </p:txBody>
      </p:sp>
      <p:pic>
        <p:nvPicPr>
          <p:cNvPr id="61444" name="Picture 4" descr="penetration-resolution">
            <a:extLst>
              <a:ext uri="{FF2B5EF4-FFF2-40B4-BE49-F238E27FC236}">
                <a16:creationId xmlns:a16="http://schemas.microsoft.com/office/drawing/2014/main" id="{493F2019-ED4F-455D-A4B6-EE2B157A0A16}"/>
              </a:ext>
            </a:extLst>
          </p:cNvPr>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5375274" y="1153892"/>
            <a:ext cx="6175595" cy="4059239"/>
          </a:xfrm>
          <a:noFill/>
        </p:spPr>
      </p:pic>
      <p:sp>
        <p:nvSpPr>
          <p:cNvPr id="61445" name="Text Box 6">
            <a:extLst>
              <a:ext uri="{FF2B5EF4-FFF2-40B4-BE49-F238E27FC236}">
                <a16:creationId xmlns:a16="http://schemas.microsoft.com/office/drawing/2014/main" id="{2A06FFB7-9D3E-4BA6-8E32-0344D42F4E19}"/>
              </a:ext>
            </a:extLst>
          </p:cNvPr>
          <p:cNvSpPr txBox="1">
            <a:spLocks noChangeArrowheads="1"/>
          </p:cNvSpPr>
          <p:nvPr/>
        </p:nvSpPr>
        <p:spPr bwMode="auto">
          <a:xfrm>
            <a:off x="1019504" y="303268"/>
            <a:ext cx="4480472" cy="64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lg"/>
              </a14:hiddenLine>
            </a:ext>
          </a:extLst>
        </p:spPr>
        <p:txBody>
          <a:bodyPr wrap="square" lIns="90000" tIns="46800" rIns="90000" bIns="468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3600" b="1" dirty="0">
                <a:solidFill>
                  <a:srgbClr val="0000DC"/>
                </a:solidFill>
              </a:rPr>
              <a:t>Ultrasonography</a:t>
            </a:r>
          </a:p>
        </p:txBody>
      </p:sp>
      <p:sp>
        <p:nvSpPr>
          <p:cNvPr id="61446" name="Rectangle 7">
            <a:extLst>
              <a:ext uri="{FF2B5EF4-FFF2-40B4-BE49-F238E27FC236}">
                <a16:creationId xmlns:a16="http://schemas.microsoft.com/office/drawing/2014/main" id="{A6772047-AA01-41C1-8BA6-C1FA0A46FC19}"/>
              </a:ext>
            </a:extLst>
          </p:cNvPr>
          <p:cNvSpPr>
            <a:spLocks noChangeArrowheads="1"/>
          </p:cNvSpPr>
          <p:nvPr/>
        </p:nvSpPr>
        <p:spPr bwMode="auto">
          <a:xfrm>
            <a:off x="1261242" y="1557339"/>
            <a:ext cx="3971160" cy="2556727"/>
          </a:xfrm>
          <a:prstGeom prst="rect">
            <a:avLst/>
          </a:prstGeom>
          <a:solidFill>
            <a:schemeClr val="bg1">
              <a:alpha val="59999"/>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lIns="90000" tIns="46800" rIns="90000" bIns="468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000" dirty="0">
                <a:solidFill>
                  <a:srgbClr val="FF3300"/>
                </a:solidFill>
              </a:rPr>
              <a:t>Spatial resolution</a:t>
            </a:r>
            <a:r>
              <a:rPr lang="en-GB" altLang="cs-CZ" sz="2000" dirty="0"/>
              <a:t> </a:t>
            </a:r>
            <a:r>
              <a:rPr lang="en-GB" altLang="cs-CZ" sz="2000" b="0" dirty="0"/>
              <a:t>of US imaging system is determined by the wavelength of the US</a:t>
            </a:r>
            <a:r>
              <a:rPr lang="en-GB" altLang="cs-CZ" sz="2000" dirty="0"/>
              <a:t>. </a:t>
            </a:r>
            <a:r>
              <a:rPr lang="en-GB" altLang="cs-CZ" sz="2000" b="0" dirty="0"/>
              <a:t>When the object dimension is smaller than this wavelength only</a:t>
            </a:r>
            <a:r>
              <a:rPr lang="en-GB" altLang="cs-CZ" sz="2000" dirty="0"/>
              <a:t> scattering </a:t>
            </a:r>
            <a:r>
              <a:rPr lang="en-GB" altLang="cs-CZ" sz="2000" b="0" dirty="0"/>
              <a:t>occurs. Hence higher spatial resolution requires higher frequencies</a:t>
            </a:r>
            <a:endParaRPr lang="cs-CZ" altLang="cs-CZ" sz="2000" b="0" dirty="0"/>
          </a:p>
        </p:txBody>
      </p:sp>
    </p:spTree>
    <p:extLst>
      <p:ext uri="{BB962C8B-B14F-4D97-AF65-F5344CB8AC3E}">
        <p14:creationId xmlns:p14="http://schemas.microsoft.com/office/powerpoint/2010/main" val="41008756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6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Zástupný symbol pro číslo snímku 3">
            <a:extLst>
              <a:ext uri="{FF2B5EF4-FFF2-40B4-BE49-F238E27FC236}">
                <a16:creationId xmlns:a16="http://schemas.microsoft.com/office/drawing/2014/main" id="{80283E6B-5C5A-4895-827B-49757381E69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16740DB-BA2D-4CD1-9055-B497DE74FB29}" type="slidenum">
              <a:rPr lang="cs-CZ" altLang="cs-CZ" sz="1400"/>
              <a:pPr>
                <a:spcBef>
                  <a:spcPct val="0"/>
                </a:spcBef>
                <a:buFontTx/>
                <a:buNone/>
              </a:pPr>
              <a:t>26</a:t>
            </a:fld>
            <a:endParaRPr lang="cs-CZ" altLang="cs-CZ" sz="1400"/>
          </a:p>
        </p:txBody>
      </p:sp>
      <p:sp>
        <p:nvSpPr>
          <p:cNvPr id="43010" name="Rectangle 2">
            <a:extLst>
              <a:ext uri="{FF2B5EF4-FFF2-40B4-BE49-F238E27FC236}">
                <a16:creationId xmlns:a16="http://schemas.microsoft.com/office/drawing/2014/main" id="{FAF66E93-7888-46B4-A404-474A71938084}"/>
              </a:ext>
            </a:extLst>
          </p:cNvPr>
          <p:cNvSpPr>
            <a:spLocks noChangeArrowheads="1"/>
          </p:cNvSpPr>
          <p:nvPr/>
        </p:nvSpPr>
        <p:spPr bwMode="auto">
          <a:xfrm>
            <a:off x="893380" y="3644901"/>
            <a:ext cx="9637986" cy="3025775"/>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 typeface="Wingdings" panose="05000000000000000000" pitchFamily="2" charset="2"/>
              <a:buChar char="Ø"/>
            </a:pPr>
            <a:r>
              <a:rPr lang="en-GB" altLang="cs-CZ" sz="2000" dirty="0">
                <a:solidFill>
                  <a:srgbClr val="FF3300"/>
                </a:solidFill>
              </a:rPr>
              <a:t>Axial spatial resolution </a:t>
            </a:r>
            <a:r>
              <a:rPr lang="en-GB" altLang="cs-CZ" sz="2000" dirty="0"/>
              <a:t>-  it is given by the shortest distance of two distinguishable structures lying in the beam axis – </a:t>
            </a:r>
            <a:r>
              <a:rPr lang="en-GB" altLang="cs-CZ" sz="2000" b="0" dirty="0"/>
              <a:t>it depends mainly on frequency (at 3.5 MHz about 0.5 mm)</a:t>
            </a:r>
            <a:endParaRPr lang="cs-CZ" altLang="cs-CZ" sz="2000" b="0" dirty="0"/>
          </a:p>
          <a:p>
            <a:pPr eaLnBrk="1" hangingPunct="1">
              <a:buFont typeface="Wingdings" panose="05000000000000000000" pitchFamily="2" charset="2"/>
              <a:buChar char="Ø"/>
            </a:pPr>
            <a:r>
              <a:rPr lang="en-GB" altLang="cs-CZ" sz="2000" dirty="0">
                <a:solidFill>
                  <a:srgbClr val="FF3300"/>
                </a:solidFill>
              </a:rPr>
              <a:t>Lateral </a:t>
            </a:r>
            <a:r>
              <a:rPr lang="en-GB" altLang="cs-CZ" sz="2000" dirty="0"/>
              <a:t> </a:t>
            </a:r>
            <a:r>
              <a:rPr lang="en-GB" altLang="cs-CZ" sz="2000" dirty="0">
                <a:solidFill>
                  <a:srgbClr val="FF3300"/>
                </a:solidFill>
              </a:rPr>
              <a:t>spatial resolution</a:t>
            </a:r>
            <a:r>
              <a:rPr lang="en-GB" altLang="cs-CZ" sz="2000" dirty="0"/>
              <a:t> - it is given by the shortest distance of two distinguishable structures perpendicularly to the beam axis </a:t>
            </a:r>
            <a:r>
              <a:rPr lang="en-GB" altLang="cs-CZ" sz="2000" b="0" dirty="0"/>
              <a:t>– depends on the beam width</a:t>
            </a:r>
          </a:p>
          <a:p>
            <a:pPr eaLnBrk="1" hangingPunct="1">
              <a:buFont typeface="Wingdings" panose="05000000000000000000" pitchFamily="2" charset="2"/>
              <a:buChar char="Ø"/>
            </a:pPr>
            <a:r>
              <a:rPr lang="en-GB" altLang="cs-CZ" sz="2000" dirty="0">
                <a:solidFill>
                  <a:srgbClr val="FF3300"/>
                </a:solidFill>
              </a:rPr>
              <a:t>Elevation</a:t>
            </a:r>
            <a:r>
              <a:rPr lang="en-GB" altLang="cs-CZ" sz="2000" b="0" dirty="0"/>
              <a:t> – ability to distinguish two planes (sections) lying behind or in front of the depicted tomographic plane – it depends on frequency and beam geometry</a:t>
            </a:r>
            <a:endParaRPr lang="en-GB" altLang="cs-CZ" sz="2000" dirty="0"/>
          </a:p>
        </p:txBody>
      </p:sp>
      <p:sp>
        <p:nvSpPr>
          <p:cNvPr id="63492" name="Rectangle 4">
            <a:extLst>
              <a:ext uri="{FF2B5EF4-FFF2-40B4-BE49-F238E27FC236}">
                <a16:creationId xmlns:a16="http://schemas.microsoft.com/office/drawing/2014/main" id="{F7185302-5B86-4038-A127-1CEFFD8524E4}"/>
              </a:ext>
            </a:extLst>
          </p:cNvPr>
          <p:cNvSpPr>
            <a:spLocks noChangeArrowheads="1"/>
          </p:cNvSpPr>
          <p:nvPr/>
        </p:nvSpPr>
        <p:spPr bwMode="auto">
          <a:xfrm>
            <a:off x="1177159" y="188914"/>
            <a:ext cx="836212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3600" b="1" dirty="0">
                <a:solidFill>
                  <a:srgbClr val="0000DC"/>
                </a:solidFill>
              </a:rPr>
              <a:t>Ultrasonography</a:t>
            </a:r>
            <a:r>
              <a:rPr lang="cs-CZ" altLang="cs-CZ" sz="3600" b="1" dirty="0">
                <a:solidFill>
                  <a:srgbClr val="0000DC"/>
                </a:solidFill>
              </a:rPr>
              <a:t>: </a:t>
            </a:r>
            <a:r>
              <a:rPr lang="en-GB" altLang="cs-CZ" sz="3600" b="1" dirty="0">
                <a:solidFill>
                  <a:srgbClr val="0000DC"/>
                </a:solidFill>
              </a:rPr>
              <a:t>Spatial Resolution</a:t>
            </a:r>
          </a:p>
        </p:txBody>
      </p:sp>
      <p:pic>
        <p:nvPicPr>
          <p:cNvPr id="63493" name="Picture 5" descr="kinds of resolution">
            <a:extLst>
              <a:ext uri="{FF2B5EF4-FFF2-40B4-BE49-F238E27FC236}">
                <a16:creationId xmlns:a16="http://schemas.microsoft.com/office/drawing/2014/main" id="{1919F68A-5A2A-4185-999D-0CEEB23F98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5188" y="765176"/>
            <a:ext cx="4392612" cy="280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ovéPole 1">
            <a:extLst>
              <a:ext uri="{FF2B5EF4-FFF2-40B4-BE49-F238E27FC236}">
                <a16:creationId xmlns:a16="http://schemas.microsoft.com/office/drawing/2014/main" id="{30CF4BD6-73AE-4AC9-A3C8-58E4EF07C792}"/>
              </a:ext>
            </a:extLst>
          </p:cNvPr>
          <p:cNvSpPr txBox="1"/>
          <p:nvPr/>
        </p:nvSpPr>
        <p:spPr>
          <a:xfrm>
            <a:off x="7104112" y="765176"/>
            <a:ext cx="2232248" cy="461665"/>
          </a:xfrm>
          <a:prstGeom prst="rect">
            <a:avLst/>
          </a:prstGeom>
          <a:noFill/>
        </p:spPr>
        <p:txBody>
          <a:bodyPr wrap="square" rtlCol="0">
            <a:spAutoFit/>
          </a:bodyPr>
          <a:lstStyle/>
          <a:p>
            <a:r>
              <a:rPr lang="cs-CZ" sz="2400" dirty="0" err="1"/>
              <a:t>Optional</a:t>
            </a:r>
            <a:r>
              <a:rPr lang="cs-CZ" sz="2400" dirty="0"/>
              <a:t>!</a:t>
            </a:r>
            <a:endParaRPr lang="en-GB" sz="2400" dirty="0"/>
          </a:p>
        </p:txBody>
      </p:sp>
    </p:spTree>
    <p:extLst>
      <p:ext uri="{BB962C8B-B14F-4D97-AF65-F5344CB8AC3E}">
        <p14:creationId xmlns:p14="http://schemas.microsoft.com/office/powerpoint/2010/main" val="29665216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301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301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30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Zástupný symbol pro číslo snímku 5">
            <a:extLst>
              <a:ext uri="{FF2B5EF4-FFF2-40B4-BE49-F238E27FC236}">
                <a16:creationId xmlns:a16="http://schemas.microsoft.com/office/drawing/2014/main" id="{F347041F-5AA2-400A-A1D1-9B04924FF13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F771FD1-DE9F-49BA-A9D3-FF25A6739BE6}" type="slidenum">
              <a:rPr lang="cs-CZ" altLang="cs-CZ" sz="1400"/>
              <a:pPr>
                <a:spcBef>
                  <a:spcPct val="0"/>
                </a:spcBef>
                <a:buFontTx/>
                <a:buNone/>
              </a:pPr>
              <a:t>27</a:t>
            </a:fld>
            <a:endParaRPr lang="cs-CZ" altLang="cs-CZ" sz="1400"/>
          </a:p>
        </p:txBody>
      </p:sp>
      <p:sp>
        <p:nvSpPr>
          <p:cNvPr id="45058" name="Rectangle 2">
            <a:extLst>
              <a:ext uri="{FF2B5EF4-FFF2-40B4-BE49-F238E27FC236}">
                <a16:creationId xmlns:a16="http://schemas.microsoft.com/office/drawing/2014/main" id="{1A47B631-2653-433C-A377-CD84184CCDD4}"/>
              </a:ext>
            </a:extLst>
          </p:cNvPr>
          <p:cNvSpPr>
            <a:spLocks noChangeArrowheads="1"/>
          </p:cNvSpPr>
          <p:nvPr/>
        </p:nvSpPr>
        <p:spPr bwMode="auto">
          <a:xfrm>
            <a:off x="1051035" y="1705030"/>
            <a:ext cx="9207062" cy="4824412"/>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450850" indent="-4508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cs-CZ" altLang="cs-CZ" sz="2400" dirty="0"/>
              <a:t>	</a:t>
            </a:r>
            <a:r>
              <a:rPr lang="en-GB" altLang="cs-CZ" sz="2400" dirty="0"/>
              <a:t>The best resolving power can be found in the narrowest part of the US beam profile.  </a:t>
            </a:r>
          </a:p>
          <a:p>
            <a:pPr eaLnBrk="1" hangingPunct="1">
              <a:buFontTx/>
              <a:buNone/>
            </a:pPr>
            <a:r>
              <a:rPr lang="cs-CZ" altLang="cs-CZ" sz="2400" dirty="0">
                <a:solidFill>
                  <a:srgbClr val="FF3300"/>
                </a:solidFill>
              </a:rPr>
              <a:t>	</a:t>
            </a:r>
            <a:r>
              <a:rPr lang="en-GB" altLang="cs-CZ" sz="2400" dirty="0">
                <a:solidFill>
                  <a:srgbClr val="FF3300"/>
                </a:solidFill>
              </a:rPr>
              <a:t>Focusing </a:t>
            </a:r>
            <a:r>
              <a:rPr lang="en-GB" altLang="cs-CZ" sz="2400" dirty="0"/>
              <a:t>– </a:t>
            </a:r>
            <a:r>
              <a:rPr lang="en-GB" altLang="cs-CZ" sz="2400" b="0" dirty="0"/>
              <a:t>US beam is</a:t>
            </a:r>
            <a:r>
              <a:rPr lang="en-GB" altLang="cs-CZ" sz="2400" dirty="0"/>
              <a:t> converged </a:t>
            </a:r>
            <a:r>
              <a:rPr lang="en-GB" altLang="cs-CZ" sz="2400" b="0" dirty="0"/>
              <a:t>at the examined structure by means of acoustic lenses (shapes of the layer covering the transducer) or electronically</a:t>
            </a:r>
            <a:r>
              <a:rPr lang="cs-CZ" altLang="cs-CZ" sz="2400" b="0" dirty="0"/>
              <a:t>.</a:t>
            </a:r>
            <a:r>
              <a:rPr lang="en-GB" altLang="cs-CZ" sz="2400" b="0" dirty="0"/>
              <a:t> </a:t>
            </a:r>
          </a:p>
          <a:p>
            <a:pPr eaLnBrk="1" hangingPunct="1">
              <a:buFont typeface="Wingdings" panose="05000000000000000000" pitchFamily="2" charset="2"/>
              <a:buChar char="Ø"/>
            </a:pPr>
            <a:r>
              <a:rPr lang="en-GB" altLang="cs-CZ" sz="2400" dirty="0"/>
              <a:t>The probes can be universal or specially designed </a:t>
            </a:r>
            <a:r>
              <a:rPr lang="en-GB" altLang="cs-CZ" sz="2400" b="0" dirty="0"/>
              <a:t>for different purposes with different focuses</a:t>
            </a:r>
            <a:r>
              <a:rPr lang="cs-CZ" altLang="cs-CZ" sz="2400" b="0" dirty="0"/>
              <a:t>.</a:t>
            </a:r>
            <a:endParaRPr lang="en-GB" altLang="cs-CZ" sz="2400" b="0" dirty="0"/>
          </a:p>
          <a:p>
            <a:pPr eaLnBrk="1" hangingPunct="1">
              <a:buFont typeface="Wingdings" panose="05000000000000000000" pitchFamily="2" charset="2"/>
              <a:buChar char="Ø"/>
            </a:pPr>
            <a:r>
              <a:rPr lang="en-GB" altLang="cs-CZ" sz="2400" dirty="0"/>
              <a:t>The position of focus can be changed </a:t>
            </a:r>
            <a:r>
              <a:rPr lang="en-GB" altLang="cs-CZ" sz="2400" b="0" dirty="0"/>
              <a:t>in most sector probes)</a:t>
            </a:r>
            <a:r>
              <a:rPr lang="cs-CZ" altLang="cs-CZ" sz="2400" b="0" dirty="0"/>
              <a:t>.</a:t>
            </a:r>
            <a:r>
              <a:rPr lang="en-GB" altLang="cs-CZ" sz="2400" b="0" dirty="0"/>
              <a:t> </a:t>
            </a:r>
          </a:p>
        </p:txBody>
      </p:sp>
      <p:sp>
        <p:nvSpPr>
          <p:cNvPr id="65540" name="Rectangle 3">
            <a:extLst>
              <a:ext uri="{FF2B5EF4-FFF2-40B4-BE49-F238E27FC236}">
                <a16:creationId xmlns:a16="http://schemas.microsoft.com/office/drawing/2014/main" id="{4F136143-8513-48E1-B7E1-4B6AAC82DC58}"/>
              </a:ext>
            </a:extLst>
          </p:cNvPr>
          <p:cNvSpPr>
            <a:spLocks noChangeArrowheads="1"/>
          </p:cNvSpPr>
          <p:nvPr/>
        </p:nvSpPr>
        <p:spPr bwMode="auto">
          <a:xfrm>
            <a:off x="903890" y="333375"/>
            <a:ext cx="872358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3600" b="1" dirty="0">
                <a:solidFill>
                  <a:srgbClr val="0000DC"/>
                </a:solidFill>
              </a:rPr>
              <a:t>Ultrasonography</a:t>
            </a:r>
            <a:r>
              <a:rPr lang="cs-CZ" altLang="cs-CZ" sz="3600" b="1" dirty="0">
                <a:solidFill>
                  <a:srgbClr val="0000DC"/>
                </a:solidFill>
              </a:rPr>
              <a:t>: </a:t>
            </a:r>
            <a:r>
              <a:rPr lang="en-GB" altLang="cs-CZ" sz="3600" b="1" dirty="0">
                <a:solidFill>
                  <a:srgbClr val="0000DC"/>
                </a:solidFill>
              </a:rPr>
              <a:t>    Spatial Resolution</a:t>
            </a:r>
          </a:p>
        </p:txBody>
      </p:sp>
      <p:sp>
        <p:nvSpPr>
          <p:cNvPr id="3" name="TextovéPole 2">
            <a:extLst>
              <a:ext uri="{FF2B5EF4-FFF2-40B4-BE49-F238E27FC236}">
                <a16:creationId xmlns:a16="http://schemas.microsoft.com/office/drawing/2014/main" id="{96BE6F03-EE39-44FC-A713-1735A2A9290A}"/>
              </a:ext>
            </a:extLst>
          </p:cNvPr>
          <p:cNvSpPr txBox="1"/>
          <p:nvPr/>
        </p:nvSpPr>
        <p:spPr>
          <a:xfrm>
            <a:off x="6600056" y="912814"/>
            <a:ext cx="1584176" cy="461665"/>
          </a:xfrm>
          <a:prstGeom prst="rect">
            <a:avLst/>
          </a:prstGeom>
          <a:noFill/>
        </p:spPr>
        <p:txBody>
          <a:bodyPr wrap="square" rtlCol="0">
            <a:spAutoFit/>
          </a:bodyPr>
          <a:lstStyle/>
          <a:p>
            <a:r>
              <a:rPr lang="cs-CZ" sz="2400" dirty="0" err="1"/>
              <a:t>Optional</a:t>
            </a:r>
            <a:r>
              <a:rPr lang="cs-CZ" sz="2400" dirty="0"/>
              <a:t>!</a:t>
            </a:r>
            <a:endParaRPr lang="en-GB" sz="2400" dirty="0"/>
          </a:p>
        </p:txBody>
      </p:sp>
    </p:spTree>
    <p:extLst>
      <p:ext uri="{BB962C8B-B14F-4D97-AF65-F5344CB8AC3E}">
        <p14:creationId xmlns:p14="http://schemas.microsoft.com/office/powerpoint/2010/main" val="36229396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058">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505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Zástupný symbol pro číslo snímku 5">
            <a:extLst>
              <a:ext uri="{FF2B5EF4-FFF2-40B4-BE49-F238E27FC236}">
                <a16:creationId xmlns:a16="http://schemas.microsoft.com/office/drawing/2014/main" id="{282DCEBD-A6F7-486B-AEE7-7E2CAE37268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A29B94A-D285-4657-899A-AFB071534823}" type="slidenum">
              <a:rPr lang="cs-CZ" altLang="cs-CZ" sz="1400"/>
              <a:pPr>
                <a:spcBef>
                  <a:spcPct val="0"/>
                </a:spcBef>
                <a:buFontTx/>
                <a:buNone/>
              </a:pPr>
              <a:t>28</a:t>
            </a:fld>
            <a:endParaRPr lang="cs-CZ" altLang="cs-CZ" sz="1400"/>
          </a:p>
        </p:txBody>
      </p:sp>
      <p:sp>
        <p:nvSpPr>
          <p:cNvPr id="67587" name="Rectangle 2">
            <a:extLst>
              <a:ext uri="{FF2B5EF4-FFF2-40B4-BE49-F238E27FC236}">
                <a16:creationId xmlns:a16="http://schemas.microsoft.com/office/drawing/2014/main" id="{75AB5477-1651-43C7-B2A4-AE60BC4A453A}"/>
              </a:ext>
            </a:extLst>
          </p:cNvPr>
          <p:cNvSpPr>
            <a:spLocks noGrp="1" noChangeArrowheads="1"/>
          </p:cNvSpPr>
          <p:nvPr>
            <p:ph type="title"/>
          </p:nvPr>
        </p:nvSpPr>
        <p:spPr/>
        <p:txBody>
          <a:bodyPr/>
          <a:lstStyle/>
          <a:p>
            <a:pPr algn="l" eaLnBrk="1" hangingPunct="1"/>
            <a:r>
              <a:rPr lang="en-GB" altLang="cs-CZ" sz="3600" b="1" dirty="0">
                <a:solidFill>
                  <a:srgbClr val="0000DC"/>
                </a:solidFill>
              </a:rPr>
              <a:t>Ultrasonography</a:t>
            </a:r>
            <a:r>
              <a:rPr lang="cs-CZ" altLang="cs-CZ" sz="3600" b="1" dirty="0">
                <a:solidFill>
                  <a:srgbClr val="0000DC"/>
                </a:solidFill>
              </a:rPr>
              <a:t>: </a:t>
            </a:r>
            <a:r>
              <a:rPr lang="en-GB" altLang="cs-CZ" sz="3600" b="1" dirty="0"/>
              <a:t>Interventional sonography</a:t>
            </a:r>
            <a:r>
              <a:rPr lang="en-GB" altLang="cs-CZ" sz="4000" b="1" dirty="0"/>
              <a:t> </a:t>
            </a:r>
          </a:p>
        </p:txBody>
      </p:sp>
      <p:sp>
        <p:nvSpPr>
          <p:cNvPr id="98307" name="Rectangle 3">
            <a:extLst>
              <a:ext uri="{FF2B5EF4-FFF2-40B4-BE49-F238E27FC236}">
                <a16:creationId xmlns:a16="http://schemas.microsoft.com/office/drawing/2014/main" id="{9FF2A7AC-E211-4D92-BA6F-800296F80421}"/>
              </a:ext>
            </a:extLst>
          </p:cNvPr>
          <p:cNvSpPr>
            <a:spLocks noGrp="1" noChangeArrowheads="1"/>
          </p:cNvSpPr>
          <p:nvPr>
            <p:ph type="body" idx="1"/>
          </p:nvPr>
        </p:nvSpPr>
        <p:spPr>
          <a:xfrm>
            <a:off x="798786" y="1542010"/>
            <a:ext cx="6327227" cy="4392612"/>
          </a:xfrm>
          <a:solidFill>
            <a:schemeClr val="bg1">
              <a:alpha val="59999"/>
            </a:schemeClr>
          </a:solidFill>
        </p:spPr>
        <p:txBody>
          <a:bodyPr/>
          <a:lstStyle/>
          <a:p>
            <a:pPr eaLnBrk="1" hangingPunct="1">
              <a:lnSpc>
                <a:spcPct val="90000"/>
              </a:lnSpc>
              <a:buClr>
                <a:schemeClr val="tx1"/>
              </a:buClr>
              <a:buFont typeface="Wingdings" panose="05000000000000000000" pitchFamily="2" charset="2"/>
              <a:buChar char="Ø"/>
            </a:pPr>
            <a:r>
              <a:rPr lang="en-GB" altLang="cs-CZ" sz="2800" b="1" dirty="0"/>
              <a:t>Interventional sonography is used mainly for guiding punctures</a:t>
            </a:r>
          </a:p>
          <a:p>
            <a:pPr eaLnBrk="1" hangingPunct="1">
              <a:lnSpc>
                <a:spcPct val="90000"/>
              </a:lnSpc>
              <a:buClr>
                <a:schemeClr val="tx1"/>
              </a:buClr>
              <a:buFont typeface="Wingdings" panose="05000000000000000000" pitchFamily="2" charset="2"/>
              <a:buChar char="Ø"/>
            </a:pPr>
            <a:r>
              <a:rPr lang="en-GB" altLang="cs-CZ" sz="2800" b="1" dirty="0">
                <a:solidFill>
                  <a:srgbClr val="FF3300"/>
                </a:solidFill>
              </a:rPr>
              <a:t>diagnostic</a:t>
            </a:r>
            <a:r>
              <a:rPr lang="en-GB" altLang="cs-CZ" sz="2800" b="1" dirty="0"/>
              <a:t> – </a:t>
            </a:r>
            <a:r>
              <a:rPr lang="en-GB" altLang="cs-CZ" sz="2800" dirty="0"/>
              <a:t>thin needle punctures to take tissue samples for histology</a:t>
            </a:r>
          </a:p>
          <a:p>
            <a:pPr eaLnBrk="1" hangingPunct="1">
              <a:lnSpc>
                <a:spcPct val="90000"/>
              </a:lnSpc>
              <a:buClr>
                <a:schemeClr val="tx1"/>
              </a:buClr>
              <a:buFont typeface="Wingdings" panose="05000000000000000000" pitchFamily="2" charset="2"/>
              <a:buChar char="Ø"/>
            </a:pPr>
            <a:r>
              <a:rPr lang="en-GB" altLang="cs-CZ" sz="2800" b="1" dirty="0">
                <a:solidFill>
                  <a:srgbClr val="FF3300"/>
                </a:solidFill>
              </a:rPr>
              <a:t>therapeutic</a:t>
            </a:r>
            <a:r>
              <a:rPr lang="en-GB" altLang="cs-CZ" sz="2800" b="1" dirty="0"/>
              <a:t> – </a:t>
            </a:r>
            <a:r>
              <a:rPr lang="en-GB" altLang="cs-CZ" sz="2800" dirty="0"/>
              <a:t>for aspiration of a cyst or an abscess content or an exudate etc.</a:t>
            </a:r>
            <a:r>
              <a:rPr lang="en-GB" altLang="cs-CZ" sz="2800" b="1" dirty="0"/>
              <a:t>     </a:t>
            </a:r>
            <a:endParaRPr lang="cs-CZ" altLang="cs-CZ" sz="2800" b="1" dirty="0"/>
          </a:p>
          <a:p>
            <a:pPr eaLnBrk="1" hangingPunct="1">
              <a:lnSpc>
                <a:spcPct val="90000"/>
              </a:lnSpc>
              <a:buClr>
                <a:schemeClr val="tx1"/>
              </a:buClr>
              <a:buFont typeface="Wingdings" panose="05000000000000000000" pitchFamily="2" charset="2"/>
              <a:buChar char="Ø"/>
            </a:pPr>
            <a:endParaRPr lang="en-GB" altLang="cs-CZ" sz="2800" b="1" dirty="0"/>
          </a:p>
          <a:p>
            <a:pPr eaLnBrk="1" hangingPunct="1">
              <a:lnSpc>
                <a:spcPct val="90000"/>
              </a:lnSpc>
              <a:buClr>
                <a:schemeClr val="tx1"/>
              </a:buClr>
              <a:buFont typeface="Wingdings" panose="05000000000000000000" pitchFamily="2" charset="2"/>
              <a:buChar char="Ø"/>
            </a:pPr>
            <a:r>
              <a:rPr lang="en-GB" altLang="cs-CZ" sz="2800" dirty="0"/>
              <a:t>Puncture can be done by „free hand“ – the probe is next to the puncture site – or the puncture needle is guided by a special probe attachment.</a:t>
            </a:r>
          </a:p>
        </p:txBody>
      </p:sp>
      <p:pic>
        <p:nvPicPr>
          <p:cNvPr id="6" name="Picture 2">
            <a:extLst>
              <a:ext uri="{FF2B5EF4-FFF2-40B4-BE49-F238E27FC236}">
                <a16:creationId xmlns:a16="http://schemas.microsoft.com/office/drawing/2014/main" id="{D9187BC1-C2BB-4106-A80E-725C704875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1456" y="1460938"/>
            <a:ext cx="4343399" cy="2614612"/>
          </a:xfrm>
          <a:prstGeom prst="rect">
            <a:avLst/>
          </a:prstGeom>
          <a:noFill/>
          <a:extLst>
            <a:ext uri="{909E8E84-426E-40DD-AFC4-6F175D3DCCD1}">
              <a14:hiddenFill xmlns:a14="http://schemas.microsoft.com/office/drawing/2010/main">
                <a:solidFill>
                  <a:srgbClr val="FFFFFF"/>
                </a:solidFill>
              </a14:hiddenFill>
            </a:ext>
          </a:extLst>
        </p:spPr>
      </p:pic>
      <p:sp>
        <p:nvSpPr>
          <p:cNvPr id="8" name="TextovéPole 7">
            <a:extLst>
              <a:ext uri="{FF2B5EF4-FFF2-40B4-BE49-F238E27FC236}">
                <a16:creationId xmlns:a16="http://schemas.microsoft.com/office/drawing/2014/main" id="{2AABEEFB-B025-488D-89AB-6CBBB4B26A56}"/>
              </a:ext>
            </a:extLst>
          </p:cNvPr>
          <p:cNvSpPr txBox="1"/>
          <p:nvPr/>
        </p:nvSpPr>
        <p:spPr>
          <a:xfrm>
            <a:off x="7767144" y="4381003"/>
            <a:ext cx="4099035" cy="1077218"/>
          </a:xfrm>
          <a:prstGeom prst="rect">
            <a:avLst/>
          </a:prstGeom>
          <a:noFill/>
        </p:spPr>
        <p:txBody>
          <a:bodyPr wrap="square">
            <a:spAutoFit/>
          </a:bodyPr>
          <a:lstStyle/>
          <a:p>
            <a:r>
              <a:rPr lang="en-GB" sz="1600" dirty="0"/>
              <a:t>https://theultrasoundsite.co.uk/region-specific-ultrasound-guided-injections/ultrasound-guided-injections-wrist-hand/</a:t>
            </a:r>
          </a:p>
        </p:txBody>
      </p:sp>
    </p:spTree>
    <p:extLst>
      <p:ext uri="{BB962C8B-B14F-4D97-AF65-F5344CB8AC3E}">
        <p14:creationId xmlns:p14="http://schemas.microsoft.com/office/powerpoint/2010/main" val="5428786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830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830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83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Zástupný symbol pro číslo snímku 3">
            <a:extLst>
              <a:ext uri="{FF2B5EF4-FFF2-40B4-BE49-F238E27FC236}">
                <a16:creationId xmlns:a16="http://schemas.microsoft.com/office/drawing/2014/main" id="{0417A804-6802-4365-AEF9-A4BFC2C5C99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8111CB2-D179-42FF-86A3-230B12C57FCD}" type="slidenum">
              <a:rPr lang="cs-CZ" altLang="cs-CZ" sz="1400"/>
              <a:pPr>
                <a:spcBef>
                  <a:spcPct val="0"/>
                </a:spcBef>
                <a:buFontTx/>
                <a:buNone/>
              </a:pPr>
              <a:t>29</a:t>
            </a:fld>
            <a:endParaRPr lang="cs-CZ" altLang="cs-CZ" sz="1400"/>
          </a:p>
        </p:txBody>
      </p:sp>
      <p:sp>
        <p:nvSpPr>
          <p:cNvPr id="69635" name="Text Box 2">
            <a:extLst>
              <a:ext uri="{FF2B5EF4-FFF2-40B4-BE49-F238E27FC236}">
                <a16:creationId xmlns:a16="http://schemas.microsoft.com/office/drawing/2014/main" id="{80E07131-6904-4DD4-8DD6-FC312D160FAD}"/>
              </a:ext>
            </a:extLst>
          </p:cNvPr>
          <p:cNvSpPr txBox="1">
            <a:spLocks noChangeArrowheads="1"/>
          </p:cNvSpPr>
          <p:nvPr/>
        </p:nvSpPr>
        <p:spPr bwMode="auto">
          <a:xfrm>
            <a:off x="1040525" y="549275"/>
            <a:ext cx="9160752" cy="4893647"/>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80000"/>
              </a:spcBef>
              <a:buFontTx/>
              <a:buNone/>
            </a:pPr>
            <a:r>
              <a:rPr lang="en-GB" altLang="cs-CZ" sz="3600" b="1" dirty="0">
                <a:solidFill>
                  <a:srgbClr val="0000DC"/>
                </a:solidFill>
                <a:latin typeface="Arial Unicode MS" pitchFamily="34" charset="-128"/>
              </a:rPr>
              <a:t>Ultrasonography</a:t>
            </a:r>
            <a:r>
              <a:rPr lang="cs-CZ" altLang="cs-CZ" sz="3600" b="1" dirty="0">
                <a:solidFill>
                  <a:srgbClr val="0000DC"/>
                </a:solidFill>
                <a:latin typeface="Arial Unicode MS" pitchFamily="34" charset="-128"/>
              </a:rPr>
              <a:t>:    </a:t>
            </a:r>
            <a:r>
              <a:rPr lang="en-GB" altLang="cs-CZ" sz="3600" b="1" dirty="0" err="1">
                <a:solidFill>
                  <a:srgbClr val="0000DC"/>
                </a:solidFill>
              </a:rPr>
              <a:t>Echocontrast</a:t>
            </a:r>
            <a:r>
              <a:rPr lang="en-GB" altLang="cs-CZ" sz="3600" b="1" dirty="0">
                <a:solidFill>
                  <a:srgbClr val="0000DC"/>
                </a:solidFill>
              </a:rPr>
              <a:t> agents </a:t>
            </a:r>
          </a:p>
          <a:p>
            <a:pPr eaLnBrk="1" hangingPunct="1">
              <a:spcBef>
                <a:spcPct val="0"/>
              </a:spcBef>
              <a:buFontTx/>
              <a:buNone/>
            </a:pPr>
            <a:endParaRPr lang="cs-CZ" altLang="cs-CZ" sz="2400" dirty="0"/>
          </a:p>
          <a:p>
            <a:pPr eaLnBrk="1" hangingPunct="1">
              <a:spcBef>
                <a:spcPct val="0"/>
              </a:spcBef>
              <a:buFontTx/>
              <a:buNone/>
            </a:pPr>
            <a:r>
              <a:rPr lang="en-GB" altLang="cs-CZ" sz="2400" dirty="0"/>
              <a:t>- increase </a:t>
            </a:r>
            <a:r>
              <a:rPr lang="en-GB" altLang="cs-CZ" sz="2400" dirty="0" err="1"/>
              <a:t>echogenity</a:t>
            </a:r>
            <a:r>
              <a:rPr lang="en-GB" altLang="cs-CZ" sz="2400" dirty="0"/>
              <a:t> </a:t>
            </a:r>
            <a:r>
              <a:rPr lang="en-GB" altLang="cs-CZ" sz="2400" b="0" dirty="0"/>
              <a:t>of streaming blood</a:t>
            </a:r>
          </a:p>
          <a:p>
            <a:pPr eaLnBrk="1" hangingPunct="1">
              <a:spcBef>
                <a:spcPct val="0"/>
              </a:spcBef>
              <a:buFontTx/>
              <a:buNone/>
            </a:pPr>
            <a:r>
              <a:rPr lang="en-GB" altLang="cs-CZ" sz="2400" b="0" dirty="0"/>
              <a:t>Gas microbubbles</a:t>
            </a:r>
          </a:p>
          <a:p>
            <a:pPr eaLnBrk="1" hangingPunct="1">
              <a:spcBef>
                <a:spcPct val="0"/>
              </a:spcBef>
              <a:buFontTx/>
              <a:buNone/>
            </a:pPr>
            <a:r>
              <a:rPr lang="en-GB" altLang="cs-CZ" sz="2400" b="0" dirty="0"/>
              <a:t>(mainly air or volatile </a:t>
            </a:r>
          </a:p>
          <a:p>
            <a:pPr eaLnBrk="1" hangingPunct="1">
              <a:spcBef>
                <a:spcPct val="0"/>
              </a:spcBef>
              <a:buFontTx/>
              <a:buNone/>
            </a:pPr>
            <a:r>
              <a:rPr lang="en-GB" altLang="cs-CZ" sz="2400" b="0" dirty="0"/>
              <a:t>hydrocarbons) </a:t>
            </a:r>
          </a:p>
          <a:p>
            <a:pPr eaLnBrk="1" hangingPunct="1">
              <a:spcBef>
                <a:spcPct val="0"/>
              </a:spcBef>
              <a:buFontTx/>
              <a:buNone/>
            </a:pPr>
            <a:r>
              <a:rPr lang="en-GB" altLang="cs-CZ" sz="2400" b="0" dirty="0"/>
              <a:t>- Free</a:t>
            </a:r>
            <a:r>
              <a:rPr lang="cs-CZ" altLang="cs-CZ" sz="2400" b="0" dirty="0"/>
              <a:t> </a:t>
            </a:r>
            <a:r>
              <a:rPr lang="cs-CZ" altLang="cs-CZ" sz="2400" b="0" dirty="0" err="1"/>
              <a:t>or</a:t>
            </a:r>
            <a:r>
              <a:rPr lang="cs-CZ" altLang="cs-CZ" sz="2400" b="0" dirty="0"/>
              <a:t> </a:t>
            </a:r>
            <a:r>
              <a:rPr lang="en-GB" altLang="cs-CZ" sz="2400" b="0" dirty="0"/>
              <a:t>enclosed in </a:t>
            </a:r>
            <a:r>
              <a:rPr lang="cs-CZ" altLang="cs-CZ" sz="2400" b="0" dirty="0"/>
              <a:t>a</a:t>
            </a:r>
            <a:endParaRPr lang="en-GB" altLang="cs-CZ" sz="2400" b="0" dirty="0"/>
          </a:p>
          <a:p>
            <a:pPr eaLnBrk="1" hangingPunct="1">
              <a:spcBef>
                <a:spcPct val="0"/>
              </a:spcBef>
              <a:buFontTx/>
              <a:buNone/>
            </a:pPr>
            <a:r>
              <a:rPr lang="en-GB" altLang="cs-CZ" sz="2400" b="0" dirty="0"/>
              <a:t>biopolymer</a:t>
            </a:r>
            <a:r>
              <a:rPr lang="cs-CZ" altLang="cs-CZ" sz="2400" b="0" dirty="0"/>
              <a:t> </a:t>
            </a:r>
            <a:r>
              <a:rPr lang="en-GB" altLang="cs-CZ" sz="2400" b="0" dirty="0"/>
              <a:t>envelope</a:t>
            </a:r>
          </a:p>
          <a:p>
            <a:pPr eaLnBrk="1" hangingPunct="1">
              <a:spcBef>
                <a:spcPct val="0"/>
              </a:spcBef>
              <a:buFontTx/>
              <a:buNone/>
            </a:pPr>
            <a:endParaRPr lang="en-GB" altLang="cs-CZ" sz="2400" b="0" dirty="0"/>
          </a:p>
          <a:p>
            <a:pPr eaLnBrk="1" hangingPunct="1">
              <a:spcBef>
                <a:spcPct val="0"/>
              </a:spcBef>
              <a:buFontTx/>
              <a:buNone/>
            </a:pPr>
            <a:endParaRPr lang="en-GB" altLang="cs-CZ" sz="2400" b="0" dirty="0"/>
          </a:p>
          <a:p>
            <a:pPr eaLnBrk="1" hangingPunct="1">
              <a:spcBef>
                <a:spcPct val="0"/>
              </a:spcBef>
              <a:buFontTx/>
              <a:buNone/>
            </a:pPr>
            <a:r>
              <a:rPr lang="en-GB" altLang="cs-CZ" sz="2000" b="0" dirty="0"/>
              <a:t>A SEM micrograph of</a:t>
            </a:r>
          </a:p>
          <a:p>
            <a:pPr eaLnBrk="1" hangingPunct="1">
              <a:spcBef>
                <a:spcPct val="0"/>
              </a:spcBef>
              <a:buFontTx/>
              <a:buNone/>
            </a:pPr>
            <a:r>
              <a:rPr lang="en-GB" altLang="cs-CZ" sz="2000" b="0" dirty="0"/>
              <a:t>encapsulated </a:t>
            </a:r>
          </a:p>
          <a:p>
            <a:pPr eaLnBrk="1" hangingPunct="1">
              <a:spcBef>
                <a:spcPct val="0"/>
              </a:spcBef>
              <a:buFontTx/>
              <a:buNone/>
            </a:pPr>
            <a:r>
              <a:rPr lang="en-GB" altLang="cs-CZ" sz="2000" b="0" dirty="0" err="1"/>
              <a:t>echocontrast</a:t>
            </a:r>
            <a:r>
              <a:rPr lang="en-GB" altLang="cs-CZ" sz="2000" b="0" dirty="0"/>
              <a:t> agent</a:t>
            </a:r>
          </a:p>
        </p:txBody>
      </p:sp>
      <p:pic>
        <p:nvPicPr>
          <p:cNvPr id="69636" name="Picture 3">
            <a:extLst>
              <a:ext uri="{FF2B5EF4-FFF2-40B4-BE49-F238E27FC236}">
                <a16:creationId xmlns:a16="http://schemas.microsoft.com/office/drawing/2014/main" id="{63D357CC-6293-4306-984A-95A45D5581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3838" y="2492375"/>
            <a:ext cx="4953000"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4134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Zástupný symbol pro číslo snímku 5">
            <a:extLst>
              <a:ext uri="{FF2B5EF4-FFF2-40B4-BE49-F238E27FC236}">
                <a16:creationId xmlns:a16="http://schemas.microsoft.com/office/drawing/2014/main" id="{74D9A932-ADB9-42C2-880A-694859618CE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1BB5EDA-2628-42F4-8509-14639D0A866E}" type="slidenum">
              <a:rPr lang="cs-CZ" altLang="cs-CZ" sz="1400"/>
              <a:pPr>
                <a:spcBef>
                  <a:spcPct val="0"/>
                </a:spcBef>
                <a:buFontTx/>
                <a:buNone/>
              </a:pPr>
              <a:t>3</a:t>
            </a:fld>
            <a:endParaRPr lang="cs-CZ" altLang="cs-CZ" sz="1400"/>
          </a:p>
        </p:txBody>
      </p:sp>
      <p:sp>
        <p:nvSpPr>
          <p:cNvPr id="10243" name="Rectangle 2">
            <a:extLst>
              <a:ext uri="{FF2B5EF4-FFF2-40B4-BE49-F238E27FC236}">
                <a16:creationId xmlns:a16="http://schemas.microsoft.com/office/drawing/2014/main" id="{46A57C29-A774-4C19-BEF8-9B64A4534CBB}"/>
              </a:ext>
            </a:extLst>
          </p:cNvPr>
          <p:cNvSpPr>
            <a:spLocks noGrp="1" noChangeArrowheads="1"/>
          </p:cNvSpPr>
          <p:nvPr>
            <p:ph type="title"/>
          </p:nvPr>
        </p:nvSpPr>
        <p:spPr>
          <a:xfrm>
            <a:off x="1981200" y="274639"/>
            <a:ext cx="8229600" cy="796925"/>
          </a:xfrm>
        </p:spPr>
        <p:txBody>
          <a:bodyPr/>
          <a:lstStyle/>
          <a:p>
            <a:pPr algn="l" eaLnBrk="1" hangingPunct="1"/>
            <a:r>
              <a:rPr lang="en-GB" altLang="cs-CZ" sz="3200" b="1" dirty="0"/>
              <a:t>Ultrasound diagnostics</a:t>
            </a:r>
          </a:p>
        </p:txBody>
      </p:sp>
      <p:sp>
        <p:nvSpPr>
          <p:cNvPr id="69635" name="Rectangle 3">
            <a:extLst>
              <a:ext uri="{FF2B5EF4-FFF2-40B4-BE49-F238E27FC236}">
                <a16:creationId xmlns:a16="http://schemas.microsoft.com/office/drawing/2014/main" id="{82537046-94DC-41F5-9A10-835FA0E9AE2B}"/>
              </a:ext>
            </a:extLst>
          </p:cNvPr>
          <p:cNvSpPr>
            <a:spLocks noGrp="1" noChangeArrowheads="1"/>
          </p:cNvSpPr>
          <p:nvPr>
            <p:ph type="body" idx="1"/>
          </p:nvPr>
        </p:nvSpPr>
        <p:spPr>
          <a:xfrm>
            <a:off x="1097280" y="1124744"/>
            <a:ext cx="9255318" cy="5458618"/>
          </a:xfrm>
          <a:solidFill>
            <a:schemeClr val="bg1">
              <a:alpha val="59999"/>
            </a:schemeClr>
          </a:solidFill>
        </p:spPr>
        <p:txBody>
          <a:bodyPr/>
          <a:lstStyle/>
          <a:p>
            <a:pPr eaLnBrk="1" hangingPunct="1">
              <a:lnSpc>
                <a:spcPct val="100000"/>
              </a:lnSpc>
              <a:buClr>
                <a:schemeClr val="tx1"/>
              </a:buClr>
              <a:buFont typeface="Wingdings" panose="05000000000000000000" pitchFamily="2" charset="2"/>
              <a:buChar char="Ø"/>
            </a:pPr>
            <a:r>
              <a:rPr lang="en-GB" altLang="cs-CZ" sz="2400" dirty="0"/>
              <a:t>Ultrasound diagnostics started to develop</a:t>
            </a:r>
            <a:r>
              <a:rPr lang="cs-CZ" altLang="cs-CZ" sz="2400" dirty="0"/>
              <a:t> as a </a:t>
            </a:r>
            <a:r>
              <a:rPr lang="cs-CZ" altLang="cs-CZ" sz="2400" dirty="0" err="1"/>
              <a:t>clinical</a:t>
            </a:r>
            <a:r>
              <a:rPr lang="cs-CZ" altLang="cs-CZ" sz="2400" dirty="0"/>
              <a:t> </a:t>
            </a:r>
            <a:r>
              <a:rPr lang="cs-CZ" altLang="cs-CZ" sz="2400" dirty="0" err="1"/>
              <a:t>method</a:t>
            </a:r>
            <a:r>
              <a:rPr lang="en-GB" altLang="cs-CZ" sz="2400" dirty="0"/>
              <a:t> in early 50‘ of 20th century. It allows to obtain cross-sectional images of the human body which can also include substantial information about its physiology and pathology. </a:t>
            </a:r>
            <a:endParaRPr lang="cs-CZ" altLang="cs-CZ" sz="2400" dirty="0"/>
          </a:p>
          <a:p>
            <a:pPr eaLnBrk="1" hangingPunct="1">
              <a:lnSpc>
                <a:spcPct val="100000"/>
              </a:lnSpc>
              <a:buClr>
                <a:schemeClr val="tx1"/>
              </a:buClr>
              <a:buFont typeface="Wingdings" panose="05000000000000000000" pitchFamily="2" charset="2"/>
              <a:buChar char="Ø"/>
            </a:pPr>
            <a:endParaRPr lang="en-GB" altLang="cs-CZ" sz="1200" dirty="0"/>
          </a:p>
          <a:p>
            <a:pPr eaLnBrk="1" hangingPunct="1">
              <a:lnSpc>
                <a:spcPct val="100000"/>
              </a:lnSpc>
              <a:buClr>
                <a:schemeClr val="tx1"/>
              </a:buClr>
              <a:buFont typeface="Wingdings" panose="05000000000000000000" pitchFamily="2" charset="2"/>
              <a:buChar char="Ø"/>
            </a:pPr>
            <a:r>
              <a:rPr lang="en-GB" altLang="cs-CZ" sz="2400" dirty="0"/>
              <a:t>Ultrasound diagnostics is based mainly on reflection of ultrasound waves at acoustical interfaces</a:t>
            </a:r>
          </a:p>
          <a:p>
            <a:pPr eaLnBrk="1" hangingPunct="1">
              <a:lnSpc>
                <a:spcPct val="100000"/>
              </a:lnSpc>
              <a:buClr>
                <a:schemeClr val="tx1"/>
              </a:buClr>
              <a:buFont typeface="Wingdings" panose="05000000000000000000" pitchFamily="2" charset="2"/>
              <a:buNone/>
            </a:pPr>
            <a:endParaRPr lang="en-GB" altLang="cs-CZ" sz="1200" dirty="0"/>
          </a:p>
          <a:p>
            <a:pPr eaLnBrk="1" hangingPunct="1">
              <a:lnSpc>
                <a:spcPct val="100000"/>
              </a:lnSpc>
              <a:buClr>
                <a:schemeClr val="tx1"/>
              </a:buClr>
              <a:buFont typeface="Wingdings" panose="05000000000000000000" pitchFamily="2" charset="2"/>
              <a:buChar char="Ø"/>
            </a:pPr>
            <a:r>
              <a:rPr lang="en-GB" altLang="cs-CZ" sz="2400" dirty="0"/>
              <a:t>We can distinguish:</a:t>
            </a:r>
          </a:p>
          <a:p>
            <a:pPr eaLnBrk="1" hangingPunct="1">
              <a:lnSpc>
                <a:spcPct val="100000"/>
              </a:lnSpc>
              <a:buClr>
                <a:schemeClr val="tx1"/>
              </a:buClr>
              <a:buFont typeface="Wingdings" panose="05000000000000000000" pitchFamily="2" charset="2"/>
              <a:buChar char="Ø"/>
            </a:pPr>
            <a:endParaRPr lang="en-GB" altLang="cs-CZ" sz="1200" dirty="0"/>
          </a:p>
          <a:p>
            <a:pPr lvl="1" eaLnBrk="1" hangingPunct="1"/>
            <a:r>
              <a:rPr lang="en-GB" altLang="cs-CZ" sz="2000" dirty="0"/>
              <a:t>Ultrasonography (A, B and M mode, 3D and 4D imaging)</a:t>
            </a:r>
          </a:p>
          <a:p>
            <a:pPr lvl="1" eaLnBrk="1" hangingPunct="1"/>
            <a:r>
              <a:rPr lang="en-GB" altLang="cs-CZ" sz="2000" dirty="0"/>
              <a:t>Doppler flow measurement, including Duplex and Triplex methods (Duplex, Colour</a:t>
            </a:r>
            <a:r>
              <a:rPr lang="cs-CZ" altLang="cs-CZ" sz="2000" dirty="0"/>
              <a:t> Doppler</a:t>
            </a:r>
            <a:r>
              <a:rPr lang="en-GB" altLang="cs-CZ" sz="2000" dirty="0"/>
              <a:t>, Triplex, Power</a:t>
            </a:r>
            <a:r>
              <a:rPr lang="cs-CZ" altLang="cs-CZ" sz="2000" dirty="0"/>
              <a:t> Doppler</a:t>
            </a:r>
            <a:r>
              <a:rPr lang="en-GB" altLang="cs-CZ" sz="2000" dirty="0"/>
              <a:t>)</a:t>
            </a:r>
          </a:p>
          <a:p>
            <a:pPr lvl="1" eaLnBrk="1" hangingPunct="1"/>
            <a:r>
              <a:rPr lang="en-GB" altLang="cs-CZ" sz="2000" dirty="0"/>
              <a:t>Tissue Doppler imaging</a:t>
            </a:r>
            <a:endParaRPr lang="cs-CZ" altLang="cs-CZ" sz="2000" dirty="0"/>
          </a:p>
          <a:p>
            <a:pPr lvl="1" eaLnBrk="1" hangingPunct="1"/>
            <a:r>
              <a:rPr lang="cs-CZ" altLang="cs-CZ" sz="2000" dirty="0"/>
              <a:t>Elastography</a:t>
            </a:r>
            <a:endParaRPr lang="en-GB" altLang="cs-CZ" sz="2000" dirty="0"/>
          </a:p>
          <a:p>
            <a:pPr lvl="1" eaLnBrk="1" hangingPunct="1"/>
            <a:r>
              <a:rPr lang="en-GB" altLang="cs-CZ" sz="2000" dirty="0"/>
              <a:t>Ultrasound densitometry</a:t>
            </a:r>
          </a:p>
        </p:txBody>
      </p:sp>
    </p:spTree>
    <p:extLst>
      <p:ext uri="{BB962C8B-B14F-4D97-AF65-F5344CB8AC3E}">
        <p14:creationId xmlns:p14="http://schemas.microsoft.com/office/powerpoint/2010/main" val="24383824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69635">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9635">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963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963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9635">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9635">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9635">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9635">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963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Zástupný symbol pro číslo snímku 3">
            <a:extLst>
              <a:ext uri="{FF2B5EF4-FFF2-40B4-BE49-F238E27FC236}">
                <a16:creationId xmlns:a16="http://schemas.microsoft.com/office/drawing/2014/main" id="{3DB5B223-0C60-4106-8ACD-70C1E6DA306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4E1D908-7084-4C78-96CD-243CC8921381}" type="slidenum">
              <a:rPr lang="cs-CZ" altLang="cs-CZ" sz="1400"/>
              <a:pPr>
                <a:spcBef>
                  <a:spcPct val="0"/>
                </a:spcBef>
                <a:buFontTx/>
                <a:buNone/>
              </a:pPr>
              <a:t>30</a:t>
            </a:fld>
            <a:endParaRPr lang="cs-CZ" altLang="cs-CZ" sz="1400"/>
          </a:p>
        </p:txBody>
      </p:sp>
      <p:sp>
        <p:nvSpPr>
          <p:cNvPr id="71683" name="Text Box 2">
            <a:extLst>
              <a:ext uri="{FF2B5EF4-FFF2-40B4-BE49-F238E27FC236}">
                <a16:creationId xmlns:a16="http://schemas.microsoft.com/office/drawing/2014/main" id="{CE643587-C10F-4FCA-8D16-22AEC75D23D7}"/>
              </a:ext>
            </a:extLst>
          </p:cNvPr>
          <p:cNvSpPr txBox="1">
            <a:spLocks noChangeArrowheads="1"/>
          </p:cNvSpPr>
          <p:nvPr/>
        </p:nvSpPr>
        <p:spPr bwMode="auto">
          <a:xfrm>
            <a:off x="903891" y="333376"/>
            <a:ext cx="997431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80000"/>
              </a:spcBef>
              <a:buFontTx/>
              <a:buNone/>
            </a:pPr>
            <a:r>
              <a:rPr lang="en-GB" altLang="cs-CZ" sz="3600" b="1" dirty="0">
                <a:solidFill>
                  <a:srgbClr val="0000DC"/>
                </a:solidFill>
                <a:latin typeface="Arial Unicode MS" pitchFamily="34" charset="-128"/>
              </a:rPr>
              <a:t>Ultrasonography</a:t>
            </a:r>
            <a:r>
              <a:rPr lang="cs-CZ" altLang="cs-CZ" sz="3600" b="1" dirty="0">
                <a:solidFill>
                  <a:srgbClr val="0000DC"/>
                </a:solidFill>
                <a:latin typeface="Arial Unicode MS" pitchFamily="34" charset="-128"/>
              </a:rPr>
              <a:t>: </a:t>
            </a:r>
            <a:r>
              <a:rPr lang="en-GB" altLang="cs-CZ" sz="3600" b="1" dirty="0" err="1">
                <a:solidFill>
                  <a:srgbClr val="0000DC"/>
                </a:solidFill>
              </a:rPr>
              <a:t>Echocontrast</a:t>
            </a:r>
            <a:r>
              <a:rPr lang="en-GB" altLang="cs-CZ" sz="3600" b="1" dirty="0">
                <a:solidFill>
                  <a:srgbClr val="0000DC"/>
                </a:solidFill>
              </a:rPr>
              <a:t> agents - application</a:t>
            </a:r>
          </a:p>
        </p:txBody>
      </p:sp>
      <p:pic>
        <p:nvPicPr>
          <p:cNvPr id="71685" name="Picture 6" descr="FNH 18s">
            <a:extLst>
              <a:ext uri="{FF2B5EF4-FFF2-40B4-BE49-F238E27FC236}">
                <a16:creationId xmlns:a16="http://schemas.microsoft.com/office/drawing/2014/main" id="{82D8ADF4-1563-4262-AC46-5197129B90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0408" y="2884597"/>
            <a:ext cx="1978025" cy="298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6" name="Text Box 8">
            <a:extLst>
              <a:ext uri="{FF2B5EF4-FFF2-40B4-BE49-F238E27FC236}">
                <a16:creationId xmlns:a16="http://schemas.microsoft.com/office/drawing/2014/main" id="{DE58041D-89CF-47E7-BB8E-192B9A8EC891}"/>
              </a:ext>
            </a:extLst>
          </p:cNvPr>
          <p:cNvSpPr txBox="1">
            <a:spLocks noChangeArrowheads="1"/>
          </p:cNvSpPr>
          <p:nvPr/>
        </p:nvSpPr>
        <p:spPr bwMode="auto">
          <a:xfrm>
            <a:off x="7478877" y="1802963"/>
            <a:ext cx="3062288"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800" b="0" dirty="0" err="1"/>
              <a:t>Echocontrast</a:t>
            </a:r>
            <a:r>
              <a:rPr lang="cs-CZ" altLang="cs-CZ" sz="1800" b="0" dirty="0"/>
              <a:t> image of </a:t>
            </a:r>
            <a:r>
              <a:rPr lang="en-US" altLang="cs-CZ" sz="1800" b="0" dirty="0"/>
              <a:t>Focal Nodular Hyperplasia of the Liver</a:t>
            </a:r>
          </a:p>
        </p:txBody>
      </p:sp>
      <p:sp>
        <p:nvSpPr>
          <p:cNvPr id="71687" name="Text Box 10">
            <a:extLst>
              <a:ext uri="{FF2B5EF4-FFF2-40B4-BE49-F238E27FC236}">
                <a16:creationId xmlns:a16="http://schemas.microsoft.com/office/drawing/2014/main" id="{4400210F-9F35-4D53-8777-21810DD25755}"/>
              </a:ext>
            </a:extLst>
          </p:cNvPr>
          <p:cNvSpPr txBox="1">
            <a:spLocks noChangeArrowheads="1"/>
          </p:cNvSpPr>
          <p:nvPr/>
        </p:nvSpPr>
        <p:spPr bwMode="auto">
          <a:xfrm>
            <a:off x="9820822" y="3501644"/>
            <a:ext cx="1761578" cy="1325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600" b="0" dirty="0"/>
              <a:t>18 s </a:t>
            </a:r>
            <a:r>
              <a:rPr lang="cs-CZ" altLang="cs-CZ" sz="1600" b="0" dirty="0" err="1"/>
              <a:t>after</a:t>
            </a:r>
            <a:r>
              <a:rPr lang="cs-CZ" altLang="cs-CZ" sz="1600" b="0" dirty="0"/>
              <a:t> </a:t>
            </a:r>
            <a:r>
              <a:rPr lang="cs-CZ" altLang="cs-CZ" sz="1600" b="0" dirty="0" err="1"/>
              <a:t>intravenous</a:t>
            </a:r>
            <a:r>
              <a:rPr lang="cs-CZ" altLang="cs-CZ" sz="1600" b="0" dirty="0"/>
              <a:t> </a:t>
            </a:r>
            <a:r>
              <a:rPr lang="cs-CZ" altLang="cs-CZ" sz="1600" b="0" dirty="0" err="1"/>
              <a:t>application</a:t>
            </a:r>
            <a:r>
              <a:rPr lang="cs-CZ" altLang="cs-CZ" sz="1600" b="0" dirty="0"/>
              <a:t> of </a:t>
            </a:r>
            <a:r>
              <a:rPr lang="cs-CZ" altLang="cs-CZ" sz="1600" b="0" dirty="0" err="1"/>
              <a:t>the</a:t>
            </a:r>
            <a:r>
              <a:rPr lang="cs-CZ" altLang="cs-CZ" sz="1600" b="0" dirty="0"/>
              <a:t> </a:t>
            </a:r>
            <a:r>
              <a:rPr lang="cs-CZ" altLang="cs-CZ" sz="1600" b="0" dirty="0" err="1"/>
              <a:t>echocontrast</a:t>
            </a:r>
            <a:r>
              <a:rPr lang="cs-CZ" altLang="cs-CZ" sz="1600" b="0" dirty="0"/>
              <a:t> agent</a:t>
            </a:r>
          </a:p>
        </p:txBody>
      </p:sp>
      <p:pic>
        <p:nvPicPr>
          <p:cNvPr id="9" name="Picture 2" descr="CEUS+  CEUS+ technology uses the unique properties of ultrasound contrast agents. &amp;nbsp;When stimulated with low MI frequencies, the oscillating micro bubbles reflect both basic frequencies and harmonic signals.">
            <a:extLst>
              <a:ext uri="{FF2B5EF4-FFF2-40B4-BE49-F238E27FC236}">
                <a16:creationId xmlns:a16="http://schemas.microsoft.com/office/drawing/2014/main" id="{DB019A72-F337-4881-8A64-E427847CF3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9555" y="1497724"/>
            <a:ext cx="3741391" cy="4897821"/>
          </a:xfrm>
          <a:prstGeom prst="rect">
            <a:avLst/>
          </a:prstGeom>
          <a:noFill/>
          <a:extLst>
            <a:ext uri="{909E8E84-426E-40DD-AFC4-6F175D3DCCD1}">
              <a14:hiddenFill xmlns:a14="http://schemas.microsoft.com/office/drawing/2010/main">
                <a:solidFill>
                  <a:srgbClr val="FFFFFF"/>
                </a:solidFill>
              </a14:hiddenFill>
            </a:ext>
          </a:extLst>
        </p:spPr>
      </p:pic>
      <p:sp>
        <p:nvSpPr>
          <p:cNvPr id="10" name="TextovéPole 9">
            <a:extLst>
              <a:ext uri="{FF2B5EF4-FFF2-40B4-BE49-F238E27FC236}">
                <a16:creationId xmlns:a16="http://schemas.microsoft.com/office/drawing/2014/main" id="{BFE66DC1-E930-4B79-A346-26689DA6E9F5}"/>
              </a:ext>
            </a:extLst>
          </p:cNvPr>
          <p:cNvSpPr txBox="1"/>
          <p:nvPr/>
        </p:nvSpPr>
        <p:spPr>
          <a:xfrm>
            <a:off x="844924" y="1776249"/>
            <a:ext cx="2524534" cy="1200329"/>
          </a:xfrm>
          <a:prstGeom prst="rect">
            <a:avLst/>
          </a:prstGeom>
          <a:noFill/>
        </p:spPr>
        <p:txBody>
          <a:bodyPr wrap="square" rtlCol="0">
            <a:spAutoFit/>
          </a:bodyPr>
          <a:lstStyle/>
          <a:p>
            <a:pPr algn="l"/>
            <a:r>
              <a:rPr lang="cs-CZ" sz="1800" dirty="0" err="1">
                <a:latin typeface="+mn-lt"/>
              </a:rPr>
              <a:t>Enhancement</a:t>
            </a:r>
            <a:r>
              <a:rPr lang="cs-CZ" sz="1800" dirty="0">
                <a:latin typeface="+mn-lt"/>
              </a:rPr>
              <a:t> of </a:t>
            </a:r>
            <a:r>
              <a:rPr lang="cs-CZ" sz="1800" dirty="0" err="1">
                <a:latin typeface="+mn-lt"/>
              </a:rPr>
              <a:t>contrast</a:t>
            </a:r>
            <a:r>
              <a:rPr lang="cs-CZ" sz="1800" dirty="0">
                <a:latin typeface="+mn-lt"/>
              </a:rPr>
              <a:t> by </a:t>
            </a:r>
            <a:r>
              <a:rPr lang="cs-CZ" sz="1800" dirty="0" err="1">
                <a:latin typeface="+mn-lt"/>
              </a:rPr>
              <a:t>microbubbles</a:t>
            </a:r>
            <a:r>
              <a:rPr lang="cs-CZ" sz="1800" dirty="0">
                <a:latin typeface="+mn-lt"/>
              </a:rPr>
              <a:t> in liver and </a:t>
            </a:r>
            <a:r>
              <a:rPr lang="cs-CZ" sz="1800" dirty="0" err="1">
                <a:latin typeface="+mn-lt"/>
              </a:rPr>
              <a:t>kidney</a:t>
            </a:r>
            <a:endParaRPr lang="en-GB" sz="1800" dirty="0" err="1">
              <a:latin typeface="+mn-lt"/>
            </a:endParaRPr>
          </a:p>
        </p:txBody>
      </p:sp>
      <p:sp>
        <p:nvSpPr>
          <p:cNvPr id="11" name="TextovéPole 10">
            <a:extLst>
              <a:ext uri="{FF2B5EF4-FFF2-40B4-BE49-F238E27FC236}">
                <a16:creationId xmlns:a16="http://schemas.microsoft.com/office/drawing/2014/main" id="{86EA92DB-EA18-48A0-92B9-7CF38F6036FF}"/>
              </a:ext>
            </a:extLst>
          </p:cNvPr>
          <p:cNvSpPr txBox="1"/>
          <p:nvPr/>
        </p:nvSpPr>
        <p:spPr>
          <a:xfrm>
            <a:off x="666000" y="4369183"/>
            <a:ext cx="2111477" cy="523220"/>
          </a:xfrm>
          <a:prstGeom prst="rect">
            <a:avLst/>
          </a:prstGeom>
          <a:noFill/>
        </p:spPr>
        <p:txBody>
          <a:bodyPr wrap="square">
            <a:spAutoFit/>
          </a:bodyPr>
          <a:lstStyle/>
          <a:p>
            <a:r>
              <a:rPr lang="en-GB" sz="1400" dirty="0"/>
              <a:t>http://www.medicalimagingtech.com/us-rs80a</a:t>
            </a:r>
          </a:p>
        </p:txBody>
      </p:sp>
    </p:spTree>
    <p:extLst>
      <p:ext uri="{BB962C8B-B14F-4D97-AF65-F5344CB8AC3E}">
        <p14:creationId xmlns:p14="http://schemas.microsoft.com/office/powerpoint/2010/main" val="14964397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Zástupný symbol pro číslo snímku 6">
            <a:extLst>
              <a:ext uri="{FF2B5EF4-FFF2-40B4-BE49-F238E27FC236}">
                <a16:creationId xmlns:a16="http://schemas.microsoft.com/office/drawing/2014/main" id="{6A4C0874-D115-4647-B6FA-EA7E4D4F24E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0B5E781-1D72-4141-8F2B-044A7E33D5AA}" type="slidenum">
              <a:rPr lang="cs-CZ" altLang="cs-CZ" sz="1400"/>
              <a:pPr>
                <a:spcBef>
                  <a:spcPct val="0"/>
                </a:spcBef>
                <a:buFontTx/>
                <a:buNone/>
              </a:pPr>
              <a:t>31</a:t>
            </a:fld>
            <a:endParaRPr lang="cs-CZ" altLang="cs-CZ" sz="1400"/>
          </a:p>
        </p:txBody>
      </p:sp>
      <p:sp>
        <p:nvSpPr>
          <p:cNvPr id="73731" name="Rectangle 2">
            <a:extLst>
              <a:ext uri="{FF2B5EF4-FFF2-40B4-BE49-F238E27FC236}">
                <a16:creationId xmlns:a16="http://schemas.microsoft.com/office/drawing/2014/main" id="{F9E08D81-4461-41C8-97DB-739CAFBB040C}"/>
              </a:ext>
            </a:extLst>
          </p:cNvPr>
          <p:cNvSpPr>
            <a:spLocks noChangeArrowheads="1"/>
          </p:cNvSpPr>
          <p:nvPr/>
        </p:nvSpPr>
        <p:spPr bwMode="auto">
          <a:xfrm>
            <a:off x="893379" y="1341438"/>
            <a:ext cx="5707446" cy="2735262"/>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6350" indent="22225">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GB" altLang="cs-CZ" sz="1800" b="0" dirty="0"/>
              <a:t>An impulse with basic frequency f</a:t>
            </a:r>
            <a:r>
              <a:rPr lang="en-GB" altLang="cs-CZ" sz="1800" b="0" baseline="-25000" dirty="0"/>
              <a:t>0</a:t>
            </a:r>
            <a:r>
              <a:rPr lang="en-GB" altLang="cs-CZ" sz="1800" b="0" dirty="0"/>
              <a:t> is emitted into the tissue.  The receiver, however, does not detect the reflected US with this same frequency but with the second harmonic frequency 2f</a:t>
            </a:r>
            <a:r>
              <a:rPr lang="en-GB" altLang="cs-CZ" sz="1800" b="0" baseline="-25000" dirty="0"/>
              <a:t>0</a:t>
            </a:r>
            <a:r>
              <a:rPr lang="en-GB" altLang="cs-CZ" sz="1800" b="0" dirty="0"/>
              <a:t>. Its source is tissue itself (advantage in patients „difficult to examine“). The method is</a:t>
            </a:r>
            <a:r>
              <a:rPr lang="en-GB" altLang="cs-CZ" sz="1800" dirty="0"/>
              <a:t> also</a:t>
            </a:r>
            <a:r>
              <a:rPr lang="en-GB" altLang="cs-CZ" sz="1800" b="0" dirty="0"/>
              <a:t> used with </a:t>
            </a:r>
            <a:r>
              <a:rPr lang="en-GB" altLang="cs-CZ" sz="1800" b="0" dirty="0" err="1"/>
              <a:t>echocontrast</a:t>
            </a:r>
            <a:r>
              <a:rPr lang="en-GB" altLang="cs-CZ" sz="1800" b="0" dirty="0"/>
              <a:t> agents – source of the second harmonic are oscillating bubbles. Advantageous when displaying blood supply of some lesions.</a:t>
            </a:r>
          </a:p>
        </p:txBody>
      </p:sp>
      <p:sp>
        <p:nvSpPr>
          <p:cNvPr id="73732" name="Text Box 4">
            <a:extLst>
              <a:ext uri="{FF2B5EF4-FFF2-40B4-BE49-F238E27FC236}">
                <a16:creationId xmlns:a16="http://schemas.microsoft.com/office/drawing/2014/main" id="{042610F1-4C37-4E13-8A7A-1E300EF7F410}"/>
              </a:ext>
            </a:extLst>
          </p:cNvPr>
          <p:cNvSpPr txBox="1">
            <a:spLocks noChangeArrowheads="1"/>
          </p:cNvSpPr>
          <p:nvPr/>
        </p:nvSpPr>
        <p:spPr bwMode="auto">
          <a:xfrm>
            <a:off x="6816725" y="4868864"/>
            <a:ext cx="3455988" cy="1569660"/>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6350" indent="22225">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400" b="0"/>
              <a:t>Conventional (left) and harmonic (right) images of a kidney with a stone. </a:t>
            </a:r>
            <a:endParaRPr lang="en-GB" altLang="cs-CZ" sz="2400"/>
          </a:p>
        </p:txBody>
      </p:sp>
      <p:sp>
        <p:nvSpPr>
          <p:cNvPr id="73733" name="Text Box 5">
            <a:extLst>
              <a:ext uri="{FF2B5EF4-FFF2-40B4-BE49-F238E27FC236}">
                <a16:creationId xmlns:a16="http://schemas.microsoft.com/office/drawing/2014/main" id="{04D308DD-16D5-4FC6-97D0-FD60B30AB779}"/>
              </a:ext>
            </a:extLst>
          </p:cNvPr>
          <p:cNvSpPr txBox="1">
            <a:spLocks noChangeArrowheads="1"/>
          </p:cNvSpPr>
          <p:nvPr/>
        </p:nvSpPr>
        <p:spPr bwMode="auto">
          <a:xfrm>
            <a:off x="1524001" y="0"/>
            <a:ext cx="8137525" cy="64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0000" tIns="46800" rIns="90000" bIns="468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GB" altLang="cs-CZ" sz="3600" b="1" dirty="0">
                <a:solidFill>
                  <a:srgbClr val="0000DC"/>
                </a:solidFill>
              </a:rPr>
              <a:t>Ultrasonography</a:t>
            </a:r>
            <a:r>
              <a:rPr lang="cs-CZ" altLang="cs-CZ" sz="3600" b="1" dirty="0">
                <a:solidFill>
                  <a:srgbClr val="0000DC"/>
                </a:solidFill>
              </a:rPr>
              <a:t>: </a:t>
            </a:r>
            <a:r>
              <a:rPr lang="en-GB" altLang="cs-CZ" sz="3600" b="1" dirty="0">
                <a:solidFill>
                  <a:srgbClr val="0000DC"/>
                </a:solidFill>
              </a:rPr>
              <a:t>Harmonic imaging</a:t>
            </a:r>
          </a:p>
        </p:txBody>
      </p:sp>
      <p:pic>
        <p:nvPicPr>
          <p:cNvPr id="73734" name="Picture 7" descr="harmzobr">
            <a:extLst>
              <a:ext uri="{FF2B5EF4-FFF2-40B4-BE49-F238E27FC236}">
                <a16:creationId xmlns:a16="http://schemas.microsoft.com/office/drawing/2014/main" id="{55983532-AA11-48CC-985F-B4B511A1C71B}"/>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639614" y="3932470"/>
            <a:ext cx="4534174" cy="2641370"/>
          </a:xfrm>
          <a:noFill/>
        </p:spPr>
      </p:pic>
      <p:graphicFrame>
        <p:nvGraphicFramePr>
          <p:cNvPr id="73735" name="Object 11">
            <a:extLst>
              <a:ext uri="{FF2B5EF4-FFF2-40B4-BE49-F238E27FC236}">
                <a16:creationId xmlns:a16="http://schemas.microsoft.com/office/drawing/2014/main" id="{F25AC1C8-36BB-4FEE-8EA5-E55ECD93D1CE}"/>
              </a:ext>
            </a:extLst>
          </p:cNvPr>
          <p:cNvGraphicFramePr>
            <a:graphicFrameLocks noGrp="1" noChangeAspect="1"/>
          </p:cNvGraphicFramePr>
          <p:nvPr>
            <p:ph sz="half" idx="1"/>
            <p:extLst>
              <p:ext uri="{D42A27DB-BD31-4B8C-83A1-F6EECF244321}">
                <p14:modId xmlns:p14="http://schemas.microsoft.com/office/powerpoint/2010/main" val="3767456884"/>
              </p:ext>
            </p:extLst>
          </p:nvPr>
        </p:nvGraphicFramePr>
        <p:xfrm>
          <a:off x="6752848" y="1114097"/>
          <a:ext cx="4929506" cy="3048000"/>
        </p:xfrm>
        <a:graphic>
          <a:graphicData uri="http://schemas.openxmlformats.org/presentationml/2006/ole">
            <mc:AlternateContent xmlns:mc="http://schemas.openxmlformats.org/markup-compatibility/2006">
              <mc:Choice xmlns:v="urn:schemas-microsoft-com:vml" Requires="v">
                <p:oleObj name="Rastrový obrázek" r:id="rId4" imgW="4514286" imgH="2790476" progId="Paint.Picture">
                  <p:embed/>
                </p:oleObj>
              </mc:Choice>
              <mc:Fallback>
                <p:oleObj name="Rastrový obrázek" r:id="rId4" imgW="4514286" imgH="2790476" progId="Paint.Picture">
                  <p:embed/>
                  <p:pic>
                    <p:nvPicPr>
                      <p:cNvPr id="73735" name="Object 11">
                        <a:extLst>
                          <a:ext uri="{FF2B5EF4-FFF2-40B4-BE49-F238E27FC236}">
                            <a16:creationId xmlns:a16="http://schemas.microsoft.com/office/drawing/2014/main" id="{F25AC1C8-36BB-4FEE-8EA5-E55ECD93D1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52848" y="1114097"/>
                        <a:ext cx="4929506" cy="30480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0995266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Zástupný symbol pro číslo snímku 3">
            <a:extLst>
              <a:ext uri="{FF2B5EF4-FFF2-40B4-BE49-F238E27FC236}">
                <a16:creationId xmlns:a16="http://schemas.microsoft.com/office/drawing/2014/main" id="{8B667FF7-F169-4F25-BE50-DA1A73965CC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8277390-1002-4883-AD4E-807663CA1C89}" type="slidenum">
              <a:rPr lang="cs-CZ" altLang="cs-CZ" sz="1400"/>
              <a:pPr>
                <a:spcBef>
                  <a:spcPct val="0"/>
                </a:spcBef>
                <a:buFontTx/>
                <a:buNone/>
              </a:pPr>
              <a:t>32</a:t>
            </a:fld>
            <a:endParaRPr lang="cs-CZ" altLang="cs-CZ" sz="1400"/>
          </a:p>
        </p:txBody>
      </p:sp>
      <p:sp>
        <p:nvSpPr>
          <p:cNvPr id="75779" name="Rectangle 2">
            <a:extLst>
              <a:ext uri="{FF2B5EF4-FFF2-40B4-BE49-F238E27FC236}">
                <a16:creationId xmlns:a16="http://schemas.microsoft.com/office/drawing/2014/main" id="{03F04FD1-E937-40CA-B0AF-709B9C67841C}"/>
              </a:ext>
            </a:extLst>
          </p:cNvPr>
          <p:cNvSpPr>
            <a:spLocks noChangeArrowheads="1"/>
          </p:cNvSpPr>
          <p:nvPr/>
        </p:nvSpPr>
        <p:spPr bwMode="auto">
          <a:xfrm>
            <a:off x="662151" y="457201"/>
            <a:ext cx="9553903" cy="64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b="1" dirty="0" err="1">
                <a:solidFill>
                  <a:srgbClr val="0000DC"/>
                </a:solidFill>
              </a:rPr>
              <a:t>Ultrasonography</a:t>
            </a:r>
            <a:r>
              <a:rPr lang="cs-CZ" altLang="cs-CZ" sz="3600" b="1" dirty="0">
                <a:solidFill>
                  <a:srgbClr val="0000DC"/>
                </a:solidFill>
              </a:rPr>
              <a:t>:         </a:t>
            </a:r>
            <a:r>
              <a:rPr lang="cs-CZ" altLang="cs-CZ" sz="3600" b="1" dirty="0" err="1">
                <a:solidFill>
                  <a:srgbClr val="0000DC"/>
                </a:solidFill>
              </a:rPr>
              <a:t>Panoramic</a:t>
            </a:r>
            <a:r>
              <a:rPr lang="cs-CZ" altLang="cs-CZ" sz="3600" b="1" dirty="0">
                <a:solidFill>
                  <a:srgbClr val="0000DC"/>
                </a:solidFill>
              </a:rPr>
              <a:t> </a:t>
            </a:r>
            <a:r>
              <a:rPr lang="cs-CZ" altLang="cs-CZ" sz="3600" b="1" dirty="0" err="1">
                <a:solidFill>
                  <a:srgbClr val="0000DC"/>
                </a:solidFill>
              </a:rPr>
              <a:t>imaging</a:t>
            </a:r>
            <a:endParaRPr lang="cs-CZ" altLang="cs-CZ" sz="3600" b="1" dirty="0">
              <a:solidFill>
                <a:srgbClr val="0000DC"/>
              </a:solidFill>
            </a:endParaRPr>
          </a:p>
        </p:txBody>
      </p:sp>
      <p:sp>
        <p:nvSpPr>
          <p:cNvPr id="235523" name="Text Box 3">
            <a:extLst>
              <a:ext uri="{FF2B5EF4-FFF2-40B4-BE49-F238E27FC236}">
                <a16:creationId xmlns:a16="http://schemas.microsoft.com/office/drawing/2014/main" id="{9C259677-14B7-4C90-BB0B-86D8BA91D37F}"/>
              </a:ext>
            </a:extLst>
          </p:cNvPr>
          <p:cNvSpPr txBox="1">
            <a:spLocks noChangeArrowheads="1"/>
          </p:cNvSpPr>
          <p:nvPr/>
        </p:nvSpPr>
        <p:spPr bwMode="auto">
          <a:xfrm>
            <a:off x="399393" y="2044263"/>
            <a:ext cx="5331372" cy="3079947"/>
          </a:xfrm>
          <a:prstGeom prst="rect">
            <a:avLst/>
          </a:prstGeom>
          <a:noFill/>
          <a:ln w="9525">
            <a:noFill/>
            <a:miter lim="800000"/>
            <a:headEnd/>
            <a:tailEnd/>
          </a:ln>
          <a:effectLst/>
        </p:spPr>
        <p:txBody>
          <a:bodyPr wrap="square" lIns="90000" tIns="46800" rIns="90000" bIns="46800">
            <a:spAutoFit/>
          </a:bodyPr>
          <a:lstStyle/>
          <a:p>
            <a:pPr eaLnBrk="1" hangingPunct="1">
              <a:spcBef>
                <a:spcPct val="20000"/>
              </a:spcBef>
              <a:buClr>
                <a:schemeClr val="hlink"/>
              </a:buClr>
              <a:buFont typeface="Wingdings" pitchFamily="2" charset="2"/>
              <a:buBlip>
                <a:blip r:embed="rId3"/>
              </a:buBlip>
              <a:defRPr/>
            </a:pPr>
            <a:r>
              <a:rPr lang="en-GB" sz="2000" b="0" dirty="0">
                <a:effectLst>
                  <a:outerShdw dist="38100" algn="tl">
                    <a:srgbClr val="C0C0C0"/>
                  </a:outerShdw>
                </a:effectLst>
                <a:latin typeface="Verdana" pitchFamily="34" charset="0"/>
              </a:rPr>
              <a:t>Purpose of this method is a </a:t>
            </a:r>
            <a:r>
              <a:rPr lang="en-GB" sz="2000" b="0" dirty="0">
                <a:solidFill>
                  <a:srgbClr val="FF3300"/>
                </a:solidFill>
                <a:effectLst>
                  <a:outerShdw dist="38100" algn="tl">
                    <a:srgbClr val="C0C0C0"/>
                  </a:outerShdw>
                </a:effectLst>
                <a:latin typeface="Verdana" pitchFamily="34" charset="0"/>
              </a:rPr>
              <a:t>continuous image record of a tissue or organ in desired </a:t>
            </a:r>
            <a:r>
              <a:rPr lang="en-GB" sz="2000" b="0" dirty="0" err="1">
                <a:solidFill>
                  <a:srgbClr val="FF3300"/>
                </a:solidFill>
                <a:effectLst>
                  <a:outerShdw dist="38100" algn="tl">
                    <a:srgbClr val="C0C0C0"/>
                  </a:outerShdw>
                </a:effectLst>
                <a:latin typeface="Verdana" pitchFamily="34" charset="0"/>
              </a:rPr>
              <a:t>pla</a:t>
            </a:r>
            <a:r>
              <a:rPr lang="cs-CZ" sz="2000" b="0" dirty="0">
                <a:solidFill>
                  <a:srgbClr val="FF3300"/>
                </a:solidFill>
                <a:effectLst>
                  <a:outerShdw dist="38100" algn="tl">
                    <a:srgbClr val="C0C0C0"/>
                  </a:outerShdw>
                </a:effectLst>
                <a:latin typeface="Verdana" pitchFamily="34" charset="0"/>
              </a:rPr>
              <a:t>n</a:t>
            </a:r>
            <a:r>
              <a:rPr lang="en-GB" sz="2000" b="0" dirty="0">
                <a:solidFill>
                  <a:srgbClr val="FF3300"/>
                </a:solidFill>
                <a:effectLst>
                  <a:outerShdw dist="38100" algn="tl">
                    <a:srgbClr val="C0C0C0"/>
                  </a:outerShdw>
                </a:effectLst>
                <a:latin typeface="Verdana" pitchFamily="34" charset="0"/>
              </a:rPr>
              <a:t>e (direction). </a:t>
            </a:r>
            <a:r>
              <a:rPr lang="en-GB" sz="2000" b="0" dirty="0">
                <a:effectLst>
                  <a:outerShdw dist="38100" algn="tl">
                    <a:srgbClr val="C0C0C0"/>
                  </a:outerShdw>
                </a:effectLst>
                <a:latin typeface="Verdana" pitchFamily="34" charset="0"/>
              </a:rPr>
              <a:t>Panoramic image enables assessment of dimensions and morphology of the whole body portion.</a:t>
            </a:r>
          </a:p>
          <a:p>
            <a:pPr eaLnBrk="1" hangingPunct="1">
              <a:spcBef>
                <a:spcPct val="20000"/>
              </a:spcBef>
              <a:buClr>
                <a:schemeClr val="hlink"/>
              </a:buClr>
              <a:buFont typeface="Wingdings" pitchFamily="2" charset="2"/>
              <a:buBlip>
                <a:blip r:embed="rId3"/>
              </a:buBlip>
              <a:defRPr/>
            </a:pPr>
            <a:r>
              <a:rPr lang="en-GB" sz="2000" b="0" dirty="0">
                <a:effectLst>
                  <a:outerShdw dist="38100" algn="tl">
                    <a:srgbClr val="C0C0C0"/>
                  </a:outerShdw>
                </a:effectLst>
                <a:latin typeface="Verdana" pitchFamily="34" charset="0"/>
              </a:rPr>
              <a:t>This method is a supplement to the conventional imaging. </a:t>
            </a:r>
          </a:p>
          <a:p>
            <a:pPr eaLnBrk="1" hangingPunct="1">
              <a:spcBef>
                <a:spcPct val="50000"/>
              </a:spcBef>
              <a:defRPr/>
            </a:pPr>
            <a:endParaRPr lang="cs-CZ" sz="2000" dirty="0"/>
          </a:p>
        </p:txBody>
      </p:sp>
      <p:pic>
        <p:nvPicPr>
          <p:cNvPr id="235524" name="Picture 4" descr="játra, žlučník a pravá ledvina DF">
            <a:extLst>
              <a:ext uri="{FF2B5EF4-FFF2-40B4-BE49-F238E27FC236}">
                <a16:creationId xmlns:a16="http://schemas.microsoft.com/office/drawing/2014/main" id="{27CFC8F1-2333-4819-9DEF-3A840F4C6B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7805"/>
          <a:stretch>
            <a:fillRect/>
          </a:stretch>
        </p:blipFill>
        <p:spPr bwMode="auto">
          <a:xfrm>
            <a:off x="6064469" y="1597720"/>
            <a:ext cx="4908331" cy="3346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2" name="Text Box 5">
            <a:extLst>
              <a:ext uri="{FF2B5EF4-FFF2-40B4-BE49-F238E27FC236}">
                <a16:creationId xmlns:a16="http://schemas.microsoft.com/office/drawing/2014/main" id="{425B418E-7462-48C1-9AD8-1D75D37749AC}"/>
              </a:ext>
            </a:extLst>
          </p:cNvPr>
          <p:cNvSpPr txBox="1">
            <a:spLocks noChangeArrowheads="1"/>
          </p:cNvSpPr>
          <p:nvPr/>
        </p:nvSpPr>
        <p:spPr bwMode="auto">
          <a:xfrm>
            <a:off x="6211614" y="5021263"/>
            <a:ext cx="4075387" cy="1064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800" dirty="0" err="1"/>
              <a:t>Panoramic</a:t>
            </a:r>
            <a:r>
              <a:rPr lang="cs-CZ" altLang="cs-CZ" sz="1800" dirty="0"/>
              <a:t> image of epigastrium</a:t>
            </a:r>
          </a:p>
          <a:p>
            <a:pPr eaLnBrk="1" hangingPunct="1">
              <a:spcBef>
                <a:spcPct val="50000"/>
              </a:spcBef>
              <a:buFontTx/>
              <a:buNone/>
            </a:pPr>
            <a:r>
              <a:rPr lang="cs-CZ" altLang="cs-CZ" sz="1800" dirty="0" err="1"/>
              <a:t>From</a:t>
            </a:r>
            <a:r>
              <a:rPr lang="cs-CZ" altLang="cs-CZ" sz="1800" dirty="0"/>
              <a:t> </a:t>
            </a:r>
            <a:r>
              <a:rPr lang="cs-CZ" altLang="cs-CZ" sz="1800" dirty="0" err="1"/>
              <a:t>left</a:t>
            </a:r>
            <a:r>
              <a:rPr lang="cs-CZ" altLang="cs-CZ" sz="1800" dirty="0"/>
              <a:t>: </a:t>
            </a:r>
            <a:r>
              <a:rPr lang="cs-CZ" altLang="cs-CZ" sz="1800" dirty="0" err="1"/>
              <a:t>right</a:t>
            </a:r>
            <a:r>
              <a:rPr lang="cs-CZ" altLang="cs-CZ" sz="1800" dirty="0"/>
              <a:t> </a:t>
            </a:r>
            <a:r>
              <a:rPr lang="cs-CZ" altLang="cs-CZ" sz="1800" dirty="0" err="1"/>
              <a:t>kidney</a:t>
            </a:r>
            <a:r>
              <a:rPr lang="cs-CZ" altLang="cs-CZ" sz="1800" dirty="0"/>
              <a:t>, </a:t>
            </a:r>
            <a:r>
              <a:rPr lang="cs-CZ" altLang="cs-CZ" sz="1800" dirty="0" err="1"/>
              <a:t>right</a:t>
            </a:r>
            <a:r>
              <a:rPr lang="cs-CZ" altLang="cs-CZ" sz="1800" dirty="0"/>
              <a:t> liver lobe, </a:t>
            </a:r>
            <a:r>
              <a:rPr lang="cs-CZ" altLang="cs-CZ" sz="1800" dirty="0" err="1"/>
              <a:t>gallbladder</a:t>
            </a:r>
            <a:r>
              <a:rPr lang="cs-CZ" altLang="cs-CZ" sz="1800" dirty="0"/>
              <a:t>, </a:t>
            </a:r>
            <a:r>
              <a:rPr lang="cs-CZ" altLang="cs-CZ" sz="1800" dirty="0" err="1"/>
              <a:t>left</a:t>
            </a:r>
            <a:r>
              <a:rPr lang="cs-CZ" altLang="cs-CZ" sz="1800" dirty="0"/>
              <a:t> liver lobe, spleen</a:t>
            </a:r>
          </a:p>
        </p:txBody>
      </p:sp>
    </p:spTree>
    <p:extLst>
      <p:ext uri="{BB962C8B-B14F-4D97-AF65-F5344CB8AC3E}">
        <p14:creationId xmlns:p14="http://schemas.microsoft.com/office/powerpoint/2010/main" val="2664734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355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Zástupný symbol pro číslo snímku 6">
            <a:extLst>
              <a:ext uri="{FF2B5EF4-FFF2-40B4-BE49-F238E27FC236}">
                <a16:creationId xmlns:a16="http://schemas.microsoft.com/office/drawing/2014/main" id="{CD1C8E19-EF07-46EE-A5F9-AB3CC061439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57F61A4-CD47-40D4-B6B3-21B000E25F6D}" type="slidenum">
              <a:rPr lang="cs-CZ" altLang="cs-CZ" sz="1400"/>
              <a:pPr>
                <a:spcBef>
                  <a:spcPct val="0"/>
                </a:spcBef>
                <a:buFontTx/>
                <a:buNone/>
              </a:pPr>
              <a:t>33</a:t>
            </a:fld>
            <a:endParaRPr lang="cs-CZ" altLang="cs-CZ" sz="1400"/>
          </a:p>
        </p:txBody>
      </p:sp>
      <p:sp>
        <p:nvSpPr>
          <p:cNvPr id="77827" name="Rectangle 2">
            <a:extLst>
              <a:ext uri="{FF2B5EF4-FFF2-40B4-BE49-F238E27FC236}">
                <a16:creationId xmlns:a16="http://schemas.microsoft.com/office/drawing/2014/main" id="{2E57E1CC-1450-46E2-B878-1E9ED8D3492C}"/>
              </a:ext>
            </a:extLst>
          </p:cNvPr>
          <p:cNvSpPr>
            <a:spLocks noChangeArrowheads="1"/>
          </p:cNvSpPr>
          <p:nvPr/>
        </p:nvSpPr>
        <p:spPr bwMode="auto">
          <a:xfrm>
            <a:off x="546539" y="1426068"/>
            <a:ext cx="10993820" cy="2305050"/>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200" dirty="0"/>
              <a:t>- The probe is linearly shifted, tilted or rotated.</a:t>
            </a:r>
          </a:p>
          <a:p>
            <a:pPr eaLnBrk="1" hangingPunct="1">
              <a:spcBef>
                <a:spcPct val="0"/>
              </a:spcBef>
              <a:buFontTx/>
              <a:buNone/>
            </a:pPr>
            <a:r>
              <a:rPr lang="en-GB" altLang="cs-CZ" sz="2200" b="0" dirty="0"/>
              <a:t>The data about reflected signals in individual planes are stored in memory of a powerful PC which consequently performs</a:t>
            </a:r>
            <a:r>
              <a:rPr lang="en-GB" altLang="cs-CZ" sz="2200" dirty="0"/>
              <a:t> mathematical </a:t>
            </a:r>
            <a:r>
              <a:rPr lang="en-GB" altLang="cs-CZ" sz="2200" b="0" dirty="0"/>
              <a:t>reconstruction of the image. </a:t>
            </a:r>
          </a:p>
          <a:p>
            <a:pPr eaLnBrk="1" hangingPunct="1">
              <a:spcBef>
                <a:spcPct val="0"/>
              </a:spcBef>
              <a:buFontTx/>
              <a:buNone/>
            </a:pPr>
            <a:r>
              <a:rPr lang="en-GB" altLang="cs-CZ" sz="2200" dirty="0"/>
              <a:t>Disadvantages </a:t>
            </a:r>
            <a:r>
              <a:rPr lang="en-GB" altLang="cs-CZ" sz="2200" b="0" dirty="0"/>
              <a:t>of some 3D imaging systems: relatively</a:t>
            </a:r>
            <a:r>
              <a:rPr lang="en-GB" altLang="cs-CZ" sz="2200" dirty="0"/>
              <a:t> long time </a:t>
            </a:r>
            <a:r>
              <a:rPr lang="en-GB" altLang="cs-CZ" sz="2200" b="0" dirty="0"/>
              <a:t>needed for mathematical processing,</a:t>
            </a:r>
            <a:r>
              <a:rPr lang="en-GB" altLang="cs-CZ" sz="2200" dirty="0"/>
              <a:t> price</a:t>
            </a:r>
            <a:r>
              <a:rPr lang="cs-CZ" altLang="cs-CZ" sz="2200" dirty="0"/>
              <a:t>.</a:t>
            </a:r>
            <a:endParaRPr lang="en-GB" altLang="cs-CZ" sz="2200" dirty="0"/>
          </a:p>
        </p:txBody>
      </p:sp>
      <p:pic>
        <p:nvPicPr>
          <p:cNvPr id="50180" name="Picture 4">
            <a:extLst>
              <a:ext uri="{FF2B5EF4-FFF2-40B4-BE49-F238E27FC236}">
                <a16:creationId xmlns:a16="http://schemas.microsoft.com/office/drawing/2014/main" id="{61C9FDD8-FD30-4DA2-A84C-258B922F04EB}"/>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524000" y="3489325"/>
            <a:ext cx="3132138" cy="3132138"/>
          </a:xfrm>
          <a:noFill/>
        </p:spPr>
      </p:pic>
      <p:sp>
        <p:nvSpPr>
          <p:cNvPr id="77829" name="Text Box 9">
            <a:extLst>
              <a:ext uri="{FF2B5EF4-FFF2-40B4-BE49-F238E27FC236}">
                <a16:creationId xmlns:a16="http://schemas.microsoft.com/office/drawing/2014/main" id="{4655348B-E89A-4F3B-A693-9A891672F9F6}"/>
              </a:ext>
            </a:extLst>
          </p:cNvPr>
          <p:cNvSpPr txBox="1">
            <a:spLocks noChangeArrowheads="1"/>
          </p:cNvSpPr>
          <p:nvPr/>
        </p:nvSpPr>
        <p:spPr bwMode="auto">
          <a:xfrm>
            <a:off x="483476" y="188914"/>
            <a:ext cx="10247586" cy="120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lg"/>
              </a14:hiddenLine>
            </a:ext>
          </a:extLst>
        </p:spPr>
        <p:txBody>
          <a:bodyPr wrap="square" lIns="90000" tIns="46800" rIns="90000" bIns="468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3600" b="1" dirty="0">
                <a:solidFill>
                  <a:srgbClr val="0000DC"/>
                </a:solidFill>
              </a:rPr>
              <a:t>Ultrasonography      </a:t>
            </a:r>
          </a:p>
          <a:p>
            <a:pPr eaLnBrk="1" hangingPunct="1">
              <a:spcBef>
                <a:spcPct val="0"/>
              </a:spcBef>
              <a:buFontTx/>
              <a:buNone/>
            </a:pPr>
            <a:r>
              <a:rPr lang="en-GB" altLang="cs-CZ" sz="3600" b="1" dirty="0">
                <a:solidFill>
                  <a:srgbClr val="0000DC"/>
                </a:solidFill>
              </a:rPr>
              <a:t>Principle of three-dimensional (3D) imaging</a:t>
            </a:r>
          </a:p>
        </p:txBody>
      </p:sp>
      <p:pic>
        <p:nvPicPr>
          <p:cNvPr id="77830" name="Picture 11" descr="http://i01.i.aliimg.com/img/pb/363/457/469/469457363_664.jpg">
            <a:extLst>
              <a:ext uri="{FF2B5EF4-FFF2-40B4-BE49-F238E27FC236}">
                <a16:creationId xmlns:a16="http://schemas.microsoft.com/office/drawing/2014/main" id="{9856DE07-7C79-49E7-9370-CC130F07E8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7576" y="3468414"/>
            <a:ext cx="7073549" cy="319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86666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50180"/>
                                        </p:tgtEl>
                                        <p:attrNameLst>
                                          <p:attrName>style.visibility</p:attrName>
                                        </p:attrNameLst>
                                      </p:cBhvr>
                                      <p:to>
                                        <p:strVal val="visible"/>
                                      </p:to>
                                    </p:set>
                                    <p:animEffect transition="in" filter="wipe(left)">
                                      <p:cBhvr>
                                        <p:cTn id="7" dur="500"/>
                                        <p:tgtEl>
                                          <p:spTgt spid="50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Zástupný symbol pro číslo snímku 5">
            <a:extLst>
              <a:ext uri="{FF2B5EF4-FFF2-40B4-BE49-F238E27FC236}">
                <a16:creationId xmlns:a16="http://schemas.microsoft.com/office/drawing/2014/main" id="{63C7D157-B4F7-4EBC-820B-23A8DA1133C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127C670-84A4-4E50-9CD3-FAF2927C4BC2}" type="slidenum">
              <a:rPr lang="cs-CZ" altLang="cs-CZ" sz="1400"/>
              <a:pPr>
                <a:spcBef>
                  <a:spcPct val="0"/>
                </a:spcBef>
                <a:buFontTx/>
                <a:buNone/>
              </a:pPr>
              <a:t>34</a:t>
            </a:fld>
            <a:endParaRPr lang="cs-CZ" altLang="cs-CZ" sz="1400"/>
          </a:p>
        </p:txBody>
      </p:sp>
      <p:sp>
        <p:nvSpPr>
          <p:cNvPr id="79875" name="Rectangle 5">
            <a:extLst>
              <a:ext uri="{FF2B5EF4-FFF2-40B4-BE49-F238E27FC236}">
                <a16:creationId xmlns:a16="http://schemas.microsoft.com/office/drawing/2014/main" id="{D8FB8A51-ADBF-495D-B3DE-5940A1CA676C}"/>
              </a:ext>
            </a:extLst>
          </p:cNvPr>
          <p:cNvSpPr>
            <a:spLocks noGrp="1" noChangeArrowheads="1"/>
          </p:cNvSpPr>
          <p:nvPr>
            <p:ph type="title"/>
          </p:nvPr>
        </p:nvSpPr>
        <p:spPr>
          <a:xfrm>
            <a:off x="720000" y="720000"/>
            <a:ext cx="6868469" cy="451576"/>
          </a:xfrm>
        </p:spPr>
        <p:txBody>
          <a:bodyPr/>
          <a:lstStyle/>
          <a:p>
            <a:pPr algn="l" eaLnBrk="1" hangingPunct="1"/>
            <a:r>
              <a:rPr lang="en-GB" altLang="cs-CZ" sz="3600" b="1" dirty="0"/>
              <a:t>Four-dimensional (4D) image</a:t>
            </a:r>
            <a:br>
              <a:rPr lang="en-GB" altLang="cs-CZ" sz="3200" b="1" dirty="0"/>
            </a:br>
            <a:r>
              <a:rPr lang="en-GB" altLang="cs-CZ" sz="2400" b="1" dirty="0">
                <a:solidFill>
                  <a:schemeClr val="tx1"/>
                </a:solidFill>
              </a:rPr>
              <a:t>The fourth dimension is time</a:t>
            </a:r>
          </a:p>
        </p:txBody>
      </p:sp>
      <p:pic>
        <p:nvPicPr>
          <p:cNvPr id="5" name="Picture 6" descr="VÃ½sledek obrÃ¡zku pro 4d ultrasound gif">
            <a:extLst>
              <a:ext uri="{FF2B5EF4-FFF2-40B4-BE49-F238E27FC236}">
                <a16:creationId xmlns:a16="http://schemas.microsoft.com/office/drawing/2014/main" id="{B7BB47C7-9072-4D4D-94E3-960209E8312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511824" y="1556792"/>
            <a:ext cx="2822714" cy="3528392"/>
          </a:xfrm>
          <a:prstGeom prst="rect">
            <a:avLst/>
          </a:prstGeom>
          <a:noFill/>
          <a:extLst>
            <a:ext uri="{909E8E84-426E-40DD-AFC4-6F175D3DCCD1}">
              <a14:hiddenFill xmlns:a14="http://schemas.microsoft.com/office/drawing/2010/main">
                <a:solidFill>
                  <a:srgbClr val="FFFFFF"/>
                </a:solidFill>
              </a14:hiddenFill>
            </a:ext>
          </a:extLst>
        </p:spPr>
      </p:pic>
      <p:sp>
        <p:nvSpPr>
          <p:cNvPr id="8" name="Obdélník 7">
            <a:extLst>
              <a:ext uri="{FF2B5EF4-FFF2-40B4-BE49-F238E27FC236}">
                <a16:creationId xmlns:a16="http://schemas.microsoft.com/office/drawing/2014/main" id="{685813B2-3C38-4D8C-9C74-3D9CBC27E736}"/>
              </a:ext>
            </a:extLst>
          </p:cNvPr>
          <p:cNvSpPr/>
          <p:nvPr/>
        </p:nvSpPr>
        <p:spPr>
          <a:xfrm>
            <a:off x="3863752" y="5373216"/>
            <a:ext cx="4032448" cy="338554"/>
          </a:xfrm>
          <a:prstGeom prst="rect">
            <a:avLst/>
          </a:prstGeom>
        </p:spPr>
        <p:txBody>
          <a:bodyPr wrap="square">
            <a:spAutoFit/>
          </a:bodyPr>
          <a:lstStyle/>
          <a:p>
            <a:r>
              <a:rPr lang="cs-CZ" sz="1600" b="0" dirty="0"/>
              <a:t>https://giphy.com/gifs/4d-14jU1PuglaN1v2</a:t>
            </a:r>
          </a:p>
        </p:txBody>
      </p:sp>
    </p:spTree>
    <p:extLst>
      <p:ext uri="{BB962C8B-B14F-4D97-AF65-F5344CB8AC3E}">
        <p14:creationId xmlns:p14="http://schemas.microsoft.com/office/powerpoint/2010/main" val="34671016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Zástupný symbol pro číslo snímku 6">
            <a:extLst>
              <a:ext uri="{FF2B5EF4-FFF2-40B4-BE49-F238E27FC236}">
                <a16:creationId xmlns:a16="http://schemas.microsoft.com/office/drawing/2014/main" id="{6014D3DB-A59B-47FD-921C-4ADE11B1A84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F352872-C092-4DF1-B4F1-069819A423D3}" type="slidenum">
              <a:rPr lang="cs-CZ" altLang="cs-CZ" sz="1400"/>
              <a:pPr>
                <a:spcBef>
                  <a:spcPct val="0"/>
                </a:spcBef>
                <a:buFontTx/>
                <a:buNone/>
              </a:pPr>
              <a:t>35</a:t>
            </a:fld>
            <a:endParaRPr lang="cs-CZ" altLang="cs-CZ" sz="1400"/>
          </a:p>
        </p:txBody>
      </p:sp>
      <p:sp>
        <p:nvSpPr>
          <p:cNvPr id="81923" name="Rectangle 6">
            <a:extLst>
              <a:ext uri="{FF2B5EF4-FFF2-40B4-BE49-F238E27FC236}">
                <a16:creationId xmlns:a16="http://schemas.microsoft.com/office/drawing/2014/main" id="{C706B2B8-EBFE-431E-B250-A9F42AFE0DED}"/>
              </a:ext>
            </a:extLst>
          </p:cNvPr>
          <p:cNvSpPr>
            <a:spLocks noGrp="1" noChangeArrowheads="1"/>
          </p:cNvSpPr>
          <p:nvPr>
            <p:ph type="title"/>
          </p:nvPr>
        </p:nvSpPr>
        <p:spPr>
          <a:xfrm>
            <a:off x="609600" y="274638"/>
            <a:ext cx="6074979" cy="1143000"/>
          </a:xfrm>
        </p:spPr>
        <p:txBody>
          <a:bodyPr/>
          <a:lstStyle/>
          <a:p>
            <a:pPr algn="l" eaLnBrk="1" hangingPunct="1"/>
            <a:r>
              <a:rPr lang="en-GB" altLang="cs-CZ" sz="3600" b="1" dirty="0"/>
              <a:t>Doppler flow measurement</a:t>
            </a:r>
          </a:p>
        </p:txBody>
      </p:sp>
      <p:sp>
        <p:nvSpPr>
          <p:cNvPr id="81924" name="Rectangle 3">
            <a:extLst>
              <a:ext uri="{FF2B5EF4-FFF2-40B4-BE49-F238E27FC236}">
                <a16:creationId xmlns:a16="http://schemas.microsoft.com/office/drawing/2014/main" id="{84F8395A-1648-4C91-8F67-45DD06BA6472}"/>
              </a:ext>
            </a:extLst>
          </p:cNvPr>
          <p:cNvSpPr>
            <a:spLocks noGrp="1" noChangeArrowheads="1"/>
          </p:cNvSpPr>
          <p:nvPr>
            <p:ph type="body" sz="half" idx="1"/>
          </p:nvPr>
        </p:nvSpPr>
        <p:spPr>
          <a:xfrm>
            <a:off x="1439917" y="3176423"/>
            <a:ext cx="9921765" cy="3168650"/>
          </a:xfrm>
          <a:noFill/>
        </p:spPr>
        <p:txBody>
          <a:bodyPr/>
          <a:lstStyle/>
          <a:p>
            <a:pPr marL="0" indent="0" eaLnBrk="1" hangingPunct="1">
              <a:spcBef>
                <a:spcPts val="0"/>
              </a:spcBef>
              <a:buFontTx/>
              <a:buNone/>
            </a:pPr>
            <a:r>
              <a:rPr lang="en-GB" altLang="cs-CZ" sz="2200" b="1" dirty="0"/>
              <a:t>The Doppler effect (frequency shift of waves formed or reflected at a moving object</a:t>
            </a:r>
            <a:r>
              <a:rPr lang="cs-CZ" altLang="cs-CZ" sz="2200" b="1" dirty="0"/>
              <a:t>)</a:t>
            </a:r>
            <a:r>
              <a:rPr lang="en-GB" altLang="cs-CZ" sz="2200" b="1" dirty="0"/>
              <a:t> can be used for detection and measurement of blood flow, as well as, for detection and measurement of movements of some acoustical interfaces inside the body (</a:t>
            </a:r>
            <a:r>
              <a:rPr lang="cs-CZ" altLang="cs-CZ" sz="2200" b="1" dirty="0" err="1"/>
              <a:t>heart</a:t>
            </a:r>
            <a:r>
              <a:rPr lang="en-GB" altLang="cs-CZ" sz="2200" b="1" dirty="0"/>
              <a:t>, blood vessel walls)</a:t>
            </a:r>
            <a:endParaRPr lang="cs-CZ" altLang="cs-CZ" sz="2200" b="1" dirty="0"/>
          </a:p>
          <a:p>
            <a:pPr marL="0" indent="0" eaLnBrk="1" hangingPunct="1">
              <a:spcBef>
                <a:spcPts val="0"/>
              </a:spcBef>
              <a:buFontTx/>
              <a:buNone/>
            </a:pPr>
            <a:r>
              <a:rPr lang="cs-CZ" altLang="cs-CZ" sz="2200" b="0" dirty="0">
                <a:solidFill>
                  <a:srgbClr val="FF0000"/>
                </a:solidFill>
              </a:rPr>
              <a:t>P</a:t>
            </a:r>
            <a:r>
              <a:rPr lang="en-GB" altLang="cs-CZ" sz="2200" b="0" dirty="0" err="1">
                <a:solidFill>
                  <a:srgbClr val="FF0000"/>
                </a:solidFill>
              </a:rPr>
              <a:t>erceived</a:t>
            </a:r>
            <a:r>
              <a:rPr lang="en-GB" altLang="cs-CZ" sz="2200" b="0" dirty="0">
                <a:solidFill>
                  <a:srgbClr val="FF0000"/>
                </a:solidFill>
              </a:rPr>
              <a:t> frequency corresponds with source frequency in rest</a:t>
            </a:r>
            <a:r>
              <a:rPr lang="cs-CZ" altLang="cs-CZ" sz="2200" dirty="0">
                <a:solidFill>
                  <a:srgbClr val="FF0000"/>
                </a:solidFill>
              </a:rPr>
              <a:t>.</a:t>
            </a:r>
            <a:endParaRPr lang="en-GB" altLang="cs-CZ" sz="2200" b="0" dirty="0">
              <a:solidFill>
                <a:srgbClr val="FF0000"/>
              </a:solidFill>
            </a:endParaRPr>
          </a:p>
          <a:p>
            <a:pPr marL="0" indent="0" eaLnBrk="1" hangingPunct="1">
              <a:spcBef>
                <a:spcPts val="0"/>
              </a:spcBef>
              <a:buFontTx/>
              <a:buNone/>
            </a:pPr>
            <a:r>
              <a:rPr lang="cs-CZ" altLang="cs-CZ" sz="2200" b="0" dirty="0">
                <a:solidFill>
                  <a:srgbClr val="FF0000"/>
                </a:solidFill>
              </a:rPr>
              <a:t>P</a:t>
            </a:r>
            <a:r>
              <a:rPr lang="en-GB" altLang="cs-CZ" sz="2200" b="0" dirty="0" err="1">
                <a:solidFill>
                  <a:srgbClr val="FF0000"/>
                </a:solidFill>
              </a:rPr>
              <a:t>erceived</a:t>
            </a:r>
            <a:r>
              <a:rPr lang="en-GB" altLang="cs-CZ" sz="2200" b="0" dirty="0">
                <a:solidFill>
                  <a:srgbClr val="FF0000"/>
                </a:solidFill>
              </a:rPr>
              <a:t> frequency is higher when approaching</a:t>
            </a:r>
            <a:r>
              <a:rPr lang="cs-CZ" altLang="cs-CZ" sz="2200" b="0" dirty="0">
                <a:solidFill>
                  <a:srgbClr val="FF0000"/>
                </a:solidFill>
              </a:rPr>
              <a:t> </a:t>
            </a:r>
            <a:r>
              <a:rPr lang="cs-CZ" altLang="cs-CZ" sz="2200" b="0" dirty="0" err="1">
                <a:solidFill>
                  <a:srgbClr val="FF0000"/>
                </a:solidFill>
              </a:rPr>
              <a:t>it</a:t>
            </a:r>
            <a:r>
              <a:rPr lang="cs-CZ" altLang="cs-CZ" sz="2200" b="0" dirty="0">
                <a:solidFill>
                  <a:srgbClr val="FF0000"/>
                </a:solidFill>
              </a:rPr>
              <a:t>.</a:t>
            </a:r>
            <a:endParaRPr lang="en-GB" altLang="cs-CZ" sz="2200" b="0" dirty="0">
              <a:solidFill>
                <a:srgbClr val="FF0000"/>
              </a:solidFill>
            </a:endParaRPr>
          </a:p>
          <a:p>
            <a:pPr marL="0" indent="0" eaLnBrk="1" hangingPunct="1">
              <a:spcBef>
                <a:spcPts val="0"/>
              </a:spcBef>
              <a:buFontTx/>
              <a:buNone/>
            </a:pPr>
            <a:r>
              <a:rPr lang="cs-CZ" altLang="cs-CZ" sz="2200" b="0" dirty="0">
                <a:solidFill>
                  <a:srgbClr val="FF0000"/>
                </a:solidFill>
              </a:rPr>
              <a:t>P</a:t>
            </a:r>
            <a:r>
              <a:rPr lang="en-GB" altLang="cs-CZ" sz="2200" b="0" dirty="0" err="1">
                <a:solidFill>
                  <a:srgbClr val="FF0000"/>
                </a:solidFill>
              </a:rPr>
              <a:t>erceived</a:t>
            </a:r>
            <a:r>
              <a:rPr lang="en-GB" altLang="cs-CZ" sz="2200" b="0" dirty="0">
                <a:solidFill>
                  <a:srgbClr val="FF0000"/>
                </a:solidFill>
              </a:rPr>
              <a:t> frequency is lower when moving away</a:t>
            </a:r>
            <a:r>
              <a:rPr lang="cs-CZ" altLang="cs-CZ" sz="2200" b="0" dirty="0">
                <a:solidFill>
                  <a:srgbClr val="FF0000"/>
                </a:solidFill>
              </a:rPr>
              <a:t> </a:t>
            </a:r>
            <a:r>
              <a:rPr lang="cs-CZ" altLang="cs-CZ" sz="2200" b="0" dirty="0" err="1">
                <a:solidFill>
                  <a:srgbClr val="FF0000"/>
                </a:solidFill>
              </a:rPr>
              <a:t>it</a:t>
            </a:r>
            <a:r>
              <a:rPr lang="cs-CZ" altLang="cs-CZ" sz="2200" b="0" dirty="0">
                <a:solidFill>
                  <a:srgbClr val="FF0000"/>
                </a:solidFill>
              </a:rPr>
              <a:t>.</a:t>
            </a:r>
            <a:endParaRPr lang="en-GB" altLang="cs-CZ" sz="2200" b="0" dirty="0">
              <a:solidFill>
                <a:srgbClr val="FF0000"/>
              </a:solidFill>
            </a:endParaRPr>
          </a:p>
          <a:p>
            <a:pPr marL="0" indent="0" eaLnBrk="1" hangingPunct="1">
              <a:buFontTx/>
              <a:buNone/>
            </a:pPr>
            <a:endParaRPr lang="en-GB" altLang="cs-CZ" sz="2800" b="1" dirty="0"/>
          </a:p>
        </p:txBody>
      </p:sp>
      <p:pic>
        <p:nvPicPr>
          <p:cNvPr id="81925" name="Picture 7" descr="DOPPLER">
            <a:extLst>
              <a:ext uri="{FF2B5EF4-FFF2-40B4-BE49-F238E27FC236}">
                <a16:creationId xmlns:a16="http://schemas.microsoft.com/office/drawing/2014/main" id="{1FA3DD37-C4B2-4F53-93D2-5A8B05DAC112}"/>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b="10364"/>
          <a:stretch>
            <a:fillRect/>
          </a:stretch>
        </p:blipFill>
        <p:spPr>
          <a:xfrm>
            <a:off x="8597737" y="171549"/>
            <a:ext cx="2227918" cy="2847101"/>
          </a:xfrm>
          <a:noFill/>
        </p:spPr>
      </p:pic>
      <p:sp>
        <p:nvSpPr>
          <p:cNvPr id="81926" name="Rectangle 9">
            <a:extLst>
              <a:ext uri="{FF2B5EF4-FFF2-40B4-BE49-F238E27FC236}">
                <a16:creationId xmlns:a16="http://schemas.microsoft.com/office/drawing/2014/main" id="{09DBA68D-4B2D-4F7E-AACF-9CF624CF38FC}"/>
              </a:ext>
            </a:extLst>
          </p:cNvPr>
          <p:cNvSpPr>
            <a:spLocks noChangeArrowheads="1"/>
          </p:cNvSpPr>
          <p:nvPr/>
        </p:nvSpPr>
        <p:spPr bwMode="auto">
          <a:xfrm>
            <a:off x="2081049" y="1271423"/>
            <a:ext cx="6356078" cy="925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0000" tIns="46800" rIns="90000" bIns="468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1800" dirty="0"/>
              <a:t>Christian. A. Doppler (1803-1853), Austrian physicist </a:t>
            </a:r>
          </a:p>
          <a:p>
            <a:pPr eaLnBrk="1" hangingPunct="1">
              <a:spcBef>
                <a:spcPct val="0"/>
              </a:spcBef>
              <a:buFontTx/>
              <a:buNone/>
            </a:pPr>
            <a:r>
              <a:rPr lang="en-GB" altLang="cs-CZ" sz="1800" dirty="0"/>
              <a:t>and mathematician, formulated his theory in</a:t>
            </a:r>
            <a:r>
              <a:rPr lang="cs-CZ" altLang="cs-CZ" sz="1800" dirty="0"/>
              <a:t> </a:t>
            </a:r>
            <a:r>
              <a:rPr lang="en-GB" altLang="cs-CZ" sz="1800" dirty="0"/>
              <a:t>1842</a:t>
            </a:r>
          </a:p>
          <a:p>
            <a:pPr eaLnBrk="1" hangingPunct="1">
              <a:spcBef>
                <a:spcPct val="0"/>
              </a:spcBef>
              <a:buFontTx/>
              <a:buNone/>
            </a:pPr>
            <a:r>
              <a:rPr lang="en-GB" altLang="cs-CZ" sz="1800" dirty="0"/>
              <a:t>during his stay in Prague.</a:t>
            </a:r>
          </a:p>
        </p:txBody>
      </p:sp>
    </p:spTree>
    <p:extLst>
      <p:ext uri="{BB962C8B-B14F-4D97-AF65-F5344CB8AC3E}">
        <p14:creationId xmlns:p14="http://schemas.microsoft.com/office/powerpoint/2010/main" val="27370301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Zástupný symbol pro číslo snímku 4">
            <a:extLst>
              <a:ext uri="{FF2B5EF4-FFF2-40B4-BE49-F238E27FC236}">
                <a16:creationId xmlns:a16="http://schemas.microsoft.com/office/drawing/2014/main" id="{1579DD47-541B-4520-888E-348EB9C4E1B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388E4B8-58FB-45C9-9F2C-C4EEB6CB497D}" type="slidenum">
              <a:rPr lang="cs-CZ" altLang="cs-CZ" sz="1400"/>
              <a:pPr>
                <a:spcBef>
                  <a:spcPct val="0"/>
                </a:spcBef>
                <a:buFontTx/>
                <a:buNone/>
              </a:pPr>
              <a:t>36</a:t>
            </a:fld>
            <a:endParaRPr lang="cs-CZ" altLang="cs-CZ" sz="1400"/>
          </a:p>
        </p:txBody>
      </p:sp>
      <p:sp>
        <p:nvSpPr>
          <p:cNvPr id="86019" name="Text Box 2">
            <a:extLst>
              <a:ext uri="{FF2B5EF4-FFF2-40B4-BE49-F238E27FC236}">
                <a16:creationId xmlns:a16="http://schemas.microsoft.com/office/drawing/2014/main" id="{DBAA38EC-9CC1-4694-9D06-8799E2F84767}"/>
              </a:ext>
            </a:extLst>
          </p:cNvPr>
          <p:cNvSpPr txBox="1">
            <a:spLocks noChangeArrowheads="1"/>
          </p:cNvSpPr>
          <p:nvPr/>
        </p:nvSpPr>
        <p:spPr bwMode="auto">
          <a:xfrm>
            <a:off x="2065283" y="1531883"/>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GB" altLang="cs-CZ" sz="2400" b="0">
              <a:latin typeface="Times New Roman" panose="02020603050405020304" pitchFamily="18" charset="0"/>
            </a:endParaRPr>
          </a:p>
        </p:txBody>
      </p:sp>
      <p:sp>
        <p:nvSpPr>
          <p:cNvPr id="86020" name="Text Box 3">
            <a:extLst>
              <a:ext uri="{FF2B5EF4-FFF2-40B4-BE49-F238E27FC236}">
                <a16:creationId xmlns:a16="http://schemas.microsoft.com/office/drawing/2014/main" id="{A13ACD34-CB18-43D6-BF86-4E135C98A58E}"/>
              </a:ext>
            </a:extLst>
          </p:cNvPr>
          <p:cNvSpPr txBox="1">
            <a:spLocks noChangeArrowheads="1"/>
          </p:cNvSpPr>
          <p:nvPr/>
        </p:nvSpPr>
        <p:spPr bwMode="auto">
          <a:xfrm>
            <a:off x="1545022" y="2141648"/>
            <a:ext cx="4096626" cy="3231654"/>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400" dirty="0"/>
              <a:t>Application of Doppler effect in blood flow velocity measurement</a:t>
            </a:r>
          </a:p>
          <a:p>
            <a:pPr eaLnBrk="1" hangingPunct="1">
              <a:spcBef>
                <a:spcPct val="50000"/>
              </a:spcBef>
              <a:buFontTx/>
              <a:buNone/>
            </a:pPr>
            <a:endParaRPr lang="en-GB" altLang="cs-CZ" sz="2400" dirty="0"/>
          </a:p>
          <a:p>
            <a:pPr eaLnBrk="1" hangingPunct="1">
              <a:spcBef>
                <a:spcPct val="50000"/>
              </a:spcBef>
              <a:buFontTx/>
              <a:buNone/>
            </a:pPr>
            <a:endParaRPr lang="en-GB" altLang="cs-CZ" sz="2400" dirty="0"/>
          </a:p>
          <a:p>
            <a:pPr eaLnBrk="1" hangingPunct="1">
              <a:spcBef>
                <a:spcPct val="50000"/>
              </a:spcBef>
              <a:buFontTx/>
              <a:buNone/>
            </a:pPr>
            <a:r>
              <a:rPr lang="en-GB" altLang="cs-CZ" sz="2400" dirty="0"/>
              <a:t>Moving reflector (back scatterer</a:t>
            </a:r>
            <a:r>
              <a:rPr lang="cs-CZ" altLang="cs-CZ" sz="2400" dirty="0"/>
              <a:t>)</a:t>
            </a:r>
            <a:r>
              <a:rPr lang="en-GB" altLang="cs-CZ" sz="2400" dirty="0"/>
              <a:t> = erythrocytes </a:t>
            </a:r>
          </a:p>
        </p:txBody>
      </p:sp>
      <p:pic>
        <p:nvPicPr>
          <p:cNvPr id="86021" name="Picture 4" descr="Doppler effect II">
            <a:extLst>
              <a:ext uri="{FF2B5EF4-FFF2-40B4-BE49-F238E27FC236}">
                <a16:creationId xmlns:a16="http://schemas.microsoft.com/office/drawing/2014/main" id="{5451DA08-4172-45B9-B1C4-64C17069F7EB}"/>
              </a:ext>
            </a:extLst>
          </p:cNvPr>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5972559" y="1296892"/>
            <a:ext cx="4474724" cy="4799054"/>
          </a:xfrm>
          <a:noFill/>
        </p:spPr>
      </p:pic>
      <p:sp>
        <p:nvSpPr>
          <p:cNvPr id="86022" name="Text Box 5">
            <a:extLst>
              <a:ext uri="{FF2B5EF4-FFF2-40B4-BE49-F238E27FC236}">
                <a16:creationId xmlns:a16="http://schemas.microsoft.com/office/drawing/2014/main" id="{9D8D1354-D33E-4D55-BCEB-41C4346ADB81}"/>
              </a:ext>
            </a:extLst>
          </p:cNvPr>
          <p:cNvSpPr txBox="1">
            <a:spLocks noChangeArrowheads="1"/>
          </p:cNvSpPr>
          <p:nvPr/>
        </p:nvSpPr>
        <p:spPr bwMode="auto">
          <a:xfrm>
            <a:off x="463168" y="207799"/>
            <a:ext cx="1037299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179388">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spcBef>
                <a:spcPct val="0"/>
              </a:spcBef>
              <a:buFontTx/>
              <a:buNone/>
            </a:pPr>
            <a:r>
              <a:rPr lang="en-GB" altLang="cs-CZ" sz="3600" b="1" dirty="0">
                <a:solidFill>
                  <a:srgbClr val="0000DC"/>
                </a:solidFill>
              </a:rPr>
              <a:t>Doppler flow measurement</a:t>
            </a:r>
            <a:r>
              <a:rPr lang="cs-CZ" altLang="cs-CZ" sz="3600" b="1" dirty="0">
                <a:solidFill>
                  <a:srgbClr val="0000DC"/>
                </a:solidFill>
              </a:rPr>
              <a:t>: </a:t>
            </a:r>
            <a:r>
              <a:rPr lang="en-GB" altLang="cs-CZ" sz="3600" b="1" dirty="0">
                <a:solidFill>
                  <a:srgbClr val="0000DC"/>
                </a:solidFill>
              </a:rPr>
              <a:t>Principle of Doppler effect</a:t>
            </a:r>
            <a:endParaRPr lang="cs-CZ" altLang="cs-CZ" sz="3600" b="1" dirty="0">
              <a:solidFill>
                <a:srgbClr val="0000DC"/>
              </a:solidFill>
            </a:endParaRPr>
          </a:p>
        </p:txBody>
      </p:sp>
    </p:spTree>
    <p:extLst>
      <p:ext uri="{BB962C8B-B14F-4D97-AF65-F5344CB8AC3E}">
        <p14:creationId xmlns:p14="http://schemas.microsoft.com/office/powerpoint/2010/main" val="5978558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Zástupný symbol pro číslo snímku 4">
            <a:extLst>
              <a:ext uri="{FF2B5EF4-FFF2-40B4-BE49-F238E27FC236}">
                <a16:creationId xmlns:a16="http://schemas.microsoft.com/office/drawing/2014/main" id="{96E45C59-C5D4-4685-9B88-FE2A0FDC154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E938FC6-5A05-48B4-AE17-79B231B0C3E4}" type="slidenum">
              <a:rPr lang="cs-CZ" altLang="cs-CZ" sz="1400"/>
              <a:pPr>
                <a:spcBef>
                  <a:spcPct val="0"/>
                </a:spcBef>
                <a:buFontTx/>
                <a:buNone/>
              </a:pPr>
              <a:t>37</a:t>
            </a:fld>
            <a:endParaRPr lang="cs-CZ" altLang="cs-CZ" sz="1400"/>
          </a:p>
        </p:txBody>
      </p:sp>
      <p:sp>
        <p:nvSpPr>
          <p:cNvPr id="75778" name="Text Box 2">
            <a:extLst>
              <a:ext uri="{FF2B5EF4-FFF2-40B4-BE49-F238E27FC236}">
                <a16:creationId xmlns:a16="http://schemas.microsoft.com/office/drawing/2014/main" id="{752E4699-E8DA-4C17-AB14-FADFB7ED4EA5}"/>
              </a:ext>
            </a:extLst>
          </p:cNvPr>
          <p:cNvSpPr txBox="1">
            <a:spLocks noChangeArrowheads="1"/>
          </p:cNvSpPr>
          <p:nvPr/>
        </p:nvSpPr>
        <p:spPr bwMode="auto">
          <a:xfrm>
            <a:off x="672662" y="1644103"/>
            <a:ext cx="10625957" cy="4598182"/>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60000"/>
              </a:spcBef>
              <a:buFontTx/>
              <a:buNone/>
            </a:pPr>
            <a:r>
              <a:rPr lang="en-GB" altLang="cs-CZ" sz="2400" dirty="0"/>
              <a:t>US Doppler blood flow-meters</a:t>
            </a:r>
            <a:r>
              <a:rPr lang="en-GB" altLang="cs-CZ" sz="2400" b="0" dirty="0"/>
              <a:t> </a:t>
            </a:r>
            <a:endParaRPr lang="cs-CZ" altLang="cs-CZ" sz="2400" b="0" dirty="0"/>
          </a:p>
          <a:p>
            <a:pPr eaLnBrk="1" hangingPunct="1">
              <a:spcBef>
                <a:spcPct val="60000"/>
              </a:spcBef>
              <a:buFontTx/>
              <a:buNone/>
            </a:pPr>
            <a:r>
              <a:rPr lang="en-GB" altLang="cs-CZ" sz="2400" b="0" dirty="0"/>
              <a:t>are based on the difference between the frequency of ultrasound (US) waves emitted by the probe and those reflected (back-scattered) by moving erythrocytes.</a:t>
            </a:r>
            <a:r>
              <a:rPr lang="en-GB" altLang="cs-CZ" sz="2400" b="0" dirty="0">
                <a:cs typeface="Times New Roman" panose="02020603050405020304" pitchFamily="18" charset="0"/>
              </a:rPr>
              <a:t> </a:t>
            </a:r>
            <a:r>
              <a:rPr lang="en-GB" altLang="cs-CZ" sz="2400" b="0" dirty="0"/>
              <a:t> </a:t>
            </a:r>
          </a:p>
          <a:p>
            <a:pPr eaLnBrk="1" hangingPunct="1">
              <a:spcBef>
                <a:spcPct val="100000"/>
              </a:spcBef>
              <a:buFontTx/>
              <a:buNone/>
            </a:pPr>
            <a:r>
              <a:rPr lang="en-GB" altLang="cs-CZ" sz="2400" dirty="0">
                <a:solidFill>
                  <a:srgbClr val="FF3300"/>
                </a:solidFill>
              </a:rPr>
              <a:t>The frequency of reflected waves </a:t>
            </a:r>
            <a:r>
              <a:rPr lang="en-GB" altLang="cs-CZ" sz="2400" b="0" dirty="0">
                <a:solidFill>
                  <a:srgbClr val="FF3300"/>
                </a:solidFill>
              </a:rPr>
              <a:t>is</a:t>
            </a:r>
            <a:r>
              <a:rPr lang="en-GB" altLang="cs-CZ" sz="2400" b="0" dirty="0"/>
              <a:t> (in comparison with the emitted waves)</a:t>
            </a:r>
          </a:p>
          <a:p>
            <a:pPr eaLnBrk="1" hangingPunct="1">
              <a:spcBef>
                <a:spcPct val="30000"/>
              </a:spcBef>
              <a:buFontTx/>
              <a:buNone/>
            </a:pPr>
            <a:r>
              <a:rPr lang="en-GB" altLang="cs-CZ" sz="2400" dirty="0">
                <a:solidFill>
                  <a:srgbClr val="FF3300"/>
                </a:solidFill>
              </a:rPr>
              <a:t>higher in forward blood flow</a:t>
            </a:r>
            <a:r>
              <a:rPr lang="en-GB" altLang="cs-CZ" sz="2400" dirty="0"/>
              <a:t> </a:t>
            </a:r>
            <a:r>
              <a:rPr lang="en-GB" altLang="cs-CZ" sz="2400" b="0" dirty="0"/>
              <a:t>(towards the probe)</a:t>
            </a:r>
            <a:r>
              <a:rPr lang="en-GB" altLang="cs-CZ" sz="2400" dirty="0"/>
              <a:t>     </a:t>
            </a:r>
          </a:p>
          <a:p>
            <a:pPr eaLnBrk="1" hangingPunct="1">
              <a:spcBef>
                <a:spcPct val="30000"/>
              </a:spcBef>
              <a:buFontTx/>
              <a:buNone/>
            </a:pPr>
            <a:r>
              <a:rPr lang="en-GB" altLang="cs-CZ" sz="2400" dirty="0">
                <a:solidFill>
                  <a:srgbClr val="FF3300"/>
                </a:solidFill>
              </a:rPr>
              <a:t>lower in back blood flow</a:t>
            </a:r>
            <a:r>
              <a:rPr lang="en-GB" altLang="cs-CZ" sz="2400" dirty="0"/>
              <a:t> </a:t>
            </a:r>
            <a:r>
              <a:rPr lang="en-GB" altLang="cs-CZ" sz="2400" b="0" dirty="0"/>
              <a:t>(away from the probe)</a:t>
            </a:r>
            <a:endParaRPr lang="en-GB" altLang="cs-CZ" sz="2400" b="0" u="sng" dirty="0"/>
          </a:p>
          <a:p>
            <a:pPr eaLnBrk="1" hangingPunct="1">
              <a:spcBef>
                <a:spcPct val="100000"/>
              </a:spcBef>
              <a:buFontTx/>
              <a:buNone/>
            </a:pPr>
            <a:r>
              <a:rPr lang="en-GB" altLang="cs-CZ" sz="2400" dirty="0"/>
              <a:t>The difference </a:t>
            </a:r>
            <a:r>
              <a:rPr lang="en-GB" altLang="cs-CZ" sz="2400" b="0" dirty="0"/>
              <a:t>between the frequencies of emitted and reflected US waves</a:t>
            </a:r>
            <a:r>
              <a:rPr lang="en-GB" altLang="cs-CZ" sz="2400" dirty="0"/>
              <a:t> is proportional to </a:t>
            </a:r>
            <a:r>
              <a:rPr lang="en-GB" altLang="cs-CZ" sz="2400" b="0" dirty="0"/>
              <a:t>blood flow</a:t>
            </a:r>
            <a:r>
              <a:rPr lang="en-GB" altLang="cs-CZ" sz="2400" dirty="0"/>
              <a:t> velocity.</a:t>
            </a:r>
          </a:p>
        </p:txBody>
      </p:sp>
      <p:sp>
        <p:nvSpPr>
          <p:cNvPr id="88068" name="Text Box 3">
            <a:extLst>
              <a:ext uri="{FF2B5EF4-FFF2-40B4-BE49-F238E27FC236}">
                <a16:creationId xmlns:a16="http://schemas.microsoft.com/office/drawing/2014/main" id="{DE9E7407-F6EF-41DB-8E03-4036D63C820D}"/>
              </a:ext>
            </a:extLst>
          </p:cNvPr>
          <p:cNvSpPr txBox="1">
            <a:spLocks noChangeArrowheads="1"/>
          </p:cNvSpPr>
          <p:nvPr/>
        </p:nvSpPr>
        <p:spPr bwMode="auto">
          <a:xfrm>
            <a:off x="378371" y="260351"/>
            <a:ext cx="1049983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179388">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spcBef>
                <a:spcPct val="0"/>
              </a:spcBef>
              <a:buFontTx/>
              <a:buNone/>
            </a:pPr>
            <a:r>
              <a:rPr lang="en-GB" altLang="cs-CZ" sz="3600" b="1" dirty="0">
                <a:solidFill>
                  <a:srgbClr val="0000DC"/>
                </a:solidFill>
              </a:rPr>
              <a:t>Doppler flow measurement</a:t>
            </a:r>
            <a:r>
              <a:rPr lang="cs-CZ" altLang="cs-CZ" sz="3600" b="1" dirty="0">
                <a:solidFill>
                  <a:srgbClr val="0000DC"/>
                </a:solidFill>
              </a:rPr>
              <a:t>: </a:t>
            </a:r>
            <a:r>
              <a:rPr lang="en-GB" altLang="cs-CZ" sz="3600" b="1" dirty="0">
                <a:solidFill>
                  <a:srgbClr val="0000DC"/>
                </a:solidFill>
              </a:rPr>
              <a:t>Principle of blood flow measurement</a:t>
            </a:r>
          </a:p>
        </p:txBody>
      </p:sp>
    </p:spTree>
    <p:extLst>
      <p:ext uri="{BB962C8B-B14F-4D97-AF65-F5344CB8AC3E}">
        <p14:creationId xmlns:p14="http://schemas.microsoft.com/office/powerpoint/2010/main" val="25724379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577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5778">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5778">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577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Zástupný symbol pro číslo snímku 4">
            <a:extLst>
              <a:ext uri="{FF2B5EF4-FFF2-40B4-BE49-F238E27FC236}">
                <a16:creationId xmlns:a16="http://schemas.microsoft.com/office/drawing/2014/main" id="{9F27820C-1CC4-48CE-9504-049C8B6E81D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FA74C93-84E3-4829-BE67-E55C48E32548}" type="slidenum">
              <a:rPr lang="cs-CZ" altLang="cs-CZ" sz="1400"/>
              <a:pPr>
                <a:spcBef>
                  <a:spcPct val="0"/>
                </a:spcBef>
                <a:buFontTx/>
                <a:buNone/>
              </a:pPr>
              <a:t>38</a:t>
            </a:fld>
            <a:endParaRPr lang="cs-CZ" altLang="cs-CZ" sz="1400"/>
          </a:p>
        </p:txBody>
      </p:sp>
      <p:sp>
        <p:nvSpPr>
          <p:cNvPr id="90115" name="Text Box 2">
            <a:extLst>
              <a:ext uri="{FF2B5EF4-FFF2-40B4-BE49-F238E27FC236}">
                <a16:creationId xmlns:a16="http://schemas.microsoft.com/office/drawing/2014/main" id="{34E78ED3-36F6-4431-9D54-642D374EA550}"/>
              </a:ext>
            </a:extLst>
          </p:cNvPr>
          <p:cNvSpPr txBox="1">
            <a:spLocks noChangeArrowheads="1"/>
          </p:cNvSpPr>
          <p:nvPr/>
        </p:nvSpPr>
        <p:spPr bwMode="auto">
          <a:xfrm>
            <a:off x="1981200" y="1600200"/>
            <a:ext cx="822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GB" altLang="cs-CZ" sz="2400" b="0">
              <a:latin typeface="Times New Roman" panose="02020603050405020304" pitchFamily="18" charset="0"/>
            </a:endParaRPr>
          </a:p>
        </p:txBody>
      </p:sp>
      <p:sp>
        <p:nvSpPr>
          <p:cNvPr id="90116" name="Text Box 3">
            <a:extLst>
              <a:ext uri="{FF2B5EF4-FFF2-40B4-BE49-F238E27FC236}">
                <a16:creationId xmlns:a16="http://schemas.microsoft.com/office/drawing/2014/main" id="{F1D9C598-B96A-4C78-873E-5D58ABCCDBF7}"/>
              </a:ext>
            </a:extLst>
          </p:cNvPr>
          <p:cNvSpPr txBox="1">
            <a:spLocks noChangeArrowheads="1"/>
          </p:cNvSpPr>
          <p:nvPr/>
        </p:nvSpPr>
        <p:spPr bwMode="auto">
          <a:xfrm>
            <a:off x="451945" y="89502"/>
            <a:ext cx="10426262"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spcBef>
                <a:spcPct val="50000"/>
              </a:spcBef>
              <a:buFontTx/>
              <a:buNone/>
            </a:pPr>
            <a:r>
              <a:rPr lang="en-GB" altLang="cs-CZ" sz="3600" b="1" dirty="0">
                <a:solidFill>
                  <a:srgbClr val="0000DC"/>
                </a:solidFill>
              </a:rPr>
              <a:t>Doppler flow measurement</a:t>
            </a:r>
            <a:r>
              <a:rPr lang="cs-CZ" altLang="cs-CZ" sz="3600" b="1" dirty="0">
                <a:solidFill>
                  <a:srgbClr val="0000DC"/>
                </a:solidFill>
              </a:rPr>
              <a:t>: </a:t>
            </a:r>
            <a:r>
              <a:rPr lang="en-GB" altLang="cs-CZ" sz="3600" b="1" dirty="0">
                <a:solidFill>
                  <a:srgbClr val="0000DC"/>
                </a:solidFill>
              </a:rPr>
              <a:t>principle of blood flow measurement</a:t>
            </a:r>
          </a:p>
        </p:txBody>
      </p:sp>
      <p:pic>
        <p:nvPicPr>
          <p:cNvPr id="76804" name="Picture 4" descr="angle alpha">
            <a:extLst>
              <a:ext uri="{FF2B5EF4-FFF2-40B4-BE49-F238E27FC236}">
                <a16:creationId xmlns:a16="http://schemas.microsoft.com/office/drawing/2014/main" id="{53F4FA79-2E5B-4C10-B8FD-2D94D066F218}"/>
              </a:ext>
            </a:extLst>
          </p:cNvPr>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2063750" y="1412876"/>
            <a:ext cx="6618288" cy="5065713"/>
          </a:xfrm>
          <a:noFill/>
        </p:spPr>
      </p:pic>
    </p:spTree>
    <p:extLst>
      <p:ext uri="{BB962C8B-B14F-4D97-AF65-F5344CB8AC3E}">
        <p14:creationId xmlns:p14="http://schemas.microsoft.com/office/powerpoint/2010/main" val="38687516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dissolve">
                                      <p:cBhvr>
                                        <p:cTn id="7" dur="500"/>
                                        <p:tgtEl>
                                          <p:spTgt spid="768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Zástupný symbol pro číslo snímku 6">
            <a:extLst>
              <a:ext uri="{FF2B5EF4-FFF2-40B4-BE49-F238E27FC236}">
                <a16:creationId xmlns:a16="http://schemas.microsoft.com/office/drawing/2014/main" id="{30A2A480-9BC2-4C68-882C-971859C32CF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2E1F1B1-40AF-4CDC-A422-371E9248542E}" type="slidenum">
              <a:rPr lang="cs-CZ" altLang="cs-CZ" sz="1400"/>
              <a:pPr>
                <a:spcBef>
                  <a:spcPct val="0"/>
                </a:spcBef>
                <a:buFontTx/>
                <a:buNone/>
              </a:pPr>
              <a:t>39</a:t>
            </a:fld>
            <a:endParaRPr lang="cs-CZ" altLang="cs-CZ" sz="1400"/>
          </a:p>
        </p:txBody>
      </p:sp>
      <p:sp>
        <p:nvSpPr>
          <p:cNvPr id="77826" name="Text Box 2">
            <a:extLst>
              <a:ext uri="{FF2B5EF4-FFF2-40B4-BE49-F238E27FC236}">
                <a16:creationId xmlns:a16="http://schemas.microsoft.com/office/drawing/2014/main" id="{1DC05DAE-6372-46CF-9D63-577A755F48CE}"/>
              </a:ext>
            </a:extLst>
          </p:cNvPr>
          <p:cNvSpPr txBox="1">
            <a:spLocks noChangeArrowheads="1"/>
          </p:cNvSpPr>
          <p:nvPr/>
        </p:nvSpPr>
        <p:spPr bwMode="auto">
          <a:xfrm>
            <a:off x="945931" y="1295401"/>
            <a:ext cx="10258097" cy="2708434"/>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AutoNum type="arabicParenR"/>
            </a:pPr>
            <a:r>
              <a:rPr lang="en-GB" altLang="cs-CZ" sz="2000" b="0" dirty="0"/>
              <a:t>Calculation of Doppler frequency change  </a:t>
            </a:r>
            <a:r>
              <a:rPr lang="en-GB" altLang="cs-CZ" sz="2000" b="0" i="1" dirty="0" err="1"/>
              <a:t>f</a:t>
            </a:r>
            <a:r>
              <a:rPr lang="en-GB" altLang="cs-CZ" sz="2000" b="0" i="1" baseline="-25000" dirty="0" err="1"/>
              <a:t>d</a:t>
            </a:r>
            <a:endParaRPr lang="en-GB" altLang="cs-CZ" sz="2000" b="0" i="1" dirty="0"/>
          </a:p>
          <a:p>
            <a:pPr eaLnBrk="1" hangingPunct="1">
              <a:spcBef>
                <a:spcPct val="0"/>
              </a:spcBef>
              <a:buFontTx/>
              <a:buAutoNum type="arabicParenR"/>
            </a:pPr>
            <a:r>
              <a:rPr lang="en-GB" altLang="cs-CZ" sz="2000" b="0" dirty="0"/>
              <a:t>Calculation of </a:t>
            </a:r>
            <a:r>
              <a:rPr lang="cs-CZ" altLang="cs-CZ" sz="2000" b="0" dirty="0"/>
              <a:t>„</a:t>
            </a:r>
            <a:r>
              <a:rPr lang="en-GB" altLang="cs-CZ" sz="2000" b="0" dirty="0"/>
              <a:t>reflector</a:t>
            </a:r>
            <a:r>
              <a:rPr lang="cs-CZ" altLang="cs-CZ" sz="2000" b="0" dirty="0"/>
              <a:t>“</a:t>
            </a:r>
            <a:r>
              <a:rPr lang="en-GB" altLang="cs-CZ" sz="2000" b="0" dirty="0"/>
              <a:t> (erythrocytes) velocity </a:t>
            </a:r>
            <a:r>
              <a:rPr lang="en-GB" altLang="cs-CZ" sz="2000" b="0" i="1" dirty="0"/>
              <a:t>v</a:t>
            </a:r>
          </a:p>
          <a:p>
            <a:pPr eaLnBrk="1" hangingPunct="1">
              <a:spcBef>
                <a:spcPct val="50000"/>
              </a:spcBef>
              <a:buFontTx/>
              <a:buNone/>
            </a:pPr>
            <a:r>
              <a:rPr lang="en-GB" altLang="cs-CZ" sz="2000" dirty="0">
                <a:latin typeface="Times New Roman" panose="02020603050405020304" pitchFamily="18" charset="0"/>
              </a:rPr>
              <a:t>                   </a:t>
            </a:r>
            <a:r>
              <a:rPr lang="en-GB" altLang="cs-CZ" sz="2000" dirty="0"/>
              <a:t>                                         </a:t>
            </a:r>
          </a:p>
          <a:p>
            <a:pPr eaLnBrk="1" hangingPunct="1">
              <a:spcBef>
                <a:spcPct val="0"/>
              </a:spcBef>
              <a:buFontTx/>
              <a:buNone/>
            </a:pPr>
            <a:r>
              <a:rPr lang="en-GB" altLang="cs-CZ" sz="2000" dirty="0"/>
              <a:t>1)  </a:t>
            </a:r>
            <a:r>
              <a:rPr lang="cs-CZ" altLang="cs-CZ" sz="2000" dirty="0"/>
              <a:t>                </a:t>
            </a:r>
            <a:r>
              <a:rPr lang="en-GB" altLang="cs-CZ" sz="2000" dirty="0"/>
              <a:t>                                              2)    </a:t>
            </a:r>
          </a:p>
          <a:p>
            <a:pPr eaLnBrk="1" hangingPunct="1">
              <a:spcBef>
                <a:spcPct val="0"/>
              </a:spcBef>
              <a:buFontTx/>
              <a:buNone/>
            </a:pPr>
            <a:r>
              <a:rPr lang="en-GB" altLang="cs-CZ" sz="2000" dirty="0"/>
              <a:t>                 </a:t>
            </a:r>
            <a:r>
              <a:rPr lang="en-GB" altLang="cs-CZ" sz="2000" baseline="-25000" dirty="0"/>
              <a:t>                                                             </a:t>
            </a:r>
          </a:p>
          <a:p>
            <a:pPr eaLnBrk="1" hangingPunct="1">
              <a:spcBef>
                <a:spcPct val="0"/>
              </a:spcBef>
              <a:buFontTx/>
              <a:buNone/>
            </a:pPr>
            <a:r>
              <a:rPr lang="en-GB" altLang="cs-CZ" sz="2000" i="1" dirty="0" err="1"/>
              <a:t>f</a:t>
            </a:r>
            <a:r>
              <a:rPr lang="en-GB" altLang="cs-CZ" sz="2000" i="1" baseline="-25000" dirty="0" err="1"/>
              <a:t>v</a:t>
            </a:r>
            <a:r>
              <a:rPr lang="en-GB" altLang="cs-CZ" sz="2000" baseline="-25000" dirty="0"/>
              <a:t> </a:t>
            </a:r>
            <a:r>
              <a:rPr lang="en-GB" altLang="cs-CZ" sz="2000" b="0" dirty="0"/>
              <a:t>- frequency of emitted US waves</a:t>
            </a:r>
          </a:p>
          <a:p>
            <a:pPr eaLnBrk="1" hangingPunct="1">
              <a:spcBef>
                <a:spcPct val="0"/>
              </a:spcBef>
              <a:buFontTx/>
              <a:buNone/>
            </a:pPr>
            <a:r>
              <a:rPr lang="en-GB" altLang="cs-CZ" sz="2000" dirty="0">
                <a:cs typeface="Times New Roman" panose="02020603050405020304" pitchFamily="18" charset="0"/>
              </a:rPr>
              <a:t>α</a:t>
            </a:r>
            <a:r>
              <a:rPr lang="en-GB" altLang="cs-CZ" sz="2000" dirty="0"/>
              <a:t> </a:t>
            </a:r>
            <a:r>
              <a:rPr lang="en-GB" altLang="cs-CZ" sz="2000" b="0" dirty="0"/>
              <a:t>- angle made by axis of emitted US beam and the velocity vector of the reflector</a:t>
            </a:r>
          </a:p>
          <a:p>
            <a:pPr eaLnBrk="1" hangingPunct="1">
              <a:spcBef>
                <a:spcPct val="0"/>
              </a:spcBef>
              <a:buFontTx/>
              <a:buNone/>
            </a:pPr>
            <a:r>
              <a:rPr lang="en-GB" altLang="cs-CZ" sz="2000" i="1" dirty="0"/>
              <a:t>c</a:t>
            </a:r>
            <a:r>
              <a:rPr lang="en-GB" altLang="cs-CZ" sz="2000" dirty="0"/>
              <a:t> </a:t>
            </a:r>
            <a:r>
              <a:rPr lang="en-GB" altLang="cs-CZ" sz="2000" b="0" dirty="0"/>
              <a:t>– US speed in the given medium</a:t>
            </a:r>
            <a:r>
              <a:rPr lang="cs-CZ" altLang="cs-CZ" sz="2000" b="0" dirty="0"/>
              <a:t> </a:t>
            </a:r>
            <a:r>
              <a:rPr lang="en-GB" altLang="cs-CZ" sz="2000" b="0" dirty="0"/>
              <a:t> (about 1540 m/s in blood)</a:t>
            </a:r>
            <a:endParaRPr lang="en-GB" altLang="cs-CZ" sz="2000" b="0" baseline="-25000" dirty="0"/>
          </a:p>
        </p:txBody>
      </p:sp>
      <p:sp>
        <p:nvSpPr>
          <p:cNvPr id="92166" name="Text Box 5">
            <a:extLst>
              <a:ext uri="{FF2B5EF4-FFF2-40B4-BE49-F238E27FC236}">
                <a16:creationId xmlns:a16="http://schemas.microsoft.com/office/drawing/2014/main" id="{2F901B1A-4B8D-4FD7-B63D-3ACBEDACE3AF}"/>
              </a:ext>
            </a:extLst>
          </p:cNvPr>
          <p:cNvSpPr txBox="1">
            <a:spLocks noChangeArrowheads="1"/>
          </p:cNvSpPr>
          <p:nvPr/>
        </p:nvSpPr>
        <p:spPr bwMode="auto">
          <a:xfrm>
            <a:off x="1470024" y="249293"/>
            <a:ext cx="7306113" cy="64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lg"/>
              </a14:hiddenLine>
            </a:ext>
          </a:extLst>
        </p:spPr>
        <p:txBody>
          <a:bodyPr wrap="square" lIns="90000" tIns="46800" rIns="90000" bIns="468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3600" b="1" dirty="0">
                <a:solidFill>
                  <a:srgbClr val="0000DC"/>
                </a:solidFill>
              </a:rPr>
              <a:t>Doppler flow measurement</a:t>
            </a:r>
          </a:p>
        </p:txBody>
      </p:sp>
      <mc:AlternateContent xmlns:mc="http://schemas.openxmlformats.org/markup-compatibility/2006" xmlns:a14="http://schemas.microsoft.com/office/drawing/2010/main">
        <mc:Choice Requires="a14">
          <p:sp>
            <p:nvSpPr>
              <p:cNvPr id="7" name="Object 3">
                <a:extLst>
                  <a:ext uri="{FF2B5EF4-FFF2-40B4-BE49-F238E27FC236}">
                    <a16:creationId xmlns:a16="http://schemas.microsoft.com/office/drawing/2014/main" id="{EB396B11-DD27-43AD-8478-C870F27CD522}"/>
                  </a:ext>
                </a:extLst>
              </p:cNvPr>
              <p:cNvSpPr txBox="1">
                <a:spLocks/>
              </p:cNvSpPr>
              <p:nvPr/>
            </p:nvSpPr>
            <p:spPr bwMode="auto">
              <a:xfrm>
                <a:off x="1768821" y="2024120"/>
                <a:ext cx="2952328" cy="1007690"/>
              </a:xfrm>
              <a:prstGeom prst="rect">
                <a:avLst/>
              </a:prstGeom>
              <a:solidFill>
                <a:schemeClr val="bg1">
                  <a:alpha val="59999"/>
                </a:schemeClr>
              </a:solidFill>
              <a:ln>
                <a:noFill/>
              </a:ln>
              <a:effectLst/>
              <a:extLs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a:buFontTx/>
                  <a:buNone/>
                </a:pPr>
                <a14:m>
                  <m:oMathPara xmlns:m="http://schemas.openxmlformats.org/officeDocument/2006/math">
                    <m:oMathParaPr>
                      <m:jc m:val="left"/>
                    </m:oMathParaPr>
                    <m:oMath xmlns:m="http://schemas.openxmlformats.org/officeDocument/2006/math">
                      <m:sSub>
                        <m:sSubPr>
                          <m:ctrlPr>
                            <a:rPr lang="cs-CZ" sz="3200" b="0" i="1" kern="0" smtClean="0">
                              <a:solidFill>
                                <a:srgbClr val="000000"/>
                              </a:solidFill>
                              <a:latin typeface="Cambria Math" panose="02040503050406030204" pitchFamily="18" charset="0"/>
                            </a:rPr>
                          </m:ctrlPr>
                        </m:sSubPr>
                        <m:e>
                          <m:r>
                            <a:rPr lang="cs-CZ" sz="3200" b="0" i="1" kern="0">
                              <a:solidFill>
                                <a:srgbClr val="000000"/>
                              </a:solidFill>
                              <a:latin typeface="Cambria Math" panose="02040503050406030204" pitchFamily="18" charset="0"/>
                            </a:rPr>
                            <m:t>𝑓</m:t>
                          </m:r>
                        </m:e>
                        <m:sub>
                          <m:r>
                            <a:rPr lang="cs-CZ" sz="3200" b="0" i="1" kern="0">
                              <a:solidFill>
                                <a:srgbClr val="000000"/>
                              </a:solidFill>
                              <a:latin typeface="Cambria Math" panose="02040503050406030204" pitchFamily="18" charset="0"/>
                            </a:rPr>
                            <m:t>𝑑</m:t>
                          </m:r>
                        </m:sub>
                      </m:sSub>
                      <m:r>
                        <a:rPr lang="cs-CZ" sz="3200" b="0" i="1" kern="0">
                          <a:solidFill>
                            <a:srgbClr val="000000"/>
                          </a:solidFill>
                          <a:latin typeface="Cambria Math" panose="02040503050406030204" pitchFamily="18" charset="0"/>
                        </a:rPr>
                        <m:t>=</m:t>
                      </m:r>
                      <m:f>
                        <m:fPr>
                          <m:ctrlPr>
                            <a:rPr lang="cs-CZ" sz="3200" b="0" i="1" kern="0">
                              <a:solidFill>
                                <a:srgbClr val="000000"/>
                              </a:solidFill>
                              <a:latin typeface="Cambria Math" panose="02040503050406030204" pitchFamily="18" charset="0"/>
                            </a:rPr>
                          </m:ctrlPr>
                        </m:fPr>
                        <m:num>
                          <m:r>
                            <a:rPr lang="cs-CZ" sz="3200" b="0" i="1" kern="0">
                              <a:solidFill>
                                <a:srgbClr val="000000"/>
                              </a:solidFill>
                              <a:latin typeface="Cambria Math" panose="02040503050406030204" pitchFamily="18" charset="0"/>
                            </a:rPr>
                            <m:t>2</m:t>
                          </m:r>
                          <m:sSub>
                            <m:sSubPr>
                              <m:ctrlPr>
                                <a:rPr lang="cs-CZ" sz="3200" b="0" i="1" kern="0">
                                  <a:solidFill>
                                    <a:srgbClr val="000000"/>
                                  </a:solidFill>
                                  <a:latin typeface="Cambria Math" panose="02040503050406030204" pitchFamily="18" charset="0"/>
                                </a:rPr>
                              </m:ctrlPr>
                            </m:sSubPr>
                            <m:e>
                              <m:r>
                                <a:rPr lang="cs-CZ" sz="3200" b="0" i="1" kern="0">
                                  <a:solidFill>
                                    <a:srgbClr val="000000"/>
                                  </a:solidFill>
                                  <a:latin typeface="Cambria Math" panose="02040503050406030204" pitchFamily="18" charset="0"/>
                                </a:rPr>
                                <m:t>𝑓</m:t>
                              </m:r>
                            </m:e>
                            <m:sub>
                              <m:r>
                                <a:rPr lang="cs-CZ" sz="3200" b="0" i="1" kern="0">
                                  <a:solidFill>
                                    <a:srgbClr val="000000"/>
                                  </a:solidFill>
                                  <a:latin typeface="Cambria Math" panose="02040503050406030204" pitchFamily="18" charset="0"/>
                                </a:rPr>
                                <m:t>𝑣</m:t>
                              </m:r>
                            </m:sub>
                          </m:sSub>
                          <m:r>
                            <a:rPr lang="cs-CZ" sz="3200" b="0" i="1" kern="0">
                              <a:solidFill>
                                <a:srgbClr val="000000"/>
                              </a:solidFill>
                              <a:latin typeface="Cambria Math" panose="02040503050406030204" pitchFamily="18" charset="0"/>
                            </a:rPr>
                            <m:t>𝑣</m:t>
                          </m:r>
                          <m:func>
                            <m:funcPr>
                              <m:ctrlPr>
                                <a:rPr lang="cs-CZ" sz="3200" b="0" i="1" kern="0">
                                  <a:solidFill>
                                    <a:srgbClr val="000000"/>
                                  </a:solidFill>
                                  <a:latin typeface="Cambria Math" panose="02040503050406030204" pitchFamily="18" charset="0"/>
                                </a:rPr>
                              </m:ctrlPr>
                            </m:funcPr>
                            <m:fName>
                              <m:r>
                                <m:rPr>
                                  <m:sty m:val="p"/>
                                </m:rPr>
                                <a:rPr lang="cs-CZ" sz="3200" b="0" kern="0">
                                  <a:solidFill>
                                    <a:srgbClr val="000000"/>
                                  </a:solidFill>
                                  <a:latin typeface="Cambria Math" panose="02040503050406030204" pitchFamily="18" charset="0"/>
                                </a:rPr>
                                <m:t>cos</m:t>
                              </m:r>
                            </m:fName>
                            <m:e>
                              <m:r>
                                <a:rPr lang="cs-CZ" sz="3200" b="0" i="1" kern="0">
                                  <a:solidFill>
                                    <a:srgbClr val="000000"/>
                                  </a:solidFill>
                                  <a:latin typeface="Cambria Math" panose="02040503050406030204" pitchFamily="18" charset="0"/>
                                </a:rPr>
                                <m:t>𝛼</m:t>
                              </m:r>
                            </m:e>
                          </m:func>
                        </m:num>
                        <m:den>
                          <m:r>
                            <a:rPr lang="cs-CZ" sz="3200" b="0" i="1" kern="0">
                              <a:solidFill>
                                <a:srgbClr val="000000"/>
                              </a:solidFill>
                              <a:latin typeface="Cambria Math" panose="02040503050406030204" pitchFamily="18" charset="0"/>
                            </a:rPr>
                            <m:t>𝑐</m:t>
                          </m:r>
                        </m:den>
                      </m:f>
                    </m:oMath>
                  </m:oMathPara>
                </a14:m>
                <a:endParaRPr lang="cs-CZ" sz="3200" b="0" kern="0" dirty="0"/>
              </a:p>
            </p:txBody>
          </p:sp>
        </mc:Choice>
        <mc:Fallback xmlns="">
          <p:sp>
            <p:nvSpPr>
              <p:cNvPr id="7" name="Object 3">
                <a:extLst>
                  <a:ext uri="{FF2B5EF4-FFF2-40B4-BE49-F238E27FC236}">
                    <a16:creationId xmlns:a16="http://schemas.microsoft.com/office/drawing/2014/main" id="{EB396B11-DD27-43AD-8478-C870F27CD522}"/>
                  </a:ext>
                </a:extLst>
              </p:cNvPr>
              <p:cNvSpPr txBox="1">
                <a:spLocks noRot="1" noChangeAspect="1" noMove="1" noResize="1" noEditPoints="1" noAdjustHandles="1" noChangeArrowheads="1" noChangeShapeType="1" noTextEdit="1"/>
              </p:cNvSpPr>
              <p:nvPr/>
            </p:nvSpPr>
            <p:spPr bwMode="auto">
              <a:xfrm>
                <a:off x="1768821" y="2024120"/>
                <a:ext cx="2952328" cy="1007690"/>
              </a:xfrm>
              <a:prstGeom prst="rect">
                <a:avLst/>
              </a:prstGeom>
              <a:blipFill>
                <a:blip r:embed="rId5"/>
                <a:stretch>
                  <a:fillRect/>
                </a:stretch>
              </a:bli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Object 4">
                <a:extLst>
                  <a:ext uri="{FF2B5EF4-FFF2-40B4-BE49-F238E27FC236}">
                    <a16:creationId xmlns:a16="http://schemas.microsoft.com/office/drawing/2014/main" id="{52A7B085-785E-4E38-8C03-6BDEE06AE72E}"/>
                  </a:ext>
                </a:extLst>
              </p:cNvPr>
              <p:cNvSpPr txBox="1">
                <a:spLocks/>
              </p:cNvSpPr>
              <p:nvPr/>
            </p:nvSpPr>
            <p:spPr bwMode="auto">
              <a:xfrm>
                <a:off x="6403488" y="2003175"/>
                <a:ext cx="2519300" cy="792088"/>
              </a:xfrm>
              <a:prstGeom prst="rect">
                <a:avLst/>
              </a:prstGeom>
              <a:solidFill>
                <a:schemeClr val="bg1">
                  <a:alpha val="59999"/>
                </a:schemeClr>
              </a:solidFill>
              <a:ln>
                <a:noFill/>
              </a:ln>
              <a:effectLst/>
              <a:extLs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a:buFontTx/>
                  <a:buNone/>
                </a:pPr>
                <a14:m>
                  <m:oMathPara xmlns:m="http://schemas.openxmlformats.org/officeDocument/2006/math">
                    <m:oMathParaPr>
                      <m:jc m:val="left"/>
                    </m:oMathParaPr>
                    <m:oMath xmlns:m="http://schemas.openxmlformats.org/officeDocument/2006/math">
                      <m:r>
                        <a:rPr lang="cs-CZ" sz="3200" b="0" i="1" kern="0">
                          <a:solidFill>
                            <a:srgbClr val="000000"/>
                          </a:solidFill>
                          <a:latin typeface="Cambria Math" panose="02040503050406030204" pitchFamily="18" charset="0"/>
                        </a:rPr>
                        <m:t>𝑣</m:t>
                      </m:r>
                      <m:r>
                        <a:rPr lang="cs-CZ" sz="3200" b="0" i="1" kern="0" smtClean="0">
                          <a:solidFill>
                            <a:srgbClr val="000000"/>
                          </a:solidFill>
                          <a:latin typeface="Cambria Math" panose="02040503050406030204" pitchFamily="18" charset="0"/>
                        </a:rPr>
                        <m:t>=</m:t>
                      </m:r>
                      <m:f>
                        <m:fPr>
                          <m:ctrlPr>
                            <a:rPr lang="cs-CZ" sz="3200" b="0" i="1" kern="0">
                              <a:solidFill>
                                <a:srgbClr val="000000"/>
                              </a:solidFill>
                              <a:latin typeface="Cambria Math" panose="02040503050406030204" pitchFamily="18" charset="0"/>
                            </a:rPr>
                          </m:ctrlPr>
                        </m:fPr>
                        <m:num>
                          <m:sSub>
                            <m:sSubPr>
                              <m:ctrlPr>
                                <a:rPr lang="cs-CZ" sz="3200" b="0" i="1" kern="0">
                                  <a:solidFill>
                                    <a:srgbClr val="000000"/>
                                  </a:solidFill>
                                  <a:latin typeface="Cambria Math" panose="02040503050406030204" pitchFamily="18" charset="0"/>
                                </a:rPr>
                              </m:ctrlPr>
                            </m:sSubPr>
                            <m:e>
                              <m:r>
                                <a:rPr lang="cs-CZ" sz="3200" b="0" i="1" kern="0">
                                  <a:solidFill>
                                    <a:srgbClr val="000000"/>
                                  </a:solidFill>
                                  <a:latin typeface="Cambria Math" panose="02040503050406030204" pitchFamily="18" charset="0"/>
                                </a:rPr>
                                <m:t>𝑓</m:t>
                              </m:r>
                            </m:e>
                            <m:sub>
                              <m:r>
                                <a:rPr lang="cs-CZ" sz="3200" b="0" i="1" kern="0">
                                  <a:solidFill>
                                    <a:srgbClr val="000000"/>
                                  </a:solidFill>
                                  <a:latin typeface="Cambria Math" panose="02040503050406030204" pitchFamily="18" charset="0"/>
                                </a:rPr>
                                <m:t>𝑑</m:t>
                              </m:r>
                            </m:sub>
                          </m:sSub>
                          <m:r>
                            <a:rPr lang="cs-CZ" sz="3200" b="0" i="1" kern="0">
                              <a:solidFill>
                                <a:srgbClr val="000000"/>
                              </a:solidFill>
                              <a:latin typeface="Cambria Math" panose="02040503050406030204" pitchFamily="18" charset="0"/>
                            </a:rPr>
                            <m:t>𝑐</m:t>
                          </m:r>
                        </m:num>
                        <m:den>
                          <m:r>
                            <a:rPr lang="cs-CZ" sz="3200" b="0" i="1" kern="0">
                              <a:solidFill>
                                <a:srgbClr val="000000"/>
                              </a:solidFill>
                              <a:latin typeface="Cambria Math" panose="02040503050406030204" pitchFamily="18" charset="0"/>
                            </a:rPr>
                            <m:t>2</m:t>
                          </m:r>
                          <m:sSub>
                            <m:sSubPr>
                              <m:ctrlPr>
                                <a:rPr lang="cs-CZ" sz="3200" b="0" i="1" kern="0">
                                  <a:solidFill>
                                    <a:srgbClr val="000000"/>
                                  </a:solidFill>
                                  <a:latin typeface="Cambria Math" panose="02040503050406030204" pitchFamily="18" charset="0"/>
                                </a:rPr>
                              </m:ctrlPr>
                            </m:sSubPr>
                            <m:e>
                              <m:r>
                                <a:rPr lang="cs-CZ" sz="3200" b="0" i="1" kern="0">
                                  <a:solidFill>
                                    <a:srgbClr val="000000"/>
                                  </a:solidFill>
                                  <a:latin typeface="Cambria Math" panose="02040503050406030204" pitchFamily="18" charset="0"/>
                                </a:rPr>
                                <m:t>𝑓</m:t>
                              </m:r>
                            </m:e>
                            <m:sub>
                              <m:r>
                                <a:rPr lang="cs-CZ" sz="3200" b="0" i="1" kern="0">
                                  <a:solidFill>
                                    <a:srgbClr val="000000"/>
                                  </a:solidFill>
                                  <a:latin typeface="Cambria Math" panose="02040503050406030204" pitchFamily="18" charset="0"/>
                                </a:rPr>
                                <m:t>𝑣</m:t>
                              </m:r>
                            </m:sub>
                          </m:sSub>
                          <m:func>
                            <m:funcPr>
                              <m:ctrlPr>
                                <a:rPr lang="cs-CZ" sz="3200" b="0" i="1" kern="0">
                                  <a:solidFill>
                                    <a:srgbClr val="000000"/>
                                  </a:solidFill>
                                  <a:latin typeface="Cambria Math" panose="02040503050406030204" pitchFamily="18" charset="0"/>
                                </a:rPr>
                              </m:ctrlPr>
                            </m:funcPr>
                            <m:fName>
                              <m:r>
                                <m:rPr>
                                  <m:sty m:val="p"/>
                                </m:rPr>
                                <a:rPr lang="cs-CZ" sz="3200" b="0" kern="0">
                                  <a:solidFill>
                                    <a:srgbClr val="000000"/>
                                  </a:solidFill>
                                  <a:latin typeface="Cambria Math" panose="02040503050406030204" pitchFamily="18" charset="0"/>
                                </a:rPr>
                                <m:t>cos</m:t>
                              </m:r>
                            </m:fName>
                            <m:e>
                              <m:r>
                                <a:rPr lang="cs-CZ" sz="3200" b="0" i="1" kern="0">
                                  <a:solidFill>
                                    <a:srgbClr val="000000"/>
                                  </a:solidFill>
                                  <a:latin typeface="Cambria Math" panose="02040503050406030204" pitchFamily="18" charset="0"/>
                                </a:rPr>
                                <m:t>𝛼</m:t>
                              </m:r>
                            </m:e>
                          </m:func>
                        </m:den>
                      </m:f>
                    </m:oMath>
                  </m:oMathPara>
                </a14:m>
                <a:endParaRPr lang="cs-CZ" sz="3200" b="0" kern="0" dirty="0"/>
              </a:p>
            </p:txBody>
          </p:sp>
        </mc:Choice>
        <mc:Fallback xmlns="">
          <p:sp>
            <p:nvSpPr>
              <p:cNvPr id="11" name="Object 4">
                <a:extLst>
                  <a:ext uri="{FF2B5EF4-FFF2-40B4-BE49-F238E27FC236}">
                    <a16:creationId xmlns:a16="http://schemas.microsoft.com/office/drawing/2014/main" id="{52A7B085-785E-4E38-8C03-6BDEE06AE72E}"/>
                  </a:ext>
                </a:extLst>
              </p:cNvPr>
              <p:cNvSpPr txBox="1">
                <a:spLocks noRot="1" noChangeAspect="1" noMove="1" noResize="1" noEditPoints="1" noAdjustHandles="1" noChangeArrowheads="1" noChangeShapeType="1" noTextEdit="1"/>
              </p:cNvSpPr>
              <p:nvPr/>
            </p:nvSpPr>
            <p:spPr bwMode="auto">
              <a:xfrm>
                <a:off x="6403488" y="2003175"/>
                <a:ext cx="2519300" cy="792088"/>
              </a:xfrm>
              <a:prstGeom prst="rect">
                <a:avLst/>
              </a:prstGeom>
              <a:blipFill>
                <a:blip r:embed="rId6"/>
                <a:stretch>
                  <a:fillRect b="-33846"/>
                </a:stretch>
              </a:bli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pic>
        <p:nvPicPr>
          <p:cNvPr id="12" name="Picture 3" descr="overestimation">
            <a:extLst>
              <a:ext uri="{FF2B5EF4-FFF2-40B4-BE49-F238E27FC236}">
                <a16:creationId xmlns:a16="http://schemas.microsoft.com/office/drawing/2014/main" id="{D9E60B2D-2CBC-4A64-898F-EFD3285E017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19388" y="3690049"/>
            <a:ext cx="3069026" cy="3167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bdélník 4">
            <a:extLst>
              <a:ext uri="{FF2B5EF4-FFF2-40B4-BE49-F238E27FC236}">
                <a16:creationId xmlns:a16="http://schemas.microsoft.com/office/drawing/2014/main" id="{13F18A27-53A0-475A-9A20-A5C055E9CAFF}"/>
              </a:ext>
            </a:extLst>
          </p:cNvPr>
          <p:cNvSpPr/>
          <p:nvPr/>
        </p:nvSpPr>
        <p:spPr>
          <a:xfrm>
            <a:off x="2501462" y="4889580"/>
            <a:ext cx="5097517" cy="1477328"/>
          </a:xfrm>
          <a:prstGeom prst="rect">
            <a:avLst/>
          </a:prstGeom>
        </p:spPr>
        <p:txBody>
          <a:bodyPr wrap="square">
            <a:spAutoFit/>
          </a:bodyPr>
          <a:lstStyle/>
          <a:p>
            <a:pPr eaLnBrk="1" hangingPunct="1"/>
            <a:r>
              <a:rPr lang="en-GB" altLang="cs-CZ" sz="1800" dirty="0"/>
              <a:t>Dependence of velocity overestimation on the incidence angle </a:t>
            </a:r>
            <a:r>
              <a:rPr lang="en-GB" altLang="cs-CZ" sz="1800" dirty="0">
                <a:cs typeface="Times New Roman" panose="02020603050405020304" pitchFamily="18" charset="0"/>
              </a:rPr>
              <a:t>α</a:t>
            </a:r>
            <a:r>
              <a:rPr lang="cs-CZ" altLang="cs-CZ" sz="1800" dirty="0">
                <a:cs typeface="Times New Roman" panose="02020603050405020304" pitchFamily="18" charset="0"/>
              </a:rPr>
              <a:t> </a:t>
            </a:r>
            <a:r>
              <a:rPr lang="cs-CZ" altLang="cs-CZ" sz="1800" b="0" dirty="0">
                <a:cs typeface="Times New Roman" panose="02020603050405020304" pitchFamily="18" charset="0"/>
              </a:rPr>
              <a:t>(</a:t>
            </a:r>
            <a:r>
              <a:rPr lang="cs-CZ" altLang="cs-CZ" sz="1800" b="0" dirty="0" err="1">
                <a:cs typeface="Times New Roman" panose="02020603050405020304" pitchFamily="18" charset="0"/>
              </a:rPr>
              <a:t>if</a:t>
            </a:r>
            <a:r>
              <a:rPr lang="cs-CZ" altLang="cs-CZ" sz="1800" b="0" dirty="0">
                <a:cs typeface="Times New Roman" panose="02020603050405020304" pitchFamily="18" charset="0"/>
              </a:rPr>
              <a:t> </a:t>
            </a:r>
            <a:r>
              <a:rPr lang="cs-CZ" altLang="cs-CZ" sz="1800" b="0" dirty="0" err="1">
                <a:cs typeface="Times New Roman" panose="02020603050405020304" pitchFamily="18" charset="0"/>
              </a:rPr>
              <a:t>the</a:t>
            </a:r>
            <a:r>
              <a:rPr lang="cs-CZ" altLang="cs-CZ" sz="1800" b="0" dirty="0">
                <a:cs typeface="Times New Roman" panose="02020603050405020304" pitchFamily="18" charset="0"/>
              </a:rPr>
              <a:t> </a:t>
            </a:r>
            <a:r>
              <a:rPr lang="cs-CZ" altLang="cs-CZ" sz="1800" b="0" dirty="0" err="1">
                <a:cs typeface="Times New Roman" panose="02020603050405020304" pitchFamily="18" charset="0"/>
              </a:rPr>
              <a:t>device</a:t>
            </a:r>
            <a:r>
              <a:rPr lang="cs-CZ" altLang="cs-CZ" sz="1800" b="0" dirty="0">
                <a:cs typeface="Times New Roman" panose="02020603050405020304" pitchFamily="18" charset="0"/>
              </a:rPr>
              <a:t> </a:t>
            </a:r>
            <a:r>
              <a:rPr lang="cs-CZ" altLang="cs-CZ" sz="1800" b="0" dirty="0" err="1">
                <a:cs typeface="Times New Roman" panose="02020603050405020304" pitchFamily="18" charset="0"/>
              </a:rPr>
              <a:t>is</a:t>
            </a:r>
            <a:r>
              <a:rPr lang="cs-CZ" altLang="cs-CZ" sz="1800" b="0" dirty="0">
                <a:cs typeface="Times New Roman" panose="02020603050405020304" pitchFamily="18" charset="0"/>
              </a:rPr>
              <a:t> </a:t>
            </a:r>
            <a:r>
              <a:rPr lang="cs-CZ" altLang="cs-CZ" sz="1800" b="0" dirty="0" err="1">
                <a:cs typeface="Times New Roman" panose="02020603050405020304" pitchFamily="18" charset="0"/>
              </a:rPr>
              <a:t>adjusted</a:t>
            </a:r>
            <a:r>
              <a:rPr lang="cs-CZ" altLang="cs-CZ" sz="1800" b="0" dirty="0">
                <a:cs typeface="Times New Roman" panose="02020603050405020304" pitchFamily="18" charset="0"/>
              </a:rPr>
              <a:t> </a:t>
            </a:r>
            <a:r>
              <a:rPr lang="cs-CZ" altLang="cs-CZ" sz="1800" b="0" dirty="0" err="1">
                <a:cs typeface="Times New Roman" panose="02020603050405020304" pitchFamily="18" charset="0"/>
              </a:rPr>
              <a:t>for</a:t>
            </a:r>
            <a:r>
              <a:rPr lang="cs-CZ" altLang="cs-CZ" sz="1800" b="0" dirty="0">
                <a:cs typeface="Times New Roman" panose="02020603050405020304" pitchFamily="18" charset="0"/>
              </a:rPr>
              <a:t> </a:t>
            </a:r>
            <a:r>
              <a:rPr lang="cs-CZ" altLang="cs-CZ" sz="1800" b="0" dirty="0">
                <a:latin typeface="Symbol" panose="05050102010706020507" pitchFamily="18" charset="2"/>
                <a:cs typeface="Times New Roman" panose="02020603050405020304" pitchFamily="18" charset="0"/>
              </a:rPr>
              <a:t>a</a:t>
            </a:r>
            <a:r>
              <a:rPr lang="cs-CZ" altLang="cs-CZ" sz="1800" b="0" dirty="0">
                <a:cs typeface="Times New Roman" panose="02020603050405020304" pitchFamily="18" charset="0"/>
              </a:rPr>
              <a:t> = 0, </a:t>
            </a:r>
            <a:r>
              <a:rPr lang="cs-CZ" altLang="cs-CZ" sz="1800" b="0" dirty="0" err="1">
                <a:cs typeface="Times New Roman" panose="02020603050405020304" pitchFamily="18" charset="0"/>
              </a:rPr>
              <a:t>i.e</a:t>
            </a:r>
            <a:r>
              <a:rPr lang="cs-CZ" altLang="cs-CZ" sz="1800" b="0" dirty="0">
                <a:cs typeface="Times New Roman" panose="02020603050405020304" pitchFamily="18" charset="0"/>
              </a:rPr>
              <a:t>. cos</a:t>
            </a:r>
            <a:r>
              <a:rPr lang="cs-CZ" altLang="cs-CZ" sz="1800" b="0" dirty="0">
                <a:latin typeface="Symbol" panose="05050102010706020507" pitchFamily="18" charset="2"/>
                <a:cs typeface="Times New Roman" panose="02020603050405020304" pitchFamily="18" charset="0"/>
              </a:rPr>
              <a:t>a</a:t>
            </a:r>
            <a:r>
              <a:rPr lang="cs-CZ" altLang="cs-CZ" sz="1800" b="0" dirty="0">
                <a:cs typeface="Times New Roman" panose="02020603050405020304" pitchFamily="18" charset="0"/>
              </a:rPr>
              <a:t> = 1)</a:t>
            </a:r>
            <a:endParaRPr lang="en-GB" altLang="cs-CZ" sz="1800" b="0" dirty="0"/>
          </a:p>
          <a:p>
            <a:pPr eaLnBrk="1" hangingPunct="1"/>
            <a:r>
              <a:rPr lang="en-GB" altLang="cs-CZ" sz="1800" b="0" dirty="0">
                <a:latin typeface="Symbol" panose="05050102010706020507" pitchFamily="18" charset="2"/>
              </a:rPr>
              <a:t>a</a:t>
            </a:r>
            <a:r>
              <a:rPr lang="en-GB" altLang="cs-CZ" sz="1800" b="0" dirty="0"/>
              <a:t> - angle made by axis of emitted US beam and the velocity vector of the reflector</a:t>
            </a:r>
          </a:p>
        </p:txBody>
      </p:sp>
    </p:spTree>
    <p:extLst>
      <p:ext uri="{BB962C8B-B14F-4D97-AF65-F5344CB8AC3E}">
        <p14:creationId xmlns:p14="http://schemas.microsoft.com/office/powerpoint/2010/main" val="42662721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782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7826">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7826">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7826">
                                            <p:txEl>
                                              <p:pRg st="7" end="7"/>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77826">
                                            <p:txEl>
                                              <p:pRg st="1" end="1"/>
                                            </p:txEl>
                                          </p:spTgt>
                                        </p:tgtEl>
                                        <p:attrNameLst>
                                          <p:attrName>style.visibility</p:attrName>
                                        </p:attrNameLst>
                                      </p:cBhvr>
                                      <p:to>
                                        <p:strVal val="visible"/>
                                      </p:to>
                                    </p:set>
                                  </p:childTnLst>
                                </p:cTn>
                              </p:par>
                              <p:par>
                                <p:cTn id="17" presetID="9"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dissolv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Zástupný symbol pro číslo snímku 4">
            <a:extLst>
              <a:ext uri="{FF2B5EF4-FFF2-40B4-BE49-F238E27FC236}">
                <a16:creationId xmlns:a16="http://schemas.microsoft.com/office/drawing/2014/main" id="{06CA3FEB-8CE7-4516-8856-37B16AFB80D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99C85EB-2390-4B47-8C4B-E3E8A285F57E}" type="slidenum">
              <a:rPr lang="cs-CZ" altLang="cs-CZ" sz="1400"/>
              <a:pPr>
                <a:spcBef>
                  <a:spcPct val="0"/>
                </a:spcBef>
                <a:buFontTx/>
                <a:buNone/>
              </a:pPr>
              <a:t>4</a:t>
            </a:fld>
            <a:endParaRPr lang="cs-CZ" altLang="cs-CZ" sz="1400"/>
          </a:p>
        </p:txBody>
      </p:sp>
      <p:sp>
        <p:nvSpPr>
          <p:cNvPr id="12291" name="Rectangle 3">
            <a:extLst>
              <a:ext uri="{FF2B5EF4-FFF2-40B4-BE49-F238E27FC236}">
                <a16:creationId xmlns:a16="http://schemas.microsoft.com/office/drawing/2014/main" id="{EEDF7B4C-BFC5-4092-AEAD-29836A8CA282}"/>
              </a:ext>
            </a:extLst>
          </p:cNvPr>
          <p:cNvSpPr>
            <a:spLocks noChangeArrowheads="1"/>
          </p:cNvSpPr>
          <p:nvPr/>
        </p:nvSpPr>
        <p:spPr bwMode="auto">
          <a:xfrm>
            <a:off x="754711" y="204084"/>
            <a:ext cx="7772400"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dirty="0">
                <a:solidFill>
                  <a:srgbClr val="FFFF00"/>
                </a:solidFill>
                <a:latin typeface="Times New Roman" panose="02020603050405020304" pitchFamily="18" charset="0"/>
              </a:rPr>
              <a:t> </a:t>
            </a:r>
            <a:r>
              <a:rPr lang="en-GB" altLang="cs-CZ" sz="3600" b="1" dirty="0">
                <a:solidFill>
                  <a:srgbClr val="0000DC"/>
                </a:solidFill>
              </a:rPr>
              <a:t>Physical properties of ultrasound</a:t>
            </a:r>
          </a:p>
        </p:txBody>
      </p:sp>
      <p:sp>
        <p:nvSpPr>
          <p:cNvPr id="12292" name="Rectangle 5">
            <a:extLst>
              <a:ext uri="{FF2B5EF4-FFF2-40B4-BE49-F238E27FC236}">
                <a16:creationId xmlns:a16="http://schemas.microsoft.com/office/drawing/2014/main" id="{B8BFE1AB-B4CC-4F46-9A6B-EDB8DA5D1385}"/>
              </a:ext>
            </a:extLst>
          </p:cNvPr>
          <p:cNvSpPr>
            <a:spLocks noChangeArrowheads="1"/>
          </p:cNvSpPr>
          <p:nvPr/>
        </p:nvSpPr>
        <p:spPr bwMode="auto">
          <a:xfrm>
            <a:off x="1669774" y="1628776"/>
            <a:ext cx="8312426" cy="4467225"/>
          </a:xfrm>
          <a:prstGeom prst="rect">
            <a:avLst/>
          </a:prstGeom>
          <a:solidFill>
            <a:schemeClr val="bg1">
              <a:alpha val="59999"/>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 typeface="Wingdings" panose="05000000000000000000" pitchFamily="2" charset="2"/>
              <a:buNone/>
            </a:pPr>
            <a:r>
              <a:rPr lang="en-GB" altLang="cs-CZ" sz="2400" b="0" i="1" dirty="0"/>
              <a:t>Before we will deal with diagnostic devices, we need to understand what is ultrasound and what are the main acoustical properties of medium.</a:t>
            </a:r>
            <a:endParaRPr lang="cs-CZ" altLang="cs-CZ" sz="2400" b="0" i="1" dirty="0"/>
          </a:p>
          <a:p>
            <a:pPr eaLnBrk="1" hangingPunct="1">
              <a:buFont typeface="Wingdings" panose="05000000000000000000" pitchFamily="2" charset="2"/>
              <a:buNone/>
            </a:pPr>
            <a:endParaRPr lang="en-GB" altLang="cs-CZ" sz="2400" b="0" i="1" dirty="0"/>
          </a:p>
          <a:p>
            <a:pPr eaLnBrk="1" hangingPunct="1">
              <a:buFont typeface="Wingdings" panose="05000000000000000000" pitchFamily="2" charset="2"/>
              <a:buNone/>
            </a:pPr>
            <a:r>
              <a:rPr lang="en-GB" altLang="cs-CZ" sz="2400" b="0" dirty="0"/>
              <a:t>Ultrasound (US) is </a:t>
            </a:r>
            <a:r>
              <a:rPr lang="en-GB" altLang="cs-CZ" sz="2400" b="1" i="1" dirty="0"/>
              <a:t>mechanical oscillations</a:t>
            </a:r>
            <a:r>
              <a:rPr lang="en-GB" altLang="cs-CZ" sz="2400" b="1" dirty="0"/>
              <a:t> with frequency above 20 kHz</a:t>
            </a:r>
            <a:r>
              <a:rPr lang="en-GB" altLang="cs-CZ" sz="2400" b="0" dirty="0"/>
              <a:t> which propagate through an elastic medium.</a:t>
            </a:r>
            <a:endParaRPr lang="cs-CZ" altLang="cs-CZ" sz="2400" b="0" dirty="0"/>
          </a:p>
          <a:p>
            <a:pPr eaLnBrk="1" hangingPunct="1">
              <a:buFont typeface="Wingdings" panose="05000000000000000000" pitchFamily="2" charset="2"/>
              <a:buNone/>
            </a:pPr>
            <a:endParaRPr lang="en-GB" altLang="cs-CZ" sz="2400" dirty="0"/>
          </a:p>
          <a:p>
            <a:pPr eaLnBrk="1" hangingPunct="1">
              <a:buFont typeface="Wingdings" panose="05000000000000000000" pitchFamily="2" charset="2"/>
              <a:buNone/>
            </a:pPr>
            <a:r>
              <a:rPr lang="en-GB" altLang="cs-CZ" sz="2400" dirty="0"/>
              <a:t>In liquids and gases, US propagates as longitudinal waves.</a:t>
            </a:r>
          </a:p>
          <a:p>
            <a:pPr eaLnBrk="1" hangingPunct="1">
              <a:buFont typeface="Wingdings" panose="05000000000000000000" pitchFamily="2" charset="2"/>
              <a:buNone/>
            </a:pPr>
            <a:r>
              <a:rPr lang="en-GB" altLang="cs-CZ" sz="2400" dirty="0"/>
              <a:t>In solids, US propagates </a:t>
            </a:r>
            <a:r>
              <a:rPr lang="en-GB" altLang="cs-CZ" sz="2400" i="1" dirty="0"/>
              <a:t>also</a:t>
            </a:r>
            <a:r>
              <a:rPr lang="en-GB" altLang="cs-CZ" sz="2400" dirty="0"/>
              <a:t> as transversal waves.</a:t>
            </a:r>
          </a:p>
        </p:txBody>
      </p:sp>
    </p:spTree>
    <p:extLst>
      <p:ext uri="{BB962C8B-B14F-4D97-AF65-F5344CB8AC3E}">
        <p14:creationId xmlns:p14="http://schemas.microsoft.com/office/powerpoint/2010/main" val="1174215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Zástupný symbol pro číslo snímku 4">
            <a:extLst>
              <a:ext uri="{FF2B5EF4-FFF2-40B4-BE49-F238E27FC236}">
                <a16:creationId xmlns:a16="http://schemas.microsoft.com/office/drawing/2014/main" id="{02C43138-AF81-453E-A54B-4C400CC418B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E38DBA6-E740-471F-9305-1E11DAD05EFE}" type="slidenum">
              <a:rPr lang="cs-CZ" altLang="cs-CZ" sz="1400"/>
              <a:pPr>
                <a:spcBef>
                  <a:spcPct val="0"/>
                </a:spcBef>
                <a:buFontTx/>
                <a:buNone/>
              </a:pPr>
              <a:t>40</a:t>
            </a:fld>
            <a:endParaRPr lang="cs-CZ" altLang="cs-CZ" sz="1400"/>
          </a:p>
        </p:txBody>
      </p:sp>
      <p:sp>
        <p:nvSpPr>
          <p:cNvPr id="96259" name="Text Box 2">
            <a:extLst>
              <a:ext uri="{FF2B5EF4-FFF2-40B4-BE49-F238E27FC236}">
                <a16:creationId xmlns:a16="http://schemas.microsoft.com/office/drawing/2014/main" id="{0837BD19-F479-4AA7-8752-1A1959B7ABA0}"/>
              </a:ext>
            </a:extLst>
          </p:cNvPr>
          <p:cNvSpPr txBox="1">
            <a:spLocks noChangeArrowheads="1"/>
          </p:cNvSpPr>
          <p:nvPr/>
        </p:nvSpPr>
        <p:spPr bwMode="auto">
          <a:xfrm>
            <a:off x="1703388" y="981075"/>
            <a:ext cx="8750300" cy="2057400"/>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AutoNum type="arabicParenR"/>
            </a:pPr>
            <a:r>
              <a:rPr lang="en-GB" altLang="cs-CZ" sz="2000" b="0" dirty="0"/>
              <a:t>Systems with</a:t>
            </a:r>
            <a:r>
              <a:rPr lang="en-GB" altLang="cs-CZ" sz="2000" dirty="0"/>
              <a:t> continuous wave – CW</a:t>
            </a:r>
            <a:r>
              <a:rPr lang="en-GB" altLang="cs-CZ" sz="2000" b="0" dirty="0"/>
              <a:t>. They are used for</a:t>
            </a:r>
            <a:r>
              <a:rPr lang="en-GB" altLang="cs-CZ" sz="2000" dirty="0"/>
              <a:t> measurement on superficial blood vessels</a:t>
            </a:r>
            <a:r>
              <a:rPr lang="en-GB" altLang="cs-CZ" sz="2000" b="0" dirty="0"/>
              <a:t>. High velocities of flow can be measured, but without depth resolution. Used only occasionally.</a:t>
            </a:r>
          </a:p>
          <a:p>
            <a:pPr eaLnBrk="1" hangingPunct="1">
              <a:spcBef>
                <a:spcPct val="0"/>
              </a:spcBef>
              <a:buFontTx/>
              <a:buAutoNum type="arabicParenR"/>
            </a:pPr>
            <a:endParaRPr lang="en-GB" altLang="cs-CZ" sz="900" b="0" dirty="0"/>
          </a:p>
          <a:p>
            <a:pPr eaLnBrk="1" hangingPunct="1">
              <a:spcBef>
                <a:spcPct val="0"/>
              </a:spcBef>
              <a:buFontTx/>
              <a:buAutoNum type="arabicParenR" startAt="2"/>
            </a:pPr>
            <a:r>
              <a:rPr lang="en-GB" altLang="cs-CZ" sz="2000" b="0" dirty="0"/>
              <a:t>Systems with</a:t>
            </a:r>
            <a:r>
              <a:rPr lang="en-GB" altLang="cs-CZ" sz="2000" dirty="0"/>
              <a:t> pulsed wave</a:t>
            </a:r>
            <a:r>
              <a:rPr lang="en-GB" altLang="cs-CZ" sz="2000" b="0" dirty="0"/>
              <a:t>. It is possible to measure blood flow with</a:t>
            </a:r>
            <a:r>
              <a:rPr lang="en-GB" altLang="cs-CZ" sz="2000" dirty="0"/>
              <a:t> accurate depth localisation. </a:t>
            </a:r>
            <a:r>
              <a:rPr lang="en-GB" altLang="cs-CZ" sz="2000" b="0" dirty="0"/>
              <a:t>Measurement of high velocities in depths is limited.</a:t>
            </a:r>
            <a:r>
              <a:rPr lang="en-GB" altLang="cs-CZ" sz="2000" dirty="0"/>
              <a:t>     </a:t>
            </a:r>
          </a:p>
        </p:txBody>
      </p:sp>
      <p:pic>
        <p:nvPicPr>
          <p:cNvPr id="96260" name="Picture 3" descr="CW and PW method">
            <a:extLst>
              <a:ext uri="{FF2B5EF4-FFF2-40B4-BE49-F238E27FC236}">
                <a16:creationId xmlns:a16="http://schemas.microsoft.com/office/drawing/2014/main" id="{52746D2C-228C-4E6E-BE02-56EF979C186E}"/>
              </a:ext>
            </a:extLst>
          </p:cNvPr>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2495551" y="3068638"/>
            <a:ext cx="6480175" cy="3376612"/>
          </a:xfrm>
          <a:noFill/>
        </p:spPr>
      </p:pic>
      <p:sp>
        <p:nvSpPr>
          <p:cNvPr id="96261" name="Text Box 4">
            <a:extLst>
              <a:ext uri="{FF2B5EF4-FFF2-40B4-BE49-F238E27FC236}">
                <a16:creationId xmlns:a16="http://schemas.microsoft.com/office/drawing/2014/main" id="{DA526F3F-9A8D-4040-9157-2956A3B26863}"/>
              </a:ext>
            </a:extLst>
          </p:cNvPr>
          <p:cNvSpPr txBox="1">
            <a:spLocks noChangeArrowheads="1"/>
          </p:cNvSpPr>
          <p:nvPr/>
        </p:nvSpPr>
        <p:spPr bwMode="auto">
          <a:xfrm>
            <a:off x="918123" y="176267"/>
            <a:ext cx="6121400" cy="64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lg"/>
              </a14:hiddenLine>
            </a:ext>
          </a:extLst>
        </p:spPr>
        <p:txBody>
          <a:bodyPr wrap="square" lIns="90000" tIns="46800" rIns="90000" bIns="468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3600" b="1" dirty="0">
                <a:solidFill>
                  <a:srgbClr val="0000DC"/>
                </a:solidFill>
              </a:rPr>
              <a:t>Doppler flow measurement</a:t>
            </a:r>
          </a:p>
        </p:txBody>
      </p:sp>
    </p:spTree>
    <p:extLst>
      <p:ext uri="{BB962C8B-B14F-4D97-AF65-F5344CB8AC3E}">
        <p14:creationId xmlns:p14="http://schemas.microsoft.com/office/powerpoint/2010/main" val="36938107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Zástupný symbol pro číslo snímku 4">
            <a:extLst>
              <a:ext uri="{FF2B5EF4-FFF2-40B4-BE49-F238E27FC236}">
                <a16:creationId xmlns:a16="http://schemas.microsoft.com/office/drawing/2014/main" id="{E38E69F2-E3DB-41D9-BA1B-218042393F8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4BCBA9A-0808-46A8-98DA-E913D06A0F87}" type="slidenum">
              <a:rPr lang="cs-CZ" altLang="cs-CZ" sz="1400"/>
              <a:pPr>
                <a:spcBef>
                  <a:spcPct val="0"/>
                </a:spcBef>
                <a:buFontTx/>
                <a:buNone/>
              </a:pPr>
              <a:t>41</a:t>
            </a:fld>
            <a:endParaRPr lang="cs-CZ" altLang="cs-CZ" sz="1400"/>
          </a:p>
        </p:txBody>
      </p:sp>
      <p:sp>
        <p:nvSpPr>
          <p:cNvPr id="98307" name="Text Box 2">
            <a:extLst>
              <a:ext uri="{FF2B5EF4-FFF2-40B4-BE49-F238E27FC236}">
                <a16:creationId xmlns:a16="http://schemas.microsoft.com/office/drawing/2014/main" id="{D007EED6-2503-4D79-A9BB-7C3E19319FF2}"/>
              </a:ext>
            </a:extLst>
          </p:cNvPr>
          <p:cNvSpPr txBox="1">
            <a:spLocks noChangeArrowheads="1"/>
          </p:cNvSpPr>
          <p:nvPr/>
        </p:nvSpPr>
        <p:spPr bwMode="auto">
          <a:xfrm>
            <a:off x="1408386" y="2133601"/>
            <a:ext cx="9490842" cy="3952875"/>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400" b="0" dirty="0">
                <a:cs typeface="Times New Roman" panose="02020603050405020304" pitchFamily="18" charset="0"/>
              </a:rPr>
              <a:t>The probe has only</a:t>
            </a:r>
            <a:r>
              <a:rPr lang="en-GB" altLang="cs-CZ" sz="2400" dirty="0">
                <a:cs typeface="Times New Roman" panose="02020603050405020304" pitchFamily="18" charset="0"/>
              </a:rPr>
              <a:t> </a:t>
            </a:r>
            <a:r>
              <a:rPr lang="en-GB" altLang="cs-CZ" sz="2400" dirty="0">
                <a:solidFill>
                  <a:srgbClr val="FF3300"/>
                </a:solidFill>
                <a:cs typeface="Times New Roman" panose="02020603050405020304" pitchFamily="18" charset="0"/>
              </a:rPr>
              <a:t>one transducer</a:t>
            </a:r>
            <a:r>
              <a:rPr lang="en-GB" altLang="cs-CZ" sz="2400" dirty="0">
                <a:cs typeface="Times New Roman" panose="02020603050405020304" pitchFamily="18" charset="0"/>
              </a:rPr>
              <a:t> </a:t>
            </a:r>
            <a:r>
              <a:rPr lang="en-GB" altLang="cs-CZ" sz="2400" b="0" dirty="0">
                <a:cs typeface="Times New Roman" panose="02020603050405020304" pitchFamily="18" charset="0"/>
              </a:rPr>
              <a:t>which acts alternately as emitter and receiver. </a:t>
            </a:r>
            <a:endParaRPr lang="cs-CZ" altLang="cs-CZ" sz="2400" b="0" dirty="0">
              <a:cs typeface="Times New Roman" panose="02020603050405020304" pitchFamily="18" charset="0"/>
            </a:endParaRPr>
          </a:p>
          <a:p>
            <a:pPr eaLnBrk="1" hangingPunct="1">
              <a:spcBef>
                <a:spcPct val="50000"/>
              </a:spcBef>
              <a:buFontTx/>
              <a:buNone/>
            </a:pPr>
            <a:endParaRPr lang="en-GB" altLang="cs-CZ" sz="1400" b="0" dirty="0">
              <a:cs typeface="Times New Roman" panose="02020603050405020304" pitchFamily="18" charset="0"/>
            </a:endParaRPr>
          </a:p>
          <a:p>
            <a:pPr eaLnBrk="1" hangingPunct="1">
              <a:buFontTx/>
              <a:buNone/>
            </a:pPr>
            <a:r>
              <a:rPr lang="en-GB" altLang="cs-CZ" sz="2400" b="0" dirty="0">
                <a:cs typeface="Times New Roman" panose="02020603050405020304" pitchFamily="18" charset="0"/>
              </a:rPr>
              <a:t>The measurement of velocity and direction of blood flow in the vessel is evaluated in the so-called</a:t>
            </a:r>
            <a:r>
              <a:rPr lang="en-GB" altLang="cs-CZ" sz="2400" dirty="0">
                <a:cs typeface="Times New Roman" panose="02020603050405020304" pitchFamily="18" charset="0"/>
              </a:rPr>
              <a:t> </a:t>
            </a:r>
            <a:r>
              <a:rPr lang="en-GB" altLang="cs-CZ" sz="2400" dirty="0">
                <a:solidFill>
                  <a:srgbClr val="FF3300"/>
                </a:solidFill>
                <a:cs typeface="Times New Roman" panose="02020603050405020304" pitchFamily="18" charset="0"/>
              </a:rPr>
              <a:t>sampling volume</a:t>
            </a:r>
            <a:r>
              <a:rPr lang="en-GB" altLang="cs-CZ" sz="2400" dirty="0">
                <a:cs typeface="Times New Roman" panose="02020603050405020304" pitchFamily="18" charset="0"/>
              </a:rPr>
              <a:t> with adjustable size and depth.</a:t>
            </a:r>
            <a:endParaRPr lang="cs-CZ" altLang="cs-CZ" sz="2400" dirty="0">
              <a:cs typeface="Times New Roman" panose="02020603050405020304" pitchFamily="18" charset="0"/>
            </a:endParaRPr>
          </a:p>
          <a:p>
            <a:pPr eaLnBrk="1" hangingPunct="1">
              <a:buFontTx/>
              <a:buNone/>
            </a:pPr>
            <a:endParaRPr lang="en-GB" altLang="cs-CZ" sz="1400" dirty="0">
              <a:cs typeface="Times New Roman" panose="02020603050405020304" pitchFamily="18" charset="0"/>
            </a:endParaRPr>
          </a:p>
          <a:p>
            <a:pPr eaLnBrk="1" hangingPunct="1">
              <a:lnSpc>
                <a:spcPct val="120000"/>
              </a:lnSpc>
              <a:buFontTx/>
              <a:buNone/>
            </a:pPr>
            <a:r>
              <a:rPr lang="en-GB" altLang="cs-CZ" sz="2400" dirty="0"/>
              <a:t>The pulse duration defines the size of the sampling volume </a:t>
            </a:r>
            <a:r>
              <a:rPr lang="en-GB" altLang="cs-CZ" sz="2400" b="0" dirty="0"/>
              <a:t>(this volume should involve the whole diameter of the examined blood vessel).</a:t>
            </a:r>
          </a:p>
        </p:txBody>
      </p:sp>
      <p:sp>
        <p:nvSpPr>
          <p:cNvPr id="98308" name="Text Box 3">
            <a:extLst>
              <a:ext uri="{FF2B5EF4-FFF2-40B4-BE49-F238E27FC236}">
                <a16:creationId xmlns:a16="http://schemas.microsoft.com/office/drawing/2014/main" id="{949965C1-EF74-4354-9596-5385EC206121}"/>
              </a:ext>
            </a:extLst>
          </p:cNvPr>
          <p:cNvSpPr txBox="1">
            <a:spLocks noChangeArrowheads="1"/>
          </p:cNvSpPr>
          <p:nvPr/>
        </p:nvSpPr>
        <p:spPr bwMode="auto">
          <a:xfrm>
            <a:off x="620110" y="333376"/>
            <a:ext cx="9595945" cy="120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lg"/>
              </a14:hiddenLine>
            </a:ext>
          </a:extLst>
        </p:spPr>
        <p:txBody>
          <a:bodyPr wrap="square" lIns="90000" tIns="46800" rIns="90000" bIns="468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3600" b="1" dirty="0">
                <a:solidFill>
                  <a:srgbClr val="0000DC"/>
                </a:solidFill>
              </a:rPr>
              <a:t>Doppler flow measurement</a:t>
            </a:r>
            <a:endParaRPr lang="cs-CZ" altLang="cs-CZ" sz="3600" b="1" dirty="0">
              <a:solidFill>
                <a:srgbClr val="0000DC"/>
              </a:solidFill>
            </a:endParaRPr>
          </a:p>
          <a:p>
            <a:pPr eaLnBrk="1" hangingPunct="1">
              <a:spcBef>
                <a:spcPct val="0"/>
              </a:spcBef>
              <a:buFontTx/>
              <a:buNone/>
            </a:pPr>
            <a:r>
              <a:rPr lang="en-GB" altLang="cs-CZ" sz="3600" b="1" dirty="0">
                <a:solidFill>
                  <a:srgbClr val="0000DC"/>
                </a:solidFill>
              </a:rPr>
              <a:t>Systems with pulsed wave - PW</a:t>
            </a:r>
          </a:p>
        </p:txBody>
      </p:sp>
    </p:spTree>
    <p:extLst>
      <p:ext uri="{BB962C8B-B14F-4D97-AF65-F5344CB8AC3E}">
        <p14:creationId xmlns:p14="http://schemas.microsoft.com/office/powerpoint/2010/main" val="13231624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0354" name="Zástupný symbol pro číslo snímku 4">
            <a:extLst>
              <a:ext uri="{FF2B5EF4-FFF2-40B4-BE49-F238E27FC236}">
                <a16:creationId xmlns:a16="http://schemas.microsoft.com/office/drawing/2014/main" id="{3215D80C-5462-4477-B123-4A871C55FA8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1E4E433-952A-45C4-876B-BB0D7D7A41E9}" type="slidenum">
              <a:rPr lang="cs-CZ" altLang="cs-CZ" sz="1400"/>
              <a:pPr>
                <a:spcBef>
                  <a:spcPct val="0"/>
                </a:spcBef>
                <a:buFontTx/>
                <a:buNone/>
              </a:pPr>
              <a:t>42</a:t>
            </a:fld>
            <a:endParaRPr lang="cs-CZ" altLang="cs-CZ" sz="1400"/>
          </a:p>
        </p:txBody>
      </p:sp>
      <p:sp>
        <p:nvSpPr>
          <p:cNvPr id="100355" name="Text Box 2">
            <a:extLst>
              <a:ext uri="{FF2B5EF4-FFF2-40B4-BE49-F238E27FC236}">
                <a16:creationId xmlns:a16="http://schemas.microsoft.com/office/drawing/2014/main" id="{0BAE8916-2E7E-4228-BE0A-FCAE3C60C50A}"/>
              </a:ext>
            </a:extLst>
          </p:cNvPr>
          <p:cNvSpPr txBox="1">
            <a:spLocks noChangeArrowheads="1"/>
          </p:cNvSpPr>
          <p:nvPr/>
        </p:nvSpPr>
        <p:spPr bwMode="auto">
          <a:xfrm>
            <a:off x="659958" y="1643463"/>
            <a:ext cx="10400307" cy="1384995"/>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400" dirty="0"/>
              <a:t>Aliasing – </a:t>
            </a:r>
            <a:r>
              <a:rPr lang="cs-CZ" altLang="cs-CZ" sz="2400" b="0" dirty="0" err="1"/>
              <a:t>artefact</a:t>
            </a:r>
            <a:r>
              <a:rPr lang="cs-CZ" altLang="cs-CZ" sz="2400" b="0" dirty="0"/>
              <a:t> of </a:t>
            </a:r>
            <a:r>
              <a:rPr lang="cs-CZ" altLang="cs-CZ" sz="2400" b="0" dirty="0" err="1"/>
              <a:t>measurement</a:t>
            </a:r>
            <a:r>
              <a:rPr lang="cs-CZ" altLang="cs-CZ" sz="2400" dirty="0"/>
              <a:t>. </a:t>
            </a:r>
            <a:r>
              <a:rPr lang="cs-CZ" altLang="cs-CZ" sz="2400" b="0" dirty="0"/>
              <a:t>A</a:t>
            </a:r>
            <a:r>
              <a:rPr lang="en-GB" altLang="cs-CZ" sz="2400" b="0" dirty="0"/>
              <a:t>t high repetition frequency of pulses the upper part of the spectral curve can appear in negative velocity range</a:t>
            </a:r>
            <a:r>
              <a:rPr lang="cs-CZ" altLang="cs-CZ" sz="2400" b="0" dirty="0"/>
              <a:t>.</a:t>
            </a:r>
            <a:endParaRPr lang="en-GB" altLang="cs-CZ" sz="2400" b="0" dirty="0"/>
          </a:p>
          <a:p>
            <a:pPr eaLnBrk="1" hangingPunct="1">
              <a:spcBef>
                <a:spcPct val="50000"/>
              </a:spcBef>
              <a:buFontTx/>
              <a:buNone/>
            </a:pPr>
            <a:r>
              <a:rPr lang="en-GB" altLang="cs-CZ" sz="2400" b="0" dirty="0"/>
              <a:t> - at velocity above 4m/s aliasing cannot be removed</a:t>
            </a:r>
            <a:endParaRPr lang="en-GB" altLang="cs-CZ" sz="2400" b="0" u="sng" dirty="0"/>
          </a:p>
        </p:txBody>
      </p:sp>
      <p:sp>
        <p:nvSpPr>
          <p:cNvPr id="100356" name="Text Box 3">
            <a:extLst>
              <a:ext uri="{FF2B5EF4-FFF2-40B4-BE49-F238E27FC236}">
                <a16:creationId xmlns:a16="http://schemas.microsoft.com/office/drawing/2014/main" id="{E6D31BED-B987-43E4-80BF-9396E5B55054}"/>
              </a:ext>
            </a:extLst>
          </p:cNvPr>
          <p:cNvSpPr txBox="1">
            <a:spLocks noChangeArrowheads="1"/>
          </p:cNvSpPr>
          <p:nvPr/>
        </p:nvSpPr>
        <p:spPr bwMode="auto">
          <a:xfrm>
            <a:off x="2000001" y="1836404"/>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GB" altLang="cs-CZ" sz="2400" b="0">
              <a:latin typeface="Times New Roman" panose="02020603050405020304" pitchFamily="18" charset="0"/>
            </a:endParaRPr>
          </a:p>
        </p:txBody>
      </p:sp>
      <p:grpSp>
        <p:nvGrpSpPr>
          <p:cNvPr id="100357" name="Group 7">
            <a:extLst>
              <a:ext uri="{FF2B5EF4-FFF2-40B4-BE49-F238E27FC236}">
                <a16:creationId xmlns:a16="http://schemas.microsoft.com/office/drawing/2014/main" id="{C197FF16-3EB7-4C2C-8FB8-9C40DF8E0D58}"/>
              </a:ext>
            </a:extLst>
          </p:cNvPr>
          <p:cNvGrpSpPr>
            <a:grpSpLocks/>
          </p:cNvGrpSpPr>
          <p:nvPr/>
        </p:nvGrpSpPr>
        <p:grpSpPr bwMode="auto">
          <a:xfrm>
            <a:off x="2135188" y="3213101"/>
            <a:ext cx="6913562" cy="3400425"/>
            <a:chOff x="748" y="2024"/>
            <a:chExt cx="4355" cy="2142"/>
          </a:xfrm>
        </p:grpSpPr>
        <p:pic>
          <p:nvPicPr>
            <p:cNvPr id="100359" name="Picture 4">
              <a:extLst>
                <a:ext uri="{FF2B5EF4-FFF2-40B4-BE49-F238E27FC236}">
                  <a16:creationId xmlns:a16="http://schemas.microsoft.com/office/drawing/2014/main" id="{BD20254F-CB55-4293-AD18-A8E5D49A1C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 y="2024"/>
              <a:ext cx="4355" cy="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60" name="Text Box 5">
              <a:extLst>
                <a:ext uri="{FF2B5EF4-FFF2-40B4-BE49-F238E27FC236}">
                  <a16:creationId xmlns:a16="http://schemas.microsoft.com/office/drawing/2014/main" id="{B54ED2F9-A97B-48A8-BB89-6F849927224A}"/>
                </a:ext>
              </a:extLst>
            </p:cNvPr>
            <p:cNvSpPr txBox="1">
              <a:spLocks noChangeArrowheads="1"/>
            </p:cNvSpPr>
            <p:nvPr/>
          </p:nvSpPr>
          <p:spPr bwMode="auto">
            <a:xfrm>
              <a:off x="3107" y="2024"/>
              <a:ext cx="1497" cy="2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cs-CZ" altLang="cs-CZ" sz="2000">
                  <a:latin typeface="Arial Unicode MS" pitchFamily="34" charset="-128"/>
                </a:rPr>
                <a:t>Nyquist limit</a:t>
              </a:r>
            </a:p>
          </p:txBody>
        </p:sp>
      </p:grpSp>
      <p:sp>
        <p:nvSpPr>
          <p:cNvPr id="100358" name="Text Box 6">
            <a:extLst>
              <a:ext uri="{FF2B5EF4-FFF2-40B4-BE49-F238E27FC236}">
                <a16:creationId xmlns:a16="http://schemas.microsoft.com/office/drawing/2014/main" id="{FD80CBC7-07F0-4727-8B08-0C2B70C54CE5}"/>
              </a:ext>
            </a:extLst>
          </p:cNvPr>
          <p:cNvSpPr txBox="1">
            <a:spLocks noChangeArrowheads="1"/>
          </p:cNvSpPr>
          <p:nvPr/>
        </p:nvSpPr>
        <p:spPr bwMode="auto">
          <a:xfrm>
            <a:off x="628154" y="260350"/>
            <a:ext cx="8924232" cy="120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lg"/>
              </a14:hiddenLine>
            </a:ext>
          </a:extLst>
        </p:spPr>
        <p:txBody>
          <a:bodyPr wrap="square" lIns="90000" tIns="46800" rIns="90000" bIns="468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3600" b="1" dirty="0">
                <a:solidFill>
                  <a:srgbClr val="0000DC"/>
                </a:solidFill>
              </a:rPr>
              <a:t>Doppler </a:t>
            </a:r>
            <a:r>
              <a:rPr lang="cs-CZ" altLang="cs-CZ" sz="3600" b="1" dirty="0" err="1">
                <a:solidFill>
                  <a:srgbClr val="0000DC"/>
                </a:solidFill>
              </a:rPr>
              <a:t>methods</a:t>
            </a:r>
            <a:r>
              <a:rPr lang="cs-CZ" altLang="cs-CZ" sz="3600" b="1" dirty="0">
                <a:solidFill>
                  <a:srgbClr val="0000DC"/>
                </a:solidFill>
              </a:rPr>
              <a:t>: </a:t>
            </a:r>
            <a:r>
              <a:rPr lang="en-GB" altLang="cs-CZ" sz="3600" b="1" dirty="0">
                <a:solidFill>
                  <a:srgbClr val="0000DC"/>
                </a:solidFill>
              </a:rPr>
              <a:t>Pulse wave (PW) systems</a:t>
            </a:r>
            <a:r>
              <a:rPr lang="cs-CZ" altLang="cs-CZ" sz="3600" b="1" dirty="0">
                <a:solidFill>
                  <a:srgbClr val="0000DC"/>
                </a:solidFill>
              </a:rPr>
              <a:t> </a:t>
            </a:r>
            <a:r>
              <a:rPr lang="cs-CZ" altLang="cs-CZ" sz="3200" dirty="0"/>
              <a:t>– </a:t>
            </a:r>
            <a:r>
              <a:rPr lang="cs-CZ" altLang="cs-CZ" sz="2400" dirty="0" err="1"/>
              <a:t>optional</a:t>
            </a:r>
            <a:r>
              <a:rPr lang="cs-CZ" altLang="cs-CZ" sz="2400" dirty="0"/>
              <a:t>!</a:t>
            </a:r>
            <a:endParaRPr lang="en-GB" altLang="cs-CZ" sz="2400" dirty="0"/>
          </a:p>
        </p:txBody>
      </p:sp>
    </p:spTree>
    <p:extLst>
      <p:ext uri="{BB962C8B-B14F-4D97-AF65-F5344CB8AC3E}">
        <p14:creationId xmlns:p14="http://schemas.microsoft.com/office/powerpoint/2010/main" val="41824994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Zástupný symbol pro číslo snímku 3">
            <a:extLst>
              <a:ext uri="{FF2B5EF4-FFF2-40B4-BE49-F238E27FC236}">
                <a16:creationId xmlns:a16="http://schemas.microsoft.com/office/drawing/2014/main" id="{60CF7A9B-65E5-4377-BD3B-748228A3151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0D35AE4-3350-4FF6-8B89-329CB7E8ED8C}" type="slidenum">
              <a:rPr lang="cs-CZ" altLang="cs-CZ" sz="1400"/>
              <a:pPr>
                <a:spcBef>
                  <a:spcPct val="0"/>
                </a:spcBef>
                <a:buFontTx/>
                <a:buNone/>
              </a:pPr>
              <a:t>43</a:t>
            </a:fld>
            <a:endParaRPr lang="cs-CZ" altLang="cs-CZ" sz="1400"/>
          </a:p>
        </p:txBody>
      </p:sp>
      <p:sp>
        <p:nvSpPr>
          <p:cNvPr id="102403" name="Text Box 2">
            <a:extLst>
              <a:ext uri="{FF2B5EF4-FFF2-40B4-BE49-F238E27FC236}">
                <a16:creationId xmlns:a16="http://schemas.microsoft.com/office/drawing/2014/main" id="{211348ED-5D4B-4BDE-AE57-8E420E9B737D}"/>
              </a:ext>
            </a:extLst>
          </p:cNvPr>
          <p:cNvSpPr txBox="1">
            <a:spLocks noChangeArrowheads="1"/>
          </p:cNvSpPr>
          <p:nvPr/>
        </p:nvSpPr>
        <p:spPr bwMode="auto">
          <a:xfrm>
            <a:off x="924910" y="1557339"/>
            <a:ext cx="10436773" cy="4401205"/>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0"/>
              </a:spcBef>
              <a:spcAft>
                <a:spcPts val="0"/>
              </a:spcAft>
              <a:buFontTx/>
              <a:buNone/>
            </a:pPr>
            <a:r>
              <a:rPr lang="en-GB" altLang="cs-CZ" sz="2800" dirty="0">
                <a:solidFill>
                  <a:srgbClr val="FF3300"/>
                </a:solidFill>
              </a:rPr>
              <a:t>DUPLEX method </a:t>
            </a:r>
          </a:p>
          <a:p>
            <a:pPr eaLnBrk="1" hangingPunct="1">
              <a:spcBef>
                <a:spcPts val="0"/>
              </a:spcBef>
              <a:spcAft>
                <a:spcPts val="0"/>
              </a:spcAft>
              <a:buFontTx/>
              <a:buNone/>
            </a:pPr>
            <a:r>
              <a:rPr lang="en-GB" altLang="cs-CZ" sz="2800" b="0" dirty="0"/>
              <a:t>is a </a:t>
            </a:r>
            <a:r>
              <a:rPr lang="en-GB" altLang="cs-CZ" sz="2800" b="1" dirty="0"/>
              <a:t>combination </a:t>
            </a:r>
          </a:p>
          <a:p>
            <a:pPr eaLnBrk="1" hangingPunct="1">
              <a:spcBef>
                <a:spcPts val="0"/>
              </a:spcBef>
              <a:spcAft>
                <a:spcPts val="0"/>
              </a:spcAft>
              <a:buFontTx/>
              <a:buNone/>
            </a:pPr>
            <a:r>
              <a:rPr lang="en-GB" altLang="cs-CZ" sz="2800" dirty="0"/>
              <a:t>of </a:t>
            </a:r>
            <a:r>
              <a:rPr lang="en-GB" altLang="cs-CZ" sz="2800" b="1" dirty="0"/>
              <a:t>dynamic B-mode imaging </a:t>
            </a:r>
            <a:r>
              <a:rPr lang="en-GB" altLang="cs-CZ" sz="2800" b="0" dirty="0"/>
              <a:t>(the morphology of examined area with blood vessels is depicted) </a:t>
            </a:r>
            <a:endParaRPr lang="cs-CZ" altLang="cs-CZ" sz="2800" b="0" dirty="0"/>
          </a:p>
          <a:p>
            <a:pPr eaLnBrk="1" hangingPunct="1">
              <a:spcBef>
                <a:spcPts val="0"/>
              </a:spcBef>
              <a:spcAft>
                <a:spcPts val="0"/>
              </a:spcAft>
              <a:buFontTx/>
              <a:buNone/>
            </a:pPr>
            <a:endParaRPr lang="en-GB" altLang="cs-CZ" sz="2800" b="0" dirty="0"/>
          </a:p>
          <a:p>
            <a:pPr eaLnBrk="1" hangingPunct="1">
              <a:spcBef>
                <a:spcPts val="0"/>
              </a:spcBef>
              <a:spcAft>
                <a:spcPts val="0"/>
              </a:spcAft>
              <a:buFontTx/>
              <a:buNone/>
            </a:pPr>
            <a:r>
              <a:rPr lang="en-GB" altLang="cs-CZ" sz="2800" dirty="0"/>
              <a:t>and the </a:t>
            </a:r>
            <a:r>
              <a:rPr lang="en-GB" altLang="cs-CZ" sz="2800" b="1" dirty="0"/>
              <a:t>PW Doppler system </a:t>
            </a:r>
            <a:r>
              <a:rPr lang="en-GB" altLang="cs-CZ" sz="2800" b="0" dirty="0"/>
              <a:t>(measurement of velocity spectrum of blood flow).</a:t>
            </a:r>
            <a:endParaRPr lang="cs-CZ" altLang="cs-CZ" sz="2800" b="0" dirty="0"/>
          </a:p>
          <a:p>
            <a:pPr eaLnBrk="1" hangingPunct="1">
              <a:spcBef>
                <a:spcPts val="0"/>
              </a:spcBef>
              <a:spcAft>
                <a:spcPts val="0"/>
              </a:spcAft>
              <a:buFontTx/>
              <a:buNone/>
            </a:pPr>
            <a:endParaRPr lang="en-GB" altLang="cs-CZ" sz="2800" b="0" dirty="0"/>
          </a:p>
          <a:p>
            <a:pPr eaLnBrk="1" hangingPunct="1">
              <a:spcBef>
                <a:spcPts val="0"/>
              </a:spcBef>
              <a:spcAft>
                <a:spcPts val="0"/>
              </a:spcAft>
              <a:buFontTx/>
              <a:buNone/>
            </a:pPr>
            <a:r>
              <a:rPr lang="en-GB" altLang="cs-CZ" sz="2800" b="0" dirty="0"/>
              <a:t>It allows to examine blood flow inside heart or in deep blood vessels (flow velocity, direction and character)</a:t>
            </a:r>
          </a:p>
        </p:txBody>
      </p:sp>
      <p:sp>
        <p:nvSpPr>
          <p:cNvPr id="102404" name="Text Box 3">
            <a:extLst>
              <a:ext uri="{FF2B5EF4-FFF2-40B4-BE49-F238E27FC236}">
                <a16:creationId xmlns:a16="http://schemas.microsoft.com/office/drawing/2014/main" id="{4905C8DD-1E34-4BDB-B991-4D2D1929B8E0}"/>
              </a:ext>
            </a:extLst>
          </p:cNvPr>
          <p:cNvSpPr txBox="1">
            <a:spLocks noChangeArrowheads="1"/>
          </p:cNvSpPr>
          <p:nvPr/>
        </p:nvSpPr>
        <p:spPr bwMode="auto">
          <a:xfrm>
            <a:off x="672396" y="325175"/>
            <a:ext cx="6335712" cy="53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lg"/>
              </a14:hiddenLine>
            </a:ext>
          </a:extLst>
        </p:spPr>
        <p:txBody>
          <a:bodyPr wrap="square" lIns="90000" tIns="46800" rIns="90000" bIns="46800">
            <a:spAutoFit/>
          </a:bodyPr>
          <a:lstStyle>
            <a:lvl1pPr marL="342900" indent="-342900">
              <a:spcBef>
                <a:spcPct val="20000"/>
              </a:spcBef>
              <a:buChar char="•"/>
              <a:defRPr sz="3200">
                <a:solidFill>
                  <a:schemeClr val="tx1"/>
                </a:solidFill>
                <a:latin typeface="Arial" panose="020B0604020202020204" pitchFamily="34" charset="0"/>
              </a:defRPr>
            </a:lvl1pPr>
            <a:lvl2pPr marL="179388">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lnSpc>
                <a:spcPct val="80000"/>
              </a:lnSpc>
              <a:buFontTx/>
              <a:buNone/>
            </a:pPr>
            <a:r>
              <a:rPr lang="en-GB" altLang="cs-CZ" sz="3600" b="1" dirty="0">
                <a:solidFill>
                  <a:srgbClr val="0000DC"/>
                </a:solidFill>
              </a:rPr>
              <a:t>D</a:t>
            </a:r>
            <a:r>
              <a:rPr lang="cs-CZ" altLang="cs-CZ" sz="3600" b="1" dirty="0" err="1">
                <a:solidFill>
                  <a:srgbClr val="0000DC"/>
                </a:solidFill>
              </a:rPr>
              <a:t>oppler</a:t>
            </a:r>
            <a:r>
              <a:rPr lang="cs-CZ" altLang="cs-CZ" sz="3600" b="1" dirty="0">
                <a:solidFill>
                  <a:srgbClr val="0000DC"/>
                </a:solidFill>
              </a:rPr>
              <a:t> </a:t>
            </a:r>
            <a:r>
              <a:rPr lang="en-GB" altLang="cs-CZ" sz="3600" b="1" dirty="0">
                <a:solidFill>
                  <a:srgbClr val="0000DC"/>
                </a:solidFill>
              </a:rPr>
              <a:t>methods</a:t>
            </a:r>
          </a:p>
        </p:txBody>
      </p:sp>
    </p:spTree>
    <p:extLst>
      <p:ext uri="{BB962C8B-B14F-4D97-AF65-F5344CB8AC3E}">
        <p14:creationId xmlns:p14="http://schemas.microsoft.com/office/powerpoint/2010/main" val="2051255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Zástupný symbol pro číslo snímku 3">
            <a:extLst>
              <a:ext uri="{FF2B5EF4-FFF2-40B4-BE49-F238E27FC236}">
                <a16:creationId xmlns:a16="http://schemas.microsoft.com/office/drawing/2014/main" id="{938545DD-F142-438D-A133-DB0DAAF8259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fld id="{DFEB8E8F-CB1C-4BF9-96F8-7C9FA4E20CC4}" type="slidenum">
              <a:rPr lang="cs-CZ" altLang="cs-CZ" b="0"/>
              <a:pPr eaLnBrk="1" hangingPunct="1"/>
              <a:t>44</a:t>
            </a:fld>
            <a:endParaRPr lang="cs-CZ" altLang="cs-CZ" b="0"/>
          </a:p>
        </p:txBody>
      </p:sp>
      <p:sp>
        <p:nvSpPr>
          <p:cNvPr id="53251" name="Text Box 2">
            <a:extLst>
              <a:ext uri="{FF2B5EF4-FFF2-40B4-BE49-F238E27FC236}">
                <a16:creationId xmlns:a16="http://schemas.microsoft.com/office/drawing/2014/main" id="{0F399C92-4159-4813-B40A-CAE8C5B4FB7C}"/>
              </a:ext>
            </a:extLst>
          </p:cNvPr>
          <p:cNvSpPr txBox="1">
            <a:spLocks noChangeArrowheads="1"/>
          </p:cNvSpPr>
          <p:nvPr/>
        </p:nvSpPr>
        <p:spPr bwMode="auto">
          <a:xfrm>
            <a:off x="1177159" y="341314"/>
            <a:ext cx="6823841" cy="907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eaLnBrk="0" hangingPunct="0">
              <a:defRPr b="1">
                <a:solidFill>
                  <a:schemeClr val="tx1"/>
                </a:solidFill>
                <a:latin typeface="Arial" panose="020B0604020202020204" pitchFamily="34" charset="0"/>
              </a:defRPr>
            </a:lvl1pPr>
            <a:lvl2pPr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lvl="1" eaLnBrk="1" hangingPunct="1">
              <a:lnSpc>
                <a:spcPct val="80000"/>
              </a:lnSpc>
              <a:spcBef>
                <a:spcPct val="20000"/>
              </a:spcBef>
            </a:pPr>
            <a:r>
              <a:rPr lang="cs-CZ" altLang="cs-CZ" sz="3600" dirty="0">
                <a:solidFill>
                  <a:srgbClr val="0000DC"/>
                </a:solidFill>
              </a:rPr>
              <a:t>Doppler </a:t>
            </a:r>
            <a:r>
              <a:rPr lang="cs-CZ" altLang="cs-CZ" sz="3600" dirty="0" err="1">
                <a:solidFill>
                  <a:srgbClr val="0000DC"/>
                </a:solidFill>
              </a:rPr>
              <a:t>flow</a:t>
            </a:r>
            <a:r>
              <a:rPr lang="cs-CZ" altLang="cs-CZ" sz="3600" dirty="0">
                <a:solidFill>
                  <a:srgbClr val="0000DC"/>
                </a:solidFill>
              </a:rPr>
              <a:t> </a:t>
            </a:r>
            <a:r>
              <a:rPr lang="cs-CZ" altLang="cs-CZ" sz="3600" dirty="0" err="1">
                <a:solidFill>
                  <a:srgbClr val="0000DC"/>
                </a:solidFill>
              </a:rPr>
              <a:t>measurement</a:t>
            </a:r>
            <a:endParaRPr lang="en-GB" altLang="cs-CZ" sz="3600" dirty="0">
              <a:solidFill>
                <a:srgbClr val="0000DC"/>
              </a:solidFill>
            </a:endParaRPr>
          </a:p>
          <a:p>
            <a:pPr eaLnBrk="1" hangingPunct="1"/>
            <a:endParaRPr lang="cs-CZ" altLang="cs-CZ" dirty="0"/>
          </a:p>
        </p:txBody>
      </p:sp>
      <p:sp>
        <p:nvSpPr>
          <p:cNvPr id="53252" name="Text Box 3">
            <a:extLst>
              <a:ext uri="{FF2B5EF4-FFF2-40B4-BE49-F238E27FC236}">
                <a16:creationId xmlns:a16="http://schemas.microsoft.com/office/drawing/2014/main" id="{E85BCDAA-539A-459C-A964-C8C6406215C7}"/>
              </a:ext>
            </a:extLst>
          </p:cNvPr>
          <p:cNvSpPr txBox="1">
            <a:spLocks noChangeArrowheads="1"/>
          </p:cNvSpPr>
          <p:nvPr/>
        </p:nvSpPr>
        <p:spPr bwMode="auto">
          <a:xfrm>
            <a:off x="968432" y="1245204"/>
            <a:ext cx="9384258" cy="894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r>
              <a:rPr lang="cs-CZ" altLang="cs-CZ" sz="2800" dirty="0"/>
              <a:t>Basic </a:t>
            </a:r>
            <a:r>
              <a:rPr lang="cs-CZ" altLang="cs-CZ" sz="2800" dirty="0" err="1"/>
              <a:t>spectral</a:t>
            </a:r>
            <a:r>
              <a:rPr lang="cs-CZ" altLang="cs-CZ" sz="2800" dirty="0"/>
              <a:t> </a:t>
            </a:r>
            <a:r>
              <a:rPr lang="cs-CZ" altLang="cs-CZ" sz="2800" dirty="0" err="1"/>
              <a:t>curves</a:t>
            </a:r>
            <a:endParaRPr lang="cs-CZ" altLang="cs-CZ" sz="2800" dirty="0"/>
          </a:p>
          <a:p>
            <a:pPr eaLnBrk="1" hangingPunct="1"/>
            <a:r>
              <a:rPr lang="cs-CZ" altLang="cs-CZ" dirty="0"/>
              <a:t>                         </a:t>
            </a:r>
            <a:r>
              <a:rPr lang="cs-CZ" altLang="cs-CZ" dirty="0" err="1"/>
              <a:t>directional</a:t>
            </a:r>
            <a:r>
              <a:rPr lang="cs-CZ" altLang="cs-CZ" sz="2000" dirty="0"/>
              <a:t>                                  impedance</a:t>
            </a:r>
          </a:p>
        </p:txBody>
      </p:sp>
      <p:pic>
        <p:nvPicPr>
          <p:cNvPr id="53253" name="Picture 4" descr="OBR37">
            <a:extLst>
              <a:ext uri="{FF2B5EF4-FFF2-40B4-BE49-F238E27FC236}">
                <a16:creationId xmlns:a16="http://schemas.microsoft.com/office/drawing/2014/main" id="{49A516A0-72D5-47F8-BB78-608752BD58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116" r="6116"/>
          <a:stretch>
            <a:fillRect/>
          </a:stretch>
        </p:blipFill>
        <p:spPr bwMode="auto">
          <a:xfrm>
            <a:off x="362596" y="2349061"/>
            <a:ext cx="4926180" cy="3894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5" name="Text Box 6">
            <a:extLst>
              <a:ext uri="{FF2B5EF4-FFF2-40B4-BE49-F238E27FC236}">
                <a16:creationId xmlns:a16="http://schemas.microsoft.com/office/drawing/2014/main" id="{611558D5-E924-4291-906C-624BAFD6DD2C}"/>
              </a:ext>
            </a:extLst>
          </p:cNvPr>
          <p:cNvSpPr txBox="1">
            <a:spLocks noChangeArrowheads="1"/>
          </p:cNvSpPr>
          <p:nvPr/>
        </p:nvSpPr>
        <p:spPr bwMode="auto">
          <a:xfrm>
            <a:off x="9890236" y="2425263"/>
            <a:ext cx="1944413" cy="2802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en-GB" altLang="cs-CZ" sz="1600" dirty="0"/>
              <a:t>Low peripheral impedance: brain arteries, arteries in parenchymatous organs</a:t>
            </a:r>
          </a:p>
          <a:p>
            <a:pPr eaLnBrk="1" hangingPunct="1"/>
            <a:r>
              <a:rPr lang="en-GB" altLang="cs-CZ" sz="1600" dirty="0"/>
              <a:t>High peripheral impedance: arteries in skeletal muscles</a:t>
            </a:r>
            <a:endParaRPr lang="cs-CZ" altLang="cs-CZ" sz="1600" dirty="0"/>
          </a:p>
          <a:p>
            <a:pPr eaLnBrk="1" hangingPunct="1"/>
            <a:r>
              <a:rPr lang="cs-CZ" altLang="cs-CZ" sz="1600" dirty="0" err="1"/>
              <a:t>syst</a:t>
            </a:r>
            <a:r>
              <a:rPr lang="cs-CZ" altLang="cs-CZ" sz="1600" dirty="0"/>
              <a:t>. = </a:t>
            </a:r>
            <a:r>
              <a:rPr lang="cs-CZ" altLang="cs-CZ" sz="1600" dirty="0" err="1"/>
              <a:t>systolic</a:t>
            </a:r>
            <a:endParaRPr lang="en-GB" altLang="cs-CZ" sz="1600" dirty="0"/>
          </a:p>
        </p:txBody>
      </p:sp>
      <p:sp>
        <p:nvSpPr>
          <p:cNvPr id="2" name="TextovéPole 1">
            <a:extLst>
              <a:ext uri="{FF2B5EF4-FFF2-40B4-BE49-F238E27FC236}">
                <a16:creationId xmlns:a16="http://schemas.microsoft.com/office/drawing/2014/main" id="{0C4C6D32-86A5-4EEE-B6EF-BA7084A1CC47}"/>
              </a:ext>
            </a:extLst>
          </p:cNvPr>
          <p:cNvSpPr txBox="1"/>
          <p:nvPr/>
        </p:nvSpPr>
        <p:spPr>
          <a:xfrm>
            <a:off x="2922634" y="4067504"/>
            <a:ext cx="1764978" cy="307777"/>
          </a:xfrm>
          <a:prstGeom prst="rect">
            <a:avLst/>
          </a:prstGeom>
          <a:solidFill>
            <a:schemeClr val="bg1"/>
          </a:solidFill>
        </p:spPr>
        <p:txBody>
          <a:bodyPr wrap="square" rtlCol="0">
            <a:spAutoFit/>
          </a:bodyPr>
          <a:lstStyle/>
          <a:p>
            <a:r>
              <a:rPr lang="cs-CZ" sz="1400" dirty="0"/>
              <a:t>Forward </a:t>
            </a:r>
            <a:r>
              <a:rPr lang="cs-CZ" sz="1400" dirty="0" err="1"/>
              <a:t>flow</a:t>
            </a:r>
            <a:endParaRPr lang="cs-CZ" sz="1400" dirty="0"/>
          </a:p>
        </p:txBody>
      </p:sp>
      <p:sp>
        <p:nvSpPr>
          <p:cNvPr id="3" name="TextovéPole 2">
            <a:extLst>
              <a:ext uri="{FF2B5EF4-FFF2-40B4-BE49-F238E27FC236}">
                <a16:creationId xmlns:a16="http://schemas.microsoft.com/office/drawing/2014/main" id="{743E09F4-0708-4050-A971-5AD6DB7F19F2}"/>
              </a:ext>
            </a:extLst>
          </p:cNvPr>
          <p:cNvSpPr txBox="1"/>
          <p:nvPr/>
        </p:nvSpPr>
        <p:spPr>
          <a:xfrm>
            <a:off x="3127588" y="5492728"/>
            <a:ext cx="1232520" cy="307777"/>
          </a:xfrm>
          <a:prstGeom prst="rect">
            <a:avLst/>
          </a:prstGeom>
          <a:solidFill>
            <a:schemeClr val="bg1"/>
          </a:solidFill>
        </p:spPr>
        <p:txBody>
          <a:bodyPr wrap="square" rtlCol="0">
            <a:spAutoFit/>
          </a:bodyPr>
          <a:lstStyle/>
          <a:p>
            <a:r>
              <a:rPr lang="cs-CZ" sz="1400" dirty="0" err="1"/>
              <a:t>Back</a:t>
            </a:r>
            <a:r>
              <a:rPr lang="cs-CZ" sz="1400" dirty="0"/>
              <a:t> </a:t>
            </a:r>
            <a:r>
              <a:rPr lang="cs-CZ" sz="1400" dirty="0" err="1"/>
              <a:t>flow</a:t>
            </a:r>
            <a:endParaRPr lang="cs-CZ" sz="1400" dirty="0"/>
          </a:p>
        </p:txBody>
      </p:sp>
      <p:pic>
        <p:nvPicPr>
          <p:cNvPr id="7" name="Obrázek 6">
            <a:extLst>
              <a:ext uri="{FF2B5EF4-FFF2-40B4-BE49-F238E27FC236}">
                <a16:creationId xmlns:a16="http://schemas.microsoft.com/office/drawing/2014/main" id="{A13D92E3-96FD-41FD-A8B7-44EDFCDB76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2524" y="2368808"/>
            <a:ext cx="4193628" cy="3190805"/>
          </a:xfrm>
          <a:prstGeom prst="rect">
            <a:avLst/>
          </a:prstGeom>
        </p:spPr>
      </p:pic>
    </p:spTree>
    <p:extLst>
      <p:ext uri="{BB962C8B-B14F-4D97-AF65-F5344CB8AC3E}">
        <p14:creationId xmlns:p14="http://schemas.microsoft.com/office/powerpoint/2010/main" val="34994025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Zástupný symbol pro číslo snímku 4">
            <a:extLst>
              <a:ext uri="{FF2B5EF4-FFF2-40B4-BE49-F238E27FC236}">
                <a16:creationId xmlns:a16="http://schemas.microsoft.com/office/drawing/2014/main" id="{D53F27D3-970F-4A15-A3C2-87526662851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6D2D414-A709-4003-B0F6-08B333187910}" type="slidenum">
              <a:rPr lang="cs-CZ" altLang="cs-CZ" sz="1400"/>
              <a:pPr>
                <a:spcBef>
                  <a:spcPct val="0"/>
                </a:spcBef>
                <a:buFontTx/>
                <a:buNone/>
              </a:pPr>
              <a:t>45</a:t>
            </a:fld>
            <a:endParaRPr lang="cs-CZ" altLang="cs-CZ" sz="1400"/>
          </a:p>
        </p:txBody>
      </p:sp>
      <p:pic>
        <p:nvPicPr>
          <p:cNvPr id="106499" name="Picture 6" descr="figure2">
            <a:extLst>
              <a:ext uri="{FF2B5EF4-FFF2-40B4-BE49-F238E27FC236}">
                <a16:creationId xmlns:a16="http://schemas.microsoft.com/office/drawing/2014/main" id="{0C073058-6667-460F-889C-4040D26984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9764" y="2542245"/>
            <a:ext cx="4440237"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0" name="Text Box 2">
            <a:extLst>
              <a:ext uri="{FF2B5EF4-FFF2-40B4-BE49-F238E27FC236}">
                <a16:creationId xmlns:a16="http://schemas.microsoft.com/office/drawing/2014/main" id="{84DC62E2-1BCA-4B8D-9505-F01300B5EA7D}"/>
              </a:ext>
            </a:extLst>
          </p:cNvPr>
          <p:cNvSpPr txBox="1">
            <a:spLocks noChangeArrowheads="1"/>
          </p:cNvSpPr>
          <p:nvPr/>
        </p:nvSpPr>
        <p:spPr bwMode="auto">
          <a:xfrm>
            <a:off x="945930" y="475704"/>
            <a:ext cx="9812502" cy="1828193"/>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179388">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lnSpc>
                <a:spcPct val="80000"/>
              </a:lnSpc>
              <a:buFontTx/>
              <a:buNone/>
            </a:pPr>
            <a:r>
              <a:rPr lang="en-GB" altLang="cs-CZ" sz="3600" b="1" dirty="0">
                <a:solidFill>
                  <a:srgbClr val="0000DC"/>
                </a:solidFill>
              </a:rPr>
              <a:t>D</a:t>
            </a:r>
            <a:r>
              <a:rPr lang="cs-CZ" altLang="cs-CZ" sz="3600" b="1" dirty="0" err="1">
                <a:solidFill>
                  <a:srgbClr val="0000DC"/>
                </a:solidFill>
              </a:rPr>
              <a:t>oppler</a:t>
            </a:r>
            <a:r>
              <a:rPr lang="cs-CZ" altLang="cs-CZ" sz="3600" b="1" dirty="0">
                <a:solidFill>
                  <a:srgbClr val="0000DC"/>
                </a:solidFill>
              </a:rPr>
              <a:t> </a:t>
            </a:r>
            <a:r>
              <a:rPr lang="en-GB" altLang="cs-CZ" sz="3600" b="1" dirty="0">
                <a:solidFill>
                  <a:srgbClr val="0000DC"/>
                </a:solidFill>
              </a:rPr>
              <a:t>methods</a:t>
            </a:r>
            <a:r>
              <a:rPr lang="cs-CZ" altLang="cs-CZ" sz="3600" b="1" dirty="0">
                <a:solidFill>
                  <a:srgbClr val="0000DC"/>
                </a:solidFill>
              </a:rPr>
              <a:t>            </a:t>
            </a:r>
            <a:r>
              <a:rPr lang="en-GB" altLang="cs-CZ" sz="3600" b="1" dirty="0">
                <a:solidFill>
                  <a:srgbClr val="0000DC"/>
                </a:solidFill>
              </a:rPr>
              <a:t>DUPLEX method  </a:t>
            </a:r>
            <a:endParaRPr lang="cs-CZ" altLang="cs-CZ" sz="3600" b="1" dirty="0">
              <a:solidFill>
                <a:srgbClr val="0000DC"/>
              </a:solidFill>
            </a:endParaRPr>
          </a:p>
          <a:p>
            <a:pPr lvl="1" eaLnBrk="1" hangingPunct="1">
              <a:lnSpc>
                <a:spcPct val="80000"/>
              </a:lnSpc>
              <a:buFontTx/>
              <a:buNone/>
            </a:pPr>
            <a:endParaRPr lang="en-GB" altLang="cs-CZ" sz="2400" dirty="0"/>
          </a:p>
          <a:p>
            <a:pPr eaLnBrk="1" hangingPunct="1">
              <a:spcBef>
                <a:spcPct val="50000"/>
              </a:spcBef>
              <a:buFontTx/>
              <a:buNone/>
            </a:pPr>
            <a:r>
              <a:rPr lang="en-GB" altLang="cs-CZ" sz="2400" b="0" dirty="0"/>
              <a:t>Placement of sampling volume (left) and the record of blood flow velocity spectrum in </a:t>
            </a:r>
            <a:r>
              <a:rPr lang="cs-CZ" altLang="cs-CZ" sz="2400" b="0" dirty="0" err="1"/>
              <a:t>stenotic</a:t>
            </a:r>
            <a:r>
              <a:rPr lang="cs-CZ" altLang="cs-CZ" sz="2400" b="0" dirty="0"/>
              <a:t> </a:t>
            </a:r>
            <a:r>
              <a:rPr lang="en-GB" altLang="cs-CZ" sz="2400" b="0" i="1" dirty="0"/>
              <a:t>a. </a:t>
            </a:r>
            <a:r>
              <a:rPr lang="en-GB" altLang="cs-CZ" sz="2400" b="0" i="1" dirty="0" err="1"/>
              <a:t>carotis</a:t>
            </a:r>
            <a:r>
              <a:rPr lang="en-GB" altLang="cs-CZ" sz="2400" b="0" i="1" dirty="0"/>
              <a:t> communis</a:t>
            </a:r>
            <a:r>
              <a:rPr lang="en-GB" altLang="cs-CZ" sz="2400" b="0" dirty="0"/>
              <a:t> (right)</a:t>
            </a:r>
          </a:p>
        </p:txBody>
      </p:sp>
      <p:sp>
        <p:nvSpPr>
          <p:cNvPr id="106501" name="Text Box 3">
            <a:extLst>
              <a:ext uri="{FF2B5EF4-FFF2-40B4-BE49-F238E27FC236}">
                <a16:creationId xmlns:a16="http://schemas.microsoft.com/office/drawing/2014/main" id="{FC122DF6-C245-43CB-A624-1D45551EDA3C}"/>
              </a:ext>
            </a:extLst>
          </p:cNvPr>
          <p:cNvSpPr txBox="1">
            <a:spLocks noChangeArrowheads="1"/>
          </p:cNvSpPr>
          <p:nvPr/>
        </p:nvSpPr>
        <p:spPr bwMode="auto">
          <a:xfrm>
            <a:off x="2057400" y="1828800"/>
            <a:ext cx="807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GB" altLang="cs-CZ" sz="2400" b="0">
              <a:latin typeface="Times New Roman" panose="02020603050405020304" pitchFamily="18" charset="0"/>
            </a:endParaRPr>
          </a:p>
        </p:txBody>
      </p:sp>
      <p:graphicFrame>
        <p:nvGraphicFramePr>
          <p:cNvPr id="106502" name="Object 4">
            <a:extLst>
              <a:ext uri="{FF2B5EF4-FFF2-40B4-BE49-F238E27FC236}">
                <a16:creationId xmlns:a16="http://schemas.microsoft.com/office/drawing/2014/main" id="{AFE32B3D-7D9F-4064-8870-F9690686C83E}"/>
              </a:ext>
            </a:extLst>
          </p:cNvPr>
          <p:cNvGraphicFramePr>
            <a:graphicFrameLocks noChangeAspect="1"/>
          </p:cNvGraphicFramePr>
          <p:nvPr>
            <p:extLst>
              <p:ext uri="{D42A27DB-BD31-4B8C-83A1-F6EECF244321}">
                <p14:modId xmlns:p14="http://schemas.microsoft.com/office/powerpoint/2010/main" val="2079282390"/>
              </p:ext>
            </p:extLst>
          </p:nvPr>
        </p:nvGraphicFramePr>
        <p:xfrm>
          <a:off x="1154716" y="2533869"/>
          <a:ext cx="4479925" cy="3759200"/>
        </p:xfrm>
        <a:graphic>
          <a:graphicData uri="http://schemas.openxmlformats.org/presentationml/2006/ole">
            <mc:AlternateContent xmlns:mc="http://schemas.openxmlformats.org/markup-compatibility/2006">
              <mc:Choice xmlns:v="urn:schemas-microsoft-com:vml" Requires="v">
                <p:oleObj name="Fotografie" r:id="rId4" imgW="2486372" imgH="2085714" progId="MSPhotoEd.3">
                  <p:embed/>
                </p:oleObj>
              </mc:Choice>
              <mc:Fallback>
                <p:oleObj name="Fotografie" r:id="rId4" imgW="2486372" imgH="2085714" progId="MSPhotoEd.3">
                  <p:embed/>
                  <p:pic>
                    <p:nvPicPr>
                      <p:cNvPr id="106502" name="Object 4">
                        <a:extLst>
                          <a:ext uri="{FF2B5EF4-FFF2-40B4-BE49-F238E27FC236}">
                            <a16:creationId xmlns:a16="http://schemas.microsoft.com/office/drawing/2014/main" id="{AFE32B3D-7D9F-4064-8870-F9690686C8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4716" y="2533869"/>
                        <a:ext cx="4479925" cy="375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6503" name="Text Box 5">
            <a:extLst>
              <a:ext uri="{FF2B5EF4-FFF2-40B4-BE49-F238E27FC236}">
                <a16:creationId xmlns:a16="http://schemas.microsoft.com/office/drawing/2014/main" id="{AA91011A-7C5D-48DA-975F-C90036D350B6}"/>
              </a:ext>
            </a:extLst>
          </p:cNvPr>
          <p:cNvSpPr txBox="1">
            <a:spLocks noChangeArrowheads="1"/>
          </p:cNvSpPr>
          <p:nvPr/>
        </p:nvSpPr>
        <p:spPr bwMode="auto">
          <a:xfrm>
            <a:off x="6553200" y="2438400"/>
            <a:ext cx="3886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GB" altLang="cs-CZ" sz="2400" b="0">
              <a:latin typeface="Times New Roman" panose="02020603050405020304" pitchFamily="18" charset="0"/>
            </a:endParaRPr>
          </a:p>
        </p:txBody>
      </p:sp>
    </p:spTree>
    <p:extLst>
      <p:ext uri="{BB962C8B-B14F-4D97-AF65-F5344CB8AC3E}">
        <p14:creationId xmlns:p14="http://schemas.microsoft.com/office/powerpoint/2010/main" val="11185762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Zástupný symbol pro číslo snímku 3">
            <a:extLst>
              <a:ext uri="{FF2B5EF4-FFF2-40B4-BE49-F238E27FC236}">
                <a16:creationId xmlns:a16="http://schemas.microsoft.com/office/drawing/2014/main" id="{59C90CAC-B91F-4DB9-A8F7-EE2DE42C30E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5D87296-FDD2-4B19-A3E3-18EF8EA64862}" type="slidenum">
              <a:rPr lang="cs-CZ" altLang="cs-CZ" sz="1400"/>
              <a:pPr>
                <a:spcBef>
                  <a:spcPct val="0"/>
                </a:spcBef>
                <a:buFontTx/>
                <a:buNone/>
              </a:pPr>
              <a:t>46</a:t>
            </a:fld>
            <a:endParaRPr lang="cs-CZ" altLang="cs-CZ" sz="1400"/>
          </a:p>
        </p:txBody>
      </p:sp>
      <p:sp>
        <p:nvSpPr>
          <p:cNvPr id="108547" name="Text Box 2">
            <a:extLst>
              <a:ext uri="{FF2B5EF4-FFF2-40B4-BE49-F238E27FC236}">
                <a16:creationId xmlns:a16="http://schemas.microsoft.com/office/drawing/2014/main" id="{01816E53-FE55-46D2-911C-78ED21F74F62}"/>
              </a:ext>
            </a:extLst>
          </p:cNvPr>
          <p:cNvSpPr txBox="1">
            <a:spLocks noChangeArrowheads="1"/>
          </p:cNvSpPr>
          <p:nvPr/>
        </p:nvSpPr>
        <p:spPr bwMode="auto">
          <a:xfrm>
            <a:off x="893379" y="404814"/>
            <a:ext cx="10394731" cy="5201424"/>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179388">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spcBef>
                <a:spcPct val="0"/>
              </a:spcBef>
              <a:buFontTx/>
              <a:buNone/>
            </a:pPr>
            <a:r>
              <a:rPr lang="en-GB" altLang="cs-CZ" sz="3600" b="1" dirty="0">
                <a:solidFill>
                  <a:srgbClr val="0000DC"/>
                </a:solidFill>
              </a:rPr>
              <a:t>D</a:t>
            </a:r>
            <a:r>
              <a:rPr lang="cs-CZ" altLang="cs-CZ" sz="3600" b="1" dirty="0" err="1">
                <a:solidFill>
                  <a:srgbClr val="0000DC"/>
                </a:solidFill>
              </a:rPr>
              <a:t>oppler</a:t>
            </a:r>
            <a:r>
              <a:rPr lang="cs-CZ" altLang="cs-CZ" sz="3600" b="1" dirty="0">
                <a:solidFill>
                  <a:srgbClr val="0000DC"/>
                </a:solidFill>
              </a:rPr>
              <a:t> </a:t>
            </a:r>
            <a:r>
              <a:rPr lang="en-GB" altLang="cs-CZ" sz="3600" b="1" dirty="0">
                <a:solidFill>
                  <a:srgbClr val="0000DC"/>
                </a:solidFill>
              </a:rPr>
              <a:t>methods</a:t>
            </a:r>
            <a:r>
              <a:rPr lang="cs-CZ" altLang="cs-CZ" sz="3600" b="1" dirty="0">
                <a:solidFill>
                  <a:srgbClr val="0000DC"/>
                </a:solidFill>
              </a:rPr>
              <a:t>        </a:t>
            </a:r>
            <a:r>
              <a:rPr lang="en-GB" altLang="cs-CZ" sz="3600" b="1" dirty="0">
                <a:solidFill>
                  <a:srgbClr val="0000DC"/>
                </a:solidFill>
              </a:rPr>
              <a:t>Colour Doppler imaging</a:t>
            </a:r>
            <a:endParaRPr lang="cs-CZ" altLang="cs-CZ" sz="3600" b="1" dirty="0">
              <a:solidFill>
                <a:srgbClr val="0000DC"/>
              </a:solidFill>
            </a:endParaRPr>
          </a:p>
          <a:p>
            <a:pPr algn="ctr" eaLnBrk="1" hangingPunct="1">
              <a:spcBef>
                <a:spcPct val="0"/>
              </a:spcBef>
              <a:buFontTx/>
              <a:buNone/>
            </a:pPr>
            <a:endParaRPr lang="en-GB" altLang="cs-CZ" sz="3200" dirty="0"/>
          </a:p>
          <a:p>
            <a:pPr eaLnBrk="1" hangingPunct="1">
              <a:spcBef>
                <a:spcPct val="0"/>
              </a:spcBef>
              <a:buFontTx/>
              <a:buNone/>
            </a:pPr>
            <a:r>
              <a:rPr lang="en-GB" altLang="cs-CZ" sz="2400" dirty="0"/>
              <a:t>The image consists of black-white and colour part.</a:t>
            </a:r>
          </a:p>
          <a:p>
            <a:pPr eaLnBrk="1" hangingPunct="1">
              <a:spcBef>
                <a:spcPct val="0"/>
              </a:spcBef>
              <a:buFontTx/>
              <a:buNone/>
            </a:pPr>
            <a:r>
              <a:rPr lang="en-GB" altLang="cs-CZ" sz="2400" dirty="0"/>
              <a:t>The black-white part </a:t>
            </a:r>
            <a:r>
              <a:rPr lang="en-GB" altLang="cs-CZ" sz="2400" b="0" dirty="0"/>
              <a:t>contains information about</a:t>
            </a:r>
            <a:r>
              <a:rPr lang="en-GB" altLang="cs-CZ" sz="2400" dirty="0"/>
              <a:t> reflectivity and structure </a:t>
            </a:r>
            <a:r>
              <a:rPr lang="en-GB" altLang="cs-CZ" sz="2400" b="0" dirty="0"/>
              <a:t>of tissues.</a:t>
            </a:r>
            <a:endParaRPr lang="en-GB" altLang="cs-CZ" sz="2400" b="0" i="1" dirty="0"/>
          </a:p>
          <a:p>
            <a:pPr eaLnBrk="1" hangingPunct="1">
              <a:spcBef>
                <a:spcPct val="0"/>
              </a:spcBef>
              <a:buFontTx/>
              <a:buNone/>
            </a:pPr>
            <a:r>
              <a:rPr lang="en-GB" altLang="cs-CZ" sz="2400" dirty="0"/>
              <a:t>The </a:t>
            </a:r>
            <a:r>
              <a:rPr lang="en-GB" altLang="cs-CZ" sz="2400" dirty="0">
                <a:solidFill>
                  <a:schemeClr val="hlink"/>
                </a:solidFill>
              </a:rPr>
              <a:t>colour</a:t>
            </a:r>
            <a:r>
              <a:rPr lang="en-GB" altLang="cs-CZ" sz="2400" dirty="0"/>
              <a:t> part </a:t>
            </a:r>
            <a:r>
              <a:rPr lang="en-GB" altLang="cs-CZ" sz="2400" b="0" dirty="0"/>
              <a:t>informs about</a:t>
            </a:r>
            <a:r>
              <a:rPr lang="en-GB" altLang="cs-CZ" sz="2400" dirty="0"/>
              <a:t> movements </a:t>
            </a:r>
            <a:r>
              <a:rPr lang="en-GB" altLang="cs-CZ" sz="2400" b="0" dirty="0"/>
              <a:t>in the examined section. (The colour is derived from average velocity of flow.)</a:t>
            </a:r>
          </a:p>
          <a:p>
            <a:pPr eaLnBrk="1" hangingPunct="1">
              <a:spcBef>
                <a:spcPct val="0"/>
              </a:spcBef>
              <a:buFontTx/>
              <a:buNone/>
            </a:pPr>
            <a:r>
              <a:rPr lang="en-GB" altLang="cs-CZ" sz="2400" b="0" dirty="0"/>
              <a:t>The apparatus depicts distribution and direction of flowing blood as a two-dimensional image.</a:t>
            </a:r>
            <a:r>
              <a:rPr lang="en-GB" altLang="cs-CZ" sz="2400" u="sng" dirty="0"/>
              <a:t>  </a:t>
            </a:r>
          </a:p>
          <a:p>
            <a:pPr eaLnBrk="1" hangingPunct="1">
              <a:spcBef>
                <a:spcPct val="0"/>
              </a:spcBef>
              <a:buFontTx/>
              <a:buNone/>
            </a:pPr>
            <a:r>
              <a:rPr lang="en-GB" altLang="cs-CZ" sz="2400" dirty="0">
                <a:solidFill>
                  <a:schemeClr val="accent2"/>
                </a:solidFill>
              </a:rPr>
              <a:t>BA</a:t>
            </a:r>
            <a:r>
              <a:rPr lang="en-GB" altLang="cs-CZ" sz="2400" dirty="0">
                <a:solidFill>
                  <a:srgbClr val="FF3300"/>
                </a:solidFill>
              </a:rPr>
              <a:t>RT</a:t>
            </a:r>
            <a:r>
              <a:rPr lang="en-GB" altLang="cs-CZ" sz="2400" dirty="0"/>
              <a:t> </a:t>
            </a:r>
            <a:r>
              <a:rPr lang="cs-CZ" altLang="cs-CZ" sz="2400" dirty="0"/>
              <a:t>rule </a:t>
            </a:r>
            <a:r>
              <a:rPr lang="en-GB" altLang="cs-CZ" sz="2400" dirty="0"/>
              <a:t>– </a:t>
            </a:r>
            <a:r>
              <a:rPr lang="en-GB" altLang="cs-CZ" sz="2400" dirty="0">
                <a:solidFill>
                  <a:schemeClr val="accent2"/>
                </a:solidFill>
              </a:rPr>
              <a:t>blue away</a:t>
            </a:r>
            <a:r>
              <a:rPr lang="en-GB" altLang="cs-CZ" sz="2400" dirty="0"/>
              <a:t>, </a:t>
            </a:r>
            <a:r>
              <a:rPr lang="en-GB" altLang="cs-CZ" sz="2400" dirty="0">
                <a:solidFill>
                  <a:srgbClr val="FF3300"/>
                </a:solidFill>
              </a:rPr>
              <a:t>red towards</a:t>
            </a:r>
            <a:r>
              <a:rPr lang="en-GB" altLang="cs-CZ" sz="2400" dirty="0"/>
              <a:t>. </a:t>
            </a:r>
            <a:r>
              <a:rPr lang="en-GB" altLang="cs-CZ" sz="2400" b="0" dirty="0"/>
              <a:t>The flow away from the probe is coded by blue colour, the flow towards the probe is coded by red colour.</a:t>
            </a:r>
            <a:r>
              <a:rPr lang="en-GB" altLang="cs-CZ" sz="2400" dirty="0"/>
              <a:t> </a:t>
            </a:r>
            <a:r>
              <a:rPr lang="en-GB" altLang="cs-CZ" sz="2400" b="0" dirty="0"/>
              <a:t>The brightness is proportional to the velocity, </a:t>
            </a:r>
            <a:r>
              <a:rPr lang="en-GB" altLang="cs-CZ" sz="2400" b="0" dirty="0">
                <a:solidFill>
                  <a:schemeClr val="hlink"/>
                </a:solidFill>
              </a:rPr>
              <a:t>turbulences are depicted by green patterns</a:t>
            </a:r>
            <a:r>
              <a:rPr lang="en-GB" altLang="cs-CZ" sz="2400" b="0" dirty="0"/>
              <a:t>.</a:t>
            </a:r>
          </a:p>
        </p:txBody>
      </p:sp>
    </p:spTree>
    <p:extLst>
      <p:ext uri="{BB962C8B-B14F-4D97-AF65-F5344CB8AC3E}">
        <p14:creationId xmlns:p14="http://schemas.microsoft.com/office/powerpoint/2010/main" val="17028816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Zástupný symbol pro číslo snímku 3">
            <a:extLst>
              <a:ext uri="{FF2B5EF4-FFF2-40B4-BE49-F238E27FC236}">
                <a16:creationId xmlns:a16="http://schemas.microsoft.com/office/drawing/2014/main" id="{15F2BF09-61BE-4CE1-B79D-A4268062AD1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fld id="{272CA074-6DBA-4B7C-96ED-CE093AF37899}" type="slidenum">
              <a:rPr lang="cs-CZ" altLang="cs-CZ" b="0"/>
              <a:pPr eaLnBrk="1" hangingPunct="1"/>
              <a:t>47</a:t>
            </a:fld>
            <a:endParaRPr lang="cs-CZ" altLang="cs-CZ" b="0"/>
          </a:p>
        </p:txBody>
      </p:sp>
      <p:sp>
        <p:nvSpPr>
          <p:cNvPr id="58371" name="Text Box 2">
            <a:extLst>
              <a:ext uri="{FF2B5EF4-FFF2-40B4-BE49-F238E27FC236}">
                <a16:creationId xmlns:a16="http://schemas.microsoft.com/office/drawing/2014/main" id="{BA8BC643-8097-4EEB-AFAC-AA0A3F92E5F7}"/>
              </a:ext>
            </a:extLst>
          </p:cNvPr>
          <p:cNvSpPr txBox="1">
            <a:spLocks noChangeArrowheads="1"/>
          </p:cNvSpPr>
          <p:nvPr/>
        </p:nvSpPr>
        <p:spPr bwMode="auto">
          <a:xfrm>
            <a:off x="704193" y="476251"/>
            <a:ext cx="10510345" cy="1791260"/>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defRPr>
            </a:lvl1pPr>
            <a:lvl2pPr marL="179388"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lvl="1" eaLnBrk="1" hangingPunct="1">
              <a:lnSpc>
                <a:spcPct val="80000"/>
              </a:lnSpc>
              <a:spcBef>
                <a:spcPct val="20000"/>
              </a:spcBef>
            </a:pPr>
            <a:r>
              <a:rPr lang="en-GB" altLang="cs-CZ" sz="3600" dirty="0">
                <a:solidFill>
                  <a:srgbClr val="0000DC"/>
                </a:solidFill>
              </a:rPr>
              <a:t>Doppler flow measurement 	TRIPLEX method</a:t>
            </a:r>
          </a:p>
          <a:p>
            <a:pPr lvl="1" eaLnBrk="1" hangingPunct="1">
              <a:lnSpc>
                <a:spcPct val="80000"/>
              </a:lnSpc>
              <a:spcBef>
                <a:spcPct val="20000"/>
              </a:spcBef>
            </a:pPr>
            <a:endParaRPr lang="en-GB" altLang="cs-CZ" sz="2400" dirty="0"/>
          </a:p>
          <a:p>
            <a:pPr eaLnBrk="1" hangingPunct="1"/>
            <a:r>
              <a:rPr lang="en-GB" altLang="cs-CZ" sz="2400" dirty="0"/>
              <a:t>Combination of duplex method  and colour Doppler imaging</a:t>
            </a:r>
          </a:p>
          <a:p>
            <a:pPr eaLnBrk="1" hangingPunct="1">
              <a:spcBef>
                <a:spcPct val="40000"/>
              </a:spcBef>
              <a:spcAft>
                <a:spcPct val="40000"/>
              </a:spcAft>
            </a:pPr>
            <a:r>
              <a:rPr lang="en-GB" altLang="cs-CZ" sz="2400" b="0" dirty="0"/>
              <a:t>Normal blood flow in </a:t>
            </a:r>
            <a:r>
              <a:rPr lang="en-GB" altLang="cs-CZ" sz="2400" b="0" i="1" dirty="0"/>
              <a:t>a. </a:t>
            </a:r>
            <a:r>
              <a:rPr lang="en-GB" altLang="cs-CZ" sz="2400" b="0" i="1" dirty="0" err="1"/>
              <a:t>carotis</a:t>
            </a:r>
            <a:r>
              <a:rPr lang="en-GB" altLang="cs-CZ" sz="2400" b="0" i="1" dirty="0"/>
              <a:t> </a:t>
            </a:r>
            <a:r>
              <a:rPr lang="en-GB" altLang="cs-CZ" sz="2400" b="0" i="1" dirty="0" err="1"/>
              <a:t>communis</a:t>
            </a:r>
            <a:r>
              <a:rPr lang="en-GB" altLang="cs-CZ" sz="2400" b="0" dirty="0"/>
              <a:t> (left) and in </a:t>
            </a:r>
            <a:r>
              <a:rPr lang="en-GB" altLang="cs-CZ" sz="2400" b="0" i="1" dirty="0"/>
              <a:t>a. </a:t>
            </a:r>
            <a:r>
              <a:rPr lang="en-GB" altLang="cs-CZ" sz="2400" b="0" i="1" dirty="0" err="1"/>
              <a:t>renalis</a:t>
            </a:r>
            <a:r>
              <a:rPr lang="en-GB" altLang="cs-CZ" sz="2400" b="0" i="1" dirty="0"/>
              <a:t> dx</a:t>
            </a:r>
            <a:r>
              <a:rPr lang="en-GB" altLang="cs-CZ" sz="2400" b="0" dirty="0"/>
              <a:t> (right) </a:t>
            </a:r>
          </a:p>
        </p:txBody>
      </p:sp>
      <p:pic>
        <p:nvPicPr>
          <p:cNvPr id="58372" name="Picture 5" descr="ACI">
            <a:extLst>
              <a:ext uri="{FF2B5EF4-FFF2-40B4-BE49-F238E27FC236}">
                <a16:creationId xmlns:a16="http://schemas.microsoft.com/office/drawing/2014/main" id="{86162052-760C-40F4-898D-42E4620BF7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848" y="2627587"/>
            <a:ext cx="4256690" cy="359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Picture 6" descr="obr">
            <a:extLst>
              <a:ext uri="{FF2B5EF4-FFF2-40B4-BE49-F238E27FC236}">
                <a16:creationId xmlns:a16="http://schemas.microsoft.com/office/drawing/2014/main" id="{6E7E32E9-CD7D-4008-A96B-340649C004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4566" y="2648606"/>
            <a:ext cx="4952509" cy="3215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55891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Zástupný symbol pro číslo snímku 3">
            <a:extLst>
              <a:ext uri="{FF2B5EF4-FFF2-40B4-BE49-F238E27FC236}">
                <a16:creationId xmlns:a16="http://schemas.microsoft.com/office/drawing/2014/main" id="{B5FE47A7-4465-4800-B0CF-281B3C00782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A757140-1D55-4E5C-A336-5B1A60E89EC1}" type="slidenum">
              <a:rPr lang="cs-CZ" altLang="cs-CZ" sz="1400"/>
              <a:pPr>
                <a:spcBef>
                  <a:spcPct val="0"/>
                </a:spcBef>
                <a:buFontTx/>
                <a:buNone/>
              </a:pPr>
              <a:t>48</a:t>
            </a:fld>
            <a:endParaRPr lang="cs-CZ" altLang="cs-CZ" sz="1400"/>
          </a:p>
        </p:txBody>
      </p:sp>
      <p:sp>
        <p:nvSpPr>
          <p:cNvPr id="114691" name="Text Box 2">
            <a:extLst>
              <a:ext uri="{FF2B5EF4-FFF2-40B4-BE49-F238E27FC236}">
                <a16:creationId xmlns:a16="http://schemas.microsoft.com/office/drawing/2014/main" id="{50FBDBBD-19B0-4175-BF72-93FF4D4B4098}"/>
              </a:ext>
            </a:extLst>
          </p:cNvPr>
          <p:cNvSpPr txBox="1">
            <a:spLocks noChangeArrowheads="1"/>
          </p:cNvSpPr>
          <p:nvPr/>
        </p:nvSpPr>
        <p:spPr bwMode="auto">
          <a:xfrm>
            <a:off x="2208214" y="1484313"/>
            <a:ext cx="7775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endParaRPr lang="en-GB" altLang="cs-CZ" sz="2400" b="0">
              <a:latin typeface="Times New Roman" panose="02020603050405020304" pitchFamily="18" charset="0"/>
            </a:endParaRPr>
          </a:p>
        </p:txBody>
      </p:sp>
      <p:sp>
        <p:nvSpPr>
          <p:cNvPr id="114692" name="Text Box 3">
            <a:extLst>
              <a:ext uri="{FF2B5EF4-FFF2-40B4-BE49-F238E27FC236}">
                <a16:creationId xmlns:a16="http://schemas.microsoft.com/office/drawing/2014/main" id="{8EABB9A8-0D9A-4212-8A06-3EAEEFAD8295}"/>
              </a:ext>
            </a:extLst>
          </p:cNvPr>
          <p:cNvSpPr txBox="1">
            <a:spLocks noChangeArrowheads="1"/>
          </p:cNvSpPr>
          <p:nvPr/>
        </p:nvSpPr>
        <p:spPr bwMode="auto">
          <a:xfrm>
            <a:off x="1992313" y="1484313"/>
            <a:ext cx="828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endParaRPr lang="en-GB" altLang="cs-CZ" sz="2400" b="0">
              <a:latin typeface="Times New Roman" panose="02020603050405020304" pitchFamily="18" charset="0"/>
            </a:endParaRPr>
          </a:p>
        </p:txBody>
      </p:sp>
      <p:sp>
        <p:nvSpPr>
          <p:cNvPr id="114693" name="Text Box 5">
            <a:extLst>
              <a:ext uri="{FF2B5EF4-FFF2-40B4-BE49-F238E27FC236}">
                <a16:creationId xmlns:a16="http://schemas.microsoft.com/office/drawing/2014/main" id="{BD7205CD-FD18-4FD9-BC51-4363B0114583}"/>
              </a:ext>
            </a:extLst>
          </p:cNvPr>
          <p:cNvSpPr txBox="1">
            <a:spLocks noChangeArrowheads="1"/>
          </p:cNvSpPr>
          <p:nvPr/>
        </p:nvSpPr>
        <p:spPr bwMode="auto">
          <a:xfrm>
            <a:off x="903889" y="404814"/>
            <a:ext cx="9963807" cy="4967514"/>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lnSpc>
                <a:spcPct val="80000"/>
              </a:lnSpc>
              <a:buFontTx/>
              <a:buNone/>
            </a:pPr>
            <a:r>
              <a:rPr lang="en-GB" altLang="cs-CZ" sz="3600" b="1" dirty="0">
                <a:solidFill>
                  <a:srgbClr val="0000DC"/>
                </a:solidFill>
              </a:rPr>
              <a:t>D</a:t>
            </a:r>
            <a:r>
              <a:rPr lang="cs-CZ" altLang="cs-CZ" sz="3600" b="1" dirty="0" err="1">
                <a:solidFill>
                  <a:srgbClr val="0000DC"/>
                </a:solidFill>
              </a:rPr>
              <a:t>oppler</a:t>
            </a:r>
            <a:r>
              <a:rPr lang="cs-CZ" altLang="cs-CZ" sz="3600" b="1" dirty="0">
                <a:solidFill>
                  <a:srgbClr val="0000DC"/>
                </a:solidFill>
              </a:rPr>
              <a:t> </a:t>
            </a:r>
            <a:r>
              <a:rPr lang="en-GB" altLang="cs-CZ" sz="3600" b="1" dirty="0">
                <a:solidFill>
                  <a:srgbClr val="0000DC"/>
                </a:solidFill>
              </a:rPr>
              <a:t>methods</a:t>
            </a:r>
            <a:r>
              <a:rPr lang="cs-CZ" altLang="cs-CZ" sz="3600" b="1" dirty="0">
                <a:solidFill>
                  <a:srgbClr val="0000DC"/>
                </a:solidFill>
              </a:rPr>
              <a:t>           </a:t>
            </a:r>
            <a:r>
              <a:rPr lang="en-GB" altLang="cs-CZ" sz="3600" b="1" dirty="0">
                <a:solidFill>
                  <a:srgbClr val="0000DC"/>
                </a:solidFill>
              </a:rPr>
              <a:t>TRIPLEX method</a:t>
            </a:r>
          </a:p>
          <a:p>
            <a:pPr eaLnBrk="1" hangingPunct="1">
              <a:spcBef>
                <a:spcPct val="50000"/>
              </a:spcBef>
              <a:buFontTx/>
              <a:buNone/>
            </a:pPr>
            <a:endParaRPr lang="cs-CZ" altLang="cs-CZ" sz="2400" dirty="0"/>
          </a:p>
          <a:p>
            <a:pPr eaLnBrk="1" hangingPunct="1">
              <a:spcBef>
                <a:spcPct val="50000"/>
              </a:spcBef>
              <a:buFontTx/>
              <a:buNone/>
            </a:pPr>
            <a:endParaRPr lang="cs-CZ" altLang="cs-CZ" sz="2400" dirty="0"/>
          </a:p>
          <a:p>
            <a:pPr eaLnBrk="1" hangingPunct="1">
              <a:spcBef>
                <a:spcPct val="50000"/>
              </a:spcBef>
              <a:buFontTx/>
              <a:buNone/>
            </a:pPr>
            <a:endParaRPr lang="en-GB" altLang="cs-CZ" sz="2400" dirty="0"/>
          </a:p>
          <a:p>
            <a:pPr eaLnBrk="1" hangingPunct="1">
              <a:spcBef>
                <a:spcPct val="50000"/>
              </a:spcBef>
              <a:buFontTx/>
              <a:buNone/>
            </a:pPr>
            <a:endParaRPr lang="en-GB" altLang="cs-CZ" sz="2400" dirty="0"/>
          </a:p>
          <a:p>
            <a:pPr eaLnBrk="1" hangingPunct="1">
              <a:spcBef>
                <a:spcPct val="50000"/>
              </a:spcBef>
              <a:buFontTx/>
              <a:buNone/>
            </a:pPr>
            <a:endParaRPr lang="en-GB" altLang="cs-CZ" sz="2400" dirty="0"/>
          </a:p>
          <a:p>
            <a:pPr eaLnBrk="1" hangingPunct="1">
              <a:spcBef>
                <a:spcPct val="50000"/>
              </a:spcBef>
              <a:buFontTx/>
              <a:buNone/>
            </a:pPr>
            <a:r>
              <a:rPr lang="en-GB" altLang="cs-CZ" sz="2400" dirty="0"/>
              <a:t>stenosis </a:t>
            </a:r>
          </a:p>
          <a:p>
            <a:pPr eaLnBrk="1" hangingPunct="1">
              <a:spcBef>
                <a:spcPct val="50000"/>
              </a:spcBef>
              <a:buFontTx/>
              <a:buNone/>
            </a:pPr>
            <a:r>
              <a:rPr lang="en-GB" altLang="cs-CZ" sz="2400" dirty="0"/>
              <a:t>of</a:t>
            </a:r>
          </a:p>
          <a:p>
            <a:pPr eaLnBrk="1" hangingPunct="1">
              <a:spcBef>
                <a:spcPct val="50000"/>
              </a:spcBef>
              <a:buFontTx/>
              <a:buNone/>
            </a:pPr>
            <a:r>
              <a:rPr lang="en-GB" altLang="cs-CZ" sz="2400" dirty="0"/>
              <a:t>a. </a:t>
            </a:r>
            <a:r>
              <a:rPr lang="en-GB" altLang="cs-CZ" sz="2400" dirty="0" err="1"/>
              <a:t>carotis</a:t>
            </a:r>
            <a:endParaRPr lang="en-GB" altLang="cs-CZ" sz="2400" dirty="0"/>
          </a:p>
        </p:txBody>
      </p:sp>
      <p:pic>
        <p:nvPicPr>
          <p:cNvPr id="114694" name="Picture 4" descr="Cartoid Artery Stenosis">
            <a:extLst>
              <a:ext uri="{FF2B5EF4-FFF2-40B4-BE49-F238E27FC236}">
                <a16:creationId xmlns:a16="http://schemas.microsoft.com/office/drawing/2014/main" id="{324C991C-A6E3-45A1-AEF3-74CC7AE3D2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7550" y="1166649"/>
            <a:ext cx="7222435" cy="5489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98905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Zástupný symbol pro číslo snímku 3">
            <a:extLst>
              <a:ext uri="{FF2B5EF4-FFF2-40B4-BE49-F238E27FC236}">
                <a16:creationId xmlns:a16="http://schemas.microsoft.com/office/drawing/2014/main" id="{99B3E247-5BE5-417B-B73E-FFE746C686D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AD88A7D-CFBA-4532-858E-E54EA5C4E5E7}" type="slidenum">
              <a:rPr lang="cs-CZ" altLang="cs-CZ" sz="1400"/>
              <a:pPr>
                <a:spcBef>
                  <a:spcPct val="0"/>
                </a:spcBef>
                <a:buFontTx/>
                <a:buNone/>
              </a:pPr>
              <a:t>49</a:t>
            </a:fld>
            <a:endParaRPr lang="cs-CZ" altLang="cs-CZ" sz="1400"/>
          </a:p>
        </p:txBody>
      </p:sp>
      <p:sp>
        <p:nvSpPr>
          <p:cNvPr id="116739" name="Text Box 2">
            <a:extLst>
              <a:ext uri="{FF2B5EF4-FFF2-40B4-BE49-F238E27FC236}">
                <a16:creationId xmlns:a16="http://schemas.microsoft.com/office/drawing/2014/main" id="{3110BF9E-E8C1-4C1B-9603-DD7E8F5CB066}"/>
              </a:ext>
            </a:extLst>
          </p:cNvPr>
          <p:cNvSpPr txBox="1">
            <a:spLocks noChangeArrowheads="1"/>
          </p:cNvSpPr>
          <p:nvPr/>
        </p:nvSpPr>
        <p:spPr bwMode="auto">
          <a:xfrm>
            <a:off x="788276" y="404813"/>
            <a:ext cx="10047889" cy="2536079"/>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179388">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lnSpc>
                <a:spcPct val="80000"/>
              </a:lnSpc>
              <a:buFontTx/>
              <a:buNone/>
            </a:pPr>
            <a:r>
              <a:rPr lang="en-GB" altLang="cs-CZ" sz="3600" b="1" dirty="0">
                <a:solidFill>
                  <a:srgbClr val="0000DC"/>
                </a:solidFill>
                <a:latin typeface="Arial Unicode MS" pitchFamily="34" charset="-128"/>
              </a:rPr>
              <a:t>D</a:t>
            </a:r>
            <a:r>
              <a:rPr lang="cs-CZ" altLang="cs-CZ" sz="3600" b="1" dirty="0" err="1">
                <a:solidFill>
                  <a:srgbClr val="0000DC"/>
                </a:solidFill>
                <a:latin typeface="Arial Unicode MS" pitchFamily="34" charset="-128"/>
              </a:rPr>
              <a:t>oppler</a:t>
            </a:r>
            <a:r>
              <a:rPr lang="en-GB" altLang="cs-CZ" sz="3600" b="1" dirty="0">
                <a:solidFill>
                  <a:srgbClr val="0000DC"/>
                </a:solidFill>
                <a:latin typeface="Arial Unicode MS" pitchFamily="34" charset="-128"/>
              </a:rPr>
              <a:t> methods</a:t>
            </a:r>
            <a:r>
              <a:rPr lang="cs-CZ" altLang="cs-CZ" sz="3600" b="1" dirty="0">
                <a:solidFill>
                  <a:srgbClr val="0000DC"/>
                </a:solidFill>
                <a:latin typeface="Arial Unicode MS" pitchFamily="34" charset="-128"/>
              </a:rPr>
              <a:t>       </a:t>
            </a:r>
            <a:r>
              <a:rPr lang="en-GB" altLang="cs-CZ" sz="3600" b="1" dirty="0">
                <a:solidFill>
                  <a:srgbClr val="0000DC"/>
                </a:solidFill>
              </a:rPr>
              <a:t>P</a:t>
            </a:r>
            <a:r>
              <a:rPr lang="cs-CZ" altLang="cs-CZ" sz="3600" b="1" dirty="0" err="1">
                <a:solidFill>
                  <a:srgbClr val="0000DC"/>
                </a:solidFill>
              </a:rPr>
              <a:t>ower</a:t>
            </a:r>
            <a:r>
              <a:rPr lang="en-GB" altLang="cs-CZ" sz="3600" b="1" dirty="0">
                <a:solidFill>
                  <a:srgbClr val="0000DC"/>
                </a:solidFill>
              </a:rPr>
              <a:t> D</a:t>
            </a:r>
            <a:r>
              <a:rPr lang="cs-CZ" altLang="cs-CZ" sz="3600" b="1" dirty="0" err="1">
                <a:solidFill>
                  <a:srgbClr val="0000DC"/>
                </a:solidFill>
              </a:rPr>
              <a:t>oppler</a:t>
            </a:r>
            <a:r>
              <a:rPr lang="en-GB" altLang="cs-CZ" sz="3600" b="1" dirty="0">
                <a:solidFill>
                  <a:srgbClr val="0000DC"/>
                </a:solidFill>
              </a:rPr>
              <a:t> method</a:t>
            </a:r>
            <a:endParaRPr lang="cs-CZ" altLang="cs-CZ" sz="3600" b="1" dirty="0">
              <a:solidFill>
                <a:srgbClr val="0000DC"/>
              </a:solidFill>
            </a:endParaRPr>
          </a:p>
          <a:p>
            <a:pPr lvl="1" eaLnBrk="1" hangingPunct="1">
              <a:lnSpc>
                <a:spcPct val="80000"/>
              </a:lnSpc>
              <a:buFontTx/>
              <a:buNone/>
            </a:pPr>
            <a:endParaRPr lang="en-GB" altLang="cs-CZ" sz="1000" dirty="0"/>
          </a:p>
          <a:p>
            <a:pPr eaLnBrk="1" hangingPunct="1">
              <a:spcBef>
                <a:spcPct val="0"/>
              </a:spcBef>
              <a:buFont typeface="Arial" panose="020B0604020202020204" pitchFamily="34" charset="0"/>
              <a:buChar char="-"/>
            </a:pPr>
            <a:r>
              <a:rPr lang="cs-CZ" altLang="cs-CZ" sz="2400" b="0" dirty="0"/>
              <a:t> </a:t>
            </a:r>
            <a:r>
              <a:rPr lang="en-GB" altLang="cs-CZ" sz="2400" b="0" dirty="0"/>
              <a:t>the whole energy of the Doppler signal is utilised</a:t>
            </a:r>
            <a:r>
              <a:rPr lang="en-GB" altLang="cs-CZ" sz="2400" dirty="0"/>
              <a:t>    </a:t>
            </a:r>
          </a:p>
          <a:p>
            <a:pPr eaLnBrk="1" hangingPunct="1">
              <a:spcBef>
                <a:spcPct val="0"/>
              </a:spcBef>
              <a:buFont typeface="Arial" panose="020B0604020202020204" pitchFamily="34" charset="0"/>
              <a:buChar char="-"/>
            </a:pPr>
            <a:r>
              <a:rPr lang="en-GB" altLang="cs-CZ" sz="2400" dirty="0"/>
              <a:t> mere detection of blood flow only little depends on the </a:t>
            </a:r>
          </a:p>
          <a:p>
            <a:pPr eaLnBrk="1" hangingPunct="1">
              <a:spcBef>
                <a:spcPct val="0"/>
              </a:spcBef>
              <a:buFontTx/>
              <a:buNone/>
            </a:pPr>
            <a:r>
              <a:rPr lang="en-GB" altLang="cs-CZ" sz="2400" dirty="0"/>
              <a:t>so-called Doppler incidence angle</a:t>
            </a:r>
          </a:p>
          <a:p>
            <a:pPr eaLnBrk="1" hangingPunct="1">
              <a:spcBef>
                <a:spcPct val="0"/>
              </a:spcBef>
              <a:buFontTx/>
              <a:buChar char="-"/>
            </a:pPr>
            <a:r>
              <a:rPr lang="en-GB" altLang="cs-CZ" sz="2400" dirty="0"/>
              <a:t> imaging of even very slow flows </a:t>
            </a:r>
            <a:r>
              <a:rPr lang="en-GB" altLang="cs-CZ" sz="2400" b="0" dirty="0"/>
              <a:t>(blood perfusion of tissues and organs)</a:t>
            </a:r>
          </a:p>
          <a:p>
            <a:pPr eaLnBrk="1" hangingPunct="1">
              <a:spcBef>
                <a:spcPct val="0"/>
              </a:spcBef>
              <a:buFontTx/>
              <a:buChar char="-"/>
            </a:pPr>
            <a:r>
              <a:rPr lang="en-GB" altLang="cs-CZ" sz="2400" dirty="0"/>
              <a:t> </a:t>
            </a:r>
            <a:r>
              <a:rPr lang="en-GB" altLang="cs-CZ" sz="2400" b="0" dirty="0"/>
              <a:t>flow direction is not shown</a:t>
            </a:r>
          </a:p>
        </p:txBody>
      </p:sp>
      <p:pic>
        <p:nvPicPr>
          <p:cNvPr id="93187" name="Picture 3" descr="Power Doppler of Carotid Bifurcation">
            <a:extLst>
              <a:ext uri="{FF2B5EF4-FFF2-40B4-BE49-F238E27FC236}">
                <a16:creationId xmlns:a16="http://schemas.microsoft.com/office/drawing/2014/main" id="{57694772-6FCB-40E8-93B3-474FD93346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6994" y="3258045"/>
            <a:ext cx="3994542" cy="2658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89" name="Picture 5" descr="velocity distribution">
            <a:extLst>
              <a:ext uri="{FF2B5EF4-FFF2-40B4-BE49-F238E27FC236}">
                <a16:creationId xmlns:a16="http://schemas.microsoft.com/office/drawing/2014/main" id="{8DC0AE32-6262-46E8-BA8D-CD06476FD2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435" y="3542657"/>
            <a:ext cx="3505148" cy="217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obr">
            <a:extLst>
              <a:ext uri="{FF2B5EF4-FFF2-40B4-BE49-F238E27FC236}">
                <a16:creationId xmlns:a16="http://schemas.microsoft.com/office/drawing/2014/main" id="{712397F9-4418-4B48-829F-FAE99DA4C6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4448" r="18324" b="20018"/>
          <a:stretch>
            <a:fillRect/>
          </a:stretch>
        </p:blipFill>
        <p:spPr bwMode="auto">
          <a:xfrm>
            <a:off x="8228286" y="2921876"/>
            <a:ext cx="3326456" cy="259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ovéPole 1">
            <a:extLst>
              <a:ext uri="{FF2B5EF4-FFF2-40B4-BE49-F238E27FC236}">
                <a16:creationId xmlns:a16="http://schemas.microsoft.com/office/drawing/2014/main" id="{ED0EF088-6B88-47B9-9731-F73A66B60E5E}"/>
              </a:ext>
            </a:extLst>
          </p:cNvPr>
          <p:cNvSpPr txBox="1"/>
          <p:nvPr/>
        </p:nvSpPr>
        <p:spPr>
          <a:xfrm>
            <a:off x="8400256" y="5517232"/>
            <a:ext cx="2016224" cy="369332"/>
          </a:xfrm>
          <a:prstGeom prst="rect">
            <a:avLst/>
          </a:prstGeom>
          <a:noFill/>
        </p:spPr>
        <p:txBody>
          <a:bodyPr wrap="square" rtlCol="0">
            <a:spAutoFit/>
          </a:bodyPr>
          <a:lstStyle/>
          <a:p>
            <a:r>
              <a:rPr lang="cs-CZ" dirty="0" err="1"/>
              <a:t>Renal</a:t>
            </a:r>
            <a:r>
              <a:rPr lang="cs-CZ" dirty="0"/>
              <a:t> </a:t>
            </a:r>
            <a:r>
              <a:rPr lang="cs-CZ" dirty="0" err="1"/>
              <a:t>perfusion</a:t>
            </a:r>
            <a:endParaRPr lang="cs-CZ" dirty="0"/>
          </a:p>
        </p:txBody>
      </p:sp>
      <p:sp>
        <p:nvSpPr>
          <p:cNvPr id="3" name="TextovéPole 2">
            <a:extLst>
              <a:ext uri="{FF2B5EF4-FFF2-40B4-BE49-F238E27FC236}">
                <a16:creationId xmlns:a16="http://schemas.microsoft.com/office/drawing/2014/main" id="{CBC58248-C305-42B8-89A0-7237ACDE16A8}"/>
              </a:ext>
            </a:extLst>
          </p:cNvPr>
          <p:cNvSpPr txBox="1"/>
          <p:nvPr/>
        </p:nvSpPr>
        <p:spPr>
          <a:xfrm>
            <a:off x="5231904" y="6021288"/>
            <a:ext cx="2304256" cy="369332"/>
          </a:xfrm>
          <a:prstGeom prst="rect">
            <a:avLst/>
          </a:prstGeom>
          <a:noFill/>
        </p:spPr>
        <p:txBody>
          <a:bodyPr wrap="square" rtlCol="0">
            <a:spAutoFit/>
          </a:bodyPr>
          <a:lstStyle/>
          <a:p>
            <a:r>
              <a:rPr lang="cs-CZ" dirty="0" err="1"/>
              <a:t>Carotid</a:t>
            </a:r>
            <a:r>
              <a:rPr lang="cs-CZ" dirty="0"/>
              <a:t> </a:t>
            </a:r>
            <a:r>
              <a:rPr lang="cs-CZ" dirty="0" err="1"/>
              <a:t>bifurcation</a:t>
            </a:r>
            <a:endParaRPr lang="cs-CZ" dirty="0"/>
          </a:p>
        </p:txBody>
      </p:sp>
    </p:spTree>
    <p:extLst>
      <p:ext uri="{BB962C8B-B14F-4D97-AF65-F5344CB8AC3E}">
        <p14:creationId xmlns:p14="http://schemas.microsoft.com/office/powerpoint/2010/main" val="39016041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93189"/>
                                        </p:tgtEl>
                                        <p:attrNameLst>
                                          <p:attrName>style.visibility</p:attrName>
                                        </p:attrNameLst>
                                      </p:cBhvr>
                                      <p:to>
                                        <p:strVal val="visible"/>
                                      </p:to>
                                    </p:set>
                                    <p:animEffect transition="in" filter="wipe(left)">
                                      <p:cBhvr>
                                        <p:cTn id="7" dur="1000"/>
                                        <p:tgtEl>
                                          <p:spTgt spid="93189"/>
                                        </p:tgtEl>
                                      </p:cBhvr>
                                    </p:animEffect>
                                  </p:childTnLst>
                                </p:cTn>
                              </p:par>
                            </p:childTnLst>
                          </p:cTn>
                        </p:par>
                        <p:par>
                          <p:cTn id="8" fill="hold" nodeType="afterGroup">
                            <p:stCondLst>
                              <p:cond delay="1000"/>
                            </p:stCondLst>
                            <p:childTnLst>
                              <p:par>
                                <p:cTn id="9" presetID="22" presetClass="entr" presetSubtype="8" fill="hold" nodeType="afterEffect">
                                  <p:stCondLst>
                                    <p:cond delay="0"/>
                                  </p:stCondLst>
                                  <p:childTnLst>
                                    <p:set>
                                      <p:cBhvr>
                                        <p:cTn id="10" dur="1" fill="hold">
                                          <p:stCondLst>
                                            <p:cond delay="0"/>
                                          </p:stCondLst>
                                        </p:cTn>
                                        <p:tgtEl>
                                          <p:spTgt spid="93187"/>
                                        </p:tgtEl>
                                        <p:attrNameLst>
                                          <p:attrName>style.visibility</p:attrName>
                                        </p:attrNameLst>
                                      </p:cBhvr>
                                      <p:to>
                                        <p:strVal val="visible"/>
                                      </p:to>
                                    </p:set>
                                    <p:animEffect transition="in" filter="wipe(left)">
                                      <p:cBhvr>
                                        <p:cTn id="11" dur="1000"/>
                                        <p:tgtEl>
                                          <p:spTgt spid="9318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Zástupný symbol pro číslo snímku 5">
            <a:extLst>
              <a:ext uri="{FF2B5EF4-FFF2-40B4-BE49-F238E27FC236}">
                <a16:creationId xmlns:a16="http://schemas.microsoft.com/office/drawing/2014/main" id="{3ABEBB8C-F7A1-48DF-97C3-27BBDB138C4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524E4B7-A0BE-455C-9E06-EABA3363179A}" type="slidenum">
              <a:rPr lang="cs-CZ" altLang="cs-CZ" sz="1400"/>
              <a:pPr>
                <a:spcBef>
                  <a:spcPct val="0"/>
                </a:spcBef>
                <a:buFontTx/>
                <a:buNone/>
              </a:pPr>
              <a:t>5</a:t>
            </a:fld>
            <a:endParaRPr lang="cs-CZ" altLang="cs-CZ" sz="1400"/>
          </a:p>
        </p:txBody>
      </p:sp>
      <p:sp>
        <p:nvSpPr>
          <p:cNvPr id="14339" name="Rectangle 2">
            <a:extLst>
              <a:ext uri="{FF2B5EF4-FFF2-40B4-BE49-F238E27FC236}">
                <a16:creationId xmlns:a16="http://schemas.microsoft.com/office/drawing/2014/main" id="{7CCF9B23-5BB5-4055-82FB-4C1762D79414}"/>
              </a:ext>
            </a:extLst>
          </p:cNvPr>
          <p:cNvSpPr>
            <a:spLocks noGrp="1" noChangeArrowheads="1"/>
          </p:cNvSpPr>
          <p:nvPr>
            <p:ph type="title"/>
          </p:nvPr>
        </p:nvSpPr>
        <p:spPr>
          <a:xfrm>
            <a:off x="733977" y="255534"/>
            <a:ext cx="7704138" cy="531645"/>
          </a:xfrm>
        </p:spPr>
        <p:txBody>
          <a:bodyPr/>
          <a:lstStyle/>
          <a:p>
            <a:pPr algn="l" eaLnBrk="1" hangingPunct="1"/>
            <a:r>
              <a:rPr lang="en-GB" altLang="cs-CZ" sz="3600" b="1" dirty="0"/>
              <a:t>Interactions of US with Tissue</a:t>
            </a:r>
          </a:p>
        </p:txBody>
      </p:sp>
      <p:sp>
        <p:nvSpPr>
          <p:cNvPr id="14340" name="Rectangle 3">
            <a:extLst>
              <a:ext uri="{FF2B5EF4-FFF2-40B4-BE49-F238E27FC236}">
                <a16:creationId xmlns:a16="http://schemas.microsoft.com/office/drawing/2014/main" id="{7B8DFFB4-0656-4F12-9914-37C051833B1F}"/>
              </a:ext>
            </a:extLst>
          </p:cNvPr>
          <p:cNvSpPr>
            <a:spLocks noGrp="1" noChangeArrowheads="1"/>
          </p:cNvSpPr>
          <p:nvPr>
            <p:ph type="body" idx="1"/>
          </p:nvPr>
        </p:nvSpPr>
        <p:spPr>
          <a:xfrm>
            <a:off x="1017768" y="1219200"/>
            <a:ext cx="9310976" cy="5449888"/>
          </a:xfrm>
          <a:solidFill>
            <a:schemeClr val="bg1">
              <a:alpha val="61176"/>
            </a:schemeClr>
          </a:solidFill>
        </p:spPr>
        <p:txBody>
          <a:bodyPr/>
          <a:lstStyle/>
          <a:p>
            <a:pPr eaLnBrk="1" hangingPunct="1">
              <a:lnSpc>
                <a:spcPct val="100000"/>
              </a:lnSpc>
              <a:buClr>
                <a:schemeClr val="tx1"/>
              </a:buClr>
              <a:buFont typeface="Wingdings" panose="05000000000000000000" pitchFamily="2" charset="2"/>
              <a:buChar char="Ø"/>
            </a:pPr>
            <a:r>
              <a:rPr lang="en-GB" altLang="cs-CZ" sz="2000" dirty="0"/>
              <a:t>Reflection (smooth homogeneous interfaces of size greater than beam width</a:t>
            </a:r>
            <a:r>
              <a:rPr lang="cs-CZ" altLang="cs-CZ" sz="2000" dirty="0"/>
              <a:t> </a:t>
            </a:r>
            <a:r>
              <a:rPr lang="cs-CZ" altLang="cs-CZ" sz="2000" dirty="0" err="1"/>
              <a:t>or</a:t>
            </a:r>
            <a:r>
              <a:rPr lang="cs-CZ" altLang="cs-CZ" sz="2000" dirty="0"/>
              <a:t> </a:t>
            </a:r>
            <a:r>
              <a:rPr lang="cs-CZ" altLang="cs-CZ" sz="2000" dirty="0" err="1"/>
              <a:t>the</a:t>
            </a:r>
            <a:r>
              <a:rPr lang="cs-CZ" altLang="cs-CZ" sz="2000" dirty="0"/>
              <a:t> US </a:t>
            </a:r>
            <a:r>
              <a:rPr lang="cs-CZ" altLang="cs-CZ" sz="2000" dirty="0" err="1"/>
              <a:t>wavelength</a:t>
            </a:r>
            <a:r>
              <a:rPr lang="cs-CZ" altLang="cs-CZ" sz="2000" dirty="0"/>
              <a:t>,</a:t>
            </a:r>
            <a:r>
              <a:rPr lang="en-GB" altLang="cs-CZ" sz="2000" dirty="0"/>
              <a:t> e.g. organ outlines)</a:t>
            </a:r>
            <a:endParaRPr lang="cs-CZ" altLang="cs-CZ" sz="2000" dirty="0"/>
          </a:p>
          <a:p>
            <a:pPr eaLnBrk="1" hangingPunct="1">
              <a:lnSpc>
                <a:spcPct val="100000"/>
              </a:lnSpc>
              <a:buClr>
                <a:schemeClr val="tx1"/>
              </a:buClr>
              <a:buFont typeface="Wingdings" panose="05000000000000000000" pitchFamily="2" charset="2"/>
              <a:buChar char="Ø"/>
            </a:pPr>
            <a:endParaRPr lang="en-GB" altLang="cs-CZ" sz="2000" dirty="0"/>
          </a:p>
          <a:p>
            <a:pPr eaLnBrk="1" hangingPunct="1">
              <a:lnSpc>
                <a:spcPct val="100000"/>
              </a:lnSpc>
              <a:buClr>
                <a:schemeClr val="tx1"/>
              </a:buClr>
              <a:buFont typeface="Wingdings" panose="05000000000000000000" pitchFamily="2" charset="2"/>
              <a:buChar char="Ø"/>
            </a:pPr>
            <a:r>
              <a:rPr lang="en-GB" altLang="cs-CZ" sz="2000" dirty="0"/>
              <a:t>Rayleigh Scatter (small reflector sizes, e.g. blood cells, dominates in non-homogeneous media)</a:t>
            </a:r>
            <a:endParaRPr lang="cs-CZ" altLang="cs-CZ" sz="2000" dirty="0"/>
          </a:p>
          <a:p>
            <a:pPr eaLnBrk="1" hangingPunct="1">
              <a:lnSpc>
                <a:spcPct val="100000"/>
              </a:lnSpc>
              <a:buClr>
                <a:schemeClr val="tx1"/>
              </a:buClr>
              <a:buFont typeface="Wingdings" panose="05000000000000000000" pitchFamily="2" charset="2"/>
              <a:buChar char="Ø"/>
            </a:pPr>
            <a:endParaRPr lang="en-GB" altLang="cs-CZ" sz="2000" dirty="0"/>
          </a:p>
          <a:p>
            <a:pPr eaLnBrk="1" hangingPunct="1">
              <a:lnSpc>
                <a:spcPct val="100000"/>
              </a:lnSpc>
              <a:buClr>
                <a:schemeClr val="tx1"/>
              </a:buClr>
              <a:buFont typeface="Wingdings" panose="05000000000000000000" pitchFamily="2" charset="2"/>
              <a:buChar char="Ø"/>
            </a:pPr>
            <a:r>
              <a:rPr lang="en-GB" altLang="cs-CZ" sz="2000" dirty="0"/>
              <a:t>Refraction (away from normal from less dense to denser medium, note opposite to light, sometimes produces distortion)</a:t>
            </a:r>
            <a:endParaRPr lang="cs-CZ" altLang="cs-CZ" sz="2000" dirty="0"/>
          </a:p>
          <a:p>
            <a:pPr eaLnBrk="1" hangingPunct="1">
              <a:lnSpc>
                <a:spcPct val="100000"/>
              </a:lnSpc>
              <a:buClr>
                <a:schemeClr val="tx1"/>
              </a:buClr>
              <a:buFont typeface="Wingdings" panose="05000000000000000000" pitchFamily="2" charset="2"/>
              <a:buChar char="Ø"/>
            </a:pPr>
            <a:endParaRPr lang="en-GB" altLang="cs-CZ" sz="2000" dirty="0"/>
          </a:p>
          <a:p>
            <a:pPr eaLnBrk="1" hangingPunct="1">
              <a:lnSpc>
                <a:spcPct val="100000"/>
              </a:lnSpc>
              <a:buClr>
                <a:schemeClr val="tx1"/>
              </a:buClr>
              <a:buFont typeface="Wingdings" panose="05000000000000000000" pitchFamily="2" charset="2"/>
              <a:buChar char="Ø"/>
            </a:pPr>
            <a:r>
              <a:rPr lang="en-GB" altLang="cs-CZ" sz="2000" dirty="0"/>
              <a:t>Absorption (sound to heat)</a:t>
            </a:r>
          </a:p>
          <a:p>
            <a:pPr lvl="1" eaLnBrk="1" hangingPunct="1"/>
            <a:r>
              <a:rPr lang="en-GB" altLang="cs-CZ" sz="1800" dirty="0"/>
              <a:t>absorption increases with f, note opposite to X-rays</a:t>
            </a:r>
          </a:p>
          <a:p>
            <a:pPr lvl="1" eaLnBrk="1" hangingPunct="1"/>
            <a:r>
              <a:rPr lang="en-GB" altLang="cs-CZ" sz="1800" dirty="0"/>
              <a:t>absorption high in lungs, less in bone, least in soft tissue, again note opposite to x-rays</a:t>
            </a:r>
            <a:endParaRPr lang="cs-CZ" altLang="cs-CZ" sz="1800" dirty="0"/>
          </a:p>
          <a:p>
            <a:pPr lvl="1" eaLnBrk="1" hangingPunct="1"/>
            <a:endParaRPr lang="en-GB" altLang="cs-CZ" sz="1800" dirty="0"/>
          </a:p>
          <a:p>
            <a:pPr eaLnBrk="1" hangingPunct="1">
              <a:lnSpc>
                <a:spcPct val="100000"/>
              </a:lnSpc>
              <a:buClr>
                <a:schemeClr val="tx1"/>
              </a:buClr>
              <a:buFont typeface="Wingdings" panose="05000000000000000000" pitchFamily="2" charset="2"/>
              <a:buChar char="Ø"/>
            </a:pPr>
            <a:r>
              <a:rPr lang="en-GB" altLang="cs-CZ" sz="2000" dirty="0"/>
              <a:t>Interference: ‘speckles’ in US image result of interference between Rayleigh scattered waves. It is an image artefact.</a:t>
            </a:r>
          </a:p>
          <a:p>
            <a:pPr eaLnBrk="1" hangingPunct="1">
              <a:lnSpc>
                <a:spcPct val="100000"/>
              </a:lnSpc>
              <a:buClr>
                <a:schemeClr val="tx1"/>
              </a:buClr>
              <a:buFont typeface="Wingdings" panose="05000000000000000000" pitchFamily="2" charset="2"/>
              <a:buChar char="Ø"/>
            </a:pPr>
            <a:endParaRPr lang="en-GB" altLang="cs-CZ" sz="2000" dirty="0"/>
          </a:p>
          <a:p>
            <a:pPr eaLnBrk="1" hangingPunct="1">
              <a:lnSpc>
                <a:spcPct val="100000"/>
              </a:lnSpc>
              <a:buClr>
                <a:schemeClr val="tx1"/>
              </a:buClr>
              <a:buFont typeface="Wingdings" panose="05000000000000000000" pitchFamily="2" charset="2"/>
              <a:buChar char="Ø"/>
            </a:pPr>
            <a:r>
              <a:rPr lang="en-GB" altLang="cs-CZ" sz="2000" dirty="0"/>
              <a:t>Diffraction</a:t>
            </a:r>
          </a:p>
        </p:txBody>
      </p:sp>
    </p:spTree>
    <p:extLst>
      <p:ext uri="{BB962C8B-B14F-4D97-AF65-F5344CB8AC3E}">
        <p14:creationId xmlns:p14="http://schemas.microsoft.com/office/powerpoint/2010/main" val="38224319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Zástupný symbol pro číslo snímku 3">
            <a:extLst>
              <a:ext uri="{FF2B5EF4-FFF2-40B4-BE49-F238E27FC236}">
                <a16:creationId xmlns:a16="http://schemas.microsoft.com/office/drawing/2014/main" id="{8AD8D7B1-8889-4F36-8CC8-2FEE51CB611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713711A-5E32-4666-9CEF-9A5BE26D8761}" type="slidenum">
              <a:rPr lang="cs-CZ" altLang="cs-CZ" sz="1400"/>
              <a:pPr>
                <a:spcBef>
                  <a:spcPct val="0"/>
                </a:spcBef>
                <a:buFontTx/>
                <a:buNone/>
              </a:pPr>
              <a:t>50</a:t>
            </a:fld>
            <a:endParaRPr lang="cs-CZ" altLang="cs-CZ" sz="1400"/>
          </a:p>
        </p:txBody>
      </p:sp>
      <p:sp>
        <p:nvSpPr>
          <p:cNvPr id="118787" name="Text Box 2">
            <a:extLst>
              <a:ext uri="{FF2B5EF4-FFF2-40B4-BE49-F238E27FC236}">
                <a16:creationId xmlns:a16="http://schemas.microsoft.com/office/drawing/2014/main" id="{18C1CDBA-4C23-4D82-9836-F732CC77E333}"/>
              </a:ext>
            </a:extLst>
          </p:cNvPr>
          <p:cNvSpPr txBox="1">
            <a:spLocks noChangeArrowheads="1"/>
          </p:cNvSpPr>
          <p:nvPr/>
        </p:nvSpPr>
        <p:spPr bwMode="auto">
          <a:xfrm>
            <a:off x="1019503" y="692150"/>
            <a:ext cx="9848194" cy="5570756"/>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cs-CZ" sz="3600" b="1" dirty="0">
                <a:solidFill>
                  <a:srgbClr val="0000DC"/>
                </a:solidFill>
              </a:rPr>
              <a:t>Tissue Doppler Imaging  (TDI)</a:t>
            </a:r>
          </a:p>
          <a:p>
            <a:pPr eaLnBrk="1" hangingPunct="1">
              <a:spcBef>
                <a:spcPct val="0"/>
              </a:spcBef>
              <a:buFontTx/>
              <a:buNone/>
            </a:pPr>
            <a:endParaRPr lang="cs-CZ" altLang="cs-CZ" sz="2400" dirty="0"/>
          </a:p>
          <a:p>
            <a:pPr eaLnBrk="1" hangingPunct="1">
              <a:spcBef>
                <a:spcPct val="0"/>
              </a:spcBef>
              <a:buFontTx/>
              <a:buNone/>
            </a:pPr>
            <a:r>
              <a:rPr lang="en-GB" altLang="cs-CZ" sz="2400" dirty="0"/>
              <a:t>Colour coding of information about velocity and direction of movements of tissues</a:t>
            </a:r>
          </a:p>
          <a:p>
            <a:pPr eaLnBrk="1" hangingPunct="1">
              <a:spcBef>
                <a:spcPct val="0"/>
              </a:spcBef>
              <a:buFontTx/>
              <a:buNone/>
            </a:pPr>
            <a:endParaRPr lang="en-GB" altLang="cs-CZ" sz="800" dirty="0"/>
          </a:p>
          <a:p>
            <a:pPr eaLnBrk="1" hangingPunct="1">
              <a:spcBef>
                <a:spcPct val="0"/>
              </a:spcBef>
              <a:buFontTx/>
              <a:buNone/>
            </a:pPr>
            <a:r>
              <a:rPr lang="en-GB" altLang="cs-CZ" sz="2400" dirty="0"/>
              <a:t>Velocities 1-10</a:t>
            </a:r>
            <a:r>
              <a:rPr lang="cs-CZ" altLang="cs-CZ" sz="2400" dirty="0"/>
              <a:t> </a:t>
            </a:r>
            <a:r>
              <a:rPr lang="en-GB" altLang="cs-CZ" sz="2400" dirty="0"/>
              <a:t>mm/s</a:t>
            </a:r>
          </a:p>
          <a:p>
            <a:pPr eaLnBrk="1" hangingPunct="1">
              <a:spcBef>
                <a:spcPct val="0"/>
              </a:spcBef>
              <a:buFontTx/>
              <a:buNone/>
            </a:pPr>
            <a:r>
              <a:rPr lang="en-GB" altLang="cs-CZ" sz="2400" dirty="0"/>
              <a:t>are depicted.</a:t>
            </a:r>
          </a:p>
          <a:p>
            <a:pPr eaLnBrk="1" hangingPunct="1">
              <a:spcBef>
                <a:spcPct val="0"/>
              </a:spcBef>
              <a:buFontTx/>
              <a:buNone/>
            </a:pPr>
            <a:endParaRPr lang="cs-CZ" altLang="cs-CZ" sz="2400" dirty="0"/>
          </a:p>
          <a:p>
            <a:pPr eaLnBrk="1" hangingPunct="1">
              <a:spcBef>
                <a:spcPct val="0"/>
              </a:spcBef>
              <a:buFontTx/>
              <a:buNone/>
            </a:pPr>
            <a:endParaRPr lang="en-GB" altLang="cs-CZ" sz="2400" dirty="0"/>
          </a:p>
          <a:p>
            <a:pPr eaLnBrk="1" hangingPunct="1">
              <a:spcBef>
                <a:spcPct val="0"/>
              </a:spcBef>
              <a:buFontTx/>
              <a:buNone/>
            </a:pPr>
            <a:endParaRPr lang="en-GB" altLang="cs-CZ" sz="2400" dirty="0"/>
          </a:p>
          <a:p>
            <a:pPr eaLnBrk="1" hangingPunct="1">
              <a:spcBef>
                <a:spcPct val="0"/>
              </a:spcBef>
              <a:buFontTx/>
              <a:buNone/>
            </a:pPr>
            <a:endParaRPr lang="en-GB" altLang="cs-CZ" sz="2400" dirty="0"/>
          </a:p>
          <a:p>
            <a:pPr eaLnBrk="1" hangingPunct="1">
              <a:spcBef>
                <a:spcPct val="0"/>
              </a:spcBef>
              <a:buFontTx/>
              <a:buNone/>
            </a:pPr>
            <a:endParaRPr lang="en-GB" altLang="cs-CZ" sz="2400" dirty="0"/>
          </a:p>
          <a:p>
            <a:pPr eaLnBrk="1" hangingPunct="1">
              <a:spcBef>
                <a:spcPct val="0"/>
              </a:spcBef>
              <a:buFontTx/>
              <a:buNone/>
            </a:pPr>
            <a:r>
              <a:rPr lang="en-GB" altLang="cs-CZ" sz="2400" dirty="0"/>
              <a:t>TDI of </a:t>
            </a:r>
            <a:r>
              <a:rPr lang="en-GB" altLang="cs-CZ" sz="2400" i="1" dirty="0"/>
              <a:t>a. </a:t>
            </a:r>
            <a:r>
              <a:rPr lang="en-GB" altLang="cs-CZ" sz="2400" i="1" dirty="0" err="1"/>
              <a:t>carotis</a:t>
            </a:r>
            <a:endParaRPr lang="en-GB" altLang="cs-CZ" sz="2400" i="1" dirty="0"/>
          </a:p>
          <a:p>
            <a:pPr eaLnBrk="1" hangingPunct="1">
              <a:spcBef>
                <a:spcPct val="0"/>
              </a:spcBef>
              <a:buFontTx/>
              <a:buNone/>
            </a:pPr>
            <a:r>
              <a:rPr lang="en-GB" altLang="cs-CZ" sz="2400" i="1" dirty="0"/>
              <a:t>communis</a:t>
            </a:r>
            <a:r>
              <a:rPr lang="cs-CZ" altLang="cs-CZ" sz="2400" i="1" dirty="0"/>
              <a:t> </a:t>
            </a:r>
            <a:r>
              <a:rPr lang="cs-CZ" altLang="cs-CZ" sz="2400" dirty="0" err="1"/>
              <a:t>during</a:t>
            </a:r>
            <a:endParaRPr lang="cs-CZ" altLang="cs-CZ" sz="2400" dirty="0"/>
          </a:p>
          <a:p>
            <a:pPr eaLnBrk="1" hangingPunct="1">
              <a:spcBef>
                <a:spcPct val="0"/>
              </a:spcBef>
              <a:buFontTx/>
              <a:buNone/>
            </a:pPr>
            <a:r>
              <a:rPr lang="cs-CZ" altLang="cs-CZ" sz="2400" dirty="0"/>
              <a:t>systole</a:t>
            </a:r>
            <a:endParaRPr lang="en-GB" altLang="cs-CZ" sz="2400" i="1" dirty="0"/>
          </a:p>
        </p:txBody>
      </p:sp>
      <p:pic>
        <p:nvPicPr>
          <p:cNvPr id="118788" name="Picture 3">
            <a:extLst>
              <a:ext uri="{FF2B5EF4-FFF2-40B4-BE49-F238E27FC236}">
                <a16:creationId xmlns:a16="http://schemas.microsoft.com/office/drawing/2014/main" id="{0E845FC0-3F3C-4337-A84C-CC04CC646E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0843" y="2153361"/>
            <a:ext cx="6010932" cy="3921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40125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ACDACAF1-2446-4D3E-A653-C98F787C8D6C}"/>
              </a:ext>
            </a:extLst>
          </p:cNvPr>
          <p:cNvSpPr>
            <a:spLocks noGrp="1"/>
          </p:cNvSpPr>
          <p:nvPr>
            <p:ph type="title"/>
          </p:nvPr>
        </p:nvSpPr>
        <p:spPr>
          <a:xfrm>
            <a:off x="1213986" y="509793"/>
            <a:ext cx="4230373" cy="451576"/>
          </a:xfrm>
        </p:spPr>
        <p:txBody>
          <a:bodyPr/>
          <a:lstStyle/>
          <a:p>
            <a:r>
              <a:rPr lang="cs-CZ" dirty="0"/>
              <a:t>Elastography</a:t>
            </a:r>
          </a:p>
        </p:txBody>
      </p:sp>
      <p:sp>
        <p:nvSpPr>
          <p:cNvPr id="4" name="Zástupný symbol pro obsah 3">
            <a:extLst>
              <a:ext uri="{FF2B5EF4-FFF2-40B4-BE49-F238E27FC236}">
                <a16:creationId xmlns:a16="http://schemas.microsoft.com/office/drawing/2014/main" id="{7A6F1FB9-FB95-41BD-B023-8A4D4CC6748B}"/>
              </a:ext>
            </a:extLst>
          </p:cNvPr>
          <p:cNvSpPr>
            <a:spLocks noGrp="1"/>
          </p:cNvSpPr>
          <p:nvPr>
            <p:ph sz="half" idx="1"/>
          </p:nvPr>
        </p:nvSpPr>
        <p:spPr>
          <a:xfrm>
            <a:off x="903889" y="1474076"/>
            <a:ext cx="10300138" cy="4983162"/>
          </a:xfrm>
        </p:spPr>
        <p:txBody>
          <a:bodyPr/>
          <a:lstStyle/>
          <a:p>
            <a:pPr>
              <a:lnSpc>
                <a:spcPct val="100000"/>
              </a:lnSpc>
            </a:pPr>
            <a:r>
              <a:rPr lang="en-GB" b="1" dirty="0"/>
              <a:t>Elastography is an imaging modality analogous to palpation</a:t>
            </a:r>
            <a:r>
              <a:rPr lang="en-GB" dirty="0"/>
              <a:t>. Basis: pathological changes of tissues can manifest </a:t>
            </a:r>
            <a:r>
              <a:rPr lang="cs-CZ" dirty="0" err="1"/>
              <a:t>themselves</a:t>
            </a:r>
            <a:r>
              <a:rPr lang="cs-CZ" dirty="0"/>
              <a:t> </a:t>
            </a:r>
            <a:r>
              <a:rPr lang="en-GB" dirty="0"/>
              <a:t>like changed mechanical properties, e.g. rigidity. The tumour</a:t>
            </a:r>
            <a:r>
              <a:rPr lang="cs-CZ" dirty="0"/>
              <a:t>s</a:t>
            </a:r>
            <a:r>
              <a:rPr lang="en-GB" dirty="0"/>
              <a:t> are more rigid than healthy tissues in most cases. This method allows to visualise inner structures of some tissues based on the measurement of the response to the tissue compression from the body surface. This response depends, among others, on the microscopic and macroscopic structure of the tissues. Moreover, the tissues have also the so called viscoelastic and </a:t>
            </a:r>
            <a:r>
              <a:rPr lang="en-GB" dirty="0" err="1"/>
              <a:t>poroelastic</a:t>
            </a:r>
            <a:r>
              <a:rPr lang="en-GB" dirty="0"/>
              <a:t> properties (</a:t>
            </a:r>
            <a:r>
              <a:rPr lang="en-GB" dirty="0" err="1"/>
              <a:t>poroelasticity</a:t>
            </a:r>
            <a:r>
              <a:rPr lang="en-GB" dirty="0"/>
              <a:t> is a specific elasticity of porous materials which pores are filled by a liquid). </a:t>
            </a:r>
          </a:p>
        </p:txBody>
      </p:sp>
      <p:sp>
        <p:nvSpPr>
          <p:cNvPr id="2" name="Zástupný symbol pro číslo snímku 1">
            <a:extLst>
              <a:ext uri="{FF2B5EF4-FFF2-40B4-BE49-F238E27FC236}">
                <a16:creationId xmlns:a16="http://schemas.microsoft.com/office/drawing/2014/main" id="{263AFDE2-A991-4C09-A21E-BA7D1E45315D}"/>
              </a:ext>
            </a:extLst>
          </p:cNvPr>
          <p:cNvSpPr>
            <a:spLocks noGrp="1"/>
          </p:cNvSpPr>
          <p:nvPr>
            <p:ph type="sldNum" sz="quarter" idx="12"/>
          </p:nvPr>
        </p:nvSpPr>
        <p:spPr/>
        <p:txBody>
          <a:bodyPr/>
          <a:lstStyle/>
          <a:p>
            <a:fld id="{22D013CF-600B-4F65-91C7-2900D1047A1D}" type="slidenum">
              <a:rPr lang="cs-CZ" altLang="cs-CZ" smtClean="0"/>
              <a:pPr/>
              <a:t>51</a:t>
            </a:fld>
            <a:endParaRPr lang="cs-CZ" altLang="cs-CZ"/>
          </a:p>
        </p:txBody>
      </p:sp>
    </p:spTree>
    <p:extLst>
      <p:ext uri="{BB962C8B-B14F-4D97-AF65-F5344CB8AC3E}">
        <p14:creationId xmlns:p14="http://schemas.microsoft.com/office/powerpoint/2010/main" val="17998133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93D1D2E-ED78-4675-BF67-8D3679B01DC8}"/>
              </a:ext>
            </a:extLst>
          </p:cNvPr>
          <p:cNvSpPr>
            <a:spLocks noGrp="1"/>
          </p:cNvSpPr>
          <p:nvPr>
            <p:ph type="title"/>
          </p:nvPr>
        </p:nvSpPr>
        <p:spPr>
          <a:xfrm>
            <a:off x="772552" y="467751"/>
            <a:ext cx="3978124" cy="451576"/>
          </a:xfrm>
        </p:spPr>
        <p:txBody>
          <a:bodyPr/>
          <a:lstStyle/>
          <a:p>
            <a:r>
              <a:rPr lang="cs-CZ" dirty="0"/>
              <a:t>Elastography</a:t>
            </a:r>
          </a:p>
        </p:txBody>
      </p:sp>
      <p:sp>
        <p:nvSpPr>
          <p:cNvPr id="3" name="Zástupný symbol pro obsah 2">
            <a:extLst>
              <a:ext uri="{FF2B5EF4-FFF2-40B4-BE49-F238E27FC236}">
                <a16:creationId xmlns:a16="http://schemas.microsoft.com/office/drawing/2014/main" id="{EF998EBE-43D3-489C-8C7D-563392100EE6}"/>
              </a:ext>
            </a:extLst>
          </p:cNvPr>
          <p:cNvSpPr>
            <a:spLocks noGrp="1"/>
          </p:cNvSpPr>
          <p:nvPr>
            <p:ph sz="half" idx="1"/>
          </p:nvPr>
        </p:nvSpPr>
        <p:spPr>
          <a:xfrm>
            <a:off x="1019503" y="1600201"/>
            <a:ext cx="10163504" cy="4525963"/>
          </a:xfrm>
          <a:solidFill>
            <a:schemeClr val="bg1"/>
          </a:solidFill>
        </p:spPr>
        <p:txBody>
          <a:bodyPr/>
          <a:lstStyle/>
          <a:p>
            <a:r>
              <a:rPr lang="en-GB" sz="1800" dirty="0"/>
              <a:t>Elastic properties of tissues cannot be </a:t>
            </a:r>
            <a:r>
              <a:rPr lang="cs-CZ" sz="1800" dirty="0" err="1"/>
              <a:t>evaluated</a:t>
            </a:r>
            <a:r>
              <a:rPr lang="en-GB" sz="1800" dirty="0"/>
              <a:t> based on a simple sonogram. Hence several ultrasonic elastographic methods were developed: </a:t>
            </a:r>
          </a:p>
          <a:p>
            <a:r>
              <a:rPr lang="en-GB" sz="1800" b="1" dirty="0"/>
              <a:t>Strain-Stress Elastography </a:t>
            </a:r>
            <a:r>
              <a:rPr lang="en-GB" sz="1800" dirty="0"/>
              <a:t>where the tissue deformation is caused by the pressure exerted by the ultrasound probe. </a:t>
            </a:r>
          </a:p>
          <a:p>
            <a:r>
              <a:rPr lang="en-GB" sz="1800" b="1" dirty="0"/>
              <a:t>Acoustic Radiation Forced Impulse Elastography</a:t>
            </a:r>
            <a:r>
              <a:rPr lang="en-GB" sz="1800" dirty="0"/>
              <a:t> where the pressure is exerted by a strong impulse of radiation force.  </a:t>
            </a:r>
          </a:p>
          <a:p>
            <a:r>
              <a:rPr lang="en-GB" sz="1800" dirty="0"/>
              <a:t>At present time, the </a:t>
            </a:r>
            <a:r>
              <a:rPr lang="en-GB" sz="1800" b="1" dirty="0"/>
              <a:t>SWE – Shear Wave Elastography </a:t>
            </a:r>
            <a:r>
              <a:rPr lang="en-GB" sz="1800" dirty="0"/>
              <a:t>is dominant. In this method, instead of the pressure action of the probe, the radiation force of the ultrasound waves is exploited – see the picture. The compression is done by means of relatively long repeated focussed impulses along the imaging axis, which produce the shear (transverse) waves. These waves propagate much slower than the longitudinal waves which speed is proportional to the tissues elasticity (Young modulus). The particles of medium move (oscillate) with the amplitude of some micrometres, and to visualise this movement is needed a special imaging mode denoted as supersonic imaging – it encompasses ultrafast image processing (5000–20000 frames/s). In comparison with the previous method, the information on tissue elasticity is quantitative, the colour scale is calibrated in kPa.</a:t>
            </a:r>
          </a:p>
          <a:p>
            <a:endParaRPr lang="cs-CZ" dirty="0"/>
          </a:p>
        </p:txBody>
      </p:sp>
      <p:sp>
        <p:nvSpPr>
          <p:cNvPr id="5" name="Zástupný symbol pro číslo snímku 4">
            <a:extLst>
              <a:ext uri="{FF2B5EF4-FFF2-40B4-BE49-F238E27FC236}">
                <a16:creationId xmlns:a16="http://schemas.microsoft.com/office/drawing/2014/main" id="{D70AD95C-DFB7-479B-B0DD-78CCBA9BFA57}"/>
              </a:ext>
            </a:extLst>
          </p:cNvPr>
          <p:cNvSpPr>
            <a:spLocks noGrp="1"/>
          </p:cNvSpPr>
          <p:nvPr>
            <p:ph type="sldNum" sz="quarter" idx="12"/>
          </p:nvPr>
        </p:nvSpPr>
        <p:spPr/>
        <p:txBody>
          <a:bodyPr/>
          <a:lstStyle/>
          <a:p>
            <a:fld id="{6503B8AB-0D96-45DE-B391-ABCD832E3513}" type="slidenum">
              <a:rPr lang="cs-CZ" altLang="cs-CZ" smtClean="0"/>
              <a:pPr/>
              <a:t>52</a:t>
            </a:fld>
            <a:endParaRPr lang="cs-CZ" altLang="cs-CZ" dirty="0"/>
          </a:p>
        </p:txBody>
      </p:sp>
    </p:spTree>
    <p:extLst>
      <p:ext uri="{BB962C8B-B14F-4D97-AF65-F5344CB8AC3E}">
        <p14:creationId xmlns:p14="http://schemas.microsoft.com/office/powerpoint/2010/main" val="11107518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8508A04-8A7B-48CC-B561-ADE4FE4BC55D}"/>
              </a:ext>
            </a:extLst>
          </p:cNvPr>
          <p:cNvSpPr>
            <a:spLocks noGrp="1"/>
          </p:cNvSpPr>
          <p:nvPr>
            <p:ph type="title"/>
          </p:nvPr>
        </p:nvSpPr>
        <p:spPr>
          <a:xfrm>
            <a:off x="1981200" y="274638"/>
            <a:ext cx="3936124" cy="778098"/>
          </a:xfrm>
        </p:spPr>
        <p:txBody>
          <a:bodyPr/>
          <a:lstStyle/>
          <a:p>
            <a:r>
              <a:rPr lang="cs-CZ" dirty="0"/>
              <a:t>Elastography</a:t>
            </a:r>
          </a:p>
        </p:txBody>
      </p:sp>
      <p:sp>
        <p:nvSpPr>
          <p:cNvPr id="5" name="Zástupný symbol pro číslo snímku 4">
            <a:extLst>
              <a:ext uri="{FF2B5EF4-FFF2-40B4-BE49-F238E27FC236}">
                <a16:creationId xmlns:a16="http://schemas.microsoft.com/office/drawing/2014/main" id="{D9F4A478-723C-4A28-9589-EED4012C96D4}"/>
              </a:ext>
            </a:extLst>
          </p:cNvPr>
          <p:cNvSpPr>
            <a:spLocks noGrp="1"/>
          </p:cNvSpPr>
          <p:nvPr>
            <p:ph type="sldNum" sz="quarter" idx="12"/>
          </p:nvPr>
        </p:nvSpPr>
        <p:spPr/>
        <p:txBody>
          <a:bodyPr/>
          <a:lstStyle/>
          <a:p>
            <a:fld id="{6503B8AB-0D96-45DE-B391-ABCD832E3513}" type="slidenum">
              <a:rPr lang="cs-CZ" altLang="cs-CZ" smtClean="0"/>
              <a:pPr/>
              <a:t>53</a:t>
            </a:fld>
            <a:endParaRPr lang="cs-CZ" altLang="cs-CZ"/>
          </a:p>
        </p:txBody>
      </p:sp>
      <p:pic>
        <p:nvPicPr>
          <p:cNvPr id="7" name="Picture 3">
            <a:extLst>
              <a:ext uri="{FF2B5EF4-FFF2-40B4-BE49-F238E27FC236}">
                <a16:creationId xmlns:a16="http://schemas.microsoft.com/office/drawing/2014/main" id="{11A99343-8615-4ECC-A21D-6341F60EE8A7}"/>
              </a:ext>
            </a:extLst>
          </p:cNvPr>
          <p:cNvPicPr/>
          <p:nvPr/>
        </p:nvPicPr>
        <p:blipFill>
          <a:blip r:embed="rId2" cstate="print"/>
          <a:srcRect/>
          <a:stretch>
            <a:fillRect/>
          </a:stretch>
        </p:blipFill>
        <p:spPr bwMode="auto">
          <a:xfrm>
            <a:off x="1986851" y="936425"/>
            <a:ext cx="7272808" cy="4459634"/>
          </a:xfrm>
          <a:prstGeom prst="rect">
            <a:avLst/>
          </a:prstGeom>
          <a:noFill/>
          <a:ln w="9525">
            <a:noFill/>
            <a:miter lim="800000"/>
            <a:headEnd/>
            <a:tailEnd/>
          </a:ln>
          <a:effectLst/>
        </p:spPr>
      </p:pic>
      <p:sp>
        <p:nvSpPr>
          <p:cNvPr id="10" name="Obdélník 9">
            <a:extLst>
              <a:ext uri="{FF2B5EF4-FFF2-40B4-BE49-F238E27FC236}">
                <a16:creationId xmlns:a16="http://schemas.microsoft.com/office/drawing/2014/main" id="{A54C7D46-ECE4-42E9-9802-6CB295E5B37F}"/>
              </a:ext>
            </a:extLst>
          </p:cNvPr>
          <p:cNvSpPr/>
          <p:nvPr/>
        </p:nvSpPr>
        <p:spPr>
          <a:xfrm>
            <a:off x="1629103" y="5658817"/>
            <a:ext cx="8797159" cy="1200329"/>
          </a:xfrm>
          <a:prstGeom prst="rect">
            <a:avLst/>
          </a:prstGeom>
        </p:spPr>
        <p:txBody>
          <a:bodyPr wrap="square">
            <a:spAutoFit/>
          </a:bodyPr>
          <a:lstStyle/>
          <a:p>
            <a:pPr>
              <a:spcAft>
                <a:spcPts val="0"/>
              </a:spcAft>
            </a:pPr>
            <a:r>
              <a:rPr lang="en-GB" dirty="0">
                <a:ea typeface="Times New Roman" panose="02020603050405020304" pitchFamily="18" charset="0"/>
              </a:rPr>
              <a:t>SWE elastography of a phantom with two areas of different elasticity. In the upper part we can see an </a:t>
            </a:r>
            <a:r>
              <a:rPr lang="en-GB" dirty="0" err="1">
                <a:ea typeface="Times New Roman" panose="02020603050405020304" pitchFamily="18" charset="0"/>
              </a:rPr>
              <a:t>elastogram</a:t>
            </a:r>
            <a:r>
              <a:rPr lang="en-GB" dirty="0">
                <a:ea typeface="Times New Roman" panose="02020603050405020304" pitchFamily="18" charset="0"/>
              </a:rPr>
              <a:t>, in the lower part a grayscale ultrasonogram.</a:t>
            </a:r>
          </a:p>
        </p:txBody>
      </p:sp>
    </p:spTree>
    <p:extLst>
      <p:ext uri="{BB962C8B-B14F-4D97-AF65-F5344CB8AC3E}">
        <p14:creationId xmlns:p14="http://schemas.microsoft.com/office/powerpoint/2010/main" val="39717767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Zástupný symbol pro číslo snímku 5">
            <a:extLst>
              <a:ext uri="{FF2B5EF4-FFF2-40B4-BE49-F238E27FC236}">
                <a16:creationId xmlns:a16="http://schemas.microsoft.com/office/drawing/2014/main" id="{E2757C43-16CB-4229-A663-A6C6DEBC716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9898BD5-47A8-4536-A8AF-15D7E796D5CD}" type="slidenum">
              <a:rPr lang="cs-CZ" altLang="cs-CZ" sz="1400"/>
              <a:pPr>
                <a:spcBef>
                  <a:spcPct val="0"/>
                </a:spcBef>
                <a:buFontTx/>
                <a:buNone/>
              </a:pPr>
              <a:t>54</a:t>
            </a:fld>
            <a:endParaRPr lang="cs-CZ" altLang="cs-CZ" sz="1400"/>
          </a:p>
        </p:txBody>
      </p:sp>
      <p:sp>
        <p:nvSpPr>
          <p:cNvPr id="120835" name="Rectangle 2">
            <a:extLst>
              <a:ext uri="{FF2B5EF4-FFF2-40B4-BE49-F238E27FC236}">
                <a16:creationId xmlns:a16="http://schemas.microsoft.com/office/drawing/2014/main" id="{83A3017D-0B24-4120-9018-68DEBCBD1BDA}"/>
              </a:ext>
            </a:extLst>
          </p:cNvPr>
          <p:cNvSpPr>
            <a:spLocks noGrp="1" noChangeArrowheads="1"/>
          </p:cNvSpPr>
          <p:nvPr>
            <p:ph type="title"/>
          </p:nvPr>
        </p:nvSpPr>
        <p:spPr>
          <a:xfrm>
            <a:off x="1981200" y="274639"/>
            <a:ext cx="8229600" cy="587375"/>
          </a:xfrm>
        </p:spPr>
        <p:txBody>
          <a:bodyPr/>
          <a:lstStyle/>
          <a:p>
            <a:pPr eaLnBrk="1" hangingPunct="1"/>
            <a:r>
              <a:rPr lang="en-US" altLang="cs-CZ" sz="4000" b="1" dirty="0"/>
              <a:t>Ultrasonic densitometry</a:t>
            </a:r>
          </a:p>
        </p:txBody>
      </p:sp>
      <p:sp>
        <p:nvSpPr>
          <p:cNvPr id="120836" name="Rectangle 3">
            <a:extLst>
              <a:ext uri="{FF2B5EF4-FFF2-40B4-BE49-F238E27FC236}">
                <a16:creationId xmlns:a16="http://schemas.microsoft.com/office/drawing/2014/main" id="{40612231-CA43-4BE4-B3F3-B8A1CB2DA581}"/>
              </a:ext>
            </a:extLst>
          </p:cNvPr>
          <p:cNvSpPr>
            <a:spLocks noGrp="1" noChangeArrowheads="1"/>
          </p:cNvSpPr>
          <p:nvPr>
            <p:ph type="body" idx="1"/>
          </p:nvPr>
        </p:nvSpPr>
        <p:spPr>
          <a:xfrm>
            <a:off x="893379" y="908050"/>
            <a:ext cx="10363199" cy="5473700"/>
          </a:xfrm>
          <a:solidFill>
            <a:schemeClr val="bg1">
              <a:alpha val="59999"/>
            </a:schemeClr>
          </a:solidFill>
        </p:spPr>
        <p:txBody>
          <a:bodyPr/>
          <a:lstStyle/>
          <a:p>
            <a:pPr marL="0" indent="179388" eaLnBrk="1" hangingPunct="1">
              <a:lnSpc>
                <a:spcPct val="100000"/>
              </a:lnSpc>
              <a:buFontTx/>
              <a:buNone/>
            </a:pPr>
            <a:r>
              <a:rPr lang="en-US" altLang="cs-CZ" sz="2400" dirty="0"/>
              <a:t>It </a:t>
            </a:r>
            <a:r>
              <a:rPr lang="cs-CZ" altLang="cs-CZ" sz="2400" dirty="0" err="1"/>
              <a:t>is</a:t>
            </a:r>
            <a:r>
              <a:rPr lang="cs-CZ" altLang="cs-CZ" sz="2400" dirty="0"/>
              <a:t> </a:t>
            </a:r>
            <a:r>
              <a:rPr lang="en-GB" altLang="cs-CZ" sz="2400" dirty="0"/>
              <a:t>based on both the measurement of speed of ultrasound in bone and the estimation of ultrasound attenuation in bone. In contrast to X-ray methods, ultrasound densitometry also provides information on the structure of bone and its elastic properties.</a:t>
            </a:r>
            <a:endParaRPr lang="cs-CZ" altLang="cs-CZ" sz="2400" dirty="0"/>
          </a:p>
          <a:p>
            <a:pPr marL="0" indent="179388" eaLnBrk="1" hangingPunct="1">
              <a:lnSpc>
                <a:spcPct val="100000"/>
              </a:lnSpc>
              <a:buFontTx/>
              <a:buNone/>
            </a:pPr>
            <a:endParaRPr lang="en-GB" altLang="cs-CZ" sz="1200" dirty="0"/>
          </a:p>
          <a:p>
            <a:pPr marL="0" indent="179388" eaLnBrk="1" hangingPunct="1">
              <a:lnSpc>
                <a:spcPct val="100000"/>
              </a:lnSpc>
              <a:buFont typeface="Wingdings" panose="05000000000000000000" pitchFamily="2" charset="2"/>
              <a:buChar char="Ø"/>
            </a:pPr>
            <a:r>
              <a:rPr lang="cs-CZ" altLang="cs-CZ" sz="2400" dirty="0"/>
              <a:t>T</a:t>
            </a:r>
            <a:r>
              <a:rPr lang="en-GB" altLang="cs-CZ" sz="2400" dirty="0"/>
              <a:t>he speed of ultrasound depends on the density and elasticity of the measured medium. The anterior area of the tibia and the posterior area of the calcaneus are frequently used as places of measurement. The speed of ultrasound is given by the quotient of measured distance and the transmission time.</a:t>
            </a:r>
          </a:p>
          <a:p>
            <a:pPr marL="0" indent="179388" eaLnBrk="1" hangingPunct="1">
              <a:lnSpc>
                <a:spcPct val="100000"/>
              </a:lnSpc>
              <a:buFont typeface="Wingdings" panose="05000000000000000000" pitchFamily="2" charset="2"/>
              <a:buChar char="Ø"/>
            </a:pPr>
            <a:endParaRPr lang="en-GB" altLang="cs-CZ" sz="1200" dirty="0"/>
          </a:p>
          <a:p>
            <a:pPr marL="0" indent="179388" eaLnBrk="1" hangingPunct="1">
              <a:lnSpc>
                <a:spcPct val="100000"/>
              </a:lnSpc>
              <a:buFont typeface="Wingdings" panose="05000000000000000000" pitchFamily="2" charset="2"/>
              <a:buChar char="Ø"/>
            </a:pPr>
            <a:r>
              <a:rPr lang="en-GB" altLang="cs-CZ" sz="2400" dirty="0"/>
              <a:t>Ultrasound attenuation depends on the physical properties of the given medium and the frequency of the ultrasound applied. For the frequency range 0.1 - 1 MHz the frequency dependence is nearly linear. Attenuation is currently expressed in dB/MHz/cm.</a:t>
            </a:r>
          </a:p>
          <a:p>
            <a:pPr marL="0" indent="179388" eaLnBrk="1" hangingPunct="1">
              <a:lnSpc>
                <a:spcPct val="100000"/>
              </a:lnSpc>
              <a:buFont typeface="Wingdings" panose="05000000000000000000" pitchFamily="2" charset="2"/>
              <a:buChar char="Ø"/>
            </a:pPr>
            <a:r>
              <a:rPr lang="en-GB" altLang="cs-CZ" sz="2400" dirty="0"/>
              <a:t>Clinical importance: diagnostics of osteoporosis</a:t>
            </a:r>
          </a:p>
        </p:txBody>
      </p:sp>
    </p:spTree>
    <p:extLst>
      <p:ext uri="{BB962C8B-B14F-4D97-AF65-F5344CB8AC3E}">
        <p14:creationId xmlns:p14="http://schemas.microsoft.com/office/powerpoint/2010/main" val="12529968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Zástupný symbol pro číslo snímku 5">
            <a:extLst>
              <a:ext uri="{FF2B5EF4-FFF2-40B4-BE49-F238E27FC236}">
                <a16:creationId xmlns:a16="http://schemas.microsoft.com/office/drawing/2014/main" id="{D059E953-3665-4D06-B80F-074256A2002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6419FE1-0D38-4B25-9F07-50C73B4D730C}" type="slidenum">
              <a:rPr lang="cs-CZ" altLang="cs-CZ" sz="1400"/>
              <a:pPr>
                <a:spcBef>
                  <a:spcPct val="0"/>
                </a:spcBef>
                <a:buFontTx/>
                <a:buNone/>
              </a:pPr>
              <a:t>55</a:t>
            </a:fld>
            <a:endParaRPr lang="cs-CZ" altLang="cs-CZ" sz="1400"/>
          </a:p>
        </p:txBody>
      </p:sp>
      <p:sp>
        <p:nvSpPr>
          <p:cNvPr id="122883" name="Rectangle 4">
            <a:extLst>
              <a:ext uri="{FF2B5EF4-FFF2-40B4-BE49-F238E27FC236}">
                <a16:creationId xmlns:a16="http://schemas.microsoft.com/office/drawing/2014/main" id="{DD8B8A29-BA89-478C-8E89-95D4D6A6E897}"/>
              </a:ext>
            </a:extLst>
          </p:cNvPr>
          <p:cNvSpPr>
            <a:spLocks noGrp="1" noChangeArrowheads="1"/>
          </p:cNvSpPr>
          <p:nvPr>
            <p:ph type="title"/>
          </p:nvPr>
        </p:nvSpPr>
        <p:spPr>
          <a:xfrm>
            <a:off x="667448" y="383669"/>
            <a:ext cx="6752855" cy="451576"/>
          </a:xfrm>
        </p:spPr>
        <p:txBody>
          <a:bodyPr/>
          <a:lstStyle/>
          <a:p>
            <a:pPr eaLnBrk="1" hangingPunct="1"/>
            <a:r>
              <a:rPr lang="en-US" altLang="cs-CZ" b="1" dirty="0"/>
              <a:t>Ultrasonic densitometry</a:t>
            </a:r>
            <a:endParaRPr lang="cs-CZ" altLang="cs-CZ" b="1" dirty="0"/>
          </a:p>
        </p:txBody>
      </p:sp>
      <p:sp>
        <p:nvSpPr>
          <p:cNvPr id="122884" name="Rectangle 5">
            <a:extLst>
              <a:ext uri="{FF2B5EF4-FFF2-40B4-BE49-F238E27FC236}">
                <a16:creationId xmlns:a16="http://schemas.microsoft.com/office/drawing/2014/main" id="{C511C555-6BA6-4B01-A331-B21A85994F2B}"/>
              </a:ext>
            </a:extLst>
          </p:cNvPr>
          <p:cNvSpPr>
            <a:spLocks noChangeArrowheads="1"/>
          </p:cNvSpPr>
          <p:nvPr/>
        </p:nvSpPr>
        <p:spPr bwMode="auto">
          <a:xfrm>
            <a:off x="4224339" y="5082255"/>
            <a:ext cx="4111625" cy="1017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0000" tIns="46800" rIns="90000" bIns="46800"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dirty="0" err="1"/>
              <a:t>Ultrasound</a:t>
            </a:r>
            <a:r>
              <a:rPr lang="cs-CZ" altLang="cs-CZ" sz="2000" dirty="0"/>
              <a:t> </a:t>
            </a:r>
            <a:r>
              <a:rPr lang="cs-CZ" altLang="cs-CZ" sz="2000" dirty="0" err="1"/>
              <a:t>measurements</a:t>
            </a:r>
            <a:r>
              <a:rPr lang="cs-CZ" altLang="cs-CZ" sz="2000" dirty="0"/>
              <a:t> </a:t>
            </a:r>
            <a:r>
              <a:rPr lang="cs-CZ" altLang="cs-CZ" sz="2000" dirty="0" err="1"/>
              <a:t>used</a:t>
            </a:r>
            <a:r>
              <a:rPr lang="cs-CZ" altLang="cs-CZ" sz="2000" dirty="0"/>
              <a:t> </a:t>
            </a:r>
          </a:p>
          <a:p>
            <a:pPr eaLnBrk="1" hangingPunct="1">
              <a:spcBef>
                <a:spcPct val="0"/>
              </a:spcBef>
              <a:buFontTx/>
              <a:buNone/>
            </a:pPr>
            <a:r>
              <a:rPr lang="cs-CZ" altLang="cs-CZ" sz="2000" dirty="0"/>
              <a:t>to </a:t>
            </a:r>
            <a:r>
              <a:rPr lang="cs-CZ" altLang="cs-CZ" sz="2000" dirty="0" err="1"/>
              <a:t>assess</a:t>
            </a:r>
            <a:r>
              <a:rPr lang="cs-CZ" altLang="cs-CZ" sz="2000" dirty="0"/>
              <a:t> bone </a:t>
            </a:r>
            <a:r>
              <a:rPr lang="cs-CZ" altLang="cs-CZ" sz="2000" dirty="0" err="1"/>
              <a:t>density</a:t>
            </a:r>
            <a:r>
              <a:rPr lang="cs-CZ" altLang="cs-CZ" sz="2000" dirty="0"/>
              <a:t> </a:t>
            </a:r>
            <a:r>
              <a:rPr lang="cs-CZ" altLang="cs-CZ" sz="2000" dirty="0" err="1"/>
              <a:t>at</a:t>
            </a:r>
            <a:r>
              <a:rPr lang="cs-CZ" altLang="cs-CZ" sz="2000" dirty="0"/>
              <a:t> </a:t>
            </a:r>
            <a:r>
              <a:rPr lang="cs-CZ" altLang="cs-CZ" sz="2000" dirty="0" err="1"/>
              <a:t>the</a:t>
            </a:r>
            <a:r>
              <a:rPr lang="cs-CZ" altLang="cs-CZ" sz="2000" dirty="0"/>
              <a:t> calcaneus </a:t>
            </a:r>
          </a:p>
        </p:txBody>
      </p:sp>
      <p:pic>
        <p:nvPicPr>
          <p:cNvPr id="122885" name="Picture 9" descr="densitometr">
            <a:extLst>
              <a:ext uri="{FF2B5EF4-FFF2-40B4-BE49-F238E27FC236}">
                <a16:creationId xmlns:a16="http://schemas.microsoft.com/office/drawing/2014/main" id="{AE4355EA-50B6-4966-BFB5-D571134490E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440239" y="1341439"/>
            <a:ext cx="3602037" cy="3773487"/>
          </a:xfrm>
          <a:noFill/>
        </p:spPr>
      </p:pic>
    </p:spTree>
    <p:extLst>
      <p:ext uri="{BB962C8B-B14F-4D97-AF65-F5344CB8AC3E}">
        <p14:creationId xmlns:p14="http://schemas.microsoft.com/office/powerpoint/2010/main" val="32530491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9C64705B-178F-4B03-B87D-BCD900BA45DD}"/>
              </a:ext>
            </a:extLst>
          </p:cNvPr>
          <p:cNvSpPr>
            <a:spLocks noGrp="1" noChangeArrowheads="1"/>
          </p:cNvSpPr>
          <p:nvPr>
            <p:ph type="ctrTitle"/>
          </p:nvPr>
        </p:nvSpPr>
        <p:spPr>
          <a:xfrm>
            <a:off x="1992313" y="2492375"/>
            <a:ext cx="8151812" cy="1143000"/>
          </a:xfrm>
          <a:solidFill>
            <a:schemeClr val="bg1">
              <a:alpha val="70195"/>
            </a:schemeClr>
          </a:solidFill>
        </p:spPr>
        <p:txBody>
          <a:bodyPr/>
          <a:lstStyle/>
          <a:p>
            <a:pPr eaLnBrk="1" hangingPunct="1"/>
            <a:r>
              <a:rPr lang="en-GB" altLang="en-GB" sz="3200" b="1" dirty="0"/>
              <a:t>Patient Safety: reducing Ultrasound ‘Doses’</a:t>
            </a:r>
            <a:br>
              <a:rPr lang="cs-CZ" altLang="en-GB" sz="3200" b="1" dirty="0"/>
            </a:br>
            <a:r>
              <a:rPr lang="cs-CZ" altLang="en-GB" sz="1800" b="1" dirty="0">
                <a:solidFill>
                  <a:schemeClr val="tx1"/>
                </a:solidFill>
              </a:rPr>
              <a:t>(</a:t>
            </a:r>
            <a:r>
              <a:rPr lang="cs-CZ" altLang="en-GB" sz="1800" b="1" dirty="0" err="1">
                <a:solidFill>
                  <a:schemeClr val="tx1"/>
                </a:solidFill>
              </a:rPr>
              <a:t>see</a:t>
            </a:r>
            <a:r>
              <a:rPr lang="cs-CZ" altLang="en-GB" sz="1800" b="1" dirty="0">
                <a:solidFill>
                  <a:schemeClr val="tx1"/>
                </a:solidFill>
              </a:rPr>
              <a:t> </a:t>
            </a:r>
            <a:r>
              <a:rPr lang="cs-CZ" altLang="en-GB" sz="1800" b="1" dirty="0" err="1">
                <a:solidFill>
                  <a:schemeClr val="tx1"/>
                </a:solidFill>
              </a:rPr>
              <a:t>also</a:t>
            </a:r>
            <a:r>
              <a:rPr lang="cs-CZ" altLang="en-GB" sz="1800" b="1" dirty="0">
                <a:solidFill>
                  <a:schemeClr val="tx1"/>
                </a:solidFill>
              </a:rPr>
              <a:t> </a:t>
            </a:r>
            <a:r>
              <a:rPr lang="cs-CZ" altLang="en-GB" sz="1800" b="1" dirty="0" err="1">
                <a:solidFill>
                  <a:schemeClr val="tx1"/>
                </a:solidFill>
              </a:rPr>
              <a:t>the</a:t>
            </a:r>
            <a:r>
              <a:rPr lang="cs-CZ" altLang="en-GB" sz="1800" b="1" dirty="0">
                <a:solidFill>
                  <a:schemeClr val="tx1"/>
                </a:solidFill>
              </a:rPr>
              <a:t> </a:t>
            </a:r>
            <a:r>
              <a:rPr lang="cs-CZ" altLang="en-GB" sz="1800" b="1" dirty="0" err="1">
                <a:solidFill>
                  <a:schemeClr val="tx1"/>
                </a:solidFill>
              </a:rPr>
              <a:t>lecture</a:t>
            </a:r>
            <a:r>
              <a:rPr lang="cs-CZ" altLang="en-GB" sz="1800" b="1" dirty="0">
                <a:solidFill>
                  <a:schemeClr val="tx1"/>
                </a:solidFill>
              </a:rPr>
              <a:t> on </a:t>
            </a:r>
            <a:r>
              <a:rPr lang="cs-CZ" altLang="en-GB" sz="1800" b="1" dirty="0" err="1">
                <a:solidFill>
                  <a:schemeClr val="tx1"/>
                </a:solidFill>
              </a:rPr>
              <a:t>ultrasound</a:t>
            </a:r>
            <a:r>
              <a:rPr lang="cs-CZ" altLang="en-GB" sz="1800" b="1" dirty="0">
                <a:solidFill>
                  <a:schemeClr val="tx1"/>
                </a:solidFill>
              </a:rPr>
              <a:t> </a:t>
            </a:r>
            <a:r>
              <a:rPr lang="cs-CZ" altLang="en-GB" sz="1800" b="1" dirty="0" err="1">
                <a:solidFill>
                  <a:schemeClr val="tx1"/>
                </a:solidFill>
              </a:rPr>
              <a:t>cavitation</a:t>
            </a:r>
            <a:r>
              <a:rPr lang="cs-CZ" altLang="en-GB" sz="1800" b="1" dirty="0">
                <a:solidFill>
                  <a:schemeClr val="tx1"/>
                </a:solidFill>
              </a:rPr>
              <a:t>)</a:t>
            </a:r>
            <a:endParaRPr lang="en-GB" altLang="en-GB" sz="1800" b="1" dirty="0">
              <a:solidFill>
                <a:schemeClr val="tx1"/>
              </a:solidFill>
            </a:endParaRPr>
          </a:p>
        </p:txBody>
      </p:sp>
    </p:spTree>
    <p:extLst>
      <p:ext uri="{BB962C8B-B14F-4D97-AF65-F5344CB8AC3E}">
        <p14:creationId xmlns:p14="http://schemas.microsoft.com/office/powerpoint/2010/main" val="12042773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Zástupný symbol pro číslo snímku 5">
            <a:extLst>
              <a:ext uri="{FF2B5EF4-FFF2-40B4-BE49-F238E27FC236}">
                <a16:creationId xmlns:a16="http://schemas.microsoft.com/office/drawing/2014/main" id="{996D546D-B251-4FFC-9BD3-1727EFC0DE4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646293F-D0A3-4E72-B7AA-945DEB554EF0}" type="slidenum">
              <a:rPr lang="cs-CZ" altLang="cs-CZ" sz="1400"/>
              <a:pPr>
                <a:spcBef>
                  <a:spcPct val="0"/>
                </a:spcBef>
                <a:buFontTx/>
                <a:buNone/>
              </a:pPr>
              <a:t>57</a:t>
            </a:fld>
            <a:endParaRPr lang="cs-CZ" altLang="cs-CZ" sz="1400"/>
          </a:p>
        </p:txBody>
      </p:sp>
      <p:sp>
        <p:nvSpPr>
          <p:cNvPr id="126979" name="Rectangle 2">
            <a:extLst>
              <a:ext uri="{FF2B5EF4-FFF2-40B4-BE49-F238E27FC236}">
                <a16:creationId xmlns:a16="http://schemas.microsoft.com/office/drawing/2014/main" id="{8F860C00-F25A-4D8B-85F7-788CC7F06114}"/>
              </a:ext>
            </a:extLst>
          </p:cNvPr>
          <p:cNvSpPr>
            <a:spLocks noGrp="1" noChangeArrowheads="1"/>
          </p:cNvSpPr>
          <p:nvPr>
            <p:ph type="title"/>
          </p:nvPr>
        </p:nvSpPr>
        <p:spPr>
          <a:xfrm>
            <a:off x="2057400" y="304800"/>
            <a:ext cx="7772400" cy="685800"/>
          </a:xfrm>
        </p:spPr>
        <p:txBody>
          <a:bodyPr/>
          <a:lstStyle/>
          <a:p>
            <a:pPr algn="l" eaLnBrk="1" hangingPunct="1"/>
            <a:r>
              <a:rPr lang="en-GB" altLang="en-GB" sz="2800" b="1"/>
              <a:t>Prudent use of Ultrasound</a:t>
            </a:r>
          </a:p>
        </p:txBody>
      </p:sp>
      <p:sp>
        <p:nvSpPr>
          <p:cNvPr id="126980" name="Rectangle 3">
            <a:extLst>
              <a:ext uri="{FF2B5EF4-FFF2-40B4-BE49-F238E27FC236}">
                <a16:creationId xmlns:a16="http://schemas.microsoft.com/office/drawing/2014/main" id="{5417A6AF-04EF-49CF-8C35-4640554D0CA5}"/>
              </a:ext>
            </a:extLst>
          </p:cNvPr>
          <p:cNvSpPr>
            <a:spLocks noGrp="1" noChangeArrowheads="1"/>
          </p:cNvSpPr>
          <p:nvPr>
            <p:ph type="body" idx="1"/>
          </p:nvPr>
        </p:nvSpPr>
        <p:spPr>
          <a:xfrm>
            <a:off x="2063750" y="1628776"/>
            <a:ext cx="8058150" cy="4200525"/>
          </a:xfrm>
          <a:solidFill>
            <a:schemeClr val="bg1">
              <a:alpha val="59999"/>
            </a:schemeClr>
          </a:solidFill>
        </p:spPr>
        <p:txBody>
          <a:bodyPr/>
          <a:lstStyle/>
          <a:p>
            <a:pPr marL="449263" indent="-449263" eaLnBrk="1" hangingPunct="1">
              <a:lnSpc>
                <a:spcPct val="80000"/>
              </a:lnSpc>
              <a:buFont typeface="Wingdings" panose="05000000000000000000" pitchFamily="2" charset="2"/>
              <a:buChar char="Ø"/>
            </a:pPr>
            <a:r>
              <a:rPr lang="en-GB" altLang="en-GB" dirty="0"/>
              <a:t>US is non-ionising BUT since many bioeffects of ultrasound have not yet been studied fully, ‘prudent’ use is recommended</a:t>
            </a:r>
            <a:endParaRPr lang="cs-CZ" altLang="en-GB" dirty="0"/>
          </a:p>
          <a:p>
            <a:pPr marL="449263" indent="-449263" eaLnBrk="1" hangingPunct="1">
              <a:lnSpc>
                <a:spcPct val="80000"/>
              </a:lnSpc>
              <a:buFont typeface="Wingdings" panose="05000000000000000000" pitchFamily="2" charset="2"/>
              <a:buChar char="Ø"/>
            </a:pPr>
            <a:r>
              <a:rPr lang="en-GB" altLang="en-GB" dirty="0"/>
              <a:t>ALARA – as low as reasonably achievable (exposure)</a:t>
            </a:r>
            <a:endParaRPr lang="cs-CZ" altLang="en-GB" dirty="0"/>
          </a:p>
          <a:p>
            <a:pPr marL="449263" indent="-449263" eaLnBrk="1" hangingPunct="1">
              <a:lnSpc>
                <a:spcPct val="80000"/>
              </a:lnSpc>
              <a:buFont typeface="Wingdings" panose="05000000000000000000" pitchFamily="2" charset="2"/>
              <a:buNone/>
            </a:pPr>
            <a:endParaRPr lang="en-GB" altLang="en-GB" dirty="0"/>
          </a:p>
          <a:p>
            <a:pPr marL="449263" indent="-449263" eaLnBrk="1" hangingPunct="1">
              <a:lnSpc>
                <a:spcPct val="80000"/>
              </a:lnSpc>
              <a:buFont typeface="Wingdings" panose="05000000000000000000" pitchFamily="2" charset="2"/>
              <a:buChar char="Ø"/>
            </a:pPr>
            <a:r>
              <a:rPr lang="en-GB" altLang="en-GB" dirty="0"/>
              <a:t>In practice ‘prudent’ = justification + optimisation</a:t>
            </a:r>
          </a:p>
        </p:txBody>
      </p:sp>
    </p:spTree>
    <p:extLst>
      <p:ext uri="{BB962C8B-B14F-4D97-AF65-F5344CB8AC3E}">
        <p14:creationId xmlns:p14="http://schemas.microsoft.com/office/powerpoint/2010/main" val="6584174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Zástupný symbol pro číslo snímku 5">
            <a:extLst>
              <a:ext uri="{FF2B5EF4-FFF2-40B4-BE49-F238E27FC236}">
                <a16:creationId xmlns:a16="http://schemas.microsoft.com/office/drawing/2014/main" id="{CFBB88EA-FD2A-47C7-904A-64222589D66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402CF5F-8DD7-493B-9935-7DCF151ED5AA}" type="slidenum">
              <a:rPr lang="cs-CZ" altLang="cs-CZ" sz="1400"/>
              <a:pPr>
                <a:spcBef>
                  <a:spcPct val="0"/>
                </a:spcBef>
                <a:buFontTx/>
                <a:buNone/>
              </a:pPr>
              <a:t>58</a:t>
            </a:fld>
            <a:endParaRPr lang="cs-CZ" altLang="cs-CZ" sz="1400"/>
          </a:p>
        </p:txBody>
      </p:sp>
      <p:sp>
        <p:nvSpPr>
          <p:cNvPr id="129027" name="Rectangle 2">
            <a:extLst>
              <a:ext uri="{FF2B5EF4-FFF2-40B4-BE49-F238E27FC236}">
                <a16:creationId xmlns:a16="http://schemas.microsoft.com/office/drawing/2014/main" id="{5400BB05-9AB7-437B-B7D6-B12EF4CB9DE0}"/>
              </a:ext>
            </a:extLst>
          </p:cNvPr>
          <p:cNvSpPr>
            <a:spLocks noGrp="1" noChangeArrowheads="1"/>
          </p:cNvSpPr>
          <p:nvPr>
            <p:ph type="title"/>
          </p:nvPr>
        </p:nvSpPr>
        <p:spPr>
          <a:xfrm>
            <a:off x="793572" y="415200"/>
            <a:ext cx="10753200" cy="451576"/>
          </a:xfrm>
        </p:spPr>
        <p:txBody>
          <a:bodyPr/>
          <a:lstStyle/>
          <a:p>
            <a:pPr algn="l" eaLnBrk="1" hangingPunct="1"/>
            <a:r>
              <a:rPr lang="en-GB" altLang="en-GB" sz="3600" b="1" dirty="0"/>
              <a:t>Biological Effects</a:t>
            </a:r>
          </a:p>
        </p:txBody>
      </p:sp>
      <p:sp>
        <p:nvSpPr>
          <p:cNvPr id="129028" name="Rectangle 3">
            <a:extLst>
              <a:ext uri="{FF2B5EF4-FFF2-40B4-BE49-F238E27FC236}">
                <a16:creationId xmlns:a16="http://schemas.microsoft.com/office/drawing/2014/main" id="{4F6D362E-43DF-4CCB-915E-6DDCC6F0DFCD}"/>
              </a:ext>
            </a:extLst>
          </p:cNvPr>
          <p:cNvSpPr>
            <a:spLocks noGrp="1" noChangeArrowheads="1"/>
          </p:cNvSpPr>
          <p:nvPr>
            <p:ph type="body" idx="1"/>
          </p:nvPr>
        </p:nvSpPr>
        <p:spPr>
          <a:xfrm>
            <a:off x="830317" y="1268414"/>
            <a:ext cx="9890235" cy="5026025"/>
          </a:xfrm>
          <a:solidFill>
            <a:schemeClr val="bg1">
              <a:alpha val="59999"/>
            </a:schemeClr>
          </a:solidFill>
        </p:spPr>
        <p:txBody>
          <a:bodyPr/>
          <a:lstStyle/>
          <a:p>
            <a:pPr eaLnBrk="1" hangingPunct="1">
              <a:lnSpc>
                <a:spcPct val="90000"/>
              </a:lnSpc>
              <a:buFont typeface="Wingdings" panose="05000000000000000000" pitchFamily="2" charset="2"/>
              <a:buChar char="Ø"/>
            </a:pPr>
            <a:r>
              <a:rPr lang="en-GB" altLang="en-GB" sz="2800" dirty="0"/>
              <a:t>Possible bioeffects: inactivation of enzymes, altered cell morphology, internal  haemorrhage, free radical formation … </a:t>
            </a:r>
          </a:p>
          <a:p>
            <a:pPr eaLnBrk="1" hangingPunct="1">
              <a:lnSpc>
                <a:spcPct val="90000"/>
              </a:lnSpc>
              <a:buFont typeface="Wingdings" panose="05000000000000000000" pitchFamily="2" charset="2"/>
              <a:buChar char="Ø"/>
            </a:pPr>
            <a:r>
              <a:rPr lang="en-GB" altLang="en-GB" sz="2800" dirty="0"/>
              <a:t>Mechanisms of bioeffects:</a:t>
            </a:r>
          </a:p>
          <a:p>
            <a:pPr lvl="1" eaLnBrk="1" hangingPunct="1">
              <a:lnSpc>
                <a:spcPct val="90000"/>
              </a:lnSpc>
            </a:pPr>
            <a:r>
              <a:rPr lang="en-GB" altLang="en-GB" sz="2400" dirty="0"/>
              <a:t>Mechanical effects</a:t>
            </a:r>
          </a:p>
          <a:p>
            <a:pPr lvl="2" eaLnBrk="1" hangingPunct="1">
              <a:lnSpc>
                <a:spcPct val="90000"/>
              </a:lnSpc>
            </a:pPr>
            <a:r>
              <a:rPr lang="en-GB" altLang="en-GB" sz="2000" dirty="0"/>
              <a:t>Displacement and acceleration of biomolecules</a:t>
            </a:r>
          </a:p>
          <a:p>
            <a:pPr lvl="2" eaLnBrk="1" hangingPunct="1">
              <a:lnSpc>
                <a:spcPct val="90000"/>
              </a:lnSpc>
            </a:pPr>
            <a:r>
              <a:rPr lang="en-GB" altLang="en-GB" sz="2000" dirty="0"/>
              <a:t>Gas bubble </a:t>
            </a:r>
            <a:r>
              <a:rPr lang="cs-CZ" altLang="en-GB" sz="2000" b="1" dirty="0"/>
              <a:t>c</a:t>
            </a:r>
            <a:r>
              <a:rPr lang="en-GB" altLang="en-GB" sz="2000" b="1" dirty="0" err="1"/>
              <a:t>avitation</a:t>
            </a:r>
            <a:r>
              <a:rPr lang="en-GB" altLang="en-GB" sz="2000" dirty="0"/>
              <a:t> (stable and transient) – see the lecture on biological effects of ultrasound</a:t>
            </a:r>
          </a:p>
          <a:p>
            <a:pPr lvl="1" eaLnBrk="1" hangingPunct="1">
              <a:lnSpc>
                <a:spcPct val="90000"/>
              </a:lnSpc>
            </a:pPr>
            <a:r>
              <a:rPr lang="en-GB" altLang="en-GB" sz="2400" dirty="0"/>
              <a:t>Elevated tissue temperatures </a:t>
            </a:r>
            <a:r>
              <a:rPr lang="en-GB" altLang="cs-CZ" sz="2400" dirty="0"/>
              <a:t>(absorption of ultrasound and therefore increase in temp</a:t>
            </a:r>
            <a:r>
              <a:rPr lang="cs-CZ" altLang="cs-CZ" sz="2400" dirty="0" err="1"/>
              <a:t>erature</a:t>
            </a:r>
            <a:r>
              <a:rPr lang="en-GB" altLang="cs-CZ" sz="2400" dirty="0"/>
              <a:t> high in lungs, less in bone, least in soft tissue)</a:t>
            </a:r>
            <a:endParaRPr lang="en-GB" altLang="en-GB" sz="2400" dirty="0"/>
          </a:p>
          <a:p>
            <a:pPr eaLnBrk="1" hangingPunct="1">
              <a:lnSpc>
                <a:spcPct val="90000"/>
              </a:lnSpc>
              <a:buFont typeface="Wingdings" panose="05000000000000000000" pitchFamily="2" charset="2"/>
              <a:buChar char="Ø"/>
            </a:pPr>
            <a:r>
              <a:rPr lang="cs-CZ" altLang="en-GB" sz="2800" dirty="0"/>
              <a:t>B</a:t>
            </a:r>
            <a:r>
              <a:rPr lang="en-GB" altLang="en-GB" sz="2800" dirty="0" err="1"/>
              <a:t>ioeffects</a:t>
            </a:r>
            <a:r>
              <a:rPr lang="en-GB" altLang="en-GB" sz="2800" dirty="0"/>
              <a:t> are deterministic </a:t>
            </a:r>
            <a:r>
              <a:rPr lang="cs-CZ" altLang="en-GB" sz="2800" dirty="0" err="1"/>
              <a:t>with</a:t>
            </a:r>
            <a:r>
              <a:rPr lang="cs-CZ" altLang="en-GB" sz="2800" dirty="0"/>
              <a:t> a</a:t>
            </a:r>
            <a:r>
              <a:rPr lang="en-GB" altLang="en-GB" sz="2800" dirty="0"/>
              <a:t> threshold</a:t>
            </a:r>
            <a:r>
              <a:rPr lang="cs-CZ" altLang="en-GB" sz="2800" dirty="0"/>
              <a:t> (</a:t>
            </a:r>
            <a:r>
              <a:rPr lang="cs-CZ" altLang="en-GB" sz="2800" dirty="0" err="1"/>
              <a:t>cavitation</a:t>
            </a:r>
            <a:r>
              <a:rPr lang="cs-CZ" altLang="en-GB" sz="2800" dirty="0"/>
              <a:t>) </a:t>
            </a:r>
            <a:r>
              <a:rPr lang="cs-CZ" altLang="en-GB" sz="2800" dirty="0" err="1"/>
              <a:t>or</a:t>
            </a:r>
            <a:r>
              <a:rPr lang="cs-CZ" altLang="en-GB" sz="2800" dirty="0"/>
              <a:t> </a:t>
            </a:r>
            <a:r>
              <a:rPr lang="cs-CZ" altLang="en-GB" sz="2800" dirty="0" err="1"/>
              <a:t>without</a:t>
            </a:r>
            <a:r>
              <a:rPr lang="cs-CZ" altLang="en-GB" sz="2800" dirty="0"/>
              <a:t> </a:t>
            </a:r>
            <a:r>
              <a:rPr lang="cs-CZ" altLang="en-GB" sz="2800" dirty="0" err="1"/>
              <a:t>it</a:t>
            </a:r>
            <a:r>
              <a:rPr lang="cs-CZ" altLang="en-GB" sz="2800" dirty="0"/>
              <a:t> (</a:t>
            </a:r>
            <a:r>
              <a:rPr lang="cs-CZ" altLang="en-GB" sz="2800" dirty="0" err="1"/>
              <a:t>heating</a:t>
            </a:r>
            <a:r>
              <a:rPr lang="cs-CZ" altLang="en-GB" sz="2800" dirty="0"/>
              <a:t>).</a:t>
            </a:r>
            <a:endParaRPr lang="en-GB" altLang="en-GB" sz="2800" dirty="0"/>
          </a:p>
        </p:txBody>
      </p:sp>
    </p:spTree>
    <p:extLst>
      <p:ext uri="{BB962C8B-B14F-4D97-AF65-F5344CB8AC3E}">
        <p14:creationId xmlns:p14="http://schemas.microsoft.com/office/powerpoint/2010/main" val="9328202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Zástupný symbol pro číslo snímku 5">
            <a:extLst>
              <a:ext uri="{FF2B5EF4-FFF2-40B4-BE49-F238E27FC236}">
                <a16:creationId xmlns:a16="http://schemas.microsoft.com/office/drawing/2014/main" id="{10E11C7E-766E-45CA-87FF-76EC0E261D5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F1B8887-FDEF-46F7-94CD-2710A0C12B8A}" type="slidenum">
              <a:rPr lang="cs-CZ" altLang="cs-CZ" sz="1400"/>
              <a:pPr>
                <a:spcBef>
                  <a:spcPct val="0"/>
                </a:spcBef>
                <a:buFontTx/>
                <a:buNone/>
              </a:pPr>
              <a:t>59</a:t>
            </a:fld>
            <a:endParaRPr lang="cs-CZ" altLang="cs-CZ" sz="1400"/>
          </a:p>
        </p:txBody>
      </p:sp>
      <p:sp>
        <p:nvSpPr>
          <p:cNvPr id="131075" name="Rectangle 2">
            <a:extLst>
              <a:ext uri="{FF2B5EF4-FFF2-40B4-BE49-F238E27FC236}">
                <a16:creationId xmlns:a16="http://schemas.microsoft.com/office/drawing/2014/main" id="{511AEF9B-20AE-42EA-BDD4-ADB09F6FFE78}"/>
              </a:ext>
            </a:extLst>
          </p:cNvPr>
          <p:cNvSpPr>
            <a:spLocks noGrp="1" noChangeArrowheads="1"/>
          </p:cNvSpPr>
          <p:nvPr>
            <p:ph type="title"/>
          </p:nvPr>
        </p:nvSpPr>
        <p:spPr>
          <a:xfrm>
            <a:off x="982758" y="488773"/>
            <a:ext cx="6826428" cy="451576"/>
          </a:xfrm>
        </p:spPr>
        <p:txBody>
          <a:bodyPr/>
          <a:lstStyle/>
          <a:p>
            <a:pPr algn="l" eaLnBrk="1" hangingPunct="1"/>
            <a:r>
              <a:rPr lang="en-GB" altLang="en-GB" sz="3200" b="1" dirty="0"/>
              <a:t>Output Power from Transducer</a:t>
            </a:r>
          </a:p>
        </p:txBody>
      </p:sp>
      <p:sp>
        <p:nvSpPr>
          <p:cNvPr id="108547" name="Rectangle 3">
            <a:extLst>
              <a:ext uri="{FF2B5EF4-FFF2-40B4-BE49-F238E27FC236}">
                <a16:creationId xmlns:a16="http://schemas.microsoft.com/office/drawing/2014/main" id="{586AF8E3-099A-4E2C-BC81-50B437F77213}"/>
              </a:ext>
            </a:extLst>
          </p:cNvPr>
          <p:cNvSpPr>
            <a:spLocks noGrp="1" noChangeArrowheads="1"/>
          </p:cNvSpPr>
          <p:nvPr>
            <p:ph type="body" idx="1"/>
          </p:nvPr>
        </p:nvSpPr>
        <p:spPr>
          <a:xfrm>
            <a:off x="1355833" y="1484314"/>
            <a:ext cx="9165021" cy="4465637"/>
          </a:xfrm>
          <a:solidFill>
            <a:schemeClr val="bg1">
              <a:alpha val="59999"/>
            </a:schemeClr>
          </a:solidFill>
        </p:spPr>
        <p:txBody>
          <a:bodyPr/>
          <a:lstStyle/>
          <a:p>
            <a:pPr eaLnBrk="1" hangingPunct="1">
              <a:buFont typeface="Wingdings" panose="05000000000000000000" pitchFamily="2" charset="2"/>
              <a:buChar char="Ø"/>
            </a:pPr>
            <a:r>
              <a:rPr lang="en-GB" altLang="en-GB" sz="3600" dirty="0"/>
              <a:t>varies from one machine to another</a:t>
            </a:r>
            <a:endParaRPr lang="cs-CZ" altLang="en-GB" sz="3600" dirty="0"/>
          </a:p>
          <a:p>
            <a:pPr eaLnBrk="1" hangingPunct="1">
              <a:buFont typeface="Wingdings" panose="05000000000000000000" pitchFamily="2" charset="2"/>
              <a:buChar char="Ø"/>
            </a:pPr>
            <a:endParaRPr lang="en-GB" altLang="en-GB" sz="1200" dirty="0"/>
          </a:p>
          <a:p>
            <a:pPr eaLnBrk="1" hangingPunct="1">
              <a:buFont typeface="Wingdings" panose="05000000000000000000" pitchFamily="2" charset="2"/>
              <a:buChar char="Ø"/>
            </a:pPr>
            <a:r>
              <a:rPr lang="en-GB" altLang="en-GB" sz="3600" dirty="0"/>
              <a:t>Increases as one moves from real-time imaging to colour flow Doppler </a:t>
            </a:r>
            <a:endParaRPr lang="cs-CZ" altLang="en-GB" sz="3600" dirty="0"/>
          </a:p>
          <a:p>
            <a:pPr eaLnBrk="1" hangingPunct="1">
              <a:buFont typeface="Wingdings" panose="05000000000000000000" pitchFamily="2" charset="2"/>
              <a:buChar char="Ø"/>
            </a:pPr>
            <a:endParaRPr lang="en-GB" altLang="en-GB" sz="1200" dirty="0"/>
          </a:p>
          <a:p>
            <a:pPr eaLnBrk="1" hangingPunct="1">
              <a:buFont typeface="Wingdings" panose="05000000000000000000" pitchFamily="2" charset="2"/>
              <a:buChar char="Ø"/>
            </a:pPr>
            <a:r>
              <a:rPr lang="en-GB" altLang="en-GB" sz="3600" dirty="0"/>
              <a:t>M-mode output intensity is low but dose to tissue is high because beam is stationary</a:t>
            </a:r>
          </a:p>
        </p:txBody>
      </p:sp>
    </p:spTree>
    <p:extLst>
      <p:ext uri="{BB962C8B-B14F-4D97-AF65-F5344CB8AC3E}">
        <p14:creationId xmlns:p14="http://schemas.microsoft.com/office/powerpoint/2010/main" val="41486917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8547">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85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Zástupný symbol pro číslo snímku 3">
            <a:extLst>
              <a:ext uri="{FF2B5EF4-FFF2-40B4-BE49-F238E27FC236}">
                <a16:creationId xmlns:a16="http://schemas.microsoft.com/office/drawing/2014/main" id="{80F3B4FA-3C5C-48C2-AF3F-EE0CDFB47E9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DD0CC23-5544-48AB-83E6-21C9A1E71CCB}" type="slidenum">
              <a:rPr lang="cs-CZ" altLang="cs-CZ" sz="1400"/>
              <a:pPr>
                <a:spcBef>
                  <a:spcPct val="0"/>
                </a:spcBef>
                <a:buFontTx/>
                <a:buNone/>
              </a:pPr>
              <a:t>6</a:t>
            </a:fld>
            <a:endParaRPr lang="cs-CZ" altLang="cs-CZ" sz="1400"/>
          </a:p>
        </p:txBody>
      </p:sp>
      <p:sp>
        <p:nvSpPr>
          <p:cNvPr id="16387" name="Text Box 2">
            <a:extLst>
              <a:ext uri="{FF2B5EF4-FFF2-40B4-BE49-F238E27FC236}">
                <a16:creationId xmlns:a16="http://schemas.microsoft.com/office/drawing/2014/main" id="{AD5095E9-E6F1-4F0E-8244-5C1265DF1DF1}"/>
              </a:ext>
            </a:extLst>
          </p:cNvPr>
          <p:cNvSpPr txBox="1">
            <a:spLocks noChangeArrowheads="1"/>
          </p:cNvSpPr>
          <p:nvPr/>
        </p:nvSpPr>
        <p:spPr bwMode="auto">
          <a:xfrm>
            <a:off x="1268620" y="286882"/>
            <a:ext cx="8001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3600" b="1" dirty="0">
                <a:solidFill>
                  <a:srgbClr val="0000DC"/>
                </a:solidFill>
                <a:latin typeface="Arial Unicode MS" pitchFamily="34" charset="-128"/>
              </a:rPr>
              <a:t>Acoustic parameters of medium</a:t>
            </a:r>
            <a:r>
              <a:rPr lang="cs-CZ" altLang="cs-CZ" sz="3600" b="1" dirty="0">
                <a:solidFill>
                  <a:srgbClr val="0000DC"/>
                </a:solidFill>
                <a:latin typeface="Arial Unicode MS" pitchFamily="34" charset="-128"/>
              </a:rPr>
              <a:t>: </a:t>
            </a:r>
          </a:p>
        </p:txBody>
      </p:sp>
      <p:pic>
        <p:nvPicPr>
          <p:cNvPr id="16388" name="Picture 3" descr="interactions">
            <a:extLst>
              <a:ext uri="{FF2B5EF4-FFF2-40B4-BE49-F238E27FC236}">
                <a16:creationId xmlns:a16="http://schemas.microsoft.com/office/drawing/2014/main" id="{8A8B384A-8443-4025-8B51-053508F680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0059" y="2133600"/>
            <a:ext cx="6430867" cy="374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Rectangle 4">
            <a:extLst>
              <a:ext uri="{FF2B5EF4-FFF2-40B4-BE49-F238E27FC236}">
                <a16:creationId xmlns:a16="http://schemas.microsoft.com/office/drawing/2014/main" id="{7774532C-AEDF-4118-A375-C8BFF774395B}"/>
              </a:ext>
            </a:extLst>
          </p:cNvPr>
          <p:cNvSpPr>
            <a:spLocks noChangeArrowheads="1"/>
          </p:cNvSpPr>
          <p:nvPr/>
        </p:nvSpPr>
        <p:spPr bwMode="auto">
          <a:xfrm>
            <a:off x="7535863" y="2133601"/>
            <a:ext cx="3039372" cy="2679837"/>
          </a:xfrm>
          <a:prstGeom prst="rect">
            <a:avLst/>
          </a:prstGeom>
          <a:solidFill>
            <a:schemeClr val="bg1">
              <a:alpha val="59999"/>
            </a:schemeClr>
          </a:solidFill>
          <a:ln>
            <a:noFill/>
          </a:ln>
          <a:extLst>
            <a:ext uri="{91240B29-F687-4F45-9708-019B960494DF}">
              <a14:hiddenLine xmlns:a14="http://schemas.microsoft.com/office/drawing/2010/main" w="25400" algn="ctr">
                <a:solidFill>
                  <a:srgbClr val="000000"/>
                </a:solidFill>
                <a:miter lim="800000"/>
                <a:headEnd/>
                <a:tailEnd type="none" w="lg" len="lg"/>
              </a14:hiddenLine>
            </a:ext>
          </a:extLst>
        </p:spPr>
        <p:txBody>
          <a:bodyPr wrap="square" lIns="90000" tIns="46800" rIns="90000" bIns="468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400" b="0" dirty="0"/>
              <a:t>Interaction of US with medium – reflection and back-scattering, refraction, attenuation (scattering and absorption)</a:t>
            </a:r>
          </a:p>
        </p:txBody>
      </p:sp>
    </p:spTree>
    <p:extLst>
      <p:ext uri="{BB962C8B-B14F-4D97-AF65-F5344CB8AC3E}">
        <p14:creationId xmlns:p14="http://schemas.microsoft.com/office/powerpoint/2010/main" val="17295166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Zástupný symbol pro číslo snímku 5">
            <a:extLst>
              <a:ext uri="{FF2B5EF4-FFF2-40B4-BE49-F238E27FC236}">
                <a16:creationId xmlns:a16="http://schemas.microsoft.com/office/drawing/2014/main" id="{DF4CADCF-B065-4D94-AED2-755F628D56E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B5494D9-BF1F-476E-839C-D4A139F2B051}" type="slidenum">
              <a:rPr lang="cs-CZ" altLang="cs-CZ" sz="1400"/>
              <a:pPr>
                <a:spcBef>
                  <a:spcPct val="0"/>
                </a:spcBef>
                <a:buFontTx/>
                <a:buNone/>
              </a:pPr>
              <a:t>60</a:t>
            </a:fld>
            <a:endParaRPr lang="cs-CZ" altLang="cs-CZ" sz="1400"/>
          </a:p>
        </p:txBody>
      </p:sp>
      <p:sp>
        <p:nvSpPr>
          <p:cNvPr id="133123" name="Rectangle 2">
            <a:extLst>
              <a:ext uri="{FF2B5EF4-FFF2-40B4-BE49-F238E27FC236}">
                <a16:creationId xmlns:a16="http://schemas.microsoft.com/office/drawing/2014/main" id="{C6B50366-4AD2-4995-89F3-C50AD3EBAC49}"/>
              </a:ext>
            </a:extLst>
          </p:cNvPr>
          <p:cNvSpPr>
            <a:spLocks noGrp="1" noChangeArrowheads="1"/>
          </p:cNvSpPr>
          <p:nvPr>
            <p:ph type="title"/>
          </p:nvPr>
        </p:nvSpPr>
        <p:spPr>
          <a:xfrm>
            <a:off x="982758" y="394180"/>
            <a:ext cx="4535173" cy="451576"/>
          </a:xfrm>
        </p:spPr>
        <p:txBody>
          <a:bodyPr/>
          <a:lstStyle/>
          <a:p>
            <a:pPr algn="l" eaLnBrk="1" hangingPunct="1"/>
            <a:r>
              <a:rPr lang="en-GB" altLang="en-GB" sz="3600" b="1" dirty="0"/>
              <a:t>Risk Indicators</a:t>
            </a:r>
            <a:r>
              <a:rPr lang="en-GB" altLang="en-GB" sz="3600" dirty="0"/>
              <a:t> </a:t>
            </a:r>
          </a:p>
        </p:txBody>
      </p:sp>
      <p:sp>
        <p:nvSpPr>
          <p:cNvPr id="109571" name="Rectangle 3">
            <a:extLst>
              <a:ext uri="{FF2B5EF4-FFF2-40B4-BE49-F238E27FC236}">
                <a16:creationId xmlns:a16="http://schemas.microsoft.com/office/drawing/2014/main" id="{06A85620-FE62-44E1-BCE6-BBEEB954346F}"/>
              </a:ext>
            </a:extLst>
          </p:cNvPr>
          <p:cNvSpPr>
            <a:spLocks noGrp="1" noChangeArrowheads="1"/>
          </p:cNvSpPr>
          <p:nvPr>
            <p:ph type="body" idx="1"/>
          </p:nvPr>
        </p:nvSpPr>
        <p:spPr>
          <a:xfrm>
            <a:off x="767255" y="1484314"/>
            <a:ext cx="10710042" cy="4681537"/>
          </a:xfrm>
          <a:solidFill>
            <a:schemeClr val="bg1">
              <a:alpha val="59999"/>
            </a:schemeClr>
          </a:solidFill>
        </p:spPr>
        <p:txBody>
          <a:bodyPr/>
          <a:lstStyle/>
          <a:p>
            <a:pPr eaLnBrk="1" hangingPunct="1">
              <a:lnSpc>
                <a:spcPct val="100000"/>
              </a:lnSpc>
              <a:buFont typeface="Wingdings" panose="05000000000000000000" pitchFamily="2" charset="2"/>
              <a:buChar char="Ø"/>
            </a:pPr>
            <a:r>
              <a:rPr lang="en-GB" altLang="cs-CZ" dirty="0"/>
              <a:t>To avoid potentially dangerous exposures, two indices were introduced. Their values (different for different organs) are often displayed on device screens and should not be exceeded.</a:t>
            </a:r>
            <a:endParaRPr lang="en-GB" altLang="en-GB" dirty="0"/>
          </a:p>
          <a:p>
            <a:pPr eaLnBrk="1" hangingPunct="1">
              <a:lnSpc>
                <a:spcPct val="100000"/>
              </a:lnSpc>
              <a:buFont typeface="Wingdings" panose="05000000000000000000" pitchFamily="2" charset="2"/>
              <a:buChar char="Ø"/>
            </a:pPr>
            <a:r>
              <a:rPr lang="en-GB" altLang="en-GB" b="1" dirty="0"/>
              <a:t>Thermal Index </a:t>
            </a:r>
            <a:r>
              <a:rPr lang="en-GB" altLang="en-GB" dirty="0"/>
              <a:t>(TI): TI = possible tissue temperature rise if transducer is kept stationary</a:t>
            </a:r>
          </a:p>
          <a:p>
            <a:pPr lvl="1" eaLnBrk="1" hangingPunct="1"/>
            <a:r>
              <a:rPr lang="en-GB" altLang="en-GB" sz="2800" dirty="0"/>
              <a:t>TIS: soft tissue path</a:t>
            </a:r>
          </a:p>
          <a:p>
            <a:pPr lvl="1" eaLnBrk="1" hangingPunct="1"/>
            <a:r>
              <a:rPr lang="en-GB" altLang="en-GB" sz="2800" dirty="0"/>
              <a:t>TIB: bone near focus of beam</a:t>
            </a:r>
          </a:p>
          <a:p>
            <a:pPr lvl="1" eaLnBrk="1" hangingPunct="1"/>
            <a:r>
              <a:rPr lang="en-GB" altLang="en-GB" sz="2800" dirty="0"/>
              <a:t>TIC: Cranium (near surface bone)</a:t>
            </a:r>
          </a:p>
          <a:p>
            <a:pPr eaLnBrk="1" hangingPunct="1">
              <a:lnSpc>
                <a:spcPct val="100000"/>
              </a:lnSpc>
              <a:buFont typeface="Wingdings" panose="05000000000000000000" pitchFamily="2" charset="2"/>
              <a:buChar char="Ø"/>
            </a:pPr>
            <a:r>
              <a:rPr lang="en-GB" altLang="en-GB" b="1" dirty="0"/>
              <a:t>Mechanical Index </a:t>
            </a:r>
            <a:r>
              <a:rPr lang="en-GB" altLang="en-GB" dirty="0"/>
              <a:t>(MI): measure of possible mechanical bioeffects</a:t>
            </a:r>
          </a:p>
        </p:txBody>
      </p:sp>
    </p:spTree>
    <p:extLst>
      <p:ext uri="{BB962C8B-B14F-4D97-AF65-F5344CB8AC3E}">
        <p14:creationId xmlns:p14="http://schemas.microsoft.com/office/powerpoint/2010/main" val="31939431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957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957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9571">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9571">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095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Zástupný symbol pro číslo snímku 3">
            <a:extLst>
              <a:ext uri="{FF2B5EF4-FFF2-40B4-BE49-F238E27FC236}">
                <a16:creationId xmlns:a16="http://schemas.microsoft.com/office/drawing/2014/main" id="{B6DB5A3E-F568-42EC-B9C3-CF6F017143E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DCC3A2C-6980-4413-9200-0B80BBB6C5D9}" type="slidenum">
              <a:rPr lang="cs-CZ" altLang="cs-CZ" sz="1400"/>
              <a:pPr>
                <a:spcBef>
                  <a:spcPct val="0"/>
                </a:spcBef>
                <a:buFontTx/>
                <a:buNone/>
              </a:pPr>
              <a:t>61</a:t>
            </a:fld>
            <a:endParaRPr lang="cs-CZ" altLang="cs-CZ" sz="1400"/>
          </a:p>
        </p:txBody>
      </p:sp>
      <p:pic>
        <p:nvPicPr>
          <p:cNvPr id="135171" name="Picture 5">
            <a:extLst>
              <a:ext uri="{FF2B5EF4-FFF2-40B4-BE49-F238E27FC236}">
                <a16:creationId xmlns:a16="http://schemas.microsoft.com/office/drawing/2014/main" id="{32BEE9CE-4FA9-4DCB-BA79-40C11EE67F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8408" y="3238884"/>
            <a:ext cx="6046787" cy="779462"/>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35172" name="Text Box 2">
            <a:extLst>
              <a:ext uri="{FF2B5EF4-FFF2-40B4-BE49-F238E27FC236}">
                <a16:creationId xmlns:a16="http://schemas.microsoft.com/office/drawing/2014/main" id="{3EF5AAE0-7B7E-4C6C-A82C-FD52E8D14B86}"/>
              </a:ext>
            </a:extLst>
          </p:cNvPr>
          <p:cNvSpPr txBox="1">
            <a:spLocks noChangeArrowheads="1"/>
          </p:cNvSpPr>
          <p:nvPr/>
        </p:nvSpPr>
        <p:spPr bwMode="auto">
          <a:xfrm>
            <a:off x="2063750" y="260350"/>
            <a:ext cx="48958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cs-CZ" sz="3600" b="1" dirty="0">
                <a:solidFill>
                  <a:srgbClr val="0000DC"/>
                </a:solidFill>
              </a:rPr>
              <a:t>More on the TI and MI</a:t>
            </a:r>
            <a:endParaRPr lang="en-GB" altLang="cs-CZ" sz="3600" b="1" dirty="0">
              <a:solidFill>
                <a:srgbClr val="0000DC"/>
              </a:solidFill>
            </a:endParaRPr>
          </a:p>
        </p:txBody>
      </p:sp>
      <p:sp>
        <p:nvSpPr>
          <p:cNvPr id="135173" name="Text Box 3">
            <a:extLst>
              <a:ext uri="{FF2B5EF4-FFF2-40B4-BE49-F238E27FC236}">
                <a16:creationId xmlns:a16="http://schemas.microsoft.com/office/drawing/2014/main" id="{5B0F9975-3711-4E08-B6C4-B4724478E681}"/>
              </a:ext>
            </a:extLst>
          </p:cNvPr>
          <p:cNvSpPr txBox="1">
            <a:spLocks noChangeArrowheads="1"/>
          </p:cNvSpPr>
          <p:nvPr/>
        </p:nvSpPr>
        <p:spPr bwMode="auto">
          <a:xfrm>
            <a:off x="914401" y="1135666"/>
            <a:ext cx="10720550" cy="2616101"/>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400" dirty="0">
                <a:solidFill>
                  <a:srgbClr val="FF3300"/>
                </a:solidFill>
              </a:rPr>
              <a:t>Thermal index</a:t>
            </a:r>
            <a:r>
              <a:rPr lang="en-GB" altLang="cs-CZ" sz="2400" b="0" dirty="0"/>
              <a:t> – device power divided by the power that would increased the temperature by one degree under conditions of minimum heat loss (without perfusion).</a:t>
            </a:r>
          </a:p>
          <a:p>
            <a:pPr eaLnBrk="1" hangingPunct="1">
              <a:spcBef>
                <a:spcPct val="0"/>
              </a:spcBef>
              <a:buFontTx/>
              <a:buNone/>
            </a:pPr>
            <a:r>
              <a:rPr lang="en-GB" altLang="cs-CZ" sz="2400" dirty="0">
                <a:solidFill>
                  <a:srgbClr val="FF3300"/>
                </a:solidFill>
              </a:rPr>
              <a:t>Mechanical index</a:t>
            </a:r>
            <a:r>
              <a:rPr lang="en-GB" altLang="cs-CZ" sz="2400" b="0" i="1" dirty="0"/>
              <a:t> </a:t>
            </a:r>
            <a:r>
              <a:rPr lang="en-GB" altLang="cs-CZ" sz="2400" b="0" dirty="0"/>
              <a:t>(for assessment of cavitation-conditioned risk, increased danger when using </a:t>
            </a:r>
            <a:r>
              <a:rPr lang="en-GB" altLang="cs-CZ" sz="2400" b="0" dirty="0" err="1"/>
              <a:t>echocontrast</a:t>
            </a:r>
            <a:r>
              <a:rPr lang="en-GB" altLang="cs-CZ" sz="2400" b="0" dirty="0"/>
              <a:t> agents):</a:t>
            </a:r>
          </a:p>
          <a:p>
            <a:pPr eaLnBrk="1" hangingPunct="1">
              <a:spcBef>
                <a:spcPct val="0"/>
              </a:spcBef>
              <a:buFontTx/>
              <a:buNone/>
            </a:pPr>
            <a:endParaRPr lang="en-GB" altLang="cs-CZ" sz="2200" b="0" dirty="0"/>
          </a:p>
          <a:p>
            <a:pPr eaLnBrk="1" hangingPunct="1">
              <a:spcBef>
                <a:spcPct val="0"/>
              </a:spcBef>
              <a:buFontTx/>
              <a:buNone/>
            </a:pPr>
            <a:endParaRPr lang="en-GB" altLang="cs-CZ" sz="2200" b="0" dirty="0"/>
          </a:p>
        </p:txBody>
      </p:sp>
      <p:sp>
        <p:nvSpPr>
          <p:cNvPr id="6" name="Rectangle 2">
            <a:extLst>
              <a:ext uri="{FF2B5EF4-FFF2-40B4-BE49-F238E27FC236}">
                <a16:creationId xmlns:a16="http://schemas.microsoft.com/office/drawing/2014/main" id="{5D6EB6D5-D290-41ED-929F-6430CC2F1FC3}"/>
              </a:ext>
            </a:extLst>
          </p:cNvPr>
          <p:cNvSpPr txBox="1">
            <a:spLocks noChangeArrowheads="1"/>
          </p:cNvSpPr>
          <p:nvPr/>
        </p:nvSpPr>
        <p:spPr>
          <a:xfrm>
            <a:off x="2311181" y="4306833"/>
            <a:ext cx="3754438" cy="1143000"/>
          </a:xfrm>
          <a:prstGeom prst="rect">
            <a:avLst/>
          </a:prstGeom>
        </p:spPr>
        <p:txBody>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r>
              <a:rPr lang="en-GB" altLang="en-GB" sz="3600" kern="0"/>
              <a:t>Justification</a:t>
            </a:r>
            <a:endParaRPr lang="en-GB" altLang="en-GB" sz="3600" kern="0" dirty="0"/>
          </a:p>
        </p:txBody>
      </p:sp>
      <p:sp>
        <p:nvSpPr>
          <p:cNvPr id="8" name="TextovéPole 7">
            <a:extLst>
              <a:ext uri="{FF2B5EF4-FFF2-40B4-BE49-F238E27FC236}">
                <a16:creationId xmlns:a16="http://schemas.microsoft.com/office/drawing/2014/main" id="{6B8C6266-051A-462F-9BFD-67CB197B005A}"/>
              </a:ext>
            </a:extLst>
          </p:cNvPr>
          <p:cNvSpPr txBox="1"/>
          <p:nvPr/>
        </p:nvSpPr>
        <p:spPr>
          <a:xfrm>
            <a:off x="1024759" y="4948856"/>
            <a:ext cx="8749862" cy="1089529"/>
          </a:xfrm>
          <a:prstGeom prst="rect">
            <a:avLst/>
          </a:prstGeom>
          <a:noFill/>
        </p:spPr>
        <p:txBody>
          <a:bodyPr wrap="square">
            <a:spAutoFit/>
          </a:bodyPr>
          <a:lstStyle/>
          <a:p>
            <a:pPr eaLnBrk="1" hangingPunct="1">
              <a:lnSpc>
                <a:spcPct val="90000"/>
              </a:lnSpc>
              <a:buFont typeface="Wingdings" panose="05000000000000000000" pitchFamily="2" charset="2"/>
              <a:buChar char="Ø"/>
            </a:pPr>
            <a:r>
              <a:rPr lang="en-GB" altLang="en-GB" sz="2400" dirty="0"/>
              <a:t>No commercial demos on human subjects</a:t>
            </a:r>
          </a:p>
          <a:p>
            <a:pPr eaLnBrk="1" hangingPunct="1">
              <a:lnSpc>
                <a:spcPct val="90000"/>
              </a:lnSpc>
              <a:buFont typeface="Wingdings" panose="05000000000000000000" pitchFamily="2" charset="2"/>
              <a:buChar char="Ø"/>
            </a:pPr>
            <a:r>
              <a:rPr lang="en-GB" altLang="en-GB" sz="2400" dirty="0"/>
              <a:t>No training on students</a:t>
            </a:r>
          </a:p>
          <a:p>
            <a:pPr eaLnBrk="1" hangingPunct="1">
              <a:lnSpc>
                <a:spcPct val="90000"/>
              </a:lnSpc>
              <a:buFont typeface="Wingdings" panose="05000000000000000000" pitchFamily="2" charset="2"/>
              <a:buChar char="Ø"/>
            </a:pPr>
            <a:r>
              <a:rPr lang="en-GB" altLang="en-GB" sz="2400" dirty="0"/>
              <a:t>No ‘see baby just for fun’ or </a:t>
            </a:r>
            <a:r>
              <a:rPr lang="cs-CZ" altLang="en-GB" sz="2400" dirty="0" err="1"/>
              <a:t>excessive</a:t>
            </a:r>
            <a:r>
              <a:rPr lang="en-GB" altLang="en-GB" sz="2400" dirty="0"/>
              <a:t> screening in obstetrics</a:t>
            </a:r>
          </a:p>
        </p:txBody>
      </p:sp>
    </p:spTree>
    <p:extLst>
      <p:ext uri="{BB962C8B-B14F-4D97-AF65-F5344CB8AC3E}">
        <p14:creationId xmlns:p14="http://schemas.microsoft.com/office/powerpoint/2010/main" val="19698950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Zástupný symbol pro číslo snímku 5">
            <a:extLst>
              <a:ext uri="{FF2B5EF4-FFF2-40B4-BE49-F238E27FC236}">
                <a16:creationId xmlns:a16="http://schemas.microsoft.com/office/drawing/2014/main" id="{6A2F1E61-1A6B-4A6A-A0AC-24B360C787A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E58D016-91DD-40EA-B5CD-3C9D17065C72}" type="slidenum">
              <a:rPr lang="cs-CZ" altLang="cs-CZ" sz="1400"/>
              <a:pPr>
                <a:spcBef>
                  <a:spcPct val="0"/>
                </a:spcBef>
                <a:buFontTx/>
                <a:buNone/>
              </a:pPr>
              <a:t>62</a:t>
            </a:fld>
            <a:endParaRPr lang="cs-CZ" altLang="cs-CZ" sz="1400"/>
          </a:p>
        </p:txBody>
      </p:sp>
      <p:sp>
        <p:nvSpPr>
          <p:cNvPr id="139267" name="Rectangle 2">
            <a:extLst>
              <a:ext uri="{FF2B5EF4-FFF2-40B4-BE49-F238E27FC236}">
                <a16:creationId xmlns:a16="http://schemas.microsoft.com/office/drawing/2014/main" id="{280DE6F7-8C84-4E68-9B05-BB2286B3354F}"/>
              </a:ext>
            </a:extLst>
          </p:cNvPr>
          <p:cNvSpPr>
            <a:spLocks noGrp="1" noChangeArrowheads="1"/>
          </p:cNvSpPr>
          <p:nvPr>
            <p:ph type="title"/>
          </p:nvPr>
        </p:nvSpPr>
        <p:spPr>
          <a:xfrm>
            <a:off x="1282263" y="237522"/>
            <a:ext cx="5739236" cy="613816"/>
          </a:xfrm>
        </p:spPr>
        <p:txBody>
          <a:bodyPr/>
          <a:lstStyle/>
          <a:p>
            <a:pPr algn="l" eaLnBrk="1" hangingPunct="1"/>
            <a:r>
              <a:rPr lang="en-GB" altLang="en-GB" sz="3600" b="1" dirty="0"/>
              <a:t>Optimisation of ‘Dose’ </a:t>
            </a:r>
          </a:p>
        </p:txBody>
      </p:sp>
      <p:sp>
        <p:nvSpPr>
          <p:cNvPr id="139268" name="Rectangle 3">
            <a:extLst>
              <a:ext uri="{FF2B5EF4-FFF2-40B4-BE49-F238E27FC236}">
                <a16:creationId xmlns:a16="http://schemas.microsoft.com/office/drawing/2014/main" id="{92E0F84B-E1F2-43A6-8EC5-4DA430F9E51F}"/>
              </a:ext>
            </a:extLst>
          </p:cNvPr>
          <p:cNvSpPr>
            <a:spLocks noGrp="1" noChangeArrowheads="1"/>
          </p:cNvSpPr>
          <p:nvPr>
            <p:ph type="body" idx="1"/>
          </p:nvPr>
        </p:nvSpPr>
        <p:spPr>
          <a:xfrm>
            <a:off x="557048" y="1007566"/>
            <a:ext cx="10888717" cy="5472608"/>
          </a:xfrm>
          <a:noFill/>
        </p:spPr>
        <p:txBody>
          <a:bodyPr/>
          <a:lstStyle/>
          <a:p>
            <a:pPr eaLnBrk="1" hangingPunct="1">
              <a:lnSpc>
                <a:spcPct val="100000"/>
              </a:lnSpc>
              <a:buFont typeface="Wingdings" panose="05000000000000000000" pitchFamily="2" charset="2"/>
              <a:buChar char="Ø"/>
            </a:pPr>
            <a:r>
              <a:rPr lang="en-GB" altLang="en-GB" sz="2000" b="1" dirty="0"/>
              <a:t>Minimise TI  and MI and use appropriate index (TIS, TIB, TIC), care in cases when these underestimate</a:t>
            </a:r>
            <a:r>
              <a:rPr lang="cs-CZ" altLang="en-GB" sz="2000" b="1" dirty="0"/>
              <a:t>d</a:t>
            </a:r>
          </a:p>
          <a:p>
            <a:pPr eaLnBrk="1" hangingPunct="1">
              <a:lnSpc>
                <a:spcPct val="100000"/>
              </a:lnSpc>
              <a:buFont typeface="Wingdings" panose="05000000000000000000" pitchFamily="2" charset="2"/>
              <a:buChar char="Ø"/>
            </a:pPr>
            <a:endParaRPr lang="en-GB" altLang="en-GB" sz="2000" b="1" dirty="0"/>
          </a:p>
          <a:p>
            <a:pPr eaLnBrk="1" hangingPunct="1">
              <a:lnSpc>
                <a:spcPct val="100000"/>
              </a:lnSpc>
              <a:buFont typeface="Wingdings" panose="05000000000000000000" pitchFamily="2" charset="2"/>
              <a:buChar char="Ø"/>
            </a:pPr>
            <a:r>
              <a:rPr lang="en-GB" altLang="en-GB" sz="2000" b="1" dirty="0"/>
              <a:t>Check acoustic power outputs on manual</a:t>
            </a:r>
            <a:endParaRPr lang="cs-CZ" altLang="en-GB" sz="2000" b="1" dirty="0"/>
          </a:p>
          <a:p>
            <a:pPr eaLnBrk="1" hangingPunct="1">
              <a:lnSpc>
                <a:spcPct val="100000"/>
              </a:lnSpc>
              <a:buFont typeface="Wingdings" panose="05000000000000000000" pitchFamily="2" charset="2"/>
              <a:buChar char="Ø"/>
            </a:pPr>
            <a:endParaRPr lang="en-GB" altLang="en-GB" sz="2000" b="1" dirty="0"/>
          </a:p>
          <a:p>
            <a:pPr eaLnBrk="1" hangingPunct="1">
              <a:lnSpc>
                <a:spcPct val="100000"/>
              </a:lnSpc>
              <a:buFont typeface="Wingdings" panose="05000000000000000000" pitchFamily="2" charset="2"/>
              <a:buChar char="Ø"/>
            </a:pPr>
            <a:r>
              <a:rPr lang="en-GB" altLang="en-GB" sz="2000" b="1" dirty="0"/>
              <a:t>Use high receiver gain when possible as opposed to high transmit power</a:t>
            </a:r>
            <a:endParaRPr lang="cs-CZ" altLang="en-GB" sz="2000" b="1" dirty="0"/>
          </a:p>
          <a:p>
            <a:pPr eaLnBrk="1" hangingPunct="1">
              <a:lnSpc>
                <a:spcPct val="100000"/>
              </a:lnSpc>
              <a:buFont typeface="Wingdings" panose="05000000000000000000" pitchFamily="2" charset="2"/>
              <a:buChar char="Ø"/>
            </a:pPr>
            <a:endParaRPr lang="en-GB" altLang="en-GB" sz="2000" b="1" dirty="0"/>
          </a:p>
          <a:p>
            <a:pPr eaLnBrk="1" hangingPunct="1">
              <a:lnSpc>
                <a:spcPct val="100000"/>
              </a:lnSpc>
              <a:buFont typeface="Wingdings" panose="05000000000000000000" pitchFamily="2" charset="2"/>
              <a:buChar char="Ø"/>
            </a:pPr>
            <a:r>
              <a:rPr lang="en-GB" altLang="en-GB" sz="2000" b="1" dirty="0"/>
              <a:t>Start scan with low transmit power and increase gradually </a:t>
            </a:r>
            <a:endParaRPr lang="cs-CZ" altLang="en-GB" sz="2000" b="1" dirty="0"/>
          </a:p>
          <a:p>
            <a:pPr eaLnBrk="1" hangingPunct="1">
              <a:lnSpc>
                <a:spcPct val="100000"/>
              </a:lnSpc>
              <a:buFont typeface="Wingdings" panose="05000000000000000000" pitchFamily="2" charset="2"/>
              <a:buChar char="Ø"/>
            </a:pPr>
            <a:endParaRPr lang="cs-CZ" altLang="en-GB" sz="2000" b="1" dirty="0"/>
          </a:p>
          <a:p>
            <a:pPr eaLnBrk="1" hangingPunct="1">
              <a:lnSpc>
                <a:spcPct val="100000"/>
              </a:lnSpc>
              <a:buFont typeface="Wingdings" panose="05000000000000000000" pitchFamily="2" charset="2"/>
              <a:buChar char="Ø"/>
            </a:pPr>
            <a:r>
              <a:rPr lang="en-GB" altLang="en-GB" sz="2000" b="1" dirty="0"/>
              <a:t>Avoid repeat scans and reduce exposure time</a:t>
            </a:r>
          </a:p>
          <a:p>
            <a:pPr eaLnBrk="1" hangingPunct="1">
              <a:lnSpc>
                <a:spcPct val="100000"/>
              </a:lnSpc>
              <a:buFont typeface="Wingdings" panose="05000000000000000000" pitchFamily="2" charset="2"/>
              <a:buChar char="Ø"/>
            </a:pPr>
            <a:endParaRPr lang="en-GB" altLang="en-GB" sz="2000" b="1" dirty="0"/>
          </a:p>
          <a:p>
            <a:pPr eaLnBrk="1" hangingPunct="1">
              <a:lnSpc>
                <a:spcPct val="100000"/>
              </a:lnSpc>
              <a:buFont typeface="Wingdings" panose="05000000000000000000" pitchFamily="2" charset="2"/>
              <a:buChar char="Ø"/>
            </a:pPr>
            <a:r>
              <a:rPr lang="en-GB" altLang="en-GB" sz="2000" b="1" dirty="0"/>
              <a:t>Do not hold transducer stationary</a:t>
            </a:r>
          </a:p>
          <a:p>
            <a:pPr eaLnBrk="1" hangingPunct="1">
              <a:lnSpc>
                <a:spcPct val="100000"/>
              </a:lnSpc>
              <a:buFont typeface="Wingdings" panose="05000000000000000000" pitchFamily="2" charset="2"/>
              <a:buChar char="Ø"/>
            </a:pPr>
            <a:endParaRPr lang="en-GB" altLang="en-GB" sz="2000" b="1" dirty="0"/>
          </a:p>
          <a:p>
            <a:pPr eaLnBrk="1" hangingPunct="1">
              <a:lnSpc>
                <a:spcPct val="100000"/>
              </a:lnSpc>
              <a:buFont typeface="Wingdings" panose="05000000000000000000" pitchFamily="2" charset="2"/>
              <a:buChar char="Ø"/>
            </a:pPr>
            <a:r>
              <a:rPr lang="en-GB" altLang="en-GB" sz="2000" b="1" dirty="0"/>
              <a:t>Greater care when using contrast agents as these increase the possibility of cavitation</a:t>
            </a:r>
          </a:p>
          <a:p>
            <a:pPr eaLnBrk="1" hangingPunct="1">
              <a:lnSpc>
                <a:spcPct val="100000"/>
              </a:lnSpc>
              <a:buFont typeface="Wingdings" panose="05000000000000000000" pitchFamily="2" charset="2"/>
              <a:buChar char="Ø"/>
            </a:pPr>
            <a:endParaRPr lang="cs-CZ" altLang="en-GB" sz="2000" b="1" dirty="0"/>
          </a:p>
          <a:p>
            <a:pPr eaLnBrk="1" hangingPunct="1">
              <a:lnSpc>
                <a:spcPct val="100000"/>
              </a:lnSpc>
              <a:buFont typeface="Wingdings" panose="05000000000000000000" pitchFamily="2" charset="2"/>
              <a:buChar char="Ø"/>
            </a:pPr>
            <a:r>
              <a:rPr lang="en-GB" altLang="en-GB" sz="2000" b="1" dirty="0"/>
              <a:t>Exceptional care must be taken in applying pulsed Doppler in obstetrics</a:t>
            </a:r>
          </a:p>
          <a:p>
            <a:pPr eaLnBrk="1" hangingPunct="1">
              <a:lnSpc>
                <a:spcPct val="100000"/>
              </a:lnSpc>
              <a:buFont typeface="Wingdings" panose="05000000000000000000" pitchFamily="2" charset="2"/>
              <a:buChar char="Ø"/>
            </a:pPr>
            <a:endParaRPr lang="en-GB" altLang="en-GB" sz="2000" b="1" dirty="0"/>
          </a:p>
          <a:p>
            <a:pPr eaLnBrk="1" hangingPunct="1">
              <a:lnSpc>
                <a:spcPct val="100000"/>
              </a:lnSpc>
              <a:buFont typeface="Wingdings" panose="05000000000000000000" pitchFamily="2" charset="2"/>
              <a:buChar char="Ø"/>
            </a:pPr>
            <a:r>
              <a:rPr lang="en-GB" altLang="en-GB" sz="2000" b="1" dirty="0"/>
              <a:t>Regular quality control of the ultrasound device</a:t>
            </a:r>
          </a:p>
          <a:p>
            <a:pPr marL="0" indent="0" eaLnBrk="1" hangingPunct="1">
              <a:lnSpc>
                <a:spcPct val="90000"/>
              </a:lnSpc>
              <a:buNone/>
            </a:pPr>
            <a:endParaRPr lang="en-GB" altLang="en-GB" sz="2600" b="1" dirty="0"/>
          </a:p>
        </p:txBody>
      </p:sp>
    </p:spTree>
    <p:extLst>
      <p:ext uri="{BB962C8B-B14F-4D97-AF65-F5344CB8AC3E}">
        <p14:creationId xmlns:p14="http://schemas.microsoft.com/office/powerpoint/2010/main" val="29527246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8FF68F4E-1EB2-4E5D-B130-07EC5A5D6D4F}"/>
              </a:ext>
            </a:extLst>
          </p:cNvPr>
          <p:cNvSpPr>
            <a:spLocks noGrp="1" noChangeArrowheads="1"/>
          </p:cNvSpPr>
          <p:nvPr>
            <p:ph type="ctrTitle"/>
          </p:nvPr>
        </p:nvSpPr>
        <p:spPr>
          <a:xfrm>
            <a:off x="813020" y="1371766"/>
            <a:ext cx="8208963" cy="5976937"/>
          </a:xfrm>
        </p:spPr>
        <p:txBody>
          <a:bodyPr/>
          <a:lstStyle/>
          <a:p>
            <a:pPr algn="l" eaLnBrk="1" hangingPunct="1">
              <a:lnSpc>
                <a:spcPct val="100000"/>
              </a:lnSpc>
            </a:pPr>
            <a:r>
              <a:rPr lang="en-GB" altLang="cs-CZ" sz="2800" dirty="0">
                <a:solidFill>
                  <a:srgbClr val="0000DC"/>
                </a:solidFill>
              </a:rPr>
              <a:t>Authors: </a:t>
            </a:r>
            <a:br>
              <a:rPr lang="en-GB" altLang="cs-CZ" sz="2800" dirty="0">
                <a:solidFill>
                  <a:srgbClr val="B2B2B2"/>
                </a:solidFill>
              </a:rPr>
            </a:br>
            <a:r>
              <a:rPr lang="en-GB" altLang="cs-CZ" sz="2800" b="1" dirty="0">
                <a:solidFill>
                  <a:schemeClr val="tx1"/>
                </a:solidFill>
              </a:rPr>
              <a:t>Vojtěch Mornstein</a:t>
            </a:r>
            <a:r>
              <a:rPr lang="cs-CZ" altLang="cs-CZ" sz="2800" b="1" dirty="0">
                <a:solidFill>
                  <a:schemeClr val="tx1"/>
                </a:solidFill>
              </a:rPr>
              <a:t>, Ivo </a:t>
            </a:r>
            <a:r>
              <a:rPr lang="cs-CZ" altLang="cs-CZ" sz="2800" b="1" dirty="0" err="1">
                <a:solidFill>
                  <a:schemeClr val="tx1"/>
                </a:solidFill>
              </a:rPr>
              <a:t>Hrazdira</a:t>
            </a:r>
            <a:r>
              <a:rPr lang="cs-CZ" altLang="cs-CZ" sz="2800" b="1" dirty="0">
                <a:solidFill>
                  <a:schemeClr val="tx1"/>
                </a:solidFill>
              </a:rPr>
              <a:t>, </a:t>
            </a:r>
            <a:r>
              <a:rPr lang="en-GB" altLang="cs-CZ" sz="2800" b="1" dirty="0">
                <a:solidFill>
                  <a:schemeClr val="tx1"/>
                </a:solidFill>
              </a:rPr>
              <a:t>Pavel </a:t>
            </a:r>
            <a:r>
              <a:rPr lang="en-GB" altLang="cs-CZ" sz="2800" b="1" dirty="0" err="1">
                <a:solidFill>
                  <a:schemeClr val="tx1"/>
                </a:solidFill>
              </a:rPr>
              <a:t>Grec</a:t>
            </a:r>
            <a:r>
              <a:rPr lang="cs-CZ" altLang="cs-CZ" sz="2800" dirty="0">
                <a:solidFill>
                  <a:schemeClr val="tx1"/>
                </a:solidFill>
              </a:rPr>
              <a:t> </a:t>
            </a:r>
            <a:br>
              <a:rPr lang="en-GB" altLang="cs-CZ" sz="2800" dirty="0">
                <a:solidFill>
                  <a:srgbClr val="DDDDDD"/>
                </a:solidFill>
              </a:rPr>
            </a:br>
            <a:r>
              <a:rPr lang="cs-CZ" altLang="cs-CZ" sz="2800" dirty="0">
                <a:solidFill>
                  <a:srgbClr val="DDDDDD"/>
                </a:solidFill>
              </a:rPr>
              <a:t> </a:t>
            </a:r>
            <a:br>
              <a:rPr lang="en-GB" altLang="cs-CZ" sz="2800" dirty="0">
                <a:solidFill>
                  <a:srgbClr val="DDDDDD"/>
                </a:solidFill>
              </a:rPr>
            </a:br>
            <a:r>
              <a:rPr lang="en-GB" altLang="cs-CZ" sz="2800" dirty="0">
                <a:solidFill>
                  <a:srgbClr val="0000DC"/>
                </a:solidFill>
              </a:rPr>
              <a:t>Content collaboration and language revision: </a:t>
            </a:r>
            <a:br>
              <a:rPr lang="en-GB" altLang="cs-CZ" sz="2800" dirty="0">
                <a:solidFill>
                  <a:srgbClr val="DDDDDD"/>
                </a:solidFill>
              </a:rPr>
            </a:br>
            <a:r>
              <a:rPr lang="cs-CZ" altLang="cs-CZ" sz="2800" dirty="0">
                <a:solidFill>
                  <a:srgbClr val="DDDDDD"/>
                </a:solidFill>
              </a:rPr>
              <a:t>		</a:t>
            </a:r>
            <a:r>
              <a:rPr lang="en-GB" altLang="cs-CZ" sz="2800" b="1" dirty="0">
                <a:solidFill>
                  <a:schemeClr val="tx1"/>
                </a:solidFill>
              </a:rPr>
              <a:t>Carmel J. Caruana</a:t>
            </a:r>
            <a:br>
              <a:rPr lang="en-GB" altLang="cs-CZ" sz="2800" dirty="0">
                <a:solidFill>
                  <a:schemeClr val="tx1"/>
                </a:solidFill>
              </a:rPr>
            </a:br>
            <a:br>
              <a:rPr lang="en-GB" altLang="cs-CZ" sz="2800" dirty="0">
                <a:solidFill>
                  <a:srgbClr val="DDDDDD"/>
                </a:solidFill>
              </a:rPr>
            </a:br>
            <a:r>
              <a:rPr lang="en-GB" altLang="cs-CZ" sz="2800" dirty="0">
                <a:solidFill>
                  <a:srgbClr val="0000DC"/>
                </a:solidFill>
              </a:rPr>
              <a:t>Graphical design: </a:t>
            </a:r>
            <a:br>
              <a:rPr lang="en-GB" altLang="cs-CZ" sz="2800" dirty="0">
                <a:solidFill>
                  <a:srgbClr val="B2B2B2"/>
                </a:solidFill>
              </a:rPr>
            </a:br>
            <a:r>
              <a:rPr lang="cs-CZ" altLang="cs-CZ" sz="2800" dirty="0">
                <a:solidFill>
                  <a:srgbClr val="DDDDDD"/>
                </a:solidFill>
              </a:rPr>
              <a:t>	</a:t>
            </a:r>
            <a:r>
              <a:rPr lang="en-GB" altLang="cs-CZ" sz="2800" b="1" dirty="0">
                <a:solidFill>
                  <a:schemeClr val="tx1"/>
                </a:solidFill>
              </a:rPr>
              <a:t>Lucie Mornsteinová</a:t>
            </a:r>
            <a:br>
              <a:rPr lang="en-GB" altLang="cs-CZ" sz="2800" dirty="0">
                <a:solidFill>
                  <a:srgbClr val="DDDDDD"/>
                </a:solidFill>
              </a:rPr>
            </a:br>
            <a:br>
              <a:rPr lang="en-GB" altLang="cs-CZ" sz="2800" dirty="0">
                <a:solidFill>
                  <a:srgbClr val="DDDDDD"/>
                </a:solidFill>
              </a:rPr>
            </a:br>
            <a:r>
              <a:rPr lang="cs-CZ" altLang="cs-CZ" sz="2800" dirty="0">
                <a:solidFill>
                  <a:srgbClr val="0000DC"/>
                </a:solidFill>
              </a:rPr>
              <a:t>Last re</a:t>
            </a:r>
            <a:r>
              <a:rPr lang="en-GB" altLang="cs-CZ" sz="2800" dirty="0">
                <a:solidFill>
                  <a:srgbClr val="0000DC"/>
                </a:solidFill>
              </a:rPr>
              <a:t>vision: </a:t>
            </a:r>
            <a:r>
              <a:rPr lang="cs-CZ" altLang="cs-CZ" sz="2800" dirty="0" err="1">
                <a:solidFill>
                  <a:srgbClr val="0000DC"/>
                </a:solidFill>
              </a:rPr>
              <a:t>September</a:t>
            </a:r>
            <a:r>
              <a:rPr lang="cs-CZ" altLang="cs-CZ" sz="2800" dirty="0">
                <a:solidFill>
                  <a:srgbClr val="0000DC"/>
                </a:solidFill>
              </a:rPr>
              <a:t> 2021, soundtrack </a:t>
            </a:r>
            <a:r>
              <a:rPr lang="cs-CZ" altLang="cs-CZ" sz="2800" dirty="0" err="1">
                <a:solidFill>
                  <a:srgbClr val="0000DC"/>
                </a:solidFill>
              </a:rPr>
              <a:t>added</a:t>
            </a:r>
            <a:r>
              <a:rPr lang="cs-CZ" altLang="cs-CZ" sz="2800" dirty="0">
                <a:solidFill>
                  <a:srgbClr val="0000DC"/>
                </a:solidFill>
              </a:rPr>
              <a:t> 2020</a:t>
            </a:r>
            <a:endParaRPr lang="en-GB" altLang="cs-CZ" sz="2800" dirty="0">
              <a:solidFill>
                <a:srgbClr val="B2B2B2"/>
              </a:solidFill>
            </a:endParaRPr>
          </a:p>
        </p:txBody>
      </p:sp>
      <p:sp>
        <p:nvSpPr>
          <p:cNvPr id="114691" name="Rectangle 3">
            <a:extLst>
              <a:ext uri="{FF2B5EF4-FFF2-40B4-BE49-F238E27FC236}">
                <a16:creationId xmlns:a16="http://schemas.microsoft.com/office/drawing/2014/main" id="{E479953A-401F-4CBE-9AE3-88A0DBB624B8}"/>
              </a:ext>
            </a:extLst>
          </p:cNvPr>
          <p:cNvSpPr>
            <a:spLocks noChangeArrowheads="1"/>
          </p:cNvSpPr>
          <p:nvPr/>
        </p:nvSpPr>
        <p:spPr bwMode="auto">
          <a:xfrm>
            <a:off x="7319964" y="6453188"/>
            <a:ext cx="3317875"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0000" tIns="46800" rIns="90000" bIns="468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800">
                <a:solidFill>
                  <a:srgbClr val="5F5F5F"/>
                </a:solidFill>
              </a:rPr>
              <a:t>http://www.freehotgame.com</a:t>
            </a:r>
          </a:p>
        </p:txBody>
      </p:sp>
      <p:pic>
        <p:nvPicPr>
          <p:cNvPr id="114693" name="Picture 5" descr="Bad%20Hair%20Day">
            <a:extLst>
              <a:ext uri="{FF2B5EF4-FFF2-40B4-BE49-F238E27FC236}">
                <a16:creationId xmlns:a16="http://schemas.microsoft.com/office/drawing/2014/main" id="{091AB4BD-B6E7-4A8A-AF16-2C0BF5FF19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02734" y="1982142"/>
            <a:ext cx="2808659" cy="2500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5870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grpId="0" nodeType="afterEffect">
                                  <p:stCondLst>
                                    <p:cond delay="0"/>
                                  </p:stCondLst>
                                  <p:iterate type="wd">
                                    <p:tmPct val="10000"/>
                                  </p:iterate>
                                  <p:childTnLst>
                                    <p:set>
                                      <p:cBhvr>
                                        <p:cTn id="6" dur="1" fill="hold">
                                          <p:stCondLst>
                                            <p:cond delay="0"/>
                                          </p:stCondLst>
                                        </p:cTn>
                                        <p:tgtEl>
                                          <p:spTgt spid="114690"/>
                                        </p:tgtEl>
                                        <p:attrNameLst>
                                          <p:attrName>style.visibility</p:attrName>
                                        </p:attrNameLst>
                                      </p:cBhvr>
                                      <p:to>
                                        <p:strVal val="visible"/>
                                      </p:to>
                                    </p:set>
                                    <p:animEffect transition="in" filter="fade">
                                      <p:cBhvr>
                                        <p:cTn id="7" dur="2000"/>
                                        <p:tgtEl>
                                          <p:spTgt spid="114690"/>
                                        </p:tgtEl>
                                      </p:cBhvr>
                                    </p:animEffect>
                                    <p:anim calcmode="lin" valueType="num">
                                      <p:cBhvr>
                                        <p:cTn id="8" dur="2000" fill="hold"/>
                                        <p:tgtEl>
                                          <p:spTgt spid="114690"/>
                                        </p:tgtEl>
                                        <p:attrNameLst>
                                          <p:attrName>ppt_w</p:attrName>
                                        </p:attrNameLst>
                                      </p:cBhvr>
                                      <p:tavLst>
                                        <p:tav tm="0" fmla="#ppt_w*sin(2.5*pi*$)">
                                          <p:val>
                                            <p:fltVal val="0"/>
                                          </p:val>
                                        </p:tav>
                                        <p:tav tm="100000">
                                          <p:val>
                                            <p:fltVal val="1"/>
                                          </p:val>
                                        </p:tav>
                                      </p:tavLst>
                                    </p:anim>
                                    <p:anim calcmode="lin" valueType="num">
                                      <p:cBhvr>
                                        <p:cTn id="9" dur="2000" fill="hold"/>
                                        <p:tgtEl>
                                          <p:spTgt spid="114690"/>
                                        </p:tgtEl>
                                        <p:attrNameLst>
                                          <p:attrName>ppt_h</p:attrName>
                                        </p:attrNameLst>
                                      </p:cBhvr>
                                      <p:tavLst>
                                        <p:tav tm="0">
                                          <p:val>
                                            <p:strVal val="#ppt_h"/>
                                          </p:val>
                                        </p:tav>
                                        <p:tav tm="100000">
                                          <p:val>
                                            <p:strVal val="#ppt_h"/>
                                          </p:val>
                                        </p:tav>
                                      </p:tavLst>
                                    </p:anim>
                                  </p:childTnLst>
                                </p:cTn>
                              </p:par>
                            </p:childTnLst>
                          </p:cTn>
                        </p:par>
                        <p:par>
                          <p:cTn id="10" fill="hold" nodeType="afterGroup">
                            <p:stCondLst>
                              <p:cond delay="9000"/>
                            </p:stCondLst>
                            <p:childTnLst>
                              <p:par>
                                <p:cTn id="11" presetID="8" presetClass="emph" presetSubtype="0" accel="50000" decel="50000" fill="hold" grpId="1" nodeType="afterEffect">
                                  <p:stCondLst>
                                    <p:cond delay="2000"/>
                                  </p:stCondLst>
                                  <p:iterate type="wd">
                                    <p:tmPct val="0"/>
                                  </p:iterate>
                                  <p:childTnLst>
                                    <p:animRot by="1800000">
                                      <p:cBhvr>
                                        <p:cTn id="12" dur="2000" fill="hold"/>
                                        <p:tgtEl>
                                          <p:spTgt spid="114690"/>
                                        </p:tgtEl>
                                        <p:attrNameLst>
                                          <p:attrName>r</p:attrName>
                                        </p:attrNameLst>
                                      </p:cBhvr>
                                    </p:animRot>
                                  </p:childTnLst>
                                </p:cTn>
                              </p:par>
                            </p:childTnLst>
                          </p:cTn>
                        </p:par>
                        <p:par>
                          <p:cTn id="13" fill="hold" nodeType="afterGroup">
                            <p:stCondLst>
                              <p:cond delay="13000"/>
                            </p:stCondLst>
                            <p:childTnLst>
                              <p:par>
                                <p:cTn id="14" presetID="49" presetClass="path" presetSubtype="0" accel="50000" decel="50000" fill="hold" grpId="2" nodeType="afterEffect">
                                  <p:stCondLst>
                                    <p:cond delay="0"/>
                                  </p:stCondLst>
                                  <p:iterate type="wd">
                                    <p:tmPct val="0"/>
                                  </p:iterate>
                                  <p:childTnLst>
                                    <p:animMotion origin="layout" path="M 0.1026 -0.14098 L 1.4177 1.58435 " pathEditMode="fixed" rAng="0" ptsTypes="AA">
                                      <p:cBhvr>
                                        <p:cTn id="15" dur="1000" fill="hold"/>
                                        <p:tgtEl>
                                          <p:spTgt spid="114690"/>
                                        </p:tgtEl>
                                        <p:attrNameLst>
                                          <p:attrName>ppt_x</p:attrName>
                                          <p:attrName>ppt_y</p:attrName>
                                        </p:attrNameLst>
                                      </p:cBhvr>
                                      <p:rCtr x="65747" y="86266"/>
                                    </p:animMotion>
                                  </p:childTnLst>
                                </p:cTn>
                              </p:par>
                            </p:childTnLst>
                          </p:cTn>
                        </p:par>
                        <p:par>
                          <p:cTn id="16" fill="hold" nodeType="afterGroup">
                            <p:stCondLst>
                              <p:cond delay="14000"/>
                            </p:stCondLst>
                            <p:childTnLst>
                              <p:par>
                                <p:cTn id="17" presetID="9" presetClass="entr" presetSubtype="0" fill="hold" nodeType="afterEffect">
                                  <p:stCondLst>
                                    <p:cond delay="0"/>
                                  </p:stCondLst>
                                  <p:childTnLst>
                                    <p:set>
                                      <p:cBhvr>
                                        <p:cTn id="18" dur="1" fill="hold">
                                          <p:stCondLst>
                                            <p:cond delay="0"/>
                                          </p:stCondLst>
                                        </p:cTn>
                                        <p:tgtEl>
                                          <p:spTgt spid="114693"/>
                                        </p:tgtEl>
                                        <p:attrNameLst>
                                          <p:attrName>style.visibility</p:attrName>
                                        </p:attrNameLst>
                                      </p:cBhvr>
                                      <p:to>
                                        <p:strVal val="visible"/>
                                      </p:to>
                                    </p:set>
                                    <p:animEffect transition="in" filter="dissolve">
                                      <p:cBhvr>
                                        <p:cTn id="19" dur="500"/>
                                        <p:tgtEl>
                                          <p:spTgt spid="114693"/>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1146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0" grpId="0"/>
      <p:bldP spid="114690" grpId="1"/>
      <p:bldP spid="114690" grpId="2"/>
      <p:bldP spid="11469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číslo snímku 6">
            <a:extLst>
              <a:ext uri="{FF2B5EF4-FFF2-40B4-BE49-F238E27FC236}">
                <a16:creationId xmlns:a16="http://schemas.microsoft.com/office/drawing/2014/main" id="{D862D747-BB1D-4195-868B-AACD4047061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41B5519-74A2-41CF-B357-5068E7655E65}" type="slidenum">
              <a:rPr lang="cs-CZ" altLang="cs-CZ" sz="1400"/>
              <a:pPr>
                <a:spcBef>
                  <a:spcPct val="0"/>
                </a:spcBef>
                <a:buFontTx/>
                <a:buNone/>
              </a:pPr>
              <a:t>7</a:t>
            </a:fld>
            <a:endParaRPr lang="cs-CZ" altLang="cs-CZ" sz="1400"/>
          </a:p>
        </p:txBody>
      </p:sp>
      <p:sp>
        <p:nvSpPr>
          <p:cNvPr id="18435" name="Rectangle 2">
            <a:extLst>
              <a:ext uri="{FF2B5EF4-FFF2-40B4-BE49-F238E27FC236}">
                <a16:creationId xmlns:a16="http://schemas.microsoft.com/office/drawing/2014/main" id="{4A6F5DAE-F816-43BD-A71D-28EB4CDA34A5}"/>
              </a:ext>
            </a:extLst>
          </p:cNvPr>
          <p:cNvSpPr>
            <a:spLocks noGrp="1" noChangeArrowheads="1"/>
          </p:cNvSpPr>
          <p:nvPr>
            <p:ph type="title"/>
          </p:nvPr>
        </p:nvSpPr>
        <p:spPr>
          <a:xfrm>
            <a:off x="545176" y="347814"/>
            <a:ext cx="7989887" cy="590440"/>
          </a:xfrm>
        </p:spPr>
        <p:txBody>
          <a:bodyPr/>
          <a:lstStyle/>
          <a:p>
            <a:pPr algn="l" eaLnBrk="1" hangingPunct="1"/>
            <a:r>
              <a:rPr lang="en-GB" altLang="cs-CZ" sz="3600" b="1" dirty="0">
                <a:solidFill>
                  <a:srgbClr val="0000DC"/>
                </a:solidFill>
              </a:rPr>
              <a:t>Acoustic parameters of medium</a:t>
            </a:r>
          </a:p>
        </p:txBody>
      </p:sp>
      <p:sp>
        <p:nvSpPr>
          <p:cNvPr id="18436" name="Rectangle 3">
            <a:extLst>
              <a:ext uri="{FF2B5EF4-FFF2-40B4-BE49-F238E27FC236}">
                <a16:creationId xmlns:a16="http://schemas.microsoft.com/office/drawing/2014/main" id="{ADD46526-1E88-4AF6-8888-5361DCA8C50B}"/>
              </a:ext>
            </a:extLst>
          </p:cNvPr>
          <p:cNvSpPr>
            <a:spLocks noGrp="1" noChangeArrowheads="1"/>
          </p:cNvSpPr>
          <p:nvPr>
            <p:ph type="body" sz="half" idx="1"/>
          </p:nvPr>
        </p:nvSpPr>
        <p:spPr>
          <a:xfrm>
            <a:off x="2063750" y="3860800"/>
            <a:ext cx="7416800" cy="2592388"/>
          </a:xfrm>
          <a:solidFill>
            <a:schemeClr val="bg1">
              <a:alpha val="59999"/>
            </a:schemeClr>
          </a:solidFill>
        </p:spPr>
        <p:txBody>
          <a:bodyPr/>
          <a:lstStyle/>
          <a:p>
            <a:pPr marL="0" indent="0" eaLnBrk="1" hangingPunct="1">
              <a:buClr>
                <a:srgbClr val="FF3300"/>
              </a:buClr>
              <a:buFontTx/>
              <a:buNone/>
            </a:pPr>
            <a:r>
              <a:rPr lang="en-GB" altLang="cs-CZ" sz="2400" b="1" dirty="0">
                <a:solidFill>
                  <a:srgbClr val="FF3300"/>
                </a:solidFill>
              </a:rPr>
              <a:t>Speed </a:t>
            </a:r>
            <a:r>
              <a:rPr lang="en-GB" altLang="cs-CZ" sz="2400" dirty="0"/>
              <a:t>of US </a:t>
            </a:r>
            <a:r>
              <a:rPr lang="en-GB" altLang="cs-CZ" sz="2400" i="1" dirty="0"/>
              <a:t>c</a:t>
            </a:r>
            <a:r>
              <a:rPr lang="en-GB" altLang="cs-CZ" sz="2400" dirty="0"/>
              <a:t> depends on elasticity and density </a:t>
            </a:r>
            <a:r>
              <a:rPr lang="en-GB" altLang="cs-CZ" sz="2400" dirty="0">
                <a:latin typeface="Symbol" panose="05050102010706020507" pitchFamily="18" charset="2"/>
              </a:rPr>
              <a:t>r</a:t>
            </a:r>
            <a:r>
              <a:rPr lang="en-GB" altLang="cs-CZ" sz="2400" dirty="0"/>
              <a:t> of the medium: </a:t>
            </a:r>
          </a:p>
          <a:p>
            <a:pPr marL="0" indent="0" eaLnBrk="1" hangingPunct="1">
              <a:buClr>
                <a:srgbClr val="FF3300"/>
              </a:buClr>
              <a:buFontTx/>
              <a:buNone/>
            </a:pPr>
            <a:r>
              <a:rPr lang="en-GB" altLang="cs-CZ" sz="2400" b="1" dirty="0"/>
              <a:t>               </a:t>
            </a:r>
          </a:p>
          <a:p>
            <a:pPr marL="0" indent="0" eaLnBrk="1" hangingPunct="1">
              <a:buClr>
                <a:srgbClr val="FF3300"/>
              </a:buClr>
              <a:buFontTx/>
              <a:buNone/>
            </a:pPr>
            <a:r>
              <a:rPr lang="en-GB" altLang="cs-CZ" sz="2400" i="1" dirty="0"/>
              <a:t>K</a:t>
            </a:r>
            <a:r>
              <a:rPr lang="en-GB" altLang="cs-CZ" sz="2400" dirty="0"/>
              <a:t> -  modulus of compression</a:t>
            </a:r>
          </a:p>
          <a:p>
            <a:pPr marL="0" indent="0" eaLnBrk="1" hangingPunct="1">
              <a:buClr>
                <a:srgbClr val="FF3300"/>
              </a:buClr>
              <a:buFontTx/>
              <a:buNone/>
            </a:pPr>
            <a:r>
              <a:rPr lang="en-GB" altLang="cs-CZ" sz="2400" dirty="0"/>
              <a:t>in water and soft tissues </a:t>
            </a:r>
            <a:r>
              <a:rPr lang="en-GB" altLang="cs-CZ" sz="2400" i="1" dirty="0"/>
              <a:t>c</a:t>
            </a:r>
            <a:r>
              <a:rPr lang="en-GB" altLang="cs-CZ" sz="2400" dirty="0"/>
              <a:t> = 1500 - 1600 m·s</a:t>
            </a:r>
            <a:r>
              <a:rPr lang="en-GB" altLang="cs-CZ" sz="2400" baseline="30000" dirty="0"/>
              <a:t>-1</a:t>
            </a:r>
            <a:r>
              <a:rPr lang="en-GB" altLang="cs-CZ" sz="2400" dirty="0"/>
              <a:t>, in bone about 3600 m·s</a:t>
            </a:r>
            <a:r>
              <a:rPr lang="en-GB" altLang="cs-CZ" sz="2400" baseline="30000" dirty="0"/>
              <a:t>-1</a:t>
            </a:r>
          </a:p>
        </p:txBody>
      </p:sp>
      <p:graphicFrame>
        <p:nvGraphicFramePr>
          <p:cNvPr id="18437" name="Object 4">
            <a:extLst>
              <a:ext uri="{FF2B5EF4-FFF2-40B4-BE49-F238E27FC236}">
                <a16:creationId xmlns:a16="http://schemas.microsoft.com/office/drawing/2014/main" id="{7F6F1C80-ED41-4FE0-9E89-A0345B5E4E35}"/>
              </a:ext>
            </a:extLst>
          </p:cNvPr>
          <p:cNvGraphicFramePr>
            <a:graphicFrameLocks noGrp="1" noChangeAspect="1"/>
          </p:cNvGraphicFramePr>
          <p:nvPr>
            <p:ph sz="half" idx="2"/>
          </p:nvPr>
        </p:nvGraphicFramePr>
        <p:xfrm>
          <a:off x="2208214" y="1341439"/>
          <a:ext cx="3811587" cy="2351087"/>
        </p:xfrm>
        <a:graphic>
          <a:graphicData uri="http://schemas.openxmlformats.org/presentationml/2006/ole">
            <mc:AlternateContent xmlns:mc="http://schemas.openxmlformats.org/markup-compatibility/2006">
              <mc:Choice xmlns:v="urn:schemas-microsoft-com:vml" Requires="v">
                <p:oleObj name="Rovnice" r:id="rId3" imgW="1079500" imgH="469900" progId="Equation.3">
                  <p:embed/>
                </p:oleObj>
              </mc:Choice>
              <mc:Fallback>
                <p:oleObj name="Rovnice" r:id="rId3" imgW="1079500" imgH="469900" progId="Equation.3">
                  <p:embed/>
                  <p:pic>
                    <p:nvPicPr>
                      <p:cNvPr id="18437" name="Object 4">
                        <a:extLst>
                          <a:ext uri="{FF2B5EF4-FFF2-40B4-BE49-F238E27FC236}">
                            <a16:creationId xmlns:a16="http://schemas.microsoft.com/office/drawing/2014/main" id="{7F6F1C80-ED41-4FE0-9E89-A0345B5E4E35}"/>
                          </a:ext>
                        </a:extLst>
                      </p:cNvPr>
                      <p:cNvPicPr>
                        <a:picLocks noChangeAspect="1" noChangeArrowheads="1"/>
                      </p:cNvPicPr>
                      <p:nvPr/>
                    </p:nvPicPr>
                    <p:blipFill>
                      <a:blip r:embed="rId4">
                        <a:grayscl/>
                        <a:biLevel thresh="50000"/>
                        <a:extLst>
                          <a:ext uri="{28A0092B-C50C-407E-A947-70E740481C1C}">
                            <a14:useLocalDpi xmlns:a14="http://schemas.microsoft.com/office/drawing/2010/main" val="0"/>
                          </a:ext>
                        </a:extLst>
                      </a:blip>
                      <a:srcRect/>
                      <a:stretch>
                        <a:fillRect/>
                      </a:stretch>
                    </p:blipFill>
                    <p:spPr bwMode="auto">
                      <a:xfrm>
                        <a:off x="2208214" y="1341439"/>
                        <a:ext cx="3811587" cy="2351087"/>
                      </a:xfrm>
                      <a:prstGeom prst="rect">
                        <a:avLst/>
                      </a:prstGeom>
                      <a:solidFill>
                        <a:schemeClr val="bg1">
                          <a:alpha val="59999"/>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421719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Zástupný symbol pro číslo snímku 7">
            <a:extLst>
              <a:ext uri="{FF2B5EF4-FFF2-40B4-BE49-F238E27FC236}">
                <a16:creationId xmlns:a16="http://schemas.microsoft.com/office/drawing/2014/main" id="{99ACB3F8-461C-4F8E-816A-1BD739DC59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F6BFE51-3D55-4F8C-BA84-076871A8F64E}" type="slidenum">
              <a:rPr lang="cs-CZ" altLang="cs-CZ" sz="1400"/>
              <a:pPr>
                <a:spcBef>
                  <a:spcPct val="0"/>
                </a:spcBef>
                <a:buFontTx/>
                <a:buNone/>
              </a:pPr>
              <a:t>8</a:t>
            </a:fld>
            <a:endParaRPr lang="cs-CZ" altLang="cs-CZ" sz="1400"/>
          </a:p>
        </p:txBody>
      </p:sp>
      <p:sp>
        <p:nvSpPr>
          <p:cNvPr id="54277" name="Rectangle 5">
            <a:extLst>
              <a:ext uri="{FF2B5EF4-FFF2-40B4-BE49-F238E27FC236}">
                <a16:creationId xmlns:a16="http://schemas.microsoft.com/office/drawing/2014/main" id="{61FD4EC3-35BE-4315-A68F-D5A07D663030}"/>
              </a:ext>
            </a:extLst>
          </p:cNvPr>
          <p:cNvSpPr>
            <a:spLocks noChangeArrowheads="1"/>
          </p:cNvSpPr>
          <p:nvPr/>
        </p:nvSpPr>
        <p:spPr bwMode="auto">
          <a:xfrm>
            <a:off x="1200647" y="1268414"/>
            <a:ext cx="9143503" cy="4967287"/>
          </a:xfrm>
          <a:prstGeom prst="rect">
            <a:avLst/>
          </a:prstGeom>
          <a:solidFill>
            <a:schemeClr val="bg1">
              <a:alpha val="59999"/>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400" dirty="0">
                <a:solidFill>
                  <a:srgbClr val="FF3300"/>
                </a:solidFill>
              </a:rPr>
              <a:t>Attenuation</a:t>
            </a:r>
            <a:r>
              <a:rPr lang="en-GB" altLang="cs-CZ" sz="2400" dirty="0"/>
              <a:t> </a:t>
            </a:r>
            <a:r>
              <a:rPr lang="en-GB" altLang="cs-CZ" sz="2400" b="0" dirty="0"/>
              <a:t>of US expresses decrease of wave amplitude along its trajectory. </a:t>
            </a:r>
            <a:r>
              <a:rPr lang="en-GB" altLang="cs-CZ" sz="2400" dirty="0"/>
              <a:t>It depends on frequency</a:t>
            </a:r>
          </a:p>
          <a:p>
            <a:pPr eaLnBrk="1" hangingPunct="1">
              <a:spcBef>
                <a:spcPct val="0"/>
              </a:spcBef>
              <a:buFontTx/>
              <a:buNone/>
            </a:pPr>
            <a:endParaRPr lang="en-GB" altLang="cs-CZ" sz="2400" dirty="0"/>
          </a:p>
          <a:p>
            <a:pPr eaLnBrk="1" hangingPunct="1">
              <a:spcBef>
                <a:spcPct val="0"/>
              </a:spcBef>
              <a:buFontTx/>
              <a:buNone/>
            </a:pPr>
            <a:r>
              <a:rPr lang="en-GB" altLang="cs-CZ" sz="2400" dirty="0"/>
              <a:t>       </a:t>
            </a:r>
            <a:r>
              <a:rPr lang="en-GB" altLang="cs-CZ" sz="2800" b="0" dirty="0"/>
              <a:t>I</a:t>
            </a:r>
            <a:r>
              <a:rPr lang="en-GB" altLang="cs-CZ" sz="2800" b="0" baseline="-25000" dirty="0"/>
              <a:t>x</a:t>
            </a:r>
            <a:r>
              <a:rPr lang="en-GB" altLang="cs-CZ" sz="2800" b="0" dirty="0"/>
              <a:t>  =   I</a:t>
            </a:r>
            <a:r>
              <a:rPr lang="en-GB" altLang="cs-CZ" sz="2800" b="0" baseline="-25000" dirty="0"/>
              <a:t>o</a:t>
            </a:r>
            <a:r>
              <a:rPr lang="en-GB" altLang="cs-CZ" sz="2800" b="0" dirty="0"/>
              <a:t> e</a:t>
            </a:r>
            <a:r>
              <a:rPr lang="en-GB" altLang="cs-CZ" sz="2800" b="0" baseline="30000" dirty="0"/>
              <a:t>-2</a:t>
            </a:r>
            <a:r>
              <a:rPr lang="en-GB" altLang="cs-CZ" sz="2800" b="0" baseline="30000" dirty="0">
                <a:latin typeface="Symbol" panose="05050102010706020507" pitchFamily="18" charset="2"/>
              </a:rPr>
              <a:t>a</a:t>
            </a:r>
            <a:r>
              <a:rPr lang="en-GB" altLang="cs-CZ" sz="2800" b="0" baseline="30000" dirty="0"/>
              <a:t>x</a:t>
            </a:r>
            <a:r>
              <a:rPr lang="en-GB" altLang="cs-CZ" sz="2800" baseline="30000" dirty="0"/>
              <a:t> </a:t>
            </a:r>
            <a:r>
              <a:rPr lang="en-GB" altLang="cs-CZ" sz="2800" dirty="0"/>
              <a:t>                   </a:t>
            </a:r>
            <a:r>
              <a:rPr lang="en-GB" altLang="cs-CZ" sz="2800" b="0" dirty="0">
                <a:sym typeface="Symbol" panose="05050102010706020507" pitchFamily="18" charset="2"/>
              </a:rPr>
              <a:t>  =  ´f</a:t>
            </a:r>
            <a:r>
              <a:rPr lang="en-GB" altLang="cs-CZ" sz="2800" b="0" baseline="30000" dirty="0">
                <a:sym typeface="Symbol" panose="05050102010706020507" pitchFamily="18" charset="2"/>
              </a:rPr>
              <a:t>2</a:t>
            </a:r>
          </a:p>
          <a:p>
            <a:pPr eaLnBrk="1" hangingPunct="1">
              <a:spcBef>
                <a:spcPct val="0"/>
              </a:spcBef>
              <a:buFontTx/>
              <a:buNone/>
            </a:pPr>
            <a:endParaRPr lang="en-GB" altLang="cs-CZ" sz="2800" b="0" baseline="30000" dirty="0"/>
          </a:p>
          <a:p>
            <a:pPr eaLnBrk="1" hangingPunct="1">
              <a:spcBef>
                <a:spcPct val="0"/>
              </a:spcBef>
              <a:buFontTx/>
              <a:buNone/>
            </a:pPr>
            <a:r>
              <a:rPr lang="en-GB" altLang="cs-CZ" sz="2400" b="0" dirty="0"/>
              <a:t>I</a:t>
            </a:r>
            <a:r>
              <a:rPr lang="en-GB" altLang="cs-CZ" sz="2400" b="0" baseline="-25000" dirty="0"/>
              <a:t>x</a:t>
            </a:r>
            <a:r>
              <a:rPr lang="en-GB" altLang="cs-CZ" sz="2400" b="0" dirty="0"/>
              <a:t> – final intensity, I</a:t>
            </a:r>
            <a:r>
              <a:rPr lang="en-GB" altLang="cs-CZ" sz="2400" b="0" baseline="-25000" dirty="0"/>
              <a:t>o</a:t>
            </a:r>
            <a:r>
              <a:rPr lang="en-GB" altLang="cs-CZ" sz="2400" b="0" dirty="0"/>
              <a:t> – initial intensity, 2x – medium layer thickness (reflected wave travels </a:t>
            </a:r>
            <a:r>
              <a:rPr lang="cs-CZ" altLang="cs-CZ" sz="2400" b="0" dirty="0"/>
              <a:t>„</a:t>
            </a:r>
            <a:r>
              <a:rPr lang="en-GB" altLang="cs-CZ" sz="2400" b="0" dirty="0"/>
              <a:t>to and </a:t>
            </a:r>
            <a:r>
              <a:rPr lang="en-GB" altLang="cs-CZ" sz="2400" b="0" dirty="0" err="1"/>
              <a:t>fro</a:t>
            </a:r>
            <a:r>
              <a:rPr lang="cs-CZ" altLang="cs-CZ" sz="2400" b="0" dirty="0"/>
              <a:t>“</a:t>
            </a:r>
            <a:r>
              <a:rPr lang="en-GB" altLang="cs-CZ" sz="2400" b="0" dirty="0"/>
              <a:t>), </a:t>
            </a:r>
            <a:r>
              <a:rPr lang="en-GB" altLang="cs-CZ" sz="2400" b="0" dirty="0">
                <a:sym typeface="Symbol" panose="05050102010706020507" pitchFamily="18" charset="2"/>
              </a:rPr>
              <a:t></a:t>
            </a:r>
            <a:r>
              <a:rPr lang="en-GB" altLang="cs-CZ" sz="2400" b="0" dirty="0"/>
              <a:t> - linear attenuation coefficient (increases with frequency)</a:t>
            </a:r>
            <a:r>
              <a:rPr lang="cs-CZ" altLang="cs-CZ" sz="2400" b="0" dirty="0"/>
              <a:t>.</a:t>
            </a:r>
            <a:endParaRPr lang="en-GB" altLang="cs-CZ" sz="2400" b="0" dirty="0"/>
          </a:p>
          <a:p>
            <a:pPr eaLnBrk="1" hangingPunct="1">
              <a:spcBef>
                <a:spcPct val="0"/>
              </a:spcBef>
              <a:buFont typeface="Symbol" panose="05050102010706020507" pitchFamily="18" charset="2"/>
              <a:buNone/>
            </a:pPr>
            <a:r>
              <a:rPr lang="en-GB" altLang="cs-CZ" sz="2400" b="0" dirty="0"/>
              <a:t>Since</a:t>
            </a:r>
          </a:p>
          <a:p>
            <a:pPr algn="ctr" eaLnBrk="1" hangingPunct="1">
              <a:spcBef>
                <a:spcPct val="0"/>
              </a:spcBef>
              <a:buFont typeface="Symbol" panose="05050102010706020507" pitchFamily="18" charset="2"/>
              <a:buNone/>
            </a:pPr>
            <a:r>
              <a:rPr lang="en-GB" altLang="cs-CZ" sz="2800" b="0" i="1" dirty="0">
                <a:latin typeface="Symbol" panose="05050102010706020507" pitchFamily="18" charset="2"/>
              </a:rPr>
              <a:t>a </a:t>
            </a:r>
            <a:r>
              <a:rPr lang="en-GB" altLang="cs-CZ" sz="2800" b="0" i="1" dirty="0"/>
              <a:t>= </a:t>
            </a:r>
            <a:r>
              <a:rPr lang="en-GB" altLang="cs-CZ" sz="2800" b="0" dirty="0"/>
              <a:t>log</a:t>
            </a:r>
            <a:r>
              <a:rPr lang="en-GB" altLang="cs-CZ" sz="2800" b="0" baseline="-25000" dirty="0"/>
              <a:t>10</a:t>
            </a:r>
            <a:r>
              <a:rPr lang="en-GB" altLang="cs-CZ" sz="2800" b="0" dirty="0"/>
              <a:t>(</a:t>
            </a:r>
            <a:r>
              <a:rPr lang="en-GB" altLang="cs-CZ" sz="2800" b="0" i="1" dirty="0"/>
              <a:t>I</a:t>
            </a:r>
            <a:r>
              <a:rPr lang="en-GB" altLang="cs-CZ" sz="2800" b="0" i="1" baseline="-25000" dirty="0"/>
              <a:t>0</a:t>
            </a:r>
            <a:r>
              <a:rPr lang="en-GB" altLang="cs-CZ" sz="2800" b="0" dirty="0"/>
              <a:t>/</a:t>
            </a:r>
            <a:r>
              <a:rPr lang="en-GB" altLang="cs-CZ" sz="2800" b="0" i="1" dirty="0"/>
              <a:t>I</a:t>
            </a:r>
            <a:r>
              <a:rPr lang="en-GB" altLang="cs-CZ" sz="2800" b="0" i="1" baseline="-25000" dirty="0"/>
              <a:t>X</a:t>
            </a:r>
            <a:r>
              <a:rPr lang="en-GB" altLang="cs-CZ" sz="2800" b="0" dirty="0"/>
              <a:t>)/2</a:t>
            </a:r>
            <a:r>
              <a:rPr lang="en-GB" altLang="cs-CZ" sz="2800" b="0" i="1" dirty="0"/>
              <a:t>x</a:t>
            </a:r>
          </a:p>
          <a:p>
            <a:pPr eaLnBrk="1" hangingPunct="1">
              <a:spcBef>
                <a:spcPct val="0"/>
              </a:spcBef>
              <a:buFont typeface="Symbol" panose="05050102010706020507" pitchFamily="18" charset="2"/>
              <a:buNone/>
            </a:pPr>
            <a:endParaRPr lang="en-GB" altLang="cs-CZ" sz="2400" b="0" dirty="0"/>
          </a:p>
          <a:p>
            <a:pPr eaLnBrk="1" hangingPunct="1">
              <a:spcBef>
                <a:spcPct val="0"/>
              </a:spcBef>
              <a:buFont typeface="Symbol" panose="05050102010706020507" pitchFamily="18" charset="2"/>
              <a:buNone/>
            </a:pPr>
            <a:r>
              <a:rPr lang="en-GB" altLang="cs-CZ" sz="2400" b="0" dirty="0"/>
              <a:t>we can express </a:t>
            </a:r>
            <a:r>
              <a:rPr lang="en-GB" altLang="cs-CZ" sz="2400" b="0" dirty="0">
                <a:sym typeface="Symbol" panose="05050102010706020507" pitchFamily="18" charset="2"/>
              </a:rPr>
              <a:t></a:t>
            </a:r>
            <a:r>
              <a:rPr lang="en-GB" altLang="cs-CZ" sz="2400" b="0" dirty="0"/>
              <a:t> in units </a:t>
            </a:r>
            <a:r>
              <a:rPr lang="en-GB" altLang="cs-CZ" sz="2400" b="0" dirty="0">
                <a:solidFill>
                  <a:srgbClr val="FF3300"/>
                </a:solidFill>
              </a:rPr>
              <a:t>dB/cm</a:t>
            </a:r>
            <a:r>
              <a:rPr lang="en-GB" altLang="cs-CZ" sz="2400" b="0" dirty="0"/>
              <a:t>. At 1 MHz: muscle 1.2, liver 0.5, brain 0.9, connective tissue 2.5, bone 8.0</a:t>
            </a:r>
          </a:p>
        </p:txBody>
      </p:sp>
      <p:sp>
        <p:nvSpPr>
          <p:cNvPr id="20484" name="Text Box 2">
            <a:extLst>
              <a:ext uri="{FF2B5EF4-FFF2-40B4-BE49-F238E27FC236}">
                <a16:creationId xmlns:a16="http://schemas.microsoft.com/office/drawing/2014/main" id="{B147B899-8854-4C92-BAD8-1B3B57BDE79E}"/>
              </a:ext>
            </a:extLst>
          </p:cNvPr>
          <p:cNvSpPr txBox="1">
            <a:spLocks noChangeArrowheads="1"/>
          </p:cNvSpPr>
          <p:nvPr/>
        </p:nvSpPr>
        <p:spPr bwMode="auto">
          <a:xfrm>
            <a:off x="2286000" y="685800"/>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GB" altLang="cs-CZ" sz="2400">
              <a:solidFill>
                <a:srgbClr val="FFFF00"/>
              </a:solidFill>
              <a:latin typeface="Times New Roman" panose="02020603050405020304" pitchFamily="18" charset="0"/>
            </a:endParaRPr>
          </a:p>
        </p:txBody>
      </p:sp>
      <p:sp>
        <p:nvSpPr>
          <p:cNvPr id="20485" name="Text Box 4">
            <a:extLst>
              <a:ext uri="{FF2B5EF4-FFF2-40B4-BE49-F238E27FC236}">
                <a16:creationId xmlns:a16="http://schemas.microsoft.com/office/drawing/2014/main" id="{CB08FDA9-CFE1-4B86-96B4-1C6DBF57E109}"/>
              </a:ext>
            </a:extLst>
          </p:cNvPr>
          <p:cNvSpPr txBox="1">
            <a:spLocks noChangeArrowheads="1"/>
          </p:cNvSpPr>
          <p:nvPr/>
        </p:nvSpPr>
        <p:spPr bwMode="auto">
          <a:xfrm>
            <a:off x="2209800" y="1828800"/>
            <a:ext cx="822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GB" altLang="cs-CZ" sz="2400">
              <a:solidFill>
                <a:srgbClr val="FFFF00"/>
              </a:solidFill>
              <a:latin typeface="Times New Roman" panose="02020603050405020304" pitchFamily="18" charset="0"/>
            </a:endParaRPr>
          </a:p>
        </p:txBody>
      </p:sp>
      <p:sp>
        <p:nvSpPr>
          <p:cNvPr id="20486" name="Rectangle 13">
            <a:extLst>
              <a:ext uri="{FF2B5EF4-FFF2-40B4-BE49-F238E27FC236}">
                <a16:creationId xmlns:a16="http://schemas.microsoft.com/office/drawing/2014/main" id="{788921A9-3465-43FF-AAB3-435840572F42}"/>
              </a:ext>
            </a:extLst>
          </p:cNvPr>
          <p:cNvSpPr>
            <a:spLocks noGrp="1" noChangeArrowheads="1"/>
          </p:cNvSpPr>
          <p:nvPr>
            <p:ph type="title"/>
          </p:nvPr>
        </p:nvSpPr>
        <p:spPr>
          <a:xfrm>
            <a:off x="505171" y="157107"/>
            <a:ext cx="8064500" cy="863600"/>
          </a:xfrm>
        </p:spPr>
        <p:txBody>
          <a:bodyPr/>
          <a:lstStyle/>
          <a:p>
            <a:pPr algn="l" eaLnBrk="1" hangingPunct="1"/>
            <a:r>
              <a:rPr lang="en-GB" altLang="cs-CZ" sz="3600" b="1" dirty="0">
                <a:solidFill>
                  <a:srgbClr val="0000DC"/>
                </a:solidFill>
              </a:rPr>
              <a:t>Acoustic parameters of medium</a:t>
            </a:r>
          </a:p>
        </p:txBody>
      </p:sp>
      <p:graphicFrame>
        <p:nvGraphicFramePr>
          <p:cNvPr id="20487" name="Object 6">
            <a:extLst>
              <a:ext uri="{FF2B5EF4-FFF2-40B4-BE49-F238E27FC236}">
                <a16:creationId xmlns:a16="http://schemas.microsoft.com/office/drawing/2014/main" id="{0ED6F34C-69AD-434D-9AF0-8D91B280C32D}"/>
              </a:ext>
            </a:extLst>
          </p:cNvPr>
          <p:cNvGraphicFramePr>
            <a:graphicFrameLocks noGrp="1" noChangeAspect="1"/>
          </p:cNvGraphicFramePr>
          <p:nvPr>
            <p:ph sz="half" idx="1"/>
          </p:nvPr>
        </p:nvGraphicFramePr>
        <p:xfrm>
          <a:off x="3698875" y="3248025"/>
          <a:ext cx="133350" cy="361950"/>
        </p:xfrm>
        <a:graphic>
          <a:graphicData uri="http://schemas.openxmlformats.org/presentationml/2006/ole">
            <mc:AlternateContent xmlns:mc="http://schemas.openxmlformats.org/markup-compatibility/2006">
              <mc:Choice xmlns:v="urn:schemas-microsoft-com:vml" Requires="v">
                <p:oleObj name="Rovnice" r:id="rId3" imgW="114151" imgH="215619" progId="Equation.3">
                  <p:embed/>
                </p:oleObj>
              </mc:Choice>
              <mc:Fallback>
                <p:oleObj name="Rovnice" r:id="rId3" imgW="114151" imgH="215619" progId="Equation.3">
                  <p:embed/>
                  <p:pic>
                    <p:nvPicPr>
                      <p:cNvPr id="20487" name="Object 6">
                        <a:extLst>
                          <a:ext uri="{FF2B5EF4-FFF2-40B4-BE49-F238E27FC236}">
                            <a16:creationId xmlns:a16="http://schemas.microsoft.com/office/drawing/2014/main" id="{0ED6F34C-69AD-434D-9AF0-8D91B280C3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8875" y="3248025"/>
                        <a:ext cx="133350"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5574747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4277">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4277">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427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Zástupný symbol pro číslo snímku 6">
            <a:extLst>
              <a:ext uri="{FF2B5EF4-FFF2-40B4-BE49-F238E27FC236}">
                <a16:creationId xmlns:a16="http://schemas.microsoft.com/office/drawing/2014/main" id="{CBD6882D-9997-44FB-B6F3-FAAD94952D3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AC212CA-C3AE-4A4D-AE3C-9849CCBE67C5}" type="slidenum">
              <a:rPr lang="cs-CZ" altLang="cs-CZ" sz="1400"/>
              <a:pPr>
                <a:spcBef>
                  <a:spcPct val="0"/>
                </a:spcBef>
                <a:buFontTx/>
                <a:buNone/>
              </a:pPr>
              <a:t>9</a:t>
            </a:fld>
            <a:endParaRPr lang="cs-CZ" altLang="cs-CZ" sz="1400"/>
          </a:p>
        </p:txBody>
      </p:sp>
      <p:grpSp>
        <p:nvGrpSpPr>
          <p:cNvPr id="2" name="Group 43">
            <a:extLst>
              <a:ext uri="{FF2B5EF4-FFF2-40B4-BE49-F238E27FC236}">
                <a16:creationId xmlns:a16="http://schemas.microsoft.com/office/drawing/2014/main" id="{88C7962F-25AF-406D-8A86-46F4AA89F089}"/>
              </a:ext>
            </a:extLst>
          </p:cNvPr>
          <p:cNvGrpSpPr>
            <a:grpSpLocks/>
          </p:cNvGrpSpPr>
          <p:nvPr/>
        </p:nvGrpSpPr>
        <p:grpSpPr bwMode="auto">
          <a:xfrm>
            <a:off x="6240463" y="1844675"/>
            <a:ext cx="3529012" cy="1957388"/>
            <a:chOff x="2971" y="1162"/>
            <a:chExt cx="2223" cy="1233"/>
          </a:xfrm>
        </p:grpSpPr>
        <p:sp>
          <p:nvSpPr>
            <p:cNvPr id="22546" name="Freeform 22">
              <a:extLst>
                <a:ext uri="{FF2B5EF4-FFF2-40B4-BE49-F238E27FC236}">
                  <a16:creationId xmlns:a16="http://schemas.microsoft.com/office/drawing/2014/main" id="{5278D65B-6DAE-4C5D-A22C-890E68A0A1FE}"/>
                </a:ext>
              </a:extLst>
            </p:cNvPr>
            <p:cNvSpPr>
              <a:spLocks/>
            </p:cNvSpPr>
            <p:nvPr/>
          </p:nvSpPr>
          <p:spPr bwMode="auto">
            <a:xfrm>
              <a:off x="2971" y="1162"/>
              <a:ext cx="175" cy="1233"/>
            </a:xfrm>
            <a:custGeom>
              <a:avLst/>
              <a:gdLst>
                <a:gd name="T0" fmla="*/ 0 w 181"/>
                <a:gd name="T1" fmla="*/ 1233 h 1233"/>
                <a:gd name="T2" fmla="*/ 44 w 181"/>
                <a:gd name="T3" fmla="*/ 8 h 1233"/>
                <a:gd name="T4" fmla="*/ 175 w 181"/>
                <a:gd name="T5" fmla="*/ 1187 h 1233"/>
                <a:gd name="T6" fmla="*/ 0 60000 65536"/>
                <a:gd name="T7" fmla="*/ 0 60000 65536"/>
                <a:gd name="T8" fmla="*/ 0 60000 65536"/>
                <a:gd name="T9" fmla="*/ 0 w 181"/>
                <a:gd name="T10" fmla="*/ 0 h 1233"/>
                <a:gd name="T11" fmla="*/ 181 w 181"/>
                <a:gd name="T12" fmla="*/ 1233 h 1233"/>
              </a:gdLst>
              <a:ahLst/>
              <a:cxnLst>
                <a:cxn ang="T6">
                  <a:pos x="T0" y="T1"/>
                </a:cxn>
                <a:cxn ang="T7">
                  <a:pos x="T2" y="T3"/>
                </a:cxn>
                <a:cxn ang="T8">
                  <a:pos x="T4" y="T5"/>
                </a:cxn>
              </a:cxnLst>
              <a:rect l="T9" t="T10" r="T11" b="T12"/>
              <a:pathLst>
                <a:path w="181" h="1233">
                  <a:moveTo>
                    <a:pt x="0" y="1233"/>
                  </a:moveTo>
                  <a:cubicBezTo>
                    <a:pt x="7" y="624"/>
                    <a:pt x="15" y="16"/>
                    <a:pt x="45" y="8"/>
                  </a:cubicBezTo>
                  <a:cubicBezTo>
                    <a:pt x="75" y="0"/>
                    <a:pt x="158" y="990"/>
                    <a:pt x="181" y="1187"/>
                  </a:cubicBezTo>
                </a:path>
              </a:pathLst>
            </a:custGeom>
            <a:noFill/>
            <a:ln w="53975" cap="flat" cmpd="sng">
              <a:solidFill>
                <a:srgbClr val="FF3300"/>
              </a:solidFill>
              <a:prstDash val="solid"/>
              <a:round/>
              <a:headEnd type="none" w="med" len="med"/>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endParaRPr lang="cs-CZ"/>
            </a:p>
          </p:txBody>
        </p:sp>
        <p:sp>
          <p:nvSpPr>
            <p:cNvPr id="22547" name="Freeform 24">
              <a:extLst>
                <a:ext uri="{FF2B5EF4-FFF2-40B4-BE49-F238E27FC236}">
                  <a16:creationId xmlns:a16="http://schemas.microsoft.com/office/drawing/2014/main" id="{8CC1AC0D-F402-4FE5-B803-57E7AA1936D9}"/>
                </a:ext>
              </a:extLst>
            </p:cNvPr>
            <p:cNvSpPr>
              <a:spLocks/>
            </p:cNvSpPr>
            <p:nvPr/>
          </p:nvSpPr>
          <p:spPr bwMode="auto">
            <a:xfrm>
              <a:off x="3152" y="1609"/>
              <a:ext cx="959" cy="786"/>
            </a:xfrm>
            <a:custGeom>
              <a:avLst/>
              <a:gdLst>
                <a:gd name="T0" fmla="*/ 0 w 998"/>
                <a:gd name="T1" fmla="*/ 740 h 786"/>
                <a:gd name="T2" fmla="*/ 87 w 998"/>
                <a:gd name="T3" fmla="*/ 695 h 786"/>
                <a:gd name="T4" fmla="*/ 175 w 998"/>
                <a:gd name="T5" fmla="*/ 740 h 786"/>
                <a:gd name="T6" fmla="*/ 349 w 998"/>
                <a:gd name="T7" fmla="*/ 740 h 786"/>
                <a:gd name="T8" fmla="*/ 567 w 998"/>
                <a:gd name="T9" fmla="*/ 786 h 786"/>
                <a:gd name="T10" fmla="*/ 741 w 998"/>
                <a:gd name="T11" fmla="*/ 740 h 786"/>
                <a:gd name="T12" fmla="*/ 785 w 998"/>
                <a:gd name="T13" fmla="*/ 559 h 786"/>
                <a:gd name="T14" fmla="*/ 828 w 998"/>
                <a:gd name="T15" fmla="*/ 196 h 786"/>
                <a:gd name="T16" fmla="*/ 872 w 998"/>
                <a:gd name="T17" fmla="*/ 15 h 786"/>
                <a:gd name="T18" fmla="*/ 959 w 998"/>
                <a:gd name="T19" fmla="*/ 287 h 7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98"/>
                <a:gd name="T31" fmla="*/ 0 h 786"/>
                <a:gd name="T32" fmla="*/ 998 w 998"/>
                <a:gd name="T33" fmla="*/ 786 h 7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98" h="786">
                  <a:moveTo>
                    <a:pt x="0" y="740"/>
                  </a:moveTo>
                  <a:cubicBezTo>
                    <a:pt x="30" y="717"/>
                    <a:pt x="61" y="695"/>
                    <a:pt x="91" y="695"/>
                  </a:cubicBezTo>
                  <a:cubicBezTo>
                    <a:pt x="121" y="695"/>
                    <a:pt x="137" y="733"/>
                    <a:pt x="182" y="740"/>
                  </a:cubicBezTo>
                  <a:cubicBezTo>
                    <a:pt x="227" y="747"/>
                    <a:pt x="295" y="732"/>
                    <a:pt x="363" y="740"/>
                  </a:cubicBezTo>
                  <a:cubicBezTo>
                    <a:pt x="431" y="748"/>
                    <a:pt x="522" y="786"/>
                    <a:pt x="590" y="786"/>
                  </a:cubicBezTo>
                  <a:cubicBezTo>
                    <a:pt x="658" y="786"/>
                    <a:pt x="733" y="778"/>
                    <a:pt x="771" y="740"/>
                  </a:cubicBezTo>
                  <a:cubicBezTo>
                    <a:pt x="809" y="702"/>
                    <a:pt x="802" y="650"/>
                    <a:pt x="817" y="559"/>
                  </a:cubicBezTo>
                  <a:cubicBezTo>
                    <a:pt x="832" y="468"/>
                    <a:pt x="847" y="287"/>
                    <a:pt x="862" y="196"/>
                  </a:cubicBezTo>
                  <a:cubicBezTo>
                    <a:pt x="877" y="105"/>
                    <a:pt x="884" y="0"/>
                    <a:pt x="907" y="15"/>
                  </a:cubicBezTo>
                  <a:cubicBezTo>
                    <a:pt x="930" y="30"/>
                    <a:pt x="983" y="249"/>
                    <a:pt x="998" y="287"/>
                  </a:cubicBezTo>
                </a:path>
              </a:pathLst>
            </a:custGeom>
            <a:noFill/>
            <a:ln w="53975" cap="flat" cmpd="sng">
              <a:solidFill>
                <a:srgbClr val="FF3300"/>
              </a:solidFill>
              <a:prstDash val="solid"/>
              <a:round/>
              <a:headEnd type="none" w="med" len="med"/>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endParaRPr lang="cs-CZ"/>
            </a:p>
          </p:txBody>
        </p:sp>
        <p:sp>
          <p:nvSpPr>
            <p:cNvPr id="22548" name="Freeform 27">
              <a:extLst>
                <a:ext uri="{FF2B5EF4-FFF2-40B4-BE49-F238E27FC236}">
                  <a16:creationId xmlns:a16="http://schemas.microsoft.com/office/drawing/2014/main" id="{C83C6253-7509-4485-B8DF-B2834485D132}"/>
                </a:ext>
              </a:extLst>
            </p:cNvPr>
            <p:cNvSpPr>
              <a:spLocks/>
            </p:cNvSpPr>
            <p:nvPr/>
          </p:nvSpPr>
          <p:spPr bwMode="auto">
            <a:xfrm>
              <a:off x="4105" y="1888"/>
              <a:ext cx="1089" cy="507"/>
            </a:xfrm>
            <a:custGeom>
              <a:avLst/>
              <a:gdLst>
                <a:gd name="T0" fmla="*/ 0 w 1089"/>
                <a:gd name="T1" fmla="*/ 0 h 507"/>
                <a:gd name="T2" fmla="*/ 43 w 1089"/>
                <a:gd name="T3" fmla="*/ 317 h 507"/>
                <a:gd name="T4" fmla="*/ 87 w 1089"/>
                <a:gd name="T5" fmla="*/ 408 h 507"/>
                <a:gd name="T6" fmla="*/ 305 w 1089"/>
                <a:gd name="T7" fmla="*/ 453 h 507"/>
                <a:gd name="T8" fmla="*/ 522 w 1089"/>
                <a:gd name="T9" fmla="*/ 453 h 507"/>
                <a:gd name="T10" fmla="*/ 610 w 1089"/>
                <a:gd name="T11" fmla="*/ 499 h 507"/>
                <a:gd name="T12" fmla="*/ 740 w 1089"/>
                <a:gd name="T13" fmla="*/ 499 h 507"/>
                <a:gd name="T14" fmla="*/ 785 w 1089"/>
                <a:gd name="T15" fmla="*/ 453 h 507"/>
                <a:gd name="T16" fmla="*/ 837 w 1089"/>
                <a:gd name="T17" fmla="*/ 399 h 507"/>
                <a:gd name="T18" fmla="*/ 871 w 1089"/>
                <a:gd name="T19" fmla="*/ 317 h 507"/>
                <a:gd name="T20" fmla="*/ 895 w 1089"/>
                <a:gd name="T21" fmla="*/ 207 h 507"/>
                <a:gd name="T22" fmla="*/ 958 w 1089"/>
                <a:gd name="T23" fmla="*/ 453 h 507"/>
                <a:gd name="T24" fmla="*/ 1089 w 1089"/>
                <a:gd name="T25" fmla="*/ 499 h 5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89"/>
                <a:gd name="T40" fmla="*/ 0 h 507"/>
                <a:gd name="T41" fmla="*/ 1089 w 1089"/>
                <a:gd name="T42" fmla="*/ 507 h 5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89" h="507">
                  <a:moveTo>
                    <a:pt x="0" y="0"/>
                  </a:moveTo>
                  <a:cubicBezTo>
                    <a:pt x="14" y="124"/>
                    <a:pt x="29" y="249"/>
                    <a:pt x="43" y="317"/>
                  </a:cubicBezTo>
                  <a:cubicBezTo>
                    <a:pt x="58" y="385"/>
                    <a:pt x="44" y="385"/>
                    <a:pt x="87" y="408"/>
                  </a:cubicBezTo>
                  <a:cubicBezTo>
                    <a:pt x="131" y="431"/>
                    <a:pt x="233" y="446"/>
                    <a:pt x="305" y="453"/>
                  </a:cubicBezTo>
                  <a:cubicBezTo>
                    <a:pt x="377" y="460"/>
                    <a:pt x="472" y="445"/>
                    <a:pt x="522" y="453"/>
                  </a:cubicBezTo>
                  <a:cubicBezTo>
                    <a:pt x="573" y="461"/>
                    <a:pt x="573" y="491"/>
                    <a:pt x="610" y="499"/>
                  </a:cubicBezTo>
                  <a:cubicBezTo>
                    <a:pt x="646" y="507"/>
                    <a:pt x="712" y="507"/>
                    <a:pt x="740" y="499"/>
                  </a:cubicBezTo>
                  <a:cubicBezTo>
                    <a:pt x="769" y="491"/>
                    <a:pt x="769" y="470"/>
                    <a:pt x="785" y="453"/>
                  </a:cubicBezTo>
                  <a:cubicBezTo>
                    <a:pt x="801" y="436"/>
                    <a:pt x="823" y="421"/>
                    <a:pt x="837" y="399"/>
                  </a:cubicBezTo>
                  <a:cubicBezTo>
                    <a:pt x="851" y="377"/>
                    <a:pt x="861" y="349"/>
                    <a:pt x="871" y="317"/>
                  </a:cubicBezTo>
                  <a:cubicBezTo>
                    <a:pt x="881" y="285"/>
                    <a:pt x="881" y="184"/>
                    <a:pt x="895" y="207"/>
                  </a:cubicBezTo>
                  <a:cubicBezTo>
                    <a:pt x="909" y="230"/>
                    <a:pt x="926" y="404"/>
                    <a:pt x="958" y="453"/>
                  </a:cubicBezTo>
                  <a:cubicBezTo>
                    <a:pt x="990" y="502"/>
                    <a:pt x="1067" y="491"/>
                    <a:pt x="1089" y="499"/>
                  </a:cubicBezTo>
                </a:path>
              </a:pathLst>
            </a:custGeom>
            <a:noFill/>
            <a:ln w="53975" cap="flat" cmpd="sng">
              <a:solidFill>
                <a:srgbClr val="FF3300"/>
              </a:solidFill>
              <a:prstDash val="solid"/>
              <a:round/>
              <a:headEnd type="none" w="med" len="med"/>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endParaRPr lang="cs-CZ"/>
            </a:p>
          </p:txBody>
        </p:sp>
      </p:grpSp>
      <p:sp>
        <p:nvSpPr>
          <p:cNvPr id="22532" name="Rectangle 5">
            <a:extLst>
              <a:ext uri="{FF2B5EF4-FFF2-40B4-BE49-F238E27FC236}">
                <a16:creationId xmlns:a16="http://schemas.microsoft.com/office/drawing/2014/main" id="{872034ED-674A-4BA8-93AA-0208EF74D2B2}"/>
              </a:ext>
            </a:extLst>
          </p:cNvPr>
          <p:cNvSpPr>
            <a:spLocks noChangeArrowheads="1"/>
          </p:cNvSpPr>
          <p:nvPr/>
        </p:nvSpPr>
        <p:spPr bwMode="auto">
          <a:xfrm>
            <a:off x="831298" y="0"/>
            <a:ext cx="813593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3600" b="1" dirty="0">
                <a:solidFill>
                  <a:srgbClr val="0000DC"/>
                </a:solidFill>
              </a:rPr>
              <a:t>Acoustic parameters of medium</a:t>
            </a:r>
          </a:p>
        </p:txBody>
      </p:sp>
      <p:sp>
        <p:nvSpPr>
          <p:cNvPr id="22533" name="Text Box 6">
            <a:extLst>
              <a:ext uri="{FF2B5EF4-FFF2-40B4-BE49-F238E27FC236}">
                <a16:creationId xmlns:a16="http://schemas.microsoft.com/office/drawing/2014/main" id="{5E96BC79-9AD0-4B6C-AD1E-77E1E9395847}"/>
              </a:ext>
            </a:extLst>
          </p:cNvPr>
          <p:cNvSpPr txBox="1">
            <a:spLocks noChangeArrowheads="1"/>
          </p:cNvSpPr>
          <p:nvPr/>
        </p:nvSpPr>
        <p:spPr bwMode="auto">
          <a:xfrm>
            <a:off x="1847850" y="1773239"/>
            <a:ext cx="3384550" cy="2831544"/>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400" dirty="0">
                <a:latin typeface="Arial Unicode MS" pitchFamily="34" charset="-128"/>
              </a:rPr>
              <a:t>Attenuation of ultrasound </a:t>
            </a:r>
            <a:endParaRPr lang="cs-CZ" altLang="cs-CZ" sz="2400" dirty="0">
              <a:latin typeface="Arial Unicode MS" pitchFamily="34" charset="-128"/>
            </a:endParaRPr>
          </a:p>
          <a:p>
            <a:pPr eaLnBrk="1" hangingPunct="1">
              <a:spcBef>
                <a:spcPct val="50000"/>
              </a:spcBef>
              <a:buFontTx/>
              <a:buNone/>
            </a:pPr>
            <a:r>
              <a:rPr lang="en-GB" altLang="cs-CZ" sz="2000" b="0" dirty="0">
                <a:latin typeface="Arial Unicode MS" pitchFamily="34" charset="-128"/>
              </a:rPr>
              <a:t>When expressing intensity of ultrasound in decibels, i.e. as a logarithm of </a:t>
            </a:r>
            <a:r>
              <a:rPr lang="en-GB" altLang="cs-CZ" sz="2000" b="0" dirty="0" err="1">
                <a:latin typeface="Arial Unicode MS" pitchFamily="34" charset="-128"/>
              </a:rPr>
              <a:t>I</a:t>
            </a:r>
            <a:r>
              <a:rPr lang="en-GB" altLang="cs-CZ" sz="2000" b="0" baseline="-25000" dirty="0" err="1">
                <a:latin typeface="Arial Unicode MS" pitchFamily="34" charset="-128"/>
              </a:rPr>
              <a:t>x</a:t>
            </a:r>
            <a:r>
              <a:rPr lang="en-GB" altLang="cs-CZ" sz="2000" b="0" dirty="0">
                <a:latin typeface="Arial Unicode MS" pitchFamily="34" charset="-128"/>
              </a:rPr>
              <a:t>/I</a:t>
            </a:r>
            <a:r>
              <a:rPr lang="en-GB" altLang="cs-CZ" sz="2000" b="0" baseline="-25000" dirty="0">
                <a:latin typeface="Arial Unicode MS" pitchFamily="34" charset="-128"/>
              </a:rPr>
              <a:t>0</a:t>
            </a:r>
            <a:r>
              <a:rPr lang="en-GB" altLang="cs-CZ" sz="2000" b="0" dirty="0">
                <a:latin typeface="Arial Unicode MS" pitchFamily="34" charset="-128"/>
              </a:rPr>
              <a:t>, we can see the amplitudes of echoes to decrease linearly</a:t>
            </a:r>
            <a:r>
              <a:rPr lang="cs-CZ" altLang="cs-CZ" sz="2000" b="0" dirty="0">
                <a:latin typeface="Arial Unicode MS" pitchFamily="34" charset="-128"/>
              </a:rPr>
              <a:t>.</a:t>
            </a:r>
            <a:endParaRPr lang="en-GB" altLang="cs-CZ" sz="2000" dirty="0">
              <a:solidFill>
                <a:srgbClr val="FFFF00"/>
              </a:solidFill>
              <a:latin typeface="Arial Unicode MS" pitchFamily="34" charset="-128"/>
            </a:endParaRPr>
          </a:p>
        </p:txBody>
      </p:sp>
      <p:graphicFrame>
        <p:nvGraphicFramePr>
          <p:cNvPr id="6153" name="Object 9">
            <a:extLst>
              <a:ext uri="{FF2B5EF4-FFF2-40B4-BE49-F238E27FC236}">
                <a16:creationId xmlns:a16="http://schemas.microsoft.com/office/drawing/2014/main" id="{7C99E36B-095C-4BE3-9DCF-F352D450FD76}"/>
              </a:ext>
            </a:extLst>
          </p:cNvPr>
          <p:cNvGraphicFramePr>
            <a:graphicFrameLocks noGrp="1" noChangeAspect="1"/>
          </p:cNvGraphicFramePr>
          <p:nvPr>
            <p:ph sz="half" idx="2"/>
          </p:nvPr>
        </p:nvGraphicFramePr>
        <p:xfrm>
          <a:off x="1703389" y="4724400"/>
          <a:ext cx="8605837" cy="1608138"/>
        </p:xfrm>
        <a:graphic>
          <a:graphicData uri="http://schemas.openxmlformats.org/presentationml/2006/ole">
            <mc:AlternateContent xmlns:mc="http://schemas.openxmlformats.org/markup-compatibility/2006">
              <mc:Choice xmlns:v="urn:schemas-microsoft-com:vml" Requires="v">
                <p:oleObj name="Rovnice" r:id="rId3" imgW="2641600" imgH="431800" progId="Equation.3">
                  <p:embed/>
                </p:oleObj>
              </mc:Choice>
              <mc:Fallback>
                <p:oleObj name="Rovnice" r:id="rId3" imgW="2641600" imgH="431800" progId="Equation.3">
                  <p:embed/>
                  <p:pic>
                    <p:nvPicPr>
                      <p:cNvPr id="6153" name="Object 9">
                        <a:extLst>
                          <a:ext uri="{FF2B5EF4-FFF2-40B4-BE49-F238E27FC236}">
                            <a16:creationId xmlns:a16="http://schemas.microsoft.com/office/drawing/2014/main" id="{7C99E36B-095C-4BE3-9DCF-F352D450FD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3389" y="4724400"/>
                        <a:ext cx="8605837" cy="1608138"/>
                      </a:xfrm>
                      <a:prstGeom prst="rect">
                        <a:avLst/>
                      </a:prstGeom>
                      <a:solidFill>
                        <a:schemeClr val="bg1">
                          <a:alpha val="59999"/>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2535" name="Group 17">
            <a:extLst>
              <a:ext uri="{FF2B5EF4-FFF2-40B4-BE49-F238E27FC236}">
                <a16:creationId xmlns:a16="http://schemas.microsoft.com/office/drawing/2014/main" id="{9F1C117A-A0AF-4832-93CD-93CF819E82AA}"/>
              </a:ext>
            </a:extLst>
          </p:cNvPr>
          <p:cNvGrpSpPr>
            <a:grpSpLocks/>
          </p:cNvGrpSpPr>
          <p:nvPr/>
        </p:nvGrpSpPr>
        <p:grpSpPr bwMode="auto">
          <a:xfrm>
            <a:off x="5303838" y="1557338"/>
            <a:ext cx="4824412" cy="2671762"/>
            <a:chOff x="2472" y="1071"/>
            <a:chExt cx="3039" cy="1683"/>
          </a:xfrm>
        </p:grpSpPr>
        <p:sp>
          <p:nvSpPr>
            <p:cNvPr id="22542" name="Line 12">
              <a:extLst>
                <a:ext uri="{FF2B5EF4-FFF2-40B4-BE49-F238E27FC236}">
                  <a16:creationId xmlns:a16="http://schemas.microsoft.com/office/drawing/2014/main" id="{E9CC593D-7849-4291-A404-758215C46AAD}"/>
                </a:ext>
              </a:extLst>
            </p:cNvPr>
            <p:cNvSpPr>
              <a:spLocks noChangeShapeType="1"/>
            </p:cNvSpPr>
            <p:nvPr/>
          </p:nvSpPr>
          <p:spPr bwMode="auto">
            <a:xfrm>
              <a:off x="2971" y="1162"/>
              <a:ext cx="0" cy="1588"/>
            </a:xfrm>
            <a:prstGeom prst="line">
              <a:avLst/>
            </a:prstGeom>
            <a:noFill/>
            <a:ln w="38100">
              <a:solidFill>
                <a:schemeClr val="tx1"/>
              </a:solidFill>
              <a:round/>
              <a:headEnd/>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sp>
          <p:nvSpPr>
            <p:cNvPr id="22543" name="Line 14">
              <a:extLst>
                <a:ext uri="{FF2B5EF4-FFF2-40B4-BE49-F238E27FC236}">
                  <a16:creationId xmlns:a16="http://schemas.microsoft.com/office/drawing/2014/main" id="{AECD1361-9B73-4255-988B-A59A52941DFE}"/>
                </a:ext>
              </a:extLst>
            </p:cNvPr>
            <p:cNvSpPr>
              <a:spLocks noChangeShapeType="1"/>
            </p:cNvSpPr>
            <p:nvPr/>
          </p:nvSpPr>
          <p:spPr bwMode="auto">
            <a:xfrm>
              <a:off x="2653" y="2478"/>
              <a:ext cx="2858" cy="0"/>
            </a:xfrm>
            <a:prstGeom prst="line">
              <a:avLst/>
            </a:prstGeom>
            <a:noFill/>
            <a:ln w="38100">
              <a:solidFill>
                <a:schemeClr val="tx1"/>
              </a:solidFill>
              <a:round/>
              <a:headEnd/>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sp>
          <p:nvSpPr>
            <p:cNvPr id="22544" name="Text Box 15">
              <a:extLst>
                <a:ext uri="{FF2B5EF4-FFF2-40B4-BE49-F238E27FC236}">
                  <a16:creationId xmlns:a16="http://schemas.microsoft.com/office/drawing/2014/main" id="{C7B83F20-ADEE-4142-95C9-D5F7ACC8AA61}"/>
                </a:ext>
              </a:extLst>
            </p:cNvPr>
            <p:cNvSpPr txBox="1">
              <a:spLocks noChangeArrowheads="1"/>
            </p:cNvSpPr>
            <p:nvPr/>
          </p:nvSpPr>
          <p:spPr bwMode="auto">
            <a:xfrm>
              <a:off x="4422" y="2523"/>
              <a:ext cx="86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lg"/>
                </a14:hiddenLine>
              </a:ext>
            </a:extLst>
          </p:spPr>
          <p:txBody>
            <a:bodyPr lIns="90000" tIns="46800" rIns="90000" bIns="468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cs-CZ" sz="1800"/>
                <a:t>depth</a:t>
              </a:r>
              <a:r>
                <a:rPr lang="cs-CZ" altLang="cs-CZ" sz="1800"/>
                <a:t> </a:t>
              </a:r>
              <a:r>
                <a:rPr lang="en-US" altLang="cs-CZ" sz="1800"/>
                <a:t>[cm]</a:t>
              </a:r>
              <a:endParaRPr lang="cs-CZ" altLang="cs-CZ" sz="1800"/>
            </a:p>
          </p:txBody>
        </p:sp>
        <p:sp>
          <p:nvSpPr>
            <p:cNvPr id="22545" name="Text Box 16">
              <a:extLst>
                <a:ext uri="{FF2B5EF4-FFF2-40B4-BE49-F238E27FC236}">
                  <a16:creationId xmlns:a16="http://schemas.microsoft.com/office/drawing/2014/main" id="{31560E46-3B30-41FC-92E0-3A5B93A32439}"/>
                </a:ext>
              </a:extLst>
            </p:cNvPr>
            <p:cNvSpPr txBox="1">
              <a:spLocks noChangeArrowheads="1"/>
            </p:cNvSpPr>
            <p:nvPr/>
          </p:nvSpPr>
          <p:spPr bwMode="auto">
            <a:xfrm>
              <a:off x="2472" y="1071"/>
              <a:ext cx="680" cy="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lg"/>
                </a14:hiddenLine>
              </a:ext>
            </a:extLst>
          </p:spPr>
          <p:txBody>
            <a:bodyPr lIns="90000" tIns="46800" rIns="90000" bIns="468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cs-CZ" sz="1800"/>
                <a:t>I or P</a:t>
              </a:r>
            </a:p>
            <a:p>
              <a:pPr eaLnBrk="1" hangingPunct="1">
                <a:spcBef>
                  <a:spcPct val="50000"/>
                </a:spcBef>
                <a:buFontTx/>
                <a:buNone/>
              </a:pPr>
              <a:r>
                <a:rPr lang="en-US" altLang="cs-CZ" sz="1800"/>
                <a:t>[dB]</a:t>
              </a:r>
              <a:endParaRPr lang="cs-CZ" altLang="cs-CZ" sz="1800"/>
            </a:p>
          </p:txBody>
        </p:sp>
      </p:grpSp>
      <p:sp>
        <p:nvSpPr>
          <p:cNvPr id="6174" name="Line 30">
            <a:extLst>
              <a:ext uri="{FF2B5EF4-FFF2-40B4-BE49-F238E27FC236}">
                <a16:creationId xmlns:a16="http://schemas.microsoft.com/office/drawing/2014/main" id="{F103D08C-DE5A-48AF-90E9-4E33CDD5C073}"/>
              </a:ext>
            </a:extLst>
          </p:cNvPr>
          <p:cNvSpPr>
            <a:spLocks noChangeShapeType="1"/>
          </p:cNvSpPr>
          <p:nvPr/>
        </p:nvSpPr>
        <p:spPr bwMode="auto">
          <a:xfrm>
            <a:off x="6096001" y="1700214"/>
            <a:ext cx="3744913" cy="1728787"/>
          </a:xfrm>
          <a:prstGeom prst="line">
            <a:avLst/>
          </a:prstGeom>
          <a:noFill/>
          <a:ln w="19050">
            <a:solidFill>
              <a:schemeClr val="tx1"/>
            </a:solidFill>
            <a:prstDash val="dash"/>
            <a:round/>
            <a:headEnd/>
            <a:tailEnd type="none" w="lg" len="lg"/>
          </a:ln>
          <a:extLst>
            <a:ext uri="{909E8E84-426E-40DD-AFC4-6F175D3DCCD1}">
              <a14:hiddenFill xmlns:a14="http://schemas.microsoft.com/office/drawing/2010/main">
                <a:noFill/>
              </a14:hiddenFill>
            </a:ext>
          </a:extLst>
        </p:spPr>
        <p:txBody>
          <a:bodyPr wrap="square" lIns="90000" tIns="46800" rIns="90000" bIns="46800">
            <a:spAutoFit/>
          </a:bodyPr>
          <a:lstStyle/>
          <a:p>
            <a:endParaRPr lang="cs-CZ"/>
          </a:p>
        </p:txBody>
      </p:sp>
      <p:grpSp>
        <p:nvGrpSpPr>
          <p:cNvPr id="4" name="Group 38">
            <a:extLst>
              <a:ext uri="{FF2B5EF4-FFF2-40B4-BE49-F238E27FC236}">
                <a16:creationId xmlns:a16="http://schemas.microsoft.com/office/drawing/2014/main" id="{BB2D4DE6-CF04-4A74-8966-B300D5E32B0B}"/>
              </a:ext>
            </a:extLst>
          </p:cNvPr>
          <p:cNvGrpSpPr>
            <a:grpSpLocks/>
          </p:cNvGrpSpPr>
          <p:nvPr/>
        </p:nvGrpSpPr>
        <p:grpSpPr bwMode="auto">
          <a:xfrm>
            <a:off x="6096000" y="1844676"/>
            <a:ext cx="4103688" cy="720725"/>
            <a:chOff x="2880" y="1026"/>
            <a:chExt cx="2585" cy="454"/>
          </a:xfrm>
        </p:grpSpPr>
        <p:sp>
          <p:nvSpPr>
            <p:cNvPr id="22538" name="Line 33">
              <a:extLst>
                <a:ext uri="{FF2B5EF4-FFF2-40B4-BE49-F238E27FC236}">
                  <a16:creationId xmlns:a16="http://schemas.microsoft.com/office/drawing/2014/main" id="{32177881-7E27-4575-90A7-A055886ABE7F}"/>
                </a:ext>
              </a:extLst>
            </p:cNvPr>
            <p:cNvSpPr>
              <a:spLocks noChangeShapeType="1"/>
            </p:cNvSpPr>
            <p:nvPr/>
          </p:nvSpPr>
          <p:spPr bwMode="auto">
            <a:xfrm>
              <a:off x="2880" y="1026"/>
              <a:ext cx="1497" cy="0"/>
            </a:xfrm>
            <a:prstGeom prst="line">
              <a:avLst/>
            </a:prstGeom>
            <a:noFill/>
            <a:ln w="19050">
              <a:solidFill>
                <a:schemeClr val="tx1"/>
              </a:solidFill>
              <a:round/>
              <a:headEnd/>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sp>
          <p:nvSpPr>
            <p:cNvPr id="22539" name="Line 34">
              <a:extLst>
                <a:ext uri="{FF2B5EF4-FFF2-40B4-BE49-F238E27FC236}">
                  <a16:creationId xmlns:a16="http://schemas.microsoft.com/office/drawing/2014/main" id="{53CCD558-A422-46A4-96AE-92FFE6DF1AC2}"/>
                </a:ext>
              </a:extLst>
            </p:cNvPr>
            <p:cNvSpPr>
              <a:spLocks noChangeShapeType="1"/>
            </p:cNvSpPr>
            <p:nvPr/>
          </p:nvSpPr>
          <p:spPr bwMode="auto">
            <a:xfrm>
              <a:off x="3923" y="1480"/>
              <a:ext cx="454" cy="0"/>
            </a:xfrm>
            <a:prstGeom prst="line">
              <a:avLst/>
            </a:prstGeom>
            <a:noFill/>
            <a:ln w="19050">
              <a:solidFill>
                <a:schemeClr val="tx1"/>
              </a:solidFill>
              <a:round/>
              <a:headEnd/>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sp>
          <p:nvSpPr>
            <p:cNvPr id="22540" name="Line 36">
              <a:extLst>
                <a:ext uri="{FF2B5EF4-FFF2-40B4-BE49-F238E27FC236}">
                  <a16:creationId xmlns:a16="http://schemas.microsoft.com/office/drawing/2014/main" id="{7F4221CA-76FB-4709-8364-A81375B22F05}"/>
                </a:ext>
              </a:extLst>
            </p:cNvPr>
            <p:cNvSpPr>
              <a:spLocks noChangeShapeType="1"/>
            </p:cNvSpPr>
            <p:nvPr/>
          </p:nvSpPr>
          <p:spPr bwMode="auto">
            <a:xfrm>
              <a:off x="4377" y="1026"/>
              <a:ext cx="0" cy="454"/>
            </a:xfrm>
            <a:prstGeom prst="line">
              <a:avLst/>
            </a:prstGeom>
            <a:noFill/>
            <a:ln w="19050">
              <a:solidFill>
                <a:schemeClr val="tx1"/>
              </a:solidFill>
              <a:round/>
              <a:headEnd type="triangle" w="med" len="med"/>
              <a:tailEnd type="triangle" w="sm" len="med"/>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sp>
          <p:nvSpPr>
            <p:cNvPr id="22541" name="Text Box 37">
              <a:extLst>
                <a:ext uri="{FF2B5EF4-FFF2-40B4-BE49-F238E27FC236}">
                  <a16:creationId xmlns:a16="http://schemas.microsoft.com/office/drawing/2014/main" id="{7F291765-18B3-4130-88CA-8C64D215B94A}"/>
                </a:ext>
              </a:extLst>
            </p:cNvPr>
            <p:cNvSpPr txBox="1">
              <a:spLocks noChangeArrowheads="1"/>
            </p:cNvSpPr>
            <p:nvPr/>
          </p:nvSpPr>
          <p:spPr bwMode="auto">
            <a:xfrm>
              <a:off x="4422" y="1026"/>
              <a:ext cx="104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lg"/>
                </a14:hiddenLine>
              </a:ext>
            </a:extLst>
          </p:spPr>
          <p:txBody>
            <a:bodyPr lIns="90000" tIns="46800" rIns="90000" bIns="468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cs-CZ" sz="1800"/>
                <a:t>attenuation</a:t>
              </a:r>
              <a:endParaRPr lang="cs-CZ" altLang="cs-CZ" sz="1800"/>
            </a:p>
          </p:txBody>
        </p:sp>
      </p:grpSp>
    </p:spTree>
    <p:extLst>
      <p:ext uri="{BB962C8B-B14F-4D97-AF65-F5344CB8AC3E}">
        <p14:creationId xmlns:p14="http://schemas.microsoft.com/office/powerpoint/2010/main" val="41155475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0"/>
                                        <p:tgtEl>
                                          <p:spTgt spid="2"/>
                                        </p:tgtEl>
                                      </p:cBhvr>
                                    </p:animEffect>
                                  </p:childTnLst>
                                </p:cTn>
                              </p:par>
                            </p:childTnLst>
                          </p:cTn>
                        </p:par>
                        <p:par>
                          <p:cTn id="8" fill="hold" nodeType="afterGroup">
                            <p:stCondLst>
                              <p:cond delay="5000"/>
                            </p:stCondLst>
                            <p:childTnLst>
                              <p:par>
                                <p:cTn id="9" presetID="22" presetClass="entr" presetSubtype="8" fill="hold" nodeType="afterEffect">
                                  <p:stCondLst>
                                    <p:cond delay="0"/>
                                  </p:stCondLst>
                                  <p:childTnLst>
                                    <p:set>
                                      <p:cBhvr>
                                        <p:cTn id="10" dur="1" fill="hold">
                                          <p:stCondLst>
                                            <p:cond delay="0"/>
                                          </p:stCondLst>
                                        </p:cTn>
                                        <p:tgtEl>
                                          <p:spTgt spid="6174"/>
                                        </p:tgtEl>
                                        <p:attrNameLst>
                                          <p:attrName>style.visibility</p:attrName>
                                        </p:attrNameLst>
                                      </p:cBhvr>
                                      <p:to>
                                        <p:strVal val="visible"/>
                                      </p:to>
                                    </p:set>
                                    <p:animEffect transition="in" filter="wipe(left)">
                                      <p:cBhvr>
                                        <p:cTn id="11" dur="3000"/>
                                        <p:tgtEl>
                                          <p:spTgt spid="6174"/>
                                        </p:tgtEl>
                                      </p:cBhvr>
                                    </p:animEffect>
                                  </p:childTnLst>
                                </p:cTn>
                              </p:par>
                            </p:childTnLst>
                          </p:cTn>
                        </p:par>
                        <p:par>
                          <p:cTn id="12" fill="hold" nodeType="afterGroup">
                            <p:stCondLst>
                              <p:cond delay="8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3000"/>
                                        <p:tgtEl>
                                          <p:spTgt spid="4"/>
                                        </p:tgtEl>
                                      </p:cBhvr>
                                    </p:animEffect>
                                  </p:childTnLst>
                                </p:cTn>
                              </p:par>
                            </p:childTnLst>
                          </p:cTn>
                        </p:par>
                        <p:par>
                          <p:cTn id="16" fill="hold" nodeType="afterGroup">
                            <p:stCondLst>
                              <p:cond delay="11000"/>
                            </p:stCondLst>
                            <p:childTnLst>
                              <p:par>
                                <p:cTn id="17" presetID="22" presetClass="entr" presetSubtype="8" fill="hold" nodeType="afterEffect">
                                  <p:stCondLst>
                                    <p:cond delay="2000"/>
                                  </p:stCondLst>
                                  <p:childTnLst>
                                    <p:set>
                                      <p:cBhvr>
                                        <p:cTn id="18" dur="1" fill="hold">
                                          <p:stCondLst>
                                            <p:cond delay="0"/>
                                          </p:stCondLst>
                                        </p:cTn>
                                        <p:tgtEl>
                                          <p:spTgt spid="6153"/>
                                        </p:tgtEl>
                                        <p:attrNameLst>
                                          <p:attrName>style.visibility</p:attrName>
                                        </p:attrNameLst>
                                      </p:cBhvr>
                                      <p:to>
                                        <p:strVal val="visible"/>
                                      </p:to>
                                    </p:set>
                                    <p:animEffect transition="in" filter="wipe(left)">
                                      <p:cBhvr>
                                        <p:cTn id="19" dur="2000"/>
                                        <p:tgtEl>
                                          <p:spTgt spid="6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prezentace-16-9-cz-v11.potx" id="{A1E069AA-5EB2-4FA2-9367-6D040ACEC8D2}" vid="{BC2189E0-F5C8-4AB2-8946-E3011F185C79}"/>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muni-prezentace-16-9-cz-v11</Template>
  <TotalTime>131</TotalTime>
  <Words>4191</Words>
  <Application>Microsoft Office PowerPoint</Application>
  <PresentationFormat>Širokoúhlá obrazovka</PresentationFormat>
  <Paragraphs>522</Paragraphs>
  <Slides>63</Slides>
  <Notes>59</Notes>
  <HiddenSlides>2</HiddenSlides>
  <MMClips>0</MMClips>
  <ScaleCrop>false</ScaleCrop>
  <HeadingPairs>
    <vt:vector size="8" baseType="variant">
      <vt:variant>
        <vt:lpstr>Použitá písma</vt:lpstr>
      </vt:variant>
      <vt:variant>
        <vt:i4>8</vt:i4>
      </vt:variant>
      <vt:variant>
        <vt:lpstr>Motiv</vt:lpstr>
      </vt:variant>
      <vt:variant>
        <vt:i4>1</vt:i4>
      </vt:variant>
      <vt:variant>
        <vt:lpstr>Vložené servery OLE</vt:lpstr>
      </vt:variant>
      <vt:variant>
        <vt:i4>3</vt:i4>
      </vt:variant>
      <vt:variant>
        <vt:lpstr>Nadpisy snímků</vt:lpstr>
      </vt:variant>
      <vt:variant>
        <vt:i4>63</vt:i4>
      </vt:variant>
    </vt:vector>
  </HeadingPairs>
  <TitlesOfParts>
    <vt:vector size="75" baseType="lpstr">
      <vt:lpstr>Arial</vt:lpstr>
      <vt:lpstr>Arial Unicode MS</vt:lpstr>
      <vt:lpstr>Cambria Math</vt:lpstr>
      <vt:lpstr>Symbol</vt:lpstr>
      <vt:lpstr>Tahoma</vt:lpstr>
      <vt:lpstr>Times New Roman</vt:lpstr>
      <vt:lpstr>Verdana</vt:lpstr>
      <vt:lpstr>Wingdings</vt:lpstr>
      <vt:lpstr>Prezentace_MU_CZ</vt:lpstr>
      <vt:lpstr>Rovnice</vt:lpstr>
      <vt:lpstr>Fotografie</vt:lpstr>
      <vt:lpstr>Rastrový obrázek</vt:lpstr>
      <vt:lpstr>Lectures on Medical Biophysics</vt:lpstr>
      <vt:lpstr>Lecture outline</vt:lpstr>
      <vt:lpstr>Ultrasound diagnostics</vt:lpstr>
      <vt:lpstr>Prezentace aplikace PowerPoint</vt:lpstr>
      <vt:lpstr>Interactions of US with Tissue</vt:lpstr>
      <vt:lpstr>Prezentace aplikace PowerPoint</vt:lpstr>
      <vt:lpstr>Acoustic parameters of medium</vt:lpstr>
      <vt:lpstr>Acoustic parameters of medium</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Ultrasonography: Interventional sonography </vt:lpstr>
      <vt:lpstr>Prezentace aplikace PowerPoint</vt:lpstr>
      <vt:lpstr>Prezentace aplikace PowerPoint</vt:lpstr>
      <vt:lpstr>Prezentace aplikace PowerPoint</vt:lpstr>
      <vt:lpstr>Prezentace aplikace PowerPoint</vt:lpstr>
      <vt:lpstr>Prezentace aplikace PowerPoint</vt:lpstr>
      <vt:lpstr>Four-dimensional (4D) image The fourth dimension is time</vt:lpstr>
      <vt:lpstr>Doppler flow measurement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Elastography</vt:lpstr>
      <vt:lpstr>Elastography</vt:lpstr>
      <vt:lpstr>Elastography</vt:lpstr>
      <vt:lpstr>Ultrasonic densitometry</vt:lpstr>
      <vt:lpstr>Ultrasonic densitometry</vt:lpstr>
      <vt:lpstr>Patient Safety: reducing Ultrasound ‘Doses’ (see also the lecture on ultrasound cavitation)</vt:lpstr>
      <vt:lpstr>Prudent use of Ultrasound</vt:lpstr>
      <vt:lpstr>Biological Effects</vt:lpstr>
      <vt:lpstr>Output Power from Transducer</vt:lpstr>
      <vt:lpstr>Risk Indicators </vt:lpstr>
      <vt:lpstr>Prezentace aplikace PowerPoint</vt:lpstr>
      <vt:lpstr>Optimisation of ‘Dose’ </vt:lpstr>
      <vt:lpstr>Authors:  Vojtěch Mornstein, Ivo Hrazdira, Pavel Grec    Content collaboration and language revision:    Carmel J. Caruana  Graphical design:   Lucie Mornsteinová  Last revision: September 2021, soundtrack added 2020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Lectures on Medical Biophysics</dc:title>
  <dc:creator>Vojtěch Mornstein</dc:creator>
  <cp:lastModifiedBy>Vojtěch Mornstein</cp:lastModifiedBy>
  <cp:revision>5</cp:revision>
  <cp:lastPrinted>1601-01-01T00:00:00Z</cp:lastPrinted>
  <dcterms:created xsi:type="dcterms:W3CDTF">2021-09-24T15:03:08Z</dcterms:created>
  <dcterms:modified xsi:type="dcterms:W3CDTF">2021-09-25T07:43:04Z</dcterms:modified>
</cp:coreProperties>
</file>