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2" autoAdjust="0"/>
    <p:restoredTop sz="95768" autoAdjust="0"/>
  </p:normalViewPr>
  <p:slideViewPr>
    <p:cSldViewPr snapToGrid="0">
      <p:cViewPr varScale="1">
        <p:scale>
          <a:sx n="89" d="100"/>
          <a:sy n="89" d="100"/>
        </p:scale>
        <p:origin x="198" y="7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researchgate.net/figure/Schematic-drawing-of-the-pupillary-light-reflex-pathway-"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398502" y="2900365"/>
            <a:ext cx="11502986" cy="1171580"/>
          </a:xfrm>
        </p:spPr>
        <p:txBody>
          <a:bodyPr/>
          <a:lstStyle/>
          <a:p>
            <a:r>
              <a:rPr lang="en-US" dirty="0"/>
              <a:t>XXVII. Examination of reflexes in man</a:t>
            </a:r>
            <a:br>
              <a:rPr lang="cs-CZ" dirty="0"/>
            </a:br>
            <a:br>
              <a:rPr lang="en-US" dirty="0"/>
            </a:b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en-GB" dirty="0"/>
              <a:t>Physiology - practices</a:t>
            </a:r>
          </a:p>
        </p:txBody>
      </p:sp>
      <p:sp>
        <p:nvSpPr>
          <p:cNvPr id="7" name="TextBox 6">
            <a:extLst>
              <a:ext uri="{FF2B5EF4-FFF2-40B4-BE49-F238E27FC236}">
                <a16:creationId xmlns:a16="http://schemas.microsoft.com/office/drawing/2014/main" id="{FC23D73F-DC93-06FB-3F86-E50394D2C981}"/>
              </a:ext>
            </a:extLst>
          </p:cNvPr>
          <p:cNvSpPr txBox="1"/>
          <p:nvPr/>
        </p:nvSpPr>
        <p:spPr>
          <a:xfrm>
            <a:off x="6846131" y="6354000"/>
            <a:ext cx="7920000" cy="338554"/>
          </a:xfrm>
          <a:prstGeom prst="rect">
            <a:avLst/>
          </a:prstGeom>
          <a:noFill/>
        </p:spPr>
        <p:txBody>
          <a:bodyPr wrap="square">
            <a:spAutoFit/>
          </a:bodyPr>
          <a:lstStyle/>
          <a:p>
            <a:r>
              <a:rPr lang="en-US" sz="1600" dirty="0"/>
              <a:t>Department of Physiology, Faculty of Medicine, LF MU</a:t>
            </a:r>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A95942-6931-3A8F-54A9-496CD8E75E6E}"/>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0BFA73A2-EB74-6228-C776-687DBC13622D}"/>
              </a:ext>
            </a:extLst>
          </p:cNvPr>
          <p:cNvSpPr>
            <a:spLocks noGrp="1"/>
          </p:cNvSpPr>
          <p:nvPr>
            <p:ph type="title"/>
          </p:nvPr>
        </p:nvSpPr>
        <p:spPr/>
        <p:txBody>
          <a:bodyPr/>
          <a:lstStyle/>
          <a:p>
            <a:r>
              <a:rPr lang="cs-CZ" dirty="0"/>
              <a:t>Axon reflex </a:t>
            </a:r>
            <a:r>
              <a:rPr lang="cs-CZ" sz="2000" dirty="0"/>
              <a:t>(</a:t>
            </a:r>
            <a:r>
              <a:rPr lang="cs-CZ" sz="2000" dirty="0" err="1"/>
              <a:t>extracentral</a:t>
            </a:r>
            <a:r>
              <a:rPr lang="cs-CZ" sz="2000" dirty="0"/>
              <a:t>)</a:t>
            </a:r>
          </a:p>
        </p:txBody>
      </p:sp>
      <p:sp>
        <p:nvSpPr>
          <p:cNvPr id="5" name="Content Placeholder 4">
            <a:extLst>
              <a:ext uri="{FF2B5EF4-FFF2-40B4-BE49-F238E27FC236}">
                <a16:creationId xmlns:a16="http://schemas.microsoft.com/office/drawing/2014/main" id="{7EFF3320-DDCB-647F-E5AC-27264130BF6F}"/>
              </a:ext>
            </a:extLst>
          </p:cNvPr>
          <p:cNvSpPr>
            <a:spLocks noGrp="1"/>
          </p:cNvSpPr>
          <p:nvPr>
            <p:ph idx="1"/>
          </p:nvPr>
        </p:nvSpPr>
        <p:spPr>
          <a:xfrm>
            <a:off x="720000" y="1692002"/>
            <a:ext cx="4880511" cy="4139998"/>
          </a:xfrm>
        </p:spPr>
        <p:txBody>
          <a:bodyPr/>
          <a:lstStyle/>
          <a:p>
            <a:r>
              <a:rPr lang="en-US" sz="2000" dirty="0"/>
              <a:t>The impulses generated in the sensory nerve are transmitted</a:t>
            </a:r>
            <a:r>
              <a:rPr lang="cs-CZ" sz="2000" dirty="0"/>
              <a:t> </a:t>
            </a:r>
            <a:r>
              <a:rPr lang="en-US" sz="2000" dirty="0"/>
              <a:t>anti-directionally (upstream)</a:t>
            </a:r>
            <a:r>
              <a:rPr lang="cs-CZ" sz="2000" dirty="0"/>
              <a:t> </a:t>
            </a:r>
            <a:r>
              <a:rPr lang="en-US" sz="2000" dirty="0"/>
              <a:t>to other branches of the sensory </a:t>
            </a:r>
            <a:r>
              <a:rPr lang="en-US" sz="2000" dirty="0" err="1"/>
              <a:t>fibre</a:t>
            </a:r>
            <a:endParaRPr lang="en-US" sz="2000" dirty="0"/>
          </a:p>
          <a:p>
            <a:r>
              <a:rPr lang="en-US" sz="2000" dirty="0"/>
              <a:t>When irritating the skin receptors,</a:t>
            </a:r>
            <a:r>
              <a:rPr lang="cs-CZ" sz="2000" dirty="0"/>
              <a:t> </a:t>
            </a:r>
            <a:r>
              <a:rPr lang="en-US" sz="2000" dirty="0"/>
              <a:t>the pulse is converted to nearby arterioles innervated by the same </a:t>
            </a:r>
            <a:r>
              <a:rPr lang="en-US" sz="2000" dirty="0" err="1"/>
              <a:t>fibre</a:t>
            </a:r>
            <a:endParaRPr lang="en-US" sz="2000" dirty="0"/>
          </a:p>
        </p:txBody>
      </p:sp>
      <p:grpSp>
        <p:nvGrpSpPr>
          <p:cNvPr id="6" name="object 6">
            <a:extLst>
              <a:ext uri="{FF2B5EF4-FFF2-40B4-BE49-F238E27FC236}">
                <a16:creationId xmlns:a16="http://schemas.microsoft.com/office/drawing/2014/main" id="{DCD0BCF5-1373-51D2-0E3A-0B51818D1107}"/>
              </a:ext>
            </a:extLst>
          </p:cNvPr>
          <p:cNvGrpSpPr/>
          <p:nvPr/>
        </p:nvGrpSpPr>
        <p:grpSpPr>
          <a:xfrm>
            <a:off x="5669312" y="1301241"/>
            <a:ext cx="5702935" cy="4988560"/>
            <a:chOff x="5669312" y="1301241"/>
            <a:chExt cx="5702935" cy="4988560"/>
          </a:xfrm>
        </p:grpSpPr>
        <p:sp>
          <p:nvSpPr>
            <p:cNvPr id="7" name="object 7">
              <a:extLst>
                <a:ext uri="{FF2B5EF4-FFF2-40B4-BE49-F238E27FC236}">
                  <a16:creationId xmlns:a16="http://schemas.microsoft.com/office/drawing/2014/main" id="{EB2D8584-FC0C-F1AC-1ED1-D8F071BAD2FF}"/>
                </a:ext>
              </a:extLst>
            </p:cNvPr>
            <p:cNvSpPr/>
            <p:nvPr/>
          </p:nvSpPr>
          <p:spPr>
            <a:xfrm>
              <a:off x="9861803" y="3692652"/>
              <a:ext cx="463550" cy="326390"/>
            </a:xfrm>
            <a:custGeom>
              <a:avLst/>
              <a:gdLst/>
              <a:ahLst/>
              <a:cxnLst/>
              <a:rect l="l" t="t" r="r" b="b"/>
              <a:pathLst>
                <a:path w="463550" h="326389">
                  <a:moveTo>
                    <a:pt x="356743" y="0"/>
                  </a:moveTo>
                  <a:lnTo>
                    <a:pt x="106552" y="0"/>
                  </a:lnTo>
                  <a:lnTo>
                    <a:pt x="65097" y="8380"/>
                  </a:lnTo>
                  <a:lnTo>
                    <a:pt x="31226" y="31226"/>
                  </a:lnTo>
                  <a:lnTo>
                    <a:pt x="8380" y="65097"/>
                  </a:lnTo>
                  <a:lnTo>
                    <a:pt x="0" y="106553"/>
                  </a:lnTo>
                  <a:lnTo>
                    <a:pt x="0" y="219583"/>
                  </a:lnTo>
                  <a:lnTo>
                    <a:pt x="8380" y="261038"/>
                  </a:lnTo>
                  <a:lnTo>
                    <a:pt x="31226" y="294909"/>
                  </a:lnTo>
                  <a:lnTo>
                    <a:pt x="65097" y="317755"/>
                  </a:lnTo>
                  <a:lnTo>
                    <a:pt x="106552" y="326136"/>
                  </a:lnTo>
                  <a:lnTo>
                    <a:pt x="356743" y="326136"/>
                  </a:lnTo>
                  <a:lnTo>
                    <a:pt x="398198" y="317755"/>
                  </a:lnTo>
                  <a:lnTo>
                    <a:pt x="432069" y="294909"/>
                  </a:lnTo>
                  <a:lnTo>
                    <a:pt x="454915" y="261038"/>
                  </a:lnTo>
                  <a:lnTo>
                    <a:pt x="463296" y="219583"/>
                  </a:lnTo>
                  <a:lnTo>
                    <a:pt x="463296" y="106553"/>
                  </a:lnTo>
                  <a:lnTo>
                    <a:pt x="454915" y="65097"/>
                  </a:lnTo>
                  <a:lnTo>
                    <a:pt x="432069" y="31226"/>
                  </a:lnTo>
                  <a:lnTo>
                    <a:pt x="398198" y="8380"/>
                  </a:lnTo>
                  <a:lnTo>
                    <a:pt x="356743" y="0"/>
                  </a:lnTo>
                  <a:close/>
                </a:path>
              </a:pathLst>
            </a:custGeom>
            <a:solidFill>
              <a:srgbClr val="C5DFB4"/>
            </a:solidFill>
          </p:spPr>
          <p:txBody>
            <a:bodyPr wrap="square" lIns="0" tIns="0" rIns="0" bIns="0" rtlCol="0"/>
            <a:lstStyle/>
            <a:p>
              <a:endParaRPr sz="2000">
                <a:latin typeface="+mj-lt"/>
              </a:endParaRPr>
            </a:p>
          </p:txBody>
        </p:sp>
        <p:sp>
          <p:nvSpPr>
            <p:cNvPr id="8" name="object 8">
              <a:extLst>
                <a:ext uri="{FF2B5EF4-FFF2-40B4-BE49-F238E27FC236}">
                  <a16:creationId xmlns:a16="http://schemas.microsoft.com/office/drawing/2014/main" id="{1F243F1B-49F5-460B-42B8-C9ECF565EC78}"/>
                </a:ext>
              </a:extLst>
            </p:cNvPr>
            <p:cNvSpPr/>
            <p:nvPr/>
          </p:nvSpPr>
          <p:spPr>
            <a:xfrm>
              <a:off x="9861803" y="3692652"/>
              <a:ext cx="463550" cy="326390"/>
            </a:xfrm>
            <a:custGeom>
              <a:avLst/>
              <a:gdLst/>
              <a:ahLst/>
              <a:cxnLst/>
              <a:rect l="l" t="t" r="r" b="b"/>
              <a:pathLst>
                <a:path w="463550" h="326389">
                  <a:moveTo>
                    <a:pt x="0" y="106553"/>
                  </a:moveTo>
                  <a:lnTo>
                    <a:pt x="8380" y="65097"/>
                  </a:lnTo>
                  <a:lnTo>
                    <a:pt x="31226" y="31226"/>
                  </a:lnTo>
                  <a:lnTo>
                    <a:pt x="65097" y="8380"/>
                  </a:lnTo>
                  <a:lnTo>
                    <a:pt x="106552" y="0"/>
                  </a:lnTo>
                  <a:lnTo>
                    <a:pt x="356743" y="0"/>
                  </a:lnTo>
                  <a:lnTo>
                    <a:pt x="398198" y="8380"/>
                  </a:lnTo>
                  <a:lnTo>
                    <a:pt x="432069" y="31226"/>
                  </a:lnTo>
                  <a:lnTo>
                    <a:pt x="454915" y="65097"/>
                  </a:lnTo>
                  <a:lnTo>
                    <a:pt x="463296" y="106553"/>
                  </a:lnTo>
                  <a:lnTo>
                    <a:pt x="463296" y="219583"/>
                  </a:lnTo>
                  <a:lnTo>
                    <a:pt x="454915" y="261038"/>
                  </a:lnTo>
                  <a:lnTo>
                    <a:pt x="432069" y="294909"/>
                  </a:lnTo>
                  <a:lnTo>
                    <a:pt x="398198" y="317755"/>
                  </a:lnTo>
                  <a:lnTo>
                    <a:pt x="356743" y="326136"/>
                  </a:lnTo>
                  <a:lnTo>
                    <a:pt x="106552" y="326136"/>
                  </a:lnTo>
                  <a:lnTo>
                    <a:pt x="65097" y="317755"/>
                  </a:lnTo>
                  <a:lnTo>
                    <a:pt x="31226" y="294909"/>
                  </a:lnTo>
                  <a:lnTo>
                    <a:pt x="8380" y="261038"/>
                  </a:lnTo>
                  <a:lnTo>
                    <a:pt x="0" y="219583"/>
                  </a:lnTo>
                  <a:lnTo>
                    <a:pt x="0" y="106553"/>
                  </a:lnTo>
                  <a:close/>
                </a:path>
              </a:pathLst>
            </a:custGeom>
            <a:ln w="12700">
              <a:solidFill>
                <a:srgbClr val="385622"/>
              </a:solidFill>
            </a:ln>
          </p:spPr>
          <p:txBody>
            <a:bodyPr wrap="square" lIns="0" tIns="0" rIns="0" bIns="0" rtlCol="0"/>
            <a:lstStyle/>
            <a:p>
              <a:endParaRPr sz="2000">
                <a:latin typeface="+mj-lt"/>
              </a:endParaRPr>
            </a:p>
          </p:txBody>
        </p:sp>
        <p:sp>
          <p:nvSpPr>
            <p:cNvPr id="9" name="object 9">
              <a:extLst>
                <a:ext uri="{FF2B5EF4-FFF2-40B4-BE49-F238E27FC236}">
                  <a16:creationId xmlns:a16="http://schemas.microsoft.com/office/drawing/2014/main" id="{E2019E4D-83A9-6224-87B7-B375765FE162}"/>
                </a:ext>
              </a:extLst>
            </p:cNvPr>
            <p:cNvSpPr/>
            <p:nvPr/>
          </p:nvSpPr>
          <p:spPr>
            <a:xfrm>
              <a:off x="10335767" y="3697224"/>
              <a:ext cx="463550" cy="327660"/>
            </a:xfrm>
            <a:custGeom>
              <a:avLst/>
              <a:gdLst/>
              <a:ahLst/>
              <a:cxnLst/>
              <a:rect l="l" t="t" r="r" b="b"/>
              <a:pathLst>
                <a:path w="463550" h="327660">
                  <a:moveTo>
                    <a:pt x="356234" y="0"/>
                  </a:moveTo>
                  <a:lnTo>
                    <a:pt x="107060" y="0"/>
                  </a:lnTo>
                  <a:lnTo>
                    <a:pt x="65418" y="8423"/>
                  </a:lnTo>
                  <a:lnTo>
                    <a:pt x="31384" y="31384"/>
                  </a:lnTo>
                  <a:lnTo>
                    <a:pt x="8423" y="65418"/>
                  </a:lnTo>
                  <a:lnTo>
                    <a:pt x="0" y="107061"/>
                  </a:lnTo>
                  <a:lnTo>
                    <a:pt x="0" y="220599"/>
                  </a:lnTo>
                  <a:lnTo>
                    <a:pt x="8423" y="262241"/>
                  </a:lnTo>
                  <a:lnTo>
                    <a:pt x="31384" y="296275"/>
                  </a:lnTo>
                  <a:lnTo>
                    <a:pt x="65418" y="319236"/>
                  </a:lnTo>
                  <a:lnTo>
                    <a:pt x="107060" y="327659"/>
                  </a:lnTo>
                  <a:lnTo>
                    <a:pt x="356234" y="327659"/>
                  </a:lnTo>
                  <a:lnTo>
                    <a:pt x="397877" y="319236"/>
                  </a:lnTo>
                  <a:lnTo>
                    <a:pt x="431911" y="296275"/>
                  </a:lnTo>
                  <a:lnTo>
                    <a:pt x="454872" y="262241"/>
                  </a:lnTo>
                  <a:lnTo>
                    <a:pt x="463296" y="220599"/>
                  </a:lnTo>
                  <a:lnTo>
                    <a:pt x="463296" y="107061"/>
                  </a:lnTo>
                  <a:lnTo>
                    <a:pt x="454872" y="65418"/>
                  </a:lnTo>
                  <a:lnTo>
                    <a:pt x="431911" y="31384"/>
                  </a:lnTo>
                  <a:lnTo>
                    <a:pt x="397877" y="8423"/>
                  </a:lnTo>
                  <a:lnTo>
                    <a:pt x="356234" y="0"/>
                  </a:lnTo>
                  <a:close/>
                </a:path>
              </a:pathLst>
            </a:custGeom>
            <a:solidFill>
              <a:srgbClr val="C5DFB4"/>
            </a:solidFill>
          </p:spPr>
          <p:txBody>
            <a:bodyPr wrap="square" lIns="0" tIns="0" rIns="0" bIns="0" rtlCol="0"/>
            <a:lstStyle/>
            <a:p>
              <a:endParaRPr sz="2000">
                <a:latin typeface="+mj-lt"/>
              </a:endParaRPr>
            </a:p>
          </p:txBody>
        </p:sp>
        <p:sp>
          <p:nvSpPr>
            <p:cNvPr id="10" name="object 10">
              <a:extLst>
                <a:ext uri="{FF2B5EF4-FFF2-40B4-BE49-F238E27FC236}">
                  <a16:creationId xmlns:a16="http://schemas.microsoft.com/office/drawing/2014/main" id="{F1D1E798-5A34-3A59-16B6-E609E0335D28}"/>
                </a:ext>
              </a:extLst>
            </p:cNvPr>
            <p:cNvSpPr/>
            <p:nvPr/>
          </p:nvSpPr>
          <p:spPr>
            <a:xfrm>
              <a:off x="10335767" y="3697224"/>
              <a:ext cx="463550" cy="327660"/>
            </a:xfrm>
            <a:custGeom>
              <a:avLst/>
              <a:gdLst/>
              <a:ahLst/>
              <a:cxnLst/>
              <a:rect l="l" t="t" r="r" b="b"/>
              <a:pathLst>
                <a:path w="463550" h="327660">
                  <a:moveTo>
                    <a:pt x="0" y="107061"/>
                  </a:moveTo>
                  <a:lnTo>
                    <a:pt x="8423" y="65418"/>
                  </a:lnTo>
                  <a:lnTo>
                    <a:pt x="31384" y="31384"/>
                  </a:lnTo>
                  <a:lnTo>
                    <a:pt x="65418" y="8423"/>
                  </a:lnTo>
                  <a:lnTo>
                    <a:pt x="107060" y="0"/>
                  </a:lnTo>
                  <a:lnTo>
                    <a:pt x="356234" y="0"/>
                  </a:lnTo>
                  <a:lnTo>
                    <a:pt x="397877" y="8423"/>
                  </a:lnTo>
                  <a:lnTo>
                    <a:pt x="431911" y="31384"/>
                  </a:lnTo>
                  <a:lnTo>
                    <a:pt x="454872" y="65418"/>
                  </a:lnTo>
                  <a:lnTo>
                    <a:pt x="463296" y="107061"/>
                  </a:lnTo>
                  <a:lnTo>
                    <a:pt x="463296" y="220599"/>
                  </a:lnTo>
                  <a:lnTo>
                    <a:pt x="454872" y="262241"/>
                  </a:lnTo>
                  <a:lnTo>
                    <a:pt x="431911" y="296275"/>
                  </a:lnTo>
                  <a:lnTo>
                    <a:pt x="397877" y="319236"/>
                  </a:lnTo>
                  <a:lnTo>
                    <a:pt x="356234" y="327659"/>
                  </a:lnTo>
                  <a:lnTo>
                    <a:pt x="107060" y="327659"/>
                  </a:lnTo>
                  <a:lnTo>
                    <a:pt x="65418" y="319236"/>
                  </a:lnTo>
                  <a:lnTo>
                    <a:pt x="31384" y="296275"/>
                  </a:lnTo>
                  <a:lnTo>
                    <a:pt x="8423" y="262241"/>
                  </a:lnTo>
                  <a:lnTo>
                    <a:pt x="0" y="220599"/>
                  </a:lnTo>
                  <a:lnTo>
                    <a:pt x="0" y="107061"/>
                  </a:lnTo>
                  <a:close/>
                </a:path>
              </a:pathLst>
            </a:custGeom>
            <a:ln w="12700">
              <a:solidFill>
                <a:srgbClr val="385622"/>
              </a:solidFill>
            </a:ln>
          </p:spPr>
          <p:txBody>
            <a:bodyPr wrap="square" lIns="0" tIns="0" rIns="0" bIns="0" rtlCol="0"/>
            <a:lstStyle/>
            <a:p>
              <a:endParaRPr sz="2000">
                <a:latin typeface="+mj-lt"/>
              </a:endParaRPr>
            </a:p>
          </p:txBody>
        </p:sp>
        <p:sp>
          <p:nvSpPr>
            <p:cNvPr id="11" name="object 11">
              <a:extLst>
                <a:ext uri="{FF2B5EF4-FFF2-40B4-BE49-F238E27FC236}">
                  <a16:creationId xmlns:a16="http://schemas.microsoft.com/office/drawing/2014/main" id="{6FBA8D9A-2255-4CAA-1527-E40C0EEBF3D8}"/>
                </a:ext>
              </a:extLst>
            </p:cNvPr>
            <p:cNvSpPr/>
            <p:nvPr/>
          </p:nvSpPr>
          <p:spPr>
            <a:xfrm>
              <a:off x="10800588" y="3697224"/>
              <a:ext cx="463550" cy="327660"/>
            </a:xfrm>
            <a:custGeom>
              <a:avLst/>
              <a:gdLst/>
              <a:ahLst/>
              <a:cxnLst/>
              <a:rect l="l" t="t" r="r" b="b"/>
              <a:pathLst>
                <a:path w="463550" h="327660">
                  <a:moveTo>
                    <a:pt x="356234" y="0"/>
                  </a:moveTo>
                  <a:lnTo>
                    <a:pt x="107060" y="0"/>
                  </a:lnTo>
                  <a:lnTo>
                    <a:pt x="65418" y="8423"/>
                  </a:lnTo>
                  <a:lnTo>
                    <a:pt x="31384" y="31384"/>
                  </a:lnTo>
                  <a:lnTo>
                    <a:pt x="8423" y="65418"/>
                  </a:lnTo>
                  <a:lnTo>
                    <a:pt x="0" y="107061"/>
                  </a:lnTo>
                  <a:lnTo>
                    <a:pt x="0" y="220599"/>
                  </a:lnTo>
                  <a:lnTo>
                    <a:pt x="8423" y="262241"/>
                  </a:lnTo>
                  <a:lnTo>
                    <a:pt x="31384" y="296275"/>
                  </a:lnTo>
                  <a:lnTo>
                    <a:pt x="65418" y="319236"/>
                  </a:lnTo>
                  <a:lnTo>
                    <a:pt x="107060" y="327659"/>
                  </a:lnTo>
                  <a:lnTo>
                    <a:pt x="356234" y="327659"/>
                  </a:lnTo>
                  <a:lnTo>
                    <a:pt x="397877" y="319236"/>
                  </a:lnTo>
                  <a:lnTo>
                    <a:pt x="431911" y="296275"/>
                  </a:lnTo>
                  <a:lnTo>
                    <a:pt x="454872" y="262241"/>
                  </a:lnTo>
                  <a:lnTo>
                    <a:pt x="463295" y="220599"/>
                  </a:lnTo>
                  <a:lnTo>
                    <a:pt x="463295" y="107061"/>
                  </a:lnTo>
                  <a:lnTo>
                    <a:pt x="454872" y="65418"/>
                  </a:lnTo>
                  <a:lnTo>
                    <a:pt x="431911" y="31384"/>
                  </a:lnTo>
                  <a:lnTo>
                    <a:pt x="397877" y="8423"/>
                  </a:lnTo>
                  <a:lnTo>
                    <a:pt x="356234" y="0"/>
                  </a:lnTo>
                  <a:close/>
                </a:path>
              </a:pathLst>
            </a:custGeom>
            <a:solidFill>
              <a:srgbClr val="C5DFB4"/>
            </a:solidFill>
          </p:spPr>
          <p:txBody>
            <a:bodyPr wrap="square" lIns="0" tIns="0" rIns="0" bIns="0" rtlCol="0"/>
            <a:lstStyle/>
            <a:p>
              <a:endParaRPr sz="2000">
                <a:latin typeface="+mj-lt"/>
              </a:endParaRPr>
            </a:p>
          </p:txBody>
        </p:sp>
        <p:sp>
          <p:nvSpPr>
            <p:cNvPr id="12" name="object 12">
              <a:extLst>
                <a:ext uri="{FF2B5EF4-FFF2-40B4-BE49-F238E27FC236}">
                  <a16:creationId xmlns:a16="http://schemas.microsoft.com/office/drawing/2014/main" id="{4FECBF01-9FC9-9D66-8694-2DDDC04EA65F}"/>
                </a:ext>
              </a:extLst>
            </p:cNvPr>
            <p:cNvSpPr/>
            <p:nvPr/>
          </p:nvSpPr>
          <p:spPr>
            <a:xfrm>
              <a:off x="10800588" y="3697224"/>
              <a:ext cx="463550" cy="327660"/>
            </a:xfrm>
            <a:custGeom>
              <a:avLst/>
              <a:gdLst/>
              <a:ahLst/>
              <a:cxnLst/>
              <a:rect l="l" t="t" r="r" b="b"/>
              <a:pathLst>
                <a:path w="463550" h="327660">
                  <a:moveTo>
                    <a:pt x="0" y="107061"/>
                  </a:moveTo>
                  <a:lnTo>
                    <a:pt x="8423" y="65418"/>
                  </a:lnTo>
                  <a:lnTo>
                    <a:pt x="31384" y="31384"/>
                  </a:lnTo>
                  <a:lnTo>
                    <a:pt x="65418" y="8423"/>
                  </a:lnTo>
                  <a:lnTo>
                    <a:pt x="107060" y="0"/>
                  </a:lnTo>
                  <a:lnTo>
                    <a:pt x="356234" y="0"/>
                  </a:lnTo>
                  <a:lnTo>
                    <a:pt x="397877" y="8423"/>
                  </a:lnTo>
                  <a:lnTo>
                    <a:pt x="431911" y="31384"/>
                  </a:lnTo>
                  <a:lnTo>
                    <a:pt x="454872" y="65418"/>
                  </a:lnTo>
                  <a:lnTo>
                    <a:pt x="463295" y="107061"/>
                  </a:lnTo>
                  <a:lnTo>
                    <a:pt x="463295" y="220599"/>
                  </a:lnTo>
                  <a:lnTo>
                    <a:pt x="454872" y="262241"/>
                  </a:lnTo>
                  <a:lnTo>
                    <a:pt x="431911" y="296275"/>
                  </a:lnTo>
                  <a:lnTo>
                    <a:pt x="397877" y="319236"/>
                  </a:lnTo>
                  <a:lnTo>
                    <a:pt x="356234" y="327659"/>
                  </a:lnTo>
                  <a:lnTo>
                    <a:pt x="107060" y="327659"/>
                  </a:lnTo>
                  <a:lnTo>
                    <a:pt x="65418" y="319236"/>
                  </a:lnTo>
                  <a:lnTo>
                    <a:pt x="31384" y="296275"/>
                  </a:lnTo>
                  <a:lnTo>
                    <a:pt x="8423" y="262241"/>
                  </a:lnTo>
                  <a:lnTo>
                    <a:pt x="0" y="220599"/>
                  </a:lnTo>
                  <a:lnTo>
                    <a:pt x="0" y="107061"/>
                  </a:lnTo>
                  <a:close/>
                </a:path>
              </a:pathLst>
            </a:custGeom>
            <a:ln w="12700">
              <a:solidFill>
                <a:srgbClr val="385622"/>
              </a:solidFill>
            </a:ln>
          </p:spPr>
          <p:txBody>
            <a:bodyPr wrap="square" lIns="0" tIns="0" rIns="0" bIns="0" rtlCol="0"/>
            <a:lstStyle/>
            <a:p>
              <a:endParaRPr sz="2000">
                <a:latin typeface="+mj-lt"/>
              </a:endParaRPr>
            </a:p>
          </p:txBody>
        </p:sp>
        <p:pic>
          <p:nvPicPr>
            <p:cNvPr id="13" name="object 13">
              <a:extLst>
                <a:ext uri="{FF2B5EF4-FFF2-40B4-BE49-F238E27FC236}">
                  <a16:creationId xmlns:a16="http://schemas.microsoft.com/office/drawing/2014/main" id="{FAD718CB-1F11-8B99-771D-AB2434FD483D}"/>
                </a:ext>
              </a:extLst>
            </p:cNvPr>
            <p:cNvPicPr/>
            <p:nvPr/>
          </p:nvPicPr>
          <p:blipFill>
            <a:blip r:embed="rId2" cstate="print"/>
            <a:stretch>
              <a:fillRect/>
            </a:stretch>
          </p:blipFill>
          <p:spPr>
            <a:xfrm>
              <a:off x="10021570" y="3800602"/>
              <a:ext cx="143763" cy="143764"/>
            </a:xfrm>
            <a:prstGeom prst="rect">
              <a:avLst/>
            </a:prstGeom>
          </p:spPr>
        </p:pic>
        <p:pic>
          <p:nvPicPr>
            <p:cNvPr id="14" name="object 14">
              <a:extLst>
                <a:ext uri="{FF2B5EF4-FFF2-40B4-BE49-F238E27FC236}">
                  <a16:creationId xmlns:a16="http://schemas.microsoft.com/office/drawing/2014/main" id="{7D8C8C18-1C3F-BF7E-9456-D64F05AF7A4F}"/>
                </a:ext>
              </a:extLst>
            </p:cNvPr>
            <p:cNvPicPr/>
            <p:nvPr/>
          </p:nvPicPr>
          <p:blipFill>
            <a:blip r:embed="rId3" cstate="print"/>
            <a:stretch>
              <a:fillRect/>
            </a:stretch>
          </p:blipFill>
          <p:spPr>
            <a:xfrm>
              <a:off x="10515345" y="3811269"/>
              <a:ext cx="145287" cy="143763"/>
            </a:xfrm>
            <a:prstGeom prst="rect">
              <a:avLst/>
            </a:prstGeom>
          </p:spPr>
        </p:pic>
        <p:pic>
          <p:nvPicPr>
            <p:cNvPr id="15" name="object 15">
              <a:extLst>
                <a:ext uri="{FF2B5EF4-FFF2-40B4-BE49-F238E27FC236}">
                  <a16:creationId xmlns:a16="http://schemas.microsoft.com/office/drawing/2014/main" id="{A4C0727A-43BA-0F65-86A0-886A6703C63A}"/>
                </a:ext>
              </a:extLst>
            </p:cNvPr>
            <p:cNvPicPr/>
            <p:nvPr/>
          </p:nvPicPr>
          <p:blipFill>
            <a:blip r:embed="rId3" cstate="print"/>
            <a:stretch>
              <a:fillRect/>
            </a:stretch>
          </p:blipFill>
          <p:spPr>
            <a:xfrm>
              <a:off x="10990833" y="3811269"/>
              <a:ext cx="145288" cy="143763"/>
            </a:xfrm>
            <a:prstGeom prst="rect">
              <a:avLst/>
            </a:prstGeom>
          </p:spPr>
        </p:pic>
        <p:sp>
          <p:nvSpPr>
            <p:cNvPr id="16" name="object 16">
              <a:extLst>
                <a:ext uri="{FF2B5EF4-FFF2-40B4-BE49-F238E27FC236}">
                  <a16:creationId xmlns:a16="http://schemas.microsoft.com/office/drawing/2014/main" id="{738D122A-6878-3736-D93F-B3B7CA4FC941}"/>
                </a:ext>
              </a:extLst>
            </p:cNvPr>
            <p:cNvSpPr/>
            <p:nvPr/>
          </p:nvSpPr>
          <p:spPr>
            <a:xfrm>
              <a:off x="9108185" y="3765041"/>
              <a:ext cx="1844039" cy="698500"/>
            </a:xfrm>
            <a:custGeom>
              <a:avLst/>
              <a:gdLst/>
              <a:ahLst/>
              <a:cxnLst/>
              <a:rect l="l" t="t" r="r" b="b"/>
              <a:pathLst>
                <a:path w="1844040" h="698500">
                  <a:moveTo>
                    <a:pt x="0" y="0"/>
                  </a:moveTo>
                  <a:lnTo>
                    <a:pt x="18025" y="39607"/>
                  </a:lnTo>
                  <a:lnTo>
                    <a:pt x="43833" y="77634"/>
                  </a:lnTo>
                  <a:lnTo>
                    <a:pt x="76169" y="113943"/>
                  </a:lnTo>
                  <a:lnTo>
                    <a:pt x="113779" y="148396"/>
                  </a:lnTo>
                  <a:lnTo>
                    <a:pt x="155409" y="180855"/>
                  </a:lnTo>
                  <a:lnTo>
                    <a:pt x="199804" y="211182"/>
                  </a:lnTo>
                  <a:lnTo>
                    <a:pt x="245709" y="239239"/>
                  </a:lnTo>
                  <a:lnTo>
                    <a:pt x="291872" y="264888"/>
                  </a:lnTo>
                  <a:lnTo>
                    <a:pt x="337036" y="287992"/>
                  </a:lnTo>
                  <a:lnTo>
                    <a:pt x="379948" y="308411"/>
                  </a:lnTo>
                  <a:lnTo>
                    <a:pt x="419354" y="326008"/>
                  </a:lnTo>
                  <a:lnTo>
                    <a:pt x="471194" y="345009"/>
                  </a:lnTo>
                  <a:lnTo>
                    <a:pt x="523799" y="358191"/>
                  </a:lnTo>
                  <a:lnTo>
                    <a:pt x="576529" y="366259"/>
                  </a:lnTo>
                  <a:lnTo>
                    <a:pt x="628745" y="369919"/>
                  </a:lnTo>
                  <a:lnTo>
                    <a:pt x="679805" y="369876"/>
                  </a:lnTo>
                  <a:lnTo>
                    <a:pt x="729071" y="366835"/>
                  </a:lnTo>
                  <a:lnTo>
                    <a:pt x="775902" y="361503"/>
                  </a:lnTo>
                  <a:lnTo>
                    <a:pt x="819658" y="354583"/>
                  </a:lnTo>
                  <a:lnTo>
                    <a:pt x="873646" y="341322"/>
                  </a:lnTo>
                  <a:lnTo>
                    <a:pt x="923863" y="322067"/>
                  </a:lnTo>
                  <a:lnTo>
                    <a:pt x="970518" y="297894"/>
                  </a:lnTo>
                  <a:lnTo>
                    <a:pt x="1013817" y="269879"/>
                  </a:lnTo>
                  <a:lnTo>
                    <a:pt x="1053970" y="239099"/>
                  </a:lnTo>
                  <a:lnTo>
                    <a:pt x="1091184" y="206628"/>
                  </a:lnTo>
                </a:path>
                <a:path w="1844040" h="698500">
                  <a:moveTo>
                    <a:pt x="10668" y="48767"/>
                  </a:moveTo>
                  <a:lnTo>
                    <a:pt x="33905" y="93507"/>
                  </a:lnTo>
                  <a:lnTo>
                    <a:pt x="61270" y="132760"/>
                  </a:lnTo>
                  <a:lnTo>
                    <a:pt x="93476" y="168782"/>
                  </a:lnTo>
                  <a:lnTo>
                    <a:pt x="131234" y="203829"/>
                  </a:lnTo>
                  <a:lnTo>
                    <a:pt x="175260" y="240156"/>
                  </a:lnTo>
                  <a:lnTo>
                    <a:pt x="211032" y="267870"/>
                  </a:lnTo>
                  <a:lnTo>
                    <a:pt x="250272" y="296575"/>
                  </a:lnTo>
                  <a:lnTo>
                    <a:pt x="292592" y="325442"/>
                  </a:lnTo>
                  <a:lnTo>
                    <a:pt x="337602" y="353642"/>
                  </a:lnTo>
                  <a:lnTo>
                    <a:pt x="384913" y="380347"/>
                  </a:lnTo>
                  <a:lnTo>
                    <a:pt x="434137" y="404729"/>
                  </a:lnTo>
                  <a:lnTo>
                    <a:pt x="484886" y="425957"/>
                  </a:lnTo>
                  <a:lnTo>
                    <a:pt x="531962" y="442336"/>
                  </a:lnTo>
                  <a:lnTo>
                    <a:pt x="582513" y="457374"/>
                  </a:lnTo>
                  <a:lnTo>
                    <a:pt x="635391" y="470936"/>
                  </a:lnTo>
                  <a:lnTo>
                    <a:pt x="689451" y="482885"/>
                  </a:lnTo>
                  <a:lnTo>
                    <a:pt x="743546" y="493084"/>
                  </a:lnTo>
                  <a:lnTo>
                    <a:pt x="796532" y="501395"/>
                  </a:lnTo>
                  <a:lnTo>
                    <a:pt x="847261" y="507683"/>
                  </a:lnTo>
                  <a:lnTo>
                    <a:pt x="894588" y="511809"/>
                  </a:lnTo>
                  <a:lnTo>
                    <a:pt x="954223" y="513591"/>
                  </a:lnTo>
                  <a:lnTo>
                    <a:pt x="1011968" y="511414"/>
                  </a:lnTo>
                  <a:lnTo>
                    <a:pt x="1067054" y="505809"/>
                  </a:lnTo>
                  <a:lnTo>
                    <a:pt x="1118710" y="497303"/>
                  </a:lnTo>
                  <a:lnTo>
                    <a:pt x="1166168" y="486427"/>
                  </a:lnTo>
                  <a:lnTo>
                    <a:pt x="1208659" y="473709"/>
                  </a:lnTo>
                  <a:lnTo>
                    <a:pt x="1261754" y="449181"/>
                  </a:lnTo>
                  <a:lnTo>
                    <a:pt x="1304242" y="418258"/>
                  </a:lnTo>
                  <a:lnTo>
                    <a:pt x="1339514" y="384073"/>
                  </a:lnTo>
                  <a:lnTo>
                    <a:pt x="1370965" y="349757"/>
                  </a:lnTo>
                  <a:lnTo>
                    <a:pt x="1399192" y="317952"/>
                  </a:lnTo>
                  <a:lnTo>
                    <a:pt x="1422479" y="286384"/>
                  </a:lnTo>
                  <a:lnTo>
                    <a:pt x="1440741" y="250817"/>
                  </a:lnTo>
                  <a:lnTo>
                    <a:pt x="1453896" y="207009"/>
                  </a:lnTo>
                </a:path>
                <a:path w="1844040" h="698500">
                  <a:moveTo>
                    <a:pt x="16764" y="70103"/>
                  </a:moveTo>
                  <a:lnTo>
                    <a:pt x="24080" y="87762"/>
                  </a:lnTo>
                  <a:lnTo>
                    <a:pt x="35575" y="117459"/>
                  </a:lnTo>
                  <a:lnTo>
                    <a:pt x="52714" y="154560"/>
                  </a:lnTo>
                  <a:lnTo>
                    <a:pt x="76962" y="194436"/>
                  </a:lnTo>
                  <a:lnTo>
                    <a:pt x="119772" y="251665"/>
                  </a:lnTo>
                  <a:lnTo>
                    <a:pt x="148581" y="286690"/>
                  </a:lnTo>
                  <a:lnTo>
                    <a:pt x="181919" y="323796"/>
                  </a:lnTo>
                  <a:lnTo>
                    <a:pt x="219483" y="361340"/>
                  </a:lnTo>
                  <a:lnTo>
                    <a:pt x="260968" y="397677"/>
                  </a:lnTo>
                  <a:lnTo>
                    <a:pt x="306070" y="431164"/>
                  </a:lnTo>
                  <a:lnTo>
                    <a:pt x="344125" y="456109"/>
                  </a:lnTo>
                  <a:lnTo>
                    <a:pt x="385262" y="481603"/>
                  </a:lnTo>
                  <a:lnTo>
                    <a:pt x="429156" y="507172"/>
                  </a:lnTo>
                  <a:lnTo>
                    <a:pt x="475484" y="532339"/>
                  </a:lnTo>
                  <a:lnTo>
                    <a:pt x="523921" y="556629"/>
                  </a:lnTo>
                  <a:lnTo>
                    <a:pt x="574143" y="579566"/>
                  </a:lnTo>
                  <a:lnTo>
                    <a:pt x="625827" y="600676"/>
                  </a:lnTo>
                  <a:lnTo>
                    <a:pt x="678647" y="619481"/>
                  </a:lnTo>
                  <a:lnTo>
                    <a:pt x="732282" y="635507"/>
                  </a:lnTo>
                  <a:lnTo>
                    <a:pt x="778067" y="647063"/>
                  </a:lnTo>
                  <a:lnTo>
                    <a:pt x="826703" y="657910"/>
                  </a:lnTo>
                  <a:lnTo>
                    <a:pt x="877489" y="667858"/>
                  </a:lnTo>
                  <a:lnTo>
                    <a:pt x="929722" y="676713"/>
                  </a:lnTo>
                  <a:lnTo>
                    <a:pt x="982702" y="684285"/>
                  </a:lnTo>
                  <a:lnTo>
                    <a:pt x="1035727" y="690382"/>
                  </a:lnTo>
                  <a:lnTo>
                    <a:pt x="1088096" y="694811"/>
                  </a:lnTo>
                  <a:lnTo>
                    <a:pt x="1139107" y="697382"/>
                  </a:lnTo>
                  <a:lnTo>
                    <a:pt x="1188060" y="697902"/>
                  </a:lnTo>
                  <a:lnTo>
                    <a:pt x="1234253" y="696179"/>
                  </a:lnTo>
                  <a:lnTo>
                    <a:pt x="1276985" y="692022"/>
                  </a:lnTo>
                  <a:lnTo>
                    <a:pt x="1331195" y="682245"/>
                  </a:lnTo>
                  <a:lnTo>
                    <a:pt x="1381839" y="668145"/>
                  </a:lnTo>
                  <a:lnTo>
                    <a:pt x="1429245" y="650136"/>
                  </a:lnTo>
                  <a:lnTo>
                    <a:pt x="1473739" y="628634"/>
                  </a:lnTo>
                  <a:lnTo>
                    <a:pt x="1515650" y="604054"/>
                  </a:lnTo>
                  <a:lnTo>
                    <a:pt x="1555305" y="576812"/>
                  </a:lnTo>
                  <a:lnTo>
                    <a:pt x="1593031" y="547322"/>
                  </a:lnTo>
                  <a:lnTo>
                    <a:pt x="1629156" y="516000"/>
                  </a:lnTo>
                  <a:lnTo>
                    <a:pt x="1663392" y="481514"/>
                  </a:lnTo>
                  <a:lnTo>
                    <a:pt x="1695307" y="442894"/>
                  </a:lnTo>
                  <a:lnTo>
                    <a:pt x="1725007" y="401104"/>
                  </a:lnTo>
                  <a:lnTo>
                    <a:pt x="1752600" y="357108"/>
                  </a:lnTo>
                  <a:lnTo>
                    <a:pt x="1778192" y="311867"/>
                  </a:lnTo>
                  <a:lnTo>
                    <a:pt x="1801891" y="266344"/>
                  </a:lnTo>
                  <a:lnTo>
                    <a:pt x="1823805" y="221504"/>
                  </a:lnTo>
                  <a:lnTo>
                    <a:pt x="1844040" y="178307"/>
                  </a:lnTo>
                </a:path>
              </a:pathLst>
            </a:custGeom>
            <a:ln w="28575">
              <a:solidFill>
                <a:srgbClr val="0000FF"/>
              </a:solidFill>
            </a:ln>
          </p:spPr>
          <p:txBody>
            <a:bodyPr wrap="square" lIns="0" tIns="0" rIns="0" bIns="0" rtlCol="0"/>
            <a:lstStyle/>
            <a:p>
              <a:endParaRPr sz="2000">
                <a:latin typeface="+mj-lt"/>
              </a:endParaRPr>
            </a:p>
          </p:txBody>
        </p:sp>
        <p:pic>
          <p:nvPicPr>
            <p:cNvPr id="17" name="object 17">
              <a:extLst>
                <a:ext uri="{FF2B5EF4-FFF2-40B4-BE49-F238E27FC236}">
                  <a16:creationId xmlns:a16="http://schemas.microsoft.com/office/drawing/2014/main" id="{7B2B2222-A43A-4813-89E6-BB68847EBB59}"/>
                </a:ext>
              </a:extLst>
            </p:cNvPr>
            <p:cNvPicPr/>
            <p:nvPr/>
          </p:nvPicPr>
          <p:blipFill>
            <a:blip r:embed="rId4" cstate="print"/>
            <a:stretch>
              <a:fillRect/>
            </a:stretch>
          </p:blipFill>
          <p:spPr>
            <a:xfrm>
              <a:off x="5669312" y="1338960"/>
              <a:ext cx="2090594" cy="1661667"/>
            </a:xfrm>
            <a:prstGeom prst="rect">
              <a:avLst/>
            </a:prstGeom>
          </p:spPr>
        </p:pic>
        <p:sp>
          <p:nvSpPr>
            <p:cNvPr id="18" name="object 18">
              <a:extLst>
                <a:ext uri="{FF2B5EF4-FFF2-40B4-BE49-F238E27FC236}">
                  <a16:creationId xmlns:a16="http://schemas.microsoft.com/office/drawing/2014/main" id="{C5900FD1-0D79-AB7B-BB45-0B6ADE21C4C8}"/>
                </a:ext>
              </a:extLst>
            </p:cNvPr>
            <p:cNvSpPr/>
            <p:nvPr/>
          </p:nvSpPr>
          <p:spPr>
            <a:xfrm>
              <a:off x="8256508" y="1447037"/>
              <a:ext cx="257810" cy="281940"/>
            </a:xfrm>
            <a:custGeom>
              <a:avLst/>
              <a:gdLst/>
              <a:ahLst/>
              <a:cxnLst/>
              <a:rect l="l" t="t" r="r" b="b"/>
              <a:pathLst>
                <a:path w="257809" h="281939">
                  <a:moveTo>
                    <a:pt x="8905" y="281939"/>
                  </a:moveTo>
                  <a:lnTo>
                    <a:pt x="3351" y="250086"/>
                  </a:lnTo>
                  <a:lnTo>
                    <a:pt x="0" y="219043"/>
                  </a:lnTo>
                  <a:lnTo>
                    <a:pt x="1101" y="189571"/>
                  </a:lnTo>
                  <a:lnTo>
                    <a:pt x="26009" y="136943"/>
                  </a:lnTo>
                  <a:lnTo>
                    <a:pt x="78075" y="92156"/>
                  </a:lnTo>
                  <a:lnTo>
                    <a:pt x="130391" y="68925"/>
                  </a:lnTo>
                  <a:lnTo>
                    <a:pt x="182957" y="67345"/>
                  </a:lnTo>
                  <a:lnTo>
                    <a:pt x="204739" y="62102"/>
                  </a:lnTo>
                  <a:lnTo>
                    <a:pt x="221813" y="48381"/>
                  </a:lnTo>
                  <a:lnTo>
                    <a:pt x="235505" y="29860"/>
                  </a:lnTo>
                  <a:lnTo>
                    <a:pt x="246959" y="11936"/>
                  </a:lnTo>
                  <a:lnTo>
                    <a:pt x="257317" y="0"/>
                  </a:lnTo>
                </a:path>
              </a:pathLst>
            </a:custGeom>
            <a:ln w="28575">
              <a:solidFill>
                <a:srgbClr val="0000FF"/>
              </a:solidFill>
            </a:ln>
          </p:spPr>
          <p:txBody>
            <a:bodyPr wrap="square" lIns="0" tIns="0" rIns="0" bIns="0" rtlCol="0"/>
            <a:lstStyle/>
            <a:p>
              <a:endParaRPr sz="2000">
                <a:latin typeface="+mj-lt"/>
              </a:endParaRPr>
            </a:p>
          </p:txBody>
        </p:sp>
        <p:sp>
          <p:nvSpPr>
            <p:cNvPr id="19" name="object 19">
              <a:extLst>
                <a:ext uri="{FF2B5EF4-FFF2-40B4-BE49-F238E27FC236}">
                  <a16:creationId xmlns:a16="http://schemas.microsoft.com/office/drawing/2014/main" id="{2BB09E84-D0A5-8679-E697-1BCA6DDB75FE}"/>
                </a:ext>
              </a:extLst>
            </p:cNvPr>
            <p:cNvSpPr/>
            <p:nvPr/>
          </p:nvSpPr>
          <p:spPr>
            <a:xfrm>
              <a:off x="11126056" y="5102444"/>
              <a:ext cx="240029" cy="426720"/>
            </a:xfrm>
            <a:custGeom>
              <a:avLst/>
              <a:gdLst/>
              <a:ahLst/>
              <a:cxnLst/>
              <a:rect l="l" t="t" r="r" b="b"/>
              <a:pathLst>
                <a:path w="240029" h="426720">
                  <a:moveTo>
                    <a:pt x="84118" y="0"/>
                  </a:moveTo>
                  <a:lnTo>
                    <a:pt x="30506" y="16326"/>
                  </a:lnTo>
                  <a:lnTo>
                    <a:pt x="2652" y="84584"/>
                  </a:lnTo>
                  <a:lnTo>
                    <a:pt x="0" y="132415"/>
                  </a:lnTo>
                  <a:lnTo>
                    <a:pt x="5320" y="186285"/>
                  </a:lnTo>
                  <a:lnTo>
                    <a:pt x="18955" y="243874"/>
                  </a:lnTo>
                  <a:lnTo>
                    <a:pt x="39786" y="299317"/>
                  </a:lnTo>
                  <a:lnTo>
                    <a:pt x="65419" y="347016"/>
                  </a:lnTo>
                  <a:lnTo>
                    <a:pt x="94282" y="385240"/>
                  </a:lnTo>
                  <a:lnTo>
                    <a:pt x="124808" y="412257"/>
                  </a:lnTo>
                  <a:lnTo>
                    <a:pt x="155425" y="426333"/>
                  </a:lnTo>
                  <a:lnTo>
                    <a:pt x="184563" y="425738"/>
                  </a:lnTo>
                  <a:lnTo>
                    <a:pt x="209027" y="410007"/>
                  </a:lnTo>
                  <a:lnTo>
                    <a:pt x="226563" y="381255"/>
                  </a:lnTo>
                  <a:lnTo>
                    <a:pt x="236824" y="341806"/>
                  </a:lnTo>
                  <a:lnTo>
                    <a:pt x="239465" y="293987"/>
                  </a:lnTo>
                  <a:lnTo>
                    <a:pt x="234140" y="240121"/>
                  </a:lnTo>
                  <a:lnTo>
                    <a:pt x="220504" y="182533"/>
                  </a:lnTo>
                  <a:lnTo>
                    <a:pt x="199718" y="127089"/>
                  </a:lnTo>
                  <a:lnTo>
                    <a:pt x="174102" y="79385"/>
                  </a:lnTo>
                  <a:lnTo>
                    <a:pt x="145241" y="41150"/>
                  </a:lnTo>
                  <a:lnTo>
                    <a:pt x="114718" y="14112"/>
                  </a:lnTo>
                  <a:lnTo>
                    <a:pt x="84118" y="0"/>
                  </a:lnTo>
                  <a:close/>
                </a:path>
              </a:pathLst>
            </a:custGeom>
            <a:solidFill>
              <a:srgbClr val="F4B083"/>
            </a:solidFill>
          </p:spPr>
          <p:txBody>
            <a:bodyPr wrap="square" lIns="0" tIns="0" rIns="0" bIns="0" rtlCol="0"/>
            <a:lstStyle/>
            <a:p>
              <a:endParaRPr sz="2000">
                <a:latin typeface="+mj-lt"/>
              </a:endParaRPr>
            </a:p>
          </p:txBody>
        </p:sp>
        <p:sp>
          <p:nvSpPr>
            <p:cNvPr id="20" name="object 20">
              <a:extLst>
                <a:ext uri="{FF2B5EF4-FFF2-40B4-BE49-F238E27FC236}">
                  <a16:creationId xmlns:a16="http://schemas.microsoft.com/office/drawing/2014/main" id="{FA3A0A5B-B70C-60FB-F978-60A14D77182E}"/>
                </a:ext>
              </a:extLst>
            </p:cNvPr>
            <p:cNvSpPr/>
            <p:nvPr/>
          </p:nvSpPr>
          <p:spPr>
            <a:xfrm>
              <a:off x="11126056" y="5102444"/>
              <a:ext cx="240029" cy="426720"/>
            </a:xfrm>
            <a:custGeom>
              <a:avLst/>
              <a:gdLst/>
              <a:ahLst/>
              <a:cxnLst/>
              <a:rect l="l" t="t" r="r" b="b"/>
              <a:pathLst>
                <a:path w="240029" h="426720">
                  <a:moveTo>
                    <a:pt x="18955" y="243874"/>
                  </a:moveTo>
                  <a:lnTo>
                    <a:pt x="5320" y="186285"/>
                  </a:lnTo>
                  <a:lnTo>
                    <a:pt x="0" y="132415"/>
                  </a:lnTo>
                  <a:lnTo>
                    <a:pt x="2652" y="84584"/>
                  </a:lnTo>
                  <a:lnTo>
                    <a:pt x="12935" y="45114"/>
                  </a:lnTo>
                  <a:lnTo>
                    <a:pt x="30506" y="16326"/>
                  </a:lnTo>
                  <a:lnTo>
                    <a:pt x="55023" y="542"/>
                  </a:lnTo>
                  <a:lnTo>
                    <a:pt x="84118" y="0"/>
                  </a:lnTo>
                  <a:lnTo>
                    <a:pt x="114718" y="14112"/>
                  </a:lnTo>
                  <a:lnTo>
                    <a:pt x="145241" y="41150"/>
                  </a:lnTo>
                  <a:lnTo>
                    <a:pt x="174102" y="79385"/>
                  </a:lnTo>
                  <a:lnTo>
                    <a:pt x="199718" y="127089"/>
                  </a:lnTo>
                  <a:lnTo>
                    <a:pt x="220504" y="182533"/>
                  </a:lnTo>
                  <a:lnTo>
                    <a:pt x="234140" y="240121"/>
                  </a:lnTo>
                  <a:lnTo>
                    <a:pt x="239465" y="293987"/>
                  </a:lnTo>
                  <a:lnTo>
                    <a:pt x="236824" y="341806"/>
                  </a:lnTo>
                  <a:lnTo>
                    <a:pt x="226563" y="381255"/>
                  </a:lnTo>
                  <a:lnTo>
                    <a:pt x="209027" y="410007"/>
                  </a:lnTo>
                  <a:lnTo>
                    <a:pt x="184563" y="425738"/>
                  </a:lnTo>
                  <a:lnTo>
                    <a:pt x="155425" y="426333"/>
                  </a:lnTo>
                  <a:lnTo>
                    <a:pt x="124808" y="412257"/>
                  </a:lnTo>
                  <a:lnTo>
                    <a:pt x="94282" y="385240"/>
                  </a:lnTo>
                  <a:lnTo>
                    <a:pt x="65419" y="347016"/>
                  </a:lnTo>
                  <a:lnTo>
                    <a:pt x="39786" y="299317"/>
                  </a:lnTo>
                  <a:lnTo>
                    <a:pt x="18955" y="243874"/>
                  </a:lnTo>
                  <a:close/>
                </a:path>
              </a:pathLst>
            </a:custGeom>
            <a:ln w="12699">
              <a:solidFill>
                <a:srgbClr val="CC3300"/>
              </a:solidFill>
            </a:ln>
          </p:spPr>
          <p:txBody>
            <a:bodyPr wrap="square" lIns="0" tIns="0" rIns="0" bIns="0" rtlCol="0"/>
            <a:lstStyle/>
            <a:p>
              <a:endParaRPr sz="2000">
                <a:latin typeface="+mj-lt"/>
              </a:endParaRPr>
            </a:p>
          </p:txBody>
        </p:sp>
        <p:sp>
          <p:nvSpPr>
            <p:cNvPr id="21" name="object 21">
              <a:extLst>
                <a:ext uri="{FF2B5EF4-FFF2-40B4-BE49-F238E27FC236}">
                  <a16:creationId xmlns:a16="http://schemas.microsoft.com/office/drawing/2014/main" id="{14F373E1-0587-7CDF-7FB7-2A83BD227004}"/>
                </a:ext>
              </a:extLst>
            </p:cNvPr>
            <p:cNvSpPr/>
            <p:nvPr/>
          </p:nvSpPr>
          <p:spPr>
            <a:xfrm>
              <a:off x="8702039" y="5107051"/>
              <a:ext cx="2595245" cy="1176655"/>
            </a:xfrm>
            <a:custGeom>
              <a:avLst/>
              <a:gdLst/>
              <a:ahLst/>
              <a:cxnLst/>
              <a:rect l="l" t="t" r="r" b="b"/>
              <a:pathLst>
                <a:path w="2595245" h="1176654">
                  <a:moveTo>
                    <a:pt x="2465704" y="0"/>
                  </a:moveTo>
                  <a:lnTo>
                    <a:pt x="0" y="751116"/>
                  </a:lnTo>
                  <a:lnTo>
                    <a:pt x="129539" y="1176286"/>
                  </a:lnTo>
                  <a:lnTo>
                    <a:pt x="2595244" y="425196"/>
                  </a:lnTo>
                  <a:lnTo>
                    <a:pt x="2465704" y="0"/>
                  </a:lnTo>
                  <a:close/>
                </a:path>
              </a:pathLst>
            </a:custGeom>
            <a:solidFill>
              <a:srgbClr val="F4B083"/>
            </a:solidFill>
          </p:spPr>
          <p:txBody>
            <a:bodyPr wrap="square" lIns="0" tIns="0" rIns="0" bIns="0" rtlCol="0"/>
            <a:lstStyle/>
            <a:p>
              <a:endParaRPr sz="2000">
                <a:latin typeface="+mj-lt"/>
              </a:endParaRPr>
            </a:p>
          </p:txBody>
        </p:sp>
        <p:sp>
          <p:nvSpPr>
            <p:cNvPr id="22" name="object 22">
              <a:extLst>
                <a:ext uri="{FF2B5EF4-FFF2-40B4-BE49-F238E27FC236}">
                  <a16:creationId xmlns:a16="http://schemas.microsoft.com/office/drawing/2014/main" id="{6B27DBEB-1B5B-29C2-D91C-F3827B659A9D}"/>
                </a:ext>
              </a:extLst>
            </p:cNvPr>
            <p:cNvSpPr/>
            <p:nvPr/>
          </p:nvSpPr>
          <p:spPr>
            <a:xfrm>
              <a:off x="8702039" y="5107051"/>
              <a:ext cx="2595245" cy="1176655"/>
            </a:xfrm>
            <a:custGeom>
              <a:avLst/>
              <a:gdLst/>
              <a:ahLst/>
              <a:cxnLst/>
              <a:rect l="l" t="t" r="r" b="b"/>
              <a:pathLst>
                <a:path w="2595245" h="1176654">
                  <a:moveTo>
                    <a:pt x="0" y="751116"/>
                  </a:moveTo>
                  <a:lnTo>
                    <a:pt x="2465704" y="0"/>
                  </a:lnTo>
                  <a:lnTo>
                    <a:pt x="2595244" y="425196"/>
                  </a:lnTo>
                  <a:lnTo>
                    <a:pt x="129539" y="1176286"/>
                  </a:lnTo>
                  <a:lnTo>
                    <a:pt x="0" y="751116"/>
                  </a:lnTo>
                  <a:close/>
                </a:path>
              </a:pathLst>
            </a:custGeom>
            <a:ln w="12700">
              <a:solidFill>
                <a:srgbClr val="CC3300"/>
              </a:solidFill>
            </a:ln>
          </p:spPr>
          <p:txBody>
            <a:bodyPr wrap="square" lIns="0" tIns="0" rIns="0" bIns="0" rtlCol="0"/>
            <a:lstStyle/>
            <a:p>
              <a:endParaRPr sz="2000">
                <a:latin typeface="+mj-lt"/>
              </a:endParaRPr>
            </a:p>
          </p:txBody>
        </p:sp>
        <p:sp>
          <p:nvSpPr>
            <p:cNvPr id="23" name="object 23">
              <a:extLst>
                <a:ext uri="{FF2B5EF4-FFF2-40B4-BE49-F238E27FC236}">
                  <a16:creationId xmlns:a16="http://schemas.microsoft.com/office/drawing/2014/main" id="{72BE828E-2825-2C49-3694-4BFD6581A6FF}"/>
                </a:ext>
              </a:extLst>
            </p:cNvPr>
            <p:cNvSpPr/>
            <p:nvPr/>
          </p:nvSpPr>
          <p:spPr>
            <a:xfrm>
              <a:off x="8661874" y="5850563"/>
              <a:ext cx="240029" cy="426720"/>
            </a:xfrm>
            <a:custGeom>
              <a:avLst/>
              <a:gdLst/>
              <a:ahLst/>
              <a:cxnLst/>
              <a:rect l="l" t="t" r="r" b="b"/>
              <a:pathLst>
                <a:path w="240029" h="426720">
                  <a:moveTo>
                    <a:pt x="84118" y="0"/>
                  </a:moveTo>
                  <a:lnTo>
                    <a:pt x="30506" y="16322"/>
                  </a:lnTo>
                  <a:lnTo>
                    <a:pt x="2652" y="84542"/>
                  </a:lnTo>
                  <a:lnTo>
                    <a:pt x="0" y="132369"/>
                  </a:lnTo>
                  <a:lnTo>
                    <a:pt x="5320" y="186248"/>
                  </a:lnTo>
                  <a:lnTo>
                    <a:pt x="18955" y="243861"/>
                  </a:lnTo>
                  <a:lnTo>
                    <a:pt x="39742" y="299274"/>
                  </a:lnTo>
                  <a:lnTo>
                    <a:pt x="65357" y="346959"/>
                  </a:lnTo>
                  <a:lnTo>
                    <a:pt x="94219" y="385182"/>
                  </a:lnTo>
                  <a:lnTo>
                    <a:pt x="124742" y="412208"/>
                  </a:lnTo>
                  <a:lnTo>
                    <a:pt x="155342" y="426305"/>
                  </a:lnTo>
                  <a:lnTo>
                    <a:pt x="184436" y="425737"/>
                  </a:lnTo>
                  <a:lnTo>
                    <a:pt x="208954" y="409982"/>
                  </a:lnTo>
                  <a:lnTo>
                    <a:pt x="226525" y="381218"/>
                  </a:lnTo>
                  <a:lnTo>
                    <a:pt x="236808" y="341763"/>
                  </a:lnTo>
                  <a:lnTo>
                    <a:pt x="239460" y="293939"/>
                  </a:lnTo>
                  <a:lnTo>
                    <a:pt x="234140" y="240063"/>
                  </a:lnTo>
                  <a:lnTo>
                    <a:pt x="220504" y="182456"/>
                  </a:lnTo>
                  <a:lnTo>
                    <a:pt x="199718" y="127038"/>
                  </a:lnTo>
                  <a:lnTo>
                    <a:pt x="174102" y="79349"/>
                  </a:lnTo>
                  <a:lnTo>
                    <a:pt x="145241" y="41124"/>
                  </a:lnTo>
                  <a:lnTo>
                    <a:pt x="114718" y="14097"/>
                  </a:lnTo>
                  <a:lnTo>
                    <a:pt x="84118" y="0"/>
                  </a:lnTo>
                  <a:close/>
                </a:path>
              </a:pathLst>
            </a:custGeom>
            <a:solidFill>
              <a:srgbClr val="F4B083"/>
            </a:solidFill>
          </p:spPr>
          <p:txBody>
            <a:bodyPr wrap="square" lIns="0" tIns="0" rIns="0" bIns="0" rtlCol="0"/>
            <a:lstStyle/>
            <a:p>
              <a:endParaRPr sz="2000">
                <a:latin typeface="+mj-lt"/>
              </a:endParaRPr>
            </a:p>
          </p:txBody>
        </p:sp>
        <p:sp>
          <p:nvSpPr>
            <p:cNvPr id="24" name="object 24">
              <a:extLst>
                <a:ext uri="{FF2B5EF4-FFF2-40B4-BE49-F238E27FC236}">
                  <a16:creationId xmlns:a16="http://schemas.microsoft.com/office/drawing/2014/main" id="{EA88B212-8CBB-FF74-585B-74679F875209}"/>
                </a:ext>
              </a:extLst>
            </p:cNvPr>
            <p:cNvSpPr/>
            <p:nvPr/>
          </p:nvSpPr>
          <p:spPr>
            <a:xfrm>
              <a:off x="8661874" y="5850563"/>
              <a:ext cx="240029" cy="426720"/>
            </a:xfrm>
            <a:custGeom>
              <a:avLst/>
              <a:gdLst/>
              <a:ahLst/>
              <a:cxnLst/>
              <a:rect l="l" t="t" r="r" b="b"/>
              <a:pathLst>
                <a:path w="240029" h="426720">
                  <a:moveTo>
                    <a:pt x="18955" y="243861"/>
                  </a:moveTo>
                  <a:lnTo>
                    <a:pt x="5320" y="186248"/>
                  </a:lnTo>
                  <a:lnTo>
                    <a:pt x="0" y="132369"/>
                  </a:lnTo>
                  <a:lnTo>
                    <a:pt x="2652" y="84542"/>
                  </a:lnTo>
                  <a:lnTo>
                    <a:pt x="12935" y="45087"/>
                  </a:lnTo>
                  <a:lnTo>
                    <a:pt x="30506" y="16322"/>
                  </a:lnTo>
                  <a:lnTo>
                    <a:pt x="55023" y="567"/>
                  </a:lnTo>
                  <a:lnTo>
                    <a:pt x="84118" y="0"/>
                  </a:lnTo>
                  <a:lnTo>
                    <a:pt x="114718" y="14097"/>
                  </a:lnTo>
                  <a:lnTo>
                    <a:pt x="145241" y="41124"/>
                  </a:lnTo>
                  <a:lnTo>
                    <a:pt x="174102" y="79349"/>
                  </a:lnTo>
                  <a:lnTo>
                    <a:pt x="199718" y="127038"/>
                  </a:lnTo>
                  <a:lnTo>
                    <a:pt x="220504" y="182456"/>
                  </a:lnTo>
                  <a:lnTo>
                    <a:pt x="234140" y="240063"/>
                  </a:lnTo>
                  <a:lnTo>
                    <a:pt x="239460" y="293939"/>
                  </a:lnTo>
                  <a:lnTo>
                    <a:pt x="236808" y="341763"/>
                  </a:lnTo>
                  <a:lnTo>
                    <a:pt x="226525" y="381218"/>
                  </a:lnTo>
                  <a:lnTo>
                    <a:pt x="208954" y="409982"/>
                  </a:lnTo>
                  <a:lnTo>
                    <a:pt x="184436" y="425737"/>
                  </a:lnTo>
                  <a:lnTo>
                    <a:pt x="155342" y="426305"/>
                  </a:lnTo>
                  <a:lnTo>
                    <a:pt x="124742" y="412208"/>
                  </a:lnTo>
                  <a:lnTo>
                    <a:pt x="94219" y="385182"/>
                  </a:lnTo>
                  <a:lnTo>
                    <a:pt x="65357" y="346959"/>
                  </a:lnTo>
                  <a:lnTo>
                    <a:pt x="39742" y="299274"/>
                  </a:lnTo>
                  <a:lnTo>
                    <a:pt x="18955" y="243861"/>
                  </a:lnTo>
                  <a:close/>
                </a:path>
              </a:pathLst>
            </a:custGeom>
            <a:ln w="12700">
              <a:solidFill>
                <a:srgbClr val="CC3300"/>
              </a:solidFill>
            </a:ln>
          </p:spPr>
          <p:txBody>
            <a:bodyPr wrap="square" lIns="0" tIns="0" rIns="0" bIns="0" rtlCol="0"/>
            <a:lstStyle/>
            <a:p>
              <a:endParaRPr sz="2000">
                <a:latin typeface="+mj-lt"/>
              </a:endParaRPr>
            </a:p>
          </p:txBody>
        </p:sp>
        <p:sp>
          <p:nvSpPr>
            <p:cNvPr id="25" name="object 25">
              <a:extLst>
                <a:ext uri="{FF2B5EF4-FFF2-40B4-BE49-F238E27FC236}">
                  <a16:creationId xmlns:a16="http://schemas.microsoft.com/office/drawing/2014/main" id="{6ECA0B3E-6400-FC2D-E41A-011D06D6E6AF}"/>
                </a:ext>
              </a:extLst>
            </p:cNvPr>
            <p:cNvSpPr/>
            <p:nvPr/>
          </p:nvSpPr>
          <p:spPr>
            <a:xfrm>
              <a:off x="11130788" y="5123433"/>
              <a:ext cx="184785" cy="400050"/>
            </a:xfrm>
            <a:custGeom>
              <a:avLst/>
              <a:gdLst/>
              <a:ahLst/>
              <a:cxnLst/>
              <a:rect l="l" t="t" r="r" b="b"/>
              <a:pathLst>
                <a:path w="184784" h="400050">
                  <a:moveTo>
                    <a:pt x="68960" y="0"/>
                  </a:moveTo>
                  <a:lnTo>
                    <a:pt x="0" y="20955"/>
                  </a:lnTo>
                  <a:lnTo>
                    <a:pt x="115442" y="399796"/>
                  </a:lnTo>
                  <a:lnTo>
                    <a:pt x="184276" y="378841"/>
                  </a:lnTo>
                  <a:lnTo>
                    <a:pt x="68960" y="0"/>
                  </a:lnTo>
                  <a:close/>
                </a:path>
              </a:pathLst>
            </a:custGeom>
            <a:solidFill>
              <a:srgbClr val="F4B083"/>
            </a:solidFill>
          </p:spPr>
          <p:txBody>
            <a:bodyPr wrap="square" lIns="0" tIns="0" rIns="0" bIns="0" rtlCol="0"/>
            <a:lstStyle/>
            <a:p>
              <a:endParaRPr sz="2000">
                <a:latin typeface="+mj-lt"/>
              </a:endParaRPr>
            </a:p>
          </p:txBody>
        </p:sp>
        <p:sp>
          <p:nvSpPr>
            <p:cNvPr id="26" name="object 26">
              <a:extLst>
                <a:ext uri="{FF2B5EF4-FFF2-40B4-BE49-F238E27FC236}">
                  <a16:creationId xmlns:a16="http://schemas.microsoft.com/office/drawing/2014/main" id="{AB395732-4885-DAE7-566B-3599F29E26B3}"/>
                </a:ext>
              </a:extLst>
            </p:cNvPr>
            <p:cNvSpPr/>
            <p:nvPr/>
          </p:nvSpPr>
          <p:spPr>
            <a:xfrm>
              <a:off x="11130788" y="5123433"/>
              <a:ext cx="184785" cy="400050"/>
            </a:xfrm>
            <a:custGeom>
              <a:avLst/>
              <a:gdLst/>
              <a:ahLst/>
              <a:cxnLst/>
              <a:rect l="l" t="t" r="r" b="b"/>
              <a:pathLst>
                <a:path w="184784" h="400050">
                  <a:moveTo>
                    <a:pt x="0" y="20955"/>
                  </a:moveTo>
                  <a:lnTo>
                    <a:pt x="68960" y="0"/>
                  </a:lnTo>
                  <a:lnTo>
                    <a:pt x="184276" y="378841"/>
                  </a:lnTo>
                  <a:lnTo>
                    <a:pt x="115442" y="399796"/>
                  </a:lnTo>
                  <a:lnTo>
                    <a:pt x="0" y="20955"/>
                  </a:lnTo>
                  <a:close/>
                </a:path>
              </a:pathLst>
            </a:custGeom>
            <a:ln w="12699">
              <a:solidFill>
                <a:srgbClr val="F4B083"/>
              </a:solidFill>
            </a:ln>
          </p:spPr>
          <p:txBody>
            <a:bodyPr wrap="square" lIns="0" tIns="0" rIns="0" bIns="0" rtlCol="0"/>
            <a:lstStyle/>
            <a:p>
              <a:endParaRPr sz="2000">
                <a:latin typeface="+mj-lt"/>
              </a:endParaRPr>
            </a:p>
          </p:txBody>
        </p:sp>
        <p:pic>
          <p:nvPicPr>
            <p:cNvPr id="27" name="object 27">
              <a:extLst>
                <a:ext uri="{FF2B5EF4-FFF2-40B4-BE49-F238E27FC236}">
                  <a16:creationId xmlns:a16="http://schemas.microsoft.com/office/drawing/2014/main" id="{D7F835E4-C872-9CBC-CA83-2E8BA216A737}"/>
                </a:ext>
              </a:extLst>
            </p:cNvPr>
            <p:cNvPicPr/>
            <p:nvPr/>
          </p:nvPicPr>
          <p:blipFill>
            <a:blip r:embed="rId5" cstate="print"/>
            <a:stretch>
              <a:fillRect/>
            </a:stretch>
          </p:blipFill>
          <p:spPr>
            <a:xfrm>
              <a:off x="7332154" y="1301241"/>
              <a:ext cx="3760914" cy="4579683"/>
            </a:xfrm>
            <a:prstGeom prst="rect">
              <a:avLst/>
            </a:prstGeom>
          </p:spPr>
        </p:pic>
      </p:grpSp>
      <p:sp>
        <p:nvSpPr>
          <p:cNvPr id="28" name="object 28">
            <a:extLst>
              <a:ext uri="{FF2B5EF4-FFF2-40B4-BE49-F238E27FC236}">
                <a16:creationId xmlns:a16="http://schemas.microsoft.com/office/drawing/2014/main" id="{D55795F3-1F1C-F870-08E6-BD86D7E493B5}"/>
              </a:ext>
            </a:extLst>
          </p:cNvPr>
          <p:cNvSpPr txBox="1"/>
          <p:nvPr/>
        </p:nvSpPr>
        <p:spPr>
          <a:xfrm>
            <a:off x="7863331" y="561594"/>
            <a:ext cx="1547495" cy="505267"/>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body of </a:t>
            </a:r>
            <a:r>
              <a:rPr sz="1600" spc="-10" dirty="0">
                <a:latin typeface="+mj-lt"/>
                <a:cs typeface="Calibri"/>
              </a:rPr>
              <a:t>sensoric</a:t>
            </a:r>
            <a:endParaRPr sz="1600">
              <a:latin typeface="+mj-lt"/>
              <a:cs typeface="Calibri"/>
            </a:endParaRPr>
          </a:p>
          <a:p>
            <a:pPr marL="12700">
              <a:lnSpc>
                <a:spcPct val="100000"/>
              </a:lnSpc>
            </a:pPr>
            <a:r>
              <a:rPr sz="1600" spc="-10" dirty="0">
                <a:latin typeface="+mj-lt"/>
                <a:cs typeface="Calibri"/>
              </a:rPr>
              <a:t>neuron</a:t>
            </a:r>
            <a:endParaRPr sz="1600">
              <a:latin typeface="+mj-lt"/>
              <a:cs typeface="Calibri"/>
            </a:endParaRPr>
          </a:p>
        </p:txBody>
      </p:sp>
      <p:sp>
        <p:nvSpPr>
          <p:cNvPr id="29" name="object 29">
            <a:extLst>
              <a:ext uri="{FF2B5EF4-FFF2-40B4-BE49-F238E27FC236}">
                <a16:creationId xmlns:a16="http://schemas.microsoft.com/office/drawing/2014/main" id="{274FEB24-15A5-7294-85D9-965EDEFB50E7}"/>
              </a:ext>
            </a:extLst>
          </p:cNvPr>
          <p:cNvSpPr txBox="1"/>
          <p:nvPr/>
        </p:nvSpPr>
        <p:spPr>
          <a:xfrm>
            <a:off x="6456679" y="713689"/>
            <a:ext cx="570230" cy="505267"/>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spinal</a:t>
            </a:r>
            <a:endParaRPr sz="1600">
              <a:latin typeface="+mj-lt"/>
              <a:cs typeface="Calibri"/>
            </a:endParaRPr>
          </a:p>
          <a:p>
            <a:pPr marL="12700">
              <a:lnSpc>
                <a:spcPct val="100000"/>
              </a:lnSpc>
              <a:spcBef>
                <a:spcPts val="5"/>
              </a:spcBef>
            </a:pPr>
            <a:r>
              <a:rPr sz="1600" spc="-20" dirty="0">
                <a:latin typeface="+mj-lt"/>
                <a:cs typeface="Calibri"/>
              </a:rPr>
              <a:t>cord</a:t>
            </a:r>
            <a:endParaRPr sz="1600">
              <a:latin typeface="+mj-lt"/>
              <a:cs typeface="Calibri"/>
            </a:endParaRPr>
          </a:p>
        </p:txBody>
      </p:sp>
      <p:sp>
        <p:nvSpPr>
          <p:cNvPr id="30" name="object 30">
            <a:extLst>
              <a:ext uri="{FF2B5EF4-FFF2-40B4-BE49-F238E27FC236}">
                <a16:creationId xmlns:a16="http://schemas.microsoft.com/office/drawing/2014/main" id="{A9DA16E7-69A3-2217-CFDA-2A1E0C5C3B5F}"/>
              </a:ext>
            </a:extLst>
          </p:cNvPr>
          <p:cNvSpPr txBox="1"/>
          <p:nvPr/>
        </p:nvSpPr>
        <p:spPr>
          <a:xfrm>
            <a:off x="9920478" y="3231641"/>
            <a:ext cx="175006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skin</a:t>
            </a:r>
            <a:r>
              <a:rPr sz="1600" spc="-20" dirty="0">
                <a:latin typeface="+mj-lt"/>
                <a:cs typeface="Calibri"/>
              </a:rPr>
              <a:t> </a:t>
            </a:r>
            <a:r>
              <a:rPr sz="1600" dirty="0">
                <a:latin typeface="+mj-lt"/>
                <a:cs typeface="Calibri"/>
              </a:rPr>
              <a:t>nerve</a:t>
            </a:r>
            <a:r>
              <a:rPr sz="1600" spc="-10" dirty="0">
                <a:latin typeface="+mj-lt"/>
                <a:cs typeface="Calibri"/>
              </a:rPr>
              <a:t> endings</a:t>
            </a:r>
            <a:endParaRPr sz="1600">
              <a:latin typeface="+mj-lt"/>
              <a:cs typeface="Calibri"/>
            </a:endParaRPr>
          </a:p>
        </p:txBody>
      </p:sp>
      <p:sp>
        <p:nvSpPr>
          <p:cNvPr id="31" name="object 31">
            <a:extLst>
              <a:ext uri="{FF2B5EF4-FFF2-40B4-BE49-F238E27FC236}">
                <a16:creationId xmlns:a16="http://schemas.microsoft.com/office/drawing/2014/main" id="{9BAB93ED-F8C7-D7DE-3D07-AC067BD2E629}"/>
              </a:ext>
            </a:extLst>
          </p:cNvPr>
          <p:cNvSpPr txBox="1"/>
          <p:nvPr/>
        </p:nvSpPr>
        <p:spPr>
          <a:xfrm>
            <a:off x="9410826" y="5912307"/>
            <a:ext cx="2060449" cy="505267"/>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mj-lt"/>
                <a:cs typeface="Calibri"/>
              </a:rPr>
              <a:t>arteriolar</a:t>
            </a:r>
            <a:r>
              <a:rPr sz="1600" spc="-45" dirty="0">
                <a:latin typeface="+mj-lt"/>
                <a:cs typeface="Calibri"/>
              </a:rPr>
              <a:t> </a:t>
            </a:r>
            <a:r>
              <a:rPr sz="1600" spc="-20" dirty="0">
                <a:latin typeface="+mj-lt"/>
                <a:cs typeface="Calibri"/>
              </a:rPr>
              <a:t>nerve </a:t>
            </a:r>
            <a:r>
              <a:rPr sz="1600" spc="-10" dirty="0">
                <a:latin typeface="+mj-lt"/>
                <a:cs typeface="Calibri"/>
              </a:rPr>
              <a:t>endings</a:t>
            </a:r>
            <a:endParaRPr sz="1600" dirty="0">
              <a:latin typeface="+mj-lt"/>
              <a:cs typeface="Calibri"/>
            </a:endParaRPr>
          </a:p>
        </p:txBody>
      </p:sp>
      <p:sp>
        <p:nvSpPr>
          <p:cNvPr id="32" name="object 32">
            <a:extLst>
              <a:ext uri="{FF2B5EF4-FFF2-40B4-BE49-F238E27FC236}">
                <a16:creationId xmlns:a16="http://schemas.microsoft.com/office/drawing/2014/main" id="{37FFCD35-4714-34A7-3E08-EED14DF683DD}"/>
              </a:ext>
            </a:extLst>
          </p:cNvPr>
          <p:cNvSpPr txBox="1"/>
          <p:nvPr/>
        </p:nvSpPr>
        <p:spPr>
          <a:xfrm>
            <a:off x="7316469" y="4481271"/>
            <a:ext cx="995680"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antidrome</a:t>
            </a:r>
            <a:endParaRPr sz="1600">
              <a:latin typeface="+mj-lt"/>
              <a:cs typeface="Calibri"/>
            </a:endParaRPr>
          </a:p>
        </p:txBody>
      </p:sp>
      <p:sp>
        <p:nvSpPr>
          <p:cNvPr id="33" name="object 34">
            <a:extLst>
              <a:ext uri="{FF2B5EF4-FFF2-40B4-BE49-F238E27FC236}">
                <a16:creationId xmlns:a16="http://schemas.microsoft.com/office/drawing/2014/main" id="{1DDECF7F-D270-F5CF-8AF4-595DC021580B}"/>
              </a:ext>
            </a:extLst>
          </p:cNvPr>
          <p:cNvSpPr txBox="1"/>
          <p:nvPr/>
        </p:nvSpPr>
        <p:spPr>
          <a:xfrm>
            <a:off x="9938384" y="4649216"/>
            <a:ext cx="1492250" cy="259045"/>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FF0000"/>
                </a:solidFill>
                <a:latin typeface="+mj-lt"/>
                <a:cs typeface="Calibri"/>
              </a:rPr>
              <a:t>axon</a:t>
            </a:r>
            <a:r>
              <a:rPr sz="1600" spc="-90" dirty="0">
                <a:solidFill>
                  <a:srgbClr val="FF0000"/>
                </a:solidFill>
                <a:latin typeface="+mj-lt"/>
                <a:cs typeface="Calibri"/>
              </a:rPr>
              <a:t> </a:t>
            </a:r>
            <a:r>
              <a:rPr sz="1600" dirty="0">
                <a:solidFill>
                  <a:srgbClr val="FF0000"/>
                </a:solidFill>
                <a:latin typeface="+mj-lt"/>
                <a:cs typeface="Calibri"/>
              </a:rPr>
              <a:t>reflex</a:t>
            </a:r>
            <a:r>
              <a:rPr sz="1600" spc="-80" dirty="0">
                <a:solidFill>
                  <a:srgbClr val="FF0000"/>
                </a:solidFill>
                <a:latin typeface="+mj-lt"/>
                <a:cs typeface="Calibri"/>
              </a:rPr>
              <a:t> </a:t>
            </a:r>
            <a:r>
              <a:rPr sz="1600" spc="-20" dirty="0">
                <a:solidFill>
                  <a:srgbClr val="FF0000"/>
                </a:solidFill>
                <a:latin typeface="+mj-lt"/>
                <a:cs typeface="Calibri"/>
              </a:rPr>
              <a:t>arch</a:t>
            </a:r>
            <a:endParaRPr sz="1600">
              <a:latin typeface="+mj-lt"/>
              <a:cs typeface="Calibri"/>
            </a:endParaRPr>
          </a:p>
        </p:txBody>
      </p:sp>
      <p:sp>
        <p:nvSpPr>
          <p:cNvPr id="34" name="object 35">
            <a:extLst>
              <a:ext uri="{FF2B5EF4-FFF2-40B4-BE49-F238E27FC236}">
                <a16:creationId xmlns:a16="http://schemas.microsoft.com/office/drawing/2014/main" id="{72E4E841-727B-A1B9-B355-24AFCC6AB7B1}"/>
              </a:ext>
            </a:extLst>
          </p:cNvPr>
          <p:cNvSpPr txBox="1"/>
          <p:nvPr/>
        </p:nvSpPr>
        <p:spPr>
          <a:xfrm>
            <a:off x="9366250" y="2148966"/>
            <a:ext cx="115506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orthodrome conduction</a:t>
            </a:r>
            <a:endParaRPr sz="1600">
              <a:latin typeface="+mj-lt"/>
              <a:cs typeface="Calibri"/>
            </a:endParaRPr>
          </a:p>
        </p:txBody>
      </p:sp>
      <p:sp>
        <p:nvSpPr>
          <p:cNvPr id="37" name="Content Placeholder 4">
            <a:extLst>
              <a:ext uri="{FF2B5EF4-FFF2-40B4-BE49-F238E27FC236}">
                <a16:creationId xmlns:a16="http://schemas.microsoft.com/office/drawing/2014/main" id="{518BA341-11A0-DA30-7DD2-865F1527C490}"/>
              </a:ext>
            </a:extLst>
          </p:cNvPr>
          <p:cNvSpPr txBox="1">
            <a:spLocks/>
          </p:cNvSpPr>
          <p:nvPr/>
        </p:nvSpPr>
        <p:spPr>
          <a:xfrm>
            <a:off x="695740" y="4908261"/>
            <a:ext cx="7958291" cy="1571739"/>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en-US" sz="2000" kern="0" dirty="0"/>
              <a:t>Substance P from the nerve endings dilates the</a:t>
            </a:r>
            <a:r>
              <a:rPr lang="cs-CZ" sz="2000" kern="0" dirty="0"/>
              <a:t> </a:t>
            </a:r>
            <a:r>
              <a:rPr lang="en-US" sz="2000" kern="0" dirty="0" err="1"/>
              <a:t>arteriol</a:t>
            </a:r>
            <a:r>
              <a:rPr lang="en-US" sz="2000" kern="0" dirty="0"/>
              <a:t> and increases the vascular permeability</a:t>
            </a:r>
            <a:r>
              <a:rPr lang="cs-CZ" sz="2000" kern="0" dirty="0"/>
              <a:t> </a:t>
            </a:r>
            <a:r>
              <a:rPr lang="en-US" sz="2000" kern="0" dirty="0"/>
              <a:t>(red </a:t>
            </a:r>
            <a:r>
              <a:rPr lang="en-US" sz="2000" kern="0" dirty="0" err="1"/>
              <a:t>dermographismus</a:t>
            </a:r>
            <a:r>
              <a:rPr lang="en-US" sz="2000" kern="0" dirty="0"/>
              <a:t>)</a:t>
            </a:r>
          </a:p>
          <a:p>
            <a:pPr lvl="1"/>
            <a:r>
              <a:rPr lang="en-US" sz="1800" kern="0" dirty="0"/>
              <a:t>In addition, histamine released from mast cells also dilates</a:t>
            </a:r>
            <a:r>
              <a:rPr lang="cs-CZ" sz="1800" kern="0" dirty="0"/>
              <a:t> </a:t>
            </a:r>
            <a:r>
              <a:rPr lang="en-US" sz="1800" kern="0" dirty="0"/>
              <a:t>the vessels and increases their permeability</a:t>
            </a:r>
          </a:p>
          <a:p>
            <a:endParaRPr lang="cs-CZ" sz="2400" kern="0" dirty="0"/>
          </a:p>
        </p:txBody>
      </p:sp>
    </p:spTree>
    <p:extLst>
      <p:ext uri="{BB962C8B-B14F-4D97-AF65-F5344CB8AC3E}">
        <p14:creationId xmlns:p14="http://schemas.microsoft.com/office/powerpoint/2010/main" val="987726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4ADF15-2F13-345D-6BC1-9DC9097EFFFF}"/>
              </a:ext>
            </a:extLst>
          </p:cNvPr>
          <p:cNvSpPr>
            <a:spLocks noGrp="1"/>
          </p:cNvSpPr>
          <p:nvPr>
            <p:ph type="ftr" sz="quarter" idx="10"/>
          </p:nvPr>
        </p:nvSpPr>
        <p:spPr/>
        <p:txBody>
          <a:bodyPr/>
          <a:lstStyle/>
          <a:p>
            <a:r>
              <a:rPr lang="en-US" noProof="0" dirty="0"/>
              <a:t>Examination of reflexes in man</a:t>
            </a:r>
            <a:endParaRPr lang="en-GB" noProof="0" dirty="0"/>
          </a:p>
        </p:txBody>
      </p:sp>
      <p:sp>
        <p:nvSpPr>
          <p:cNvPr id="3" name="Slide Number Placeholder 2">
            <a:extLst>
              <a:ext uri="{FF2B5EF4-FFF2-40B4-BE49-F238E27FC236}">
                <a16:creationId xmlns:a16="http://schemas.microsoft.com/office/drawing/2014/main" id="{E44172F6-52AA-B737-02D0-F16F4ED69F22}"/>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Title 3">
            <a:extLst>
              <a:ext uri="{FF2B5EF4-FFF2-40B4-BE49-F238E27FC236}">
                <a16:creationId xmlns:a16="http://schemas.microsoft.com/office/drawing/2014/main" id="{88A19CF5-B6F0-3072-49CA-0186DCA99267}"/>
              </a:ext>
            </a:extLst>
          </p:cNvPr>
          <p:cNvSpPr>
            <a:spLocks noGrp="1"/>
          </p:cNvSpPr>
          <p:nvPr>
            <p:ph type="title"/>
          </p:nvPr>
        </p:nvSpPr>
        <p:spPr/>
        <p:txBody>
          <a:bodyPr/>
          <a:lstStyle/>
          <a:p>
            <a:r>
              <a:rPr lang="cs-CZ" dirty="0" err="1"/>
              <a:t>Pupillary</a:t>
            </a:r>
            <a:r>
              <a:rPr lang="cs-CZ" dirty="0"/>
              <a:t> </a:t>
            </a:r>
            <a:r>
              <a:rPr lang="cs-CZ" dirty="0" err="1"/>
              <a:t>responses</a:t>
            </a:r>
            <a:endParaRPr lang="cs-CZ" dirty="0"/>
          </a:p>
        </p:txBody>
      </p:sp>
      <p:sp>
        <p:nvSpPr>
          <p:cNvPr id="5" name="Content Placeholder 4">
            <a:extLst>
              <a:ext uri="{FF2B5EF4-FFF2-40B4-BE49-F238E27FC236}">
                <a16:creationId xmlns:a16="http://schemas.microsoft.com/office/drawing/2014/main" id="{000954A1-011C-3287-4D13-79D5FCC26A03}"/>
              </a:ext>
            </a:extLst>
          </p:cNvPr>
          <p:cNvSpPr>
            <a:spLocks noGrp="1"/>
          </p:cNvSpPr>
          <p:nvPr>
            <p:ph idx="1"/>
          </p:nvPr>
        </p:nvSpPr>
        <p:spPr>
          <a:xfrm>
            <a:off x="720000" y="1692002"/>
            <a:ext cx="4723538" cy="4139998"/>
          </a:xfrm>
        </p:spPr>
        <p:txBody>
          <a:bodyPr/>
          <a:lstStyle/>
          <a:p>
            <a:r>
              <a:rPr lang="en-US" dirty="0"/>
              <a:t>Constriction of pupils in reaction to light</a:t>
            </a:r>
          </a:p>
          <a:p>
            <a:pPr lvl="1"/>
            <a:r>
              <a:rPr lang="en-US" dirty="0"/>
              <a:t>symmetrical constriction of both pupils</a:t>
            </a:r>
          </a:p>
          <a:p>
            <a:pPr lvl="1"/>
            <a:r>
              <a:rPr lang="en-US" dirty="0"/>
              <a:t>miosis – constriction of pupils, parasympathetic activity</a:t>
            </a:r>
          </a:p>
          <a:p>
            <a:pPr lvl="1"/>
            <a:r>
              <a:rPr lang="en-US" dirty="0"/>
              <a:t>mydriasis – dilatation of pupils, sympathetic activity</a:t>
            </a:r>
          </a:p>
          <a:p>
            <a:pPr lvl="1"/>
            <a:r>
              <a:rPr lang="en-US" dirty="0" err="1"/>
              <a:t>centre</a:t>
            </a:r>
            <a:r>
              <a:rPr lang="en-US" dirty="0"/>
              <a:t> of reflex: brainstem (diencephalon)</a:t>
            </a:r>
          </a:p>
          <a:p>
            <a:endParaRPr lang="cs-CZ" dirty="0"/>
          </a:p>
        </p:txBody>
      </p:sp>
      <p:pic>
        <p:nvPicPr>
          <p:cNvPr id="7" name="object 3">
            <a:extLst>
              <a:ext uri="{FF2B5EF4-FFF2-40B4-BE49-F238E27FC236}">
                <a16:creationId xmlns:a16="http://schemas.microsoft.com/office/drawing/2014/main" id="{C9A1F81A-D248-11B3-5680-8FD24CB9BCD5}"/>
              </a:ext>
            </a:extLst>
          </p:cNvPr>
          <p:cNvPicPr/>
          <p:nvPr/>
        </p:nvPicPr>
        <p:blipFill>
          <a:blip r:embed="rId2" cstate="print"/>
          <a:stretch>
            <a:fillRect/>
          </a:stretch>
        </p:blipFill>
        <p:spPr>
          <a:xfrm>
            <a:off x="5274564" y="620268"/>
            <a:ext cx="6726936" cy="6094476"/>
          </a:xfrm>
          <a:prstGeom prst="rect">
            <a:avLst/>
          </a:prstGeom>
        </p:spPr>
      </p:pic>
      <p:sp>
        <p:nvSpPr>
          <p:cNvPr id="9" name="object 4">
            <a:extLst>
              <a:ext uri="{FF2B5EF4-FFF2-40B4-BE49-F238E27FC236}">
                <a16:creationId xmlns:a16="http://schemas.microsoft.com/office/drawing/2014/main" id="{63677154-D5C8-C113-14A3-6AA80D6C869D}"/>
              </a:ext>
            </a:extLst>
          </p:cNvPr>
          <p:cNvSpPr txBox="1"/>
          <p:nvPr/>
        </p:nvSpPr>
        <p:spPr>
          <a:xfrm>
            <a:off x="4804701" y="118259"/>
            <a:ext cx="5893435" cy="391160"/>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Calibri"/>
                <a:cs typeface="Calibri"/>
              </a:rPr>
              <a:t>https://</a:t>
            </a:r>
            <a:r>
              <a:rPr sz="1200" spc="-10" dirty="0">
                <a:latin typeface="Calibri"/>
                <a:cs typeface="Calibri"/>
                <a:hlinkClick r:id="rId3"/>
              </a:rPr>
              <a:t>www.researchgate.net/figure/Schematic-drawing-of-the-pupillary-light-reflex-pathway-</a:t>
            </a:r>
            <a:r>
              <a:rPr sz="1200" spc="-10" dirty="0">
                <a:latin typeface="Calibri"/>
                <a:cs typeface="Calibri"/>
              </a:rPr>
              <a:t> By-</a:t>
            </a:r>
            <a:r>
              <a:rPr sz="1200" spc="-20" dirty="0">
                <a:latin typeface="Calibri"/>
                <a:cs typeface="Calibri"/>
              </a:rPr>
              <a:t>way-</a:t>
            </a:r>
            <a:r>
              <a:rPr sz="1200" dirty="0">
                <a:latin typeface="Calibri"/>
                <a:cs typeface="Calibri"/>
              </a:rPr>
              <a:t>of-</a:t>
            </a:r>
            <a:r>
              <a:rPr sz="1200" spc="-10" dirty="0">
                <a:latin typeface="Calibri"/>
                <a:cs typeface="Calibri"/>
              </a:rPr>
              <a:t>the-optic-tract-the_fig1_318593544</a:t>
            </a:r>
            <a:endParaRPr sz="1200" dirty="0">
              <a:latin typeface="Calibri"/>
              <a:cs typeface="Calibri"/>
            </a:endParaRPr>
          </a:p>
        </p:txBody>
      </p:sp>
    </p:spTree>
    <p:extLst>
      <p:ext uri="{BB962C8B-B14F-4D97-AF65-F5344CB8AC3E}">
        <p14:creationId xmlns:p14="http://schemas.microsoft.com/office/powerpoint/2010/main" val="3247985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398502" y="2900365"/>
            <a:ext cx="11502986" cy="1171580"/>
          </a:xfrm>
        </p:spPr>
        <p:txBody>
          <a:bodyPr/>
          <a:lstStyle/>
          <a:p>
            <a:r>
              <a:rPr lang="en-US" dirty="0"/>
              <a:t>XXVIII. Recording of Achilles’ tendon reflex</a:t>
            </a:r>
            <a:br>
              <a:rPr lang="en-US" dirty="0"/>
            </a:b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en-GB" dirty="0"/>
              <a:t>Physiology - practices</a:t>
            </a:r>
          </a:p>
        </p:txBody>
      </p:sp>
      <p:sp>
        <p:nvSpPr>
          <p:cNvPr id="7" name="TextBox 6">
            <a:extLst>
              <a:ext uri="{FF2B5EF4-FFF2-40B4-BE49-F238E27FC236}">
                <a16:creationId xmlns:a16="http://schemas.microsoft.com/office/drawing/2014/main" id="{FC23D73F-DC93-06FB-3F86-E50394D2C981}"/>
              </a:ext>
            </a:extLst>
          </p:cNvPr>
          <p:cNvSpPr txBox="1"/>
          <p:nvPr/>
        </p:nvSpPr>
        <p:spPr>
          <a:xfrm>
            <a:off x="6846131" y="6354000"/>
            <a:ext cx="7920000" cy="338554"/>
          </a:xfrm>
          <a:prstGeom prst="rect">
            <a:avLst/>
          </a:prstGeom>
          <a:noFill/>
        </p:spPr>
        <p:txBody>
          <a:bodyPr wrap="square">
            <a:spAutoFit/>
          </a:bodyPr>
          <a:lstStyle/>
          <a:p>
            <a:r>
              <a:rPr lang="en-US" sz="1600" dirty="0"/>
              <a:t>Department of Physiology, Faculty of Medicine, LF MU</a:t>
            </a:r>
          </a:p>
        </p:txBody>
      </p:sp>
    </p:spTree>
    <p:extLst>
      <p:ext uri="{BB962C8B-B14F-4D97-AF65-F5344CB8AC3E}">
        <p14:creationId xmlns:p14="http://schemas.microsoft.com/office/powerpoint/2010/main" val="375810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08F590-AD46-7E34-0184-81C4F3886A69}"/>
              </a:ext>
            </a:extLst>
          </p:cNvPr>
          <p:cNvSpPr>
            <a:spLocks noGrp="1"/>
          </p:cNvSpPr>
          <p:nvPr>
            <p:ph type="ftr" sz="quarter" idx="10"/>
          </p:nvPr>
        </p:nvSpPr>
        <p:spPr/>
        <p:txBody>
          <a:bodyPr/>
          <a:lstStyle/>
          <a:p>
            <a:r>
              <a:rPr lang="en-US" noProof="0" dirty="0"/>
              <a:t>Recording of Achilles’ tendon reflex</a:t>
            </a:r>
            <a:endParaRPr lang="en-GB" noProof="0" dirty="0"/>
          </a:p>
        </p:txBody>
      </p:sp>
      <p:sp>
        <p:nvSpPr>
          <p:cNvPr id="3" name="Slide Number Placeholder 2">
            <a:extLst>
              <a:ext uri="{FF2B5EF4-FFF2-40B4-BE49-F238E27FC236}">
                <a16:creationId xmlns:a16="http://schemas.microsoft.com/office/drawing/2014/main" id="{D7EF4709-6B13-EEFA-23C5-9534AE0671E5}"/>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8E173DB8-77E2-F6A6-EF56-47A0671089DB}"/>
              </a:ext>
            </a:extLst>
          </p:cNvPr>
          <p:cNvSpPr>
            <a:spLocks noGrp="1"/>
          </p:cNvSpPr>
          <p:nvPr>
            <p:ph type="title"/>
          </p:nvPr>
        </p:nvSpPr>
        <p:spPr/>
        <p:txBody>
          <a:bodyPr/>
          <a:lstStyle/>
          <a:p>
            <a:r>
              <a:rPr lang="en-US" sz="4000" spc="-35" dirty="0"/>
              <a:t>Recording</a:t>
            </a:r>
            <a:r>
              <a:rPr lang="en-US" sz="4000" spc="-140" dirty="0"/>
              <a:t> </a:t>
            </a:r>
            <a:r>
              <a:rPr lang="en-US" sz="4000" dirty="0"/>
              <a:t>of</a:t>
            </a:r>
            <a:r>
              <a:rPr lang="en-US" sz="4000" spc="-100" dirty="0"/>
              <a:t> </a:t>
            </a:r>
            <a:r>
              <a:rPr lang="en-US" sz="4000" spc="-10" dirty="0"/>
              <a:t>Achilles’</a:t>
            </a:r>
            <a:r>
              <a:rPr lang="en-US" sz="4000" spc="-105" dirty="0"/>
              <a:t> </a:t>
            </a:r>
            <a:r>
              <a:rPr lang="en-US" sz="4000" spc="-10" dirty="0"/>
              <a:t>tendon</a:t>
            </a:r>
            <a:r>
              <a:rPr lang="en-US" sz="4000" spc="-120" dirty="0"/>
              <a:t> </a:t>
            </a:r>
            <a:r>
              <a:rPr lang="en-US" sz="4000" spc="-10" dirty="0"/>
              <a:t>reflex</a:t>
            </a:r>
            <a:endParaRPr lang="cs-CZ" dirty="0"/>
          </a:p>
        </p:txBody>
      </p:sp>
      <p:sp>
        <p:nvSpPr>
          <p:cNvPr id="5" name="Content Placeholder 4">
            <a:extLst>
              <a:ext uri="{FF2B5EF4-FFF2-40B4-BE49-F238E27FC236}">
                <a16:creationId xmlns:a16="http://schemas.microsoft.com/office/drawing/2014/main" id="{01E345C9-FC47-7AF9-9A7F-D2FA22FAE6EF}"/>
              </a:ext>
            </a:extLst>
          </p:cNvPr>
          <p:cNvSpPr>
            <a:spLocks noGrp="1"/>
          </p:cNvSpPr>
          <p:nvPr>
            <p:ph idx="1"/>
          </p:nvPr>
        </p:nvSpPr>
        <p:spPr/>
        <p:txBody>
          <a:bodyPr/>
          <a:lstStyle/>
          <a:p>
            <a:pPr marL="72000" indent="0">
              <a:buNone/>
            </a:pPr>
            <a:r>
              <a:rPr lang="en-US" b="1" dirty="0"/>
              <a:t>Aim</a:t>
            </a:r>
            <a:r>
              <a:rPr lang="en-US" dirty="0"/>
              <a:t>:</a:t>
            </a:r>
          </a:p>
          <a:p>
            <a:r>
              <a:rPr lang="en-US" dirty="0"/>
              <a:t>To learn how to register electrical and mechanical responses of</a:t>
            </a:r>
          </a:p>
          <a:p>
            <a:pPr marL="72000" indent="0">
              <a:buNone/>
            </a:pPr>
            <a:r>
              <a:rPr lang="cs-CZ" dirty="0"/>
              <a:t>  </a:t>
            </a:r>
            <a:r>
              <a:rPr lang="en-US" dirty="0"/>
              <a:t>Achilles’ tendon reflex.</a:t>
            </a:r>
          </a:p>
          <a:p>
            <a:r>
              <a:rPr lang="en-US" dirty="0"/>
              <a:t>After measuring particular values get an idea about the time sequence of electrophysiological processes of reflex response, which start with stimulation of appropriate receptors and ends up in muscle relaxation.</a:t>
            </a:r>
          </a:p>
          <a:p>
            <a:r>
              <a:rPr lang="en-US" dirty="0"/>
              <a:t>Achilles' tendon reflex – monosynaptic, proprioceptive, somatic, stretch, unconditioned, spinal, </a:t>
            </a:r>
            <a:r>
              <a:rPr lang="en-US" dirty="0" err="1"/>
              <a:t>monosegmental</a:t>
            </a:r>
            <a:endParaRPr lang="en-US" dirty="0"/>
          </a:p>
          <a:p>
            <a:endParaRPr lang="cs-CZ" dirty="0"/>
          </a:p>
        </p:txBody>
      </p:sp>
    </p:spTree>
    <p:extLst>
      <p:ext uri="{BB962C8B-B14F-4D97-AF65-F5344CB8AC3E}">
        <p14:creationId xmlns:p14="http://schemas.microsoft.com/office/powerpoint/2010/main" val="63152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08F590-AD46-7E34-0184-81C4F3886A69}"/>
              </a:ext>
            </a:extLst>
          </p:cNvPr>
          <p:cNvSpPr>
            <a:spLocks noGrp="1"/>
          </p:cNvSpPr>
          <p:nvPr>
            <p:ph type="ftr" sz="quarter" idx="10"/>
          </p:nvPr>
        </p:nvSpPr>
        <p:spPr/>
        <p:txBody>
          <a:bodyPr/>
          <a:lstStyle/>
          <a:p>
            <a:r>
              <a:rPr lang="en-US" noProof="0" dirty="0"/>
              <a:t>Recording of Achilles’ tendon reflex</a:t>
            </a:r>
            <a:endParaRPr lang="en-GB" noProof="0" dirty="0"/>
          </a:p>
        </p:txBody>
      </p:sp>
      <p:sp>
        <p:nvSpPr>
          <p:cNvPr id="3" name="Slide Number Placeholder 2">
            <a:extLst>
              <a:ext uri="{FF2B5EF4-FFF2-40B4-BE49-F238E27FC236}">
                <a16:creationId xmlns:a16="http://schemas.microsoft.com/office/drawing/2014/main" id="{D7EF4709-6B13-EEFA-23C5-9534AE0671E5}"/>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5" name="Content Placeholder 4">
            <a:extLst>
              <a:ext uri="{FF2B5EF4-FFF2-40B4-BE49-F238E27FC236}">
                <a16:creationId xmlns:a16="http://schemas.microsoft.com/office/drawing/2014/main" id="{01E345C9-FC47-7AF9-9A7F-D2FA22FAE6EF}"/>
              </a:ext>
            </a:extLst>
          </p:cNvPr>
          <p:cNvSpPr>
            <a:spLocks noGrp="1"/>
          </p:cNvSpPr>
          <p:nvPr>
            <p:ph idx="1"/>
          </p:nvPr>
        </p:nvSpPr>
        <p:spPr>
          <a:xfrm>
            <a:off x="720000" y="214313"/>
            <a:ext cx="10753200" cy="5617687"/>
          </a:xfrm>
        </p:spPr>
        <p:txBody>
          <a:bodyPr/>
          <a:lstStyle/>
          <a:p>
            <a:r>
              <a:rPr lang="en-US" sz="2400" dirty="0"/>
              <a:t>Achilles tendon reflex (or ankle jerk) as a proprioceptive reflex is elicited by tapping the tendon of the soleus muscle with a reflex hammer. The rapid stretch of muscle activates the muscle spindles and evokes an increased discharge of action potentials from the spindles.</a:t>
            </a:r>
          </a:p>
          <a:p>
            <a:r>
              <a:rPr lang="en-US" sz="2400" dirty="0"/>
              <a:t>The volley of action potentials in the primary sensors </a:t>
            </a:r>
            <a:r>
              <a:rPr lang="en-US" sz="2400" b="1" dirty="0" err="1"/>
              <a:t>Ia</a:t>
            </a:r>
            <a:r>
              <a:rPr lang="en-US" sz="2400" dirty="0"/>
              <a:t> </a:t>
            </a:r>
            <a:r>
              <a:rPr lang="en-US" sz="2400" dirty="0" err="1"/>
              <a:t>fibres</a:t>
            </a:r>
            <a:r>
              <a:rPr lang="en-US" sz="2400" dirty="0"/>
              <a:t> </a:t>
            </a:r>
            <a:r>
              <a:rPr lang="en-US" sz="2400" dirty="0" err="1"/>
              <a:t>monosynaptically</a:t>
            </a:r>
            <a:r>
              <a:rPr lang="en-US" sz="2400" dirty="0"/>
              <a:t> excites the alpha motoneurons (mainly in the S1 segment) which in turn activate the soleus muscle, where the reflex begins.</a:t>
            </a:r>
          </a:p>
          <a:p>
            <a:r>
              <a:rPr lang="en-US" sz="2400" dirty="0"/>
              <a:t>Contraction of muscle is preceded by membrane </a:t>
            </a:r>
            <a:r>
              <a:rPr lang="en-US" sz="2400" dirty="0" err="1"/>
              <a:t>depolarisation</a:t>
            </a:r>
            <a:r>
              <a:rPr lang="en-US" sz="2400" dirty="0"/>
              <a:t> of activated muscle </a:t>
            </a:r>
            <a:r>
              <a:rPr lang="en-US" sz="2400" dirty="0" err="1"/>
              <a:t>fibres</a:t>
            </a:r>
            <a:r>
              <a:rPr lang="en-US" sz="2400" dirty="0"/>
              <a:t> which generate the so called </a:t>
            </a:r>
            <a:r>
              <a:rPr lang="en-US" sz="2400" b="1" i="1" dirty="0"/>
              <a:t>compound muscle action potential (CMAP)</a:t>
            </a:r>
            <a:r>
              <a:rPr lang="en-US" sz="2400" dirty="0"/>
              <a:t>. This potential may be recorded using surface electrodes (electromyographically). Two parameters of electromyogram (EMG) are of interest: the duration of the signal and the interval of its delay, the latency period.</a:t>
            </a:r>
          </a:p>
        </p:txBody>
      </p:sp>
    </p:spTree>
    <p:extLst>
      <p:ext uri="{BB962C8B-B14F-4D97-AF65-F5344CB8AC3E}">
        <p14:creationId xmlns:p14="http://schemas.microsoft.com/office/powerpoint/2010/main" val="248337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F4709-6B13-EEFA-23C5-9534AE0671E5}"/>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8E173DB8-77E2-F6A6-EF56-47A0671089DB}"/>
              </a:ext>
            </a:extLst>
          </p:cNvPr>
          <p:cNvSpPr>
            <a:spLocks noGrp="1"/>
          </p:cNvSpPr>
          <p:nvPr>
            <p:ph type="title"/>
          </p:nvPr>
        </p:nvSpPr>
        <p:spPr>
          <a:xfrm>
            <a:off x="720000" y="574424"/>
            <a:ext cx="10753200" cy="451576"/>
          </a:xfrm>
        </p:spPr>
        <p:txBody>
          <a:bodyPr/>
          <a:lstStyle/>
          <a:p>
            <a:r>
              <a:rPr lang="cs-CZ" sz="4000" spc="-35" dirty="0" err="1"/>
              <a:t>Methods</a:t>
            </a:r>
            <a:endParaRPr lang="cs-CZ" dirty="0"/>
          </a:p>
        </p:txBody>
      </p:sp>
      <p:sp>
        <p:nvSpPr>
          <p:cNvPr id="5" name="Content Placeholder 4">
            <a:extLst>
              <a:ext uri="{FF2B5EF4-FFF2-40B4-BE49-F238E27FC236}">
                <a16:creationId xmlns:a16="http://schemas.microsoft.com/office/drawing/2014/main" id="{01E345C9-FC47-7AF9-9A7F-D2FA22FAE6EF}"/>
              </a:ext>
            </a:extLst>
          </p:cNvPr>
          <p:cNvSpPr>
            <a:spLocks noGrp="1"/>
          </p:cNvSpPr>
          <p:nvPr>
            <p:ph idx="1"/>
          </p:nvPr>
        </p:nvSpPr>
        <p:spPr>
          <a:xfrm>
            <a:off x="718800" y="1188787"/>
            <a:ext cx="11110050" cy="4139998"/>
          </a:xfrm>
        </p:spPr>
        <p:txBody>
          <a:bodyPr/>
          <a:lstStyle/>
          <a:p>
            <a:r>
              <a:rPr lang="en-US" sz="2400" dirty="0"/>
              <a:t>The mechanical response of the muscle, contraction and relaxation, may be recorded with a joint goniometer fixed on the calf and the foot. The muscle contraction changes the angle formed by the attached boxes, thereby the </a:t>
            </a:r>
            <a:r>
              <a:rPr lang="en-US" sz="2400" dirty="0" err="1"/>
              <a:t>deflexion</a:t>
            </a:r>
            <a:r>
              <a:rPr lang="en-US" sz="2400" dirty="0"/>
              <a:t> of the </a:t>
            </a:r>
            <a:r>
              <a:rPr lang="en-US" sz="2400" dirty="0" err="1"/>
              <a:t>fibres</a:t>
            </a:r>
            <a:r>
              <a:rPr lang="en-US" sz="2400" dirty="0"/>
              <a:t> and eventually the amount of light converted to an electric signal. The first derivative of the signal yields the velocity of contraction and relaxation.</a:t>
            </a:r>
          </a:p>
          <a:p>
            <a:r>
              <a:rPr lang="en-US" sz="2400" dirty="0"/>
              <a:t>Electrodes are placed on the calf and an electromyographic curve is obtained.</a:t>
            </a:r>
          </a:p>
          <a:p>
            <a:r>
              <a:rPr lang="en-US" sz="2400" dirty="0"/>
              <a:t>The measurement of Achilles tendon reflex was formerly used to assess indirectly the thyroid function. Prolongation of the mechanical response (specifically the time when the velocity of muscle relaxation reaches its maximal value) is symptomatic of thyroid hypofunction, whereas it is shortened in hyperthyroidism</a:t>
            </a:r>
          </a:p>
        </p:txBody>
      </p:sp>
    </p:spTree>
    <p:extLst>
      <p:ext uri="{BB962C8B-B14F-4D97-AF65-F5344CB8AC3E}">
        <p14:creationId xmlns:p14="http://schemas.microsoft.com/office/powerpoint/2010/main" val="340076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E0E02F-0EEB-8134-CC1D-1BEEFC929CFA}"/>
              </a:ext>
            </a:extLst>
          </p:cNvPr>
          <p:cNvSpPr>
            <a:spLocks noGrp="1"/>
          </p:cNvSpPr>
          <p:nvPr>
            <p:ph type="ftr" sz="quarter" idx="10"/>
          </p:nvPr>
        </p:nvSpPr>
        <p:spPr/>
        <p:txBody>
          <a:bodyPr/>
          <a:lstStyle/>
          <a:p>
            <a:r>
              <a:rPr lang="en-US" noProof="0" dirty="0"/>
              <a:t>Recording of Achilles’ tendon reflex</a:t>
            </a:r>
            <a:endParaRPr lang="en-GB" noProof="0" dirty="0"/>
          </a:p>
        </p:txBody>
      </p:sp>
      <p:sp>
        <p:nvSpPr>
          <p:cNvPr id="3" name="Slide Number Placeholder 2">
            <a:extLst>
              <a:ext uri="{FF2B5EF4-FFF2-40B4-BE49-F238E27FC236}">
                <a16:creationId xmlns:a16="http://schemas.microsoft.com/office/drawing/2014/main" id="{328D0A9F-40A8-9D43-9BFB-C67DD6296118}"/>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grpSp>
        <p:nvGrpSpPr>
          <p:cNvPr id="6" name="object 2">
            <a:extLst>
              <a:ext uri="{FF2B5EF4-FFF2-40B4-BE49-F238E27FC236}">
                <a16:creationId xmlns:a16="http://schemas.microsoft.com/office/drawing/2014/main" id="{BE9C385A-79EB-8BCF-3B79-99F28E9D2B34}"/>
              </a:ext>
            </a:extLst>
          </p:cNvPr>
          <p:cNvGrpSpPr/>
          <p:nvPr/>
        </p:nvGrpSpPr>
        <p:grpSpPr>
          <a:xfrm>
            <a:off x="8084528" y="775296"/>
            <a:ext cx="3115945" cy="5848985"/>
            <a:chOff x="8060181" y="373379"/>
            <a:chExt cx="3115945" cy="5848985"/>
          </a:xfrm>
        </p:grpSpPr>
        <p:pic>
          <p:nvPicPr>
            <p:cNvPr id="7" name="object 3">
              <a:extLst>
                <a:ext uri="{FF2B5EF4-FFF2-40B4-BE49-F238E27FC236}">
                  <a16:creationId xmlns:a16="http://schemas.microsoft.com/office/drawing/2014/main" id="{77C9C975-14DF-5993-D4C3-11C9BEDFEBB8}"/>
                </a:ext>
              </a:extLst>
            </p:cNvPr>
            <p:cNvPicPr/>
            <p:nvPr/>
          </p:nvPicPr>
          <p:blipFill>
            <a:blip r:embed="rId2" cstate="print"/>
            <a:stretch>
              <a:fillRect/>
            </a:stretch>
          </p:blipFill>
          <p:spPr>
            <a:xfrm>
              <a:off x="8243611" y="373379"/>
              <a:ext cx="2157534" cy="5848693"/>
            </a:xfrm>
            <a:prstGeom prst="rect">
              <a:avLst/>
            </a:prstGeom>
          </p:spPr>
        </p:pic>
        <p:sp>
          <p:nvSpPr>
            <p:cNvPr id="8" name="object 4">
              <a:extLst>
                <a:ext uri="{FF2B5EF4-FFF2-40B4-BE49-F238E27FC236}">
                  <a16:creationId xmlns:a16="http://schemas.microsoft.com/office/drawing/2014/main" id="{4BCF3E3C-8116-9961-F971-49AB76B48DD4}"/>
                </a:ext>
              </a:extLst>
            </p:cNvPr>
            <p:cNvSpPr/>
            <p:nvPr/>
          </p:nvSpPr>
          <p:spPr>
            <a:xfrm>
              <a:off x="8066531" y="1943099"/>
              <a:ext cx="3103245" cy="3272790"/>
            </a:xfrm>
            <a:custGeom>
              <a:avLst/>
              <a:gdLst/>
              <a:ahLst/>
              <a:cxnLst/>
              <a:rect l="l" t="t" r="r" b="b"/>
              <a:pathLst>
                <a:path w="3103245" h="3272790">
                  <a:moveTo>
                    <a:pt x="1496568" y="2375789"/>
                  </a:moveTo>
                  <a:lnTo>
                    <a:pt x="1525378" y="2345459"/>
                  </a:lnTo>
                  <a:lnTo>
                    <a:pt x="1556914" y="2315635"/>
                  </a:lnTo>
                  <a:lnTo>
                    <a:pt x="1593869" y="2286854"/>
                  </a:lnTo>
                  <a:lnTo>
                    <a:pt x="1638938" y="2259652"/>
                  </a:lnTo>
                  <a:lnTo>
                    <a:pt x="1694815" y="2234565"/>
                  </a:lnTo>
                  <a:lnTo>
                    <a:pt x="1732666" y="2220766"/>
                  </a:lnTo>
                  <a:lnTo>
                    <a:pt x="1776175" y="2206344"/>
                  </a:lnTo>
                  <a:lnTo>
                    <a:pt x="1823908" y="2191878"/>
                  </a:lnTo>
                  <a:lnTo>
                    <a:pt x="1874428" y="2177949"/>
                  </a:lnTo>
                  <a:lnTo>
                    <a:pt x="1926300" y="2165135"/>
                  </a:lnTo>
                  <a:lnTo>
                    <a:pt x="1978090" y="2154018"/>
                  </a:lnTo>
                  <a:lnTo>
                    <a:pt x="2028363" y="2145178"/>
                  </a:lnTo>
                  <a:lnTo>
                    <a:pt x="2075682" y="2139194"/>
                  </a:lnTo>
                  <a:lnTo>
                    <a:pt x="2118614" y="2136648"/>
                  </a:lnTo>
                  <a:lnTo>
                    <a:pt x="2175392" y="2139705"/>
                  </a:lnTo>
                  <a:lnTo>
                    <a:pt x="2226469" y="2149550"/>
                  </a:lnTo>
                  <a:lnTo>
                    <a:pt x="2274125" y="2164524"/>
                  </a:lnTo>
                  <a:lnTo>
                    <a:pt x="2320638" y="2182970"/>
                  </a:lnTo>
                  <a:lnTo>
                    <a:pt x="2368286" y="2203228"/>
                  </a:lnTo>
                  <a:lnTo>
                    <a:pt x="2419350" y="2223643"/>
                  </a:lnTo>
                  <a:lnTo>
                    <a:pt x="2460100" y="2241484"/>
                  </a:lnTo>
                  <a:lnTo>
                    <a:pt x="2501896" y="2263739"/>
                  </a:lnTo>
                  <a:lnTo>
                    <a:pt x="2544495" y="2288369"/>
                  </a:lnTo>
                  <a:lnTo>
                    <a:pt x="2587656" y="2313336"/>
                  </a:lnTo>
                  <a:lnTo>
                    <a:pt x="2631139" y="2336601"/>
                  </a:lnTo>
                  <a:lnTo>
                    <a:pt x="2674703" y="2356123"/>
                  </a:lnTo>
                  <a:lnTo>
                    <a:pt x="2718106" y="2369866"/>
                  </a:lnTo>
                  <a:lnTo>
                    <a:pt x="2761107" y="2375789"/>
                  </a:lnTo>
                  <a:lnTo>
                    <a:pt x="2813155" y="2371056"/>
                  </a:lnTo>
                  <a:lnTo>
                    <a:pt x="2869504" y="2355985"/>
                  </a:lnTo>
                  <a:lnTo>
                    <a:pt x="2926928" y="2333997"/>
                  </a:lnTo>
                  <a:lnTo>
                    <a:pt x="2982202" y="2308518"/>
                  </a:lnTo>
                  <a:lnTo>
                    <a:pt x="3032100" y="2282969"/>
                  </a:lnTo>
                  <a:lnTo>
                    <a:pt x="3073395" y="2260775"/>
                  </a:lnTo>
                  <a:lnTo>
                    <a:pt x="3102864" y="2245360"/>
                  </a:lnTo>
                </a:path>
                <a:path w="3103245" h="3272790">
                  <a:moveTo>
                    <a:pt x="167640" y="0"/>
                  </a:moveTo>
                  <a:lnTo>
                    <a:pt x="1591945" y="71247"/>
                  </a:lnTo>
                </a:path>
                <a:path w="3103245" h="3272790">
                  <a:moveTo>
                    <a:pt x="0" y="826008"/>
                  </a:moveTo>
                  <a:lnTo>
                    <a:pt x="1637792" y="1038351"/>
                  </a:lnTo>
                </a:path>
                <a:path w="3103245" h="3272790">
                  <a:moveTo>
                    <a:pt x="254508" y="1682495"/>
                  </a:moveTo>
                  <a:lnTo>
                    <a:pt x="1678813" y="2008632"/>
                  </a:lnTo>
                </a:path>
                <a:path w="3103245" h="3272790">
                  <a:moveTo>
                    <a:pt x="106679" y="2579624"/>
                  </a:moveTo>
                  <a:lnTo>
                    <a:pt x="1268476" y="2420112"/>
                  </a:lnTo>
                </a:path>
                <a:path w="3103245" h="3272790">
                  <a:moveTo>
                    <a:pt x="106679" y="2644140"/>
                  </a:moveTo>
                  <a:lnTo>
                    <a:pt x="818769" y="3272281"/>
                  </a:lnTo>
                </a:path>
              </a:pathLst>
            </a:custGeom>
            <a:ln w="12700">
              <a:solidFill>
                <a:srgbClr val="000000"/>
              </a:solidFill>
            </a:ln>
          </p:spPr>
          <p:txBody>
            <a:bodyPr wrap="square" lIns="0" tIns="0" rIns="0" bIns="0" rtlCol="0"/>
            <a:lstStyle/>
            <a:p>
              <a:endParaRPr>
                <a:latin typeface="+mj-lt"/>
              </a:endParaRPr>
            </a:p>
          </p:txBody>
        </p:sp>
      </p:grpSp>
      <p:sp>
        <p:nvSpPr>
          <p:cNvPr id="9" name="object 5">
            <a:extLst>
              <a:ext uri="{FF2B5EF4-FFF2-40B4-BE49-F238E27FC236}">
                <a16:creationId xmlns:a16="http://schemas.microsoft.com/office/drawing/2014/main" id="{B5AF3483-2671-E2E7-65D8-4B642725D025}"/>
              </a:ext>
            </a:extLst>
          </p:cNvPr>
          <p:cNvSpPr txBox="1"/>
          <p:nvPr/>
        </p:nvSpPr>
        <p:spPr>
          <a:xfrm>
            <a:off x="6343040" y="2081102"/>
            <a:ext cx="2092325" cy="1558760"/>
          </a:xfrm>
          <a:prstGeom prst="rect">
            <a:avLst/>
          </a:prstGeom>
        </p:spPr>
        <p:txBody>
          <a:bodyPr vert="horz" wrap="square" lIns="0" tIns="12065" rIns="0" bIns="0" rtlCol="0">
            <a:spAutoFit/>
          </a:bodyPr>
          <a:lstStyle/>
          <a:p>
            <a:pPr marL="12700">
              <a:lnSpc>
                <a:spcPct val="100000"/>
              </a:lnSpc>
              <a:spcBef>
                <a:spcPts val="95"/>
              </a:spcBef>
            </a:pPr>
            <a:r>
              <a:rPr sz="1600" dirty="0">
                <a:latin typeface="+mj-lt"/>
                <a:cs typeface="Calibri"/>
              </a:rPr>
              <a:t>ground</a:t>
            </a:r>
            <a:r>
              <a:rPr sz="1600" spc="-75" dirty="0">
                <a:latin typeface="+mj-lt"/>
                <a:cs typeface="Calibri"/>
              </a:rPr>
              <a:t> </a:t>
            </a:r>
            <a:r>
              <a:rPr sz="1600" dirty="0">
                <a:latin typeface="+mj-lt"/>
                <a:cs typeface="Calibri"/>
              </a:rPr>
              <a:t>electrode</a:t>
            </a:r>
            <a:r>
              <a:rPr sz="1600" spc="-65" dirty="0">
                <a:latin typeface="+mj-lt"/>
                <a:cs typeface="Calibri"/>
              </a:rPr>
              <a:t> </a:t>
            </a:r>
            <a:r>
              <a:rPr sz="1600" spc="-10" dirty="0">
                <a:latin typeface="+mj-lt"/>
                <a:cs typeface="Calibri"/>
              </a:rPr>
              <a:t>(green)</a:t>
            </a:r>
            <a:endParaRPr sz="1600" dirty="0">
              <a:latin typeface="+mj-lt"/>
              <a:cs typeface="Calibri"/>
            </a:endParaRPr>
          </a:p>
          <a:p>
            <a:pPr>
              <a:lnSpc>
                <a:spcPct val="100000"/>
              </a:lnSpc>
            </a:pPr>
            <a:endParaRPr sz="1600" dirty="0">
              <a:latin typeface="+mj-lt"/>
              <a:cs typeface="Calibri"/>
            </a:endParaRPr>
          </a:p>
          <a:p>
            <a:pPr>
              <a:lnSpc>
                <a:spcPct val="100000"/>
              </a:lnSpc>
              <a:spcBef>
                <a:spcPts val="45"/>
              </a:spcBef>
            </a:pPr>
            <a:endParaRPr sz="2050" dirty="0">
              <a:latin typeface="+mj-lt"/>
              <a:cs typeface="Calibri"/>
            </a:endParaRPr>
          </a:p>
          <a:p>
            <a:pPr marL="12700">
              <a:lnSpc>
                <a:spcPct val="100000"/>
              </a:lnSpc>
            </a:pPr>
            <a:r>
              <a:rPr sz="1600" dirty="0">
                <a:latin typeface="+mj-lt"/>
                <a:cs typeface="Calibri"/>
              </a:rPr>
              <a:t>active</a:t>
            </a:r>
            <a:r>
              <a:rPr sz="1600" spc="-70" dirty="0">
                <a:latin typeface="+mj-lt"/>
                <a:cs typeface="Calibri"/>
              </a:rPr>
              <a:t> </a:t>
            </a:r>
            <a:r>
              <a:rPr sz="1600" dirty="0">
                <a:latin typeface="+mj-lt"/>
                <a:cs typeface="Calibri"/>
              </a:rPr>
              <a:t>electrode</a:t>
            </a:r>
            <a:r>
              <a:rPr sz="1600" spc="-45" dirty="0">
                <a:latin typeface="+mj-lt"/>
                <a:cs typeface="Calibri"/>
              </a:rPr>
              <a:t> </a:t>
            </a:r>
            <a:r>
              <a:rPr sz="1600" spc="-10" dirty="0">
                <a:latin typeface="+mj-lt"/>
                <a:cs typeface="Calibri"/>
              </a:rPr>
              <a:t>(yellow)</a:t>
            </a:r>
            <a:endParaRPr sz="1600" dirty="0">
              <a:latin typeface="+mj-lt"/>
              <a:cs typeface="Calibri"/>
            </a:endParaRPr>
          </a:p>
        </p:txBody>
      </p:sp>
      <p:sp>
        <p:nvSpPr>
          <p:cNvPr id="10" name="object 6">
            <a:extLst>
              <a:ext uri="{FF2B5EF4-FFF2-40B4-BE49-F238E27FC236}">
                <a16:creationId xmlns:a16="http://schemas.microsoft.com/office/drawing/2014/main" id="{5C7F8D42-B3B8-0224-B0CD-C108269AF62C}"/>
              </a:ext>
            </a:extLst>
          </p:cNvPr>
          <p:cNvSpPr txBox="1"/>
          <p:nvPr/>
        </p:nvSpPr>
        <p:spPr>
          <a:xfrm>
            <a:off x="6376329" y="3882421"/>
            <a:ext cx="2245995" cy="504625"/>
          </a:xfrm>
          <a:prstGeom prst="rect">
            <a:avLst/>
          </a:prstGeom>
        </p:spPr>
        <p:txBody>
          <a:bodyPr vert="horz" wrap="square" lIns="0" tIns="12065" rIns="0" bIns="0" rtlCol="0">
            <a:spAutoFit/>
          </a:bodyPr>
          <a:lstStyle/>
          <a:p>
            <a:pPr marL="12700">
              <a:lnSpc>
                <a:spcPct val="100000"/>
              </a:lnSpc>
              <a:spcBef>
                <a:spcPts val="95"/>
              </a:spcBef>
            </a:pPr>
            <a:r>
              <a:rPr sz="1600" spc="-10" dirty="0">
                <a:latin typeface="+mj-lt"/>
                <a:cs typeface="Calibri"/>
              </a:rPr>
              <a:t>reference</a:t>
            </a:r>
            <a:r>
              <a:rPr sz="1600" spc="-65" dirty="0">
                <a:latin typeface="+mj-lt"/>
                <a:cs typeface="Calibri"/>
              </a:rPr>
              <a:t> </a:t>
            </a:r>
            <a:r>
              <a:rPr sz="1600" dirty="0">
                <a:latin typeface="+mj-lt"/>
                <a:cs typeface="Calibri"/>
              </a:rPr>
              <a:t>electrode</a:t>
            </a:r>
            <a:r>
              <a:rPr sz="1600" spc="-70" dirty="0">
                <a:latin typeface="+mj-lt"/>
                <a:cs typeface="Calibri"/>
              </a:rPr>
              <a:t> </a:t>
            </a:r>
            <a:r>
              <a:rPr sz="1600" spc="-10" dirty="0">
                <a:latin typeface="+mj-lt"/>
                <a:cs typeface="Calibri"/>
              </a:rPr>
              <a:t>(black)</a:t>
            </a:r>
            <a:endParaRPr sz="1600">
              <a:latin typeface="+mj-lt"/>
              <a:cs typeface="Calibri"/>
            </a:endParaRPr>
          </a:p>
        </p:txBody>
      </p:sp>
      <p:sp>
        <p:nvSpPr>
          <p:cNvPr id="11" name="object 7">
            <a:extLst>
              <a:ext uri="{FF2B5EF4-FFF2-40B4-BE49-F238E27FC236}">
                <a16:creationId xmlns:a16="http://schemas.microsoft.com/office/drawing/2014/main" id="{E0D9AC4E-F8EB-0CCF-8574-DF11500826AA}"/>
              </a:ext>
            </a:extLst>
          </p:cNvPr>
          <p:cNvSpPr txBox="1"/>
          <p:nvPr/>
        </p:nvSpPr>
        <p:spPr>
          <a:xfrm>
            <a:off x="5548457" y="4786592"/>
            <a:ext cx="2507615" cy="696595"/>
          </a:xfrm>
          <a:prstGeom prst="rect">
            <a:avLst/>
          </a:prstGeom>
        </p:spPr>
        <p:txBody>
          <a:bodyPr vert="horz" wrap="square" lIns="0" tIns="12065" rIns="0" bIns="0" rtlCol="0">
            <a:spAutoFit/>
          </a:bodyPr>
          <a:lstStyle/>
          <a:p>
            <a:pPr marL="12700">
              <a:lnSpc>
                <a:spcPct val="100000"/>
              </a:lnSpc>
              <a:spcBef>
                <a:spcPts val="95"/>
              </a:spcBef>
            </a:pPr>
            <a:r>
              <a:rPr sz="1600" spc="-10" dirty="0">
                <a:latin typeface="+mj-lt"/>
                <a:cs typeface="Calibri"/>
              </a:rPr>
              <a:t>goniometer</a:t>
            </a:r>
            <a:endParaRPr sz="1600" dirty="0">
              <a:latin typeface="+mj-lt"/>
              <a:cs typeface="Calibri"/>
            </a:endParaRPr>
          </a:p>
          <a:p>
            <a:pPr marL="12700" marR="5080">
              <a:lnSpc>
                <a:spcPct val="100000"/>
              </a:lnSpc>
              <a:spcBef>
                <a:spcPts val="5"/>
              </a:spcBef>
            </a:pPr>
            <a:r>
              <a:rPr sz="1400" dirty="0">
                <a:latin typeface="+mj-lt"/>
                <a:cs typeface="Calibri"/>
              </a:rPr>
              <a:t>(</a:t>
            </a:r>
            <a:r>
              <a:rPr sz="1400" b="1" dirty="0">
                <a:latin typeface="+mj-lt"/>
                <a:cs typeface="Calibri"/>
              </a:rPr>
              <a:t>a</a:t>
            </a:r>
            <a:r>
              <a:rPr sz="1400" b="1" spc="-20" dirty="0">
                <a:latin typeface="+mj-lt"/>
                <a:cs typeface="Calibri"/>
              </a:rPr>
              <a:t> </a:t>
            </a:r>
            <a:r>
              <a:rPr sz="1400" b="1" dirty="0">
                <a:latin typeface="+mj-lt"/>
                <a:cs typeface="Calibri"/>
              </a:rPr>
              <a:t>box</a:t>
            </a:r>
            <a:r>
              <a:rPr sz="1400" b="1" spc="-40" dirty="0">
                <a:latin typeface="+mj-lt"/>
                <a:cs typeface="Calibri"/>
              </a:rPr>
              <a:t> </a:t>
            </a:r>
            <a:r>
              <a:rPr sz="1400" b="1" dirty="0">
                <a:latin typeface="+mj-lt"/>
                <a:cs typeface="Calibri"/>
              </a:rPr>
              <a:t>with</a:t>
            </a:r>
            <a:r>
              <a:rPr sz="1400" b="1" spc="-45" dirty="0">
                <a:latin typeface="+mj-lt"/>
                <a:cs typeface="Calibri"/>
              </a:rPr>
              <a:t> </a:t>
            </a:r>
            <a:r>
              <a:rPr sz="1400" b="1" dirty="0">
                <a:latin typeface="+mj-lt"/>
                <a:cs typeface="Calibri"/>
              </a:rPr>
              <a:t>a</a:t>
            </a:r>
            <a:r>
              <a:rPr sz="1400" b="1" spc="-15" dirty="0">
                <a:latin typeface="+mj-lt"/>
                <a:cs typeface="Calibri"/>
              </a:rPr>
              <a:t> </a:t>
            </a:r>
            <a:r>
              <a:rPr sz="1400" b="1" dirty="0">
                <a:latin typeface="+mj-lt"/>
                <a:cs typeface="Calibri"/>
              </a:rPr>
              <a:t>cable</a:t>
            </a:r>
            <a:r>
              <a:rPr sz="1400" b="1" spc="-40" dirty="0">
                <a:latin typeface="+mj-lt"/>
                <a:cs typeface="Calibri"/>
              </a:rPr>
              <a:t> </a:t>
            </a:r>
            <a:r>
              <a:rPr sz="1400" b="1" dirty="0">
                <a:latin typeface="+mj-lt"/>
                <a:cs typeface="Calibri"/>
              </a:rPr>
              <a:t>located</a:t>
            </a:r>
            <a:r>
              <a:rPr sz="1400" b="1" spc="-35" dirty="0">
                <a:latin typeface="+mj-lt"/>
                <a:cs typeface="Calibri"/>
              </a:rPr>
              <a:t> </a:t>
            </a:r>
            <a:r>
              <a:rPr sz="1400" b="1" dirty="0">
                <a:latin typeface="+mj-lt"/>
                <a:cs typeface="Calibri"/>
              </a:rPr>
              <a:t>on</a:t>
            </a:r>
            <a:r>
              <a:rPr sz="1400" b="1" spc="-20" dirty="0">
                <a:latin typeface="+mj-lt"/>
                <a:cs typeface="Calibri"/>
              </a:rPr>
              <a:t> </a:t>
            </a:r>
            <a:r>
              <a:rPr sz="1400" b="1" spc="-25" dirty="0">
                <a:latin typeface="+mj-lt"/>
                <a:cs typeface="Calibri"/>
              </a:rPr>
              <a:t>the </a:t>
            </a:r>
            <a:r>
              <a:rPr sz="1400" b="1" dirty="0">
                <a:latin typeface="+mj-lt"/>
                <a:cs typeface="Calibri"/>
              </a:rPr>
              <a:t>medial</a:t>
            </a:r>
            <a:r>
              <a:rPr sz="1400" b="1" spc="-35" dirty="0">
                <a:latin typeface="+mj-lt"/>
                <a:cs typeface="Calibri"/>
              </a:rPr>
              <a:t> </a:t>
            </a:r>
            <a:r>
              <a:rPr sz="1400" b="1" dirty="0">
                <a:latin typeface="+mj-lt"/>
                <a:cs typeface="Calibri"/>
              </a:rPr>
              <a:t>side</a:t>
            </a:r>
            <a:r>
              <a:rPr sz="1400" b="1" spc="-15" dirty="0">
                <a:latin typeface="+mj-lt"/>
                <a:cs typeface="Calibri"/>
              </a:rPr>
              <a:t> </a:t>
            </a:r>
            <a:r>
              <a:rPr sz="1400" b="1" dirty="0">
                <a:latin typeface="+mj-lt"/>
                <a:cs typeface="Calibri"/>
              </a:rPr>
              <a:t>of</a:t>
            </a:r>
            <a:r>
              <a:rPr sz="1400" b="1" spc="-15" dirty="0">
                <a:latin typeface="+mj-lt"/>
                <a:cs typeface="Calibri"/>
              </a:rPr>
              <a:t> </a:t>
            </a:r>
            <a:r>
              <a:rPr sz="1400" b="1" dirty="0">
                <a:latin typeface="+mj-lt"/>
                <a:cs typeface="Calibri"/>
              </a:rPr>
              <a:t>the</a:t>
            </a:r>
            <a:r>
              <a:rPr sz="1400" b="1" spc="-10" dirty="0">
                <a:latin typeface="+mj-lt"/>
                <a:cs typeface="Calibri"/>
              </a:rPr>
              <a:t> </a:t>
            </a:r>
            <a:r>
              <a:rPr sz="1400" b="1" spc="-20" dirty="0">
                <a:latin typeface="+mj-lt"/>
                <a:cs typeface="Calibri"/>
              </a:rPr>
              <a:t>calf</a:t>
            </a:r>
            <a:r>
              <a:rPr sz="1400" spc="-20" dirty="0">
                <a:latin typeface="+mj-lt"/>
                <a:cs typeface="Calibri"/>
              </a:rPr>
              <a:t>)</a:t>
            </a:r>
            <a:endParaRPr sz="1400" dirty="0">
              <a:latin typeface="+mj-lt"/>
              <a:cs typeface="Calibri"/>
            </a:endParaRPr>
          </a:p>
        </p:txBody>
      </p:sp>
      <p:sp>
        <p:nvSpPr>
          <p:cNvPr id="12" name="object 8">
            <a:extLst>
              <a:ext uri="{FF2B5EF4-FFF2-40B4-BE49-F238E27FC236}">
                <a16:creationId xmlns:a16="http://schemas.microsoft.com/office/drawing/2014/main" id="{44CF2FE7-AE2B-2895-0849-6DE74F908C30}"/>
              </a:ext>
            </a:extLst>
          </p:cNvPr>
          <p:cNvSpPr txBox="1"/>
          <p:nvPr/>
        </p:nvSpPr>
        <p:spPr>
          <a:xfrm>
            <a:off x="11285310" y="4440009"/>
            <a:ext cx="186690" cy="382156"/>
          </a:xfrm>
          <a:prstGeom prst="rect">
            <a:avLst/>
          </a:prstGeom>
        </p:spPr>
        <p:txBody>
          <a:bodyPr vert="horz" wrap="square" lIns="0" tIns="12700" rIns="0" bIns="0" rtlCol="0">
            <a:spAutoFit/>
          </a:bodyPr>
          <a:lstStyle/>
          <a:p>
            <a:pPr marL="12700">
              <a:lnSpc>
                <a:spcPct val="100000"/>
              </a:lnSpc>
              <a:spcBef>
                <a:spcPts val="100"/>
              </a:spcBef>
            </a:pPr>
            <a:r>
              <a:rPr sz="1200" spc="-25" dirty="0">
                <a:latin typeface="+mj-lt"/>
                <a:cs typeface="Calibri"/>
              </a:rPr>
              <a:t>PC</a:t>
            </a:r>
            <a:endParaRPr sz="1200">
              <a:latin typeface="+mj-lt"/>
              <a:cs typeface="Calibri"/>
            </a:endParaRPr>
          </a:p>
        </p:txBody>
      </p:sp>
      <p:sp>
        <p:nvSpPr>
          <p:cNvPr id="14" name="Title 13">
            <a:extLst>
              <a:ext uri="{FF2B5EF4-FFF2-40B4-BE49-F238E27FC236}">
                <a16:creationId xmlns:a16="http://schemas.microsoft.com/office/drawing/2014/main" id="{2527EBB6-9CD3-9A37-6F16-3F8691048E26}"/>
              </a:ext>
            </a:extLst>
          </p:cNvPr>
          <p:cNvSpPr>
            <a:spLocks noGrp="1"/>
          </p:cNvSpPr>
          <p:nvPr>
            <p:ph type="title"/>
          </p:nvPr>
        </p:nvSpPr>
        <p:spPr>
          <a:xfrm>
            <a:off x="720000" y="720000"/>
            <a:ext cx="4380638" cy="1625016"/>
          </a:xfrm>
        </p:spPr>
        <p:txBody>
          <a:bodyPr/>
          <a:lstStyle/>
          <a:p>
            <a:r>
              <a:rPr lang="en-US" dirty="0"/>
              <a:t>Position of goniometer and electrodes</a:t>
            </a:r>
            <a:br>
              <a:rPr lang="cs-CZ" dirty="0"/>
            </a:br>
            <a:br>
              <a:rPr lang="cs-CZ" dirty="0"/>
            </a:br>
            <a:br>
              <a:rPr lang="cs-CZ" dirty="0"/>
            </a:br>
            <a:r>
              <a:rPr lang="cs-CZ" dirty="0"/>
              <a:t>on </a:t>
            </a:r>
            <a:r>
              <a:rPr lang="cs-CZ" dirty="0" err="1"/>
              <a:t>the</a:t>
            </a:r>
            <a:r>
              <a:rPr lang="cs-CZ" dirty="0"/>
              <a:t> </a:t>
            </a:r>
            <a:r>
              <a:rPr lang="cs-CZ" dirty="0" err="1"/>
              <a:t>right</a:t>
            </a:r>
            <a:r>
              <a:rPr lang="cs-CZ" dirty="0"/>
              <a:t> leg</a:t>
            </a:r>
          </a:p>
        </p:txBody>
      </p:sp>
    </p:spTree>
    <p:extLst>
      <p:ext uri="{BB962C8B-B14F-4D97-AF65-F5344CB8AC3E}">
        <p14:creationId xmlns:p14="http://schemas.microsoft.com/office/powerpoint/2010/main" val="50196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8DCB-4AA7-BF7F-9156-CFBD167B96D5}"/>
              </a:ext>
            </a:extLst>
          </p:cNvPr>
          <p:cNvSpPr>
            <a:spLocks noGrp="1"/>
          </p:cNvSpPr>
          <p:nvPr>
            <p:ph type="title"/>
          </p:nvPr>
        </p:nvSpPr>
        <p:spPr>
          <a:xfrm>
            <a:off x="666000" y="378000"/>
            <a:ext cx="10753200" cy="451576"/>
          </a:xfrm>
        </p:spPr>
        <p:txBody>
          <a:bodyPr/>
          <a:lstStyle/>
          <a:p>
            <a:r>
              <a:rPr lang="en-US" sz="3500" dirty="0" err="1"/>
              <a:t>Polygraphic</a:t>
            </a:r>
            <a:r>
              <a:rPr lang="en-US" sz="3500" dirty="0"/>
              <a:t> record of the Achilles tendon reflex</a:t>
            </a:r>
            <a:endParaRPr lang="cs-CZ" sz="3500" dirty="0"/>
          </a:p>
        </p:txBody>
      </p:sp>
      <p:grpSp>
        <p:nvGrpSpPr>
          <p:cNvPr id="7" name="object 3">
            <a:extLst>
              <a:ext uri="{FF2B5EF4-FFF2-40B4-BE49-F238E27FC236}">
                <a16:creationId xmlns:a16="http://schemas.microsoft.com/office/drawing/2014/main" id="{DC4B0A11-F3C3-43DC-45B3-F3D0F19BFA16}"/>
              </a:ext>
            </a:extLst>
          </p:cNvPr>
          <p:cNvGrpSpPr/>
          <p:nvPr/>
        </p:nvGrpSpPr>
        <p:grpSpPr>
          <a:xfrm>
            <a:off x="161925" y="879728"/>
            <a:ext cx="11694795" cy="5565140"/>
            <a:chOff x="161925" y="879728"/>
            <a:chExt cx="11694795" cy="5565140"/>
          </a:xfrm>
        </p:grpSpPr>
        <p:sp>
          <p:nvSpPr>
            <p:cNvPr id="8" name="object 4">
              <a:extLst>
                <a:ext uri="{FF2B5EF4-FFF2-40B4-BE49-F238E27FC236}">
                  <a16:creationId xmlns:a16="http://schemas.microsoft.com/office/drawing/2014/main" id="{C0E1DA41-0C8E-363A-6FBC-2647E8187775}"/>
                </a:ext>
              </a:extLst>
            </p:cNvPr>
            <p:cNvSpPr/>
            <p:nvPr/>
          </p:nvSpPr>
          <p:spPr>
            <a:xfrm>
              <a:off x="190500" y="908303"/>
              <a:ext cx="11601450" cy="5507990"/>
            </a:xfrm>
            <a:custGeom>
              <a:avLst/>
              <a:gdLst/>
              <a:ahLst/>
              <a:cxnLst/>
              <a:rect l="l" t="t" r="r" b="b"/>
              <a:pathLst>
                <a:path w="11601450" h="5507990">
                  <a:moveTo>
                    <a:pt x="11600942" y="5497068"/>
                  </a:moveTo>
                  <a:lnTo>
                    <a:pt x="0" y="5497068"/>
                  </a:lnTo>
                </a:path>
                <a:path w="11601450" h="5507990">
                  <a:moveTo>
                    <a:pt x="19811" y="0"/>
                  </a:moveTo>
                  <a:lnTo>
                    <a:pt x="19811" y="5507507"/>
                  </a:lnTo>
                </a:path>
              </a:pathLst>
            </a:custGeom>
            <a:ln w="57150">
              <a:solidFill>
                <a:srgbClr val="000000"/>
              </a:solidFill>
            </a:ln>
          </p:spPr>
          <p:txBody>
            <a:bodyPr wrap="square" lIns="0" tIns="0" rIns="0" bIns="0" rtlCol="0"/>
            <a:lstStyle/>
            <a:p>
              <a:endParaRPr/>
            </a:p>
          </p:txBody>
        </p:sp>
        <p:sp>
          <p:nvSpPr>
            <p:cNvPr id="9" name="object 5">
              <a:extLst>
                <a:ext uri="{FF2B5EF4-FFF2-40B4-BE49-F238E27FC236}">
                  <a16:creationId xmlns:a16="http://schemas.microsoft.com/office/drawing/2014/main" id="{4DCB43F0-9D89-E090-9A54-C49C3D6404E0}"/>
                </a:ext>
              </a:extLst>
            </p:cNvPr>
            <p:cNvSpPr/>
            <p:nvPr/>
          </p:nvSpPr>
          <p:spPr>
            <a:xfrm>
              <a:off x="209550" y="5191887"/>
              <a:ext cx="11551920" cy="812165"/>
            </a:xfrm>
            <a:custGeom>
              <a:avLst/>
              <a:gdLst/>
              <a:ahLst/>
              <a:cxnLst/>
              <a:rect l="l" t="t" r="r" b="b"/>
              <a:pathLst>
                <a:path w="11551920" h="812164">
                  <a:moveTo>
                    <a:pt x="0" y="471487"/>
                  </a:moveTo>
                  <a:lnTo>
                    <a:pt x="64107" y="471717"/>
                  </a:lnTo>
                  <a:lnTo>
                    <a:pt x="119855" y="471945"/>
                  </a:lnTo>
                  <a:lnTo>
                    <a:pt x="168359" y="472172"/>
                  </a:lnTo>
                  <a:lnTo>
                    <a:pt x="210733" y="472398"/>
                  </a:lnTo>
                  <a:lnTo>
                    <a:pt x="281549" y="472846"/>
                  </a:lnTo>
                  <a:lnTo>
                    <a:pt x="341220" y="473292"/>
                  </a:lnTo>
                  <a:lnTo>
                    <a:pt x="369662" y="473514"/>
                  </a:lnTo>
                  <a:lnTo>
                    <a:pt x="398661" y="473737"/>
                  </a:lnTo>
                  <a:lnTo>
                    <a:pt x="462790" y="474182"/>
                  </a:lnTo>
                  <a:lnTo>
                    <a:pt x="542522" y="474630"/>
                  </a:lnTo>
                  <a:lnTo>
                    <a:pt x="591026" y="474855"/>
                  </a:lnTo>
                  <a:lnTo>
                    <a:pt x="646775" y="475082"/>
                  </a:lnTo>
                  <a:lnTo>
                    <a:pt x="710882" y="475310"/>
                  </a:lnTo>
                  <a:lnTo>
                    <a:pt x="815750" y="474093"/>
                  </a:lnTo>
                  <a:lnTo>
                    <a:pt x="891364" y="470978"/>
                  </a:lnTo>
                  <a:lnTo>
                    <a:pt x="943095" y="467758"/>
                  </a:lnTo>
                  <a:lnTo>
                    <a:pt x="976314" y="466226"/>
                  </a:lnTo>
                  <a:lnTo>
                    <a:pt x="1017773" y="501671"/>
                  </a:lnTo>
                  <a:lnTo>
                    <a:pt x="1022815" y="543243"/>
                  </a:lnTo>
                  <a:lnTo>
                    <a:pt x="1027281" y="581901"/>
                  </a:lnTo>
                  <a:lnTo>
                    <a:pt x="1034631" y="599427"/>
                  </a:lnTo>
                  <a:lnTo>
                    <a:pt x="1056041" y="551686"/>
                  </a:lnTo>
                  <a:lnTo>
                    <a:pt x="1065174" y="512374"/>
                  </a:lnTo>
                  <a:lnTo>
                    <a:pt x="1075470" y="462482"/>
                  </a:lnTo>
                  <a:lnTo>
                    <a:pt x="1086680" y="404822"/>
                  </a:lnTo>
                  <a:lnTo>
                    <a:pt x="1098555" y="342204"/>
                  </a:lnTo>
                  <a:lnTo>
                    <a:pt x="1110845" y="277437"/>
                  </a:lnTo>
                  <a:lnTo>
                    <a:pt x="1123301" y="213333"/>
                  </a:lnTo>
                  <a:lnTo>
                    <a:pt x="1135675" y="152702"/>
                  </a:lnTo>
                  <a:lnTo>
                    <a:pt x="1147716" y="98354"/>
                  </a:lnTo>
                  <a:lnTo>
                    <a:pt x="1159176" y="53099"/>
                  </a:lnTo>
                  <a:lnTo>
                    <a:pt x="1179356" y="1111"/>
                  </a:lnTo>
                  <a:lnTo>
                    <a:pt x="1187577" y="0"/>
                  </a:lnTo>
                  <a:lnTo>
                    <a:pt x="1193318" y="14264"/>
                  </a:lnTo>
                  <a:lnTo>
                    <a:pt x="1202922" y="81001"/>
                  </a:lnTo>
                  <a:lnTo>
                    <a:pt x="1206946" y="129798"/>
                  </a:lnTo>
                  <a:lnTo>
                    <a:pt x="1210560" y="186431"/>
                  </a:lnTo>
                  <a:lnTo>
                    <a:pt x="1213845" y="249062"/>
                  </a:lnTo>
                  <a:lnTo>
                    <a:pt x="1216883" y="315852"/>
                  </a:lnTo>
                  <a:lnTo>
                    <a:pt x="1219755" y="384965"/>
                  </a:lnTo>
                  <a:lnTo>
                    <a:pt x="1222542" y="454562"/>
                  </a:lnTo>
                  <a:lnTo>
                    <a:pt x="1225326" y="522805"/>
                  </a:lnTo>
                  <a:lnTo>
                    <a:pt x="1228187" y="587858"/>
                  </a:lnTo>
                  <a:lnTo>
                    <a:pt x="1231207" y="647880"/>
                  </a:lnTo>
                  <a:lnTo>
                    <a:pt x="1234468" y="701037"/>
                  </a:lnTo>
                  <a:lnTo>
                    <a:pt x="1238050" y="745488"/>
                  </a:lnTo>
                  <a:lnTo>
                    <a:pt x="1246505" y="800925"/>
                  </a:lnTo>
                  <a:lnTo>
                    <a:pt x="1253983" y="811974"/>
                  </a:lnTo>
                  <a:lnTo>
                    <a:pt x="1260809" y="801049"/>
                  </a:lnTo>
                  <a:lnTo>
                    <a:pt x="1267344" y="772723"/>
                  </a:lnTo>
                  <a:lnTo>
                    <a:pt x="1273949" y="731572"/>
                  </a:lnTo>
                  <a:lnTo>
                    <a:pt x="1280985" y="682169"/>
                  </a:lnTo>
                  <a:lnTo>
                    <a:pt x="1288814" y="629089"/>
                  </a:lnTo>
                  <a:lnTo>
                    <a:pt x="1297796" y="576907"/>
                  </a:lnTo>
                  <a:lnTo>
                    <a:pt x="1308294" y="530196"/>
                  </a:lnTo>
                  <a:lnTo>
                    <a:pt x="1320667" y="493531"/>
                  </a:lnTo>
                  <a:lnTo>
                    <a:pt x="1366383" y="460581"/>
                  </a:lnTo>
                  <a:lnTo>
                    <a:pt x="1403190" y="467432"/>
                  </a:lnTo>
                  <a:lnTo>
                    <a:pt x="1443799" y="485233"/>
                  </a:lnTo>
                  <a:lnTo>
                    <a:pt x="1486313" y="507178"/>
                  </a:lnTo>
                  <a:lnTo>
                    <a:pt x="1528835" y="526459"/>
                  </a:lnTo>
                  <a:lnTo>
                    <a:pt x="1569466" y="536270"/>
                  </a:lnTo>
                  <a:lnTo>
                    <a:pt x="1618292" y="534694"/>
                  </a:lnTo>
                  <a:lnTo>
                    <a:pt x="1668448" y="526231"/>
                  </a:lnTo>
                  <a:lnTo>
                    <a:pt x="1718092" y="515244"/>
                  </a:lnTo>
                  <a:lnTo>
                    <a:pt x="1765383" y="506095"/>
                  </a:lnTo>
                  <a:lnTo>
                    <a:pt x="1808480" y="503148"/>
                  </a:lnTo>
                  <a:lnTo>
                    <a:pt x="1854684" y="512246"/>
                  </a:lnTo>
                  <a:lnTo>
                    <a:pt x="1895506" y="529355"/>
                  </a:lnTo>
                  <a:lnTo>
                    <a:pt x="1935424" y="545425"/>
                  </a:lnTo>
                  <a:lnTo>
                    <a:pt x="1978914" y="551408"/>
                  </a:lnTo>
                  <a:lnTo>
                    <a:pt x="2024445" y="541099"/>
                  </a:lnTo>
                  <a:lnTo>
                    <a:pt x="2070084" y="520704"/>
                  </a:lnTo>
                  <a:lnTo>
                    <a:pt x="2119985" y="499793"/>
                  </a:lnTo>
                  <a:lnTo>
                    <a:pt x="2178304" y="487934"/>
                  </a:lnTo>
                  <a:lnTo>
                    <a:pt x="2218477" y="487504"/>
                  </a:lnTo>
                  <a:lnTo>
                    <a:pt x="2256272" y="490783"/>
                  </a:lnTo>
                  <a:lnTo>
                    <a:pt x="2297334" y="496433"/>
                  </a:lnTo>
                  <a:lnTo>
                    <a:pt x="2347308" y="503113"/>
                  </a:lnTo>
                  <a:lnTo>
                    <a:pt x="2411837" y="509485"/>
                  </a:lnTo>
                  <a:lnTo>
                    <a:pt x="2496566" y="514210"/>
                  </a:lnTo>
                  <a:lnTo>
                    <a:pt x="2572824" y="516619"/>
                  </a:lnTo>
                  <a:lnTo>
                    <a:pt x="2616316" y="517810"/>
                  </a:lnTo>
                  <a:lnTo>
                    <a:pt x="2662792" y="518987"/>
                  </a:lnTo>
                  <a:lnTo>
                    <a:pt x="2711811" y="520143"/>
                  </a:lnTo>
                  <a:lnTo>
                    <a:pt x="2762928" y="521275"/>
                  </a:lnTo>
                  <a:lnTo>
                    <a:pt x="2815701" y="522376"/>
                  </a:lnTo>
                  <a:lnTo>
                    <a:pt x="2869687" y="523443"/>
                  </a:lnTo>
                  <a:lnTo>
                    <a:pt x="2924443" y="524470"/>
                  </a:lnTo>
                  <a:lnTo>
                    <a:pt x="2979526" y="525452"/>
                  </a:lnTo>
                  <a:lnTo>
                    <a:pt x="3034493" y="526384"/>
                  </a:lnTo>
                  <a:lnTo>
                    <a:pt x="3088901" y="527262"/>
                  </a:lnTo>
                  <a:lnTo>
                    <a:pt x="3142306" y="528080"/>
                  </a:lnTo>
                  <a:lnTo>
                    <a:pt x="3194267" y="528833"/>
                  </a:lnTo>
                  <a:lnTo>
                    <a:pt x="3244341" y="529517"/>
                  </a:lnTo>
                  <a:lnTo>
                    <a:pt x="3292083" y="530126"/>
                  </a:lnTo>
                  <a:lnTo>
                    <a:pt x="3337052" y="530656"/>
                  </a:lnTo>
                  <a:lnTo>
                    <a:pt x="3390354" y="531262"/>
                  </a:lnTo>
                  <a:lnTo>
                    <a:pt x="3436662" y="531767"/>
                  </a:lnTo>
                  <a:lnTo>
                    <a:pt x="3477727" y="532171"/>
                  </a:lnTo>
                  <a:lnTo>
                    <a:pt x="3551138" y="532676"/>
                  </a:lnTo>
                  <a:lnTo>
                    <a:pt x="3586988" y="532777"/>
                  </a:lnTo>
                  <a:lnTo>
                    <a:pt x="3624604" y="532777"/>
                  </a:lnTo>
                  <a:lnTo>
                    <a:pt x="3665739" y="532676"/>
                  </a:lnTo>
                  <a:lnTo>
                    <a:pt x="3712144" y="532474"/>
                  </a:lnTo>
                  <a:lnTo>
                    <a:pt x="3765572" y="532171"/>
                  </a:lnTo>
                  <a:lnTo>
                    <a:pt x="3827774" y="531767"/>
                  </a:lnTo>
                  <a:lnTo>
                    <a:pt x="3900504" y="531262"/>
                  </a:lnTo>
                  <a:lnTo>
                    <a:pt x="3985514" y="530656"/>
                  </a:lnTo>
                  <a:lnTo>
                    <a:pt x="4057818" y="530099"/>
                  </a:lnTo>
                  <a:lnTo>
                    <a:pt x="4134014" y="529416"/>
                  </a:lnTo>
                  <a:lnTo>
                    <a:pt x="4173564" y="529031"/>
                  </a:lnTo>
                  <a:lnTo>
                    <a:pt x="4214079" y="528620"/>
                  </a:lnTo>
                  <a:lnTo>
                    <a:pt x="4255554" y="528185"/>
                  </a:lnTo>
                  <a:lnTo>
                    <a:pt x="4297988" y="527728"/>
                  </a:lnTo>
                  <a:lnTo>
                    <a:pt x="4341377" y="527251"/>
                  </a:lnTo>
                  <a:lnTo>
                    <a:pt x="4385718" y="526755"/>
                  </a:lnTo>
                  <a:lnTo>
                    <a:pt x="4431009" y="526242"/>
                  </a:lnTo>
                  <a:lnTo>
                    <a:pt x="4477246" y="525715"/>
                  </a:lnTo>
                  <a:lnTo>
                    <a:pt x="4524427" y="525175"/>
                  </a:lnTo>
                  <a:lnTo>
                    <a:pt x="4572548" y="524624"/>
                  </a:lnTo>
                  <a:lnTo>
                    <a:pt x="4621607" y="524063"/>
                  </a:lnTo>
                  <a:lnTo>
                    <a:pt x="4671601" y="523496"/>
                  </a:lnTo>
                  <a:lnTo>
                    <a:pt x="4722526" y="522924"/>
                  </a:lnTo>
                  <a:lnTo>
                    <a:pt x="4774380" y="522348"/>
                  </a:lnTo>
                  <a:lnTo>
                    <a:pt x="4827160" y="521770"/>
                  </a:lnTo>
                  <a:lnTo>
                    <a:pt x="4880863" y="521193"/>
                  </a:lnTo>
                  <a:lnTo>
                    <a:pt x="4935486" y="520618"/>
                  </a:lnTo>
                  <a:lnTo>
                    <a:pt x="4991025" y="520048"/>
                  </a:lnTo>
                  <a:lnTo>
                    <a:pt x="5047479" y="519483"/>
                  </a:lnTo>
                  <a:lnTo>
                    <a:pt x="5104844" y="518926"/>
                  </a:lnTo>
                  <a:lnTo>
                    <a:pt x="5163117" y="518379"/>
                  </a:lnTo>
                  <a:lnTo>
                    <a:pt x="5222295" y="517844"/>
                  </a:lnTo>
                  <a:lnTo>
                    <a:pt x="5282375" y="517322"/>
                  </a:lnTo>
                  <a:lnTo>
                    <a:pt x="5343355" y="516816"/>
                  </a:lnTo>
                  <a:lnTo>
                    <a:pt x="5405231" y="516327"/>
                  </a:lnTo>
                  <a:lnTo>
                    <a:pt x="5468001" y="515858"/>
                  </a:lnTo>
                  <a:lnTo>
                    <a:pt x="5531660" y="515409"/>
                  </a:lnTo>
                  <a:lnTo>
                    <a:pt x="5596208" y="514984"/>
                  </a:lnTo>
                  <a:lnTo>
                    <a:pt x="5661640" y="514584"/>
                  </a:lnTo>
                  <a:lnTo>
                    <a:pt x="5727954" y="514210"/>
                  </a:lnTo>
                  <a:lnTo>
                    <a:pt x="5769596" y="513992"/>
                  </a:lnTo>
                  <a:lnTo>
                    <a:pt x="5811856" y="513790"/>
                  </a:lnTo>
                  <a:lnTo>
                    <a:pt x="5854720" y="513603"/>
                  </a:lnTo>
                  <a:lnTo>
                    <a:pt x="5898170" y="513431"/>
                  </a:lnTo>
                  <a:lnTo>
                    <a:pt x="5942193" y="513272"/>
                  </a:lnTo>
                  <a:lnTo>
                    <a:pt x="5986772" y="513127"/>
                  </a:lnTo>
                  <a:lnTo>
                    <a:pt x="6031893" y="512994"/>
                  </a:lnTo>
                  <a:lnTo>
                    <a:pt x="6077540" y="512874"/>
                  </a:lnTo>
                  <a:lnTo>
                    <a:pt x="6123697" y="512764"/>
                  </a:lnTo>
                  <a:lnTo>
                    <a:pt x="6170349" y="512665"/>
                  </a:lnTo>
                  <a:lnTo>
                    <a:pt x="6217482" y="512576"/>
                  </a:lnTo>
                  <a:lnTo>
                    <a:pt x="6265078" y="512496"/>
                  </a:lnTo>
                  <a:lnTo>
                    <a:pt x="6313124" y="512425"/>
                  </a:lnTo>
                  <a:lnTo>
                    <a:pt x="6361604" y="512362"/>
                  </a:lnTo>
                  <a:lnTo>
                    <a:pt x="6410501" y="512306"/>
                  </a:lnTo>
                  <a:lnTo>
                    <a:pt x="6459802" y="512257"/>
                  </a:lnTo>
                  <a:lnTo>
                    <a:pt x="6509491" y="512214"/>
                  </a:lnTo>
                  <a:lnTo>
                    <a:pt x="6559551" y="512177"/>
                  </a:lnTo>
                  <a:lnTo>
                    <a:pt x="6609969" y="512144"/>
                  </a:lnTo>
                  <a:lnTo>
                    <a:pt x="6660728" y="512115"/>
                  </a:lnTo>
                  <a:lnTo>
                    <a:pt x="6711813" y="512090"/>
                  </a:lnTo>
                  <a:lnTo>
                    <a:pt x="6763209" y="512068"/>
                  </a:lnTo>
                  <a:lnTo>
                    <a:pt x="6814900" y="512048"/>
                  </a:lnTo>
                  <a:lnTo>
                    <a:pt x="6866871" y="512029"/>
                  </a:lnTo>
                  <a:lnTo>
                    <a:pt x="6919107" y="512011"/>
                  </a:lnTo>
                  <a:lnTo>
                    <a:pt x="6971592" y="511994"/>
                  </a:lnTo>
                  <a:lnTo>
                    <a:pt x="7024311" y="511976"/>
                  </a:lnTo>
                  <a:lnTo>
                    <a:pt x="7077249" y="511957"/>
                  </a:lnTo>
                  <a:lnTo>
                    <a:pt x="7130390" y="511936"/>
                  </a:lnTo>
                  <a:lnTo>
                    <a:pt x="7183718" y="511913"/>
                  </a:lnTo>
                  <a:lnTo>
                    <a:pt x="7237219" y="511888"/>
                  </a:lnTo>
                  <a:lnTo>
                    <a:pt x="7290877" y="511858"/>
                  </a:lnTo>
                  <a:lnTo>
                    <a:pt x="7344677" y="511824"/>
                  </a:lnTo>
                  <a:lnTo>
                    <a:pt x="7398603" y="511785"/>
                  </a:lnTo>
                  <a:lnTo>
                    <a:pt x="7452640" y="511741"/>
                  </a:lnTo>
                  <a:lnTo>
                    <a:pt x="7506772" y="511690"/>
                  </a:lnTo>
                  <a:lnTo>
                    <a:pt x="7560985" y="511633"/>
                  </a:lnTo>
                  <a:lnTo>
                    <a:pt x="7615262" y="511568"/>
                  </a:lnTo>
                  <a:lnTo>
                    <a:pt x="7669589" y="511495"/>
                  </a:lnTo>
                  <a:lnTo>
                    <a:pt x="7723950" y="511413"/>
                  </a:lnTo>
                  <a:lnTo>
                    <a:pt x="7778330" y="511321"/>
                  </a:lnTo>
                  <a:lnTo>
                    <a:pt x="7832713" y="511220"/>
                  </a:lnTo>
                  <a:lnTo>
                    <a:pt x="7887084" y="511108"/>
                  </a:lnTo>
                  <a:lnTo>
                    <a:pt x="7941427" y="510984"/>
                  </a:lnTo>
                  <a:lnTo>
                    <a:pt x="7995728" y="510848"/>
                  </a:lnTo>
                  <a:lnTo>
                    <a:pt x="8049971" y="510700"/>
                  </a:lnTo>
                  <a:lnTo>
                    <a:pt x="8104140" y="510538"/>
                  </a:lnTo>
                  <a:lnTo>
                    <a:pt x="8158220" y="510362"/>
                  </a:lnTo>
                  <a:lnTo>
                    <a:pt x="8212196" y="510172"/>
                  </a:lnTo>
                  <a:lnTo>
                    <a:pt x="8266053" y="509966"/>
                  </a:lnTo>
                  <a:lnTo>
                    <a:pt x="8319774" y="509744"/>
                  </a:lnTo>
                  <a:lnTo>
                    <a:pt x="8373345" y="509506"/>
                  </a:lnTo>
                  <a:lnTo>
                    <a:pt x="8426751" y="509250"/>
                  </a:lnTo>
                  <a:lnTo>
                    <a:pt x="8479975" y="508977"/>
                  </a:lnTo>
                  <a:lnTo>
                    <a:pt x="8533003" y="508685"/>
                  </a:lnTo>
                  <a:lnTo>
                    <a:pt x="8582889" y="508394"/>
                  </a:lnTo>
                  <a:lnTo>
                    <a:pt x="8633715" y="508085"/>
                  </a:lnTo>
                  <a:lnTo>
                    <a:pt x="8685435" y="507758"/>
                  </a:lnTo>
                  <a:lnTo>
                    <a:pt x="8737999" y="507414"/>
                  </a:lnTo>
                  <a:lnTo>
                    <a:pt x="8791363" y="507054"/>
                  </a:lnTo>
                  <a:lnTo>
                    <a:pt x="8845477" y="506678"/>
                  </a:lnTo>
                  <a:lnTo>
                    <a:pt x="8900296" y="506287"/>
                  </a:lnTo>
                  <a:lnTo>
                    <a:pt x="8955772" y="505882"/>
                  </a:lnTo>
                  <a:lnTo>
                    <a:pt x="9011857" y="505463"/>
                  </a:lnTo>
                  <a:lnTo>
                    <a:pt x="9068506" y="505031"/>
                  </a:lnTo>
                  <a:lnTo>
                    <a:pt x="9125670" y="504588"/>
                  </a:lnTo>
                  <a:lnTo>
                    <a:pt x="9183302" y="504132"/>
                  </a:lnTo>
                  <a:lnTo>
                    <a:pt x="9241356" y="503666"/>
                  </a:lnTo>
                  <a:lnTo>
                    <a:pt x="9299784" y="503190"/>
                  </a:lnTo>
                  <a:lnTo>
                    <a:pt x="9358539" y="502705"/>
                  </a:lnTo>
                  <a:lnTo>
                    <a:pt x="9417574" y="502210"/>
                  </a:lnTo>
                  <a:lnTo>
                    <a:pt x="9476842" y="501708"/>
                  </a:lnTo>
                  <a:lnTo>
                    <a:pt x="9536295" y="501198"/>
                  </a:lnTo>
                  <a:lnTo>
                    <a:pt x="9595887" y="500682"/>
                  </a:lnTo>
                  <a:lnTo>
                    <a:pt x="9655570" y="500160"/>
                  </a:lnTo>
                  <a:lnTo>
                    <a:pt x="9715297" y="499632"/>
                  </a:lnTo>
                  <a:lnTo>
                    <a:pt x="9775022" y="499100"/>
                  </a:lnTo>
                  <a:lnTo>
                    <a:pt x="9834696" y="498564"/>
                  </a:lnTo>
                  <a:lnTo>
                    <a:pt x="9894273" y="498024"/>
                  </a:lnTo>
                  <a:lnTo>
                    <a:pt x="9953706" y="497482"/>
                  </a:lnTo>
                  <a:lnTo>
                    <a:pt x="10012947" y="496939"/>
                  </a:lnTo>
                  <a:lnTo>
                    <a:pt x="10071949" y="496394"/>
                  </a:lnTo>
                  <a:lnTo>
                    <a:pt x="10130666" y="495849"/>
                  </a:lnTo>
                  <a:lnTo>
                    <a:pt x="10189050" y="495303"/>
                  </a:lnTo>
                  <a:lnTo>
                    <a:pt x="10247053" y="494759"/>
                  </a:lnTo>
                  <a:lnTo>
                    <a:pt x="10304630" y="494217"/>
                  </a:lnTo>
                  <a:lnTo>
                    <a:pt x="10361732" y="493676"/>
                  </a:lnTo>
                  <a:lnTo>
                    <a:pt x="10418312" y="493139"/>
                  </a:lnTo>
                  <a:lnTo>
                    <a:pt x="10474324" y="492605"/>
                  </a:lnTo>
                  <a:lnTo>
                    <a:pt x="10529720" y="492076"/>
                  </a:lnTo>
                  <a:lnTo>
                    <a:pt x="10584454" y="491552"/>
                  </a:lnTo>
                  <a:lnTo>
                    <a:pt x="10638477" y="491033"/>
                  </a:lnTo>
                  <a:lnTo>
                    <a:pt x="10691743" y="490521"/>
                  </a:lnTo>
                  <a:lnTo>
                    <a:pt x="10744204" y="490016"/>
                  </a:lnTo>
                  <a:lnTo>
                    <a:pt x="10795814" y="489519"/>
                  </a:lnTo>
                  <a:lnTo>
                    <a:pt x="10846526" y="489031"/>
                  </a:lnTo>
                  <a:lnTo>
                    <a:pt x="10896291" y="488551"/>
                  </a:lnTo>
                  <a:lnTo>
                    <a:pt x="10945064" y="488082"/>
                  </a:lnTo>
                  <a:lnTo>
                    <a:pt x="10992796" y="487622"/>
                  </a:lnTo>
                  <a:lnTo>
                    <a:pt x="11039442" y="487175"/>
                  </a:lnTo>
                  <a:lnTo>
                    <a:pt x="11084953" y="486739"/>
                  </a:lnTo>
                  <a:lnTo>
                    <a:pt x="11129282" y="486316"/>
                  </a:lnTo>
                  <a:lnTo>
                    <a:pt x="11172383" y="485906"/>
                  </a:lnTo>
                  <a:lnTo>
                    <a:pt x="11214208" y="485510"/>
                  </a:lnTo>
                  <a:lnTo>
                    <a:pt x="11254710" y="485129"/>
                  </a:lnTo>
                  <a:lnTo>
                    <a:pt x="11293842" y="484763"/>
                  </a:lnTo>
                  <a:lnTo>
                    <a:pt x="11367808" y="484080"/>
                  </a:lnTo>
                  <a:lnTo>
                    <a:pt x="11435727" y="483467"/>
                  </a:lnTo>
                  <a:lnTo>
                    <a:pt x="11497223" y="482929"/>
                  </a:lnTo>
                  <a:lnTo>
                    <a:pt x="11525445" y="482690"/>
                  </a:lnTo>
                  <a:lnTo>
                    <a:pt x="11551920" y="482472"/>
                  </a:lnTo>
                </a:path>
              </a:pathLst>
            </a:custGeom>
            <a:ln w="38100">
              <a:solidFill>
                <a:srgbClr val="0000FF"/>
              </a:solidFill>
            </a:ln>
          </p:spPr>
          <p:txBody>
            <a:bodyPr wrap="square" lIns="0" tIns="0" rIns="0" bIns="0" rtlCol="0"/>
            <a:lstStyle/>
            <a:p>
              <a:endParaRPr/>
            </a:p>
          </p:txBody>
        </p:sp>
        <p:sp>
          <p:nvSpPr>
            <p:cNvPr id="10" name="object 6">
              <a:extLst>
                <a:ext uri="{FF2B5EF4-FFF2-40B4-BE49-F238E27FC236}">
                  <a16:creationId xmlns:a16="http://schemas.microsoft.com/office/drawing/2014/main" id="{4F423AA8-21B2-AD2A-0F93-71817CB70E0C}"/>
                </a:ext>
              </a:extLst>
            </p:cNvPr>
            <p:cNvSpPr/>
            <p:nvPr/>
          </p:nvSpPr>
          <p:spPr>
            <a:xfrm>
              <a:off x="209550" y="1776321"/>
              <a:ext cx="11628120" cy="1103630"/>
            </a:xfrm>
            <a:custGeom>
              <a:avLst/>
              <a:gdLst/>
              <a:ahLst/>
              <a:cxnLst/>
              <a:rect l="l" t="t" r="r" b="b"/>
              <a:pathLst>
                <a:path w="11628120" h="1103630">
                  <a:moveTo>
                    <a:pt x="422160" y="81688"/>
                  </a:moveTo>
                  <a:lnTo>
                    <a:pt x="369397" y="81965"/>
                  </a:lnTo>
                  <a:lnTo>
                    <a:pt x="327185" y="82240"/>
                  </a:lnTo>
                  <a:lnTo>
                    <a:pt x="267921" y="82783"/>
                  </a:lnTo>
                  <a:lnTo>
                    <a:pt x="217577" y="83586"/>
                  </a:lnTo>
                  <a:lnTo>
                    <a:pt x="204583" y="83853"/>
                  </a:lnTo>
                  <a:lnTo>
                    <a:pt x="190778" y="84120"/>
                  </a:lnTo>
                  <a:lnTo>
                    <a:pt x="128259" y="84927"/>
                  </a:lnTo>
                  <a:lnTo>
                    <a:pt x="52763" y="85474"/>
                  </a:lnTo>
                  <a:lnTo>
                    <a:pt x="0" y="85752"/>
                  </a:lnTo>
                  <a:lnTo>
                    <a:pt x="18640" y="85815"/>
                  </a:lnTo>
                  <a:lnTo>
                    <a:pt x="45267" y="85670"/>
                  </a:lnTo>
                  <a:lnTo>
                    <a:pt x="79104" y="85355"/>
                  </a:lnTo>
                  <a:lnTo>
                    <a:pt x="119377" y="84908"/>
                  </a:lnTo>
                  <a:lnTo>
                    <a:pt x="165312" y="84368"/>
                  </a:lnTo>
                  <a:lnTo>
                    <a:pt x="216133" y="83773"/>
                  </a:lnTo>
                  <a:lnTo>
                    <a:pt x="271066" y="83162"/>
                  </a:lnTo>
                  <a:lnTo>
                    <a:pt x="329336" y="82573"/>
                  </a:lnTo>
                  <a:lnTo>
                    <a:pt x="390169" y="82044"/>
                  </a:lnTo>
                  <a:lnTo>
                    <a:pt x="452790" y="81615"/>
                  </a:lnTo>
                  <a:lnTo>
                    <a:pt x="516424" y="81323"/>
                  </a:lnTo>
                  <a:lnTo>
                    <a:pt x="580296" y="81206"/>
                  </a:lnTo>
                  <a:lnTo>
                    <a:pt x="643631" y="81304"/>
                  </a:lnTo>
                  <a:lnTo>
                    <a:pt x="705656" y="81655"/>
                  </a:lnTo>
                  <a:lnTo>
                    <a:pt x="765595" y="82297"/>
                  </a:lnTo>
                  <a:lnTo>
                    <a:pt x="822673" y="83269"/>
                  </a:lnTo>
                  <a:lnTo>
                    <a:pt x="876116" y="84608"/>
                  </a:lnTo>
                  <a:lnTo>
                    <a:pt x="925149" y="86355"/>
                  </a:lnTo>
                  <a:lnTo>
                    <a:pt x="968997" y="88546"/>
                  </a:lnTo>
                  <a:lnTo>
                    <a:pt x="1030539" y="93829"/>
                  </a:lnTo>
                  <a:lnTo>
                    <a:pt x="1086108" y="101529"/>
                  </a:lnTo>
                  <a:lnTo>
                    <a:pt x="1136815" y="111041"/>
                  </a:lnTo>
                  <a:lnTo>
                    <a:pt x="1183772" y="121759"/>
                  </a:lnTo>
                  <a:lnTo>
                    <a:pt x="1228092" y="133078"/>
                  </a:lnTo>
                  <a:lnTo>
                    <a:pt x="1270887" y="144394"/>
                  </a:lnTo>
                  <a:lnTo>
                    <a:pt x="1313269" y="155101"/>
                  </a:lnTo>
                  <a:lnTo>
                    <a:pt x="1356350" y="164595"/>
                  </a:lnTo>
                  <a:lnTo>
                    <a:pt x="1401242" y="172270"/>
                  </a:lnTo>
                  <a:lnTo>
                    <a:pt x="1449058" y="177522"/>
                  </a:lnTo>
                  <a:lnTo>
                    <a:pt x="1500909" y="179745"/>
                  </a:lnTo>
                  <a:lnTo>
                    <a:pt x="1557908" y="178335"/>
                  </a:lnTo>
                  <a:lnTo>
                    <a:pt x="1598838" y="174366"/>
                  </a:lnTo>
                  <a:lnTo>
                    <a:pt x="1641566" y="167369"/>
                  </a:lnTo>
                  <a:lnTo>
                    <a:pt x="1685896" y="157789"/>
                  </a:lnTo>
                  <a:lnTo>
                    <a:pt x="1731628" y="146068"/>
                  </a:lnTo>
                  <a:lnTo>
                    <a:pt x="1778562" y="132651"/>
                  </a:lnTo>
                  <a:lnTo>
                    <a:pt x="1826499" y="117981"/>
                  </a:lnTo>
                  <a:lnTo>
                    <a:pt x="1875241" y="102503"/>
                  </a:lnTo>
                  <a:lnTo>
                    <a:pt x="1924588" y="86658"/>
                  </a:lnTo>
                  <a:lnTo>
                    <a:pt x="1974342" y="70893"/>
                  </a:lnTo>
                  <a:lnTo>
                    <a:pt x="2024302" y="55649"/>
                  </a:lnTo>
                  <a:lnTo>
                    <a:pt x="2074270" y="41371"/>
                  </a:lnTo>
                  <a:lnTo>
                    <a:pt x="2124046" y="28503"/>
                  </a:lnTo>
                  <a:lnTo>
                    <a:pt x="2173433" y="17488"/>
                  </a:lnTo>
                  <a:lnTo>
                    <a:pt x="2222229" y="8770"/>
                  </a:lnTo>
                  <a:lnTo>
                    <a:pt x="2270237" y="2792"/>
                  </a:lnTo>
                  <a:lnTo>
                    <a:pt x="2317258" y="0"/>
                  </a:lnTo>
                  <a:lnTo>
                    <a:pt x="2363091" y="835"/>
                  </a:lnTo>
                  <a:lnTo>
                    <a:pt x="2407539" y="5742"/>
                  </a:lnTo>
                  <a:lnTo>
                    <a:pt x="2453641" y="15311"/>
                  </a:lnTo>
                  <a:lnTo>
                    <a:pt x="2499377" y="28747"/>
                  </a:lnTo>
                  <a:lnTo>
                    <a:pt x="2544732" y="45667"/>
                  </a:lnTo>
                  <a:lnTo>
                    <a:pt x="2589690" y="65686"/>
                  </a:lnTo>
                  <a:lnTo>
                    <a:pt x="2634237" y="88423"/>
                  </a:lnTo>
                  <a:lnTo>
                    <a:pt x="2678355" y="113493"/>
                  </a:lnTo>
                  <a:lnTo>
                    <a:pt x="2722031" y="140512"/>
                  </a:lnTo>
                  <a:lnTo>
                    <a:pt x="2765249" y="169098"/>
                  </a:lnTo>
                  <a:lnTo>
                    <a:pt x="2807993" y="198868"/>
                  </a:lnTo>
                  <a:lnTo>
                    <a:pt x="2850248" y="229437"/>
                  </a:lnTo>
                  <a:lnTo>
                    <a:pt x="2892000" y="260422"/>
                  </a:lnTo>
                  <a:lnTo>
                    <a:pt x="2933231" y="291440"/>
                  </a:lnTo>
                  <a:lnTo>
                    <a:pt x="2973928" y="322108"/>
                  </a:lnTo>
                  <a:lnTo>
                    <a:pt x="3014074" y="352041"/>
                  </a:lnTo>
                  <a:lnTo>
                    <a:pt x="3053655" y="380858"/>
                  </a:lnTo>
                  <a:lnTo>
                    <a:pt x="3092654" y="408173"/>
                  </a:lnTo>
                  <a:lnTo>
                    <a:pt x="3131058" y="433605"/>
                  </a:lnTo>
                  <a:lnTo>
                    <a:pt x="3176004" y="463335"/>
                  </a:lnTo>
                  <a:lnTo>
                    <a:pt x="3218554" y="493341"/>
                  </a:lnTo>
                  <a:lnTo>
                    <a:pt x="3259150" y="523510"/>
                  </a:lnTo>
                  <a:lnTo>
                    <a:pt x="3298235" y="553728"/>
                  </a:lnTo>
                  <a:lnTo>
                    <a:pt x="3336250" y="583883"/>
                  </a:lnTo>
                  <a:lnTo>
                    <a:pt x="3373637" y="613862"/>
                  </a:lnTo>
                  <a:lnTo>
                    <a:pt x="3410839" y="643552"/>
                  </a:lnTo>
                  <a:lnTo>
                    <a:pt x="3448297" y="672839"/>
                  </a:lnTo>
                  <a:lnTo>
                    <a:pt x="3486454" y="701610"/>
                  </a:lnTo>
                  <a:lnTo>
                    <a:pt x="3525752" y="729753"/>
                  </a:lnTo>
                  <a:lnTo>
                    <a:pt x="3566632" y="757155"/>
                  </a:lnTo>
                  <a:lnTo>
                    <a:pt x="3609538" y="783703"/>
                  </a:lnTo>
                  <a:lnTo>
                    <a:pt x="3654911" y="809282"/>
                  </a:lnTo>
                  <a:lnTo>
                    <a:pt x="3703192" y="833782"/>
                  </a:lnTo>
                  <a:lnTo>
                    <a:pt x="3741693" y="852687"/>
                  </a:lnTo>
                  <a:lnTo>
                    <a:pt x="3779758" y="872111"/>
                  </a:lnTo>
                  <a:lnTo>
                    <a:pt x="3817632" y="891869"/>
                  </a:lnTo>
                  <a:lnTo>
                    <a:pt x="3855556" y="911777"/>
                  </a:lnTo>
                  <a:lnTo>
                    <a:pt x="3893773" y="931650"/>
                  </a:lnTo>
                  <a:lnTo>
                    <a:pt x="3932526" y="951304"/>
                  </a:lnTo>
                  <a:lnTo>
                    <a:pt x="3972058" y="970554"/>
                  </a:lnTo>
                  <a:lnTo>
                    <a:pt x="4012610" y="989216"/>
                  </a:lnTo>
                  <a:lnTo>
                    <a:pt x="4054427" y="1007105"/>
                  </a:lnTo>
                  <a:lnTo>
                    <a:pt x="4097750" y="1024037"/>
                  </a:lnTo>
                  <a:lnTo>
                    <a:pt x="4142821" y="1039827"/>
                  </a:lnTo>
                  <a:lnTo>
                    <a:pt x="4189885" y="1054291"/>
                  </a:lnTo>
                  <a:lnTo>
                    <a:pt x="4239182" y="1067245"/>
                  </a:lnTo>
                  <a:lnTo>
                    <a:pt x="4290957" y="1078503"/>
                  </a:lnTo>
                  <a:lnTo>
                    <a:pt x="4345451" y="1087882"/>
                  </a:lnTo>
                  <a:lnTo>
                    <a:pt x="4402907" y="1095196"/>
                  </a:lnTo>
                  <a:lnTo>
                    <a:pt x="4463568" y="1100262"/>
                  </a:lnTo>
                  <a:lnTo>
                    <a:pt x="4527677" y="1102895"/>
                  </a:lnTo>
                  <a:lnTo>
                    <a:pt x="4566601" y="1103317"/>
                  </a:lnTo>
                  <a:lnTo>
                    <a:pt x="4606817" y="1103048"/>
                  </a:lnTo>
                  <a:lnTo>
                    <a:pt x="4648266" y="1102108"/>
                  </a:lnTo>
                  <a:lnTo>
                    <a:pt x="4690891" y="1100516"/>
                  </a:lnTo>
                  <a:lnTo>
                    <a:pt x="4734634" y="1098290"/>
                  </a:lnTo>
                  <a:lnTo>
                    <a:pt x="4779438" y="1095452"/>
                  </a:lnTo>
                  <a:lnTo>
                    <a:pt x="4825245" y="1092020"/>
                  </a:lnTo>
                  <a:lnTo>
                    <a:pt x="4871998" y="1088013"/>
                  </a:lnTo>
                  <a:lnTo>
                    <a:pt x="4919638" y="1083452"/>
                  </a:lnTo>
                  <a:lnTo>
                    <a:pt x="4968108" y="1078354"/>
                  </a:lnTo>
                  <a:lnTo>
                    <a:pt x="5017350" y="1072741"/>
                  </a:lnTo>
                  <a:lnTo>
                    <a:pt x="5067308" y="1066632"/>
                  </a:lnTo>
                  <a:lnTo>
                    <a:pt x="5117923" y="1060045"/>
                  </a:lnTo>
                  <a:lnTo>
                    <a:pt x="5169137" y="1053000"/>
                  </a:lnTo>
                  <a:lnTo>
                    <a:pt x="5220893" y="1045517"/>
                  </a:lnTo>
                  <a:lnTo>
                    <a:pt x="5273134" y="1037615"/>
                  </a:lnTo>
                  <a:lnTo>
                    <a:pt x="5325802" y="1029314"/>
                  </a:lnTo>
                  <a:lnTo>
                    <a:pt x="5378838" y="1020633"/>
                  </a:lnTo>
                  <a:lnTo>
                    <a:pt x="5432186" y="1011591"/>
                  </a:lnTo>
                  <a:lnTo>
                    <a:pt x="5485788" y="1002208"/>
                  </a:lnTo>
                  <a:lnTo>
                    <a:pt x="5539586" y="992503"/>
                  </a:lnTo>
                  <a:lnTo>
                    <a:pt x="5593522" y="982496"/>
                  </a:lnTo>
                  <a:lnTo>
                    <a:pt x="5647540" y="972207"/>
                  </a:lnTo>
                  <a:lnTo>
                    <a:pt x="5701581" y="961654"/>
                  </a:lnTo>
                  <a:lnTo>
                    <a:pt x="5755587" y="950857"/>
                  </a:lnTo>
                  <a:lnTo>
                    <a:pt x="5809502" y="939835"/>
                  </a:lnTo>
                  <a:lnTo>
                    <a:pt x="5863267" y="928609"/>
                  </a:lnTo>
                  <a:lnTo>
                    <a:pt x="5916825" y="917197"/>
                  </a:lnTo>
                  <a:lnTo>
                    <a:pt x="5970118" y="905619"/>
                  </a:lnTo>
                  <a:lnTo>
                    <a:pt x="6023089" y="893894"/>
                  </a:lnTo>
                  <a:lnTo>
                    <a:pt x="6075680" y="882042"/>
                  </a:lnTo>
                  <a:lnTo>
                    <a:pt x="6122099" y="871175"/>
                  </a:lnTo>
                  <a:lnTo>
                    <a:pt x="6168592" y="859696"/>
                  </a:lnTo>
                  <a:lnTo>
                    <a:pt x="6215163" y="847639"/>
                  </a:lnTo>
                  <a:lnTo>
                    <a:pt x="6261818" y="835039"/>
                  </a:lnTo>
                  <a:lnTo>
                    <a:pt x="6308561" y="821930"/>
                  </a:lnTo>
                  <a:lnTo>
                    <a:pt x="6355396" y="808347"/>
                  </a:lnTo>
                  <a:lnTo>
                    <a:pt x="6402329" y="794325"/>
                  </a:lnTo>
                  <a:lnTo>
                    <a:pt x="6449363" y="779899"/>
                  </a:lnTo>
                  <a:lnTo>
                    <a:pt x="6496504" y="765103"/>
                  </a:lnTo>
                  <a:lnTo>
                    <a:pt x="6543757" y="749973"/>
                  </a:lnTo>
                  <a:lnTo>
                    <a:pt x="6591126" y="734542"/>
                  </a:lnTo>
                  <a:lnTo>
                    <a:pt x="6638616" y="718846"/>
                  </a:lnTo>
                  <a:lnTo>
                    <a:pt x="6686231" y="702919"/>
                  </a:lnTo>
                  <a:lnTo>
                    <a:pt x="6733976" y="686797"/>
                  </a:lnTo>
                  <a:lnTo>
                    <a:pt x="6781857" y="670513"/>
                  </a:lnTo>
                  <a:lnTo>
                    <a:pt x="6829877" y="654103"/>
                  </a:lnTo>
                  <a:lnTo>
                    <a:pt x="6878042" y="637602"/>
                  </a:lnTo>
                  <a:lnTo>
                    <a:pt x="6926355" y="621043"/>
                  </a:lnTo>
                  <a:lnTo>
                    <a:pt x="6974823" y="604463"/>
                  </a:lnTo>
                  <a:lnTo>
                    <a:pt x="7023449" y="587895"/>
                  </a:lnTo>
                  <a:lnTo>
                    <a:pt x="7072238" y="571374"/>
                  </a:lnTo>
                  <a:lnTo>
                    <a:pt x="7121196" y="554936"/>
                  </a:lnTo>
                  <a:lnTo>
                    <a:pt x="7170326" y="538614"/>
                  </a:lnTo>
                  <a:lnTo>
                    <a:pt x="7219633" y="522444"/>
                  </a:lnTo>
                  <a:lnTo>
                    <a:pt x="7269122" y="506460"/>
                  </a:lnTo>
                  <a:lnTo>
                    <a:pt x="7318798" y="490698"/>
                  </a:lnTo>
                  <a:lnTo>
                    <a:pt x="7368666" y="475191"/>
                  </a:lnTo>
                  <a:lnTo>
                    <a:pt x="7418730" y="459975"/>
                  </a:lnTo>
                  <a:lnTo>
                    <a:pt x="7468995" y="445084"/>
                  </a:lnTo>
                  <a:lnTo>
                    <a:pt x="7519465" y="430553"/>
                  </a:lnTo>
                  <a:lnTo>
                    <a:pt x="7570146" y="416417"/>
                  </a:lnTo>
                  <a:lnTo>
                    <a:pt x="7621042" y="402711"/>
                  </a:lnTo>
                  <a:lnTo>
                    <a:pt x="7672157" y="389469"/>
                  </a:lnTo>
                  <a:lnTo>
                    <a:pt x="7723497" y="376726"/>
                  </a:lnTo>
                  <a:lnTo>
                    <a:pt x="7775067" y="364517"/>
                  </a:lnTo>
                  <a:lnTo>
                    <a:pt x="7822805" y="353579"/>
                  </a:lnTo>
                  <a:lnTo>
                    <a:pt x="7870825" y="342727"/>
                  </a:lnTo>
                  <a:lnTo>
                    <a:pt x="7919115" y="331964"/>
                  </a:lnTo>
                  <a:lnTo>
                    <a:pt x="7967663" y="321296"/>
                  </a:lnTo>
                  <a:lnTo>
                    <a:pt x="8016458" y="310726"/>
                  </a:lnTo>
                  <a:lnTo>
                    <a:pt x="8065490" y="300261"/>
                  </a:lnTo>
                  <a:lnTo>
                    <a:pt x="8114748" y="289903"/>
                  </a:lnTo>
                  <a:lnTo>
                    <a:pt x="8164220" y="279657"/>
                  </a:lnTo>
                  <a:lnTo>
                    <a:pt x="8213895" y="269529"/>
                  </a:lnTo>
                  <a:lnTo>
                    <a:pt x="8263762" y="259522"/>
                  </a:lnTo>
                  <a:lnTo>
                    <a:pt x="8313810" y="249642"/>
                  </a:lnTo>
                  <a:lnTo>
                    <a:pt x="8364029" y="239892"/>
                  </a:lnTo>
                  <a:lnTo>
                    <a:pt x="8414406" y="230277"/>
                  </a:lnTo>
                  <a:lnTo>
                    <a:pt x="8464932" y="220802"/>
                  </a:lnTo>
                  <a:lnTo>
                    <a:pt x="8515594" y="211472"/>
                  </a:lnTo>
                  <a:lnTo>
                    <a:pt x="8566382" y="202290"/>
                  </a:lnTo>
                  <a:lnTo>
                    <a:pt x="8617285" y="193262"/>
                  </a:lnTo>
                  <a:lnTo>
                    <a:pt x="8668292" y="184391"/>
                  </a:lnTo>
                  <a:lnTo>
                    <a:pt x="8719391" y="175684"/>
                  </a:lnTo>
                  <a:lnTo>
                    <a:pt x="8770572" y="167143"/>
                  </a:lnTo>
                  <a:lnTo>
                    <a:pt x="8821823" y="158773"/>
                  </a:lnTo>
                  <a:lnTo>
                    <a:pt x="8873133" y="150580"/>
                  </a:lnTo>
                  <a:lnTo>
                    <a:pt x="8924492" y="142568"/>
                  </a:lnTo>
                  <a:lnTo>
                    <a:pt x="8975888" y="134740"/>
                  </a:lnTo>
                  <a:lnTo>
                    <a:pt x="9027310" y="127103"/>
                  </a:lnTo>
                  <a:lnTo>
                    <a:pt x="9078748" y="119659"/>
                  </a:lnTo>
                  <a:lnTo>
                    <a:pt x="9130189" y="112414"/>
                  </a:lnTo>
                  <a:lnTo>
                    <a:pt x="9181624" y="105373"/>
                  </a:lnTo>
                  <a:lnTo>
                    <a:pt x="9233040" y="98540"/>
                  </a:lnTo>
                  <a:lnTo>
                    <a:pt x="9284427" y="91919"/>
                  </a:lnTo>
                  <a:lnTo>
                    <a:pt x="9335774" y="85515"/>
                  </a:lnTo>
                  <a:lnTo>
                    <a:pt x="9387070" y="79332"/>
                  </a:lnTo>
                  <a:lnTo>
                    <a:pt x="9438303" y="73376"/>
                  </a:lnTo>
                  <a:lnTo>
                    <a:pt x="9489463" y="67650"/>
                  </a:lnTo>
                  <a:lnTo>
                    <a:pt x="9540539" y="62160"/>
                  </a:lnTo>
                  <a:lnTo>
                    <a:pt x="9591519" y="56909"/>
                  </a:lnTo>
                  <a:lnTo>
                    <a:pt x="9642392" y="51902"/>
                  </a:lnTo>
                  <a:lnTo>
                    <a:pt x="9693148" y="47144"/>
                  </a:lnTo>
                  <a:lnTo>
                    <a:pt x="9743859" y="42667"/>
                  </a:lnTo>
                  <a:lnTo>
                    <a:pt x="9794587" y="38476"/>
                  </a:lnTo>
                  <a:lnTo>
                    <a:pt x="9845331" y="34563"/>
                  </a:lnTo>
                  <a:lnTo>
                    <a:pt x="9896090" y="30920"/>
                  </a:lnTo>
                  <a:lnTo>
                    <a:pt x="9946865" y="27540"/>
                  </a:lnTo>
                  <a:lnTo>
                    <a:pt x="9997654" y="24414"/>
                  </a:lnTo>
                  <a:lnTo>
                    <a:pt x="10048458" y="21536"/>
                  </a:lnTo>
                  <a:lnTo>
                    <a:pt x="10099276" y="18897"/>
                  </a:lnTo>
                  <a:lnTo>
                    <a:pt x="10150107" y="16489"/>
                  </a:lnTo>
                  <a:lnTo>
                    <a:pt x="10200951" y="14306"/>
                  </a:lnTo>
                  <a:lnTo>
                    <a:pt x="10251807" y="12338"/>
                  </a:lnTo>
                  <a:lnTo>
                    <a:pt x="10302676" y="10579"/>
                  </a:lnTo>
                  <a:lnTo>
                    <a:pt x="10353557" y="9021"/>
                  </a:lnTo>
                  <a:lnTo>
                    <a:pt x="10404449" y="7656"/>
                  </a:lnTo>
                  <a:lnTo>
                    <a:pt x="10455351" y="6476"/>
                  </a:lnTo>
                  <a:lnTo>
                    <a:pt x="10506264" y="5474"/>
                  </a:lnTo>
                  <a:lnTo>
                    <a:pt x="10557187" y="4642"/>
                  </a:lnTo>
                  <a:lnTo>
                    <a:pt x="10608120" y="3971"/>
                  </a:lnTo>
                  <a:lnTo>
                    <a:pt x="10659062" y="3456"/>
                  </a:lnTo>
                  <a:lnTo>
                    <a:pt x="10710012" y="3087"/>
                  </a:lnTo>
                  <a:lnTo>
                    <a:pt x="10760971" y="2856"/>
                  </a:lnTo>
                  <a:lnTo>
                    <a:pt x="10811938" y="2758"/>
                  </a:lnTo>
                  <a:lnTo>
                    <a:pt x="10862912" y="2782"/>
                  </a:lnTo>
                  <a:lnTo>
                    <a:pt x="10913893" y="2923"/>
                  </a:lnTo>
                  <a:lnTo>
                    <a:pt x="10964880" y="3171"/>
                  </a:lnTo>
                  <a:lnTo>
                    <a:pt x="11015874" y="3520"/>
                  </a:lnTo>
                  <a:lnTo>
                    <a:pt x="11066874" y="3962"/>
                  </a:lnTo>
                  <a:lnTo>
                    <a:pt x="11117878" y="4489"/>
                  </a:lnTo>
                  <a:lnTo>
                    <a:pt x="11168888" y="5092"/>
                  </a:lnTo>
                  <a:lnTo>
                    <a:pt x="11219902" y="5766"/>
                  </a:lnTo>
                  <a:lnTo>
                    <a:pt x="11270919" y="6501"/>
                  </a:lnTo>
                  <a:lnTo>
                    <a:pt x="11321941" y="7290"/>
                  </a:lnTo>
                  <a:lnTo>
                    <a:pt x="11372965" y="8125"/>
                  </a:lnTo>
                  <a:lnTo>
                    <a:pt x="11423993" y="8999"/>
                  </a:lnTo>
                  <a:lnTo>
                    <a:pt x="11475022" y="9904"/>
                  </a:lnTo>
                  <a:lnTo>
                    <a:pt x="11526053" y="10832"/>
                  </a:lnTo>
                  <a:lnTo>
                    <a:pt x="11577086" y="11775"/>
                  </a:lnTo>
                  <a:lnTo>
                    <a:pt x="11628120" y="12727"/>
                  </a:lnTo>
                </a:path>
              </a:pathLst>
            </a:custGeom>
            <a:ln w="38100">
              <a:solidFill>
                <a:srgbClr val="333E50"/>
              </a:solidFill>
            </a:ln>
          </p:spPr>
          <p:txBody>
            <a:bodyPr wrap="square" lIns="0" tIns="0" rIns="0" bIns="0" rtlCol="0"/>
            <a:lstStyle/>
            <a:p>
              <a:endParaRPr/>
            </a:p>
          </p:txBody>
        </p:sp>
        <p:sp>
          <p:nvSpPr>
            <p:cNvPr id="11" name="object 7">
              <a:extLst>
                <a:ext uri="{FF2B5EF4-FFF2-40B4-BE49-F238E27FC236}">
                  <a16:creationId xmlns:a16="http://schemas.microsoft.com/office/drawing/2014/main" id="{2E2CC3F9-0294-7153-C462-E8D9D743E661}"/>
                </a:ext>
              </a:extLst>
            </p:cNvPr>
            <p:cNvSpPr/>
            <p:nvPr/>
          </p:nvSpPr>
          <p:spPr>
            <a:xfrm>
              <a:off x="1213103" y="1772411"/>
              <a:ext cx="6129020" cy="4422140"/>
            </a:xfrm>
            <a:custGeom>
              <a:avLst/>
              <a:gdLst/>
              <a:ahLst/>
              <a:cxnLst/>
              <a:rect l="l" t="t" r="r" b="b"/>
              <a:pathLst>
                <a:path w="6129020" h="4422140">
                  <a:moveTo>
                    <a:pt x="1402080" y="0"/>
                  </a:moveTo>
                  <a:lnTo>
                    <a:pt x="1402080" y="509397"/>
                  </a:lnTo>
                </a:path>
                <a:path w="6129020" h="4422140">
                  <a:moveTo>
                    <a:pt x="1524" y="396239"/>
                  </a:moveTo>
                  <a:lnTo>
                    <a:pt x="1524" y="3500754"/>
                  </a:lnTo>
                </a:path>
                <a:path w="6129020" h="4422140">
                  <a:moveTo>
                    <a:pt x="3722370" y="830579"/>
                  </a:moveTo>
                  <a:lnTo>
                    <a:pt x="3713988" y="1328927"/>
                  </a:lnTo>
                </a:path>
                <a:path w="6129020" h="4422140">
                  <a:moveTo>
                    <a:pt x="6128766" y="1328927"/>
                  </a:moveTo>
                  <a:lnTo>
                    <a:pt x="6120384" y="1827276"/>
                  </a:lnTo>
                </a:path>
                <a:path w="6129020" h="4422140">
                  <a:moveTo>
                    <a:pt x="2074164" y="2449068"/>
                  </a:moveTo>
                  <a:lnTo>
                    <a:pt x="2074164" y="3097022"/>
                  </a:lnTo>
                </a:path>
                <a:path w="6129020" h="4422140">
                  <a:moveTo>
                    <a:pt x="355092" y="3081528"/>
                  </a:moveTo>
                  <a:lnTo>
                    <a:pt x="355092" y="4421822"/>
                  </a:lnTo>
                </a:path>
                <a:path w="6129020" h="4422140">
                  <a:moveTo>
                    <a:pt x="0" y="3442716"/>
                  </a:moveTo>
                  <a:lnTo>
                    <a:pt x="0" y="4041775"/>
                  </a:lnTo>
                </a:path>
              </a:pathLst>
            </a:custGeom>
            <a:ln w="6350">
              <a:solidFill>
                <a:srgbClr val="1F4E79"/>
              </a:solidFill>
            </a:ln>
          </p:spPr>
          <p:txBody>
            <a:bodyPr wrap="square" lIns="0" tIns="0" rIns="0" bIns="0" rtlCol="0"/>
            <a:lstStyle/>
            <a:p>
              <a:endParaRPr/>
            </a:p>
          </p:txBody>
        </p:sp>
        <p:sp>
          <p:nvSpPr>
            <p:cNvPr id="12" name="object 8">
              <a:extLst>
                <a:ext uri="{FF2B5EF4-FFF2-40B4-BE49-F238E27FC236}">
                  <a16:creationId xmlns:a16="http://schemas.microsoft.com/office/drawing/2014/main" id="{B1523690-A61E-CAB0-641F-E34EAA465B43}"/>
                </a:ext>
              </a:extLst>
            </p:cNvPr>
            <p:cNvSpPr/>
            <p:nvPr/>
          </p:nvSpPr>
          <p:spPr>
            <a:xfrm>
              <a:off x="650748" y="2166111"/>
              <a:ext cx="6713220" cy="3922395"/>
            </a:xfrm>
            <a:custGeom>
              <a:avLst/>
              <a:gdLst/>
              <a:ahLst/>
              <a:cxnLst/>
              <a:rect l="l" t="t" r="r" b="b"/>
              <a:pathLst>
                <a:path w="6713220" h="3922395">
                  <a:moveTo>
                    <a:pt x="540791" y="3254756"/>
                  </a:moveTo>
                  <a:lnTo>
                    <a:pt x="528091" y="3248406"/>
                  </a:lnTo>
                  <a:lnTo>
                    <a:pt x="464591" y="3216656"/>
                  </a:lnTo>
                  <a:lnTo>
                    <a:pt x="464591" y="3248406"/>
                  </a:lnTo>
                  <a:lnTo>
                    <a:pt x="83820" y="3248406"/>
                  </a:lnTo>
                  <a:lnTo>
                    <a:pt x="83820" y="3216656"/>
                  </a:lnTo>
                  <a:lnTo>
                    <a:pt x="7620" y="3254756"/>
                  </a:lnTo>
                  <a:lnTo>
                    <a:pt x="83820" y="3292856"/>
                  </a:lnTo>
                  <a:lnTo>
                    <a:pt x="83820" y="3261106"/>
                  </a:lnTo>
                  <a:lnTo>
                    <a:pt x="464591" y="3261106"/>
                  </a:lnTo>
                  <a:lnTo>
                    <a:pt x="464591" y="3292856"/>
                  </a:lnTo>
                  <a:lnTo>
                    <a:pt x="528091" y="3261106"/>
                  </a:lnTo>
                  <a:lnTo>
                    <a:pt x="540791" y="3254756"/>
                  </a:lnTo>
                  <a:close/>
                </a:path>
                <a:path w="6713220" h="3922395">
                  <a:moveTo>
                    <a:pt x="909574" y="3884168"/>
                  </a:moveTo>
                  <a:lnTo>
                    <a:pt x="896874" y="3877830"/>
                  </a:lnTo>
                  <a:lnTo>
                    <a:pt x="833374" y="3846068"/>
                  </a:lnTo>
                  <a:lnTo>
                    <a:pt x="833374" y="3877830"/>
                  </a:lnTo>
                  <a:lnTo>
                    <a:pt x="76200" y="3877830"/>
                  </a:lnTo>
                  <a:lnTo>
                    <a:pt x="76200" y="3846068"/>
                  </a:lnTo>
                  <a:lnTo>
                    <a:pt x="0" y="3884168"/>
                  </a:lnTo>
                  <a:lnTo>
                    <a:pt x="76200" y="3922268"/>
                  </a:lnTo>
                  <a:lnTo>
                    <a:pt x="76200" y="3890518"/>
                  </a:lnTo>
                  <a:lnTo>
                    <a:pt x="833374" y="3890518"/>
                  </a:lnTo>
                  <a:lnTo>
                    <a:pt x="833374" y="3922268"/>
                  </a:lnTo>
                  <a:lnTo>
                    <a:pt x="896874" y="3890518"/>
                  </a:lnTo>
                  <a:lnTo>
                    <a:pt x="909574" y="3884168"/>
                  </a:lnTo>
                  <a:close/>
                </a:path>
                <a:path w="6713220" h="3922395">
                  <a:moveTo>
                    <a:pt x="1956054" y="37592"/>
                  </a:moveTo>
                  <a:lnTo>
                    <a:pt x="1943925" y="31623"/>
                  </a:lnTo>
                  <a:lnTo>
                    <a:pt x="1879727" y="0"/>
                  </a:lnTo>
                  <a:lnTo>
                    <a:pt x="1879879" y="31699"/>
                  </a:lnTo>
                  <a:lnTo>
                    <a:pt x="649173" y="39052"/>
                  </a:lnTo>
                  <a:lnTo>
                    <a:pt x="648970" y="7366"/>
                  </a:lnTo>
                  <a:lnTo>
                    <a:pt x="573024" y="45847"/>
                  </a:lnTo>
                  <a:lnTo>
                    <a:pt x="649478" y="83566"/>
                  </a:lnTo>
                  <a:lnTo>
                    <a:pt x="649262" y="51816"/>
                  </a:lnTo>
                  <a:lnTo>
                    <a:pt x="1879942" y="44399"/>
                  </a:lnTo>
                  <a:lnTo>
                    <a:pt x="1880108" y="76200"/>
                  </a:lnTo>
                  <a:lnTo>
                    <a:pt x="1956054" y="37592"/>
                  </a:lnTo>
                  <a:close/>
                </a:path>
                <a:path w="6713220" h="3922395">
                  <a:moveTo>
                    <a:pt x="2639060" y="2055368"/>
                  </a:moveTo>
                  <a:lnTo>
                    <a:pt x="2626563" y="2049145"/>
                  </a:lnTo>
                  <a:lnTo>
                    <a:pt x="2562860" y="2017395"/>
                  </a:lnTo>
                  <a:lnTo>
                    <a:pt x="2562910" y="2049183"/>
                  </a:lnTo>
                  <a:lnTo>
                    <a:pt x="80746" y="2054326"/>
                  </a:lnTo>
                  <a:lnTo>
                    <a:pt x="80695" y="2022602"/>
                  </a:lnTo>
                  <a:lnTo>
                    <a:pt x="4572" y="2060829"/>
                  </a:lnTo>
                  <a:lnTo>
                    <a:pt x="80848" y="2098802"/>
                  </a:lnTo>
                  <a:lnTo>
                    <a:pt x="80784" y="2067052"/>
                  </a:lnTo>
                  <a:lnTo>
                    <a:pt x="2562923" y="2061883"/>
                  </a:lnTo>
                  <a:lnTo>
                    <a:pt x="2562987" y="2093595"/>
                  </a:lnTo>
                  <a:lnTo>
                    <a:pt x="2639060" y="2055368"/>
                  </a:lnTo>
                  <a:close/>
                </a:path>
                <a:path w="6713220" h="3922395">
                  <a:moveTo>
                    <a:pt x="4269994" y="759333"/>
                  </a:moveTo>
                  <a:lnTo>
                    <a:pt x="4193794" y="721233"/>
                  </a:lnTo>
                  <a:lnTo>
                    <a:pt x="4193730" y="752970"/>
                  </a:lnTo>
                  <a:lnTo>
                    <a:pt x="80772" y="747674"/>
                  </a:lnTo>
                  <a:lnTo>
                    <a:pt x="80822" y="715899"/>
                  </a:lnTo>
                  <a:lnTo>
                    <a:pt x="4572" y="753872"/>
                  </a:lnTo>
                  <a:lnTo>
                    <a:pt x="80721" y="792099"/>
                  </a:lnTo>
                  <a:lnTo>
                    <a:pt x="80759" y="760374"/>
                  </a:lnTo>
                  <a:lnTo>
                    <a:pt x="4193717" y="765670"/>
                  </a:lnTo>
                  <a:lnTo>
                    <a:pt x="4193667" y="797433"/>
                  </a:lnTo>
                  <a:lnTo>
                    <a:pt x="4257268" y="765683"/>
                  </a:lnTo>
                  <a:lnTo>
                    <a:pt x="4269994" y="759333"/>
                  </a:lnTo>
                  <a:close/>
                </a:path>
                <a:path w="6713220" h="3922395">
                  <a:moveTo>
                    <a:pt x="6713220" y="1077595"/>
                  </a:moveTo>
                  <a:lnTo>
                    <a:pt x="6637147" y="1039241"/>
                  </a:lnTo>
                  <a:lnTo>
                    <a:pt x="6637033" y="1070952"/>
                  </a:lnTo>
                  <a:lnTo>
                    <a:pt x="77736" y="1048054"/>
                  </a:lnTo>
                  <a:lnTo>
                    <a:pt x="77851" y="1016254"/>
                  </a:lnTo>
                  <a:lnTo>
                    <a:pt x="1524" y="1054100"/>
                  </a:lnTo>
                  <a:lnTo>
                    <a:pt x="77584" y="1092454"/>
                  </a:lnTo>
                  <a:lnTo>
                    <a:pt x="77685" y="1060754"/>
                  </a:lnTo>
                  <a:lnTo>
                    <a:pt x="6636994" y="1083652"/>
                  </a:lnTo>
                  <a:lnTo>
                    <a:pt x="6636893" y="1115441"/>
                  </a:lnTo>
                  <a:lnTo>
                    <a:pt x="6700914" y="1083691"/>
                  </a:lnTo>
                  <a:lnTo>
                    <a:pt x="6713220" y="1077595"/>
                  </a:lnTo>
                  <a:close/>
                </a:path>
              </a:pathLst>
            </a:custGeom>
            <a:solidFill>
              <a:srgbClr val="1F4E79"/>
            </a:solidFill>
          </p:spPr>
          <p:txBody>
            <a:bodyPr wrap="square" lIns="0" tIns="0" rIns="0" bIns="0" rtlCol="0"/>
            <a:lstStyle/>
            <a:p>
              <a:endParaRPr/>
            </a:p>
          </p:txBody>
        </p:sp>
        <p:sp>
          <p:nvSpPr>
            <p:cNvPr id="13" name="object 9">
              <a:extLst>
                <a:ext uri="{FF2B5EF4-FFF2-40B4-BE49-F238E27FC236}">
                  <a16:creationId xmlns:a16="http://schemas.microsoft.com/office/drawing/2014/main" id="{D22A9003-BB3C-6175-D056-5C9D77C24CD9}"/>
                </a:ext>
              </a:extLst>
            </p:cNvPr>
            <p:cNvSpPr/>
            <p:nvPr/>
          </p:nvSpPr>
          <p:spPr>
            <a:xfrm>
              <a:off x="204978" y="3313112"/>
              <a:ext cx="11500485" cy="1270635"/>
            </a:xfrm>
            <a:custGeom>
              <a:avLst/>
              <a:gdLst/>
              <a:ahLst/>
              <a:cxnLst/>
              <a:rect l="l" t="t" r="r" b="b"/>
              <a:pathLst>
                <a:path w="11500485" h="1270635">
                  <a:moveTo>
                    <a:pt x="0" y="317563"/>
                  </a:moveTo>
                  <a:lnTo>
                    <a:pt x="91552" y="319389"/>
                  </a:lnTo>
                  <a:lnTo>
                    <a:pt x="173192" y="320605"/>
                  </a:lnTo>
                  <a:lnTo>
                    <a:pt x="245885" y="321368"/>
                  </a:lnTo>
                  <a:lnTo>
                    <a:pt x="310595" y="321836"/>
                  </a:lnTo>
                  <a:lnTo>
                    <a:pt x="368289" y="322168"/>
                  </a:lnTo>
                  <a:lnTo>
                    <a:pt x="419929" y="322521"/>
                  </a:lnTo>
                  <a:lnTo>
                    <a:pt x="466482" y="323054"/>
                  </a:lnTo>
                  <a:lnTo>
                    <a:pt x="508913" y="323924"/>
                  </a:lnTo>
                  <a:lnTo>
                    <a:pt x="548185" y="325290"/>
                  </a:lnTo>
                  <a:lnTo>
                    <a:pt x="621116" y="330140"/>
                  </a:lnTo>
                  <a:lnTo>
                    <a:pt x="692993" y="338869"/>
                  </a:lnTo>
                  <a:lnTo>
                    <a:pt x="730950" y="345084"/>
                  </a:lnTo>
                  <a:lnTo>
                    <a:pt x="771537" y="352742"/>
                  </a:lnTo>
                  <a:lnTo>
                    <a:pt x="827718" y="367075"/>
                  </a:lnTo>
                  <a:lnTo>
                    <a:pt x="881212" y="386245"/>
                  </a:lnTo>
                  <a:lnTo>
                    <a:pt x="932184" y="409004"/>
                  </a:lnTo>
                  <a:lnTo>
                    <a:pt x="980799" y="434106"/>
                  </a:lnTo>
                  <a:lnTo>
                    <a:pt x="1027223" y="460304"/>
                  </a:lnTo>
                  <a:lnTo>
                    <a:pt x="1071619" y="486350"/>
                  </a:lnTo>
                  <a:lnTo>
                    <a:pt x="1114155" y="510999"/>
                  </a:lnTo>
                  <a:lnTo>
                    <a:pt x="1154994" y="533002"/>
                  </a:lnTo>
                  <a:lnTo>
                    <a:pt x="1194301" y="551114"/>
                  </a:lnTo>
                  <a:lnTo>
                    <a:pt x="1232243" y="564087"/>
                  </a:lnTo>
                  <a:lnTo>
                    <a:pt x="1268984" y="570674"/>
                  </a:lnTo>
                  <a:lnTo>
                    <a:pt x="1322518" y="570077"/>
                  </a:lnTo>
                  <a:lnTo>
                    <a:pt x="1369617" y="559819"/>
                  </a:lnTo>
                  <a:lnTo>
                    <a:pt x="1411962" y="541403"/>
                  </a:lnTo>
                  <a:lnTo>
                    <a:pt x="1451234" y="516333"/>
                  </a:lnTo>
                  <a:lnTo>
                    <a:pt x="1489116" y="486113"/>
                  </a:lnTo>
                  <a:lnTo>
                    <a:pt x="1527288" y="452249"/>
                  </a:lnTo>
                  <a:lnTo>
                    <a:pt x="1567434" y="416242"/>
                  </a:lnTo>
                  <a:lnTo>
                    <a:pt x="1599930" y="383309"/>
                  </a:lnTo>
                  <a:lnTo>
                    <a:pt x="1632524" y="343196"/>
                  </a:lnTo>
                  <a:lnTo>
                    <a:pt x="1665153" y="298203"/>
                  </a:lnTo>
                  <a:lnTo>
                    <a:pt x="1697753" y="250632"/>
                  </a:lnTo>
                  <a:lnTo>
                    <a:pt x="1730263" y="202785"/>
                  </a:lnTo>
                  <a:lnTo>
                    <a:pt x="1762618" y="156964"/>
                  </a:lnTo>
                  <a:lnTo>
                    <a:pt x="1794758" y="115471"/>
                  </a:lnTo>
                  <a:lnTo>
                    <a:pt x="1826618" y="80607"/>
                  </a:lnTo>
                  <a:lnTo>
                    <a:pt x="1858137" y="54673"/>
                  </a:lnTo>
                  <a:lnTo>
                    <a:pt x="1904309" y="27502"/>
                  </a:lnTo>
                  <a:lnTo>
                    <a:pt x="1949299" y="8882"/>
                  </a:lnTo>
                  <a:lnTo>
                    <a:pt x="1993788" y="0"/>
                  </a:lnTo>
                  <a:lnTo>
                    <a:pt x="2038458" y="2039"/>
                  </a:lnTo>
                  <a:lnTo>
                    <a:pt x="2083988" y="16185"/>
                  </a:lnTo>
                  <a:lnTo>
                    <a:pt x="2131060" y="43624"/>
                  </a:lnTo>
                  <a:lnTo>
                    <a:pt x="2160489" y="68035"/>
                  </a:lnTo>
                  <a:lnTo>
                    <a:pt x="2190843" y="99205"/>
                  </a:lnTo>
                  <a:lnTo>
                    <a:pt x="2221855" y="136108"/>
                  </a:lnTo>
                  <a:lnTo>
                    <a:pt x="2253260" y="177714"/>
                  </a:lnTo>
                  <a:lnTo>
                    <a:pt x="2284793" y="222996"/>
                  </a:lnTo>
                  <a:lnTo>
                    <a:pt x="2316189" y="270926"/>
                  </a:lnTo>
                  <a:lnTo>
                    <a:pt x="2347183" y="320475"/>
                  </a:lnTo>
                  <a:lnTo>
                    <a:pt x="2377509" y="370618"/>
                  </a:lnTo>
                  <a:lnTo>
                    <a:pt x="2406902" y="420324"/>
                  </a:lnTo>
                  <a:lnTo>
                    <a:pt x="2435098" y="468566"/>
                  </a:lnTo>
                  <a:lnTo>
                    <a:pt x="2459951" y="513159"/>
                  </a:lnTo>
                  <a:lnTo>
                    <a:pt x="2483976" y="560641"/>
                  </a:lnTo>
                  <a:lnTo>
                    <a:pt x="2507325" y="610203"/>
                  </a:lnTo>
                  <a:lnTo>
                    <a:pt x="2530152" y="661036"/>
                  </a:lnTo>
                  <a:lnTo>
                    <a:pt x="2552610" y="712332"/>
                  </a:lnTo>
                  <a:lnTo>
                    <a:pt x="2574853" y="763283"/>
                  </a:lnTo>
                  <a:lnTo>
                    <a:pt x="2597034" y="813081"/>
                  </a:lnTo>
                  <a:lnTo>
                    <a:pt x="2619306" y="860916"/>
                  </a:lnTo>
                  <a:lnTo>
                    <a:pt x="2641824" y="905981"/>
                  </a:lnTo>
                  <a:lnTo>
                    <a:pt x="2664740" y="947468"/>
                  </a:lnTo>
                  <a:lnTo>
                    <a:pt x="2688209" y="984567"/>
                  </a:lnTo>
                  <a:lnTo>
                    <a:pt x="2725970" y="1036287"/>
                  </a:lnTo>
                  <a:lnTo>
                    <a:pt x="2764286" y="1082611"/>
                  </a:lnTo>
                  <a:lnTo>
                    <a:pt x="2803038" y="1123570"/>
                  </a:lnTo>
                  <a:lnTo>
                    <a:pt x="2842113" y="1159195"/>
                  </a:lnTo>
                  <a:lnTo>
                    <a:pt x="2881395" y="1189516"/>
                  </a:lnTo>
                  <a:lnTo>
                    <a:pt x="2920767" y="1214567"/>
                  </a:lnTo>
                  <a:lnTo>
                    <a:pt x="2960116" y="1234376"/>
                  </a:lnTo>
                  <a:lnTo>
                    <a:pt x="3003929" y="1252210"/>
                  </a:lnTo>
                  <a:lnTo>
                    <a:pt x="3044641" y="1264734"/>
                  </a:lnTo>
                  <a:lnTo>
                    <a:pt x="3085417" y="1270301"/>
                  </a:lnTo>
                  <a:lnTo>
                    <a:pt x="3129421" y="1267264"/>
                  </a:lnTo>
                  <a:lnTo>
                    <a:pt x="3179817" y="1253976"/>
                  </a:lnTo>
                  <a:lnTo>
                    <a:pt x="3239770" y="1228788"/>
                  </a:lnTo>
                  <a:lnTo>
                    <a:pt x="3303087" y="1191759"/>
                  </a:lnTo>
                  <a:lnTo>
                    <a:pt x="3336695" y="1168133"/>
                  </a:lnTo>
                  <a:lnTo>
                    <a:pt x="3371606" y="1141700"/>
                  </a:lnTo>
                  <a:lnTo>
                    <a:pt x="3407824" y="1112913"/>
                  </a:lnTo>
                  <a:lnTo>
                    <a:pt x="3445351" y="1082224"/>
                  </a:lnTo>
                  <a:lnTo>
                    <a:pt x="3484191" y="1050085"/>
                  </a:lnTo>
                  <a:lnTo>
                    <a:pt x="3524348" y="1016948"/>
                  </a:lnTo>
                  <a:lnTo>
                    <a:pt x="3565823" y="983264"/>
                  </a:lnTo>
                  <a:lnTo>
                    <a:pt x="3608620" y="949486"/>
                  </a:lnTo>
                  <a:lnTo>
                    <a:pt x="3652742" y="916066"/>
                  </a:lnTo>
                  <a:lnTo>
                    <a:pt x="3698193" y="883455"/>
                  </a:lnTo>
                  <a:lnTo>
                    <a:pt x="3744976" y="852106"/>
                  </a:lnTo>
                  <a:lnTo>
                    <a:pt x="3782096" y="828206"/>
                  </a:lnTo>
                  <a:lnTo>
                    <a:pt x="3821129" y="803328"/>
                  </a:lnTo>
                  <a:lnTo>
                    <a:pt x="3861831" y="777646"/>
                  </a:lnTo>
                  <a:lnTo>
                    <a:pt x="3903956" y="751335"/>
                  </a:lnTo>
                  <a:lnTo>
                    <a:pt x="3947261" y="724570"/>
                  </a:lnTo>
                  <a:lnTo>
                    <a:pt x="3991501" y="697523"/>
                  </a:lnTo>
                  <a:lnTo>
                    <a:pt x="4036433" y="670371"/>
                  </a:lnTo>
                  <a:lnTo>
                    <a:pt x="4081811" y="643286"/>
                  </a:lnTo>
                  <a:lnTo>
                    <a:pt x="4127392" y="616444"/>
                  </a:lnTo>
                  <a:lnTo>
                    <a:pt x="4172932" y="590019"/>
                  </a:lnTo>
                  <a:lnTo>
                    <a:pt x="4218185" y="564185"/>
                  </a:lnTo>
                  <a:lnTo>
                    <a:pt x="4262908" y="539116"/>
                  </a:lnTo>
                  <a:lnTo>
                    <a:pt x="4306856" y="514987"/>
                  </a:lnTo>
                  <a:lnTo>
                    <a:pt x="4349786" y="491972"/>
                  </a:lnTo>
                  <a:lnTo>
                    <a:pt x="4391452" y="470246"/>
                  </a:lnTo>
                  <a:lnTo>
                    <a:pt x="4431611" y="449982"/>
                  </a:lnTo>
                  <a:lnTo>
                    <a:pt x="4470019" y="431355"/>
                  </a:lnTo>
                  <a:lnTo>
                    <a:pt x="4524441" y="405745"/>
                  </a:lnTo>
                  <a:lnTo>
                    <a:pt x="4573031" y="383551"/>
                  </a:lnTo>
                  <a:lnTo>
                    <a:pt x="4617409" y="364221"/>
                  </a:lnTo>
                  <a:lnTo>
                    <a:pt x="4659192" y="347203"/>
                  </a:lnTo>
                  <a:lnTo>
                    <a:pt x="4699999" y="331944"/>
                  </a:lnTo>
                  <a:lnTo>
                    <a:pt x="4741448" y="317893"/>
                  </a:lnTo>
                  <a:lnTo>
                    <a:pt x="4785158" y="304499"/>
                  </a:lnTo>
                  <a:lnTo>
                    <a:pt x="4832747" y="291208"/>
                  </a:lnTo>
                  <a:lnTo>
                    <a:pt x="4885834" y="277470"/>
                  </a:lnTo>
                  <a:lnTo>
                    <a:pt x="4946038" y="262732"/>
                  </a:lnTo>
                  <a:lnTo>
                    <a:pt x="5014976" y="246443"/>
                  </a:lnTo>
                  <a:lnTo>
                    <a:pt x="5053042" y="237608"/>
                  </a:lnTo>
                  <a:lnTo>
                    <a:pt x="5093285" y="228420"/>
                  </a:lnTo>
                  <a:lnTo>
                    <a:pt x="5135538" y="218932"/>
                  </a:lnTo>
                  <a:lnTo>
                    <a:pt x="5179631" y="209196"/>
                  </a:lnTo>
                  <a:lnTo>
                    <a:pt x="5225399" y="199265"/>
                  </a:lnTo>
                  <a:lnTo>
                    <a:pt x="5272673" y="189190"/>
                  </a:lnTo>
                  <a:lnTo>
                    <a:pt x="5321285" y="179024"/>
                  </a:lnTo>
                  <a:lnTo>
                    <a:pt x="5371069" y="168819"/>
                  </a:lnTo>
                  <a:lnTo>
                    <a:pt x="5421856" y="158627"/>
                  </a:lnTo>
                  <a:lnTo>
                    <a:pt x="5473478" y="148501"/>
                  </a:lnTo>
                  <a:lnTo>
                    <a:pt x="5525770" y="138493"/>
                  </a:lnTo>
                  <a:lnTo>
                    <a:pt x="5578561" y="128655"/>
                  </a:lnTo>
                  <a:lnTo>
                    <a:pt x="5631686" y="119039"/>
                  </a:lnTo>
                  <a:lnTo>
                    <a:pt x="5684976" y="109697"/>
                  </a:lnTo>
                  <a:lnTo>
                    <a:pt x="5738264" y="100683"/>
                  </a:lnTo>
                  <a:lnTo>
                    <a:pt x="5791383" y="92047"/>
                  </a:lnTo>
                  <a:lnTo>
                    <a:pt x="5844164" y="83842"/>
                  </a:lnTo>
                  <a:lnTo>
                    <a:pt x="5896440" y="76121"/>
                  </a:lnTo>
                  <a:lnTo>
                    <a:pt x="5948043" y="68936"/>
                  </a:lnTo>
                  <a:lnTo>
                    <a:pt x="5998807" y="62339"/>
                  </a:lnTo>
                  <a:lnTo>
                    <a:pt x="6048562" y="56382"/>
                  </a:lnTo>
                  <a:lnTo>
                    <a:pt x="6097143" y="51117"/>
                  </a:lnTo>
                  <a:lnTo>
                    <a:pt x="6149243" y="45964"/>
                  </a:lnTo>
                  <a:lnTo>
                    <a:pt x="6199928" y="41252"/>
                  </a:lnTo>
                  <a:lnTo>
                    <a:pt x="6249425" y="36981"/>
                  </a:lnTo>
                  <a:lnTo>
                    <a:pt x="6297957" y="33155"/>
                  </a:lnTo>
                  <a:lnTo>
                    <a:pt x="6345751" y="29775"/>
                  </a:lnTo>
                  <a:lnTo>
                    <a:pt x="6393032" y="26843"/>
                  </a:lnTo>
                  <a:lnTo>
                    <a:pt x="6440026" y="24361"/>
                  </a:lnTo>
                  <a:lnTo>
                    <a:pt x="6486957" y="22332"/>
                  </a:lnTo>
                  <a:lnTo>
                    <a:pt x="6534052" y="20756"/>
                  </a:lnTo>
                  <a:lnTo>
                    <a:pt x="6581536" y="19637"/>
                  </a:lnTo>
                  <a:lnTo>
                    <a:pt x="6629635" y="18976"/>
                  </a:lnTo>
                  <a:lnTo>
                    <a:pt x="6678573" y="18775"/>
                  </a:lnTo>
                  <a:lnTo>
                    <a:pt x="6728576" y="19036"/>
                  </a:lnTo>
                  <a:lnTo>
                    <a:pt x="6779870" y="19761"/>
                  </a:lnTo>
                  <a:lnTo>
                    <a:pt x="6832681" y="20953"/>
                  </a:lnTo>
                  <a:lnTo>
                    <a:pt x="6887233" y="22612"/>
                  </a:lnTo>
                  <a:lnTo>
                    <a:pt x="6943752" y="24742"/>
                  </a:lnTo>
                  <a:lnTo>
                    <a:pt x="7002464" y="27344"/>
                  </a:lnTo>
                  <a:lnTo>
                    <a:pt x="7063593" y="30420"/>
                  </a:lnTo>
                  <a:lnTo>
                    <a:pt x="7127367" y="33972"/>
                  </a:lnTo>
                  <a:lnTo>
                    <a:pt x="7192639" y="38573"/>
                  </a:lnTo>
                  <a:lnTo>
                    <a:pt x="7263649" y="43864"/>
                  </a:lnTo>
                  <a:lnTo>
                    <a:pt x="7340102" y="49814"/>
                  </a:lnTo>
                  <a:lnTo>
                    <a:pt x="7380279" y="53025"/>
                  </a:lnTo>
                  <a:lnTo>
                    <a:pt x="7421707" y="56389"/>
                  </a:lnTo>
                  <a:lnTo>
                    <a:pt x="7464349" y="59900"/>
                  </a:lnTo>
                  <a:lnTo>
                    <a:pt x="7508170" y="63555"/>
                  </a:lnTo>
                  <a:lnTo>
                    <a:pt x="7553131" y="67350"/>
                  </a:lnTo>
                  <a:lnTo>
                    <a:pt x="7599198" y="71281"/>
                  </a:lnTo>
                  <a:lnTo>
                    <a:pt x="7646332" y="75342"/>
                  </a:lnTo>
                  <a:lnTo>
                    <a:pt x="7694498" y="79532"/>
                  </a:lnTo>
                  <a:lnTo>
                    <a:pt x="7743659" y="83844"/>
                  </a:lnTo>
                  <a:lnTo>
                    <a:pt x="7793778" y="88275"/>
                  </a:lnTo>
                  <a:lnTo>
                    <a:pt x="7844819" y="92822"/>
                  </a:lnTo>
                  <a:lnTo>
                    <a:pt x="7896745" y="97479"/>
                  </a:lnTo>
                  <a:lnTo>
                    <a:pt x="7949519" y="102242"/>
                  </a:lnTo>
                  <a:lnTo>
                    <a:pt x="8003105" y="107109"/>
                  </a:lnTo>
                  <a:lnTo>
                    <a:pt x="8057467" y="112073"/>
                  </a:lnTo>
                  <a:lnTo>
                    <a:pt x="8112567" y="117132"/>
                  </a:lnTo>
                  <a:lnTo>
                    <a:pt x="8168369" y="122281"/>
                  </a:lnTo>
                  <a:lnTo>
                    <a:pt x="8224836" y="127516"/>
                  </a:lnTo>
                  <a:lnTo>
                    <a:pt x="8281933" y="132833"/>
                  </a:lnTo>
                  <a:lnTo>
                    <a:pt x="8339621" y="138228"/>
                  </a:lnTo>
                  <a:lnTo>
                    <a:pt x="8397865" y="143696"/>
                  </a:lnTo>
                  <a:lnTo>
                    <a:pt x="8456628" y="149233"/>
                  </a:lnTo>
                  <a:lnTo>
                    <a:pt x="8515874" y="154836"/>
                  </a:lnTo>
                  <a:lnTo>
                    <a:pt x="8575565" y="160500"/>
                  </a:lnTo>
                  <a:lnTo>
                    <a:pt x="8635665" y="166222"/>
                  </a:lnTo>
                  <a:lnTo>
                    <a:pt x="8696138" y="171996"/>
                  </a:lnTo>
                  <a:lnTo>
                    <a:pt x="8756947" y="177819"/>
                  </a:lnTo>
                  <a:lnTo>
                    <a:pt x="8818055" y="183686"/>
                  </a:lnTo>
                  <a:lnTo>
                    <a:pt x="8879426" y="189594"/>
                  </a:lnTo>
                  <a:lnTo>
                    <a:pt x="8941023" y="195539"/>
                  </a:lnTo>
                  <a:lnTo>
                    <a:pt x="9002809" y="201516"/>
                  </a:lnTo>
                  <a:lnTo>
                    <a:pt x="9064748" y="207521"/>
                  </a:lnTo>
                  <a:lnTo>
                    <a:pt x="9126804" y="213550"/>
                  </a:lnTo>
                  <a:lnTo>
                    <a:pt x="9188939" y="219598"/>
                  </a:lnTo>
                  <a:lnTo>
                    <a:pt x="9251118" y="225663"/>
                  </a:lnTo>
                  <a:lnTo>
                    <a:pt x="9313302" y="231739"/>
                  </a:lnTo>
                  <a:lnTo>
                    <a:pt x="9375457" y="237823"/>
                  </a:lnTo>
                  <a:lnTo>
                    <a:pt x="9437545" y="243910"/>
                  </a:lnTo>
                  <a:lnTo>
                    <a:pt x="9499529" y="249996"/>
                  </a:lnTo>
                  <a:lnTo>
                    <a:pt x="9561374" y="256077"/>
                  </a:lnTo>
                  <a:lnTo>
                    <a:pt x="9623042" y="262150"/>
                  </a:lnTo>
                  <a:lnTo>
                    <a:pt x="9684497" y="268209"/>
                  </a:lnTo>
                  <a:lnTo>
                    <a:pt x="9745702" y="274251"/>
                  </a:lnTo>
                  <a:lnTo>
                    <a:pt x="9806620" y="280271"/>
                  </a:lnTo>
                  <a:lnTo>
                    <a:pt x="9867216" y="286266"/>
                  </a:lnTo>
                  <a:lnTo>
                    <a:pt x="9927451" y="292231"/>
                  </a:lnTo>
                  <a:lnTo>
                    <a:pt x="9987291" y="298162"/>
                  </a:lnTo>
                  <a:lnTo>
                    <a:pt x="10046698" y="304055"/>
                  </a:lnTo>
                  <a:lnTo>
                    <a:pt x="10105635" y="309906"/>
                  </a:lnTo>
                  <a:lnTo>
                    <a:pt x="10164066" y="315711"/>
                  </a:lnTo>
                  <a:lnTo>
                    <a:pt x="10221955" y="321466"/>
                  </a:lnTo>
                  <a:lnTo>
                    <a:pt x="10279264" y="327166"/>
                  </a:lnTo>
                  <a:lnTo>
                    <a:pt x="10335958" y="332807"/>
                  </a:lnTo>
                  <a:lnTo>
                    <a:pt x="10391999" y="338386"/>
                  </a:lnTo>
                  <a:lnTo>
                    <a:pt x="10447350" y="343898"/>
                  </a:lnTo>
                  <a:lnTo>
                    <a:pt x="10501976" y="349338"/>
                  </a:lnTo>
                  <a:lnTo>
                    <a:pt x="10555840" y="354704"/>
                  </a:lnTo>
                  <a:lnTo>
                    <a:pt x="10608905" y="359990"/>
                  </a:lnTo>
                  <a:lnTo>
                    <a:pt x="10661134" y="365193"/>
                  </a:lnTo>
                  <a:lnTo>
                    <a:pt x="10712491" y="370308"/>
                  </a:lnTo>
                  <a:lnTo>
                    <a:pt x="10762940" y="375332"/>
                  </a:lnTo>
                  <a:lnTo>
                    <a:pt x="10812443" y="380260"/>
                  </a:lnTo>
                  <a:lnTo>
                    <a:pt x="10860964" y="385088"/>
                  </a:lnTo>
                  <a:lnTo>
                    <a:pt x="10908466" y="389811"/>
                  </a:lnTo>
                  <a:lnTo>
                    <a:pt x="10954913" y="394427"/>
                  </a:lnTo>
                  <a:lnTo>
                    <a:pt x="11000269" y="398930"/>
                  </a:lnTo>
                  <a:lnTo>
                    <a:pt x="11044496" y="403317"/>
                  </a:lnTo>
                  <a:lnTo>
                    <a:pt x="11087558" y="407583"/>
                  </a:lnTo>
                  <a:lnTo>
                    <a:pt x="11129418" y="411724"/>
                  </a:lnTo>
                  <a:lnTo>
                    <a:pt x="11170040" y="415737"/>
                  </a:lnTo>
                  <a:lnTo>
                    <a:pt x="11209387" y="419616"/>
                  </a:lnTo>
                  <a:lnTo>
                    <a:pt x="11247423" y="423359"/>
                  </a:lnTo>
                  <a:lnTo>
                    <a:pt x="11319414" y="430416"/>
                  </a:lnTo>
                  <a:lnTo>
                    <a:pt x="11385719" y="436874"/>
                  </a:lnTo>
                  <a:lnTo>
                    <a:pt x="11446047" y="442702"/>
                  </a:lnTo>
                  <a:lnTo>
                    <a:pt x="11473877" y="445368"/>
                  </a:lnTo>
                  <a:lnTo>
                    <a:pt x="11500104" y="447865"/>
                  </a:lnTo>
                </a:path>
              </a:pathLst>
            </a:custGeom>
            <a:ln w="38100">
              <a:solidFill>
                <a:srgbClr val="0171AA"/>
              </a:solidFill>
            </a:ln>
          </p:spPr>
          <p:txBody>
            <a:bodyPr wrap="square" lIns="0" tIns="0" rIns="0" bIns="0" rtlCol="0"/>
            <a:lstStyle/>
            <a:p>
              <a:endParaRPr/>
            </a:p>
          </p:txBody>
        </p:sp>
      </p:grpSp>
      <p:sp>
        <p:nvSpPr>
          <p:cNvPr id="14" name="object 10">
            <a:extLst>
              <a:ext uri="{FF2B5EF4-FFF2-40B4-BE49-F238E27FC236}">
                <a16:creationId xmlns:a16="http://schemas.microsoft.com/office/drawing/2014/main" id="{C65B2C3B-EFCA-5469-D607-DD3179E60172}"/>
              </a:ext>
            </a:extLst>
          </p:cNvPr>
          <p:cNvSpPr txBox="1"/>
          <p:nvPr/>
        </p:nvSpPr>
        <p:spPr>
          <a:xfrm>
            <a:off x="766673" y="5000371"/>
            <a:ext cx="24257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Symbol"/>
                <a:cs typeface="Symbol"/>
              </a:rPr>
              <a:t></a:t>
            </a:r>
            <a:r>
              <a:rPr sz="1800" spc="-25" dirty="0">
                <a:latin typeface="Calibri"/>
                <a:cs typeface="Calibri"/>
              </a:rPr>
              <a:t>t</a:t>
            </a:r>
            <a:endParaRPr sz="1800">
              <a:latin typeface="Calibri"/>
              <a:cs typeface="Calibri"/>
            </a:endParaRPr>
          </a:p>
        </p:txBody>
      </p:sp>
      <p:sp>
        <p:nvSpPr>
          <p:cNvPr id="15" name="object 11">
            <a:extLst>
              <a:ext uri="{FF2B5EF4-FFF2-40B4-BE49-F238E27FC236}">
                <a16:creationId xmlns:a16="http://schemas.microsoft.com/office/drawing/2014/main" id="{A1DEAE24-237B-74F9-4CA2-80DEE2DAA6D3}"/>
              </a:ext>
            </a:extLst>
          </p:cNvPr>
          <p:cNvSpPr txBox="1"/>
          <p:nvPr/>
        </p:nvSpPr>
        <p:spPr>
          <a:xfrm>
            <a:off x="983386" y="513295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endParaRPr sz="1200">
              <a:latin typeface="Calibri"/>
              <a:cs typeface="Calibri"/>
            </a:endParaRPr>
          </a:p>
        </p:txBody>
      </p:sp>
      <p:sp>
        <p:nvSpPr>
          <p:cNvPr id="16" name="object 12">
            <a:extLst>
              <a:ext uri="{FF2B5EF4-FFF2-40B4-BE49-F238E27FC236}">
                <a16:creationId xmlns:a16="http://schemas.microsoft.com/office/drawing/2014/main" id="{571EFEFC-E444-7E3A-22FD-233ED23E38A5}"/>
              </a:ext>
            </a:extLst>
          </p:cNvPr>
          <p:cNvSpPr txBox="1"/>
          <p:nvPr/>
        </p:nvSpPr>
        <p:spPr>
          <a:xfrm>
            <a:off x="886967" y="5974486"/>
            <a:ext cx="37020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Symbol"/>
                <a:cs typeface="Symbol"/>
              </a:rPr>
              <a:t></a:t>
            </a:r>
            <a:r>
              <a:rPr sz="1800" spc="-25" dirty="0">
                <a:latin typeface="Calibri"/>
                <a:cs typeface="Calibri"/>
              </a:rPr>
              <a:t>t</a:t>
            </a:r>
            <a:r>
              <a:rPr sz="1800" spc="-37" baseline="-20833" dirty="0">
                <a:latin typeface="Calibri"/>
                <a:cs typeface="Calibri"/>
              </a:rPr>
              <a:t>2</a:t>
            </a:r>
            <a:endParaRPr sz="1800" baseline="-20833">
              <a:latin typeface="Calibri"/>
              <a:cs typeface="Calibri"/>
            </a:endParaRPr>
          </a:p>
        </p:txBody>
      </p:sp>
      <p:sp>
        <p:nvSpPr>
          <p:cNvPr id="17" name="object 13">
            <a:extLst>
              <a:ext uri="{FF2B5EF4-FFF2-40B4-BE49-F238E27FC236}">
                <a16:creationId xmlns:a16="http://schemas.microsoft.com/office/drawing/2014/main" id="{C11C4248-48A7-E1BA-FF42-8294D3DFB099}"/>
              </a:ext>
            </a:extLst>
          </p:cNvPr>
          <p:cNvSpPr txBox="1"/>
          <p:nvPr/>
        </p:nvSpPr>
        <p:spPr>
          <a:xfrm>
            <a:off x="1732152" y="4219447"/>
            <a:ext cx="37020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Symbol"/>
                <a:cs typeface="Symbol"/>
              </a:rPr>
              <a:t></a:t>
            </a:r>
            <a:r>
              <a:rPr sz="1800" spc="-25" dirty="0">
                <a:latin typeface="Calibri"/>
                <a:cs typeface="Calibri"/>
              </a:rPr>
              <a:t>t</a:t>
            </a:r>
            <a:r>
              <a:rPr sz="1800" spc="-37" baseline="-20833" dirty="0">
                <a:latin typeface="Calibri"/>
                <a:cs typeface="Calibri"/>
              </a:rPr>
              <a:t>3</a:t>
            </a:r>
            <a:endParaRPr sz="1800" baseline="-20833">
              <a:latin typeface="Calibri"/>
              <a:cs typeface="Calibri"/>
            </a:endParaRPr>
          </a:p>
        </p:txBody>
      </p:sp>
      <p:sp>
        <p:nvSpPr>
          <p:cNvPr id="18" name="object 14">
            <a:extLst>
              <a:ext uri="{FF2B5EF4-FFF2-40B4-BE49-F238E27FC236}">
                <a16:creationId xmlns:a16="http://schemas.microsoft.com/office/drawing/2014/main" id="{A297EC5E-6DF1-42DF-171D-4DD02CF45F4D}"/>
              </a:ext>
            </a:extLst>
          </p:cNvPr>
          <p:cNvSpPr txBox="1"/>
          <p:nvPr/>
        </p:nvSpPr>
        <p:spPr>
          <a:xfrm>
            <a:off x="2327148" y="2525395"/>
            <a:ext cx="370205" cy="299720"/>
          </a:xfrm>
          <a:prstGeom prst="rect">
            <a:avLst/>
          </a:prstGeom>
        </p:spPr>
        <p:txBody>
          <a:bodyPr vert="horz" wrap="square" lIns="0" tIns="12700" rIns="0" bIns="0" rtlCol="0">
            <a:spAutoFit/>
          </a:bodyPr>
          <a:lstStyle/>
          <a:p>
            <a:pPr marL="38100">
              <a:lnSpc>
                <a:spcPct val="100000"/>
              </a:lnSpc>
              <a:spcBef>
                <a:spcPts val="100"/>
              </a:spcBef>
            </a:pPr>
            <a:r>
              <a:rPr sz="1800" spc="-25" dirty="0">
                <a:latin typeface="Symbol"/>
                <a:cs typeface="Symbol"/>
              </a:rPr>
              <a:t></a:t>
            </a:r>
            <a:r>
              <a:rPr sz="1800" spc="-25" dirty="0">
                <a:latin typeface="Calibri"/>
                <a:cs typeface="Calibri"/>
              </a:rPr>
              <a:t>t</a:t>
            </a:r>
            <a:r>
              <a:rPr sz="1800" spc="-37" baseline="-20833" dirty="0">
                <a:latin typeface="Calibri"/>
                <a:cs typeface="Calibri"/>
              </a:rPr>
              <a:t>4</a:t>
            </a:r>
            <a:endParaRPr sz="1800" baseline="-20833">
              <a:latin typeface="Calibri"/>
              <a:cs typeface="Calibri"/>
            </a:endParaRPr>
          </a:p>
        </p:txBody>
      </p:sp>
      <p:sp>
        <p:nvSpPr>
          <p:cNvPr id="19" name="object 15">
            <a:extLst>
              <a:ext uri="{FF2B5EF4-FFF2-40B4-BE49-F238E27FC236}">
                <a16:creationId xmlns:a16="http://schemas.microsoft.com/office/drawing/2014/main" id="{7BED298D-0CE2-B750-4B94-BFBDD430DC5B}"/>
              </a:ext>
            </a:extLst>
          </p:cNvPr>
          <p:cNvSpPr txBox="1"/>
          <p:nvPr/>
        </p:nvSpPr>
        <p:spPr>
          <a:xfrm>
            <a:off x="3661409" y="3217290"/>
            <a:ext cx="24257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Symbol"/>
                <a:cs typeface="Symbol"/>
              </a:rPr>
              <a:t></a:t>
            </a:r>
            <a:r>
              <a:rPr sz="1800" spc="-25" dirty="0">
                <a:latin typeface="Calibri"/>
                <a:cs typeface="Calibri"/>
              </a:rPr>
              <a:t>t</a:t>
            </a:r>
            <a:endParaRPr sz="1800">
              <a:latin typeface="Calibri"/>
              <a:cs typeface="Calibri"/>
            </a:endParaRPr>
          </a:p>
        </p:txBody>
      </p:sp>
      <p:sp>
        <p:nvSpPr>
          <p:cNvPr id="20" name="object 16">
            <a:extLst>
              <a:ext uri="{FF2B5EF4-FFF2-40B4-BE49-F238E27FC236}">
                <a16:creationId xmlns:a16="http://schemas.microsoft.com/office/drawing/2014/main" id="{2B3C783C-CD27-5CE6-C7C6-16420F652EA7}"/>
              </a:ext>
            </a:extLst>
          </p:cNvPr>
          <p:cNvSpPr txBox="1"/>
          <p:nvPr/>
        </p:nvSpPr>
        <p:spPr>
          <a:xfrm>
            <a:off x="3877817" y="334987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5</a:t>
            </a:r>
            <a:endParaRPr sz="1200">
              <a:latin typeface="Calibri"/>
              <a:cs typeface="Calibri"/>
            </a:endParaRPr>
          </a:p>
        </p:txBody>
      </p:sp>
      <p:sp>
        <p:nvSpPr>
          <p:cNvPr id="21" name="object 17">
            <a:extLst>
              <a:ext uri="{FF2B5EF4-FFF2-40B4-BE49-F238E27FC236}">
                <a16:creationId xmlns:a16="http://schemas.microsoft.com/office/drawing/2014/main" id="{11639343-0C2E-6EC6-0968-06BCDBEE31CF}"/>
              </a:ext>
            </a:extLst>
          </p:cNvPr>
          <p:cNvSpPr txBox="1"/>
          <p:nvPr/>
        </p:nvSpPr>
        <p:spPr>
          <a:xfrm>
            <a:off x="1713992" y="2192273"/>
            <a:ext cx="427990"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EML</a:t>
            </a:r>
            <a:endParaRPr sz="1800">
              <a:latin typeface="Calibri"/>
              <a:cs typeface="Calibri"/>
            </a:endParaRPr>
          </a:p>
        </p:txBody>
      </p:sp>
      <p:sp>
        <p:nvSpPr>
          <p:cNvPr id="22" name="object 18">
            <a:extLst>
              <a:ext uri="{FF2B5EF4-FFF2-40B4-BE49-F238E27FC236}">
                <a16:creationId xmlns:a16="http://schemas.microsoft.com/office/drawing/2014/main" id="{452882FA-84B1-7C24-89BD-BAB0A5E6C5B4}"/>
              </a:ext>
            </a:extLst>
          </p:cNvPr>
          <p:cNvSpPr txBox="1"/>
          <p:nvPr/>
        </p:nvSpPr>
        <p:spPr>
          <a:xfrm>
            <a:off x="9944101" y="6434612"/>
            <a:ext cx="533330" cy="289823"/>
          </a:xfrm>
          <a:prstGeom prst="rect">
            <a:avLst/>
          </a:prstGeom>
        </p:spPr>
        <p:txBody>
          <a:bodyPr vert="horz" wrap="square" lIns="0" tIns="12700" rIns="0" bIns="0" rtlCol="0">
            <a:spAutoFit/>
          </a:bodyPr>
          <a:lstStyle/>
          <a:p>
            <a:pPr marL="12700">
              <a:lnSpc>
                <a:spcPct val="100000"/>
              </a:lnSpc>
              <a:spcBef>
                <a:spcPts val="100"/>
              </a:spcBef>
            </a:pPr>
            <a:r>
              <a:rPr lang="cs-CZ" sz="1800" spc="-25" dirty="0" err="1">
                <a:latin typeface="Calibri"/>
                <a:cs typeface="Calibri"/>
              </a:rPr>
              <a:t>time</a:t>
            </a:r>
            <a:endParaRPr sz="1800" dirty="0">
              <a:latin typeface="Calibri"/>
              <a:cs typeface="Calibri"/>
            </a:endParaRPr>
          </a:p>
        </p:txBody>
      </p:sp>
      <p:sp>
        <p:nvSpPr>
          <p:cNvPr id="23" name="object 19">
            <a:extLst>
              <a:ext uri="{FF2B5EF4-FFF2-40B4-BE49-F238E27FC236}">
                <a16:creationId xmlns:a16="http://schemas.microsoft.com/office/drawing/2014/main" id="{510B4467-D72B-E055-7CCC-A55D28B65E9F}"/>
              </a:ext>
            </a:extLst>
          </p:cNvPr>
          <p:cNvSpPr txBox="1"/>
          <p:nvPr/>
        </p:nvSpPr>
        <p:spPr>
          <a:xfrm>
            <a:off x="567639" y="6377127"/>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0</a:t>
            </a:r>
            <a:endParaRPr sz="1800">
              <a:latin typeface="Calibri"/>
              <a:cs typeface="Calibri"/>
            </a:endParaRPr>
          </a:p>
        </p:txBody>
      </p:sp>
      <p:sp>
        <p:nvSpPr>
          <p:cNvPr id="24" name="object 20">
            <a:extLst>
              <a:ext uri="{FF2B5EF4-FFF2-40B4-BE49-F238E27FC236}">
                <a16:creationId xmlns:a16="http://schemas.microsoft.com/office/drawing/2014/main" id="{7BF8602E-306F-0E15-E187-357CE4E8A27A}"/>
              </a:ext>
            </a:extLst>
          </p:cNvPr>
          <p:cNvSpPr txBox="1"/>
          <p:nvPr/>
        </p:nvSpPr>
        <p:spPr>
          <a:xfrm>
            <a:off x="10514203" y="1348486"/>
            <a:ext cx="1144270" cy="330835"/>
          </a:xfrm>
          <a:prstGeom prst="rect">
            <a:avLst/>
          </a:prstGeom>
        </p:spPr>
        <p:txBody>
          <a:bodyPr vert="horz" wrap="square" lIns="0" tIns="13335" rIns="0" bIns="0" rtlCol="0">
            <a:spAutoFit/>
          </a:bodyPr>
          <a:lstStyle/>
          <a:p>
            <a:pPr marL="12700">
              <a:lnSpc>
                <a:spcPct val="100000"/>
              </a:lnSpc>
              <a:spcBef>
                <a:spcPts val="105"/>
              </a:spcBef>
            </a:pPr>
            <a:r>
              <a:rPr sz="2000" spc="-10" dirty="0">
                <a:latin typeface="Calibri"/>
                <a:cs typeface="Calibri"/>
              </a:rPr>
              <a:t>movement</a:t>
            </a:r>
            <a:endParaRPr sz="2000">
              <a:latin typeface="Calibri"/>
              <a:cs typeface="Calibri"/>
            </a:endParaRPr>
          </a:p>
        </p:txBody>
      </p:sp>
      <p:sp>
        <p:nvSpPr>
          <p:cNvPr id="25" name="object 21">
            <a:extLst>
              <a:ext uri="{FF2B5EF4-FFF2-40B4-BE49-F238E27FC236}">
                <a16:creationId xmlns:a16="http://schemas.microsoft.com/office/drawing/2014/main" id="{97A29763-F774-0873-1A57-EB229999BEAB}"/>
              </a:ext>
            </a:extLst>
          </p:cNvPr>
          <p:cNvSpPr txBox="1"/>
          <p:nvPr/>
        </p:nvSpPr>
        <p:spPr>
          <a:xfrm>
            <a:off x="9489693" y="2823718"/>
            <a:ext cx="2168525" cy="822325"/>
          </a:xfrm>
          <a:prstGeom prst="rect">
            <a:avLst/>
          </a:prstGeom>
        </p:spPr>
        <p:txBody>
          <a:bodyPr vert="horz" wrap="square" lIns="0" tIns="13335" rIns="0" bIns="0" rtlCol="0">
            <a:spAutoFit/>
          </a:bodyPr>
          <a:lstStyle/>
          <a:p>
            <a:pPr marL="1358265">
              <a:lnSpc>
                <a:spcPct val="100000"/>
              </a:lnSpc>
              <a:spcBef>
                <a:spcPts val="105"/>
              </a:spcBef>
            </a:pPr>
            <a:r>
              <a:rPr sz="2000" spc="-10" dirty="0">
                <a:latin typeface="Calibri"/>
                <a:cs typeface="Calibri"/>
              </a:rPr>
              <a:t>velocity</a:t>
            </a:r>
            <a:endParaRPr sz="2000">
              <a:latin typeface="Calibri"/>
              <a:cs typeface="Calibri"/>
            </a:endParaRPr>
          </a:p>
          <a:p>
            <a:pPr marR="5715" algn="r">
              <a:lnSpc>
                <a:spcPct val="100000"/>
              </a:lnSpc>
              <a:spcBef>
                <a:spcPts val="25"/>
              </a:spcBef>
            </a:pPr>
            <a:r>
              <a:rPr sz="1600" dirty="0">
                <a:latin typeface="Calibri"/>
                <a:cs typeface="Calibri"/>
              </a:rPr>
              <a:t>of</a:t>
            </a:r>
            <a:r>
              <a:rPr sz="1600" spc="-35" dirty="0">
                <a:latin typeface="Calibri"/>
                <a:cs typeface="Calibri"/>
              </a:rPr>
              <a:t> </a:t>
            </a:r>
            <a:r>
              <a:rPr sz="1600" dirty="0">
                <a:latin typeface="Calibri"/>
                <a:cs typeface="Calibri"/>
              </a:rPr>
              <a:t>muscle</a:t>
            </a:r>
            <a:r>
              <a:rPr sz="1600" spc="-40" dirty="0">
                <a:latin typeface="Calibri"/>
                <a:cs typeface="Calibri"/>
              </a:rPr>
              <a:t> </a:t>
            </a:r>
            <a:r>
              <a:rPr sz="1600" spc="-10" dirty="0">
                <a:latin typeface="Calibri"/>
                <a:cs typeface="Calibri"/>
              </a:rPr>
              <a:t>contraction</a:t>
            </a:r>
            <a:r>
              <a:rPr sz="1600" spc="-35" dirty="0">
                <a:latin typeface="Calibri"/>
                <a:cs typeface="Calibri"/>
              </a:rPr>
              <a:t> </a:t>
            </a:r>
            <a:r>
              <a:rPr sz="1600" spc="-25" dirty="0">
                <a:latin typeface="Calibri"/>
                <a:cs typeface="Calibri"/>
              </a:rPr>
              <a:t>and</a:t>
            </a:r>
            <a:endParaRPr sz="1600">
              <a:latin typeface="Calibri"/>
              <a:cs typeface="Calibri"/>
            </a:endParaRPr>
          </a:p>
          <a:p>
            <a:pPr marR="5080" algn="r">
              <a:lnSpc>
                <a:spcPct val="100000"/>
              </a:lnSpc>
            </a:pPr>
            <a:r>
              <a:rPr sz="1600" spc="-10" dirty="0">
                <a:latin typeface="Calibri"/>
                <a:cs typeface="Calibri"/>
              </a:rPr>
              <a:t>relaxation</a:t>
            </a:r>
            <a:endParaRPr sz="1600">
              <a:latin typeface="Calibri"/>
              <a:cs typeface="Calibri"/>
            </a:endParaRPr>
          </a:p>
        </p:txBody>
      </p:sp>
      <p:sp>
        <p:nvSpPr>
          <p:cNvPr id="26" name="object 22">
            <a:extLst>
              <a:ext uri="{FF2B5EF4-FFF2-40B4-BE49-F238E27FC236}">
                <a16:creationId xmlns:a16="http://schemas.microsoft.com/office/drawing/2014/main" id="{A5DE10F3-983C-3051-284A-846EA3F9D426}"/>
              </a:ext>
            </a:extLst>
          </p:cNvPr>
          <p:cNvSpPr txBox="1"/>
          <p:nvPr/>
        </p:nvSpPr>
        <p:spPr>
          <a:xfrm>
            <a:off x="9759442" y="5214366"/>
            <a:ext cx="1898014" cy="330835"/>
          </a:xfrm>
          <a:prstGeom prst="rect">
            <a:avLst/>
          </a:prstGeom>
        </p:spPr>
        <p:txBody>
          <a:bodyPr vert="horz" wrap="square" lIns="0" tIns="12700" rIns="0" bIns="0" rtlCol="0">
            <a:spAutoFit/>
          </a:bodyPr>
          <a:lstStyle/>
          <a:p>
            <a:pPr marL="12700">
              <a:lnSpc>
                <a:spcPct val="100000"/>
              </a:lnSpc>
              <a:spcBef>
                <a:spcPts val="100"/>
              </a:spcBef>
            </a:pPr>
            <a:r>
              <a:rPr sz="2000" spc="-10" dirty="0">
                <a:latin typeface="Calibri"/>
                <a:cs typeface="Calibri"/>
              </a:rPr>
              <a:t>electromyography</a:t>
            </a:r>
            <a:endParaRPr sz="2000">
              <a:latin typeface="Calibri"/>
              <a:cs typeface="Calibri"/>
            </a:endParaRPr>
          </a:p>
        </p:txBody>
      </p:sp>
      <p:grpSp>
        <p:nvGrpSpPr>
          <p:cNvPr id="27" name="object 23">
            <a:extLst>
              <a:ext uri="{FF2B5EF4-FFF2-40B4-BE49-F238E27FC236}">
                <a16:creationId xmlns:a16="http://schemas.microsoft.com/office/drawing/2014/main" id="{C3A5742D-735E-EFB1-7FBF-61F774658DD7}"/>
              </a:ext>
            </a:extLst>
          </p:cNvPr>
          <p:cNvGrpSpPr/>
          <p:nvPr/>
        </p:nvGrpSpPr>
        <p:grpSpPr>
          <a:xfrm>
            <a:off x="613029" y="2843783"/>
            <a:ext cx="57150" cy="3355975"/>
            <a:chOff x="613029" y="2843783"/>
            <a:chExt cx="57150" cy="3355975"/>
          </a:xfrm>
        </p:grpSpPr>
        <p:sp>
          <p:nvSpPr>
            <p:cNvPr id="28" name="object 24">
              <a:extLst>
                <a:ext uri="{FF2B5EF4-FFF2-40B4-BE49-F238E27FC236}">
                  <a16:creationId xmlns:a16="http://schemas.microsoft.com/office/drawing/2014/main" id="{28D370B3-8989-6033-EAC8-71C7CF6CC27A}"/>
                </a:ext>
              </a:extLst>
            </p:cNvPr>
            <p:cNvSpPr/>
            <p:nvPr/>
          </p:nvSpPr>
          <p:spPr>
            <a:xfrm>
              <a:off x="644652" y="2843783"/>
              <a:ext cx="0" cy="3355975"/>
            </a:xfrm>
            <a:custGeom>
              <a:avLst/>
              <a:gdLst/>
              <a:ahLst/>
              <a:cxnLst/>
              <a:rect l="l" t="t" r="r" b="b"/>
              <a:pathLst>
                <a:path h="3355975">
                  <a:moveTo>
                    <a:pt x="0" y="2828074"/>
                  </a:moveTo>
                  <a:lnTo>
                    <a:pt x="0" y="3355416"/>
                  </a:lnTo>
                </a:path>
                <a:path h="3355975">
                  <a:moveTo>
                    <a:pt x="0" y="0"/>
                  </a:moveTo>
                  <a:lnTo>
                    <a:pt x="0" y="2138172"/>
                  </a:lnTo>
                </a:path>
              </a:pathLst>
            </a:custGeom>
            <a:ln w="6350">
              <a:solidFill>
                <a:srgbClr val="1F4E79"/>
              </a:solidFill>
            </a:ln>
          </p:spPr>
          <p:txBody>
            <a:bodyPr wrap="square" lIns="0" tIns="0" rIns="0" bIns="0" rtlCol="0"/>
            <a:lstStyle/>
            <a:p>
              <a:endParaRPr/>
            </a:p>
          </p:txBody>
        </p:sp>
        <p:sp>
          <p:nvSpPr>
            <p:cNvPr id="29" name="object 25">
              <a:extLst>
                <a:ext uri="{FF2B5EF4-FFF2-40B4-BE49-F238E27FC236}">
                  <a16:creationId xmlns:a16="http://schemas.microsoft.com/office/drawing/2014/main" id="{E76CE223-5D7A-9F58-D7D1-B0ADDF62EE63}"/>
                </a:ext>
              </a:extLst>
            </p:cNvPr>
            <p:cNvSpPr/>
            <p:nvPr/>
          </p:nvSpPr>
          <p:spPr>
            <a:xfrm>
              <a:off x="641604" y="4981955"/>
              <a:ext cx="0" cy="690245"/>
            </a:xfrm>
            <a:custGeom>
              <a:avLst/>
              <a:gdLst/>
              <a:ahLst/>
              <a:cxnLst/>
              <a:rect l="l" t="t" r="r" b="b"/>
              <a:pathLst>
                <a:path h="690245">
                  <a:moveTo>
                    <a:pt x="0" y="0"/>
                  </a:moveTo>
                  <a:lnTo>
                    <a:pt x="0" y="689902"/>
                  </a:lnTo>
                </a:path>
              </a:pathLst>
            </a:custGeom>
            <a:ln w="57150">
              <a:solidFill>
                <a:srgbClr val="0000FF"/>
              </a:solidFill>
            </a:ln>
          </p:spPr>
          <p:txBody>
            <a:bodyPr wrap="square" lIns="0" tIns="0" rIns="0" bIns="0" rtlCol="0"/>
            <a:lstStyle/>
            <a:p>
              <a:endParaRPr/>
            </a:p>
          </p:txBody>
        </p:sp>
      </p:grpSp>
      <p:sp>
        <p:nvSpPr>
          <p:cNvPr id="30" name="object 26">
            <a:extLst>
              <a:ext uri="{FF2B5EF4-FFF2-40B4-BE49-F238E27FC236}">
                <a16:creationId xmlns:a16="http://schemas.microsoft.com/office/drawing/2014/main" id="{575182DB-6085-51FD-AC95-E726DAAE8FE6}"/>
              </a:ext>
            </a:extLst>
          </p:cNvPr>
          <p:cNvSpPr txBox="1"/>
          <p:nvPr/>
        </p:nvSpPr>
        <p:spPr>
          <a:xfrm>
            <a:off x="1290192" y="4542579"/>
            <a:ext cx="254000" cy="593090"/>
          </a:xfrm>
          <a:prstGeom prst="rect">
            <a:avLst/>
          </a:prstGeom>
        </p:spPr>
        <p:txBody>
          <a:bodyPr vert="vert270" wrap="square" lIns="0" tIns="0" rIns="0" bIns="0" rtlCol="0">
            <a:spAutoFit/>
          </a:bodyPr>
          <a:lstStyle/>
          <a:p>
            <a:pPr marL="12700">
              <a:lnSpc>
                <a:spcPts val="1810"/>
              </a:lnSpc>
            </a:pPr>
            <a:r>
              <a:rPr sz="1800" spc="-20" dirty="0">
                <a:latin typeface="Calibri"/>
                <a:cs typeface="Calibri"/>
              </a:rPr>
              <a:t>CAMP</a:t>
            </a:r>
            <a:endParaRPr sz="1800">
              <a:latin typeface="Calibri"/>
              <a:cs typeface="Calibri"/>
            </a:endParaRPr>
          </a:p>
        </p:txBody>
      </p:sp>
      <p:sp>
        <p:nvSpPr>
          <p:cNvPr id="31" name="object 27">
            <a:extLst>
              <a:ext uri="{FF2B5EF4-FFF2-40B4-BE49-F238E27FC236}">
                <a16:creationId xmlns:a16="http://schemas.microsoft.com/office/drawing/2014/main" id="{F82DA85F-0981-9683-77AB-CA7254D9C701}"/>
              </a:ext>
            </a:extLst>
          </p:cNvPr>
          <p:cNvSpPr txBox="1"/>
          <p:nvPr/>
        </p:nvSpPr>
        <p:spPr>
          <a:xfrm>
            <a:off x="4438522" y="3950334"/>
            <a:ext cx="2176145" cy="1249045"/>
          </a:xfrm>
          <a:prstGeom prst="rect">
            <a:avLst/>
          </a:prstGeom>
        </p:spPr>
        <p:txBody>
          <a:bodyPr vert="horz" wrap="square" lIns="0" tIns="12700" rIns="0" bIns="0" rtlCol="0">
            <a:spAutoFit/>
          </a:bodyPr>
          <a:lstStyle/>
          <a:p>
            <a:pPr marL="38100">
              <a:lnSpc>
                <a:spcPct val="100000"/>
              </a:lnSpc>
              <a:spcBef>
                <a:spcPts val="100"/>
              </a:spcBef>
            </a:pPr>
            <a:r>
              <a:rPr sz="2000" dirty="0">
                <a:latin typeface="Calibri"/>
                <a:cs typeface="Calibri"/>
              </a:rPr>
              <a:t>Physiological</a:t>
            </a:r>
            <a:r>
              <a:rPr sz="2000" spc="-110" dirty="0">
                <a:latin typeface="Calibri"/>
                <a:cs typeface="Calibri"/>
              </a:rPr>
              <a:t> </a:t>
            </a:r>
            <a:r>
              <a:rPr sz="2000" spc="-10" dirty="0">
                <a:latin typeface="Calibri"/>
                <a:cs typeface="Calibri"/>
              </a:rPr>
              <a:t>values:</a:t>
            </a:r>
            <a:endParaRPr sz="2000" dirty="0">
              <a:latin typeface="Calibri"/>
              <a:cs typeface="Calibri"/>
            </a:endParaRPr>
          </a:p>
          <a:p>
            <a:pPr marL="381000" indent="-343535">
              <a:lnSpc>
                <a:spcPct val="100000"/>
              </a:lnSpc>
              <a:spcBef>
                <a:spcPts val="25"/>
              </a:spcBef>
              <a:buFont typeface="Arial"/>
              <a:buChar char="•"/>
              <a:tabLst>
                <a:tab pos="381000" algn="l"/>
                <a:tab pos="381635" algn="l"/>
              </a:tabLst>
            </a:pPr>
            <a:r>
              <a:rPr sz="2000" dirty="0">
                <a:latin typeface="Symbol"/>
                <a:cs typeface="Symbol"/>
              </a:rPr>
              <a:t></a:t>
            </a:r>
            <a:r>
              <a:rPr sz="2000" dirty="0">
                <a:latin typeface="Calibri"/>
                <a:cs typeface="Calibri"/>
              </a:rPr>
              <a:t>t</a:t>
            </a:r>
            <a:r>
              <a:rPr sz="1950" baseline="-21367" dirty="0">
                <a:latin typeface="Calibri"/>
                <a:cs typeface="Calibri"/>
              </a:rPr>
              <a:t>1</a:t>
            </a:r>
            <a:r>
              <a:rPr sz="1950" spc="225" baseline="-21367"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32</a:t>
            </a:r>
            <a:r>
              <a:rPr sz="2000" spc="-5" dirty="0">
                <a:latin typeface="Calibri"/>
                <a:cs typeface="Calibri"/>
              </a:rPr>
              <a:t> </a:t>
            </a:r>
            <a:r>
              <a:rPr sz="2000" dirty="0">
                <a:latin typeface="Calibri"/>
                <a:cs typeface="Calibri"/>
              </a:rPr>
              <a:t>±</a:t>
            </a:r>
            <a:r>
              <a:rPr sz="2000" spc="-15" dirty="0">
                <a:latin typeface="Calibri"/>
                <a:cs typeface="Calibri"/>
              </a:rPr>
              <a:t> </a:t>
            </a:r>
            <a:r>
              <a:rPr sz="2000" dirty="0">
                <a:latin typeface="Calibri"/>
                <a:cs typeface="Calibri"/>
              </a:rPr>
              <a:t>3</a:t>
            </a:r>
            <a:r>
              <a:rPr sz="2000" spc="-10" dirty="0">
                <a:latin typeface="Calibri"/>
                <a:cs typeface="Calibri"/>
              </a:rPr>
              <a:t> </a:t>
            </a:r>
            <a:r>
              <a:rPr sz="2000" spc="-25" dirty="0">
                <a:latin typeface="Calibri"/>
                <a:cs typeface="Calibri"/>
              </a:rPr>
              <a:t>ms</a:t>
            </a:r>
            <a:endParaRPr sz="2000" dirty="0">
              <a:latin typeface="Calibri"/>
              <a:cs typeface="Calibri"/>
            </a:endParaRPr>
          </a:p>
          <a:p>
            <a:pPr marL="381000" indent="-343535">
              <a:lnSpc>
                <a:spcPct val="100000"/>
              </a:lnSpc>
              <a:spcBef>
                <a:spcPts val="5"/>
              </a:spcBef>
              <a:buFont typeface="Arial"/>
              <a:buChar char="•"/>
              <a:tabLst>
                <a:tab pos="381000" algn="l"/>
                <a:tab pos="381635" algn="l"/>
              </a:tabLst>
            </a:pPr>
            <a:r>
              <a:rPr sz="2000" dirty="0">
                <a:latin typeface="Symbol"/>
                <a:cs typeface="Symbol"/>
              </a:rPr>
              <a:t></a:t>
            </a:r>
            <a:r>
              <a:rPr sz="2000" dirty="0">
                <a:latin typeface="Calibri"/>
                <a:cs typeface="Calibri"/>
              </a:rPr>
              <a:t>t</a:t>
            </a:r>
            <a:r>
              <a:rPr sz="1950" baseline="-21367" dirty="0">
                <a:latin typeface="Calibri"/>
                <a:cs typeface="Calibri"/>
              </a:rPr>
              <a:t>3</a:t>
            </a:r>
            <a:r>
              <a:rPr sz="1950" spc="232" baseline="-21367" dirty="0">
                <a:latin typeface="Calibri"/>
                <a:cs typeface="Calibri"/>
              </a:rPr>
              <a:t> </a:t>
            </a:r>
            <a:r>
              <a:rPr sz="2000" dirty="0">
                <a:latin typeface="Calibri"/>
                <a:cs typeface="Calibri"/>
              </a:rPr>
              <a:t>: 120</a:t>
            </a:r>
            <a:r>
              <a:rPr sz="2000" spc="-20"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20</a:t>
            </a:r>
            <a:r>
              <a:rPr sz="2000" spc="-20" dirty="0">
                <a:latin typeface="Calibri"/>
                <a:cs typeface="Calibri"/>
              </a:rPr>
              <a:t> </a:t>
            </a:r>
            <a:r>
              <a:rPr sz="2000" spc="-35" dirty="0">
                <a:latin typeface="Calibri"/>
                <a:cs typeface="Calibri"/>
              </a:rPr>
              <a:t>ms</a:t>
            </a:r>
            <a:endParaRPr sz="2000" dirty="0">
              <a:latin typeface="Calibri"/>
              <a:cs typeface="Calibri"/>
            </a:endParaRPr>
          </a:p>
          <a:p>
            <a:pPr marL="381000" indent="-343535">
              <a:lnSpc>
                <a:spcPct val="100000"/>
              </a:lnSpc>
              <a:buFont typeface="Arial"/>
              <a:buChar char="•"/>
              <a:tabLst>
                <a:tab pos="381000" algn="l"/>
                <a:tab pos="381635" algn="l"/>
              </a:tabLst>
            </a:pPr>
            <a:r>
              <a:rPr sz="2000" dirty="0">
                <a:latin typeface="Symbol"/>
                <a:cs typeface="Symbol"/>
              </a:rPr>
              <a:t></a:t>
            </a:r>
            <a:r>
              <a:rPr sz="2000" dirty="0">
                <a:latin typeface="Calibri"/>
                <a:cs typeface="Calibri"/>
              </a:rPr>
              <a:t>t</a:t>
            </a:r>
            <a:r>
              <a:rPr sz="1950" baseline="-21367" dirty="0">
                <a:latin typeface="Calibri"/>
                <a:cs typeface="Calibri"/>
              </a:rPr>
              <a:t>5</a:t>
            </a:r>
            <a:r>
              <a:rPr sz="1950" spc="232" baseline="-21367" dirty="0">
                <a:latin typeface="Calibri"/>
                <a:cs typeface="Calibri"/>
              </a:rPr>
              <a:t> </a:t>
            </a:r>
            <a:r>
              <a:rPr sz="2000" dirty="0">
                <a:latin typeface="Calibri"/>
                <a:cs typeface="Calibri"/>
              </a:rPr>
              <a:t>: 320</a:t>
            </a:r>
            <a:r>
              <a:rPr sz="2000" spc="-20"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50</a:t>
            </a:r>
            <a:r>
              <a:rPr sz="2000" spc="-20" dirty="0">
                <a:latin typeface="Calibri"/>
                <a:cs typeface="Calibri"/>
              </a:rPr>
              <a:t> </a:t>
            </a:r>
            <a:r>
              <a:rPr sz="2000" spc="-35" dirty="0">
                <a:latin typeface="Calibri"/>
                <a:cs typeface="Calibri"/>
              </a:rPr>
              <a:t>ms</a:t>
            </a:r>
            <a:endParaRPr sz="2000" dirty="0">
              <a:latin typeface="Calibri"/>
              <a:cs typeface="Calibri"/>
            </a:endParaRPr>
          </a:p>
        </p:txBody>
      </p:sp>
      <p:sp>
        <p:nvSpPr>
          <p:cNvPr id="32" name="object 28">
            <a:extLst>
              <a:ext uri="{FF2B5EF4-FFF2-40B4-BE49-F238E27FC236}">
                <a16:creationId xmlns:a16="http://schemas.microsoft.com/office/drawing/2014/main" id="{346FAF63-3C57-81EC-17C9-1967D85B7E05}"/>
              </a:ext>
            </a:extLst>
          </p:cNvPr>
          <p:cNvSpPr txBox="1"/>
          <p:nvPr/>
        </p:nvSpPr>
        <p:spPr>
          <a:xfrm>
            <a:off x="5814440" y="5320664"/>
            <a:ext cx="631190" cy="228600"/>
          </a:xfrm>
          <a:prstGeom prst="rect">
            <a:avLst/>
          </a:prstGeom>
        </p:spPr>
        <p:txBody>
          <a:bodyPr vert="horz" wrap="square" lIns="0" tIns="16510" rIns="0" bIns="0" rtlCol="0">
            <a:spAutoFit/>
          </a:bodyPr>
          <a:lstStyle/>
          <a:p>
            <a:pPr marL="12700">
              <a:lnSpc>
                <a:spcPct val="100000"/>
              </a:lnSpc>
              <a:spcBef>
                <a:spcPts val="130"/>
              </a:spcBef>
              <a:tabLst>
                <a:tab pos="532130" algn="l"/>
              </a:tabLst>
            </a:pPr>
            <a:r>
              <a:rPr sz="1300" spc="-50" dirty="0">
                <a:latin typeface="Calibri"/>
                <a:cs typeface="Calibri"/>
              </a:rPr>
              <a:t>2</a:t>
            </a:r>
            <a:r>
              <a:rPr sz="1300" dirty="0">
                <a:latin typeface="Calibri"/>
                <a:cs typeface="Calibri"/>
              </a:rPr>
              <a:t>	</a:t>
            </a:r>
            <a:r>
              <a:rPr sz="1300" spc="-50" dirty="0">
                <a:latin typeface="Calibri"/>
                <a:cs typeface="Calibri"/>
              </a:rPr>
              <a:t>1</a:t>
            </a:r>
            <a:endParaRPr sz="1300">
              <a:latin typeface="Calibri"/>
              <a:cs typeface="Calibri"/>
            </a:endParaRPr>
          </a:p>
        </p:txBody>
      </p:sp>
      <p:sp>
        <p:nvSpPr>
          <p:cNvPr id="33" name="object 29">
            <a:extLst>
              <a:ext uri="{FF2B5EF4-FFF2-40B4-BE49-F238E27FC236}">
                <a16:creationId xmlns:a16="http://schemas.microsoft.com/office/drawing/2014/main" id="{E53CCCAB-C825-C038-6AA9-D6B88F0C5E02}"/>
              </a:ext>
            </a:extLst>
          </p:cNvPr>
          <p:cNvSpPr txBox="1"/>
          <p:nvPr/>
        </p:nvSpPr>
        <p:spPr>
          <a:xfrm>
            <a:off x="4463922" y="5172836"/>
            <a:ext cx="3556000" cy="330835"/>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 pos="1506220" algn="l"/>
              </a:tabLst>
            </a:pPr>
            <a:r>
              <a:rPr sz="2000" dirty="0">
                <a:latin typeface="Calibri"/>
                <a:cs typeface="Calibri"/>
              </a:rPr>
              <a:t>CAMP</a:t>
            </a:r>
            <a:r>
              <a:rPr sz="2000" spc="-20" dirty="0">
                <a:latin typeface="Calibri"/>
                <a:cs typeface="Calibri"/>
              </a:rPr>
              <a:t> </a:t>
            </a:r>
            <a:r>
              <a:rPr sz="2000" spc="-25" dirty="0">
                <a:latin typeface="Calibri"/>
                <a:cs typeface="Calibri"/>
              </a:rPr>
              <a:t>(</a:t>
            </a:r>
            <a:r>
              <a:rPr sz="2000" spc="-25" dirty="0">
                <a:latin typeface="Symbol"/>
                <a:cs typeface="Symbol"/>
              </a:rPr>
              <a:t></a:t>
            </a:r>
            <a:r>
              <a:rPr sz="2000" spc="-25" dirty="0">
                <a:latin typeface="Calibri"/>
                <a:cs typeface="Calibri"/>
              </a:rPr>
              <a:t>t</a:t>
            </a:r>
            <a:r>
              <a:rPr sz="2000" dirty="0">
                <a:latin typeface="Calibri"/>
                <a:cs typeface="Calibri"/>
              </a:rPr>
              <a:t>	-</a:t>
            </a:r>
            <a:r>
              <a:rPr sz="2000" spc="-5" dirty="0">
                <a:latin typeface="Calibri"/>
                <a:cs typeface="Calibri"/>
              </a:rPr>
              <a:t> </a:t>
            </a:r>
            <a:r>
              <a:rPr sz="2000" dirty="0">
                <a:latin typeface="Symbol"/>
                <a:cs typeface="Symbol"/>
              </a:rPr>
              <a:t></a:t>
            </a:r>
            <a:r>
              <a:rPr sz="2000" dirty="0">
                <a:latin typeface="Calibri"/>
                <a:cs typeface="Calibri"/>
              </a:rPr>
              <a:t>t</a:t>
            </a:r>
            <a:r>
              <a:rPr sz="2000" spc="220" dirty="0">
                <a:latin typeface="Calibri"/>
                <a:cs typeface="Calibri"/>
              </a:rPr>
              <a:t> </a:t>
            </a:r>
            <a:r>
              <a:rPr sz="2000" dirty="0">
                <a:latin typeface="Calibri"/>
                <a:cs typeface="Calibri"/>
              </a:rPr>
              <a:t>):</a:t>
            </a:r>
            <a:r>
              <a:rPr sz="2000" spc="5" dirty="0">
                <a:latin typeface="Calibri"/>
                <a:cs typeface="Calibri"/>
              </a:rPr>
              <a:t> </a:t>
            </a:r>
            <a:r>
              <a:rPr sz="2000" dirty="0">
                <a:latin typeface="Calibri"/>
                <a:cs typeface="Calibri"/>
              </a:rPr>
              <a:t>14,9</a:t>
            </a:r>
            <a:r>
              <a:rPr sz="2000" spc="-20" dirty="0">
                <a:latin typeface="Calibri"/>
                <a:cs typeface="Calibri"/>
              </a:rPr>
              <a:t> </a:t>
            </a:r>
            <a:r>
              <a:rPr sz="2000" dirty="0">
                <a:latin typeface="Calibri"/>
                <a:cs typeface="Calibri"/>
              </a:rPr>
              <a:t>± 2,5</a:t>
            </a:r>
            <a:r>
              <a:rPr sz="2000" spc="-20" dirty="0">
                <a:latin typeface="Calibri"/>
                <a:cs typeface="Calibri"/>
              </a:rPr>
              <a:t> </a:t>
            </a:r>
            <a:r>
              <a:rPr sz="2000" spc="-25" dirty="0">
                <a:latin typeface="Calibri"/>
                <a:cs typeface="Calibri"/>
              </a:rPr>
              <a:t>ms</a:t>
            </a:r>
            <a:endParaRPr sz="2000">
              <a:latin typeface="Calibri"/>
              <a:cs typeface="Calibri"/>
            </a:endParaRPr>
          </a:p>
        </p:txBody>
      </p:sp>
      <p:sp>
        <p:nvSpPr>
          <p:cNvPr id="34" name="object 30">
            <a:extLst>
              <a:ext uri="{FF2B5EF4-FFF2-40B4-BE49-F238E27FC236}">
                <a16:creationId xmlns:a16="http://schemas.microsoft.com/office/drawing/2014/main" id="{59D9300F-8873-6760-EB1D-6DCDF9B8378A}"/>
              </a:ext>
            </a:extLst>
          </p:cNvPr>
          <p:cNvSpPr txBox="1"/>
          <p:nvPr/>
        </p:nvSpPr>
        <p:spPr>
          <a:xfrm>
            <a:off x="4224961" y="2210536"/>
            <a:ext cx="1394610" cy="457176"/>
          </a:xfrm>
          <a:prstGeom prst="rect">
            <a:avLst/>
          </a:prstGeom>
        </p:spPr>
        <p:txBody>
          <a:bodyPr vert="horz" wrap="square" lIns="0" tIns="13335" rIns="0" bIns="0" rtlCol="0">
            <a:spAutoFit/>
          </a:bodyPr>
          <a:lstStyle/>
          <a:p>
            <a:pPr marL="12700">
              <a:lnSpc>
                <a:spcPct val="100000"/>
              </a:lnSpc>
              <a:spcBef>
                <a:spcPts val="105"/>
              </a:spcBef>
            </a:pPr>
            <a:r>
              <a:rPr lang="cs-CZ" sz="1400" spc="-15" dirty="0">
                <a:latin typeface="Calibri"/>
                <a:cs typeface="Calibri"/>
              </a:rPr>
              <a:t>end </a:t>
            </a:r>
            <a:r>
              <a:rPr lang="cs-CZ" sz="1400" spc="-15" dirty="0" err="1">
                <a:latin typeface="Calibri"/>
                <a:cs typeface="Calibri"/>
              </a:rPr>
              <a:t>of</a:t>
            </a:r>
            <a:r>
              <a:rPr lang="cs-CZ" sz="1400" spc="-15" dirty="0">
                <a:latin typeface="Calibri"/>
                <a:cs typeface="Calibri"/>
              </a:rPr>
              <a:t> </a:t>
            </a:r>
            <a:r>
              <a:rPr lang="cs-CZ" sz="1400" spc="-15" dirty="0" err="1">
                <a:latin typeface="Calibri"/>
                <a:cs typeface="Calibri"/>
              </a:rPr>
              <a:t>contraction</a:t>
            </a:r>
            <a:r>
              <a:rPr lang="cs-CZ" sz="1400" spc="-15" dirty="0">
                <a:latin typeface="Calibri"/>
                <a:cs typeface="Calibri"/>
              </a:rPr>
              <a:t>, </a:t>
            </a:r>
          </a:p>
          <a:p>
            <a:pPr marL="12700">
              <a:lnSpc>
                <a:spcPct val="100000"/>
              </a:lnSpc>
              <a:spcBef>
                <a:spcPts val="105"/>
              </a:spcBef>
            </a:pPr>
            <a:r>
              <a:rPr lang="cs-CZ" sz="1400" spc="-15" dirty="0">
                <a:latin typeface="Calibri"/>
                <a:cs typeface="Calibri"/>
              </a:rPr>
              <a:t>start </a:t>
            </a:r>
            <a:r>
              <a:rPr lang="cs-CZ" sz="1400" spc="-15" dirty="0" err="1">
                <a:latin typeface="Calibri"/>
                <a:cs typeface="Calibri"/>
              </a:rPr>
              <a:t>relaxation</a:t>
            </a:r>
            <a:endParaRPr sz="1400" dirty="0">
              <a:latin typeface="Calibri"/>
              <a:cs typeface="Calibri"/>
            </a:endParaRPr>
          </a:p>
        </p:txBody>
      </p:sp>
      <p:sp>
        <p:nvSpPr>
          <p:cNvPr id="36" name="object 32">
            <a:extLst>
              <a:ext uri="{FF2B5EF4-FFF2-40B4-BE49-F238E27FC236}">
                <a16:creationId xmlns:a16="http://schemas.microsoft.com/office/drawing/2014/main" id="{05A29144-0649-BF50-C037-096AC36008A4}"/>
              </a:ext>
            </a:extLst>
          </p:cNvPr>
          <p:cNvSpPr txBox="1"/>
          <p:nvPr/>
        </p:nvSpPr>
        <p:spPr>
          <a:xfrm>
            <a:off x="2706370" y="4845761"/>
            <a:ext cx="1454150" cy="454025"/>
          </a:xfrm>
          <a:prstGeom prst="rect">
            <a:avLst/>
          </a:prstGeom>
        </p:spPr>
        <p:txBody>
          <a:bodyPr vert="horz" wrap="square" lIns="0" tIns="13335" rIns="0" bIns="0" rtlCol="0">
            <a:spAutoFit/>
          </a:bodyPr>
          <a:lstStyle/>
          <a:p>
            <a:pPr marL="12700">
              <a:lnSpc>
                <a:spcPct val="100000"/>
              </a:lnSpc>
              <a:spcBef>
                <a:spcPts val="105"/>
              </a:spcBef>
            </a:pPr>
            <a:r>
              <a:rPr sz="1400" dirty="0">
                <a:latin typeface="Calibri"/>
                <a:cs typeface="Calibri"/>
              </a:rPr>
              <a:t>time</a:t>
            </a:r>
            <a:r>
              <a:rPr sz="1400" spc="-5" dirty="0">
                <a:latin typeface="Calibri"/>
                <a:cs typeface="Calibri"/>
              </a:rPr>
              <a:t> </a:t>
            </a:r>
            <a:r>
              <a:rPr sz="1400" dirty="0">
                <a:latin typeface="Calibri"/>
                <a:cs typeface="Calibri"/>
              </a:rPr>
              <a:t>of</a:t>
            </a:r>
            <a:r>
              <a:rPr sz="1400" spc="-15" dirty="0">
                <a:latin typeface="Calibri"/>
                <a:cs typeface="Calibri"/>
              </a:rPr>
              <a:t> </a:t>
            </a:r>
            <a:r>
              <a:rPr sz="1400" spc="-10" dirty="0">
                <a:latin typeface="Calibri"/>
                <a:cs typeface="Calibri"/>
              </a:rPr>
              <a:t>maximal</a:t>
            </a:r>
            <a:endParaRPr sz="1400">
              <a:latin typeface="Calibri"/>
              <a:cs typeface="Calibri"/>
            </a:endParaRPr>
          </a:p>
          <a:p>
            <a:pPr marL="12700">
              <a:lnSpc>
                <a:spcPct val="100000"/>
              </a:lnSpc>
              <a:spcBef>
                <a:spcPts val="5"/>
              </a:spcBef>
            </a:pPr>
            <a:r>
              <a:rPr sz="1400" dirty="0">
                <a:latin typeface="Calibri"/>
                <a:cs typeface="Calibri"/>
              </a:rPr>
              <a:t>contraction</a:t>
            </a:r>
            <a:r>
              <a:rPr sz="1400" spc="-60" dirty="0">
                <a:latin typeface="Calibri"/>
                <a:cs typeface="Calibri"/>
              </a:rPr>
              <a:t> </a:t>
            </a:r>
            <a:r>
              <a:rPr sz="1400" spc="-10" dirty="0">
                <a:latin typeface="Calibri"/>
                <a:cs typeface="Calibri"/>
              </a:rPr>
              <a:t>velocity</a:t>
            </a:r>
            <a:endParaRPr sz="1400">
              <a:latin typeface="Calibri"/>
              <a:cs typeface="Calibri"/>
            </a:endParaRPr>
          </a:p>
        </p:txBody>
      </p:sp>
      <p:sp>
        <p:nvSpPr>
          <p:cNvPr id="37" name="object 33">
            <a:extLst>
              <a:ext uri="{FF2B5EF4-FFF2-40B4-BE49-F238E27FC236}">
                <a16:creationId xmlns:a16="http://schemas.microsoft.com/office/drawing/2014/main" id="{0CCEA7AD-B39B-D622-2151-6ABD9BD2DD4C}"/>
              </a:ext>
            </a:extLst>
          </p:cNvPr>
          <p:cNvSpPr txBox="1"/>
          <p:nvPr/>
        </p:nvSpPr>
        <p:spPr>
          <a:xfrm>
            <a:off x="6601945" y="2779219"/>
            <a:ext cx="2406442" cy="444352"/>
          </a:xfrm>
          <a:prstGeom prst="rect">
            <a:avLst/>
          </a:prstGeom>
        </p:spPr>
        <p:txBody>
          <a:bodyPr vert="horz" wrap="square" lIns="0" tIns="13335" rIns="0" bIns="0" rtlCol="0">
            <a:spAutoFit/>
          </a:bodyPr>
          <a:lstStyle/>
          <a:p>
            <a:pPr marL="12700" marR="5080">
              <a:lnSpc>
                <a:spcPct val="100000"/>
              </a:lnSpc>
              <a:spcBef>
                <a:spcPts val="105"/>
              </a:spcBef>
            </a:pPr>
            <a:r>
              <a:rPr sz="1400" dirty="0">
                <a:latin typeface="Calibri"/>
                <a:cs typeface="Calibri"/>
              </a:rPr>
              <a:t>time</a:t>
            </a:r>
            <a:r>
              <a:rPr sz="1400" spc="-5" dirty="0">
                <a:latin typeface="Calibri"/>
                <a:cs typeface="Calibri"/>
              </a:rPr>
              <a:t> </a:t>
            </a:r>
            <a:r>
              <a:rPr sz="1400" dirty="0">
                <a:latin typeface="Calibri"/>
                <a:cs typeface="Calibri"/>
              </a:rPr>
              <a:t>of</a:t>
            </a:r>
            <a:r>
              <a:rPr sz="1400" spc="-15" dirty="0">
                <a:latin typeface="Calibri"/>
                <a:cs typeface="Calibri"/>
              </a:rPr>
              <a:t> </a:t>
            </a:r>
            <a:r>
              <a:rPr sz="1400" spc="-10" dirty="0">
                <a:latin typeface="Calibri"/>
                <a:cs typeface="Calibri"/>
              </a:rPr>
              <a:t>maximal </a:t>
            </a:r>
            <a:r>
              <a:rPr sz="1400" dirty="0">
                <a:latin typeface="Calibri"/>
                <a:cs typeface="Calibri"/>
              </a:rPr>
              <a:t>relaxation</a:t>
            </a:r>
            <a:r>
              <a:rPr sz="1400" spc="-75" dirty="0">
                <a:latin typeface="Calibri"/>
                <a:cs typeface="Calibri"/>
              </a:rPr>
              <a:t> </a:t>
            </a:r>
            <a:r>
              <a:rPr sz="1400" spc="-10" dirty="0">
                <a:latin typeface="Calibri"/>
                <a:cs typeface="Calibri"/>
              </a:rPr>
              <a:t>velocity</a:t>
            </a:r>
            <a:r>
              <a:rPr lang="cs-CZ" sz="1400" spc="-10" dirty="0">
                <a:latin typeface="Calibri"/>
                <a:cs typeface="Calibri"/>
              </a:rPr>
              <a:t> = </a:t>
            </a:r>
            <a:r>
              <a:rPr lang="cs-CZ" sz="1400" b="1" spc="-10" dirty="0" err="1">
                <a:latin typeface="Calibri"/>
                <a:cs typeface="Calibri"/>
              </a:rPr>
              <a:t>time</a:t>
            </a:r>
            <a:r>
              <a:rPr lang="cs-CZ" sz="1400" b="1" spc="-10" dirty="0">
                <a:latin typeface="Calibri"/>
                <a:cs typeface="Calibri"/>
              </a:rPr>
              <a:t> </a:t>
            </a:r>
            <a:r>
              <a:rPr lang="cs-CZ" sz="1400" b="1" spc="-10" dirty="0" err="1">
                <a:latin typeface="Calibri"/>
                <a:cs typeface="Calibri"/>
              </a:rPr>
              <a:t>duration</a:t>
            </a:r>
            <a:r>
              <a:rPr lang="cs-CZ" sz="1400" b="1" spc="-10" dirty="0">
                <a:latin typeface="Calibri"/>
                <a:cs typeface="Calibri"/>
              </a:rPr>
              <a:t> </a:t>
            </a:r>
            <a:r>
              <a:rPr lang="cs-CZ" sz="1400" b="1" spc="-10" dirty="0" err="1">
                <a:latin typeface="Calibri"/>
                <a:cs typeface="Calibri"/>
              </a:rPr>
              <a:t>of</a:t>
            </a:r>
            <a:r>
              <a:rPr lang="cs-CZ" sz="1400" b="1" spc="-10" dirty="0">
                <a:latin typeface="Calibri"/>
                <a:cs typeface="Calibri"/>
              </a:rPr>
              <a:t> reflex</a:t>
            </a:r>
            <a:endParaRPr sz="1400" b="1" dirty="0">
              <a:latin typeface="Calibri"/>
              <a:cs typeface="Calibri"/>
            </a:endParaRPr>
          </a:p>
        </p:txBody>
      </p:sp>
    </p:spTree>
    <p:extLst>
      <p:ext uri="{BB962C8B-B14F-4D97-AF65-F5344CB8AC3E}">
        <p14:creationId xmlns:p14="http://schemas.microsoft.com/office/powerpoint/2010/main" val="54626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6C7442-2AF4-7D5C-9586-B18F63AD1987}"/>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4744C35-1BFB-0BD7-3085-B78857FA9672}"/>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5" name="Content Placeholder 4">
            <a:extLst>
              <a:ext uri="{FF2B5EF4-FFF2-40B4-BE49-F238E27FC236}">
                <a16:creationId xmlns:a16="http://schemas.microsoft.com/office/drawing/2014/main" id="{5D5730DF-AA79-F72D-13E2-86E79AE94736}"/>
              </a:ext>
            </a:extLst>
          </p:cNvPr>
          <p:cNvSpPr>
            <a:spLocks noGrp="1"/>
          </p:cNvSpPr>
          <p:nvPr>
            <p:ph idx="1"/>
          </p:nvPr>
        </p:nvSpPr>
        <p:spPr>
          <a:xfrm>
            <a:off x="720000" y="528638"/>
            <a:ext cx="10753200" cy="5303362"/>
          </a:xfrm>
        </p:spPr>
        <p:txBody>
          <a:bodyPr/>
          <a:lstStyle/>
          <a:p>
            <a:pPr marL="72000" indent="0">
              <a:buNone/>
            </a:pPr>
            <a:r>
              <a:rPr lang="cs-CZ" dirty="0" err="1">
                <a:solidFill>
                  <a:srgbClr val="FF0000"/>
                </a:solidFill>
              </a:rPr>
              <a:t>Example</a:t>
            </a:r>
            <a:r>
              <a:rPr lang="cs-CZ" dirty="0">
                <a:solidFill>
                  <a:srgbClr val="FF0000"/>
                </a:solidFill>
              </a:rPr>
              <a:t> </a:t>
            </a:r>
            <a:r>
              <a:rPr lang="cs-CZ" dirty="0" err="1">
                <a:solidFill>
                  <a:srgbClr val="FF0000"/>
                </a:solidFill>
              </a:rPr>
              <a:t>of</a:t>
            </a:r>
            <a:r>
              <a:rPr lang="en-US" dirty="0">
                <a:solidFill>
                  <a:srgbClr val="FF0000"/>
                </a:solidFill>
              </a:rPr>
              <a:t> how to process the </a:t>
            </a:r>
            <a:r>
              <a:rPr lang="cs-CZ" dirty="0" err="1">
                <a:solidFill>
                  <a:srgbClr val="FF0000"/>
                </a:solidFill>
              </a:rPr>
              <a:t>protocol</a:t>
            </a:r>
            <a:r>
              <a:rPr lang="en-US" dirty="0">
                <a:solidFill>
                  <a:srgbClr val="FF0000"/>
                </a:solidFill>
              </a:rPr>
              <a:t>:</a:t>
            </a:r>
          </a:p>
          <a:p>
            <a:r>
              <a:rPr lang="en-US" dirty="0"/>
              <a:t>Write results from 5 records in the table</a:t>
            </a:r>
            <a:endParaRPr lang="cs-CZ" dirty="0"/>
          </a:p>
          <a:p>
            <a:endParaRPr lang="cs-CZ" dirty="0"/>
          </a:p>
          <a:p>
            <a:endParaRPr lang="cs-CZ" dirty="0"/>
          </a:p>
          <a:p>
            <a:endParaRPr lang="cs-CZ" dirty="0"/>
          </a:p>
          <a:p>
            <a:endParaRPr lang="cs-CZ" dirty="0"/>
          </a:p>
          <a:p>
            <a:endParaRPr lang="cs-CZ" dirty="0"/>
          </a:p>
          <a:p>
            <a:endParaRPr lang="cs-CZ" dirty="0"/>
          </a:p>
          <a:p>
            <a:pPr marL="72000" indent="0">
              <a:buNone/>
            </a:pPr>
            <a:r>
              <a:rPr lang="cs-CZ" dirty="0">
                <a:solidFill>
                  <a:srgbClr val="FF0000"/>
                </a:solidFill>
              </a:rPr>
              <a:t>In </a:t>
            </a:r>
            <a:r>
              <a:rPr lang="cs-CZ" dirty="0" err="1">
                <a:solidFill>
                  <a:srgbClr val="FF0000"/>
                </a:solidFill>
              </a:rPr>
              <a:t>conclusion</a:t>
            </a:r>
            <a:r>
              <a:rPr lang="cs-CZ" dirty="0"/>
              <a:t>:</a:t>
            </a:r>
          </a:p>
          <a:p>
            <a:r>
              <a:rPr lang="en-US" dirty="0"/>
              <a:t>Compare acquired values to physiological values</a:t>
            </a:r>
          </a:p>
          <a:p>
            <a:r>
              <a:rPr lang="en-US" dirty="0"/>
              <a:t>High </a:t>
            </a:r>
            <a:r>
              <a:rPr lang="cs-CZ" sz="2800" dirty="0">
                <a:latin typeface="Symbol"/>
                <a:cs typeface="Symbol"/>
              </a:rPr>
              <a:t></a:t>
            </a:r>
            <a:r>
              <a:rPr lang="en-US" dirty="0"/>
              <a:t>t5 values may point to reduced thyroid function </a:t>
            </a:r>
            <a:r>
              <a:rPr lang="cs-CZ" dirty="0"/>
              <a:t>and vice versa</a:t>
            </a:r>
            <a:endParaRPr lang="en-US" dirty="0"/>
          </a:p>
          <a:p>
            <a:endParaRPr lang="en-US" dirty="0"/>
          </a:p>
          <a:p>
            <a:endParaRPr lang="cs-CZ" dirty="0"/>
          </a:p>
        </p:txBody>
      </p:sp>
      <p:graphicFrame>
        <p:nvGraphicFramePr>
          <p:cNvPr id="7" name="object 3">
            <a:extLst>
              <a:ext uri="{FF2B5EF4-FFF2-40B4-BE49-F238E27FC236}">
                <a16:creationId xmlns:a16="http://schemas.microsoft.com/office/drawing/2014/main" id="{BE95DA9D-BE56-E263-5110-39933F80A1C1}"/>
              </a:ext>
            </a:extLst>
          </p:cNvPr>
          <p:cNvGraphicFramePr>
            <a:graphicFrameLocks noGrp="1"/>
          </p:cNvGraphicFramePr>
          <p:nvPr>
            <p:extLst>
              <p:ext uri="{D42A27DB-BD31-4B8C-83A1-F6EECF244321}">
                <p14:modId xmlns:p14="http://schemas.microsoft.com/office/powerpoint/2010/main" val="3238853314"/>
              </p:ext>
            </p:extLst>
          </p:nvPr>
        </p:nvGraphicFramePr>
        <p:xfrm>
          <a:off x="666000" y="1485933"/>
          <a:ext cx="10513694" cy="2592705"/>
        </p:xfrm>
        <a:graphic>
          <a:graphicData uri="http://schemas.openxmlformats.org/drawingml/2006/table">
            <a:tbl>
              <a:tblPr firstRow="1" bandRow="1">
                <a:tableStyleId>{2D5ABB26-0587-4C30-8999-92F81FD0307C}</a:tableStyleId>
              </a:tblPr>
              <a:tblGrid>
                <a:gridCol w="1314450">
                  <a:extLst>
                    <a:ext uri="{9D8B030D-6E8A-4147-A177-3AD203B41FA5}">
                      <a16:colId xmlns:a16="http://schemas.microsoft.com/office/drawing/2014/main" val="20000"/>
                    </a:ext>
                  </a:extLst>
                </a:gridCol>
                <a:gridCol w="1233170">
                  <a:extLst>
                    <a:ext uri="{9D8B030D-6E8A-4147-A177-3AD203B41FA5}">
                      <a16:colId xmlns:a16="http://schemas.microsoft.com/office/drawing/2014/main" val="20001"/>
                    </a:ext>
                  </a:extLst>
                </a:gridCol>
                <a:gridCol w="1233170">
                  <a:extLst>
                    <a:ext uri="{9D8B030D-6E8A-4147-A177-3AD203B41FA5}">
                      <a16:colId xmlns:a16="http://schemas.microsoft.com/office/drawing/2014/main" val="20002"/>
                    </a:ext>
                  </a:extLst>
                </a:gridCol>
                <a:gridCol w="1233169">
                  <a:extLst>
                    <a:ext uri="{9D8B030D-6E8A-4147-A177-3AD203B41FA5}">
                      <a16:colId xmlns:a16="http://schemas.microsoft.com/office/drawing/2014/main" val="20003"/>
                    </a:ext>
                  </a:extLst>
                </a:gridCol>
                <a:gridCol w="1233170">
                  <a:extLst>
                    <a:ext uri="{9D8B030D-6E8A-4147-A177-3AD203B41FA5}">
                      <a16:colId xmlns:a16="http://schemas.microsoft.com/office/drawing/2014/main" val="20004"/>
                    </a:ext>
                  </a:extLst>
                </a:gridCol>
                <a:gridCol w="1233170">
                  <a:extLst>
                    <a:ext uri="{9D8B030D-6E8A-4147-A177-3AD203B41FA5}">
                      <a16:colId xmlns:a16="http://schemas.microsoft.com/office/drawing/2014/main" val="20005"/>
                    </a:ext>
                  </a:extLst>
                </a:gridCol>
                <a:gridCol w="1089025">
                  <a:extLst>
                    <a:ext uri="{9D8B030D-6E8A-4147-A177-3AD203B41FA5}">
                      <a16:colId xmlns:a16="http://schemas.microsoft.com/office/drawing/2014/main" val="20006"/>
                    </a:ext>
                  </a:extLst>
                </a:gridCol>
                <a:gridCol w="1944370">
                  <a:extLst>
                    <a:ext uri="{9D8B030D-6E8A-4147-A177-3AD203B41FA5}">
                      <a16:colId xmlns:a16="http://schemas.microsoft.com/office/drawing/2014/main" val="20007"/>
                    </a:ext>
                  </a:extLst>
                </a:gridCol>
              </a:tblGrid>
              <a:tr h="370205">
                <a:tc>
                  <a:txBody>
                    <a:bodyPr/>
                    <a:lstStyle/>
                    <a:p>
                      <a:pPr marL="91440">
                        <a:lnSpc>
                          <a:spcPct val="100000"/>
                        </a:lnSpc>
                        <a:spcBef>
                          <a:spcPts val="245"/>
                        </a:spcBef>
                      </a:pPr>
                      <a:r>
                        <a:rPr sz="1800" spc="-10" dirty="0">
                          <a:latin typeface="Calibri"/>
                          <a:cs typeface="Calibri"/>
                        </a:rPr>
                        <a:t>record</a:t>
                      </a:r>
                      <a:endParaRPr sz="1800" dirty="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pPr>
                      <a:r>
                        <a:rPr sz="1800" dirty="0">
                          <a:latin typeface="Calibri"/>
                          <a:cs typeface="Calibri"/>
                        </a:rPr>
                        <a:t>1</a:t>
                      </a:r>
                      <a:endParaRPr sz="1800">
                        <a:latin typeface="Calibri"/>
                        <a:cs typeface="Calibri"/>
                      </a:endParaRPr>
                    </a:p>
                  </a:txBody>
                  <a:tcPr marL="0" marR="0" marT="31115" marB="0">
                    <a:lnL w="12700">
                      <a:solidFill>
                        <a:srgbClr val="000000"/>
                      </a:solidFill>
                      <a:prstDash val="solid"/>
                    </a:lnL>
                    <a:lnR w="12700">
                      <a:solidFill>
                        <a:srgbClr val="BEBEBE"/>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pPr>
                      <a:r>
                        <a:rPr sz="1800" dirty="0">
                          <a:latin typeface="Calibri"/>
                          <a:cs typeface="Calibri"/>
                        </a:rPr>
                        <a:t>2</a:t>
                      </a:r>
                    </a:p>
                  </a:txBody>
                  <a:tcPr marL="0" marR="0" marT="31115" marB="0">
                    <a:lnL w="12700">
                      <a:solidFill>
                        <a:srgbClr val="BEBEBE"/>
                      </a:solidFill>
                      <a:prstDash val="solid"/>
                    </a:lnL>
                    <a:lnR w="12700">
                      <a:solidFill>
                        <a:srgbClr val="BEBEBE"/>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pPr>
                      <a:r>
                        <a:rPr sz="1800" dirty="0">
                          <a:latin typeface="Calibri"/>
                          <a:cs typeface="Calibri"/>
                        </a:rPr>
                        <a:t>3</a:t>
                      </a:r>
                      <a:endParaRPr sz="1800">
                        <a:latin typeface="Calibri"/>
                        <a:cs typeface="Calibri"/>
                      </a:endParaRPr>
                    </a:p>
                  </a:txBody>
                  <a:tcPr marL="0" marR="0" marT="31115" marB="0">
                    <a:lnL w="12700">
                      <a:solidFill>
                        <a:srgbClr val="BEBEBE"/>
                      </a:solidFill>
                      <a:prstDash val="solid"/>
                    </a:lnL>
                    <a:lnR w="12700">
                      <a:solidFill>
                        <a:srgbClr val="BEBEBE"/>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pPr>
                      <a:r>
                        <a:rPr sz="1800" dirty="0">
                          <a:latin typeface="Calibri"/>
                          <a:cs typeface="Calibri"/>
                        </a:rPr>
                        <a:t>4</a:t>
                      </a:r>
                      <a:endParaRPr sz="1800">
                        <a:latin typeface="Calibri"/>
                        <a:cs typeface="Calibri"/>
                      </a:endParaRPr>
                    </a:p>
                  </a:txBody>
                  <a:tcPr marL="0" marR="0" marT="31115" marB="0">
                    <a:lnL w="12700">
                      <a:solidFill>
                        <a:srgbClr val="BEBEBE"/>
                      </a:solidFill>
                      <a:prstDash val="solid"/>
                    </a:lnL>
                    <a:lnR w="12700">
                      <a:solidFill>
                        <a:srgbClr val="BEBEBE"/>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pPr>
                      <a:r>
                        <a:rPr sz="1800" dirty="0">
                          <a:latin typeface="Calibri"/>
                          <a:cs typeface="Calibri"/>
                        </a:rPr>
                        <a:t>5</a:t>
                      </a:r>
                      <a:endParaRPr sz="1800">
                        <a:latin typeface="Calibri"/>
                        <a:cs typeface="Calibri"/>
                      </a:endParaRPr>
                    </a:p>
                  </a:txBody>
                  <a:tcPr marL="0" marR="0" marT="31115" marB="0">
                    <a:lnL w="12700">
                      <a:solidFill>
                        <a:srgbClr val="BEBEBE"/>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245"/>
                        </a:spcBef>
                      </a:pPr>
                      <a:r>
                        <a:rPr sz="1800" spc="-20" dirty="0">
                          <a:latin typeface="Calibri"/>
                          <a:cs typeface="Calibri"/>
                        </a:rPr>
                        <a:t>mean</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710">
                        <a:lnSpc>
                          <a:spcPct val="100000"/>
                        </a:lnSpc>
                        <a:spcBef>
                          <a:spcPts val="245"/>
                        </a:spcBef>
                      </a:pPr>
                      <a:r>
                        <a:rPr sz="1800" dirty="0">
                          <a:latin typeface="Calibri"/>
                          <a:cs typeface="Calibri"/>
                        </a:rPr>
                        <a:t>phys.</a:t>
                      </a:r>
                      <a:r>
                        <a:rPr sz="1800" spc="-55" dirty="0">
                          <a:latin typeface="Calibri"/>
                          <a:cs typeface="Calibri"/>
                        </a:rPr>
                        <a:t> </a:t>
                      </a:r>
                      <a:r>
                        <a:rPr sz="1800" dirty="0">
                          <a:latin typeface="Calibri"/>
                          <a:cs typeface="Calibri"/>
                        </a:rPr>
                        <a:t>values</a:t>
                      </a:r>
                      <a:r>
                        <a:rPr sz="1800" spc="-35" dirty="0">
                          <a:latin typeface="Calibri"/>
                          <a:cs typeface="Calibri"/>
                        </a:rPr>
                        <a:t> </a:t>
                      </a:r>
                      <a:r>
                        <a:rPr sz="1800" spc="-20" dirty="0">
                          <a:latin typeface="Calibri"/>
                          <a:cs typeface="Calibri"/>
                        </a:rPr>
                        <a:t>(ms)</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70840">
                <a:tc>
                  <a:txBody>
                    <a:bodyPr/>
                    <a:lstStyle/>
                    <a:p>
                      <a:pPr marL="91440">
                        <a:lnSpc>
                          <a:spcPct val="100000"/>
                        </a:lnSpc>
                        <a:spcBef>
                          <a:spcPts val="270"/>
                        </a:spcBef>
                      </a:pPr>
                      <a:r>
                        <a:rPr sz="1800" spc="-25" dirty="0">
                          <a:latin typeface="Symbol"/>
                          <a:cs typeface="Symbol"/>
                        </a:rPr>
                        <a:t></a:t>
                      </a:r>
                      <a:r>
                        <a:rPr sz="1800" spc="-25" dirty="0">
                          <a:latin typeface="Calibri"/>
                          <a:cs typeface="Calibri"/>
                        </a:rPr>
                        <a:t>t</a:t>
                      </a:r>
                      <a:r>
                        <a:rPr sz="1800" spc="-37" baseline="-20833" dirty="0">
                          <a:latin typeface="Calibri"/>
                          <a:cs typeface="Calibri"/>
                        </a:rPr>
                        <a:t>1</a:t>
                      </a:r>
                      <a:endParaRPr sz="1800" baseline="-20833">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000000"/>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BEBEBE"/>
                      </a:solidFill>
                      <a:prstDash val="solid"/>
                    </a:lnB>
                  </a:tcPr>
                </a:tc>
                <a:tc>
                  <a:txBody>
                    <a:bodyPr/>
                    <a:lstStyle/>
                    <a:p>
                      <a:pPr marL="92710">
                        <a:lnSpc>
                          <a:spcPct val="100000"/>
                        </a:lnSpc>
                        <a:spcBef>
                          <a:spcPts val="245"/>
                        </a:spcBef>
                      </a:pPr>
                      <a:r>
                        <a:rPr sz="1800" dirty="0">
                          <a:latin typeface="Calibri"/>
                          <a:cs typeface="Calibri"/>
                        </a:rPr>
                        <a:t>32 ±</a:t>
                      </a:r>
                      <a:r>
                        <a:rPr sz="1800" spc="15" dirty="0">
                          <a:latin typeface="Calibri"/>
                          <a:cs typeface="Calibri"/>
                        </a:rPr>
                        <a:t> </a:t>
                      </a:r>
                      <a:r>
                        <a:rPr sz="1800" spc="-50" dirty="0">
                          <a:latin typeface="Calibri"/>
                          <a:cs typeface="Calibri"/>
                        </a:rPr>
                        <a:t>3</a:t>
                      </a:r>
                      <a:endParaRPr sz="1800">
                        <a:latin typeface="Calibri"/>
                        <a:cs typeface="Calibri"/>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BEBEBE"/>
                      </a:solidFill>
                      <a:prstDash val="solid"/>
                    </a:lnB>
                  </a:tcPr>
                </a:tc>
                <a:extLst>
                  <a:ext uri="{0D108BD9-81ED-4DB2-BD59-A6C34878D82A}">
                    <a16:rowId xmlns:a16="http://schemas.microsoft.com/office/drawing/2014/main" val="10001"/>
                  </a:ext>
                </a:extLst>
              </a:tr>
              <a:tr h="370205">
                <a:tc>
                  <a:txBody>
                    <a:bodyPr/>
                    <a:lstStyle/>
                    <a:p>
                      <a:pPr marL="91440">
                        <a:lnSpc>
                          <a:spcPct val="100000"/>
                        </a:lnSpc>
                        <a:spcBef>
                          <a:spcPts val="270"/>
                        </a:spcBef>
                      </a:pPr>
                      <a:r>
                        <a:rPr sz="1800" spc="-25" dirty="0">
                          <a:latin typeface="Symbol"/>
                          <a:cs typeface="Symbol"/>
                        </a:rPr>
                        <a:t></a:t>
                      </a:r>
                      <a:r>
                        <a:rPr sz="1800" spc="-25" dirty="0">
                          <a:latin typeface="Calibri"/>
                          <a:cs typeface="Calibri"/>
                        </a:rPr>
                        <a:t>t</a:t>
                      </a:r>
                      <a:r>
                        <a:rPr sz="1800" spc="-37" baseline="-20833" dirty="0">
                          <a:latin typeface="Calibri"/>
                          <a:cs typeface="Calibri"/>
                        </a:rPr>
                        <a:t>2</a:t>
                      </a:r>
                      <a:endParaRPr sz="1800" baseline="-20833">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2"/>
                  </a:ext>
                </a:extLst>
              </a:tr>
              <a:tr h="370840">
                <a:tc>
                  <a:txBody>
                    <a:bodyPr/>
                    <a:lstStyle/>
                    <a:p>
                      <a:pPr marL="91440">
                        <a:lnSpc>
                          <a:spcPct val="100000"/>
                        </a:lnSpc>
                        <a:spcBef>
                          <a:spcPts val="270"/>
                        </a:spcBef>
                      </a:pPr>
                      <a:r>
                        <a:rPr sz="1800" spc="-25" dirty="0">
                          <a:latin typeface="Symbol"/>
                          <a:cs typeface="Symbol"/>
                        </a:rPr>
                        <a:t></a:t>
                      </a:r>
                      <a:r>
                        <a:rPr sz="1800" spc="-25" dirty="0">
                          <a:latin typeface="Calibri"/>
                          <a:cs typeface="Calibri"/>
                        </a:rPr>
                        <a:t>t</a:t>
                      </a:r>
                      <a:r>
                        <a:rPr sz="1800" spc="-37" baseline="-20833" dirty="0">
                          <a:latin typeface="Calibri"/>
                          <a:cs typeface="Calibri"/>
                        </a:rPr>
                        <a:t>3</a:t>
                      </a:r>
                      <a:endParaRPr sz="1800" baseline="-20833">
                        <a:latin typeface="Calibri"/>
                        <a:cs typeface="Calibri"/>
                      </a:endParaRPr>
                    </a:p>
                  </a:txBody>
                  <a:tcPr marL="0" marR="0" marT="3429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dirty="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marL="92710">
                        <a:lnSpc>
                          <a:spcPct val="100000"/>
                        </a:lnSpc>
                        <a:spcBef>
                          <a:spcPts val="250"/>
                        </a:spcBef>
                      </a:pPr>
                      <a:r>
                        <a:rPr sz="1800" dirty="0">
                          <a:latin typeface="Calibri"/>
                          <a:cs typeface="Calibri"/>
                        </a:rPr>
                        <a:t>120 ±</a:t>
                      </a:r>
                      <a:r>
                        <a:rPr sz="1800" spc="15" dirty="0">
                          <a:latin typeface="Calibri"/>
                          <a:cs typeface="Calibri"/>
                        </a:rPr>
                        <a:t> </a:t>
                      </a:r>
                      <a:r>
                        <a:rPr sz="1800" spc="-25" dirty="0">
                          <a:latin typeface="Calibri"/>
                          <a:cs typeface="Calibri"/>
                        </a:rPr>
                        <a:t>20</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3"/>
                  </a:ext>
                </a:extLst>
              </a:tr>
              <a:tr h="370205">
                <a:tc>
                  <a:txBody>
                    <a:bodyPr/>
                    <a:lstStyle/>
                    <a:p>
                      <a:pPr marL="91440">
                        <a:lnSpc>
                          <a:spcPct val="100000"/>
                        </a:lnSpc>
                        <a:spcBef>
                          <a:spcPts val="275"/>
                        </a:spcBef>
                      </a:pPr>
                      <a:r>
                        <a:rPr sz="1800" spc="-25" dirty="0">
                          <a:latin typeface="Symbol"/>
                          <a:cs typeface="Symbol"/>
                        </a:rPr>
                        <a:t></a:t>
                      </a:r>
                      <a:r>
                        <a:rPr sz="1800" spc="-25" dirty="0">
                          <a:latin typeface="Calibri"/>
                          <a:cs typeface="Calibri"/>
                        </a:rPr>
                        <a:t>t</a:t>
                      </a:r>
                      <a:r>
                        <a:rPr sz="1800" spc="-37" baseline="-20833" dirty="0">
                          <a:latin typeface="Calibri"/>
                          <a:cs typeface="Calibri"/>
                        </a:rPr>
                        <a:t>4</a:t>
                      </a:r>
                      <a:endParaRPr sz="1800" baseline="-20833">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4"/>
                  </a:ext>
                </a:extLst>
              </a:tr>
              <a:tr h="370205">
                <a:tc>
                  <a:txBody>
                    <a:bodyPr/>
                    <a:lstStyle/>
                    <a:p>
                      <a:pPr marL="91440">
                        <a:lnSpc>
                          <a:spcPct val="100000"/>
                        </a:lnSpc>
                        <a:spcBef>
                          <a:spcPts val="275"/>
                        </a:spcBef>
                      </a:pPr>
                      <a:r>
                        <a:rPr sz="1800" spc="-25" dirty="0">
                          <a:latin typeface="Symbol"/>
                          <a:cs typeface="Symbol"/>
                        </a:rPr>
                        <a:t></a:t>
                      </a:r>
                      <a:r>
                        <a:rPr sz="1800" spc="-25" dirty="0">
                          <a:latin typeface="Calibri"/>
                          <a:cs typeface="Calibri"/>
                        </a:rPr>
                        <a:t>t</a:t>
                      </a:r>
                      <a:r>
                        <a:rPr sz="1800" spc="-37" baseline="-20833" dirty="0">
                          <a:latin typeface="Calibri"/>
                          <a:cs typeface="Calibri"/>
                        </a:rPr>
                        <a:t>5</a:t>
                      </a:r>
                      <a:endParaRPr sz="1800" baseline="-20833">
                        <a:latin typeface="Calibri"/>
                        <a:cs typeface="Calibri"/>
                      </a:endParaRPr>
                    </a:p>
                  </a:txBody>
                  <a:tcPr marL="0" marR="0" marT="34925"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tc>
                  <a:txBody>
                    <a:bodyPr/>
                    <a:lstStyle/>
                    <a:p>
                      <a:pPr marL="92710">
                        <a:lnSpc>
                          <a:spcPct val="100000"/>
                        </a:lnSpc>
                        <a:spcBef>
                          <a:spcPts val="250"/>
                        </a:spcBef>
                      </a:pPr>
                      <a:r>
                        <a:rPr sz="1800" dirty="0">
                          <a:latin typeface="Calibri"/>
                          <a:cs typeface="Calibri"/>
                        </a:rPr>
                        <a:t>320 ±</a:t>
                      </a:r>
                      <a:r>
                        <a:rPr sz="1800" spc="15" dirty="0">
                          <a:latin typeface="Calibri"/>
                          <a:cs typeface="Calibri"/>
                        </a:rPr>
                        <a:t> </a:t>
                      </a:r>
                      <a:r>
                        <a:rPr sz="1800" spc="-25" dirty="0">
                          <a:latin typeface="Calibri"/>
                          <a:cs typeface="Calibri"/>
                        </a:rPr>
                        <a:t>50</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BEBEBE"/>
                      </a:solidFill>
                      <a:prstDash val="solid"/>
                    </a:lnT>
                    <a:lnB w="12700">
                      <a:solidFill>
                        <a:srgbClr val="BEBEBE"/>
                      </a:solidFill>
                      <a:prstDash val="solid"/>
                    </a:lnB>
                  </a:tcPr>
                </a:tc>
                <a:extLst>
                  <a:ext uri="{0D108BD9-81ED-4DB2-BD59-A6C34878D82A}">
                    <a16:rowId xmlns:a16="http://schemas.microsoft.com/office/drawing/2014/main" val="10005"/>
                  </a:ext>
                </a:extLst>
              </a:tr>
              <a:tr h="370205">
                <a:tc>
                  <a:txBody>
                    <a:bodyPr/>
                    <a:lstStyle/>
                    <a:p>
                      <a:pPr marL="91440">
                        <a:lnSpc>
                          <a:spcPct val="100000"/>
                        </a:lnSpc>
                        <a:spcBef>
                          <a:spcPts val="250"/>
                        </a:spcBef>
                      </a:pPr>
                      <a:r>
                        <a:rPr sz="1800" spc="-20" dirty="0">
                          <a:latin typeface="Calibri"/>
                          <a:cs typeface="Calibri"/>
                        </a:rPr>
                        <a:t>CAMP</a:t>
                      </a:r>
                      <a:endParaRPr sz="180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BEBEBE"/>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BEBEBE"/>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BEBEBE"/>
                      </a:solidFill>
                      <a:prstDash val="solid"/>
                    </a:lnL>
                    <a:lnR w="12700">
                      <a:solidFill>
                        <a:srgbClr val="000000"/>
                      </a:solidFill>
                      <a:prstDash val="solid"/>
                    </a:lnR>
                    <a:lnT w="12700">
                      <a:solidFill>
                        <a:srgbClr val="BEBEBE"/>
                      </a:solidFill>
                      <a:prstDash val="solid"/>
                    </a:lnT>
                    <a:lnB w="12700">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BEBEBE"/>
                      </a:solidFill>
                      <a:prstDash val="solid"/>
                    </a:lnT>
                    <a:lnB w="12700">
                      <a:solidFill>
                        <a:srgbClr val="000000"/>
                      </a:solidFill>
                      <a:prstDash val="solid"/>
                    </a:lnB>
                  </a:tcPr>
                </a:tc>
                <a:tc>
                  <a:txBody>
                    <a:bodyPr/>
                    <a:lstStyle/>
                    <a:p>
                      <a:pPr marL="92710">
                        <a:lnSpc>
                          <a:spcPct val="100000"/>
                        </a:lnSpc>
                        <a:spcBef>
                          <a:spcPts val="250"/>
                        </a:spcBef>
                      </a:pPr>
                      <a:r>
                        <a:rPr sz="1800" dirty="0">
                          <a:latin typeface="Calibri"/>
                          <a:cs typeface="Calibri"/>
                        </a:rPr>
                        <a:t>14,9 ± </a:t>
                      </a:r>
                      <a:r>
                        <a:rPr sz="1800" spc="-25" dirty="0">
                          <a:latin typeface="Calibri"/>
                          <a:cs typeface="Calibri"/>
                        </a:rPr>
                        <a:t>2,5</a:t>
                      </a:r>
                      <a:endParaRPr sz="1800" dirty="0">
                        <a:latin typeface="Calibri"/>
                        <a:cs typeface="Calibri"/>
                      </a:endParaRPr>
                    </a:p>
                  </a:txBody>
                  <a:tcPr marL="0" marR="0" marT="31750" marB="0">
                    <a:lnL w="12700">
                      <a:solidFill>
                        <a:srgbClr val="000000"/>
                      </a:solidFill>
                      <a:prstDash val="solid"/>
                    </a:lnL>
                    <a:lnR w="12700">
                      <a:solidFill>
                        <a:srgbClr val="000000"/>
                      </a:solidFill>
                      <a:prstDash val="solid"/>
                    </a:lnR>
                    <a:lnT w="12700">
                      <a:solidFill>
                        <a:srgbClr val="BEBEBE"/>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2837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1A87B6-A546-1B91-79D2-53727D45EAE1}"/>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26CBB58E-8022-8682-C689-9E4ED998264D}"/>
              </a:ext>
            </a:extLst>
          </p:cNvPr>
          <p:cNvSpPr>
            <a:spLocks noGrp="1"/>
          </p:cNvSpPr>
          <p:nvPr>
            <p:ph type="title"/>
          </p:nvPr>
        </p:nvSpPr>
        <p:spPr/>
        <p:txBody>
          <a:bodyPr/>
          <a:lstStyle/>
          <a:p>
            <a:r>
              <a:rPr lang="cs-CZ" dirty="0" err="1"/>
              <a:t>Interesting</a:t>
            </a:r>
            <a:r>
              <a:rPr lang="cs-CZ" dirty="0"/>
              <a:t> </a:t>
            </a:r>
            <a:r>
              <a:rPr lang="cs-CZ" dirty="0" err="1"/>
              <a:t>links</a:t>
            </a:r>
            <a:endParaRPr lang="cs-CZ" dirty="0"/>
          </a:p>
        </p:txBody>
      </p:sp>
      <p:sp>
        <p:nvSpPr>
          <p:cNvPr id="5" name="Content Placeholder 4">
            <a:extLst>
              <a:ext uri="{FF2B5EF4-FFF2-40B4-BE49-F238E27FC236}">
                <a16:creationId xmlns:a16="http://schemas.microsoft.com/office/drawing/2014/main" id="{BC384CC3-62C5-EFD6-D70A-52DC9C10D5F8}"/>
              </a:ext>
            </a:extLst>
          </p:cNvPr>
          <p:cNvSpPr>
            <a:spLocks noGrp="1"/>
          </p:cNvSpPr>
          <p:nvPr>
            <p:ph idx="1"/>
          </p:nvPr>
        </p:nvSpPr>
        <p:spPr/>
        <p:txBody>
          <a:bodyPr/>
          <a:lstStyle/>
          <a:p>
            <a:r>
              <a:rPr lang="en-US" sz="2400" dirty="0"/>
              <a:t>Stretch reflexes </a:t>
            </a:r>
            <a:endParaRPr lang="cs-CZ" sz="2400" dirty="0"/>
          </a:p>
          <a:p>
            <a:pPr lvl="1"/>
            <a:r>
              <a:rPr lang="en-US" sz="1600" dirty="0"/>
              <a:t>https://www.youtube.com/watch?v=0sqCIzuotWo </a:t>
            </a:r>
            <a:endParaRPr lang="cs-CZ" sz="1600" dirty="0"/>
          </a:p>
          <a:p>
            <a:r>
              <a:rPr lang="en-US" sz="2400" dirty="0"/>
              <a:t>Babinski and plantar reflex:</a:t>
            </a:r>
            <a:endParaRPr lang="cs-CZ" sz="2400" dirty="0"/>
          </a:p>
          <a:p>
            <a:pPr lvl="1"/>
            <a:r>
              <a:rPr lang="en-US" sz="1600" dirty="0"/>
              <a:t>https://www.youtube.com/watch?v=HnX4bH1WRHQ </a:t>
            </a:r>
            <a:endParaRPr lang="cs-CZ" sz="1600" dirty="0"/>
          </a:p>
          <a:p>
            <a:pPr lvl="1"/>
            <a:r>
              <a:rPr lang="en-US" sz="1600" dirty="0"/>
              <a:t>https://www.youtube.com/watch?v=iV_a2WSbdM8</a:t>
            </a:r>
          </a:p>
          <a:p>
            <a:r>
              <a:rPr lang="en-US" sz="2400" dirty="0"/>
              <a:t>Reflexes used in brain dead examination:</a:t>
            </a:r>
            <a:endParaRPr lang="cs-CZ" sz="2400" dirty="0"/>
          </a:p>
          <a:p>
            <a:pPr lvl="1"/>
            <a:r>
              <a:rPr lang="en-US" sz="1600" dirty="0"/>
              <a:t>https://www.youtube.com/watch?v=Nty6bICZlyA</a:t>
            </a:r>
          </a:p>
          <a:p>
            <a:r>
              <a:rPr lang="en-US" sz="2400" dirty="0"/>
              <a:t>From 8:40 min</a:t>
            </a:r>
            <a:endParaRPr lang="cs-CZ" sz="2400" dirty="0"/>
          </a:p>
          <a:p>
            <a:pPr lvl="1"/>
            <a:r>
              <a:rPr lang="en-US" sz="1600" dirty="0"/>
              <a:t>https://www.youtube.com/watch?v=qiZBGFWvv4E&amp;t=524s</a:t>
            </a:r>
            <a:endParaRPr lang="cs-CZ" sz="1600" dirty="0"/>
          </a:p>
          <a:p>
            <a:r>
              <a:rPr lang="en-US" sz="2400" dirty="0" err="1"/>
              <a:t>Vestibuloocular</a:t>
            </a:r>
            <a:r>
              <a:rPr lang="en-US" sz="2400" dirty="0"/>
              <a:t> reflex</a:t>
            </a:r>
            <a:endParaRPr lang="cs-CZ" sz="2400" dirty="0"/>
          </a:p>
          <a:p>
            <a:pPr lvl="1"/>
            <a:r>
              <a:rPr lang="en-US" sz="1600" dirty="0"/>
              <a:t>https://www.youtube.com/watch?v=j_R0LcPnZ_w </a:t>
            </a:r>
            <a:endParaRPr lang="cs-CZ" sz="1600" dirty="0"/>
          </a:p>
          <a:p>
            <a:r>
              <a:rPr lang="en-US" sz="2400" dirty="0"/>
              <a:t>Pupillary reflex</a:t>
            </a:r>
            <a:endParaRPr lang="cs-CZ" sz="2400" dirty="0"/>
          </a:p>
          <a:p>
            <a:pPr lvl="1"/>
            <a:r>
              <a:rPr lang="en-US" sz="1600" dirty="0"/>
              <a:t>https://www.youtube.com/watch?v=aM0ipmW3ikc</a:t>
            </a:r>
          </a:p>
          <a:p>
            <a:endParaRPr lang="cs-CZ" sz="2400" dirty="0"/>
          </a:p>
        </p:txBody>
      </p:sp>
    </p:spTree>
    <p:extLst>
      <p:ext uri="{BB962C8B-B14F-4D97-AF65-F5344CB8AC3E}">
        <p14:creationId xmlns:p14="http://schemas.microsoft.com/office/powerpoint/2010/main" val="8894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2DB6CF-5B6A-5B62-258F-E59D7C52BAB1}"/>
              </a:ext>
            </a:extLst>
          </p:cNvPr>
          <p:cNvSpPr>
            <a:spLocks noGrp="1"/>
          </p:cNvSpPr>
          <p:nvPr>
            <p:ph type="ftr" sz="quarter" idx="10"/>
          </p:nvPr>
        </p:nvSpPr>
        <p:spPr/>
        <p:txBody>
          <a:bodyPr/>
          <a:lstStyle/>
          <a:p>
            <a:r>
              <a:rPr lang="en-US" noProof="0" dirty="0"/>
              <a:t>Examination of reflexes in man</a:t>
            </a:r>
            <a:endParaRPr lang="en-GB" noProof="0" dirty="0"/>
          </a:p>
        </p:txBody>
      </p:sp>
      <p:sp>
        <p:nvSpPr>
          <p:cNvPr id="3" name="Slide Number Placeholder 2">
            <a:extLst>
              <a:ext uri="{FF2B5EF4-FFF2-40B4-BE49-F238E27FC236}">
                <a16:creationId xmlns:a16="http://schemas.microsoft.com/office/drawing/2014/main" id="{36276310-EB77-AB6C-6BFB-15EF6627CDE2}"/>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Title 3">
            <a:extLst>
              <a:ext uri="{FF2B5EF4-FFF2-40B4-BE49-F238E27FC236}">
                <a16:creationId xmlns:a16="http://schemas.microsoft.com/office/drawing/2014/main" id="{91238584-6A26-F3B0-FD45-B069C26E62C7}"/>
              </a:ext>
            </a:extLst>
          </p:cNvPr>
          <p:cNvSpPr>
            <a:spLocks noGrp="1"/>
          </p:cNvSpPr>
          <p:nvPr>
            <p:ph type="title"/>
          </p:nvPr>
        </p:nvSpPr>
        <p:spPr/>
        <p:txBody>
          <a:bodyPr/>
          <a:lstStyle/>
          <a:p>
            <a:r>
              <a:rPr lang="cs-CZ" spc="-60" dirty="0" err="1"/>
              <a:t>Reflexes</a:t>
            </a:r>
            <a:endParaRPr lang="cs-CZ" dirty="0"/>
          </a:p>
        </p:txBody>
      </p:sp>
      <p:sp>
        <p:nvSpPr>
          <p:cNvPr id="5" name="Content Placeholder 4">
            <a:extLst>
              <a:ext uri="{FF2B5EF4-FFF2-40B4-BE49-F238E27FC236}">
                <a16:creationId xmlns:a16="http://schemas.microsoft.com/office/drawing/2014/main" id="{4CEB5525-F484-7997-A684-16AC35DC6AC5}"/>
              </a:ext>
            </a:extLst>
          </p:cNvPr>
          <p:cNvSpPr>
            <a:spLocks noGrp="1"/>
          </p:cNvSpPr>
          <p:nvPr>
            <p:ph idx="1"/>
          </p:nvPr>
        </p:nvSpPr>
        <p:spPr>
          <a:xfrm>
            <a:off x="720000" y="1520552"/>
            <a:ext cx="10753200" cy="4139998"/>
          </a:xfrm>
        </p:spPr>
        <p:txBody>
          <a:bodyPr/>
          <a:lstStyle/>
          <a:p>
            <a:r>
              <a:rPr lang="en-US" sz="2400" b="1" dirty="0"/>
              <a:t>Reflex</a:t>
            </a:r>
            <a:r>
              <a:rPr lang="en-US" sz="2400" dirty="0"/>
              <a:t>: is an involuntary response of an organism triggered by stimulation of receptors – the main functional unit of the nervous system based on negative feedback</a:t>
            </a:r>
          </a:p>
          <a:p>
            <a:r>
              <a:rPr lang="en-US" sz="2400" b="1" dirty="0"/>
              <a:t>Reflex arch</a:t>
            </a:r>
            <a:r>
              <a:rPr lang="en-US" sz="2400" dirty="0"/>
              <a:t>: consists of 1. receptor, 2. afferent pathway, 3. </a:t>
            </a:r>
            <a:r>
              <a:rPr lang="en-US" sz="2400" dirty="0" err="1"/>
              <a:t>centre</a:t>
            </a:r>
            <a:r>
              <a:rPr lang="en-US" sz="2400" dirty="0"/>
              <a:t> (brain or spinal cord), 4. efferent pathway and 5. effectors organ.</a:t>
            </a:r>
          </a:p>
          <a:p>
            <a:r>
              <a:rPr lang="en-US" sz="2400" dirty="0"/>
              <a:t>Particular reflexes have anatomically </a:t>
            </a:r>
            <a:r>
              <a:rPr lang="en-US" sz="2400" b="1" dirty="0"/>
              <a:t>strictly defined reflex arches</a:t>
            </a:r>
            <a:r>
              <a:rPr lang="en-US" sz="2400" dirty="0"/>
              <a:t>, e.g. pathway and </a:t>
            </a:r>
            <a:r>
              <a:rPr lang="en-US" sz="2400" dirty="0" err="1"/>
              <a:t>centre</a:t>
            </a:r>
            <a:r>
              <a:rPr lang="en-US" sz="2400" dirty="0"/>
              <a:t>.</a:t>
            </a:r>
          </a:p>
          <a:p>
            <a:r>
              <a:rPr lang="en-US" sz="2400" dirty="0"/>
              <a:t>According to the character of a reflex response to a certain stimulus, we can topically diagnose and point out the place of nervous system disablement.</a:t>
            </a:r>
          </a:p>
          <a:p>
            <a:r>
              <a:rPr lang="en-US" sz="2400" b="1" dirty="0"/>
              <a:t>Function</a:t>
            </a:r>
            <a:r>
              <a:rPr lang="en-US" sz="2400" dirty="0"/>
              <a:t>: correction of changes or protection against damage.</a:t>
            </a:r>
          </a:p>
        </p:txBody>
      </p:sp>
    </p:spTree>
    <p:extLst>
      <p:ext uri="{BB962C8B-B14F-4D97-AF65-F5344CB8AC3E}">
        <p14:creationId xmlns:p14="http://schemas.microsoft.com/office/powerpoint/2010/main" val="3591244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444512-424F-209D-439F-73BD78F5DCEC}"/>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Title 3">
            <a:extLst>
              <a:ext uri="{FF2B5EF4-FFF2-40B4-BE49-F238E27FC236}">
                <a16:creationId xmlns:a16="http://schemas.microsoft.com/office/drawing/2014/main" id="{40D8CF87-6036-B7A0-A867-0892E9296A49}"/>
              </a:ext>
            </a:extLst>
          </p:cNvPr>
          <p:cNvSpPr>
            <a:spLocks noGrp="1"/>
          </p:cNvSpPr>
          <p:nvPr>
            <p:ph type="title"/>
          </p:nvPr>
        </p:nvSpPr>
        <p:spPr>
          <a:xfrm>
            <a:off x="719400" y="405675"/>
            <a:ext cx="10753200" cy="451576"/>
          </a:xfrm>
        </p:spPr>
        <p:txBody>
          <a:bodyPr/>
          <a:lstStyle/>
          <a:p>
            <a:r>
              <a:rPr lang="cs-CZ" spc="-35" dirty="0" err="1"/>
              <a:t>Examination</a:t>
            </a:r>
            <a:r>
              <a:rPr lang="cs-CZ" spc="-170" dirty="0"/>
              <a:t> </a:t>
            </a:r>
            <a:r>
              <a:rPr lang="cs-CZ" dirty="0" err="1"/>
              <a:t>of</a:t>
            </a:r>
            <a:r>
              <a:rPr lang="cs-CZ" spc="-114" dirty="0"/>
              <a:t> </a:t>
            </a:r>
            <a:r>
              <a:rPr lang="cs-CZ" spc="-55" dirty="0" err="1"/>
              <a:t>Reflexes</a:t>
            </a:r>
            <a:endParaRPr lang="cs-CZ" dirty="0"/>
          </a:p>
        </p:txBody>
      </p:sp>
      <p:sp>
        <p:nvSpPr>
          <p:cNvPr id="5" name="Content Placeholder 4">
            <a:extLst>
              <a:ext uri="{FF2B5EF4-FFF2-40B4-BE49-F238E27FC236}">
                <a16:creationId xmlns:a16="http://schemas.microsoft.com/office/drawing/2014/main" id="{EE79301B-C98B-11D3-0397-9E7FA49CE1D4}"/>
              </a:ext>
            </a:extLst>
          </p:cNvPr>
          <p:cNvSpPr>
            <a:spLocks noGrp="1"/>
          </p:cNvSpPr>
          <p:nvPr>
            <p:ph idx="1"/>
          </p:nvPr>
        </p:nvSpPr>
        <p:spPr>
          <a:xfrm>
            <a:off x="666000" y="954598"/>
            <a:ext cx="10753200" cy="5682870"/>
          </a:xfrm>
        </p:spPr>
        <p:txBody>
          <a:bodyPr/>
          <a:lstStyle/>
          <a:p>
            <a:pPr indent="-144000"/>
            <a:r>
              <a:rPr lang="en-US" sz="2400" dirty="0"/>
              <a:t>When examining reflexes the following items are considered:</a:t>
            </a:r>
          </a:p>
          <a:p>
            <a:pPr lvl="1" indent="-144000"/>
            <a:r>
              <a:rPr lang="en-US" sz="2400" b="1" dirty="0"/>
              <a:t>El</a:t>
            </a:r>
            <a:r>
              <a:rPr lang="cs-CZ" sz="2400" b="1" dirty="0" err="1"/>
              <a:t>icitabi</a:t>
            </a:r>
            <a:r>
              <a:rPr lang="en-US" sz="2400" b="1" dirty="0" err="1"/>
              <a:t>lity</a:t>
            </a:r>
            <a:r>
              <a:rPr lang="en-US" sz="2400" b="1" dirty="0"/>
              <a:t> of a reflex </a:t>
            </a:r>
            <a:r>
              <a:rPr lang="en-US" sz="2400" dirty="0"/>
              <a:t>– if we can elicit the reflex</a:t>
            </a:r>
          </a:p>
          <a:p>
            <a:pPr lvl="1" indent="-144000"/>
            <a:r>
              <a:rPr lang="en-US" sz="2400" b="1" dirty="0"/>
              <a:t>Quantitative changes </a:t>
            </a:r>
            <a:r>
              <a:rPr lang="en-US" sz="2400" dirty="0"/>
              <a:t>in the response – the strength or symmetry of the response</a:t>
            </a:r>
          </a:p>
          <a:p>
            <a:pPr lvl="1" indent="-144000"/>
            <a:r>
              <a:rPr lang="en-US" sz="2400" b="1" dirty="0"/>
              <a:t>Qualitative changes </a:t>
            </a:r>
            <a:r>
              <a:rPr lang="en-US" sz="2400" dirty="0"/>
              <a:t>– if the response is as expected or different</a:t>
            </a:r>
          </a:p>
          <a:p>
            <a:pPr indent="-144000"/>
            <a:r>
              <a:rPr lang="en-US" sz="2400" b="1" i="1" u="sng" dirty="0"/>
              <a:t>Proprioceptor reflexes </a:t>
            </a:r>
            <a:r>
              <a:rPr lang="en-US" sz="2400" dirty="0"/>
              <a:t>(stretch reflexes)</a:t>
            </a:r>
          </a:p>
          <a:p>
            <a:pPr lvl="1" indent="-144000"/>
            <a:r>
              <a:rPr lang="en-US" sz="2400" dirty="0"/>
              <a:t>Most reflexes are elicited by fast, springy tapping of the corresponding receptor area with a percussion hammer.</a:t>
            </a:r>
          </a:p>
          <a:p>
            <a:pPr lvl="1" indent="-144000"/>
            <a:r>
              <a:rPr lang="en-US" sz="2400" dirty="0"/>
              <a:t>The tapping of the hammer should be adequately strong, fast, and precise, but not painful.</a:t>
            </a:r>
          </a:p>
          <a:p>
            <a:pPr lvl="1" indent="-144000"/>
            <a:r>
              <a:rPr lang="en-US" sz="2400" dirty="0"/>
              <a:t>Muscles involved in the muscle response must be sufficiently relaxed.</a:t>
            </a:r>
          </a:p>
          <a:p>
            <a:pPr marL="108000" indent="0">
              <a:lnSpc>
                <a:spcPct val="100000"/>
              </a:lnSpc>
              <a:buNone/>
            </a:pPr>
            <a:r>
              <a:rPr lang="cs-CZ" sz="1800" dirty="0"/>
              <a:t>	</a:t>
            </a:r>
            <a:r>
              <a:rPr lang="en-US" sz="1800" dirty="0"/>
              <a:t>Facilitating </a:t>
            </a:r>
            <a:r>
              <a:rPr lang="en-US" sz="1800" dirty="0" err="1"/>
              <a:t>manoeuver</a:t>
            </a:r>
            <a:r>
              <a:rPr lang="en-US" sz="1800" dirty="0"/>
              <a:t> consisting of a voluntary contraction of antagonistic muscles should be used if the reflex can not be elicited even in a correct procedure, e.g. </a:t>
            </a:r>
            <a:r>
              <a:rPr lang="en-US" sz="1800" dirty="0" err="1"/>
              <a:t>Jendrassik’s</a:t>
            </a:r>
            <a:r>
              <a:rPr lang="en-US" sz="1800" dirty="0"/>
              <a:t> </a:t>
            </a:r>
            <a:r>
              <a:rPr lang="en-US" sz="1800" dirty="0" err="1"/>
              <a:t>manoeuvre</a:t>
            </a:r>
            <a:r>
              <a:rPr lang="en-US" sz="1800" dirty="0"/>
              <a:t> (the patient flexes both sets of fingers into a hook-like form and tries to put them apart)</a:t>
            </a:r>
          </a:p>
          <a:p>
            <a:pPr marL="108000" indent="0">
              <a:lnSpc>
                <a:spcPct val="100000"/>
              </a:lnSpc>
              <a:buNone/>
            </a:pPr>
            <a:r>
              <a:rPr lang="cs-CZ" sz="1800" dirty="0"/>
              <a:t>	</a:t>
            </a:r>
            <a:r>
              <a:rPr lang="en-US" sz="1800" dirty="0"/>
              <a:t>Sometimes it is necessary to distract the subject’s attention by asking him to perform</a:t>
            </a:r>
            <a:endParaRPr lang="cs-CZ" sz="1800" dirty="0"/>
          </a:p>
          <a:p>
            <a:pPr marL="108000" indent="0">
              <a:lnSpc>
                <a:spcPct val="100000"/>
              </a:lnSpc>
              <a:buNone/>
            </a:pPr>
            <a:r>
              <a:rPr lang="en-US" sz="1800" dirty="0"/>
              <a:t> a simple calculation (repeated subtraction of a number)</a:t>
            </a:r>
            <a:r>
              <a:rPr lang="cs-CZ" sz="1800" dirty="0"/>
              <a:t>.</a:t>
            </a:r>
            <a:endParaRPr lang="en-US" sz="1800" dirty="0"/>
          </a:p>
        </p:txBody>
      </p:sp>
    </p:spTree>
    <p:extLst>
      <p:ext uri="{BB962C8B-B14F-4D97-AF65-F5344CB8AC3E}">
        <p14:creationId xmlns:p14="http://schemas.microsoft.com/office/powerpoint/2010/main" val="384400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0C8E93-F5E8-5A0F-F00B-884358E2BAF9}"/>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ADC71D40-4B47-E8A2-A101-BE6051CDF7CA}"/>
              </a:ext>
            </a:extLst>
          </p:cNvPr>
          <p:cNvSpPr>
            <a:spLocks noGrp="1"/>
          </p:cNvSpPr>
          <p:nvPr>
            <p:ph type="title"/>
          </p:nvPr>
        </p:nvSpPr>
        <p:spPr>
          <a:xfrm>
            <a:off x="1678178" y="191787"/>
            <a:ext cx="6405970" cy="375882"/>
          </a:xfrm>
        </p:spPr>
        <p:txBody>
          <a:bodyPr/>
          <a:lstStyle/>
          <a:p>
            <a:r>
              <a:rPr lang="cs-CZ" sz="3200" dirty="0" err="1"/>
              <a:t>Classification</a:t>
            </a:r>
            <a:r>
              <a:rPr lang="cs-CZ" sz="3200" dirty="0"/>
              <a:t> </a:t>
            </a:r>
            <a:r>
              <a:rPr lang="cs-CZ" sz="3200" dirty="0" err="1"/>
              <a:t>of</a:t>
            </a:r>
            <a:r>
              <a:rPr lang="cs-CZ" sz="3200" dirty="0"/>
              <a:t> </a:t>
            </a:r>
            <a:r>
              <a:rPr lang="cs-CZ" sz="3200" dirty="0" err="1"/>
              <a:t>reflexes</a:t>
            </a:r>
            <a:endParaRPr lang="cs-CZ" sz="3200" dirty="0"/>
          </a:p>
        </p:txBody>
      </p:sp>
      <p:sp>
        <p:nvSpPr>
          <p:cNvPr id="7" name="object 3">
            <a:extLst>
              <a:ext uri="{FF2B5EF4-FFF2-40B4-BE49-F238E27FC236}">
                <a16:creationId xmlns:a16="http://schemas.microsoft.com/office/drawing/2014/main" id="{8343ED2C-8553-4AEF-5468-083DE40CD6A6}"/>
              </a:ext>
            </a:extLst>
          </p:cNvPr>
          <p:cNvSpPr txBox="1"/>
          <p:nvPr/>
        </p:nvSpPr>
        <p:spPr>
          <a:xfrm>
            <a:off x="1870203" y="3294507"/>
            <a:ext cx="2089785" cy="370840"/>
          </a:xfrm>
          <a:prstGeom prst="rect">
            <a:avLst/>
          </a:prstGeom>
          <a:ln w="57150">
            <a:solidFill>
              <a:srgbClr val="0000FF"/>
            </a:solidFill>
          </a:ln>
        </p:spPr>
        <p:txBody>
          <a:bodyPr vert="horz" wrap="square" lIns="0" tIns="45719" rIns="0" bIns="0" rtlCol="0">
            <a:spAutoFit/>
          </a:bodyPr>
          <a:lstStyle/>
          <a:p>
            <a:pPr marL="526415">
              <a:lnSpc>
                <a:spcPct val="100000"/>
              </a:lnSpc>
              <a:spcBef>
                <a:spcPts val="359"/>
              </a:spcBef>
            </a:pPr>
            <a:r>
              <a:rPr sz="1800" b="1" spc="-10" dirty="0">
                <a:latin typeface="Tahoma"/>
                <a:cs typeface="Tahoma"/>
              </a:rPr>
              <a:t>Receptor</a:t>
            </a:r>
            <a:endParaRPr sz="1800">
              <a:latin typeface="Tahoma"/>
              <a:cs typeface="Tahoma"/>
            </a:endParaRPr>
          </a:p>
        </p:txBody>
      </p:sp>
      <p:sp>
        <p:nvSpPr>
          <p:cNvPr id="8" name="object 4">
            <a:extLst>
              <a:ext uri="{FF2B5EF4-FFF2-40B4-BE49-F238E27FC236}">
                <a16:creationId xmlns:a16="http://schemas.microsoft.com/office/drawing/2014/main" id="{AEBD0E0B-7B05-983A-F878-5DF688C8FFA5}"/>
              </a:ext>
            </a:extLst>
          </p:cNvPr>
          <p:cNvSpPr txBox="1"/>
          <p:nvPr/>
        </p:nvSpPr>
        <p:spPr>
          <a:xfrm>
            <a:off x="1771143" y="2250567"/>
            <a:ext cx="2087880" cy="599523"/>
          </a:xfrm>
          <a:prstGeom prst="rect">
            <a:avLst/>
          </a:prstGeom>
          <a:ln w="57150">
            <a:solidFill>
              <a:srgbClr val="6F2F9F"/>
            </a:solidFill>
          </a:ln>
        </p:spPr>
        <p:txBody>
          <a:bodyPr vert="horz" wrap="square" lIns="0" tIns="45085" rIns="0" bIns="0" rtlCol="0">
            <a:spAutoFit/>
          </a:bodyPr>
          <a:lstStyle/>
          <a:p>
            <a:pPr marL="419100">
              <a:lnSpc>
                <a:spcPct val="100000"/>
              </a:lnSpc>
              <a:spcBef>
                <a:spcPts val="355"/>
              </a:spcBef>
            </a:pPr>
            <a:r>
              <a:rPr lang="cs-CZ" sz="1800" b="1" spc="-10" dirty="0" err="1">
                <a:latin typeface="Tahoma"/>
                <a:cs typeface="Tahoma"/>
              </a:rPr>
              <a:t>Afferent</a:t>
            </a:r>
            <a:r>
              <a:rPr lang="cs-CZ" sz="1800" b="1" spc="-10" dirty="0">
                <a:latin typeface="Tahoma"/>
                <a:cs typeface="Tahoma"/>
              </a:rPr>
              <a:t> </a:t>
            </a:r>
            <a:r>
              <a:rPr lang="cs-CZ" sz="1800" b="1" spc="-10" dirty="0" err="1">
                <a:latin typeface="Tahoma"/>
                <a:cs typeface="Tahoma"/>
              </a:rPr>
              <a:t>pathway</a:t>
            </a:r>
            <a:endParaRPr sz="1800" dirty="0">
              <a:latin typeface="Tahoma"/>
              <a:cs typeface="Tahoma"/>
            </a:endParaRPr>
          </a:p>
        </p:txBody>
      </p:sp>
      <p:sp>
        <p:nvSpPr>
          <p:cNvPr id="9" name="object 5">
            <a:extLst>
              <a:ext uri="{FF2B5EF4-FFF2-40B4-BE49-F238E27FC236}">
                <a16:creationId xmlns:a16="http://schemas.microsoft.com/office/drawing/2014/main" id="{23E1213D-7B91-B19A-C898-2675CBF48951}"/>
              </a:ext>
            </a:extLst>
          </p:cNvPr>
          <p:cNvSpPr txBox="1"/>
          <p:nvPr/>
        </p:nvSpPr>
        <p:spPr>
          <a:xfrm>
            <a:off x="6853683" y="3645026"/>
            <a:ext cx="2087880" cy="321883"/>
          </a:xfrm>
          <a:prstGeom prst="rect">
            <a:avLst/>
          </a:prstGeom>
          <a:ln w="57150">
            <a:solidFill>
              <a:srgbClr val="FF0000"/>
            </a:solidFill>
          </a:ln>
        </p:spPr>
        <p:txBody>
          <a:bodyPr vert="horz" wrap="square" lIns="0" tIns="44450" rIns="0" bIns="0" rtlCol="0">
            <a:spAutoFit/>
          </a:bodyPr>
          <a:lstStyle/>
          <a:p>
            <a:pPr marL="626745">
              <a:lnSpc>
                <a:spcPct val="100000"/>
              </a:lnSpc>
              <a:spcBef>
                <a:spcPts val="350"/>
              </a:spcBef>
            </a:pPr>
            <a:r>
              <a:rPr sz="1800" b="1" spc="-10" dirty="0">
                <a:latin typeface="Tahoma"/>
                <a:cs typeface="Tahoma"/>
              </a:rPr>
              <a:t>Ef</a:t>
            </a:r>
            <a:r>
              <a:rPr lang="cs-CZ" sz="1800" b="1" spc="-10" dirty="0">
                <a:latin typeface="Tahoma"/>
                <a:cs typeface="Tahoma"/>
              </a:rPr>
              <a:t>f</a:t>
            </a:r>
            <a:r>
              <a:rPr sz="1800" b="1" spc="-10" dirty="0">
                <a:latin typeface="Tahoma"/>
                <a:cs typeface="Tahoma"/>
              </a:rPr>
              <a:t>e</a:t>
            </a:r>
            <a:r>
              <a:rPr lang="cs-CZ" sz="1800" b="1" spc="-10" dirty="0">
                <a:latin typeface="Tahoma"/>
                <a:cs typeface="Tahoma"/>
              </a:rPr>
              <a:t>c</a:t>
            </a:r>
            <a:r>
              <a:rPr sz="1800" b="1" spc="-10" dirty="0">
                <a:latin typeface="Tahoma"/>
                <a:cs typeface="Tahoma"/>
              </a:rPr>
              <a:t>tor</a:t>
            </a:r>
            <a:endParaRPr sz="1800" dirty="0">
              <a:latin typeface="Tahoma"/>
              <a:cs typeface="Tahoma"/>
            </a:endParaRPr>
          </a:p>
        </p:txBody>
      </p:sp>
      <p:sp>
        <p:nvSpPr>
          <p:cNvPr id="10" name="object 6">
            <a:extLst>
              <a:ext uri="{FF2B5EF4-FFF2-40B4-BE49-F238E27FC236}">
                <a16:creationId xmlns:a16="http://schemas.microsoft.com/office/drawing/2014/main" id="{0E5A0155-51FE-4311-266B-6F7B61B45BBB}"/>
              </a:ext>
            </a:extLst>
          </p:cNvPr>
          <p:cNvSpPr txBox="1"/>
          <p:nvPr/>
        </p:nvSpPr>
        <p:spPr>
          <a:xfrm>
            <a:off x="6688201" y="2502003"/>
            <a:ext cx="2087880" cy="600163"/>
          </a:xfrm>
          <a:prstGeom prst="rect">
            <a:avLst/>
          </a:prstGeom>
          <a:ln w="57150">
            <a:solidFill>
              <a:srgbClr val="6F2F9F"/>
            </a:solidFill>
          </a:ln>
        </p:spPr>
        <p:txBody>
          <a:bodyPr vert="horz" wrap="square" lIns="0" tIns="45719" rIns="0" bIns="0" rtlCol="0">
            <a:spAutoFit/>
          </a:bodyPr>
          <a:lstStyle/>
          <a:p>
            <a:pPr marL="429259">
              <a:lnSpc>
                <a:spcPct val="100000"/>
              </a:lnSpc>
              <a:spcBef>
                <a:spcPts val="359"/>
              </a:spcBef>
            </a:pPr>
            <a:r>
              <a:rPr sz="1800" b="1" spc="-10" dirty="0">
                <a:latin typeface="Tahoma"/>
                <a:cs typeface="Tahoma"/>
              </a:rPr>
              <a:t>E</a:t>
            </a:r>
            <a:r>
              <a:rPr lang="cs-CZ" sz="1800" b="1" spc="-10" dirty="0">
                <a:latin typeface="Tahoma"/>
                <a:cs typeface="Tahoma"/>
              </a:rPr>
              <a:t>f</a:t>
            </a:r>
            <a:r>
              <a:rPr sz="1800" b="1" spc="-10" dirty="0" err="1">
                <a:latin typeface="Tahoma"/>
                <a:cs typeface="Tahoma"/>
              </a:rPr>
              <a:t>ferent</a:t>
            </a:r>
            <a:r>
              <a:rPr lang="cs-CZ" sz="1800" b="1" spc="-10" dirty="0">
                <a:latin typeface="Tahoma"/>
                <a:cs typeface="Tahoma"/>
              </a:rPr>
              <a:t> </a:t>
            </a:r>
            <a:r>
              <a:rPr lang="cs-CZ" sz="1800" b="1" spc="-10" dirty="0" err="1">
                <a:latin typeface="Tahoma"/>
                <a:cs typeface="Tahoma"/>
              </a:rPr>
              <a:t>pathway</a:t>
            </a:r>
            <a:endParaRPr sz="1800" dirty="0">
              <a:latin typeface="Tahoma"/>
              <a:cs typeface="Tahoma"/>
            </a:endParaRPr>
          </a:p>
        </p:txBody>
      </p:sp>
      <p:sp>
        <p:nvSpPr>
          <p:cNvPr id="11" name="object 7">
            <a:extLst>
              <a:ext uri="{FF2B5EF4-FFF2-40B4-BE49-F238E27FC236}">
                <a16:creationId xmlns:a16="http://schemas.microsoft.com/office/drawing/2014/main" id="{47F684E0-1478-F0F4-5A71-464D694C8737}"/>
              </a:ext>
            </a:extLst>
          </p:cNvPr>
          <p:cNvSpPr txBox="1"/>
          <p:nvPr/>
        </p:nvSpPr>
        <p:spPr>
          <a:xfrm>
            <a:off x="170180" y="3936873"/>
            <a:ext cx="2087880" cy="291747"/>
          </a:xfrm>
          <a:prstGeom prst="rect">
            <a:avLst/>
          </a:prstGeom>
          <a:ln w="19050">
            <a:solidFill>
              <a:srgbClr val="0000FF"/>
            </a:solidFill>
          </a:ln>
        </p:spPr>
        <p:txBody>
          <a:bodyPr vert="horz" wrap="square" lIns="0" tIns="45085" rIns="0" bIns="0" rtlCol="0">
            <a:spAutoFit/>
          </a:bodyPr>
          <a:lstStyle/>
          <a:p>
            <a:pPr marL="364490">
              <a:lnSpc>
                <a:spcPct val="100000"/>
              </a:lnSpc>
              <a:spcBef>
                <a:spcPts val="355"/>
              </a:spcBef>
            </a:pPr>
            <a:r>
              <a:rPr sz="1600" spc="-10" dirty="0" err="1">
                <a:latin typeface="Tahoma"/>
                <a:cs typeface="Tahoma"/>
              </a:rPr>
              <a:t>interoreceptor</a:t>
            </a:r>
            <a:r>
              <a:rPr lang="cs-CZ" sz="1600" spc="-10" dirty="0">
                <a:latin typeface="Tahoma"/>
                <a:cs typeface="Tahoma"/>
              </a:rPr>
              <a:t>s</a:t>
            </a:r>
            <a:endParaRPr sz="1600" dirty="0">
              <a:latin typeface="Tahoma"/>
              <a:cs typeface="Tahoma"/>
            </a:endParaRPr>
          </a:p>
        </p:txBody>
      </p:sp>
      <p:sp>
        <p:nvSpPr>
          <p:cNvPr id="12" name="object 8">
            <a:extLst>
              <a:ext uri="{FF2B5EF4-FFF2-40B4-BE49-F238E27FC236}">
                <a16:creationId xmlns:a16="http://schemas.microsoft.com/office/drawing/2014/main" id="{989DB84B-183F-A684-DC6F-B1D5EC1566B1}"/>
              </a:ext>
            </a:extLst>
          </p:cNvPr>
          <p:cNvSpPr txBox="1"/>
          <p:nvPr/>
        </p:nvSpPr>
        <p:spPr>
          <a:xfrm>
            <a:off x="3234944" y="4098417"/>
            <a:ext cx="1870075" cy="291105"/>
          </a:xfrm>
          <a:prstGeom prst="rect">
            <a:avLst/>
          </a:prstGeom>
          <a:ln w="19050">
            <a:solidFill>
              <a:srgbClr val="0000FF"/>
            </a:solidFill>
          </a:ln>
        </p:spPr>
        <p:txBody>
          <a:bodyPr vert="horz" wrap="square" lIns="0" tIns="44450" rIns="0" bIns="0" rtlCol="0">
            <a:spAutoFit/>
          </a:bodyPr>
          <a:lstStyle/>
          <a:p>
            <a:pPr marL="233045">
              <a:lnSpc>
                <a:spcPct val="100000"/>
              </a:lnSpc>
              <a:spcBef>
                <a:spcPts val="350"/>
              </a:spcBef>
            </a:pPr>
            <a:r>
              <a:rPr sz="1600" spc="-10" dirty="0" err="1">
                <a:latin typeface="Tahoma"/>
                <a:cs typeface="Tahoma"/>
              </a:rPr>
              <a:t>exteroreceptor</a:t>
            </a:r>
            <a:r>
              <a:rPr lang="cs-CZ" sz="1600" spc="-10" dirty="0">
                <a:latin typeface="Tahoma"/>
                <a:cs typeface="Tahoma"/>
              </a:rPr>
              <a:t>s</a:t>
            </a:r>
            <a:endParaRPr sz="1600" dirty="0">
              <a:latin typeface="Tahoma"/>
              <a:cs typeface="Tahoma"/>
            </a:endParaRPr>
          </a:p>
        </p:txBody>
      </p:sp>
      <p:sp>
        <p:nvSpPr>
          <p:cNvPr id="13" name="object 9">
            <a:extLst>
              <a:ext uri="{FF2B5EF4-FFF2-40B4-BE49-F238E27FC236}">
                <a16:creationId xmlns:a16="http://schemas.microsoft.com/office/drawing/2014/main" id="{FF997AFD-0D65-40E9-0CDB-AF5D354EC4A9}"/>
              </a:ext>
            </a:extLst>
          </p:cNvPr>
          <p:cNvSpPr txBox="1"/>
          <p:nvPr/>
        </p:nvSpPr>
        <p:spPr>
          <a:xfrm>
            <a:off x="1977644" y="4572381"/>
            <a:ext cx="1370330" cy="537968"/>
          </a:xfrm>
          <a:prstGeom prst="rect">
            <a:avLst/>
          </a:prstGeom>
          <a:ln w="19050">
            <a:solidFill>
              <a:srgbClr val="0000FF"/>
            </a:solidFill>
          </a:ln>
        </p:spPr>
        <p:txBody>
          <a:bodyPr vert="horz" wrap="square" lIns="0" tIns="45085" rIns="0" bIns="0" rtlCol="0">
            <a:spAutoFit/>
          </a:bodyPr>
          <a:lstStyle/>
          <a:p>
            <a:pPr marL="264160" marR="256540" indent="66675">
              <a:lnSpc>
                <a:spcPct val="100000"/>
              </a:lnSpc>
              <a:spcBef>
                <a:spcPts val="355"/>
              </a:spcBef>
            </a:pPr>
            <a:r>
              <a:rPr lang="cs-CZ" sz="1600" spc="-10" dirty="0">
                <a:latin typeface="Tahoma"/>
                <a:cs typeface="Tahoma"/>
              </a:rPr>
              <a:t>p</a:t>
            </a:r>
            <a:r>
              <a:rPr sz="1600" spc="-10" dirty="0" err="1">
                <a:latin typeface="Tahoma"/>
                <a:cs typeface="Tahoma"/>
              </a:rPr>
              <a:t>roprio</a:t>
            </a:r>
            <a:r>
              <a:rPr sz="1600" spc="-10" dirty="0">
                <a:latin typeface="Tahoma"/>
                <a:cs typeface="Tahoma"/>
              </a:rPr>
              <a:t>- receptor</a:t>
            </a:r>
            <a:r>
              <a:rPr lang="cs-CZ" sz="1600" spc="-10" dirty="0">
                <a:latin typeface="Tahoma"/>
                <a:cs typeface="Tahoma"/>
              </a:rPr>
              <a:t>s</a:t>
            </a:r>
            <a:endParaRPr sz="1600" dirty="0">
              <a:latin typeface="Tahoma"/>
              <a:cs typeface="Tahoma"/>
            </a:endParaRPr>
          </a:p>
        </p:txBody>
      </p:sp>
      <p:sp>
        <p:nvSpPr>
          <p:cNvPr id="14" name="object 10">
            <a:extLst>
              <a:ext uri="{FF2B5EF4-FFF2-40B4-BE49-F238E27FC236}">
                <a16:creationId xmlns:a16="http://schemas.microsoft.com/office/drawing/2014/main" id="{1BEC48AB-FDB2-87D9-F160-80BB79B6A032}"/>
              </a:ext>
            </a:extLst>
          </p:cNvPr>
          <p:cNvSpPr/>
          <p:nvPr/>
        </p:nvSpPr>
        <p:spPr>
          <a:xfrm>
            <a:off x="9007856" y="4205096"/>
            <a:ext cx="1280160" cy="338455"/>
          </a:xfrm>
          <a:custGeom>
            <a:avLst/>
            <a:gdLst/>
            <a:ahLst/>
            <a:cxnLst/>
            <a:rect l="l" t="t" r="r" b="b"/>
            <a:pathLst>
              <a:path w="1280159" h="338454">
                <a:moveTo>
                  <a:pt x="0" y="338328"/>
                </a:moveTo>
                <a:lnTo>
                  <a:pt x="1280159" y="338328"/>
                </a:lnTo>
                <a:lnTo>
                  <a:pt x="1280159" y="0"/>
                </a:lnTo>
                <a:lnTo>
                  <a:pt x="0" y="0"/>
                </a:lnTo>
                <a:lnTo>
                  <a:pt x="0" y="338328"/>
                </a:lnTo>
                <a:close/>
              </a:path>
            </a:pathLst>
          </a:custGeom>
          <a:ln w="19050">
            <a:solidFill>
              <a:srgbClr val="FF0000"/>
            </a:solidFill>
          </a:ln>
        </p:spPr>
        <p:txBody>
          <a:bodyPr wrap="square" lIns="0" tIns="0" rIns="0" bIns="0" rtlCol="0"/>
          <a:lstStyle/>
          <a:p>
            <a:endParaRPr/>
          </a:p>
        </p:txBody>
      </p:sp>
      <p:sp>
        <p:nvSpPr>
          <p:cNvPr id="15" name="object 11">
            <a:extLst>
              <a:ext uri="{FF2B5EF4-FFF2-40B4-BE49-F238E27FC236}">
                <a16:creationId xmlns:a16="http://schemas.microsoft.com/office/drawing/2014/main" id="{B0AB36B9-75F6-EE3D-B4F5-73427163ED59}"/>
              </a:ext>
            </a:extLst>
          </p:cNvPr>
          <p:cNvSpPr txBox="1"/>
          <p:nvPr/>
        </p:nvSpPr>
        <p:spPr>
          <a:xfrm>
            <a:off x="9191244" y="4237989"/>
            <a:ext cx="915669" cy="258404"/>
          </a:xfrm>
          <a:prstGeom prst="rect">
            <a:avLst/>
          </a:prstGeom>
        </p:spPr>
        <p:txBody>
          <a:bodyPr vert="horz" wrap="square" lIns="0" tIns="12065" rIns="0" bIns="0" rtlCol="0">
            <a:spAutoFit/>
          </a:bodyPr>
          <a:lstStyle/>
          <a:p>
            <a:pPr marL="12700">
              <a:lnSpc>
                <a:spcPct val="100000"/>
              </a:lnSpc>
              <a:spcBef>
                <a:spcPts val="95"/>
              </a:spcBef>
            </a:pPr>
            <a:r>
              <a:rPr lang="cs-CZ" sz="1600" spc="-10" dirty="0" err="1">
                <a:latin typeface="Tahoma"/>
                <a:cs typeface="Tahoma"/>
              </a:rPr>
              <a:t>somatic</a:t>
            </a:r>
            <a:endParaRPr sz="1600" dirty="0">
              <a:latin typeface="Tahoma"/>
              <a:cs typeface="Tahoma"/>
            </a:endParaRPr>
          </a:p>
        </p:txBody>
      </p:sp>
      <p:sp>
        <p:nvSpPr>
          <p:cNvPr id="16" name="object 12">
            <a:extLst>
              <a:ext uri="{FF2B5EF4-FFF2-40B4-BE49-F238E27FC236}">
                <a16:creationId xmlns:a16="http://schemas.microsoft.com/office/drawing/2014/main" id="{797485DC-A4D7-41C2-A6C1-46D7320818F9}"/>
              </a:ext>
            </a:extLst>
          </p:cNvPr>
          <p:cNvSpPr txBox="1"/>
          <p:nvPr/>
        </p:nvSpPr>
        <p:spPr>
          <a:xfrm>
            <a:off x="8738109" y="4973193"/>
            <a:ext cx="1582420" cy="292388"/>
          </a:xfrm>
          <a:prstGeom prst="rect">
            <a:avLst/>
          </a:prstGeom>
          <a:ln w="19050">
            <a:solidFill>
              <a:srgbClr val="FF0000"/>
            </a:solidFill>
          </a:ln>
        </p:spPr>
        <p:txBody>
          <a:bodyPr vert="horz" wrap="square" lIns="0" tIns="45720" rIns="0" bIns="0" rtlCol="0">
            <a:spAutoFit/>
          </a:bodyPr>
          <a:lstStyle/>
          <a:p>
            <a:pPr marL="316865">
              <a:lnSpc>
                <a:spcPct val="100000"/>
              </a:lnSpc>
              <a:spcBef>
                <a:spcPts val="360"/>
              </a:spcBef>
            </a:pPr>
            <a:r>
              <a:rPr sz="1600" spc="-10" dirty="0" err="1">
                <a:latin typeface="Tahoma"/>
                <a:cs typeface="Tahoma"/>
              </a:rPr>
              <a:t>autonom</a:t>
            </a:r>
            <a:r>
              <a:rPr lang="cs-CZ" sz="1600" spc="-10" dirty="0" err="1">
                <a:latin typeface="Tahoma"/>
                <a:cs typeface="Tahoma"/>
              </a:rPr>
              <a:t>ic</a:t>
            </a:r>
            <a:endParaRPr sz="1600" dirty="0">
              <a:latin typeface="Tahoma"/>
              <a:cs typeface="Tahoma"/>
            </a:endParaRPr>
          </a:p>
        </p:txBody>
      </p:sp>
      <p:sp>
        <p:nvSpPr>
          <p:cNvPr id="17" name="object 13">
            <a:extLst>
              <a:ext uri="{FF2B5EF4-FFF2-40B4-BE49-F238E27FC236}">
                <a16:creationId xmlns:a16="http://schemas.microsoft.com/office/drawing/2014/main" id="{029BA2CF-9A28-12F3-75D7-16231A98899E}"/>
              </a:ext>
            </a:extLst>
          </p:cNvPr>
          <p:cNvSpPr/>
          <p:nvPr/>
        </p:nvSpPr>
        <p:spPr>
          <a:xfrm>
            <a:off x="6854444" y="4653152"/>
            <a:ext cx="1659889" cy="338455"/>
          </a:xfrm>
          <a:custGeom>
            <a:avLst/>
            <a:gdLst/>
            <a:ahLst/>
            <a:cxnLst/>
            <a:rect l="l" t="t" r="r" b="b"/>
            <a:pathLst>
              <a:path w="1659890" h="338454">
                <a:moveTo>
                  <a:pt x="0" y="338327"/>
                </a:moveTo>
                <a:lnTo>
                  <a:pt x="1659636" y="338327"/>
                </a:lnTo>
                <a:lnTo>
                  <a:pt x="1659636" y="0"/>
                </a:lnTo>
                <a:lnTo>
                  <a:pt x="0" y="0"/>
                </a:lnTo>
                <a:lnTo>
                  <a:pt x="0" y="338327"/>
                </a:lnTo>
                <a:close/>
              </a:path>
            </a:pathLst>
          </a:custGeom>
          <a:ln w="19050">
            <a:solidFill>
              <a:srgbClr val="FF0000"/>
            </a:solidFill>
          </a:ln>
        </p:spPr>
        <p:txBody>
          <a:bodyPr wrap="square" lIns="0" tIns="0" rIns="0" bIns="0" rtlCol="0"/>
          <a:lstStyle/>
          <a:p>
            <a:endParaRPr/>
          </a:p>
        </p:txBody>
      </p:sp>
      <p:sp>
        <p:nvSpPr>
          <p:cNvPr id="18" name="object 14">
            <a:extLst>
              <a:ext uri="{FF2B5EF4-FFF2-40B4-BE49-F238E27FC236}">
                <a16:creationId xmlns:a16="http://schemas.microsoft.com/office/drawing/2014/main" id="{1A629AA8-E1ED-7684-F622-BF60919C5BB8}"/>
              </a:ext>
            </a:extLst>
          </p:cNvPr>
          <p:cNvSpPr txBox="1"/>
          <p:nvPr/>
        </p:nvSpPr>
        <p:spPr>
          <a:xfrm>
            <a:off x="7081775" y="4686681"/>
            <a:ext cx="1207135" cy="258404"/>
          </a:xfrm>
          <a:prstGeom prst="rect">
            <a:avLst/>
          </a:prstGeom>
        </p:spPr>
        <p:txBody>
          <a:bodyPr vert="horz" wrap="square" lIns="0" tIns="12065" rIns="0" bIns="0" rtlCol="0">
            <a:spAutoFit/>
          </a:bodyPr>
          <a:lstStyle/>
          <a:p>
            <a:pPr marL="12700">
              <a:lnSpc>
                <a:spcPct val="100000"/>
              </a:lnSpc>
              <a:spcBef>
                <a:spcPts val="95"/>
              </a:spcBef>
            </a:pPr>
            <a:r>
              <a:rPr lang="cs-CZ" sz="1600" spc="-10" dirty="0" err="1">
                <a:latin typeface="Tahoma"/>
                <a:cs typeface="Tahoma"/>
              </a:rPr>
              <a:t>combined</a:t>
            </a:r>
            <a:endParaRPr sz="1600" dirty="0">
              <a:latin typeface="Tahoma"/>
              <a:cs typeface="Tahoma"/>
            </a:endParaRPr>
          </a:p>
        </p:txBody>
      </p:sp>
      <p:sp>
        <p:nvSpPr>
          <p:cNvPr id="19" name="object 15">
            <a:extLst>
              <a:ext uri="{FF2B5EF4-FFF2-40B4-BE49-F238E27FC236}">
                <a16:creationId xmlns:a16="http://schemas.microsoft.com/office/drawing/2014/main" id="{B5D0352A-B0B9-B0A7-CF8C-AAEBA82B15D3}"/>
              </a:ext>
            </a:extLst>
          </p:cNvPr>
          <p:cNvSpPr/>
          <p:nvPr/>
        </p:nvSpPr>
        <p:spPr>
          <a:xfrm>
            <a:off x="8890509" y="1496949"/>
            <a:ext cx="923925" cy="338455"/>
          </a:xfrm>
          <a:custGeom>
            <a:avLst/>
            <a:gdLst/>
            <a:ahLst/>
            <a:cxnLst/>
            <a:rect l="l" t="t" r="r" b="b"/>
            <a:pathLst>
              <a:path w="923925" h="338455">
                <a:moveTo>
                  <a:pt x="0" y="338327"/>
                </a:moveTo>
                <a:lnTo>
                  <a:pt x="923544" y="338327"/>
                </a:lnTo>
                <a:lnTo>
                  <a:pt x="923544" y="0"/>
                </a:lnTo>
                <a:lnTo>
                  <a:pt x="0" y="0"/>
                </a:lnTo>
                <a:lnTo>
                  <a:pt x="0" y="338327"/>
                </a:lnTo>
                <a:close/>
              </a:path>
            </a:pathLst>
          </a:custGeom>
          <a:ln w="19050">
            <a:solidFill>
              <a:srgbClr val="009900"/>
            </a:solidFill>
          </a:ln>
        </p:spPr>
        <p:txBody>
          <a:bodyPr wrap="square" lIns="0" tIns="0" rIns="0" bIns="0" rtlCol="0"/>
          <a:lstStyle/>
          <a:p>
            <a:endParaRPr/>
          </a:p>
        </p:txBody>
      </p:sp>
      <p:sp>
        <p:nvSpPr>
          <p:cNvPr id="20" name="object 16">
            <a:extLst>
              <a:ext uri="{FF2B5EF4-FFF2-40B4-BE49-F238E27FC236}">
                <a16:creationId xmlns:a16="http://schemas.microsoft.com/office/drawing/2014/main" id="{28C1D053-D440-D65F-81C5-8BF6E459EAED}"/>
              </a:ext>
            </a:extLst>
          </p:cNvPr>
          <p:cNvSpPr txBox="1"/>
          <p:nvPr/>
        </p:nvSpPr>
        <p:spPr>
          <a:xfrm>
            <a:off x="9081263" y="1497676"/>
            <a:ext cx="625222" cy="258404"/>
          </a:xfrm>
          <a:prstGeom prst="rect">
            <a:avLst/>
          </a:prstGeom>
        </p:spPr>
        <p:txBody>
          <a:bodyPr vert="horz" wrap="square" lIns="0" tIns="12065" rIns="0" bIns="0" rtlCol="0">
            <a:spAutoFit/>
          </a:bodyPr>
          <a:lstStyle/>
          <a:p>
            <a:pPr marL="12700">
              <a:lnSpc>
                <a:spcPct val="100000"/>
              </a:lnSpc>
              <a:spcBef>
                <a:spcPts val="95"/>
              </a:spcBef>
            </a:pPr>
            <a:r>
              <a:rPr lang="cs-CZ" sz="1600" spc="-10" dirty="0" err="1">
                <a:latin typeface="Tahoma"/>
                <a:cs typeface="Tahoma"/>
              </a:rPr>
              <a:t>spinal</a:t>
            </a:r>
            <a:endParaRPr sz="1600" dirty="0">
              <a:latin typeface="Tahoma"/>
              <a:cs typeface="Tahoma"/>
            </a:endParaRPr>
          </a:p>
        </p:txBody>
      </p:sp>
      <p:sp>
        <p:nvSpPr>
          <p:cNvPr id="21" name="object 17">
            <a:extLst>
              <a:ext uri="{FF2B5EF4-FFF2-40B4-BE49-F238E27FC236}">
                <a16:creationId xmlns:a16="http://schemas.microsoft.com/office/drawing/2014/main" id="{F26A195B-BB6B-98D8-430A-76818CC651FB}"/>
              </a:ext>
            </a:extLst>
          </p:cNvPr>
          <p:cNvSpPr txBox="1"/>
          <p:nvPr/>
        </p:nvSpPr>
        <p:spPr>
          <a:xfrm>
            <a:off x="8872449" y="2243136"/>
            <a:ext cx="1301750" cy="292388"/>
          </a:xfrm>
          <a:prstGeom prst="rect">
            <a:avLst/>
          </a:prstGeom>
          <a:ln w="19050">
            <a:solidFill>
              <a:srgbClr val="009900"/>
            </a:solidFill>
          </a:ln>
        </p:spPr>
        <p:txBody>
          <a:bodyPr vert="horz" wrap="square" lIns="0" tIns="45720" rIns="0" bIns="0" rtlCol="0">
            <a:spAutoFit/>
          </a:bodyPr>
          <a:lstStyle/>
          <a:p>
            <a:pPr marL="257810">
              <a:lnSpc>
                <a:spcPct val="100000"/>
              </a:lnSpc>
              <a:spcBef>
                <a:spcPts val="360"/>
              </a:spcBef>
            </a:pPr>
            <a:r>
              <a:rPr lang="cs-CZ" sz="1600" spc="-10" dirty="0">
                <a:latin typeface="Tahoma"/>
                <a:cs typeface="Tahoma"/>
              </a:rPr>
              <a:t>brain</a:t>
            </a:r>
            <a:endParaRPr sz="1600" dirty="0">
              <a:latin typeface="Tahoma"/>
              <a:cs typeface="Tahoma"/>
            </a:endParaRPr>
          </a:p>
        </p:txBody>
      </p:sp>
      <p:sp>
        <p:nvSpPr>
          <p:cNvPr id="22" name="object 18">
            <a:extLst>
              <a:ext uri="{FF2B5EF4-FFF2-40B4-BE49-F238E27FC236}">
                <a16:creationId xmlns:a16="http://schemas.microsoft.com/office/drawing/2014/main" id="{E8C40BC2-3880-386F-FB49-C3BE1EC0FB59}"/>
              </a:ext>
            </a:extLst>
          </p:cNvPr>
          <p:cNvSpPr txBox="1"/>
          <p:nvPr/>
        </p:nvSpPr>
        <p:spPr>
          <a:xfrm>
            <a:off x="8686292" y="600836"/>
            <a:ext cx="1332230" cy="537327"/>
          </a:xfrm>
          <a:prstGeom prst="rect">
            <a:avLst/>
          </a:prstGeom>
          <a:ln w="19050">
            <a:solidFill>
              <a:srgbClr val="009900"/>
            </a:solidFill>
          </a:ln>
        </p:spPr>
        <p:txBody>
          <a:bodyPr vert="horz" wrap="square" lIns="0" tIns="44450" rIns="0" bIns="0" rtlCol="0">
            <a:spAutoFit/>
          </a:bodyPr>
          <a:lstStyle/>
          <a:p>
            <a:pPr marL="264795">
              <a:lnSpc>
                <a:spcPct val="100000"/>
              </a:lnSpc>
              <a:spcBef>
                <a:spcPts val="350"/>
              </a:spcBef>
            </a:pPr>
            <a:r>
              <a:rPr sz="1600" spc="-10" dirty="0">
                <a:latin typeface="Tahoma"/>
                <a:cs typeface="Tahoma"/>
              </a:rPr>
              <a:t>axon</a:t>
            </a:r>
            <a:r>
              <a:rPr lang="cs-CZ" sz="1600" spc="-10" dirty="0">
                <a:latin typeface="Tahoma"/>
                <a:cs typeface="Tahoma"/>
              </a:rPr>
              <a:t>al</a:t>
            </a:r>
            <a:r>
              <a:rPr sz="1600" spc="-10" dirty="0">
                <a:latin typeface="Tahoma"/>
                <a:cs typeface="Tahoma"/>
              </a:rPr>
              <a:t>,</a:t>
            </a:r>
            <a:endParaRPr sz="1600" dirty="0">
              <a:latin typeface="Tahoma"/>
              <a:cs typeface="Tahoma"/>
            </a:endParaRPr>
          </a:p>
          <a:p>
            <a:pPr marL="240665">
              <a:lnSpc>
                <a:spcPct val="100000"/>
              </a:lnSpc>
            </a:pPr>
            <a:r>
              <a:rPr sz="1600" spc="-10" dirty="0" err="1">
                <a:latin typeface="Tahoma"/>
                <a:cs typeface="Tahoma"/>
              </a:rPr>
              <a:t>ganglio</a:t>
            </a:r>
            <a:r>
              <a:rPr lang="cs-CZ" sz="1600" spc="-10" dirty="0">
                <a:latin typeface="Tahoma"/>
                <a:cs typeface="Tahoma"/>
              </a:rPr>
              <a:t>nic</a:t>
            </a:r>
            <a:endParaRPr sz="1600" dirty="0">
              <a:latin typeface="Tahoma"/>
              <a:cs typeface="Tahoma"/>
            </a:endParaRPr>
          </a:p>
        </p:txBody>
      </p:sp>
      <p:sp>
        <p:nvSpPr>
          <p:cNvPr id="23" name="object 19">
            <a:extLst>
              <a:ext uri="{FF2B5EF4-FFF2-40B4-BE49-F238E27FC236}">
                <a16:creationId xmlns:a16="http://schemas.microsoft.com/office/drawing/2014/main" id="{ECB9BE8B-410D-2E0A-75FD-94F1F5268D19}"/>
              </a:ext>
            </a:extLst>
          </p:cNvPr>
          <p:cNvSpPr/>
          <p:nvPr/>
        </p:nvSpPr>
        <p:spPr>
          <a:xfrm>
            <a:off x="6892544" y="1422273"/>
            <a:ext cx="1148080" cy="338455"/>
          </a:xfrm>
          <a:custGeom>
            <a:avLst/>
            <a:gdLst/>
            <a:ahLst/>
            <a:cxnLst/>
            <a:rect l="l" t="t" r="r" b="b"/>
            <a:pathLst>
              <a:path w="1148079" h="338455">
                <a:moveTo>
                  <a:pt x="0" y="338327"/>
                </a:moveTo>
                <a:lnTo>
                  <a:pt x="1147572" y="338327"/>
                </a:lnTo>
                <a:lnTo>
                  <a:pt x="1147572" y="0"/>
                </a:lnTo>
                <a:lnTo>
                  <a:pt x="0" y="0"/>
                </a:lnTo>
                <a:lnTo>
                  <a:pt x="0" y="338327"/>
                </a:lnTo>
                <a:close/>
              </a:path>
            </a:pathLst>
          </a:custGeom>
          <a:ln w="19050">
            <a:solidFill>
              <a:srgbClr val="009900"/>
            </a:solidFill>
          </a:ln>
        </p:spPr>
        <p:txBody>
          <a:bodyPr wrap="square" lIns="0" tIns="0" rIns="0" bIns="0" rtlCol="0"/>
          <a:lstStyle/>
          <a:p>
            <a:endParaRPr/>
          </a:p>
        </p:txBody>
      </p:sp>
      <p:sp>
        <p:nvSpPr>
          <p:cNvPr id="24" name="object 20">
            <a:extLst>
              <a:ext uri="{FF2B5EF4-FFF2-40B4-BE49-F238E27FC236}">
                <a16:creationId xmlns:a16="http://schemas.microsoft.com/office/drawing/2014/main" id="{1070A221-E505-3622-BDEF-5AD86CA9475A}"/>
              </a:ext>
            </a:extLst>
          </p:cNvPr>
          <p:cNvSpPr txBox="1"/>
          <p:nvPr/>
        </p:nvSpPr>
        <p:spPr>
          <a:xfrm>
            <a:off x="7071741" y="1454784"/>
            <a:ext cx="789940" cy="258404"/>
          </a:xfrm>
          <a:prstGeom prst="rect">
            <a:avLst/>
          </a:prstGeom>
        </p:spPr>
        <p:txBody>
          <a:bodyPr vert="horz" wrap="square" lIns="0" tIns="12065" rIns="0" bIns="0" rtlCol="0">
            <a:spAutoFit/>
          </a:bodyPr>
          <a:lstStyle/>
          <a:p>
            <a:pPr marL="12700">
              <a:lnSpc>
                <a:spcPct val="100000"/>
              </a:lnSpc>
              <a:spcBef>
                <a:spcPts val="95"/>
              </a:spcBef>
            </a:pPr>
            <a:r>
              <a:rPr sz="1600" spc="-10" dirty="0" err="1">
                <a:latin typeface="Tahoma"/>
                <a:cs typeface="Tahoma"/>
              </a:rPr>
              <a:t>centr</a:t>
            </a:r>
            <a:r>
              <a:rPr lang="cs-CZ" sz="1600" spc="-10" dirty="0">
                <a:latin typeface="Tahoma"/>
                <a:cs typeface="Tahoma"/>
              </a:rPr>
              <a:t>al</a:t>
            </a:r>
            <a:endParaRPr sz="1600" dirty="0">
              <a:latin typeface="Tahoma"/>
              <a:cs typeface="Tahoma"/>
            </a:endParaRPr>
          </a:p>
        </p:txBody>
      </p:sp>
      <p:sp>
        <p:nvSpPr>
          <p:cNvPr id="25" name="object 21">
            <a:extLst>
              <a:ext uri="{FF2B5EF4-FFF2-40B4-BE49-F238E27FC236}">
                <a16:creationId xmlns:a16="http://schemas.microsoft.com/office/drawing/2014/main" id="{1AC65C47-9C41-9B15-E0F1-F3547AE658F7}"/>
              </a:ext>
            </a:extLst>
          </p:cNvPr>
          <p:cNvSpPr txBox="1"/>
          <p:nvPr/>
        </p:nvSpPr>
        <p:spPr>
          <a:xfrm>
            <a:off x="6650228" y="655700"/>
            <a:ext cx="1711960" cy="290464"/>
          </a:xfrm>
          <a:prstGeom prst="rect">
            <a:avLst/>
          </a:prstGeom>
          <a:ln w="19050">
            <a:solidFill>
              <a:srgbClr val="009900"/>
            </a:solidFill>
          </a:ln>
        </p:spPr>
        <p:txBody>
          <a:bodyPr vert="horz" wrap="square" lIns="0" tIns="43815" rIns="0" bIns="0" rtlCol="0">
            <a:spAutoFit/>
          </a:bodyPr>
          <a:lstStyle/>
          <a:p>
            <a:pPr marL="247650">
              <a:lnSpc>
                <a:spcPct val="100000"/>
              </a:lnSpc>
              <a:spcBef>
                <a:spcPts val="345"/>
              </a:spcBef>
            </a:pPr>
            <a:r>
              <a:rPr sz="1600" spc="-10" dirty="0" err="1">
                <a:latin typeface="Tahoma"/>
                <a:cs typeface="Tahoma"/>
              </a:rPr>
              <a:t>extracentr</a:t>
            </a:r>
            <a:r>
              <a:rPr lang="cs-CZ" sz="1600" spc="-10" dirty="0">
                <a:latin typeface="Tahoma"/>
                <a:cs typeface="Tahoma"/>
              </a:rPr>
              <a:t>al</a:t>
            </a:r>
            <a:endParaRPr sz="1600" dirty="0">
              <a:latin typeface="Tahoma"/>
              <a:cs typeface="Tahoma"/>
            </a:endParaRPr>
          </a:p>
        </p:txBody>
      </p:sp>
      <p:sp>
        <p:nvSpPr>
          <p:cNvPr id="26" name="object 22">
            <a:extLst>
              <a:ext uri="{FF2B5EF4-FFF2-40B4-BE49-F238E27FC236}">
                <a16:creationId xmlns:a16="http://schemas.microsoft.com/office/drawing/2014/main" id="{41B62B30-BFF4-5F6D-D5F9-86EE6BE09F82}"/>
              </a:ext>
            </a:extLst>
          </p:cNvPr>
          <p:cNvSpPr txBox="1"/>
          <p:nvPr/>
        </p:nvSpPr>
        <p:spPr>
          <a:xfrm>
            <a:off x="8758810" y="5532450"/>
            <a:ext cx="1788160" cy="1000760"/>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C00000"/>
                </a:solidFill>
                <a:latin typeface="Tahoma"/>
                <a:cs typeface="Tahoma"/>
              </a:rPr>
              <a:t>e.g</a:t>
            </a:r>
            <a:r>
              <a:rPr lang="cs-CZ" sz="1600" dirty="0">
                <a:solidFill>
                  <a:srgbClr val="C00000"/>
                </a:solidFill>
                <a:latin typeface="Tahoma"/>
                <a:cs typeface="Tahoma"/>
              </a:rPr>
              <a:t>.</a:t>
            </a:r>
            <a:r>
              <a:rPr sz="1600" dirty="0">
                <a:solidFill>
                  <a:srgbClr val="C00000"/>
                </a:solidFill>
                <a:latin typeface="Tahoma"/>
                <a:cs typeface="Tahoma"/>
              </a:rPr>
              <a:t>:</a:t>
            </a:r>
            <a:r>
              <a:rPr sz="1600" spc="-55" dirty="0">
                <a:solidFill>
                  <a:srgbClr val="C00000"/>
                </a:solidFill>
                <a:latin typeface="Tahoma"/>
                <a:cs typeface="Tahoma"/>
              </a:rPr>
              <a:t> </a:t>
            </a:r>
            <a:r>
              <a:rPr sz="1600" spc="-10" dirty="0">
                <a:solidFill>
                  <a:srgbClr val="C00000"/>
                </a:solidFill>
                <a:latin typeface="Tahoma"/>
                <a:cs typeface="Tahoma"/>
              </a:rPr>
              <a:t>baroreflex, chemoreflex,</a:t>
            </a:r>
            <a:r>
              <a:rPr sz="1600" spc="-30" dirty="0">
                <a:solidFill>
                  <a:srgbClr val="C00000"/>
                </a:solidFill>
                <a:latin typeface="Tahoma"/>
                <a:cs typeface="Tahoma"/>
              </a:rPr>
              <a:t> </a:t>
            </a:r>
            <a:r>
              <a:rPr lang="cs-CZ" sz="1600" spc="-10" dirty="0" err="1">
                <a:solidFill>
                  <a:srgbClr val="C00000"/>
                </a:solidFill>
                <a:latin typeface="Tahoma"/>
                <a:cs typeface="Tahoma"/>
              </a:rPr>
              <a:t>emetic</a:t>
            </a:r>
            <a:r>
              <a:rPr sz="1600" spc="-10" dirty="0">
                <a:solidFill>
                  <a:srgbClr val="C00000"/>
                </a:solidFill>
                <a:latin typeface="Tahoma"/>
                <a:cs typeface="Tahoma"/>
              </a:rPr>
              <a:t> </a:t>
            </a:r>
            <a:r>
              <a:rPr sz="1600" dirty="0">
                <a:solidFill>
                  <a:srgbClr val="C00000"/>
                </a:solidFill>
                <a:latin typeface="Tahoma"/>
                <a:cs typeface="Tahoma"/>
              </a:rPr>
              <a:t>reflex,</a:t>
            </a:r>
            <a:r>
              <a:rPr sz="1600" spc="-15" dirty="0">
                <a:solidFill>
                  <a:srgbClr val="C00000"/>
                </a:solidFill>
                <a:latin typeface="Tahoma"/>
                <a:cs typeface="Tahoma"/>
              </a:rPr>
              <a:t> </a:t>
            </a:r>
            <a:r>
              <a:rPr sz="1600" spc="-20" dirty="0">
                <a:solidFill>
                  <a:srgbClr val="C00000"/>
                </a:solidFill>
                <a:latin typeface="Tahoma"/>
                <a:cs typeface="Tahoma"/>
              </a:rPr>
              <a:t>gastro</a:t>
            </a:r>
            <a:r>
              <a:rPr lang="cs-CZ" sz="1600" spc="-20" dirty="0" err="1">
                <a:solidFill>
                  <a:srgbClr val="C00000"/>
                </a:solidFill>
                <a:latin typeface="Tahoma"/>
                <a:cs typeface="Tahoma"/>
              </a:rPr>
              <a:t>ileal</a:t>
            </a:r>
            <a:r>
              <a:rPr lang="cs-CZ" sz="1600" spc="-20" dirty="0">
                <a:solidFill>
                  <a:srgbClr val="C00000"/>
                </a:solidFill>
                <a:latin typeface="Tahoma"/>
                <a:cs typeface="Tahoma"/>
              </a:rPr>
              <a:t> </a:t>
            </a:r>
            <a:r>
              <a:rPr sz="1600" spc="-10" dirty="0">
                <a:solidFill>
                  <a:srgbClr val="C00000"/>
                </a:solidFill>
                <a:latin typeface="Tahoma"/>
                <a:cs typeface="Tahoma"/>
              </a:rPr>
              <a:t>reflex</a:t>
            </a:r>
            <a:endParaRPr sz="1600" dirty="0">
              <a:latin typeface="Tahoma"/>
              <a:cs typeface="Tahoma"/>
            </a:endParaRPr>
          </a:p>
        </p:txBody>
      </p:sp>
      <p:sp>
        <p:nvSpPr>
          <p:cNvPr id="27" name="object 23">
            <a:extLst>
              <a:ext uri="{FF2B5EF4-FFF2-40B4-BE49-F238E27FC236}">
                <a16:creationId xmlns:a16="http://schemas.microsoft.com/office/drawing/2014/main" id="{071D251A-50F0-5129-0AE9-2337BD635956}"/>
              </a:ext>
            </a:extLst>
          </p:cNvPr>
          <p:cNvSpPr txBox="1"/>
          <p:nvPr/>
        </p:nvSpPr>
        <p:spPr>
          <a:xfrm>
            <a:off x="2064512" y="1250060"/>
            <a:ext cx="1603375" cy="291747"/>
          </a:xfrm>
          <a:prstGeom prst="rect">
            <a:avLst/>
          </a:prstGeom>
          <a:ln w="19050">
            <a:solidFill>
              <a:srgbClr val="0000FF"/>
            </a:solidFill>
          </a:ln>
        </p:spPr>
        <p:txBody>
          <a:bodyPr vert="horz" wrap="square" lIns="0" tIns="45085" rIns="0" bIns="0" rtlCol="0">
            <a:spAutoFit/>
          </a:bodyPr>
          <a:lstStyle/>
          <a:p>
            <a:pPr marL="237490" algn="ctr">
              <a:lnSpc>
                <a:spcPct val="100000"/>
              </a:lnSpc>
              <a:spcBef>
                <a:spcPts val="355"/>
              </a:spcBef>
            </a:pPr>
            <a:r>
              <a:rPr lang="cs-CZ" sz="1600" dirty="0">
                <a:latin typeface="Tahoma"/>
                <a:cs typeface="Tahoma"/>
              </a:rPr>
              <a:t>genesis</a:t>
            </a:r>
            <a:endParaRPr sz="1600" dirty="0">
              <a:latin typeface="Tahoma"/>
              <a:cs typeface="Tahoma"/>
            </a:endParaRPr>
          </a:p>
        </p:txBody>
      </p:sp>
      <p:sp>
        <p:nvSpPr>
          <p:cNvPr id="28" name="object 24">
            <a:extLst>
              <a:ext uri="{FF2B5EF4-FFF2-40B4-BE49-F238E27FC236}">
                <a16:creationId xmlns:a16="http://schemas.microsoft.com/office/drawing/2014/main" id="{9F12906B-1A5F-61B2-78A5-0C2B28A6D0B1}"/>
              </a:ext>
            </a:extLst>
          </p:cNvPr>
          <p:cNvSpPr txBox="1"/>
          <p:nvPr/>
        </p:nvSpPr>
        <p:spPr>
          <a:xfrm>
            <a:off x="231090" y="1310385"/>
            <a:ext cx="1361592" cy="504625"/>
          </a:xfrm>
          <a:prstGeom prst="rect">
            <a:avLst/>
          </a:prstGeom>
        </p:spPr>
        <p:txBody>
          <a:bodyPr vert="horz" wrap="square" lIns="0" tIns="12065" rIns="0" bIns="0" rtlCol="0">
            <a:spAutoFit/>
          </a:bodyPr>
          <a:lstStyle/>
          <a:p>
            <a:pPr marL="190500" marR="5080" indent="-178435">
              <a:lnSpc>
                <a:spcPct val="100000"/>
              </a:lnSpc>
              <a:spcBef>
                <a:spcPts val="95"/>
              </a:spcBef>
            </a:pPr>
            <a:r>
              <a:rPr lang="cs-CZ" sz="1600" spc="-10" dirty="0" err="1">
                <a:latin typeface="Tahoma"/>
                <a:cs typeface="Tahoma"/>
              </a:rPr>
              <a:t>unconditioned</a:t>
            </a:r>
            <a:r>
              <a:rPr sz="1600" spc="-10" dirty="0">
                <a:latin typeface="Tahoma"/>
                <a:cs typeface="Tahoma"/>
              </a:rPr>
              <a:t> (</a:t>
            </a:r>
            <a:r>
              <a:rPr lang="cs-CZ" sz="1600" spc="-10" dirty="0" err="1">
                <a:latin typeface="Tahoma"/>
                <a:cs typeface="Tahoma"/>
              </a:rPr>
              <a:t>congenital</a:t>
            </a:r>
            <a:r>
              <a:rPr sz="1600" spc="-10" dirty="0">
                <a:latin typeface="Tahoma"/>
                <a:cs typeface="Tahoma"/>
              </a:rPr>
              <a:t>)</a:t>
            </a:r>
            <a:endParaRPr sz="1600" dirty="0">
              <a:latin typeface="Tahoma"/>
              <a:cs typeface="Tahoma"/>
            </a:endParaRPr>
          </a:p>
        </p:txBody>
      </p:sp>
      <p:sp>
        <p:nvSpPr>
          <p:cNvPr id="29" name="object 25">
            <a:extLst>
              <a:ext uri="{FF2B5EF4-FFF2-40B4-BE49-F238E27FC236}">
                <a16:creationId xmlns:a16="http://schemas.microsoft.com/office/drawing/2014/main" id="{2E58026E-ADEA-C900-C0AB-BA05585BFCB9}"/>
              </a:ext>
            </a:extLst>
          </p:cNvPr>
          <p:cNvSpPr txBox="1"/>
          <p:nvPr/>
        </p:nvSpPr>
        <p:spPr>
          <a:xfrm>
            <a:off x="457200" y="576452"/>
            <a:ext cx="1065506" cy="504625"/>
          </a:xfrm>
          <a:prstGeom prst="rect">
            <a:avLst/>
          </a:prstGeom>
        </p:spPr>
        <p:txBody>
          <a:bodyPr vert="horz" wrap="square" lIns="0" tIns="12065" rIns="0" bIns="0" rtlCol="0">
            <a:spAutoFit/>
          </a:bodyPr>
          <a:lstStyle/>
          <a:p>
            <a:pPr marL="55244" marR="5080" indent="-43180">
              <a:lnSpc>
                <a:spcPct val="100000"/>
              </a:lnSpc>
              <a:spcBef>
                <a:spcPts val="95"/>
              </a:spcBef>
            </a:pPr>
            <a:r>
              <a:rPr lang="cs-CZ" sz="1600" spc="-10" dirty="0" err="1">
                <a:latin typeface="Tahoma"/>
                <a:cs typeface="Tahoma"/>
              </a:rPr>
              <a:t>conditioned</a:t>
            </a:r>
            <a:r>
              <a:rPr sz="1600" spc="-10" dirty="0">
                <a:latin typeface="Tahoma"/>
                <a:cs typeface="Tahoma"/>
              </a:rPr>
              <a:t> (</a:t>
            </a:r>
            <a:r>
              <a:rPr lang="cs-CZ" sz="1600" spc="-10" dirty="0" err="1">
                <a:latin typeface="Tahoma"/>
                <a:cs typeface="Tahoma"/>
              </a:rPr>
              <a:t>acquired</a:t>
            </a:r>
            <a:r>
              <a:rPr sz="1600" spc="-10" dirty="0">
                <a:latin typeface="Tahoma"/>
                <a:cs typeface="Tahoma"/>
              </a:rPr>
              <a:t>)</a:t>
            </a:r>
            <a:endParaRPr sz="1600" dirty="0">
              <a:latin typeface="Tahoma"/>
              <a:cs typeface="Tahoma"/>
            </a:endParaRPr>
          </a:p>
        </p:txBody>
      </p:sp>
      <p:sp>
        <p:nvSpPr>
          <p:cNvPr id="30" name="object 26">
            <a:extLst>
              <a:ext uri="{FF2B5EF4-FFF2-40B4-BE49-F238E27FC236}">
                <a16:creationId xmlns:a16="http://schemas.microsoft.com/office/drawing/2014/main" id="{5E98F4BE-C71C-8D97-1095-DE38FDD93C05}"/>
              </a:ext>
            </a:extLst>
          </p:cNvPr>
          <p:cNvSpPr txBox="1"/>
          <p:nvPr/>
        </p:nvSpPr>
        <p:spPr>
          <a:xfrm>
            <a:off x="5040885" y="4782693"/>
            <a:ext cx="1226820" cy="291105"/>
          </a:xfrm>
          <a:prstGeom prst="rect">
            <a:avLst/>
          </a:prstGeom>
          <a:ln w="19050">
            <a:solidFill>
              <a:srgbClr val="0000FF"/>
            </a:solidFill>
          </a:ln>
        </p:spPr>
        <p:txBody>
          <a:bodyPr vert="horz" wrap="square" lIns="0" tIns="44450" rIns="0" bIns="0" rtlCol="0">
            <a:spAutoFit/>
          </a:bodyPr>
          <a:lstStyle/>
          <a:p>
            <a:pPr marL="207010">
              <a:lnSpc>
                <a:spcPct val="100000"/>
              </a:lnSpc>
              <a:spcBef>
                <a:spcPts val="350"/>
              </a:spcBef>
            </a:pPr>
            <a:r>
              <a:rPr lang="cs-CZ" sz="1600" spc="-10" dirty="0" err="1">
                <a:latin typeface="Tahoma"/>
                <a:cs typeface="Tahoma"/>
              </a:rPr>
              <a:t>senses</a:t>
            </a:r>
            <a:endParaRPr sz="1600" dirty="0">
              <a:latin typeface="Tahoma"/>
              <a:cs typeface="Tahoma"/>
            </a:endParaRPr>
          </a:p>
        </p:txBody>
      </p:sp>
      <p:sp>
        <p:nvSpPr>
          <p:cNvPr id="31" name="object 27">
            <a:extLst>
              <a:ext uri="{FF2B5EF4-FFF2-40B4-BE49-F238E27FC236}">
                <a16:creationId xmlns:a16="http://schemas.microsoft.com/office/drawing/2014/main" id="{40F89A46-E582-1773-B937-D7CE308FDA51}"/>
              </a:ext>
            </a:extLst>
          </p:cNvPr>
          <p:cNvSpPr txBox="1"/>
          <p:nvPr/>
        </p:nvSpPr>
        <p:spPr>
          <a:xfrm>
            <a:off x="2058035" y="5384926"/>
            <a:ext cx="1572260" cy="997068"/>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0000FF"/>
                </a:solidFill>
                <a:latin typeface="Tahoma"/>
                <a:cs typeface="Tahoma"/>
              </a:rPr>
              <a:t>e.g</a:t>
            </a:r>
            <a:r>
              <a:rPr lang="cs-CZ" sz="1600" dirty="0">
                <a:solidFill>
                  <a:srgbClr val="0000FF"/>
                </a:solidFill>
                <a:latin typeface="Tahoma"/>
                <a:cs typeface="Tahoma"/>
              </a:rPr>
              <a:t>.</a:t>
            </a:r>
            <a:r>
              <a:rPr sz="1600" dirty="0">
                <a:solidFill>
                  <a:srgbClr val="0000FF"/>
                </a:solidFill>
                <a:latin typeface="Tahoma"/>
                <a:cs typeface="Tahoma"/>
              </a:rPr>
              <a:t>:</a:t>
            </a:r>
            <a:r>
              <a:rPr sz="1600" spc="-50" dirty="0">
                <a:solidFill>
                  <a:srgbClr val="0000FF"/>
                </a:solidFill>
                <a:latin typeface="Tahoma"/>
                <a:cs typeface="Tahoma"/>
              </a:rPr>
              <a:t> </a:t>
            </a:r>
            <a:r>
              <a:rPr lang="cs-CZ" sz="1600" spc="-10" dirty="0" err="1">
                <a:solidFill>
                  <a:srgbClr val="0000FF"/>
                </a:solidFill>
                <a:latin typeface="Tahoma"/>
                <a:cs typeface="Tahoma"/>
              </a:rPr>
              <a:t>stretch</a:t>
            </a:r>
            <a:r>
              <a:rPr lang="cs-CZ" sz="1600" spc="-10" dirty="0">
                <a:solidFill>
                  <a:srgbClr val="0000FF"/>
                </a:solidFill>
                <a:latin typeface="Tahoma"/>
                <a:cs typeface="Tahoma"/>
              </a:rPr>
              <a:t> reflex</a:t>
            </a:r>
            <a:r>
              <a:rPr sz="1600" spc="-10" dirty="0">
                <a:solidFill>
                  <a:srgbClr val="0000FF"/>
                </a:solidFill>
                <a:latin typeface="Tahoma"/>
                <a:cs typeface="Tahoma"/>
              </a:rPr>
              <a:t> (pa</a:t>
            </a:r>
            <a:r>
              <a:rPr lang="cs-CZ" sz="1600" spc="-10" dirty="0" err="1">
                <a:solidFill>
                  <a:srgbClr val="0000FF"/>
                </a:solidFill>
                <a:latin typeface="Tahoma"/>
                <a:cs typeface="Tahoma"/>
              </a:rPr>
              <a:t>tellar</a:t>
            </a:r>
            <a:r>
              <a:rPr sz="1600" spc="-10" dirty="0">
                <a:solidFill>
                  <a:srgbClr val="0000FF"/>
                </a:solidFill>
                <a:latin typeface="Tahoma"/>
                <a:cs typeface="Tahoma"/>
              </a:rPr>
              <a:t>, </a:t>
            </a:r>
            <a:r>
              <a:rPr lang="cs-CZ" sz="1600" spc="-10" dirty="0" err="1">
                <a:solidFill>
                  <a:srgbClr val="0000FF"/>
                </a:solidFill>
                <a:latin typeface="Tahoma"/>
                <a:cs typeface="Tahoma"/>
              </a:rPr>
              <a:t>bicipital</a:t>
            </a:r>
            <a:r>
              <a:rPr sz="1600" spc="-10" dirty="0">
                <a:solidFill>
                  <a:srgbClr val="0000FF"/>
                </a:solidFill>
                <a:latin typeface="Tahoma"/>
                <a:cs typeface="Tahoma"/>
              </a:rPr>
              <a:t>), </a:t>
            </a:r>
            <a:r>
              <a:rPr lang="cs-CZ" sz="1600" dirty="0">
                <a:solidFill>
                  <a:srgbClr val="0000FF"/>
                </a:solidFill>
                <a:latin typeface="Tahoma"/>
                <a:cs typeface="Tahoma"/>
              </a:rPr>
              <a:t>inverse</a:t>
            </a:r>
            <a:r>
              <a:rPr sz="1600" spc="-120" dirty="0">
                <a:solidFill>
                  <a:srgbClr val="0000FF"/>
                </a:solidFill>
                <a:latin typeface="Tahoma"/>
                <a:cs typeface="Tahoma"/>
              </a:rPr>
              <a:t> </a:t>
            </a:r>
            <a:r>
              <a:rPr lang="cs-CZ" sz="1600" spc="-10" dirty="0" err="1">
                <a:solidFill>
                  <a:srgbClr val="0000FF"/>
                </a:solidFill>
                <a:latin typeface="Tahoma"/>
                <a:cs typeface="Tahoma"/>
              </a:rPr>
              <a:t>stretch</a:t>
            </a:r>
            <a:r>
              <a:rPr lang="cs-CZ" sz="1600" spc="-10" dirty="0">
                <a:solidFill>
                  <a:srgbClr val="0000FF"/>
                </a:solidFill>
                <a:latin typeface="Tahoma"/>
                <a:cs typeface="Tahoma"/>
              </a:rPr>
              <a:t> reflex</a:t>
            </a:r>
            <a:endParaRPr sz="1600" dirty="0">
              <a:latin typeface="Tahoma"/>
              <a:cs typeface="Tahoma"/>
            </a:endParaRPr>
          </a:p>
        </p:txBody>
      </p:sp>
      <p:sp>
        <p:nvSpPr>
          <p:cNvPr id="32" name="object 28">
            <a:extLst>
              <a:ext uri="{FF2B5EF4-FFF2-40B4-BE49-F238E27FC236}">
                <a16:creationId xmlns:a16="http://schemas.microsoft.com/office/drawing/2014/main" id="{41D55AA3-43A6-C62E-F598-ECD50D21E62D}"/>
              </a:ext>
            </a:extLst>
          </p:cNvPr>
          <p:cNvSpPr txBox="1"/>
          <p:nvPr/>
        </p:nvSpPr>
        <p:spPr>
          <a:xfrm>
            <a:off x="5542280" y="5519674"/>
            <a:ext cx="1583690" cy="504625"/>
          </a:xfrm>
          <a:prstGeom prst="rect">
            <a:avLst/>
          </a:prstGeom>
        </p:spPr>
        <p:txBody>
          <a:bodyPr vert="horz" wrap="square" lIns="0" tIns="12065" rIns="0" bIns="0" rtlCol="0">
            <a:spAutoFit/>
          </a:bodyPr>
          <a:lstStyle/>
          <a:p>
            <a:pPr marL="12700" marR="5080">
              <a:lnSpc>
                <a:spcPct val="100000"/>
              </a:lnSpc>
              <a:spcBef>
                <a:spcPts val="95"/>
              </a:spcBef>
            </a:pPr>
            <a:r>
              <a:rPr lang="cs-CZ" sz="1600" spc="-10" dirty="0" err="1">
                <a:solidFill>
                  <a:srgbClr val="0000FF"/>
                </a:solidFill>
                <a:latin typeface="Tahoma"/>
                <a:cs typeface="Tahoma"/>
              </a:rPr>
              <a:t>e.g</a:t>
            </a:r>
            <a:r>
              <a:rPr lang="cs-CZ" sz="1600" spc="-10" dirty="0">
                <a:solidFill>
                  <a:srgbClr val="0000FF"/>
                </a:solidFill>
                <a:latin typeface="Tahoma"/>
                <a:cs typeface="Tahoma"/>
              </a:rPr>
              <a:t>.</a:t>
            </a:r>
            <a:r>
              <a:rPr sz="1600" spc="-10" dirty="0">
                <a:solidFill>
                  <a:srgbClr val="0000FF"/>
                </a:solidFill>
                <a:latin typeface="Tahoma"/>
                <a:cs typeface="Tahoma"/>
              </a:rPr>
              <a:t>: </a:t>
            </a:r>
            <a:r>
              <a:rPr sz="1600" spc="-10" dirty="0" err="1">
                <a:solidFill>
                  <a:srgbClr val="0000FF"/>
                </a:solidFill>
                <a:latin typeface="Tahoma"/>
                <a:cs typeface="Tahoma"/>
              </a:rPr>
              <a:t>vestibulo</a:t>
            </a:r>
            <a:r>
              <a:rPr lang="cs-CZ" sz="1600" spc="-10" dirty="0">
                <a:solidFill>
                  <a:srgbClr val="0000FF"/>
                </a:solidFill>
                <a:latin typeface="Tahoma"/>
                <a:cs typeface="Tahoma"/>
              </a:rPr>
              <a:t>-</a:t>
            </a:r>
            <a:r>
              <a:rPr sz="1600" spc="-10" dirty="0">
                <a:solidFill>
                  <a:srgbClr val="0000FF"/>
                </a:solidFill>
                <a:latin typeface="Tahoma"/>
                <a:cs typeface="Tahoma"/>
              </a:rPr>
              <a:t>o</a:t>
            </a:r>
            <a:r>
              <a:rPr lang="cs-CZ" sz="1600" spc="-10" dirty="0">
                <a:solidFill>
                  <a:srgbClr val="0000FF"/>
                </a:solidFill>
                <a:latin typeface="Tahoma"/>
                <a:cs typeface="Tahoma"/>
              </a:rPr>
              <a:t>c</a:t>
            </a:r>
            <a:r>
              <a:rPr sz="1600" spc="-10" dirty="0" err="1">
                <a:solidFill>
                  <a:srgbClr val="0000FF"/>
                </a:solidFill>
                <a:latin typeface="Tahoma"/>
                <a:cs typeface="Tahoma"/>
              </a:rPr>
              <a:t>ul</a:t>
            </a:r>
            <a:r>
              <a:rPr lang="cs-CZ" sz="1600" spc="-10" dirty="0">
                <a:solidFill>
                  <a:srgbClr val="0000FF"/>
                </a:solidFill>
                <a:latin typeface="Tahoma"/>
                <a:cs typeface="Tahoma"/>
              </a:rPr>
              <a:t>ar</a:t>
            </a:r>
            <a:r>
              <a:rPr sz="1600" spc="-10" dirty="0">
                <a:solidFill>
                  <a:srgbClr val="0000FF"/>
                </a:solidFill>
                <a:latin typeface="Tahoma"/>
                <a:cs typeface="Tahoma"/>
              </a:rPr>
              <a:t>, </a:t>
            </a:r>
            <a:r>
              <a:rPr lang="cs-CZ" sz="1600" spc="-10" dirty="0" err="1">
                <a:solidFill>
                  <a:srgbClr val="0000FF"/>
                </a:solidFill>
                <a:latin typeface="Tahoma"/>
                <a:cs typeface="Tahoma"/>
              </a:rPr>
              <a:t>pupillary</a:t>
            </a:r>
            <a:endParaRPr sz="1600" dirty="0">
              <a:latin typeface="Tahoma"/>
              <a:cs typeface="Tahoma"/>
            </a:endParaRPr>
          </a:p>
        </p:txBody>
      </p:sp>
      <p:sp>
        <p:nvSpPr>
          <p:cNvPr id="33" name="object 29">
            <a:extLst>
              <a:ext uri="{FF2B5EF4-FFF2-40B4-BE49-F238E27FC236}">
                <a16:creationId xmlns:a16="http://schemas.microsoft.com/office/drawing/2014/main" id="{D0C4D6F2-31A5-47D0-F702-F53FEC91DBF0}"/>
              </a:ext>
            </a:extLst>
          </p:cNvPr>
          <p:cNvSpPr txBox="1"/>
          <p:nvPr/>
        </p:nvSpPr>
        <p:spPr>
          <a:xfrm>
            <a:off x="231090" y="5657418"/>
            <a:ext cx="1545590" cy="513080"/>
          </a:xfrm>
          <a:prstGeom prst="rect">
            <a:avLst/>
          </a:prstGeom>
        </p:spPr>
        <p:txBody>
          <a:bodyPr vert="horz" wrap="square" lIns="0" tIns="12065" rIns="0" bIns="0" rtlCol="0">
            <a:spAutoFit/>
          </a:bodyPr>
          <a:lstStyle/>
          <a:p>
            <a:pPr marL="12700">
              <a:lnSpc>
                <a:spcPct val="100000"/>
              </a:lnSpc>
              <a:spcBef>
                <a:spcPts val="95"/>
              </a:spcBef>
            </a:pPr>
            <a:r>
              <a:rPr lang="cs-CZ" sz="1600" dirty="0" err="1">
                <a:solidFill>
                  <a:srgbClr val="0000FF"/>
                </a:solidFill>
                <a:latin typeface="Tahoma"/>
                <a:cs typeface="Tahoma"/>
              </a:rPr>
              <a:t>e.g</a:t>
            </a:r>
            <a:r>
              <a:rPr lang="cs-CZ" sz="1600" dirty="0">
                <a:solidFill>
                  <a:srgbClr val="0000FF"/>
                </a:solidFill>
                <a:latin typeface="Tahoma"/>
                <a:cs typeface="Tahoma"/>
              </a:rPr>
              <a:t>.</a:t>
            </a:r>
            <a:r>
              <a:rPr sz="1600" dirty="0">
                <a:solidFill>
                  <a:srgbClr val="0000FF"/>
                </a:solidFill>
                <a:latin typeface="Tahoma"/>
                <a:cs typeface="Tahoma"/>
              </a:rPr>
              <a:t>:</a:t>
            </a:r>
            <a:r>
              <a:rPr sz="1600" spc="-60" dirty="0">
                <a:solidFill>
                  <a:srgbClr val="0000FF"/>
                </a:solidFill>
                <a:latin typeface="Tahoma"/>
                <a:cs typeface="Tahoma"/>
              </a:rPr>
              <a:t> </a:t>
            </a:r>
            <a:r>
              <a:rPr sz="1600" spc="-10" dirty="0">
                <a:solidFill>
                  <a:srgbClr val="0000FF"/>
                </a:solidFill>
                <a:latin typeface="Tahoma"/>
                <a:cs typeface="Tahoma"/>
              </a:rPr>
              <a:t>baroreflex,</a:t>
            </a:r>
            <a:endParaRPr sz="1600" dirty="0">
              <a:latin typeface="Tahoma"/>
              <a:cs typeface="Tahoma"/>
            </a:endParaRPr>
          </a:p>
          <a:p>
            <a:pPr marL="12700">
              <a:lnSpc>
                <a:spcPct val="100000"/>
              </a:lnSpc>
              <a:spcBef>
                <a:spcPts val="5"/>
              </a:spcBef>
            </a:pPr>
            <a:r>
              <a:rPr sz="1600" spc="-10" dirty="0">
                <a:solidFill>
                  <a:srgbClr val="0000FF"/>
                </a:solidFill>
                <a:latin typeface="Tahoma"/>
                <a:cs typeface="Tahoma"/>
              </a:rPr>
              <a:t>chemoreflex</a:t>
            </a:r>
            <a:endParaRPr sz="1600" dirty="0">
              <a:latin typeface="Tahoma"/>
              <a:cs typeface="Tahoma"/>
            </a:endParaRPr>
          </a:p>
        </p:txBody>
      </p:sp>
      <p:sp>
        <p:nvSpPr>
          <p:cNvPr id="34" name="object 30">
            <a:extLst>
              <a:ext uri="{FF2B5EF4-FFF2-40B4-BE49-F238E27FC236}">
                <a16:creationId xmlns:a16="http://schemas.microsoft.com/office/drawing/2014/main" id="{FEE7ECB0-0D03-4D58-6284-B20DD824DBAE}"/>
              </a:ext>
            </a:extLst>
          </p:cNvPr>
          <p:cNvSpPr txBox="1"/>
          <p:nvPr/>
        </p:nvSpPr>
        <p:spPr>
          <a:xfrm>
            <a:off x="3676523" y="5514720"/>
            <a:ext cx="1395095" cy="513080"/>
          </a:xfrm>
          <a:prstGeom prst="rect">
            <a:avLst/>
          </a:prstGeom>
        </p:spPr>
        <p:txBody>
          <a:bodyPr vert="horz" wrap="square" lIns="0" tIns="12065" rIns="0" bIns="0" rtlCol="0">
            <a:spAutoFit/>
          </a:bodyPr>
          <a:lstStyle/>
          <a:p>
            <a:pPr marL="12700">
              <a:lnSpc>
                <a:spcPct val="100000"/>
              </a:lnSpc>
              <a:spcBef>
                <a:spcPts val="95"/>
              </a:spcBef>
            </a:pPr>
            <a:r>
              <a:rPr lang="cs-CZ" sz="1600" spc="-10" dirty="0" err="1">
                <a:solidFill>
                  <a:srgbClr val="0000FF"/>
                </a:solidFill>
                <a:latin typeface="Tahoma"/>
                <a:cs typeface="Tahoma"/>
              </a:rPr>
              <a:t>e.g</a:t>
            </a:r>
            <a:r>
              <a:rPr lang="cs-CZ" sz="1600" spc="-10" dirty="0">
                <a:solidFill>
                  <a:srgbClr val="0000FF"/>
                </a:solidFill>
                <a:latin typeface="Tahoma"/>
                <a:cs typeface="Tahoma"/>
              </a:rPr>
              <a:t>.</a:t>
            </a:r>
            <a:r>
              <a:rPr sz="1600" spc="-10" dirty="0">
                <a:solidFill>
                  <a:srgbClr val="0000FF"/>
                </a:solidFill>
                <a:latin typeface="Tahoma"/>
                <a:cs typeface="Tahoma"/>
              </a:rPr>
              <a:t>:</a:t>
            </a:r>
            <a:endParaRPr sz="1600" dirty="0">
              <a:latin typeface="Tahoma"/>
              <a:cs typeface="Tahoma"/>
            </a:endParaRPr>
          </a:p>
          <a:p>
            <a:pPr marL="12700">
              <a:lnSpc>
                <a:spcPct val="100000"/>
              </a:lnSpc>
            </a:pPr>
            <a:r>
              <a:rPr sz="1600" dirty="0">
                <a:solidFill>
                  <a:srgbClr val="0000FF"/>
                </a:solidFill>
                <a:latin typeface="Tahoma"/>
                <a:cs typeface="Tahoma"/>
              </a:rPr>
              <a:t>flexor</a:t>
            </a:r>
            <a:r>
              <a:rPr sz="1600" spc="-110" dirty="0">
                <a:solidFill>
                  <a:srgbClr val="0000FF"/>
                </a:solidFill>
                <a:latin typeface="Tahoma"/>
                <a:cs typeface="Tahoma"/>
              </a:rPr>
              <a:t> </a:t>
            </a:r>
            <a:r>
              <a:rPr sz="1600" spc="-10" dirty="0">
                <a:solidFill>
                  <a:srgbClr val="0000FF"/>
                </a:solidFill>
                <a:latin typeface="Tahoma"/>
                <a:cs typeface="Tahoma"/>
              </a:rPr>
              <a:t>reflex</a:t>
            </a:r>
            <a:endParaRPr sz="1600" dirty="0">
              <a:latin typeface="Tahoma"/>
              <a:cs typeface="Tahoma"/>
            </a:endParaRPr>
          </a:p>
        </p:txBody>
      </p:sp>
      <p:sp>
        <p:nvSpPr>
          <p:cNvPr id="35" name="object 31">
            <a:extLst>
              <a:ext uri="{FF2B5EF4-FFF2-40B4-BE49-F238E27FC236}">
                <a16:creationId xmlns:a16="http://schemas.microsoft.com/office/drawing/2014/main" id="{6E279123-9BE2-5BF8-5B30-EF8F476BB362}"/>
              </a:ext>
            </a:extLst>
          </p:cNvPr>
          <p:cNvSpPr txBox="1"/>
          <p:nvPr/>
        </p:nvSpPr>
        <p:spPr>
          <a:xfrm>
            <a:off x="7537703" y="5356860"/>
            <a:ext cx="1113791" cy="504625"/>
          </a:xfrm>
          <a:prstGeom prst="rect">
            <a:avLst/>
          </a:prstGeom>
        </p:spPr>
        <p:txBody>
          <a:bodyPr vert="horz" wrap="square" lIns="0" tIns="12065" rIns="0" bIns="0" rtlCol="0">
            <a:spAutoFit/>
          </a:bodyPr>
          <a:lstStyle/>
          <a:p>
            <a:pPr marL="12700" marR="5080">
              <a:lnSpc>
                <a:spcPct val="100000"/>
              </a:lnSpc>
              <a:spcBef>
                <a:spcPts val="95"/>
              </a:spcBef>
            </a:pPr>
            <a:r>
              <a:rPr lang="cs-CZ" sz="1600" spc="-10" dirty="0" err="1">
                <a:solidFill>
                  <a:srgbClr val="C00000"/>
                </a:solidFill>
                <a:latin typeface="Tahoma"/>
                <a:cs typeface="Tahoma"/>
              </a:rPr>
              <a:t>e.g</a:t>
            </a:r>
            <a:r>
              <a:rPr lang="cs-CZ" sz="1600" spc="-10" dirty="0">
                <a:solidFill>
                  <a:srgbClr val="C00000"/>
                </a:solidFill>
                <a:latin typeface="Tahoma"/>
                <a:cs typeface="Tahoma"/>
              </a:rPr>
              <a:t>.</a:t>
            </a:r>
            <a:r>
              <a:rPr sz="1600" spc="-10" dirty="0">
                <a:solidFill>
                  <a:srgbClr val="C00000"/>
                </a:solidFill>
                <a:latin typeface="Tahoma"/>
                <a:cs typeface="Tahoma"/>
              </a:rPr>
              <a:t>: </a:t>
            </a:r>
            <a:r>
              <a:rPr lang="cs-CZ" sz="1600" spc="-10" dirty="0" err="1">
                <a:solidFill>
                  <a:srgbClr val="C00000"/>
                </a:solidFill>
                <a:latin typeface="Tahoma"/>
                <a:cs typeface="Tahoma"/>
              </a:rPr>
              <a:t>cough</a:t>
            </a:r>
            <a:r>
              <a:rPr sz="1600" spc="-10" dirty="0">
                <a:solidFill>
                  <a:srgbClr val="C00000"/>
                </a:solidFill>
                <a:latin typeface="Tahoma"/>
                <a:cs typeface="Tahoma"/>
              </a:rPr>
              <a:t> reflex</a:t>
            </a:r>
            <a:endParaRPr sz="1600" dirty="0">
              <a:latin typeface="Tahoma"/>
              <a:cs typeface="Tahoma"/>
            </a:endParaRPr>
          </a:p>
        </p:txBody>
      </p:sp>
      <p:sp>
        <p:nvSpPr>
          <p:cNvPr id="36" name="object 32">
            <a:extLst>
              <a:ext uri="{FF2B5EF4-FFF2-40B4-BE49-F238E27FC236}">
                <a16:creationId xmlns:a16="http://schemas.microsoft.com/office/drawing/2014/main" id="{C1D465A8-5D57-5057-C2ED-47AA3C5B7C96}"/>
              </a:ext>
            </a:extLst>
          </p:cNvPr>
          <p:cNvSpPr txBox="1"/>
          <p:nvPr/>
        </p:nvSpPr>
        <p:spPr>
          <a:xfrm>
            <a:off x="10558653" y="4248276"/>
            <a:ext cx="1395095" cy="513080"/>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C00000"/>
                </a:solidFill>
                <a:latin typeface="Tahoma"/>
                <a:cs typeface="Tahoma"/>
              </a:rPr>
              <a:t>e.g</a:t>
            </a:r>
            <a:r>
              <a:rPr lang="cs-CZ" sz="1600" dirty="0">
                <a:solidFill>
                  <a:srgbClr val="C00000"/>
                </a:solidFill>
                <a:latin typeface="Tahoma"/>
                <a:cs typeface="Tahoma"/>
              </a:rPr>
              <a:t>.</a:t>
            </a:r>
            <a:r>
              <a:rPr sz="1600" dirty="0">
                <a:solidFill>
                  <a:srgbClr val="C00000"/>
                </a:solidFill>
                <a:latin typeface="Tahoma"/>
                <a:cs typeface="Tahoma"/>
              </a:rPr>
              <a:t>:</a:t>
            </a:r>
            <a:r>
              <a:rPr sz="1600" spc="-50" dirty="0">
                <a:solidFill>
                  <a:srgbClr val="C00000"/>
                </a:solidFill>
                <a:latin typeface="Tahoma"/>
                <a:cs typeface="Tahoma"/>
              </a:rPr>
              <a:t> </a:t>
            </a:r>
            <a:r>
              <a:rPr lang="cs-CZ" sz="1600" spc="-10" dirty="0" err="1">
                <a:solidFill>
                  <a:srgbClr val="C00000"/>
                </a:solidFill>
                <a:latin typeface="Tahoma"/>
                <a:cs typeface="Tahoma"/>
              </a:rPr>
              <a:t>stretch</a:t>
            </a:r>
            <a:r>
              <a:rPr sz="1600" spc="-10" dirty="0">
                <a:solidFill>
                  <a:srgbClr val="C00000"/>
                </a:solidFill>
                <a:latin typeface="Tahoma"/>
                <a:cs typeface="Tahoma"/>
              </a:rPr>
              <a:t>, </a:t>
            </a:r>
            <a:r>
              <a:rPr sz="1600" dirty="0">
                <a:solidFill>
                  <a:srgbClr val="C00000"/>
                </a:solidFill>
                <a:latin typeface="Tahoma"/>
                <a:cs typeface="Tahoma"/>
              </a:rPr>
              <a:t>flexor</a:t>
            </a:r>
            <a:r>
              <a:rPr sz="1600" spc="-110" dirty="0">
                <a:solidFill>
                  <a:srgbClr val="C00000"/>
                </a:solidFill>
                <a:latin typeface="Tahoma"/>
                <a:cs typeface="Tahoma"/>
              </a:rPr>
              <a:t> </a:t>
            </a:r>
            <a:r>
              <a:rPr sz="1600" spc="-10" dirty="0">
                <a:solidFill>
                  <a:srgbClr val="C00000"/>
                </a:solidFill>
                <a:latin typeface="Tahoma"/>
                <a:cs typeface="Tahoma"/>
              </a:rPr>
              <a:t>reflex</a:t>
            </a:r>
            <a:endParaRPr sz="1600" dirty="0">
              <a:latin typeface="Tahoma"/>
              <a:cs typeface="Tahoma"/>
            </a:endParaRPr>
          </a:p>
        </p:txBody>
      </p:sp>
      <p:sp>
        <p:nvSpPr>
          <p:cNvPr id="37" name="object 33">
            <a:extLst>
              <a:ext uri="{FF2B5EF4-FFF2-40B4-BE49-F238E27FC236}">
                <a16:creationId xmlns:a16="http://schemas.microsoft.com/office/drawing/2014/main" id="{DA041E3D-2A15-63E3-BA3D-253D6ACE4B36}"/>
              </a:ext>
            </a:extLst>
          </p:cNvPr>
          <p:cNvSpPr txBox="1"/>
          <p:nvPr/>
        </p:nvSpPr>
        <p:spPr>
          <a:xfrm>
            <a:off x="10245344" y="577037"/>
            <a:ext cx="1635125" cy="513080"/>
          </a:xfrm>
          <a:prstGeom prst="rect">
            <a:avLst/>
          </a:prstGeom>
        </p:spPr>
        <p:txBody>
          <a:bodyPr vert="horz" wrap="square" lIns="0" tIns="12065" rIns="0" bIns="0" rtlCol="0">
            <a:spAutoFit/>
          </a:bodyPr>
          <a:lstStyle/>
          <a:p>
            <a:pPr marL="12700">
              <a:lnSpc>
                <a:spcPct val="100000"/>
              </a:lnSpc>
              <a:spcBef>
                <a:spcPts val="95"/>
              </a:spcBef>
            </a:pPr>
            <a:r>
              <a:rPr lang="cs-CZ" sz="1600" dirty="0" err="1">
                <a:solidFill>
                  <a:srgbClr val="009900"/>
                </a:solidFill>
                <a:latin typeface="Tahoma"/>
                <a:cs typeface="Tahoma"/>
              </a:rPr>
              <a:t>e.g</a:t>
            </a:r>
            <a:r>
              <a:rPr lang="cs-CZ" sz="1600" dirty="0">
                <a:solidFill>
                  <a:srgbClr val="009900"/>
                </a:solidFill>
                <a:latin typeface="Tahoma"/>
                <a:cs typeface="Tahoma"/>
              </a:rPr>
              <a:t>.</a:t>
            </a:r>
            <a:r>
              <a:rPr sz="1600" dirty="0">
                <a:solidFill>
                  <a:srgbClr val="009900"/>
                </a:solidFill>
                <a:latin typeface="Tahoma"/>
                <a:cs typeface="Tahoma"/>
              </a:rPr>
              <a:t>:</a:t>
            </a:r>
            <a:r>
              <a:rPr sz="1600" spc="-60" dirty="0">
                <a:solidFill>
                  <a:srgbClr val="009900"/>
                </a:solidFill>
                <a:latin typeface="Tahoma"/>
                <a:cs typeface="Tahoma"/>
              </a:rPr>
              <a:t> </a:t>
            </a:r>
            <a:r>
              <a:rPr lang="cs-CZ" sz="1600" spc="-10" dirty="0" err="1">
                <a:solidFill>
                  <a:srgbClr val="009900"/>
                </a:solidFill>
                <a:latin typeface="Tahoma"/>
                <a:cs typeface="Tahoma"/>
              </a:rPr>
              <a:t>red</a:t>
            </a:r>
            <a:endParaRPr sz="1600" dirty="0">
              <a:latin typeface="Tahoma"/>
              <a:cs typeface="Tahoma"/>
            </a:endParaRPr>
          </a:p>
          <a:p>
            <a:pPr marL="12700">
              <a:lnSpc>
                <a:spcPct val="100000"/>
              </a:lnSpc>
              <a:spcBef>
                <a:spcPts val="5"/>
              </a:spcBef>
            </a:pPr>
            <a:r>
              <a:rPr lang="cs-CZ" sz="1600" spc="-10" dirty="0" err="1">
                <a:solidFill>
                  <a:srgbClr val="009900"/>
                </a:solidFill>
                <a:latin typeface="Tahoma"/>
                <a:cs typeface="Tahoma"/>
              </a:rPr>
              <a:t>dermographism</a:t>
            </a:r>
            <a:endParaRPr sz="1600" dirty="0">
              <a:latin typeface="Tahoma"/>
              <a:cs typeface="Tahoma"/>
            </a:endParaRPr>
          </a:p>
        </p:txBody>
      </p:sp>
      <p:sp>
        <p:nvSpPr>
          <p:cNvPr id="38" name="object 34">
            <a:extLst>
              <a:ext uri="{FF2B5EF4-FFF2-40B4-BE49-F238E27FC236}">
                <a16:creationId xmlns:a16="http://schemas.microsoft.com/office/drawing/2014/main" id="{2F13E2CF-4AE1-FFE2-DFBA-63C63F9810A7}"/>
              </a:ext>
            </a:extLst>
          </p:cNvPr>
          <p:cNvSpPr txBox="1"/>
          <p:nvPr/>
        </p:nvSpPr>
        <p:spPr>
          <a:xfrm>
            <a:off x="9047480" y="3102228"/>
            <a:ext cx="2146300" cy="513080"/>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009900"/>
                </a:solidFill>
                <a:latin typeface="Tahoma"/>
                <a:cs typeface="Tahoma"/>
              </a:rPr>
              <a:t>e.g</a:t>
            </a:r>
            <a:r>
              <a:rPr lang="cs-CZ" sz="1600" dirty="0">
                <a:solidFill>
                  <a:srgbClr val="009900"/>
                </a:solidFill>
                <a:latin typeface="Tahoma"/>
                <a:cs typeface="Tahoma"/>
              </a:rPr>
              <a:t>.</a:t>
            </a:r>
            <a:r>
              <a:rPr sz="1600" dirty="0">
                <a:solidFill>
                  <a:srgbClr val="009900"/>
                </a:solidFill>
                <a:latin typeface="Tahoma"/>
                <a:cs typeface="Tahoma"/>
              </a:rPr>
              <a:t>:</a:t>
            </a:r>
            <a:r>
              <a:rPr sz="1600" spc="-50" dirty="0">
                <a:solidFill>
                  <a:srgbClr val="009900"/>
                </a:solidFill>
                <a:latin typeface="Tahoma"/>
                <a:cs typeface="Tahoma"/>
              </a:rPr>
              <a:t> </a:t>
            </a:r>
            <a:r>
              <a:rPr sz="1600" spc="-10" dirty="0" err="1">
                <a:solidFill>
                  <a:srgbClr val="009900"/>
                </a:solidFill>
                <a:latin typeface="Tahoma"/>
                <a:cs typeface="Tahoma"/>
              </a:rPr>
              <a:t>vestibulo</a:t>
            </a:r>
            <a:r>
              <a:rPr lang="cs-CZ" sz="1600" spc="-10" dirty="0">
                <a:solidFill>
                  <a:srgbClr val="009900"/>
                </a:solidFill>
                <a:latin typeface="Tahoma"/>
                <a:cs typeface="Tahoma"/>
              </a:rPr>
              <a:t>-</a:t>
            </a:r>
            <a:r>
              <a:rPr sz="1600" spc="-10" dirty="0">
                <a:solidFill>
                  <a:srgbClr val="009900"/>
                </a:solidFill>
                <a:latin typeface="Tahoma"/>
                <a:cs typeface="Tahoma"/>
              </a:rPr>
              <a:t>o</a:t>
            </a:r>
            <a:r>
              <a:rPr lang="cs-CZ" sz="1600" spc="-10" dirty="0" err="1">
                <a:solidFill>
                  <a:srgbClr val="009900"/>
                </a:solidFill>
                <a:latin typeface="Tahoma"/>
                <a:cs typeface="Tahoma"/>
              </a:rPr>
              <a:t>cular</a:t>
            </a:r>
            <a:r>
              <a:rPr sz="1600" spc="-10" dirty="0">
                <a:solidFill>
                  <a:srgbClr val="009900"/>
                </a:solidFill>
                <a:latin typeface="Tahoma"/>
                <a:cs typeface="Tahoma"/>
              </a:rPr>
              <a:t>, </a:t>
            </a:r>
            <a:r>
              <a:rPr lang="cs-CZ" sz="1600" dirty="0" err="1">
                <a:solidFill>
                  <a:srgbClr val="009900"/>
                </a:solidFill>
                <a:latin typeface="Tahoma"/>
                <a:cs typeface="Tahoma"/>
              </a:rPr>
              <a:t>pupillary</a:t>
            </a:r>
            <a:r>
              <a:rPr sz="1600" spc="-80" dirty="0">
                <a:solidFill>
                  <a:srgbClr val="009900"/>
                </a:solidFill>
                <a:latin typeface="Tahoma"/>
                <a:cs typeface="Tahoma"/>
              </a:rPr>
              <a:t> </a:t>
            </a:r>
            <a:r>
              <a:rPr sz="1600" spc="-10" dirty="0">
                <a:solidFill>
                  <a:srgbClr val="009900"/>
                </a:solidFill>
                <a:latin typeface="Tahoma"/>
                <a:cs typeface="Tahoma"/>
              </a:rPr>
              <a:t>reflex</a:t>
            </a:r>
            <a:endParaRPr sz="1600" dirty="0">
              <a:latin typeface="Tahoma"/>
              <a:cs typeface="Tahoma"/>
            </a:endParaRPr>
          </a:p>
        </p:txBody>
      </p:sp>
      <p:sp>
        <p:nvSpPr>
          <p:cNvPr id="39" name="object 35">
            <a:extLst>
              <a:ext uri="{FF2B5EF4-FFF2-40B4-BE49-F238E27FC236}">
                <a16:creationId xmlns:a16="http://schemas.microsoft.com/office/drawing/2014/main" id="{27241292-C9C6-ADA5-8528-76FBD3BBD73D}"/>
              </a:ext>
            </a:extLst>
          </p:cNvPr>
          <p:cNvSpPr txBox="1"/>
          <p:nvPr/>
        </p:nvSpPr>
        <p:spPr>
          <a:xfrm>
            <a:off x="10171558" y="1510360"/>
            <a:ext cx="1468070" cy="750847"/>
          </a:xfrm>
          <a:prstGeom prst="rect">
            <a:avLst/>
          </a:prstGeom>
        </p:spPr>
        <p:txBody>
          <a:bodyPr vert="horz" wrap="square" lIns="0" tIns="12065" rIns="0" bIns="0" rtlCol="0">
            <a:spAutoFit/>
          </a:bodyPr>
          <a:lstStyle/>
          <a:p>
            <a:pPr marL="12700" marR="5080">
              <a:lnSpc>
                <a:spcPct val="100000"/>
              </a:lnSpc>
              <a:spcBef>
                <a:spcPts val="95"/>
              </a:spcBef>
            </a:pPr>
            <a:r>
              <a:rPr lang="cs-CZ" sz="1600" dirty="0" err="1">
                <a:solidFill>
                  <a:srgbClr val="009900"/>
                </a:solidFill>
                <a:latin typeface="Tahoma"/>
                <a:cs typeface="Tahoma"/>
              </a:rPr>
              <a:t>e.g</a:t>
            </a:r>
            <a:r>
              <a:rPr lang="cs-CZ" sz="1600" dirty="0">
                <a:solidFill>
                  <a:srgbClr val="009900"/>
                </a:solidFill>
                <a:latin typeface="Tahoma"/>
                <a:cs typeface="Tahoma"/>
              </a:rPr>
              <a:t>.</a:t>
            </a:r>
            <a:r>
              <a:rPr sz="1600" dirty="0">
                <a:solidFill>
                  <a:srgbClr val="009900"/>
                </a:solidFill>
                <a:latin typeface="Tahoma"/>
                <a:cs typeface="Tahoma"/>
              </a:rPr>
              <a:t>:</a:t>
            </a:r>
            <a:r>
              <a:rPr sz="1600" spc="-60" dirty="0">
                <a:solidFill>
                  <a:srgbClr val="009900"/>
                </a:solidFill>
                <a:latin typeface="Tahoma"/>
                <a:cs typeface="Tahoma"/>
              </a:rPr>
              <a:t> </a:t>
            </a:r>
            <a:r>
              <a:rPr lang="cs-CZ" sz="1600" spc="-10" dirty="0" err="1">
                <a:solidFill>
                  <a:srgbClr val="009900"/>
                </a:solidFill>
                <a:latin typeface="Tahoma"/>
                <a:cs typeface="Tahoma"/>
              </a:rPr>
              <a:t>stretch</a:t>
            </a:r>
            <a:r>
              <a:rPr lang="cs-CZ" sz="1600" spc="-10" dirty="0">
                <a:solidFill>
                  <a:srgbClr val="009900"/>
                </a:solidFill>
                <a:latin typeface="Tahoma"/>
                <a:cs typeface="Tahoma"/>
              </a:rPr>
              <a:t> reflex</a:t>
            </a:r>
            <a:r>
              <a:rPr sz="1600" spc="-10" dirty="0">
                <a:solidFill>
                  <a:srgbClr val="009900"/>
                </a:solidFill>
                <a:latin typeface="Tahoma"/>
                <a:cs typeface="Tahoma"/>
              </a:rPr>
              <a:t> (</a:t>
            </a:r>
            <a:r>
              <a:rPr sz="1600" spc="-10" dirty="0" err="1">
                <a:solidFill>
                  <a:srgbClr val="009900"/>
                </a:solidFill>
                <a:latin typeface="Tahoma"/>
                <a:cs typeface="Tahoma"/>
              </a:rPr>
              <a:t>patel</a:t>
            </a:r>
            <a:r>
              <a:rPr lang="cs-CZ" sz="1600" spc="-10" dirty="0" err="1">
                <a:solidFill>
                  <a:srgbClr val="009900"/>
                </a:solidFill>
                <a:latin typeface="Tahoma"/>
                <a:cs typeface="Tahoma"/>
              </a:rPr>
              <a:t>lary</a:t>
            </a:r>
            <a:r>
              <a:rPr sz="1600" spc="-10" dirty="0">
                <a:solidFill>
                  <a:srgbClr val="009900"/>
                </a:solidFill>
                <a:latin typeface="Tahoma"/>
                <a:cs typeface="Tahoma"/>
              </a:rPr>
              <a:t>, </a:t>
            </a:r>
            <a:r>
              <a:rPr lang="cs-CZ" sz="1600" spc="-10" dirty="0" err="1">
                <a:solidFill>
                  <a:srgbClr val="009900"/>
                </a:solidFill>
                <a:latin typeface="Tahoma"/>
                <a:cs typeface="Tahoma"/>
              </a:rPr>
              <a:t>bicipital</a:t>
            </a:r>
            <a:endParaRPr sz="1600" dirty="0">
              <a:latin typeface="Tahoma"/>
              <a:cs typeface="Tahoma"/>
            </a:endParaRPr>
          </a:p>
        </p:txBody>
      </p:sp>
      <p:grpSp>
        <p:nvGrpSpPr>
          <p:cNvPr id="40" name="object 36">
            <a:extLst>
              <a:ext uri="{FF2B5EF4-FFF2-40B4-BE49-F238E27FC236}">
                <a16:creationId xmlns:a16="http://schemas.microsoft.com/office/drawing/2014/main" id="{48A939A1-18EA-A196-19AB-6E92F6ED5949}"/>
              </a:ext>
            </a:extLst>
          </p:cNvPr>
          <p:cNvGrpSpPr/>
          <p:nvPr/>
        </p:nvGrpSpPr>
        <p:grpSpPr>
          <a:xfrm>
            <a:off x="6483095" y="789042"/>
            <a:ext cx="3590925" cy="1627774"/>
            <a:chOff x="6467094" y="591312"/>
            <a:chExt cx="3590925" cy="1627774"/>
          </a:xfrm>
        </p:grpSpPr>
        <p:sp>
          <p:nvSpPr>
            <p:cNvPr id="41" name="object 37">
              <a:extLst>
                <a:ext uri="{FF2B5EF4-FFF2-40B4-BE49-F238E27FC236}">
                  <a16:creationId xmlns:a16="http://schemas.microsoft.com/office/drawing/2014/main" id="{77A9A633-2088-922B-D92C-41E264E1B0C1}"/>
                </a:ext>
              </a:extLst>
            </p:cNvPr>
            <p:cNvSpPr/>
            <p:nvPr/>
          </p:nvSpPr>
          <p:spPr>
            <a:xfrm>
              <a:off x="6478524" y="591312"/>
              <a:ext cx="3579495" cy="1418590"/>
            </a:xfrm>
            <a:custGeom>
              <a:avLst/>
              <a:gdLst/>
              <a:ahLst/>
              <a:cxnLst/>
              <a:rect l="l" t="t" r="r" b="b"/>
              <a:pathLst>
                <a:path w="3579495" h="1418589">
                  <a:moveTo>
                    <a:pt x="0" y="414909"/>
                  </a:moveTo>
                  <a:lnTo>
                    <a:pt x="137032" y="0"/>
                  </a:lnTo>
                </a:path>
                <a:path w="3579495" h="1418589">
                  <a:moveTo>
                    <a:pt x="0" y="452627"/>
                  </a:moveTo>
                  <a:lnTo>
                    <a:pt x="379602" y="766190"/>
                  </a:lnTo>
                </a:path>
                <a:path w="3579495" h="1418589">
                  <a:moveTo>
                    <a:pt x="1527048" y="766572"/>
                  </a:moveTo>
                  <a:lnTo>
                    <a:pt x="2469133" y="1418082"/>
                  </a:lnTo>
                </a:path>
                <a:path w="3579495" h="1418589">
                  <a:moveTo>
                    <a:pt x="1527048" y="766572"/>
                  </a:moveTo>
                  <a:lnTo>
                    <a:pt x="2378582" y="841883"/>
                  </a:lnTo>
                </a:path>
                <a:path w="3579495" h="1418589">
                  <a:moveTo>
                    <a:pt x="3300983" y="841248"/>
                  </a:moveTo>
                  <a:lnTo>
                    <a:pt x="3579368" y="1194053"/>
                  </a:lnTo>
                </a:path>
              </a:pathLst>
            </a:custGeom>
            <a:ln w="9525">
              <a:solidFill>
                <a:srgbClr val="009900"/>
              </a:solidFill>
            </a:ln>
          </p:spPr>
          <p:txBody>
            <a:bodyPr wrap="square" lIns="0" tIns="0" rIns="0" bIns="0" rtlCol="0"/>
            <a:lstStyle/>
            <a:p>
              <a:endParaRPr/>
            </a:p>
          </p:txBody>
        </p:sp>
        <p:sp>
          <p:nvSpPr>
            <p:cNvPr id="42" name="object 38">
              <a:extLst>
                <a:ext uri="{FF2B5EF4-FFF2-40B4-BE49-F238E27FC236}">
                  <a16:creationId xmlns:a16="http://schemas.microsoft.com/office/drawing/2014/main" id="{2A31C72A-2B5D-B1A1-0743-722E51B386E4}"/>
                </a:ext>
              </a:extLst>
            </p:cNvPr>
            <p:cNvSpPr/>
            <p:nvPr/>
          </p:nvSpPr>
          <p:spPr>
            <a:xfrm>
              <a:off x="6467094" y="1488820"/>
              <a:ext cx="923925" cy="730266"/>
            </a:xfrm>
            <a:custGeom>
              <a:avLst/>
              <a:gdLst/>
              <a:ahLst/>
              <a:cxnLst/>
              <a:rect l="l" t="t" r="r" b="b"/>
              <a:pathLst>
                <a:path w="1277620" h="1070610">
                  <a:moveTo>
                    <a:pt x="1120902" y="1005331"/>
                  </a:moveTo>
                  <a:lnTo>
                    <a:pt x="1113379" y="1005558"/>
                  </a:lnTo>
                  <a:lnTo>
                    <a:pt x="1106725" y="1008570"/>
                  </a:lnTo>
                  <a:lnTo>
                    <a:pt x="1101667" y="1013868"/>
                  </a:lnTo>
                  <a:lnTo>
                    <a:pt x="1098930" y="1020952"/>
                  </a:lnTo>
                  <a:lnTo>
                    <a:pt x="1099228" y="1028475"/>
                  </a:lnTo>
                  <a:lnTo>
                    <a:pt x="1102264" y="1035129"/>
                  </a:lnTo>
                  <a:lnTo>
                    <a:pt x="1107539" y="1040187"/>
                  </a:lnTo>
                  <a:lnTo>
                    <a:pt x="1114552" y="1042924"/>
                  </a:lnTo>
                  <a:lnTo>
                    <a:pt x="1277238" y="1070355"/>
                  </a:lnTo>
                  <a:lnTo>
                    <a:pt x="1273747" y="1060703"/>
                  </a:lnTo>
                  <a:lnTo>
                    <a:pt x="1236090" y="1060703"/>
                  </a:lnTo>
                  <a:lnTo>
                    <a:pt x="1182071" y="1015626"/>
                  </a:lnTo>
                  <a:lnTo>
                    <a:pt x="1120902" y="1005331"/>
                  </a:lnTo>
                  <a:close/>
                </a:path>
                <a:path w="1277620" h="1070610">
                  <a:moveTo>
                    <a:pt x="1182071" y="1015626"/>
                  </a:moveTo>
                  <a:lnTo>
                    <a:pt x="1236090" y="1060703"/>
                  </a:lnTo>
                  <a:lnTo>
                    <a:pt x="1242876" y="1052576"/>
                  </a:lnTo>
                  <a:lnTo>
                    <a:pt x="1230376" y="1052576"/>
                  </a:lnTo>
                  <a:lnTo>
                    <a:pt x="1219245" y="1021882"/>
                  </a:lnTo>
                  <a:lnTo>
                    <a:pt x="1182071" y="1015626"/>
                  </a:lnTo>
                  <a:close/>
                </a:path>
                <a:path w="1277620" h="1070610">
                  <a:moveTo>
                    <a:pt x="1204210" y="902642"/>
                  </a:moveTo>
                  <a:lnTo>
                    <a:pt x="1196721" y="903731"/>
                  </a:lnTo>
                  <a:lnTo>
                    <a:pt x="1190255" y="907722"/>
                  </a:lnTo>
                  <a:lnTo>
                    <a:pt x="1185957" y="913653"/>
                  </a:lnTo>
                  <a:lnTo>
                    <a:pt x="1184183" y="920751"/>
                  </a:lnTo>
                  <a:lnTo>
                    <a:pt x="1185290" y="928242"/>
                  </a:lnTo>
                  <a:lnTo>
                    <a:pt x="1206354" y="986331"/>
                  </a:lnTo>
                  <a:lnTo>
                    <a:pt x="1260475" y="1031493"/>
                  </a:lnTo>
                  <a:lnTo>
                    <a:pt x="1236090" y="1060703"/>
                  </a:lnTo>
                  <a:lnTo>
                    <a:pt x="1273747" y="1060703"/>
                  </a:lnTo>
                  <a:lnTo>
                    <a:pt x="1221104" y="915162"/>
                  </a:lnTo>
                  <a:lnTo>
                    <a:pt x="1217187" y="908750"/>
                  </a:lnTo>
                  <a:lnTo>
                    <a:pt x="1211294" y="904446"/>
                  </a:lnTo>
                  <a:lnTo>
                    <a:pt x="1204210" y="902642"/>
                  </a:lnTo>
                  <a:close/>
                </a:path>
                <a:path w="1277620" h="1070610">
                  <a:moveTo>
                    <a:pt x="1219245" y="1021882"/>
                  </a:moveTo>
                  <a:lnTo>
                    <a:pt x="1230376" y="1052576"/>
                  </a:lnTo>
                  <a:lnTo>
                    <a:pt x="1251457" y="1027302"/>
                  </a:lnTo>
                  <a:lnTo>
                    <a:pt x="1219245" y="1021882"/>
                  </a:lnTo>
                  <a:close/>
                </a:path>
                <a:path w="1277620" h="1070610">
                  <a:moveTo>
                    <a:pt x="1206354" y="986331"/>
                  </a:moveTo>
                  <a:lnTo>
                    <a:pt x="1219245" y="1021882"/>
                  </a:lnTo>
                  <a:lnTo>
                    <a:pt x="1251457" y="1027302"/>
                  </a:lnTo>
                  <a:lnTo>
                    <a:pt x="1230376" y="1052576"/>
                  </a:lnTo>
                  <a:lnTo>
                    <a:pt x="1242876" y="1052576"/>
                  </a:lnTo>
                  <a:lnTo>
                    <a:pt x="1260475" y="1031493"/>
                  </a:lnTo>
                  <a:lnTo>
                    <a:pt x="1206354" y="986331"/>
                  </a:lnTo>
                  <a:close/>
                </a:path>
                <a:path w="1277620" h="1070610">
                  <a:moveTo>
                    <a:pt x="24383" y="0"/>
                  </a:moveTo>
                  <a:lnTo>
                    <a:pt x="0" y="29209"/>
                  </a:lnTo>
                  <a:lnTo>
                    <a:pt x="1182071" y="1015626"/>
                  </a:lnTo>
                  <a:lnTo>
                    <a:pt x="1219245" y="1021882"/>
                  </a:lnTo>
                  <a:lnTo>
                    <a:pt x="1206354" y="986331"/>
                  </a:lnTo>
                  <a:lnTo>
                    <a:pt x="24383" y="0"/>
                  </a:lnTo>
                  <a:close/>
                </a:path>
              </a:pathLst>
            </a:custGeom>
            <a:solidFill>
              <a:srgbClr val="000000"/>
            </a:solidFill>
          </p:spPr>
          <p:txBody>
            <a:bodyPr wrap="square" lIns="0" tIns="0" rIns="0" bIns="0" rtlCol="0"/>
            <a:lstStyle/>
            <a:p>
              <a:endParaRPr/>
            </a:p>
          </p:txBody>
        </p:sp>
      </p:grpSp>
      <p:graphicFrame>
        <p:nvGraphicFramePr>
          <p:cNvPr id="43" name="object 39">
            <a:extLst>
              <a:ext uri="{FF2B5EF4-FFF2-40B4-BE49-F238E27FC236}">
                <a16:creationId xmlns:a16="http://schemas.microsoft.com/office/drawing/2014/main" id="{A31CDFC5-7769-D0FD-C1D4-8F67669E0611}"/>
              </a:ext>
            </a:extLst>
          </p:cNvPr>
          <p:cNvGraphicFramePr>
            <a:graphicFrameLocks noGrp="1"/>
          </p:cNvGraphicFramePr>
          <p:nvPr>
            <p:extLst>
              <p:ext uri="{D42A27DB-BD31-4B8C-83A1-F6EECF244321}">
                <p14:modId xmlns:p14="http://schemas.microsoft.com/office/powerpoint/2010/main" val="3195012465"/>
              </p:ext>
            </p:extLst>
          </p:nvPr>
        </p:nvGraphicFramePr>
        <p:xfrm>
          <a:off x="4395852" y="1248155"/>
          <a:ext cx="2087243" cy="1964054"/>
        </p:xfrm>
        <a:graphic>
          <a:graphicData uri="http://schemas.openxmlformats.org/drawingml/2006/table">
            <a:tbl>
              <a:tblPr firstRow="1" bandRow="1">
                <a:tableStyleId>{2D5ABB26-0587-4C30-8999-92F81FD0307C}</a:tableStyleId>
              </a:tblPr>
              <a:tblGrid>
                <a:gridCol w="243204">
                  <a:extLst>
                    <a:ext uri="{9D8B030D-6E8A-4147-A177-3AD203B41FA5}">
                      <a16:colId xmlns:a16="http://schemas.microsoft.com/office/drawing/2014/main" val="20000"/>
                    </a:ext>
                  </a:extLst>
                </a:gridCol>
                <a:gridCol w="800734">
                  <a:extLst>
                    <a:ext uri="{9D8B030D-6E8A-4147-A177-3AD203B41FA5}">
                      <a16:colId xmlns:a16="http://schemas.microsoft.com/office/drawing/2014/main" val="20001"/>
                    </a:ext>
                  </a:extLst>
                </a:gridCol>
                <a:gridCol w="802005">
                  <a:extLst>
                    <a:ext uri="{9D8B030D-6E8A-4147-A177-3AD203B41FA5}">
                      <a16:colId xmlns:a16="http://schemas.microsoft.com/office/drawing/2014/main" val="20002"/>
                    </a:ext>
                  </a:extLst>
                </a:gridCol>
                <a:gridCol w="241300">
                  <a:extLst>
                    <a:ext uri="{9D8B030D-6E8A-4147-A177-3AD203B41FA5}">
                      <a16:colId xmlns:a16="http://schemas.microsoft.com/office/drawing/2014/main" val="20003"/>
                    </a:ext>
                  </a:extLst>
                </a:gridCol>
              </a:tblGrid>
              <a:tr h="915669">
                <a:tc gridSpan="4">
                  <a:txBody>
                    <a:bodyPr/>
                    <a:lstStyle/>
                    <a:p>
                      <a:pPr algn="ctr">
                        <a:lnSpc>
                          <a:spcPct val="100000"/>
                        </a:lnSpc>
                        <a:spcBef>
                          <a:spcPts val="350"/>
                        </a:spcBef>
                      </a:pPr>
                      <a:r>
                        <a:rPr lang="cs-CZ" sz="1800" b="1" spc="-10" dirty="0">
                          <a:latin typeface="Tahoma"/>
                          <a:cs typeface="Tahoma"/>
                        </a:rPr>
                        <a:t>Centre</a:t>
                      </a:r>
                      <a:endParaRPr sz="1800" dirty="0">
                        <a:latin typeface="Tahoma"/>
                        <a:cs typeface="Tahoma"/>
                      </a:endParaRPr>
                    </a:p>
                  </a:txBody>
                  <a:tcPr marL="0" marR="0" marT="44450" marB="0" anchor="ctr">
                    <a:lnL w="57150">
                      <a:solidFill>
                        <a:srgbClr val="009900"/>
                      </a:solidFill>
                      <a:prstDash val="solid"/>
                    </a:lnL>
                    <a:lnR w="57150">
                      <a:solidFill>
                        <a:srgbClr val="009900"/>
                      </a:solidFill>
                      <a:prstDash val="solid"/>
                    </a:lnR>
                    <a:lnT w="57150">
                      <a:solidFill>
                        <a:srgbClr val="009900"/>
                      </a:solidFill>
                      <a:prstDash val="solid"/>
                    </a:lnT>
                    <a:lnB w="57150">
                      <a:solidFill>
                        <a:srgbClr val="0099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63550">
                <a:tc gridSpan="2">
                  <a:txBody>
                    <a:bodyPr/>
                    <a:lstStyle/>
                    <a:p>
                      <a:pPr>
                        <a:lnSpc>
                          <a:spcPct val="100000"/>
                        </a:lnSpc>
                      </a:pPr>
                      <a:endParaRPr sz="1500">
                        <a:latin typeface="Times New Roman"/>
                        <a:cs typeface="Times New Roman"/>
                      </a:endParaRPr>
                    </a:p>
                  </a:txBody>
                  <a:tcPr marL="0" marR="0" marT="0" marB="0">
                    <a:lnR w="9525">
                      <a:solidFill>
                        <a:srgbClr val="000000"/>
                      </a:solidFill>
                      <a:prstDash val="solid"/>
                    </a:lnR>
                    <a:lnT w="57150">
                      <a:solidFill>
                        <a:srgbClr val="009900"/>
                      </a:solidFill>
                      <a:prstDash val="solid"/>
                    </a:lnT>
                  </a:tcPr>
                </a:tc>
                <a:tc hMerge="1">
                  <a:txBody>
                    <a:bodyPr/>
                    <a:lstStyle/>
                    <a:p>
                      <a:endParaRPr/>
                    </a:p>
                  </a:txBody>
                  <a:tcPr marL="0" marR="0" marT="0" marB="0"/>
                </a:tc>
                <a:tc gridSpan="2">
                  <a:txBody>
                    <a:bodyPr/>
                    <a:lstStyle/>
                    <a:p>
                      <a:pPr>
                        <a:lnSpc>
                          <a:spcPct val="100000"/>
                        </a:lnSpc>
                      </a:pPr>
                      <a:endParaRPr sz="1500">
                        <a:latin typeface="Times New Roman"/>
                        <a:cs typeface="Times New Roman"/>
                      </a:endParaRPr>
                    </a:p>
                  </a:txBody>
                  <a:tcPr marL="0" marR="0" marT="0" marB="0">
                    <a:lnL w="9525">
                      <a:solidFill>
                        <a:srgbClr val="000000"/>
                      </a:solidFill>
                      <a:prstDash val="solid"/>
                    </a:lnL>
                    <a:lnT w="57150">
                      <a:solidFill>
                        <a:srgbClr val="009900"/>
                      </a:solidFill>
                      <a:prstDash val="solid"/>
                    </a:lnT>
                  </a:tcPr>
                </a:tc>
                <a:tc hMerge="1">
                  <a:txBody>
                    <a:bodyPr/>
                    <a:lstStyle/>
                    <a:p>
                      <a:endParaRPr/>
                    </a:p>
                  </a:txBody>
                  <a:tcPr marL="0" marR="0" marT="0" marB="0"/>
                </a:tc>
                <a:extLst>
                  <a:ext uri="{0D108BD9-81ED-4DB2-BD59-A6C34878D82A}">
                    <a16:rowId xmlns:a16="http://schemas.microsoft.com/office/drawing/2014/main" val="10001"/>
                  </a:ext>
                </a:extLst>
              </a:tr>
              <a:tr h="584835">
                <a:tc>
                  <a:txBody>
                    <a:bodyPr/>
                    <a:lstStyle/>
                    <a:p>
                      <a:pPr>
                        <a:lnSpc>
                          <a:spcPct val="100000"/>
                        </a:lnSpc>
                      </a:pPr>
                      <a:endParaRPr sz="1500">
                        <a:latin typeface="Times New Roman"/>
                        <a:cs typeface="Times New Roman"/>
                      </a:endParaRPr>
                    </a:p>
                  </a:txBody>
                  <a:tcPr marL="0" marR="0" marT="0" marB="0">
                    <a:lnR w="19050">
                      <a:solidFill>
                        <a:srgbClr val="0000FF"/>
                      </a:solidFill>
                      <a:prstDash val="solid"/>
                    </a:lnR>
                  </a:tcPr>
                </a:tc>
                <a:tc gridSpan="2">
                  <a:txBody>
                    <a:bodyPr/>
                    <a:lstStyle/>
                    <a:p>
                      <a:pPr algn="ctr">
                        <a:lnSpc>
                          <a:spcPct val="100000"/>
                        </a:lnSpc>
                        <a:spcBef>
                          <a:spcPts val="359"/>
                        </a:spcBef>
                      </a:pPr>
                      <a:r>
                        <a:rPr lang="cs-CZ" sz="1600" dirty="0" err="1">
                          <a:latin typeface="Tahoma"/>
                          <a:cs typeface="Tahoma"/>
                        </a:rPr>
                        <a:t>number</a:t>
                      </a:r>
                      <a:r>
                        <a:rPr lang="cs-CZ" sz="1600" dirty="0">
                          <a:latin typeface="Tahoma"/>
                          <a:cs typeface="Tahoma"/>
                        </a:rPr>
                        <a:t> </a:t>
                      </a:r>
                      <a:r>
                        <a:rPr lang="cs-CZ" sz="1600" dirty="0" err="1">
                          <a:latin typeface="Tahoma"/>
                          <a:cs typeface="Tahoma"/>
                        </a:rPr>
                        <a:t>of</a:t>
                      </a:r>
                      <a:r>
                        <a:rPr lang="cs-CZ" sz="1600" dirty="0">
                          <a:latin typeface="Tahoma"/>
                          <a:cs typeface="Tahoma"/>
                        </a:rPr>
                        <a:t> </a:t>
                      </a:r>
                      <a:r>
                        <a:rPr lang="cs-CZ" sz="1600" dirty="0" err="1">
                          <a:latin typeface="Tahoma"/>
                          <a:cs typeface="Tahoma"/>
                        </a:rPr>
                        <a:t>synapses</a:t>
                      </a:r>
                      <a:endParaRPr sz="1600" dirty="0">
                        <a:latin typeface="Tahoma"/>
                        <a:cs typeface="Tahoma"/>
                      </a:endParaRPr>
                    </a:p>
                  </a:txBody>
                  <a:tcPr marL="0" marR="0" marT="45719" marB="0">
                    <a:lnL w="19050">
                      <a:solidFill>
                        <a:srgbClr val="0000FF"/>
                      </a:solidFill>
                      <a:prstDash val="solid"/>
                    </a:lnL>
                    <a:lnR w="19050">
                      <a:solidFill>
                        <a:srgbClr val="0000FF"/>
                      </a:solidFill>
                      <a:prstDash val="solid"/>
                    </a:lnR>
                    <a:lnT w="19050">
                      <a:solidFill>
                        <a:srgbClr val="0000FF"/>
                      </a:solidFill>
                      <a:prstDash val="solid"/>
                    </a:lnT>
                    <a:lnB w="19050">
                      <a:solidFill>
                        <a:srgbClr val="0000FF"/>
                      </a:solidFill>
                      <a:prstDash val="solid"/>
                    </a:lnB>
                  </a:tcPr>
                </a:tc>
                <a:tc hMerge="1">
                  <a:txBody>
                    <a:bodyPr/>
                    <a:lstStyle/>
                    <a:p>
                      <a:endParaRPr/>
                    </a:p>
                  </a:txBody>
                  <a:tcPr marL="0" marR="0" marT="0" marB="0"/>
                </a:tc>
                <a:tc>
                  <a:txBody>
                    <a:bodyPr/>
                    <a:lstStyle/>
                    <a:p>
                      <a:pPr>
                        <a:lnSpc>
                          <a:spcPct val="100000"/>
                        </a:lnSpc>
                      </a:pPr>
                      <a:endParaRPr sz="1500" dirty="0">
                        <a:latin typeface="Times New Roman"/>
                        <a:cs typeface="Times New Roman"/>
                      </a:endParaRPr>
                    </a:p>
                  </a:txBody>
                  <a:tcPr marL="0" marR="0" marT="0" marB="0">
                    <a:lnL w="19050">
                      <a:solidFill>
                        <a:srgbClr val="0000FF"/>
                      </a:solidFill>
                      <a:prstDash val="solid"/>
                    </a:lnL>
                  </a:tcPr>
                </a:tc>
                <a:extLst>
                  <a:ext uri="{0D108BD9-81ED-4DB2-BD59-A6C34878D82A}">
                    <a16:rowId xmlns:a16="http://schemas.microsoft.com/office/drawing/2014/main" val="10002"/>
                  </a:ext>
                </a:extLst>
              </a:tr>
            </a:tbl>
          </a:graphicData>
        </a:graphic>
      </p:graphicFrame>
      <p:sp>
        <p:nvSpPr>
          <p:cNvPr id="44" name="object 40">
            <a:extLst>
              <a:ext uri="{FF2B5EF4-FFF2-40B4-BE49-F238E27FC236}">
                <a16:creationId xmlns:a16="http://schemas.microsoft.com/office/drawing/2014/main" id="{B753E388-FDDE-6205-37C0-E3961FF70E46}"/>
              </a:ext>
            </a:extLst>
          </p:cNvPr>
          <p:cNvSpPr/>
          <p:nvPr/>
        </p:nvSpPr>
        <p:spPr>
          <a:xfrm>
            <a:off x="3666998" y="1276730"/>
            <a:ext cx="758190" cy="142240"/>
          </a:xfrm>
          <a:custGeom>
            <a:avLst/>
            <a:gdLst/>
            <a:ahLst/>
            <a:cxnLst/>
            <a:rect l="l" t="t" r="r" b="b"/>
            <a:pathLst>
              <a:path w="758189" h="142240">
                <a:moveTo>
                  <a:pt x="757682" y="0"/>
                </a:moveTo>
                <a:lnTo>
                  <a:pt x="0" y="141732"/>
                </a:lnTo>
              </a:path>
            </a:pathLst>
          </a:custGeom>
          <a:ln w="9525">
            <a:solidFill>
              <a:srgbClr val="000000"/>
            </a:solidFill>
          </a:ln>
        </p:spPr>
        <p:txBody>
          <a:bodyPr wrap="square" lIns="0" tIns="0" rIns="0" bIns="0" rtlCol="0"/>
          <a:lstStyle/>
          <a:p>
            <a:endParaRPr/>
          </a:p>
        </p:txBody>
      </p:sp>
      <p:sp>
        <p:nvSpPr>
          <p:cNvPr id="45" name="object 41">
            <a:extLst>
              <a:ext uri="{FF2B5EF4-FFF2-40B4-BE49-F238E27FC236}">
                <a16:creationId xmlns:a16="http://schemas.microsoft.com/office/drawing/2014/main" id="{3AA4F8DF-E067-69D7-37C3-4F1E337D30CD}"/>
              </a:ext>
            </a:extLst>
          </p:cNvPr>
          <p:cNvSpPr/>
          <p:nvPr/>
        </p:nvSpPr>
        <p:spPr>
          <a:xfrm>
            <a:off x="1678178" y="834771"/>
            <a:ext cx="386715" cy="733425"/>
          </a:xfrm>
          <a:custGeom>
            <a:avLst/>
            <a:gdLst/>
            <a:ahLst/>
            <a:cxnLst/>
            <a:rect l="l" t="t" r="r" b="b"/>
            <a:pathLst>
              <a:path w="386714" h="733425">
                <a:moveTo>
                  <a:pt x="386080" y="584073"/>
                </a:moveTo>
                <a:lnTo>
                  <a:pt x="0" y="0"/>
                </a:lnTo>
              </a:path>
              <a:path w="386714" h="733425">
                <a:moveTo>
                  <a:pt x="386206" y="583692"/>
                </a:moveTo>
                <a:lnTo>
                  <a:pt x="92964" y="733425"/>
                </a:lnTo>
              </a:path>
            </a:pathLst>
          </a:custGeom>
          <a:ln w="9525">
            <a:solidFill>
              <a:srgbClr val="000000"/>
            </a:solidFill>
          </a:ln>
        </p:spPr>
        <p:txBody>
          <a:bodyPr wrap="square" lIns="0" tIns="0" rIns="0" bIns="0" rtlCol="0"/>
          <a:lstStyle/>
          <a:p>
            <a:endParaRPr/>
          </a:p>
        </p:txBody>
      </p:sp>
      <p:sp>
        <p:nvSpPr>
          <p:cNvPr id="46" name="object 42">
            <a:extLst>
              <a:ext uri="{FF2B5EF4-FFF2-40B4-BE49-F238E27FC236}">
                <a16:creationId xmlns:a16="http://schemas.microsoft.com/office/drawing/2014/main" id="{B6703E7D-040C-C285-489C-1B6CFC6B0F04}"/>
              </a:ext>
            </a:extLst>
          </p:cNvPr>
          <p:cNvSpPr/>
          <p:nvPr/>
        </p:nvSpPr>
        <p:spPr>
          <a:xfrm>
            <a:off x="8360918" y="824103"/>
            <a:ext cx="324485" cy="69215"/>
          </a:xfrm>
          <a:custGeom>
            <a:avLst/>
            <a:gdLst/>
            <a:ahLst/>
            <a:cxnLst/>
            <a:rect l="l" t="t" r="r" b="b"/>
            <a:pathLst>
              <a:path w="324484" h="69215">
                <a:moveTo>
                  <a:pt x="0" y="0"/>
                </a:moveTo>
                <a:lnTo>
                  <a:pt x="324358" y="68834"/>
                </a:lnTo>
              </a:path>
            </a:pathLst>
          </a:custGeom>
          <a:ln w="9525">
            <a:solidFill>
              <a:srgbClr val="009900"/>
            </a:solidFill>
          </a:ln>
        </p:spPr>
        <p:txBody>
          <a:bodyPr wrap="square" lIns="0" tIns="0" rIns="0" bIns="0" rtlCol="0"/>
          <a:lstStyle/>
          <a:p>
            <a:endParaRPr/>
          </a:p>
        </p:txBody>
      </p:sp>
      <p:sp>
        <p:nvSpPr>
          <p:cNvPr id="47" name="object 43">
            <a:extLst>
              <a:ext uri="{FF2B5EF4-FFF2-40B4-BE49-F238E27FC236}">
                <a16:creationId xmlns:a16="http://schemas.microsoft.com/office/drawing/2014/main" id="{B5E0E32E-49FC-126A-944F-5DC5B513B0B9}"/>
              </a:ext>
            </a:extLst>
          </p:cNvPr>
          <p:cNvSpPr/>
          <p:nvPr/>
        </p:nvSpPr>
        <p:spPr>
          <a:xfrm>
            <a:off x="10017506" y="836295"/>
            <a:ext cx="147955" cy="57150"/>
          </a:xfrm>
          <a:custGeom>
            <a:avLst/>
            <a:gdLst/>
            <a:ahLst/>
            <a:cxnLst/>
            <a:rect l="l" t="t" r="r" b="b"/>
            <a:pathLst>
              <a:path w="147954" h="57150">
                <a:moveTo>
                  <a:pt x="0" y="56642"/>
                </a:moveTo>
                <a:lnTo>
                  <a:pt x="147574" y="0"/>
                </a:lnTo>
              </a:path>
            </a:pathLst>
          </a:custGeom>
          <a:ln w="9525">
            <a:solidFill>
              <a:srgbClr val="009900"/>
            </a:solidFill>
          </a:ln>
        </p:spPr>
        <p:txBody>
          <a:bodyPr wrap="square" lIns="0" tIns="0" rIns="0" bIns="0" rtlCol="0"/>
          <a:lstStyle/>
          <a:p>
            <a:endParaRPr/>
          </a:p>
        </p:txBody>
      </p:sp>
      <p:sp>
        <p:nvSpPr>
          <p:cNvPr id="48" name="object 44">
            <a:extLst>
              <a:ext uri="{FF2B5EF4-FFF2-40B4-BE49-F238E27FC236}">
                <a16:creationId xmlns:a16="http://schemas.microsoft.com/office/drawing/2014/main" id="{7C86A800-B737-4A9F-4799-B03B0813C509}"/>
              </a:ext>
            </a:extLst>
          </p:cNvPr>
          <p:cNvSpPr/>
          <p:nvPr/>
        </p:nvSpPr>
        <p:spPr>
          <a:xfrm>
            <a:off x="8981187" y="2581274"/>
            <a:ext cx="1245235" cy="487680"/>
          </a:xfrm>
          <a:custGeom>
            <a:avLst/>
            <a:gdLst/>
            <a:ahLst/>
            <a:cxnLst/>
            <a:rect l="l" t="t" r="r" b="b"/>
            <a:pathLst>
              <a:path w="1245234" h="487680">
                <a:moveTo>
                  <a:pt x="0" y="0"/>
                </a:moveTo>
                <a:lnTo>
                  <a:pt x="1244980" y="487679"/>
                </a:lnTo>
              </a:path>
            </a:pathLst>
          </a:custGeom>
          <a:ln w="9525">
            <a:solidFill>
              <a:srgbClr val="009900"/>
            </a:solidFill>
          </a:ln>
        </p:spPr>
        <p:txBody>
          <a:bodyPr wrap="square" lIns="0" tIns="0" rIns="0" bIns="0" rtlCol="0"/>
          <a:lstStyle/>
          <a:p>
            <a:endParaRPr/>
          </a:p>
        </p:txBody>
      </p:sp>
      <p:sp>
        <p:nvSpPr>
          <p:cNvPr id="49" name="object 45">
            <a:extLst>
              <a:ext uri="{FF2B5EF4-FFF2-40B4-BE49-F238E27FC236}">
                <a16:creationId xmlns:a16="http://schemas.microsoft.com/office/drawing/2014/main" id="{02E0B44C-DE0A-79AA-3C31-79B7002E28D9}"/>
              </a:ext>
            </a:extLst>
          </p:cNvPr>
          <p:cNvSpPr/>
          <p:nvPr/>
        </p:nvSpPr>
        <p:spPr>
          <a:xfrm>
            <a:off x="1213358" y="4274438"/>
            <a:ext cx="1449705" cy="296545"/>
          </a:xfrm>
          <a:custGeom>
            <a:avLst/>
            <a:gdLst/>
            <a:ahLst/>
            <a:cxnLst/>
            <a:rect l="l" t="t" r="r" b="b"/>
            <a:pathLst>
              <a:path w="1449705" h="296545">
                <a:moveTo>
                  <a:pt x="0" y="0"/>
                </a:moveTo>
                <a:lnTo>
                  <a:pt x="1449451" y="296544"/>
                </a:lnTo>
              </a:path>
            </a:pathLst>
          </a:custGeom>
          <a:ln w="9525">
            <a:solidFill>
              <a:srgbClr val="0000FF"/>
            </a:solidFill>
          </a:ln>
        </p:spPr>
        <p:txBody>
          <a:bodyPr wrap="square" lIns="0" tIns="0" rIns="0" bIns="0" rtlCol="0"/>
          <a:lstStyle/>
          <a:p>
            <a:endParaRPr/>
          </a:p>
        </p:txBody>
      </p:sp>
      <p:sp>
        <p:nvSpPr>
          <p:cNvPr id="50" name="object 46">
            <a:extLst>
              <a:ext uri="{FF2B5EF4-FFF2-40B4-BE49-F238E27FC236}">
                <a16:creationId xmlns:a16="http://schemas.microsoft.com/office/drawing/2014/main" id="{4D20665D-5C30-EE9B-4C4B-717BC8B21808}"/>
              </a:ext>
            </a:extLst>
          </p:cNvPr>
          <p:cNvSpPr/>
          <p:nvPr/>
        </p:nvSpPr>
        <p:spPr>
          <a:xfrm>
            <a:off x="2257299" y="3664838"/>
            <a:ext cx="1911985" cy="441325"/>
          </a:xfrm>
          <a:custGeom>
            <a:avLst/>
            <a:gdLst/>
            <a:ahLst/>
            <a:cxnLst/>
            <a:rect l="l" t="t" r="r" b="b"/>
            <a:pathLst>
              <a:path w="1911985" h="441325">
                <a:moveTo>
                  <a:pt x="656844" y="0"/>
                </a:moveTo>
                <a:lnTo>
                  <a:pt x="1911604" y="432562"/>
                </a:lnTo>
              </a:path>
              <a:path w="1911985" h="441325">
                <a:moveTo>
                  <a:pt x="657606" y="0"/>
                </a:moveTo>
                <a:lnTo>
                  <a:pt x="0" y="440816"/>
                </a:lnTo>
              </a:path>
            </a:pathLst>
          </a:custGeom>
          <a:ln w="9525">
            <a:solidFill>
              <a:srgbClr val="0000FF"/>
            </a:solidFill>
          </a:ln>
        </p:spPr>
        <p:txBody>
          <a:bodyPr wrap="square" lIns="0" tIns="0" rIns="0" bIns="0" rtlCol="0"/>
          <a:lstStyle/>
          <a:p>
            <a:endParaRPr/>
          </a:p>
        </p:txBody>
      </p:sp>
      <p:sp>
        <p:nvSpPr>
          <p:cNvPr id="51" name="object 47">
            <a:extLst>
              <a:ext uri="{FF2B5EF4-FFF2-40B4-BE49-F238E27FC236}">
                <a16:creationId xmlns:a16="http://schemas.microsoft.com/office/drawing/2014/main" id="{BD23586F-6FAF-0E41-FEF3-F02BC103394F}"/>
              </a:ext>
            </a:extLst>
          </p:cNvPr>
          <p:cNvSpPr/>
          <p:nvPr/>
        </p:nvSpPr>
        <p:spPr>
          <a:xfrm>
            <a:off x="2662683" y="5155311"/>
            <a:ext cx="262890" cy="194945"/>
          </a:xfrm>
          <a:custGeom>
            <a:avLst/>
            <a:gdLst/>
            <a:ahLst/>
            <a:cxnLst/>
            <a:rect l="l" t="t" r="r" b="b"/>
            <a:pathLst>
              <a:path w="262889" h="194945">
                <a:moveTo>
                  <a:pt x="0" y="0"/>
                </a:moveTo>
                <a:lnTo>
                  <a:pt x="262763" y="194563"/>
                </a:lnTo>
              </a:path>
            </a:pathLst>
          </a:custGeom>
          <a:ln w="9525">
            <a:solidFill>
              <a:srgbClr val="0000FF"/>
            </a:solidFill>
          </a:ln>
        </p:spPr>
        <p:txBody>
          <a:bodyPr wrap="square" lIns="0" tIns="0" rIns="0" bIns="0" rtlCol="0"/>
          <a:lstStyle/>
          <a:p>
            <a:endParaRPr/>
          </a:p>
        </p:txBody>
      </p:sp>
      <p:sp>
        <p:nvSpPr>
          <p:cNvPr id="52" name="object 48">
            <a:extLst>
              <a:ext uri="{FF2B5EF4-FFF2-40B4-BE49-F238E27FC236}">
                <a16:creationId xmlns:a16="http://schemas.microsoft.com/office/drawing/2014/main" id="{A294A3EC-38A2-9D6C-33D3-B14892FBFBCE}"/>
              </a:ext>
            </a:extLst>
          </p:cNvPr>
          <p:cNvSpPr/>
          <p:nvPr/>
        </p:nvSpPr>
        <p:spPr>
          <a:xfrm>
            <a:off x="5652771" y="5120258"/>
            <a:ext cx="732155" cy="365760"/>
          </a:xfrm>
          <a:custGeom>
            <a:avLst/>
            <a:gdLst/>
            <a:ahLst/>
            <a:cxnLst/>
            <a:rect l="l" t="t" r="r" b="b"/>
            <a:pathLst>
              <a:path w="732154" h="365760">
                <a:moveTo>
                  <a:pt x="0" y="0"/>
                </a:moveTo>
                <a:lnTo>
                  <a:pt x="732154" y="365632"/>
                </a:lnTo>
              </a:path>
            </a:pathLst>
          </a:custGeom>
          <a:ln w="9524">
            <a:solidFill>
              <a:srgbClr val="0000FF"/>
            </a:solidFill>
          </a:ln>
        </p:spPr>
        <p:txBody>
          <a:bodyPr wrap="square" lIns="0" tIns="0" rIns="0" bIns="0" rtlCol="0"/>
          <a:lstStyle/>
          <a:p>
            <a:endParaRPr/>
          </a:p>
        </p:txBody>
      </p:sp>
      <p:sp>
        <p:nvSpPr>
          <p:cNvPr id="53" name="object 49">
            <a:extLst>
              <a:ext uri="{FF2B5EF4-FFF2-40B4-BE49-F238E27FC236}">
                <a16:creationId xmlns:a16="http://schemas.microsoft.com/office/drawing/2014/main" id="{54F66056-E7D4-36C6-5CFE-147A77A9D59F}"/>
              </a:ext>
            </a:extLst>
          </p:cNvPr>
          <p:cNvSpPr/>
          <p:nvPr/>
        </p:nvSpPr>
        <p:spPr>
          <a:xfrm>
            <a:off x="800355" y="5306187"/>
            <a:ext cx="242570" cy="316865"/>
          </a:xfrm>
          <a:custGeom>
            <a:avLst/>
            <a:gdLst/>
            <a:ahLst/>
            <a:cxnLst/>
            <a:rect l="l" t="t" r="r" b="b"/>
            <a:pathLst>
              <a:path w="242569" h="316864">
                <a:moveTo>
                  <a:pt x="0" y="0"/>
                </a:moveTo>
                <a:lnTo>
                  <a:pt x="241985" y="316864"/>
                </a:lnTo>
              </a:path>
            </a:pathLst>
          </a:custGeom>
          <a:ln w="9525">
            <a:solidFill>
              <a:srgbClr val="0000FF"/>
            </a:solidFill>
          </a:ln>
        </p:spPr>
        <p:txBody>
          <a:bodyPr wrap="square" lIns="0" tIns="0" rIns="0" bIns="0" rtlCol="0"/>
          <a:lstStyle/>
          <a:p>
            <a:endParaRPr/>
          </a:p>
        </p:txBody>
      </p:sp>
      <p:sp>
        <p:nvSpPr>
          <p:cNvPr id="54" name="object 50">
            <a:extLst>
              <a:ext uri="{FF2B5EF4-FFF2-40B4-BE49-F238E27FC236}">
                <a16:creationId xmlns:a16="http://schemas.microsoft.com/office/drawing/2014/main" id="{7E66089F-5E86-8D46-A8A4-FCF685166B6E}"/>
              </a:ext>
            </a:extLst>
          </p:cNvPr>
          <p:cNvSpPr/>
          <p:nvPr/>
        </p:nvSpPr>
        <p:spPr>
          <a:xfrm>
            <a:off x="4169918" y="4435982"/>
            <a:ext cx="1483995" cy="434975"/>
          </a:xfrm>
          <a:custGeom>
            <a:avLst/>
            <a:gdLst/>
            <a:ahLst/>
            <a:cxnLst/>
            <a:rect l="l" t="t" r="r" b="b"/>
            <a:pathLst>
              <a:path w="1483995" h="434975">
                <a:moveTo>
                  <a:pt x="0" y="0"/>
                </a:moveTo>
                <a:lnTo>
                  <a:pt x="1483487" y="345566"/>
                </a:lnTo>
              </a:path>
              <a:path w="1483995" h="434975">
                <a:moveTo>
                  <a:pt x="0" y="0"/>
                </a:moveTo>
                <a:lnTo>
                  <a:pt x="94741" y="434974"/>
                </a:lnTo>
              </a:path>
            </a:pathLst>
          </a:custGeom>
          <a:ln w="9525">
            <a:solidFill>
              <a:srgbClr val="0000FF"/>
            </a:solidFill>
          </a:ln>
        </p:spPr>
        <p:txBody>
          <a:bodyPr wrap="square" lIns="0" tIns="0" rIns="0" bIns="0" rtlCol="0"/>
          <a:lstStyle/>
          <a:p>
            <a:endParaRPr/>
          </a:p>
        </p:txBody>
      </p:sp>
      <p:sp>
        <p:nvSpPr>
          <p:cNvPr id="55" name="object 51">
            <a:extLst>
              <a:ext uri="{FF2B5EF4-FFF2-40B4-BE49-F238E27FC236}">
                <a16:creationId xmlns:a16="http://schemas.microsoft.com/office/drawing/2014/main" id="{EB79C7F2-3CB5-3D89-2624-E01BD4088D80}"/>
              </a:ext>
            </a:extLst>
          </p:cNvPr>
          <p:cNvSpPr/>
          <p:nvPr/>
        </p:nvSpPr>
        <p:spPr>
          <a:xfrm>
            <a:off x="7684263" y="4013835"/>
            <a:ext cx="2794000" cy="1485900"/>
          </a:xfrm>
          <a:custGeom>
            <a:avLst/>
            <a:gdLst/>
            <a:ahLst/>
            <a:cxnLst/>
            <a:rect l="l" t="t" r="r" b="b"/>
            <a:pathLst>
              <a:path w="2794000" h="1485900">
                <a:moveTo>
                  <a:pt x="213360" y="0"/>
                </a:moveTo>
                <a:lnTo>
                  <a:pt x="1844167" y="959230"/>
                </a:lnTo>
              </a:path>
              <a:path w="2794000" h="1485900">
                <a:moveTo>
                  <a:pt x="213360" y="0"/>
                </a:moveTo>
                <a:lnTo>
                  <a:pt x="1323721" y="359409"/>
                </a:lnTo>
              </a:path>
              <a:path w="2794000" h="1485900">
                <a:moveTo>
                  <a:pt x="213487" y="0"/>
                </a:moveTo>
                <a:lnTo>
                  <a:pt x="0" y="638555"/>
                </a:lnTo>
              </a:path>
              <a:path w="2794000" h="1485900">
                <a:moveTo>
                  <a:pt x="0" y="976883"/>
                </a:moveTo>
                <a:lnTo>
                  <a:pt x="249554" y="1308480"/>
                </a:lnTo>
              </a:path>
              <a:path w="2794000" h="1485900">
                <a:moveTo>
                  <a:pt x="1844040" y="1298447"/>
                </a:moveTo>
                <a:lnTo>
                  <a:pt x="2004695" y="1485391"/>
                </a:lnTo>
              </a:path>
              <a:path w="2794000" h="1485900">
                <a:moveTo>
                  <a:pt x="2602992" y="359663"/>
                </a:moveTo>
                <a:lnTo>
                  <a:pt x="2793746" y="492124"/>
                </a:lnTo>
              </a:path>
            </a:pathLst>
          </a:custGeom>
          <a:ln w="9525">
            <a:solidFill>
              <a:srgbClr val="FF0000"/>
            </a:solidFill>
          </a:ln>
        </p:spPr>
        <p:txBody>
          <a:bodyPr wrap="square" lIns="0" tIns="0" rIns="0" bIns="0" rtlCol="0"/>
          <a:lstStyle/>
          <a:p>
            <a:endParaRPr/>
          </a:p>
        </p:txBody>
      </p:sp>
      <p:sp>
        <p:nvSpPr>
          <p:cNvPr id="56" name="object 52">
            <a:extLst>
              <a:ext uri="{FF2B5EF4-FFF2-40B4-BE49-F238E27FC236}">
                <a16:creationId xmlns:a16="http://schemas.microsoft.com/office/drawing/2014/main" id="{AB752C0D-CA11-092C-BA78-0F8B7CBC5602}"/>
              </a:ext>
            </a:extLst>
          </p:cNvPr>
          <p:cNvSpPr/>
          <p:nvPr/>
        </p:nvSpPr>
        <p:spPr>
          <a:xfrm>
            <a:off x="2749960" y="2928871"/>
            <a:ext cx="185420" cy="370841"/>
          </a:xfrm>
          <a:custGeom>
            <a:avLst/>
            <a:gdLst/>
            <a:ahLst/>
            <a:cxnLst/>
            <a:rect l="l" t="t" r="r" b="b"/>
            <a:pathLst>
              <a:path w="182244" h="678180">
                <a:moveTo>
                  <a:pt x="73829" y="74866"/>
                </a:moveTo>
                <a:lnTo>
                  <a:pt x="59736" y="110078"/>
                </a:lnTo>
                <a:lnTo>
                  <a:pt x="143990" y="677799"/>
                </a:lnTo>
                <a:lnTo>
                  <a:pt x="181709" y="672211"/>
                </a:lnTo>
                <a:lnTo>
                  <a:pt x="97434" y="104346"/>
                </a:lnTo>
                <a:lnTo>
                  <a:pt x="73829" y="74866"/>
                </a:lnTo>
                <a:close/>
              </a:path>
              <a:path w="182244" h="678180">
                <a:moveTo>
                  <a:pt x="62710" y="0"/>
                </a:moveTo>
                <a:lnTo>
                  <a:pt x="1369" y="153162"/>
                </a:lnTo>
                <a:lnTo>
                  <a:pt x="0" y="160621"/>
                </a:lnTo>
                <a:lnTo>
                  <a:pt x="1559" y="167782"/>
                </a:lnTo>
                <a:lnTo>
                  <a:pt x="5691" y="173825"/>
                </a:lnTo>
                <a:lnTo>
                  <a:pt x="12037" y="177927"/>
                </a:lnTo>
                <a:lnTo>
                  <a:pt x="19478" y="179316"/>
                </a:lnTo>
                <a:lnTo>
                  <a:pt x="26610" y="177800"/>
                </a:lnTo>
                <a:lnTo>
                  <a:pt x="32646" y="173712"/>
                </a:lnTo>
                <a:lnTo>
                  <a:pt x="36802" y="167386"/>
                </a:lnTo>
                <a:lnTo>
                  <a:pt x="59736" y="110078"/>
                </a:lnTo>
                <a:lnTo>
                  <a:pt x="49375" y="40259"/>
                </a:lnTo>
                <a:lnTo>
                  <a:pt x="87094" y="34671"/>
                </a:lnTo>
                <a:lnTo>
                  <a:pt x="90474" y="34671"/>
                </a:lnTo>
                <a:lnTo>
                  <a:pt x="62710" y="0"/>
                </a:lnTo>
                <a:close/>
              </a:path>
              <a:path w="182244" h="678180">
                <a:moveTo>
                  <a:pt x="90474" y="34671"/>
                </a:moveTo>
                <a:lnTo>
                  <a:pt x="87094" y="34671"/>
                </a:lnTo>
                <a:lnTo>
                  <a:pt x="97434" y="104346"/>
                </a:lnTo>
                <a:lnTo>
                  <a:pt x="136116" y="152654"/>
                </a:lnTo>
                <a:lnTo>
                  <a:pt x="141928" y="157468"/>
                </a:lnTo>
                <a:lnTo>
                  <a:pt x="148895" y="159638"/>
                </a:lnTo>
                <a:lnTo>
                  <a:pt x="156172" y="159047"/>
                </a:lnTo>
                <a:lnTo>
                  <a:pt x="162913" y="155575"/>
                </a:lnTo>
                <a:lnTo>
                  <a:pt x="167727" y="149762"/>
                </a:lnTo>
                <a:lnTo>
                  <a:pt x="169898" y="142795"/>
                </a:lnTo>
                <a:lnTo>
                  <a:pt x="169306" y="135518"/>
                </a:lnTo>
                <a:lnTo>
                  <a:pt x="165834" y="128778"/>
                </a:lnTo>
                <a:lnTo>
                  <a:pt x="90474" y="34671"/>
                </a:lnTo>
                <a:close/>
              </a:path>
              <a:path w="182244" h="678180">
                <a:moveTo>
                  <a:pt x="87094" y="34671"/>
                </a:moveTo>
                <a:lnTo>
                  <a:pt x="49375" y="40259"/>
                </a:lnTo>
                <a:lnTo>
                  <a:pt x="59736" y="110078"/>
                </a:lnTo>
                <a:lnTo>
                  <a:pt x="73829" y="74866"/>
                </a:lnTo>
                <a:lnTo>
                  <a:pt x="53439" y="49403"/>
                </a:lnTo>
                <a:lnTo>
                  <a:pt x="85951" y="44577"/>
                </a:lnTo>
                <a:lnTo>
                  <a:pt x="88564" y="44577"/>
                </a:lnTo>
                <a:lnTo>
                  <a:pt x="87094" y="34671"/>
                </a:lnTo>
                <a:close/>
              </a:path>
              <a:path w="182244" h="678180">
                <a:moveTo>
                  <a:pt x="88564" y="44577"/>
                </a:moveTo>
                <a:lnTo>
                  <a:pt x="85951" y="44577"/>
                </a:lnTo>
                <a:lnTo>
                  <a:pt x="73829" y="74866"/>
                </a:lnTo>
                <a:lnTo>
                  <a:pt x="97434" y="104346"/>
                </a:lnTo>
                <a:lnTo>
                  <a:pt x="88564" y="44577"/>
                </a:lnTo>
                <a:close/>
              </a:path>
              <a:path w="182244" h="678180">
                <a:moveTo>
                  <a:pt x="85951" y="44577"/>
                </a:moveTo>
                <a:lnTo>
                  <a:pt x="53439" y="49403"/>
                </a:lnTo>
                <a:lnTo>
                  <a:pt x="73829" y="74866"/>
                </a:lnTo>
                <a:lnTo>
                  <a:pt x="85951" y="44577"/>
                </a:lnTo>
                <a:close/>
              </a:path>
            </a:pathLst>
          </a:custGeom>
          <a:solidFill>
            <a:srgbClr val="000000"/>
          </a:solidFill>
        </p:spPr>
        <p:txBody>
          <a:bodyPr wrap="square" lIns="0" tIns="0" rIns="0" bIns="0" rtlCol="0"/>
          <a:lstStyle/>
          <a:p>
            <a:endParaRPr/>
          </a:p>
        </p:txBody>
      </p:sp>
      <p:sp>
        <p:nvSpPr>
          <p:cNvPr id="57" name="object 53">
            <a:extLst>
              <a:ext uri="{FF2B5EF4-FFF2-40B4-BE49-F238E27FC236}">
                <a16:creationId xmlns:a16="http://schemas.microsoft.com/office/drawing/2014/main" id="{FFDD535B-C340-566B-7EAC-7CB8ED915AB2}"/>
              </a:ext>
            </a:extLst>
          </p:cNvPr>
          <p:cNvSpPr/>
          <p:nvPr/>
        </p:nvSpPr>
        <p:spPr>
          <a:xfrm>
            <a:off x="2810003" y="1700381"/>
            <a:ext cx="1616075" cy="570230"/>
          </a:xfrm>
          <a:custGeom>
            <a:avLst/>
            <a:gdLst/>
            <a:ahLst/>
            <a:cxnLst/>
            <a:rect l="l" t="t" r="r" b="b"/>
            <a:pathLst>
              <a:path w="1616075" h="570230">
                <a:moveTo>
                  <a:pt x="1506849" y="50719"/>
                </a:moveTo>
                <a:lnTo>
                  <a:pt x="0" y="533548"/>
                </a:lnTo>
                <a:lnTo>
                  <a:pt x="11684" y="569870"/>
                </a:lnTo>
                <a:lnTo>
                  <a:pt x="1518585" y="86903"/>
                </a:lnTo>
                <a:lnTo>
                  <a:pt x="1543785" y="58883"/>
                </a:lnTo>
                <a:lnTo>
                  <a:pt x="1506849" y="50719"/>
                </a:lnTo>
                <a:close/>
              </a:path>
              <a:path w="1616075" h="570230">
                <a:moveTo>
                  <a:pt x="1585997" y="29231"/>
                </a:moveTo>
                <a:lnTo>
                  <a:pt x="1573910" y="29231"/>
                </a:lnTo>
                <a:lnTo>
                  <a:pt x="1585595" y="65426"/>
                </a:lnTo>
                <a:lnTo>
                  <a:pt x="1518585" y="86903"/>
                </a:lnTo>
                <a:lnTo>
                  <a:pt x="1477137" y="132990"/>
                </a:lnTo>
                <a:lnTo>
                  <a:pt x="1473247" y="139465"/>
                </a:lnTo>
                <a:lnTo>
                  <a:pt x="1472215" y="146690"/>
                </a:lnTo>
                <a:lnTo>
                  <a:pt x="1473993" y="153797"/>
                </a:lnTo>
                <a:lnTo>
                  <a:pt x="1478533" y="159914"/>
                </a:lnTo>
                <a:lnTo>
                  <a:pt x="1485062" y="163732"/>
                </a:lnTo>
                <a:lnTo>
                  <a:pt x="1492281" y="164740"/>
                </a:lnTo>
                <a:lnTo>
                  <a:pt x="1499358" y="162986"/>
                </a:lnTo>
                <a:lnTo>
                  <a:pt x="1505458" y="158517"/>
                </a:lnTo>
                <a:lnTo>
                  <a:pt x="1615820" y="35835"/>
                </a:lnTo>
                <a:lnTo>
                  <a:pt x="1585997" y="29231"/>
                </a:lnTo>
                <a:close/>
              </a:path>
              <a:path w="1616075" h="570230">
                <a:moveTo>
                  <a:pt x="1543785" y="58883"/>
                </a:moveTo>
                <a:lnTo>
                  <a:pt x="1518585" y="86903"/>
                </a:lnTo>
                <a:lnTo>
                  <a:pt x="1584009" y="65934"/>
                </a:lnTo>
                <a:lnTo>
                  <a:pt x="1575689" y="65934"/>
                </a:lnTo>
                <a:lnTo>
                  <a:pt x="1543785" y="58883"/>
                </a:lnTo>
                <a:close/>
              </a:path>
              <a:path w="1616075" h="570230">
                <a:moveTo>
                  <a:pt x="1565656" y="34565"/>
                </a:moveTo>
                <a:lnTo>
                  <a:pt x="1543785" y="58883"/>
                </a:lnTo>
                <a:lnTo>
                  <a:pt x="1575689" y="65934"/>
                </a:lnTo>
                <a:lnTo>
                  <a:pt x="1565656" y="34565"/>
                </a:lnTo>
                <a:close/>
              </a:path>
              <a:path w="1616075" h="570230">
                <a:moveTo>
                  <a:pt x="1575632" y="34565"/>
                </a:moveTo>
                <a:lnTo>
                  <a:pt x="1565656" y="34565"/>
                </a:lnTo>
                <a:lnTo>
                  <a:pt x="1575689" y="65934"/>
                </a:lnTo>
                <a:lnTo>
                  <a:pt x="1584009" y="65934"/>
                </a:lnTo>
                <a:lnTo>
                  <a:pt x="1585595" y="65426"/>
                </a:lnTo>
                <a:lnTo>
                  <a:pt x="1575632" y="34565"/>
                </a:lnTo>
                <a:close/>
              </a:path>
              <a:path w="1616075" h="570230">
                <a:moveTo>
                  <a:pt x="1573910" y="29231"/>
                </a:moveTo>
                <a:lnTo>
                  <a:pt x="1506849" y="50719"/>
                </a:lnTo>
                <a:lnTo>
                  <a:pt x="1543785" y="58883"/>
                </a:lnTo>
                <a:lnTo>
                  <a:pt x="1565656" y="34565"/>
                </a:lnTo>
                <a:lnTo>
                  <a:pt x="1575632" y="34565"/>
                </a:lnTo>
                <a:lnTo>
                  <a:pt x="1573910" y="29231"/>
                </a:lnTo>
                <a:close/>
              </a:path>
              <a:path w="1616075" h="570230">
                <a:moveTo>
                  <a:pt x="1447087" y="0"/>
                </a:moveTo>
                <a:lnTo>
                  <a:pt x="1440291" y="2672"/>
                </a:lnTo>
                <a:lnTo>
                  <a:pt x="1434994" y="7703"/>
                </a:lnTo>
                <a:lnTo>
                  <a:pt x="1431925" y="14626"/>
                </a:lnTo>
                <a:lnTo>
                  <a:pt x="1431847" y="22197"/>
                </a:lnTo>
                <a:lnTo>
                  <a:pt x="1434544" y="28993"/>
                </a:lnTo>
                <a:lnTo>
                  <a:pt x="1439550" y="34289"/>
                </a:lnTo>
                <a:lnTo>
                  <a:pt x="1446403" y="37359"/>
                </a:lnTo>
                <a:lnTo>
                  <a:pt x="1506849" y="50719"/>
                </a:lnTo>
                <a:lnTo>
                  <a:pt x="1573910" y="29231"/>
                </a:lnTo>
                <a:lnTo>
                  <a:pt x="1585997" y="29231"/>
                </a:lnTo>
                <a:lnTo>
                  <a:pt x="1454658" y="148"/>
                </a:lnTo>
                <a:lnTo>
                  <a:pt x="1447087" y="0"/>
                </a:lnTo>
                <a:close/>
              </a:path>
            </a:pathLst>
          </a:custGeom>
          <a:solidFill>
            <a:srgbClr val="000000"/>
          </a:solidFill>
        </p:spPr>
        <p:txBody>
          <a:bodyPr wrap="square" lIns="0" tIns="0" rIns="0" bIns="0" rtlCol="0"/>
          <a:lstStyle/>
          <a:p>
            <a:endParaRPr/>
          </a:p>
        </p:txBody>
      </p:sp>
      <p:sp>
        <p:nvSpPr>
          <p:cNvPr id="58" name="object 54">
            <a:extLst>
              <a:ext uri="{FF2B5EF4-FFF2-40B4-BE49-F238E27FC236}">
                <a16:creationId xmlns:a16="http://schemas.microsoft.com/office/drawing/2014/main" id="{8F407E99-ED01-547D-FA7D-A691A1F1474C}"/>
              </a:ext>
            </a:extLst>
          </p:cNvPr>
          <p:cNvSpPr/>
          <p:nvPr/>
        </p:nvSpPr>
        <p:spPr>
          <a:xfrm>
            <a:off x="7759447" y="3156585"/>
            <a:ext cx="185420" cy="489584"/>
          </a:xfrm>
          <a:custGeom>
            <a:avLst/>
            <a:gdLst/>
            <a:ahLst/>
            <a:cxnLst/>
            <a:rect l="l" t="t" r="r" b="b"/>
            <a:pathLst>
              <a:path w="185420" h="489585">
                <a:moveTo>
                  <a:pt x="37258" y="338343"/>
                </a:moveTo>
                <a:lnTo>
                  <a:pt x="30081" y="339615"/>
                </a:lnTo>
                <a:lnTo>
                  <a:pt x="23749" y="343661"/>
                </a:lnTo>
                <a:lnTo>
                  <a:pt x="19438" y="349924"/>
                </a:lnTo>
                <a:lnTo>
                  <a:pt x="17938" y="357092"/>
                </a:lnTo>
                <a:lnTo>
                  <a:pt x="19248" y="364307"/>
                </a:lnTo>
                <a:lnTo>
                  <a:pt x="23367" y="370713"/>
                </a:lnTo>
                <a:lnTo>
                  <a:pt x="138175" y="489076"/>
                </a:lnTo>
                <a:lnTo>
                  <a:pt x="147614" y="456945"/>
                </a:lnTo>
                <a:lnTo>
                  <a:pt x="110616" y="456945"/>
                </a:lnTo>
                <a:lnTo>
                  <a:pt x="93733" y="388596"/>
                </a:lnTo>
                <a:lnTo>
                  <a:pt x="50672" y="344169"/>
                </a:lnTo>
                <a:lnTo>
                  <a:pt x="44412" y="339857"/>
                </a:lnTo>
                <a:lnTo>
                  <a:pt x="37258" y="338343"/>
                </a:lnTo>
                <a:close/>
              </a:path>
              <a:path w="185420" h="489585">
                <a:moveTo>
                  <a:pt x="93733" y="388596"/>
                </a:moveTo>
                <a:lnTo>
                  <a:pt x="110616" y="456945"/>
                </a:lnTo>
                <a:lnTo>
                  <a:pt x="147574" y="447801"/>
                </a:lnTo>
                <a:lnTo>
                  <a:pt x="147385" y="447039"/>
                </a:lnTo>
                <a:lnTo>
                  <a:pt x="110870" y="447039"/>
                </a:lnTo>
                <a:lnTo>
                  <a:pt x="120066" y="415764"/>
                </a:lnTo>
                <a:lnTo>
                  <a:pt x="93733" y="388596"/>
                </a:lnTo>
                <a:close/>
              </a:path>
              <a:path w="185420" h="489585">
                <a:moveTo>
                  <a:pt x="164264" y="306466"/>
                </a:moveTo>
                <a:lnTo>
                  <a:pt x="157305" y="308705"/>
                </a:lnTo>
                <a:lnTo>
                  <a:pt x="151703" y="313372"/>
                </a:lnTo>
                <a:lnTo>
                  <a:pt x="148208" y="320039"/>
                </a:lnTo>
                <a:lnTo>
                  <a:pt x="130724" y="379512"/>
                </a:lnTo>
                <a:lnTo>
                  <a:pt x="147574" y="447801"/>
                </a:lnTo>
                <a:lnTo>
                  <a:pt x="110616" y="456945"/>
                </a:lnTo>
                <a:lnTo>
                  <a:pt x="147614" y="456945"/>
                </a:lnTo>
                <a:lnTo>
                  <a:pt x="184657" y="330834"/>
                </a:lnTo>
                <a:lnTo>
                  <a:pt x="185350" y="323266"/>
                </a:lnTo>
                <a:lnTo>
                  <a:pt x="183149" y="316293"/>
                </a:lnTo>
                <a:lnTo>
                  <a:pt x="178496" y="310653"/>
                </a:lnTo>
                <a:lnTo>
                  <a:pt x="171830" y="307085"/>
                </a:lnTo>
                <a:lnTo>
                  <a:pt x="164264" y="306466"/>
                </a:lnTo>
                <a:close/>
              </a:path>
              <a:path w="185420" h="489585">
                <a:moveTo>
                  <a:pt x="120066" y="415764"/>
                </a:moveTo>
                <a:lnTo>
                  <a:pt x="110870" y="447039"/>
                </a:lnTo>
                <a:lnTo>
                  <a:pt x="142747" y="439165"/>
                </a:lnTo>
                <a:lnTo>
                  <a:pt x="120066" y="415764"/>
                </a:lnTo>
                <a:close/>
              </a:path>
              <a:path w="185420" h="489585">
                <a:moveTo>
                  <a:pt x="130724" y="379512"/>
                </a:moveTo>
                <a:lnTo>
                  <a:pt x="120066" y="415764"/>
                </a:lnTo>
                <a:lnTo>
                  <a:pt x="142747" y="439165"/>
                </a:lnTo>
                <a:lnTo>
                  <a:pt x="110870" y="447039"/>
                </a:lnTo>
                <a:lnTo>
                  <a:pt x="147385" y="447039"/>
                </a:lnTo>
                <a:lnTo>
                  <a:pt x="130724" y="379512"/>
                </a:lnTo>
                <a:close/>
              </a:path>
              <a:path w="185420" h="489585">
                <a:moveTo>
                  <a:pt x="37083" y="0"/>
                </a:moveTo>
                <a:lnTo>
                  <a:pt x="0" y="9143"/>
                </a:lnTo>
                <a:lnTo>
                  <a:pt x="93733" y="388596"/>
                </a:lnTo>
                <a:lnTo>
                  <a:pt x="120066" y="415764"/>
                </a:lnTo>
                <a:lnTo>
                  <a:pt x="130724" y="379512"/>
                </a:lnTo>
                <a:lnTo>
                  <a:pt x="37083" y="0"/>
                </a:lnTo>
                <a:close/>
              </a:path>
            </a:pathLst>
          </a:custGeom>
          <a:solidFill>
            <a:srgbClr val="000000"/>
          </a:solidFill>
        </p:spPr>
        <p:txBody>
          <a:bodyPr wrap="square" lIns="0" tIns="0" rIns="0" bIns="0" rtlCol="0"/>
          <a:lstStyle/>
          <a:p>
            <a:endParaRPr/>
          </a:p>
        </p:txBody>
      </p:sp>
      <p:sp>
        <p:nvSpPr>
          <p:cNvPr id="59" name="object 55">
            <a:extLst>
              <a:ext uri="{FF2B5EF4-FFF2-40B4-BE49-F238E27FC236}">
                <a16:creationId xmlns:a16="http://schemas.microsoft.com/office/drawing/2014/main" id="{BD3802FC-A9CE-A194-1764-609135B59742}"/>
              </a:ext>
            </a:extLst>
          </p:cNvPr>
          <p:cNvSpPr txBox="1"/>
          <p:nvPr/>
        </p:nvSpPr>
        <p:spPr>
          <a:xfrm>
            <a:off x="4669917" y="3486023"/>
            <a:ext cx="1348105" cy="452755"/>
          </a:xfrm>
          <a:prstGeom prst="rect">
            <a:avLst/>
          </a:prstGeom>
        </p:spPr>
        <p:txBody>
          <a:bodyPr vert="horz" wrap="square" lIns="0" tIns="13335" rIns="0" bIns="0" rtlCol="0">
            <a:spAutoFit/>
          </a:bodyPr>
          <a:lstStyle/>
          <a:p>
            <a:pPr marL="97790" marR="5080" indent="-85725">
              <a:lnSpc>
                <a:spcPct val="100000"/>
              </a:lnSpc>
              <a:spcBef>
                <a:spcPts val="105"/>
              </a:spcBef>
            </a:pPr>
            <a:r>
              <a:rPr sz="1400" spc="-10" dirty="0">
                <a:latin typeface="Tahoma"/>
                <a:cs typeface="Tahoma"/>
              </a:rPr>
              <a:t>monosynaptic, polysynaptic</a:t>
            </a:r>
            <a:endParaRPr sz="1400" dirty="0">
              <a:latin typeface="Tahoma"/>
              <a:cs typeface="Tahoma"/>
            </a:endParaRPr>
          </a:p>
        </p:txBody>
      </p:sp>
      <p:sp>
        <p:nvSpPr>
          <p:cNvPr id="60" name="object 56">
            <a:extLst>
              <a:ext uri="{FF2B5EF4-FFF2-40B4-BE49-F238E27FC236}">
                <a16:creationId xmlns:a16="http://schemas.microsoft.com/office/drawing/2014/main" id="{96E74626-5C29-E204-8411-8390947C15E6}"/>
              </a:ext>
            </a:extLst>
          </p:cNvPr>
          <p:cNvSpPr/>
          <p:nvPr/>
        </p:nvSpPr>
        <p:spPr>
          <a:xfrm>
            <a:off x="5343398" y="3241167"/>
            <a:ext cx="125730" cy="212725"/>
          </a:xfrm>
          <a:custGeom>
            <a:avLst/>
            <a:gdLst/>
            <a:ahLst/>
            <a:cxnLst/>
            <a:rect l="l" t="t" r="r" b="b"/>
            <a:pathLst>
              <a:path w="125729" h="212725">
                <a:moveTo>
                  <a:pt x="125730" y="0"/>
                </a:moveTo>
                <a:lnTo>
                  <a:pt x="0" y="212216"/>
                </a:lnTo>
              </a:path>
            </a:pathLst>
          </a:custGeom>
          <a:ln w="9525">
            <a:solidFill>
              <a:srgbClr val="000000"/>
            </a:solidFill>
          </a:ln>
        </p:spPr>
        <p:txBody>
          <a:bodyPr wrap="square" lIns="0" tIns="0" rIns="0" bIns="0" rtlCol="0"/>
          <a:lstStyle/>
          <a:p>
            <a:endParaRPr/>
          </a:p>
        </p:txBody>
      </p:sp>
      <p:sp>
        <p:nvSpPr>
          <p:cNvPr id="61" name="object 57">
            <a:extLst>
              <a:ext uri="{FF2B5EF4-FFF2-40B4-BE49-F238E27FC236}">
                <a16:creationId xmlns:a16="http://schemas.microsoft.com/office/drawing/2014/main" id="{CC2C1962-05B7-AB31-E6CF-24E6AA7D2658}"/>
              </a:ext>
            </a:extLst>
          </p:cNvPr>
          <p:cNvSpPr txBox="1"/>
          <p:nvPr/>
        </p:nvSpPr>
        <p:spPr>
          <a:xfrm>
            <a:off x="153417" y="4723256"/>
            <a:ext cx="1295400" cy="537968"/>
          </a:xfrm>
          <a:prstGeom prst="rect">
            <a:avLst/>
          </a:prstGeom>
          <a:ln w="19050">
            <a:solidFill>
              <a:srgbClr val="0000FF"/>
            </a:solidFill>
          </a:ln>
        </p:spPr>
        <p:txBody>
          <a:bodyPr vert="horz" wrap="square" lIns="0" tIns="45085" rIns="0" bIns="0" rtlCol="0">
            <a:spAutoFit/>
          </a:bodyPr>
          <a:lstStyle/>
          <a:p>
            <a:pPr marL="226060" marR="219710" indent="65405">
              <a:lnSpc>
                <a:spcPct val="100000"/>
              </a:lnSpc>
              <a:spcBef>
                <a:spcPts val="355"/>
              </a:spcBef>
            </a:pPr>
            <a:r>
              <a:rPr lang="cs-CZ" sz="1600" spc="-10" dirty="0">
                <a:latin typeface="Tahoma"/>
                <a:cs typeface="Tahoma"/>
              </a:rPr>
              <a:t>v</a:t>
            </a:r>
            <a:r>
              <a:rPr sz="1600" spc="-10" dirty="0" err="1">
                <a:latin typeface="Tahoma"/>
                <a:cs typeface="Tahoma"/>
              </a:rPr>
              <a:t>iscero</a:t>
            </a:r>
            <a:r>
              <a:rPr sz="1600" spc="-10" dirty="0">
                <a:latin typeface="Tahoma"/>
                <a:cs typeface="Tahoma"/>
              </a:rPr>
              <a:t>- receptor</a:t>
            </a:r>
            <a:r>
              <a:rPr lang="cs-CZ" sz="1600" spc="-10" dirty="0">
                <a:latin typeface="Tahoma"/>
                <a:cs typeface="Tahoma"/>
              </a:rPr>
              <a:t>s</a:t>
            </a:r>
            <a:endParaRPr sz="1600" dirty="0">
              <a:latin typeface="Tahoma"/>
              <a:cs typeface="Tahoma"/>
            </a:endParaRPr>
          </a:p>
        </p:txBody>
      </p:sp>
      <p:sp>
        <p:nvSpPr>
          <p:cNvPr id="62" name="object 58">
            <a:extLst>
              <a:ext uri="{FF2B5EF4-FFF2-40B4-BE49-F238E27FC236}">
                <a16:creationId xmlns:a16="http://schemas.microsoft.com/office/drawing/2014/main" id="{5C9F801B-4668-048E-D7BA-58F3814F5B43}"/>
              </a:ext>
            </a:extLst>
          </p:cNvPr>
          <p:cNvSpPr/>
          <p:nvPr/>
        </p:nvSpPr>
        <p:spPr>
          <a:xfrm>
            <a:off x="800355" y="4274438"/>
            <a:ext cx="412750" cy="447675"/>
          </a:xfrm>
          <a:custGeom>
            <a:avLst/>
            <a:gdLst/>
            <a:ahLst/>
            <a:cxnLst/>
            <a:rect l="l" t="t" r="r" b="b"/>
            <a:pathLst>
              <a:path w="412750" h="447675">
                <a:moveTo>
                  <a:pt x="412610" y="0"/>
                </a:moveTo>
                <a:lnTo>
                  <a:pt x="0" y="447294"/>
                </a:lnTo>
              </a:path>
            </a:pathLst>
          </a:custGeom>
          <a:ln w="9525">
            <a:solidFill>
              <a:srgbClr val="0000FF"/>
            </a:solidFill>
          </a:ln>
        </p:spPr>
        <p:txBody>
          <a:bodyPr wrap="square" lIns="0" tIns="0" rIns="0" bIns="0" rtlCol="0"/>
          <a:lstStyle/>
          <a:p>
            <a:endParaRPr/>
          </a:p>
        </p:txBody>
      </p:sp>
      <p:sp>
        <p:nvSpPr>
          <p:cNvPr id="63" name="object 59">
            <a:extLst>
              <a:ext uri="{FF2B5EF4-FFF2-40B4-BE49-F238E27FC236}">
                <a16:creationId xmlns:a16="http://schemas.microsoft.com/office/drawing/2014/main" id="{ACD714D5-231F-82A7-6CBE-C93F8CF6223B}"/>
              </a:ext>
            </a:extLst>
          </p:cNvPr>
          <p:cNvSpPr txBox="1"/>
          <p:nvPr/>
        </p:nvSpPr>
        <p:spPr>
          <a:xfrm>
            <a:off x="3780536" y="4871085"/>
            <a:ext cx="969644" cy="292388"/>
          </a:xfrm>
          <a:prstGeom prst="rect">
            <a:avLst/>
          </a:prstGeom>
          <a:ln w="19050">
            <a:solidFill>
              <a:srgbClr val="0000FF"/>
            </a:solidFill>
          </a:ln>
        </p:spPr>
        <p:txBody>
          <a:bodyPr vert="horz" wrap="square" lIns="0" tIns="45720" rIns="0" bIns="0" rtlCol="0">
            <a:spAutoFit/>
          </a:bodyPr>
          <a:lstStyle/>
          <a:p>
            <a:pPr marL="255904">
              <a:lnSpc>
                <a:spcPct val="100000"/>
              </a:lnSpc>
              <a:spcBef>
                <a:spcPts val="360"/>
              </a:spcBef>
            </a:pPr>
            <a:r>
              <a:rPr lang="cs-CZ" sz="1600" spc="-10" dirty="0">
                <a:latin typeface="Tahoma"/>
                <a:cs typeface="Tahoma"/>
              </a:rPr>
              <a:t>skin</a:t>
            </a:r>
            <a:endParaRPr sz="1600" dirty="0">
              <a:latin typeface="Tahoma"/>
              <a:cs typeface="Tahoma"/>
            </a:endParaRPr>
          </a:p>
        </p:txBody>
      </p:sp>
      <p:sp>
        <p:nvSpPr>
          <p:cNvPr id="64" name="object 60">
            <a:extLst>
              <a:ext uri="{FF2B5EF4-FFF2-40B4-BE49-F238E27FC236}">
                <a16:creationId xmlns:a16="http://schemas.microsoft.com/office/drawing/2014/main" id="{6CB39E4F-EFCD-5283-B53C-0C1D731EC796}"/>
              </a:ext>
            </a:extLst>
          </p:cNvPr>
          <p:cNvSpPr/>
          <p:nvPr/>
        </p:nvSpPr>
        <p:spPr>
          <a:xfrm>
            <a:off x="4264406" y="5208650"/>
            <a:ext cx="186690" cy="271780"/>
          </a:xfrm>
          <a:custGeom>
            <a:avLst/>
            <a:gdLst/>
            <a:ahLst/>
            <a:cxnLst/>
            <a:rect l="l" t="t" r="r" b="b"/>
            <a:pathLst>
              <a:path w="186689" h="271779">
                <a:moveTo>
                  <a:pt x="0" y="0"/>
                </a:moveTo>
                <a:lnTo>
                  <a:pt x="186689" y="271271"/>
                </a:lnTo>
              </a:path>
            </a:pathLst>
          </a:custGeom>
          <a:ln w="9525">
            <a:solidFill>
              <a:srgbClr val="0000FF"/>
            </a:solidFill>
          </a:ln>
        </p:spPr>
        <p:txBody>
          <a:bodyPr wrap="square" lIns="0" tIns="0" rIns="0" bIns="0" rtlCol="0"/>
          <a:lstStyle/>
          <a:p>
            <a:endParaRPr/>
          </a:p>
        </p:txBody>
      </p:sp>
    </p:spTree>
    <p:extLst>
      <p:ext uri="{BB962C8B-B14F-4D97-AF65-F5344CB8AC3E}">
        <p14:creationId xmlns:p14="http://schemas.microsoft.com/office/powerpoint/2010/main" val="38026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33FAE8-C7A7-D2C1-B3CC-238465E06B35}"/>
              </a:ext>
            </a:extLst>
          </p:cNvPr>
          <p:cNvSpPr>
            <a:spLocks noGrp="1"/>
          </p:cNvSpPr>
          <p:nvPr>
            <p:ph type="ftr" sz="quarter" idx="10"/>
          </p:nvPr>
        </p:nvSpPr>
        <p:spPr/>
        <p:txBody>
          <a:bodyPr/>
          <a:lstStyle/>
          <a:p>
            <a:r>
              <a:rPr lang="en-US" noProof="0" dirty="0"/>
              <a:t>Examination of reflexes in man</a:t>
            </a:r>
            <a:endParaRPr lang="en-GB" noProof="0" dirty="0"/>
          </a:p>
        </p:txBody>
      </p:sp>
      <p:sp>
        <p:nvSpPr>
          <p:cNvPr id="3" name="Slide Number Placeholder 2">
            <a:extLst>
              <a:ext uri="{FF2B5EF4-FFF2-40B4-BE49-F238E27FC236}">
                <a16:creationId xmlns:a16="http://schemas.microsoft.com/office/drawing/2014/main" id="{BCA5968E-93C8-19FD-EA1C-3C612E44EF2F}"/>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p:txBody>
          <a:bodyPr/>
          <a:lstStyle/>
          <a:p>
            <a:r>
              <a:rPr lang="cs-CZ" dirty="0" err="1"/>
              <a:t>Reflexes</a:t>
            </a:r>
            <a:r>
              <a:rPr lang="cs-CZ" dirty="0"/>
              <a:t> in </a:t>
            </a:r>
            <a:r>
              <a:rPr lang="cs-CZ" dirty="0" err="1"/>
              <a:t>practicals</a:t>
            </a:r>
            <a:endParaRPr lang="cs-CZ" dirty="0"/>
          </a:p>
        </p:txBody>
      </p:sp>
      <p:sp>
        <p:nvSpPr>
          <p:cNvPr id="5" name="Content Placeholder 4">
            <a:extLst>
              <a:ext uri="{FF2B5EF4-FFF2-40B4-BE49-F238E27FC236}">
                <a16:creationId xmlns:a16="http://schemas.microsoft.com/office/drawing/2014/main" id="{A4E01A36-A2C4-990B-666E-DC0175743C23}"/>
              </a:ext>
            </a:extLst>
          </p:cNvPr>
          <p:cNvSpPr>
            <a:spLocks noGrp="1"/>
          </p:cNvSpPr>
          <p:nvPr>
            <p:ph idx="1"/>
          </p:nvPr>
        </p:nvSpPr>
        <p:spPr/>
        <p:txBody>
          <a:bodyPr/>
          <a:lstStyle/>
          <a:p>
            <a:r>
              <a:rPr lang="cs-CZ" dirty="0" err="1"/>
              <a:t>Proprioceptive</a:t>
            </a:r>
            <a:r>
              <a:rPr lang="cs-CZ" dirty="0"/>
              <a:t> </a:t>
            </a:r>
            <a:r>
              <a:rPr lang="cs-CZ" dirty="0" err="1"/>
              <a:t>reflexes</a:t>
            </a:r>
            <a:r>
              <a:rPr lang="cs-CZ" dirty="0"/>
              <a:t> (</a:t>
            </a:r>
            <a:r>
              <a:rPr lang="cs-CZ" dirty="0" err="1"/>
              <a:t>myotatic</a:t>
            </a:r>
            <a:r>
              <a:rPr lang="cs-CZ" dirty="0"/>
              <a:t>, </a:t>
            </a:r>
            <a:r>
              <a:rPr lang="cs-CZ" dirty="0" err="1"/>
              <a:t>stretch</a:t>
            </a:r>
            <a:r>
              <a:rPr lang="cs-CZ" dirty="0"/>
              <a:t>):</a:t>
            </a:r>
          </a:p>
          <a:p>
            <a:pPr lvl="1"/>
            <a:r>
              <a:rPr lang="cs-CZ" dirty="0"/>
              <a:t>jaw </a:t>
            </a:r>
            <a:r>
              <a:rPr lang="cs-CZ" dirty="0" err="1"/>
              <a:t>thrust</a:t>
            </a:r>
            <a:r>
              <a:rPr lang="cs-CZ" dirty="0"/>
              <a:t> reflex (</a:t>
            </a:r>
            <a:r>
              <a:rPr lang="cs-CZ" dirty="0" err="1"/>
              <a:t>masseter</a:t>
            </a:r>
            <a:r>
              <a:rPr lang="cs-CZ" dirty="0"/>
              <a:t>), </a:t>
            </a:r>
            <a:r>
              <a:rPr lang="cs-CZ" dirty="0" err="1"/>
              <a:t>nasopalpebral</a:t>
            </a:r>
            <a:endParaRPr lang="cs-CZ" dirty="0"/>
          </a:p>
          <a:p>
            <a:pPr lvl="1"/>
            <a:r>
              <a:rPr lang="cs-CZ" dirty="0"/>
              <a:t>biceps, </a:t>
            </a:r>
            <a:r>
              <a:rPr lang="cs-CZ" dirty="0" err="1"/>
              <a:t>styloradial</a:t>
            </a:r>
            <a:r>
              <a:rPr lang="cs-CZ" dirty="0"/>
              <a:t>, triceps</a:t>
            </a:r>
          </a:p>
          <a:p>
            <a:pPr lvl="1"/>
            <a:r>
              <a:rPr lang="cs-CZ" dirty="0" err="1"/>
              <a:t>patellar</a:t>
            </a:r>
            <a:r>
              <a:rPr lang="cs-CZ" dirty="0"/>
              <a:t> (</a:t>
            </a:r>
            <a:r>
              <a:rPr lang="cs-CZ" dirty="0" err="1"/>
              <a:t>knee</a:t>
            </a:r>
            <a:r>
              <a:rPr lang="cs-CZ" dirty="0"/>
              <a:t> </a:t>
            </a:r>
            <a:r>
              <a:rPr lang="cs-CZ" dirty="0" err="1"/>
              <a:t>jerk</a:t>
            </a:r>
            <a:r>
              <a:rPr lang="cs-CZ" dirty="0"/>
              <a:t>), </a:t>
            </a:r>
            <a:r>
              <a:rPr lang="cs-CZ" dirty="0" err="1"/>
              <a:t>ankle</a:t>
            </a:r>
            <a:r>
              <a:rPr lang="cs-CZ" dirty="0"/>
              <a:t> </a:t>
            </a:r>
            <a:r>
              <a:rPr lang="cs-CZ" dirty="0" err="1"/>
              <a:t>jerk</a:t>
            </a:r>
            <a:r>
              <a:rPr lang="cs-CZ" dirty="0"/>
              <a:t> (Achilles‘ </a:t>
            </a:r>
            <a:r>
              <a:rPr lang="cs-CZ" dirty="0" err="1"/>
              <a:t>tendon</a:t>
            </a:r>
            <a:r>
              <a:rPr lang="cs-CZ" dirty="0"/>
              <a:t> reflex), </a:t>
            </a:r>
            <a:r>
              <a:rPr lang="cs-CZ" dirty="0" err="1"/>
              <a:t>medioplantar</a:t>
            </a:r>
            <a:endParaRPr lang="cs-CZ" dirty="0"/>
          </a:p>
          <a:p>
            <a:r>
              <a:rPr lang="cs-CZ" dirty="0" err="1"/>
              <a:t>Exteroceptive</a:t>
            </a:r>
            <a:r>
              <a:rPr lang="cs-CZ" dirty="0"/>
              <a:t> </a:t>
            </a:r>
            <a:r>
              <a:rPr lang="cs-CZ" dirty="0" err="1"/>
              <a:t>reflexes</a:t>
            </a:r>
            <a:r>
              <a:rPr lang="cs-CZ" dirty="0"/>
              <a:t> (</a:t>
            </a:r>
            <a:r>
              <a:rPr lang="cs-CZ" dirty="0" err="1"/>
              <a:t>cutaneous</a:t>
            </a:r>
            <a:r>
              <a:rPr lang="cs-CZ" dirty="0"/>
              <a:t> and </a:t>
            </a:r>
            <a:r>
              <a:rPr lang="cs-CZ" dirty="0" err="1"/>
              <a:t>mucous</a:t>
            </a:r>
            <a:r>
              <a:rPr lang="cs-CZ" dirty="0"/>
              <a:t>):</a:t>
            </a:r>
          </a:p>
          <a:p>
            <a:pPr lvl="1"/>
            <a:r>
              <a:rPr lang="cs-CZ" dirty="0" err="1"/>
              <a:t>corneal</a:t>
            </a:r>
            <a:r>
              <a:rPr lang="cs-CZ" dirty="0"/>
              <a:t> and </a:t>
            </a:r>
            <a:r>
              <a:rPr lang="cs-CZ" dirty="0" err="1"/>
              <a:t>conjuctival</a:t>
            </a:r>
            <a:r>
              <a:rPr lang="cs-CZ" dirty="0"/>
              <a:t>, </a:t>
            </a:r>
            <a:r>
              <a:rPr lang="cs-CZ" dirty="0" err="1"/>
              <a:t>palatal</a:t>
            </a:r>
            <a:endParaRPr lang="cs-CZ" dirty="0"/>
          </a:p>
          <a:p>
            <a:pPr lvl="1"/>
            <a:r>
              <a:rPr lang="cs-CZ" dirty="0" err="1"/>
              <a:t>epigastric</a:t>
            </a:r>
            <a:r>
              <a:rPr lang="cs-CZ" dirty="0"/>
              <a:t>, </a:t>
            </a:r>
            <a:r>
              <a:rPr lang="cs-CZ" dirty="0" err="1"/>
              <a:t>mesogastric</a:t>
            </a:r>
            <a:r>
              <a:rPr lang="cs-CZ" dirty="0"/>
              <a:t>, </a:t>
            </a:r>
            <a:r>
              <a:rPr lang="cs-CZ" dirty="0" err="1"/>
              <a:t>hypogastric</a:t>
            </a:r>
            <a:endParaRPr lang="cs-CZ" dirty="0"/>
          </a:p>
          <a:p>
            <a:pPr lvl="1"/>
            <a:r>
              <a:rPr lang="cs-CZ" dirty="0" err="1"/>
              <a:t>plantar</a:t>
            </a:r>
            <a:endParaRPr lang="cs-CZ" dirty="0"/>
          </a:p>
          <a:p>
            <a:r>
              <a:rPr lang="cs-CZ" dirty="0"/>
              <a:t>Sensory </a:t>
            </a:r>
            <a:r>
              <a:rPr lang="cs-CZ" dirty="0" err="1"/>
              <a:t>reflexes</a:t>
            </a:r>
            <a:r>
              <a:rPr lang="cs-CZ" dirty="0"/>
              <a:t>:</a:t>
            </a:r>
          </a:p>
          <a:p>
            <a:pPr lvl="1"/>
            <a:r>
              <a:rPr lang="cs-CZ" dirty="0" err="1"/>
              <a:t>pupillary</a:t>
            </a:r>
            <a:r>
              <a:rPr lang="cs-CZ" dirty="0"/>
              <a:t> </a:t>
            </a:r>
            <a:r>
              <a:rPr lang="cs-CZ" dirty="0" err="1"/>
              <a:t>reponse</a:t>
            </a:r>
            <a:r>
              <a:rPr lang="cs-CZ" dirty="0"/>
              <a:t> to </a:t>
            </a:r>
            <a:r>
              <a:rPr lang="cs-CZ" dirty="0" err="1"/>
              <a:t>light</a:t>
            </a:r>
            <a:r>
              <a:rPr lang="cs-CZ" dirty="0"/>
              <a:t> (direct </a:t>
            </a:r>
            <a:r>
              <a:rPr lang="cs-CZ" dirty="0" err="1"/>
              <a:t>or</a:t>
            </a:r>
            <a:r>
              <a:rPr lang="cs-CZ" dirty="0"/>
              <a:t> </a:t>
            </a:r>
            <a:r>
              <a:rPr lang="cs-CZ" dirty="0" err="1"/>
              <a:t>indirect</a:t>
            </a:r>
            <a:r>
              <a:rPr lang="cs-CZ" dirty="0"/>
              <a:t>), to </a:t>
            </a:r>
            <a:r>
              <a:rPr lang="cs-CZ" dirty="0" err="1"/>
              <a:t>convergence</a:t>
            </a:r>
            <a:r>
              <a:rPr lang="cs-CZ" dirty="0"/>
              <a:t>, 	to </a:t>
            </a:r>
            <a:r>
              <a:rPr lang="cs-CZ" dirty="0" err="1"/>
              <a:t>pain</a:t>
            </a:r>
            <a:endParaRPr lang="cs-CZ" dirty="0"/>
          </a:p>
          <a:p>
            <a:pPr lvl="1"/>
            <a:r>
              <a:rPr lang="cs-CZ" dirty="0" err="1"/>
              <a:t>twinkle</a:t>
            </a:r>
            <a:r>
              <a:rPr lang="cs-CZ" dirty="0"/>
              <a:t> reflex </a:t>
            </a:r>
          </a:p>
        </p:txBody>
      </p:sp>
    </p:spTree>
    <p:extLst>
      <p:ext uri="{BB962C8B-B14F-4D97-AF65-F5344CB8AC3E}">
        <p14:creationId xmlns:p14="http://schemas.microsoft.com/office/powerpoint/2010/main" val="96176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33FAE8-C7A7-D2C1-B3CC-238465E06B35}"/>
              </a:ext>
            </a:extLst>
          </p:cNvPr>
          <p:cNvSpPr>
            <a:spLocks noGrp="1"/>
          </p:cNvSpPr>
          <p:nvPr>
            <p:ph type="ftr" sz="quarter" idx="10"/>
          </p:nvPr>
        </p:nvSpPr>
        <p:spPr/>
        <p:txBody>
          <a:bodyPr/>
          <a:lstStyle/>
          <a:p>
            <a:r>
              <a:rPr lang="en-US" noProof="0" dirty="0"/>
              <a:t>Examination of reflexes in man</a:t>
            </a:r>
            <a:endParaRPr lang="en-GB" noProof="0" dirty="0"/>
          </a:p>
        </p:txBody>
      </p:sp>
      <p:sp>
        <p:nvSpPr>
          <p:cNvPr id="3" name="Slide Number Placeholder 2">
            <a:extLst>
              <a:ext uri="{FF2B5EF4-FFF2-40B4-BE49-F238E27FC236}">
                <a16:creationId xmlns:a16="http://schemas.microsoft.com/office/drawing/2014/main" id="{BCA5968E-93C8-19FD-EA1C-3C612E44EF2F}"/>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a:xfrm>
            <a:off x="605218" y="263755"/>
            <a:ext cx="10753200" cy="451576"/>
          </a:xfrm>
        </p:spPr>
        <p:txBody>
          <a:bodyPr/>
          <a:lstStyle/>
          <a:p>
            <a:r>
              <a:rPr lang="cs-CZ" sz="3200" dirty="0" err="1"/>
              <a:t>Proprioreceptors</a:t>
            </a:r>
            <a:r>
              <a:rPr lang="cs-CZ" sz="3200" dirty="0"/>
              <a:t> in </a:t>
            </a:r>
            <a:r>
              <a:rPr lang="cs-CZ" sz="3200" dirty="0" err="1"/>
              <a:t>the</a:t>
            </a:r>
            <a:r>
              <a:rPr lang="cs-CZ" sz="3200" dirty="0"/>
              <a:t> </a:t>
            </a:r>
            <a:r>
              <a:rPr lang="cs-CZ" sz="3200" dirty="0" err="1"/>
              <a:t>muscle</a:t>
            </a:r>
            <a:endParaRPr lang="cs-CZ" sz="3200" dirty="0"/>
          </a:p>
        </p:txBody>
      </p:sp>
      <p:sp>
        <p:nvSpPr>
          <p:cNvPr id="9" name="object 3">
            <a:extLst>
              <a:ext uri="{FF2B5EF4-FFF2-40B4-BE49-F238E27FC236}">
                <a16:creationId xmlns:a16="http://schemas.microsoft.com/office/drawing/2014/main" id="{27EB22AC-BB19-8669-C08B-D62C627C9164}"/>
              </a:ext>
            </a:extLst>
          </p:cNvPr>
          <p:cNvSpPr txBox="1"/>
          <p:nvPr/>
        </p:nvSpPr>
        <p:spPr>
          <a:xfrm>
            <a:off x="8654593" y="1055526"/>
            <a:ext cx="4029076" cy="751488"/>
          </a:xfrm>
          <a:prstGeom prst="rect">
            <a:avLst/>
          </a:prstGeom>
        </p:spPr>
        <p:txBody>
          <a:bodyPr vert="horz" wrap="square" lIns="0" tIns="12700" rIns="0" bIns="0" rtlCol="0">
            <a:spAutoFit/>
          </a:bodyPr>
          <a:lstStyle/>
          <a:p>
            <a:pPr marL="12700" marR="826769">
              <a:lnSpc>
                <a:spcPct val="100000"/>
              </a:lnSpc>
              <a:spcBef>
                <a:spcPts val="100"/>
              </a:spcBef>
            </a:pPr>
            <a:r>
              <a:rPr sz="1600" spc="-10" dirty="0">
                <a:latin typeface="+mj-lt"/>
                <a:cs typeface="Calibri"/>
              </a:rPr>
              <a:t>efferent</a:t>
            </a:r>
            <a:r>
              <a:rPr sz="1600" spc="-35" dirty="0">
                <a:latin typeface="+mj-lt"/>
                <a:cs typeface="Calibri"/>
              </a:rPr>
              <a:t> </a:t>
            </a:r>
            <a:r>
              <a:rPr sz="1600" dirty="0">
                <a:latin typeface="+mj-lt"/>
                <a:cs typeface="Calibri"/>
              </a:rPr>
              <a:t>fibre of</a:t>
            </a:r>
            <a:r>
              <a:rPr sz="1600" spc="380" dirty="0">
                <a:latin typeface="+mj-lt"/>
                <a:cs typeface="Calibri"/>
              </a:rPr>
              <a:t> </a:t>
            </a:r>
            <a:r>
              <a:rPr sz="1600" spc="-25" dirty="0">
                <a:latin typeface="+mj-lt"/>
                <a:cs typeface="Calibri"/>
              </a:rPr>
              <a:t>γ</a:t>
            </a:r>
            <a:r>
              <a:rPr lang="cs-CZ" sz="1600" spc="-25" dirty="0">
                <a:latin typeface="+mj-lt"/>
                <a:cs typeface="Calibri"/>
              </a:rPr>
              <a:t>-</a:t>
            </a:r>
            <a:r>
              <a:rPr sz="1600" spc="-10" dirty="0">
                <a:latin typeface="+mj-lt"/>
                <a:cs typeface="Calibri"/>
              </a:rPr>
              <a:t>motoneuron</a:t>
            </a:r>
            <a:endParaRPr sz="1600" dirty="0">
              <a:latin typeface="+mj-lt"/>
              <a:cs typeface="Calibri"/>
            </a:endParaRPr>
          </a:p>
          <a:p>
            <a:pPr marL="12700">
              <a:lnSpc>
                <a:spcPct val="100000"/>
              </a:lnSpc>
            </a:pPr>
            <a:r>
              <a:rPr sz="1600" dirty="0">
                <a:latin typeface="+mj-lt"/>
                <a:cs typeface="Calibri"/>
              </a:rPr>
              <a:t>-</a:t>
            </a:r>
            <a:r>
              <a:rPr sz="1600" spc="-70" dirty="0">
                <a:latin typeface="+mj-lt"/>
                <a:cs typeface="Calibri"/>
              </a:rPr>
              <a:t> </a:t>
            </a:r>
            <a:r>
              <a:rPr sz="1600" dirty="0">
                <a:latin typeface="+mj-lt"/>
                <a:cs typeface="Calibri"/>
              </a:rPr>
              <a:t>innervates</a:t>
            </a:r>
            <a:r>
              <a:rPr sz="1600" spc="-65" dirty="0">
                <a:latin typeface="+mj-lt"/>
                <a:cs typeface="Calibri"/>
              </a:rPr>
              <a:t> </a:t>
            </a:r>
            <a:r>
              <a:rPr sz="1600" dirty="0">
                <a:latin typeface="+mj-lt"/>
                <a:cs typeface="Calibri"/>
              </a:rPr>
              <a:t>contractile</a:t>
            </a:r>
            <a:r>
              <a:rPr sz="1600" spc="-45" dirty="0">
                <a:latin typeface="+mj-lt"/>
                <a:cs typeface="Calibri"/>
              </a:rPr>
              <a:t> </a:t>
            </a:r>
            <a:r>
              <a:rPr sz="1600" spc="-20" dirty="0">
                <a:latin typeface="+mj-lt"/>
                <a:cs typeface="Calibri"/>
              </a:rPr>
              <a:t>part</a:t>
            </a:r>
            <a:endParaRPr sz="1600" dirty="0">
              <a:latin typeface="+mj-lt"/>
              <a:cs typeface="Calibri"/>
            </a:endParaRPr>
          </a:p>
          <a:p>
            <a:pPr marL="12700">
              <a:lnSpc>
                <a:spcPct val="100000"/>
              </a:lnSpc>
            </a:pPr>
            <a:r>
              <a:rPr sz="1600" dirty="0">
                <a:latin typeface="+mj-lt"/>
                <a:cs typeface="Calibri"/>
              </a:rPr>
              <a:t>of</a:t>
            </a:r>
            <a:r>
              <a:rPr sz="1600" spc="-15" dirty="0">
                <a:latin typeface="+mj-lt"/>
                <a:cs typeface="Calibri"/>
              </a:rPr>
              <a:t> </a:t>
            </a:r>
            <a:r>
              <a:rPr sz="1600" dirty="0">
                <a:latin typeface="+mj-lt"/>
                <a:cs typeface="Calibri"/>
              </a:rPr>
              <a:t>muscle</a:t>
            </a:r>
            <a:r>
              <a:rPr sz="1600" spc="5" dirty="0">
                <a:latin typeface="+mj-lt"/>
                <a:cs typeface="Calibri"/>
              </a:rPr>
              <a:t> </a:t>
            </a:r>
            <a:r>
              <a:rPr sz="1600" spc="-10" dirty="0">
                <a:latin typeface="+mj-lt"/>
                <a:cs typeface="Calibri"/>
              </a:rPr>
              <a:t>spindle</a:t>
            </a:r>
            <a:endParaRPr sz="1600" dirty="0">
              <a:latin typeface="+mj-lt"/>
              <a:cs typeface="Calibri"/>
            </a:endParaRPr>
          </a:p>
        </p:txBody>
      </p:sp>
      <p:pic>
        <p:nvPicPr>
          <p:cNvPr id="11" name="object 4">
            <a:extLst>
              <a:ext uri="{FF2B5EF4-FFF2-40B4-BE49-F238E27FC236}">
                <a16:creationId xmlns:a16="http://schemas.microsoft.com/office/drawing/2014/main" id="{2887A14B-0442-25AA-CA40-967EC991944B}"/>
              </a:ext>
            </a:extLst>
          </p:cNvPr>
          <p:cNvPicPr/>
          <p:nvPr/>
        </p:nvPicPr>
        <p:blipFill>
          <a:blip r:embed="rId2" cstate="print"/>
          <a:stretch>
            <a:fillRect/>
          </a:stretch>
        </p:blipFill>
        <p:spPr>
          <a:xfrm>
            <a:off x="4514619" y="1211262"/>
            <a:ext cx="4610925" cy="4888382"/>
          </a:xfrm>
          <a:prstGeom prst="rect">
            <a:avLst/>
          </a:prstGeom>
        </p:spPr>
      </p:pic>
      <p:sp>
        <p:nvSpPr>
          <p:cNvPr id="13" name="object 5">
            <a:extLst>
              <a:ext uri="{FF2B5EF4-FFF2-40B4-BE49-F238E27FC236}">
                <a16:creationId xmlns:a16="http://schemas.microsoft.com/office/drawing/2014/main" id="{470681DD-3769-3DA1-79BC-E85B08241CCA}"/>
              </a:ext>
            </a:extLst>
          </p:cNvPr>
          <p:cNvSpPr txBox="1"/>
          <p:nvPr/>
        </p:nvSpPr>
        <p:spPr>
          <a:xfrm>
            <a:off x="5788492" y="783145"/>
            <a:ext cx="2743200" cy="751488"/>
          </a:xfrm>
          <a:prstGeom prst="rect">
            <a:avLst/>
          </a:prstGeom>
        </p:spPr>
        <p:txBody>
          <a:bodyPr vert="horz" wrap="square" lIns="0" tIns="12700" rIns="0" bIns="0" rtlCol="0">
            <a:spAutoFit/>
          </a:bodyPr>
          <a:lstStyle/>
          <a:p>
            <a:pPr marL="1320800" marR="30480">
              <a:lnSpc>
                <a:spcPct val="100000"/>
              </a:lnSpc>
              <a:spcBef>
                <a:spcPts val="100"/>
              </a:spcBef>
            </a:pPr>
            <a:r>
              <a:rPr sz="1600" spc="-10" dirty="0">
                <a:latin typeface="+mj-lt"/>
                <a:cs typeface="Calibri"/>
              </a:rPr>
              <a:t>afferent</a:t>
            </a:r>
            <a:r>
              <a:rPr sz="1600" spc="-25" dirty="0">
                <a:latin typeface="+mj-lt"/>
                <a:cs typeface="Calibri"/>
              </a:rPr>
              <a:t> </a:t>
            </a:r>
            <a:r>
              <a:rPr sz="1600" spc="-20" dirty="0">
                <a:latin typeface="+mj-lt"/>
                <a:cs typeface="Calibri"/>
              </a:rPr>
              <a:t>neural </a:t>
            </a:r>
            <a:r>
              <a:rPr sz="1600" dirty="0">
                <a:latin typeface="+mj-lt"/>
                <a:cs typeface="Calibri"/>
              </a:rPr>
              <a:t>fibre</a:t>
            </a:r>
            <a:r>
              <a:rPr sz="1600" spc="-25" dirty="0">
                <a:latin typeface="+mj-lt"/>
                <a:cs typeface="Calibri"/>
              </a:rPr>
              <a:t> I</a:t>
            </a:r>
            <a:r>
              <a:rPr sz="1600" spc="-37" baseline="-20833" dirty="0">
                <a:latin typeface="+mj-lt"/>
                <a:cs typeface="Calibri"/>
              </a:rPr>
              <a:t>a</a:t>
            </a:r>
            <a:endParaRPr sz="1600" baseline="-20833">
              <a:latin typeface="+mj-lt"/>
              <a:cs typeface="Calibri"/>
            </a:endParaRPr>
          </a:p>
          <a:p>
            <a:pPr marL="38100">
              <a:lnSpc>
                <a:spcPct val="100000"/>
              </a:lnSpc>
              <a:spcBef>
                <a:spcPts val="40"/>
              </a:spcBef>
            </a:pPr>
            <a:r>
              <a:rPr sz="1600" dirty="0">
                <a:latin typeface="+mj-lt"/>
                <a:cs typeface="Calibri"/>
              </a:rPr>
              <a:t>intrafusal</a:t>
            </a:r>
            <a:r>
              <a:rPr sz="1600" spc="-90" dirty="0">
                <a:latin typeface="+mj-lt"/>
                <a:cs typeface="Calibri"/>
              </a:rPr>
              <a:t> </a:t>
            </a:r>
            <a:r>
              <a:rPr sz="1600" spc="-10" dirty="0">
                <a:latin typeface="+mj-lt"/>
                <a:cs typeface="Calibri"/>
              </a:rPr>
              <a:t>fibres</a:t>
            </a:r>
            <a:endParaRPr sz="1600">
              <a:latin typeface="+mj-lt"/>
              <a:cs typeface="Calibri"/>
            </a:endParaRPr>
          </a:p>
        </p:txBody>
      </p:sp>
      <p:sp>
        <p:nvSpPr>
          <p:cNvPr id="15" name="object 6">
            <a:extLst>
              <a:ext uri="{FF2B5EF4-FFF2-40B4-BE49-F238E27FC236}">
                <a16:creationId xmlns:a16="http://schemas.microsoft.com/office/drawing/2014/main" id="{54A0482C-FBC4-9BD3-FFA6-9D6B86FDD67C}"/>
              </a:ext>
            </a:extLst>
          </p:cNvPr>
          <p:cNvSpPr txBox="1"/>
          <p:nvPr/>
        </p:nvSpPr>
        <p:spPr>
          <a:xfrm>
            <a:off x="3816361" y="4231795"/>
            <a:ext cx="4838232" cy="2205732"/>
          </a:xfrm>
          <a:prstGeom prst="rect">
            <a:avLst/>
          </a:prstGeom>
        </p:spPr>
        <p:txBody>
          <a:bodyPr vert="horz" wrap="square" lIns="0" tIns="12700" rIns="0" bIns="0" rtlCol="0">
            <a:spAutoFit/>
          </a:bodyPr>
          <a:lstStyle/>
          <a:p>
            <a:pPr marL="12700" marR="2074545">
              <a:lnSpc>
                <a:spcPct val="100000"/>
              </a:lnSpc>
              <a:spcBef>
                <a:spcPts val="100"/>
              </a:spcBef>
            </a:pPr>
            <a:r>
              <a:rPr sz="1600" b="1" dirty="0">
                <a:latin typeface="+mj-lt"/>
                <a:cs typeface="Calibri"/>
              </a:rPr>
              <a:t>muscle</a:t>
            </a:r>
            <a:r>
              <a:rPr sz="1600" b="1" spc="-10" dirty="0">
                <a:latin typeface="+mj-lt"/>
                <a:cs typeface="Calibri"/>
              </a:rPr>
              <a:t> spindle</a:t>
            </a:r>
            <a:endParaRPr lang="cs-CZ" sz="1600" b="1" spc="-10" dirty="0">
              <a:latin typeface="+mj-lt"/>
              <a:cs typeface="Calibri"/>
            </a:endParaRPr>
          </a:p>
          <a:p>
            <a:pPr marL="12700" marR="2074545">
              <a:lnSpc>
                <a:spcPct val="100000"/>
              </a:lnSpc>
              <a:spcBef>
                <a:spcPts val="100"/>
              </a:spcBef>
            </a:pPr>
            <a:r>
              <a:rPr sz="1600" dirty="0">
                <a:latin typeface="+mj-lt"/>
                <a:cs typeface="Calibri"/>
              </a:rPr>
              <a:t>muscle</a:t>
            </a:r>
            <a:r>
              <a:rPr sz="1600" spc="5" dirty="0">
                <a:latin typeface="+mj-lt"/>
                <a:cs typeface="Calibri"/>
              </a:rPr>
              <a:t> </a:t>
            </a:r>
            <a:r>
              <a:rPr sz="1600" spc="-10" dirty="0">
                <a:latin typeface="+mj-lt"/>
                <a:cs typeface="Calibri"/>
              </a:rPr>
              <a:t>length reception</a:t>
            </a:r>
            <a:endParaRPr sz="1600" dirty="0">
              <a:latin typeface="+mj-lt"/>
              <a:cs typeface="Calibri"/>
            </a:endParaRPr>
          </a:p>
          <a:p>
            <a:pPr marL="769620">
              <a:lnSpc>
                <a:spcPts val="1770"/>
              </a:lnSpc>
            </a:pPr>
            <a:endParaRPr lang="cs-CZ" sz="2000" dirty="0">
              <a:latin typeface="+mj-lt"/>
              <a:cs typeface="Calibri"/>
            </a:endParaRPr>
          </a:p>
          <a:p>
            <a:pPr marL="769620">
              <a:lnSpc>
                <a:spcPts val="1770"/>
              </a:lnSpc>
            </a:pPr>
            <a:r>
              <a:rPr sz="1600" dirty="0">
                <a:latin typeface="+mj-lt"/>
                <a:cs typeface="Calibri"/>
              </a:rPr>
              <a:t>extrafusal</a:t>
            </a:r>
            <a:r>
              <a:rPr sz="1600" spc="-100" dirty="0">
                <a:latin typeface="+mj-lt"/>
                <a:cs typeface="Calibri"/>
              </a:rPr>
              <a:t> </a:t>
            </a:r>
            <a:r>
              <a:rPr sz="1600" spc="-10" dirty="0">
                <a:latin typeface="+mj-lt"/>
                <a:cs typeface="Calibri"/>
              </a:rPr>
              <a:t>fibres</a:t>
            </a:r>
            <a:endParaRPr sz="1600" dirty="0">
              <a:latin typeface="+mj-lt"/>
              <a:cs typeface="Calibri"/>
            </a:endParaRPr>
          </a:p>
          <a:p>
            <a:pPr marL="769620">
              <a:lnSpc>
                <a:spcPct val="100000"/>
              </a:lnSpc>
            </a:pPr>
            <a:r>
              <a:rPr sz="1600" dirty="0">
                <a:latin typeface="+mj-lt"/>
                <a:cs typeface="Calibri"/>
              </a:rPr>
              <a:t>(muscle</a:t>
            </a:r>
            <a:r>
              <a:rPr sz="1600" spc="-20" dirty="0">
                <a:latin typeface="+mj-lt"/>
                <a:cs typeface="Calibri"/>
              </a:rPr>
              <a:t> </a:t>
            </a:r>
            <a:r>
              <a:rPr sz="1600" spc="-10" dirty="0">
                <a:latin typeface="+mj-lt"/>
                <a:cs typeface="Calibri"/>
              </a:rPr>
              <a:t>fibres)</a:t>
            </a:r>
            <a:endParaRPr sz="1600" dirty="0">
              <a:latin typeface="+mj-lt"/>
              <a:cs typeface="Calibri"/>
            </a:endParaRPr>
          </a:p>
          <a:p>
            <a:pPr marL="1667510">
              <a:lnSpc>
                <a:spcPct val="100000"/>
              </a:lnSpc>
              <a:spcBef>
                <a:spcPts val="715"/>
              </a:spcBef>
            </a:pPr>
            <a:endParaRPr lang="cs-CZ" sz="1600" b="1" dirty="0">
              <a:latin typeface="+mj-lt"/>
              <a:cs typeface="Calibri"/>
            </a:endParaRPr>
          </a:p>
          <a:p>
            <a:pPr marL="1667510">
              <a:lnSpc>
                <a:spcPct val="100000"/>
              </a:lnSpc>
              <a:spcBef>
                <a:spcPts val="715"/>
              </a:spcBef>
            </a:pPr>
            <a:r>
              <a:rPr lang="cs-CZ" sz="2000" b="1" dirty="0">
                <a:latin typeface="+mj-lt"/>
                <a:cs typeface="Calibri"/>
              </a:rPr>
              <a:t>      </a:t>
            </a:r>
            <a:r>
              <a:rPr lang="cs-CZ" sz="1600" b="1" dirty="0">
                <a:latin typeface="+mj-lt"/>
                <a:cs typeface="Calibri"/>
              </a:rPr>
              <a:t>            </a:t>
            </a:r>
            <a:r>
              <a:rPr sz="1600" b="1" dirty="0">
                <a:latin typeface="+mj-lt"/>
                <a:cs typeface="Calibri"/>
              </a:rPr>
              <a:t>Golgi</a:t>
            </a:r>
            <a:r>
              <a:rPr sz="1600" b="1" spc="-25" dirty="0">
                <a:latin typeface="+mj-lt"/>
                <a:cs typeface="Calibri"/>
              </a:rPr>
              <a:t> </a:t>
            </a:r>
            <a:r>
              <a:rPr sz="1600" b="1" dirty="0">
                <a:latin typeface="+mj-lt"/>
                <a:cs typeface="Calibri"/>
              </a:rPr>
              <a:t>tendon </a:t>
            </a:r>
            <a:r>
              <a:rPr sz="1600" b="1" spc="-20" dirty="0">
                <a:latin typeface="+mj-lt"/>
                <a:cs typeface="Calibri"/>
              </a:rPr>
              <a:t>organ</a:t>
            </a:r>
            <a:r>
              <a:rPr lang="cs-CZ" sz="1600" dirty="0">
                <a:latin typeface="+mj-lt"/>
                <a:cs typeface="Calibri"/>
              </a:rPr>
              <a:t>    </a:t>
            </a:r>
            <a:r>
              <a:rPr lang="cs-CZ" sz="1600" dirty="0" err="1">
                <a:latin typeface="+mj-lt"/>
                <a:cs typeface="Calibri"/>
              </a:rPr>
              <a:t>regulation</a:t>
            </a:r>
            <a:r>
              <a:rPr lang="cs-CZ" sz="1600" dirty="0">
                <a:latin typeface="+mj-lt"/>
                <a:cs typeface="Calibri"/>
              </a:rPr>
              <a:t> </a:t>
            </a:r>
            <a:r>
              <a:rPr lang="cs-CZ" sz="1600" dirty="0" err="1">
                <a:latin typeface="+mj-lt"/>
                <a:cs typeface="Calibri"/>
              </a:rPr>
              <a:t>of</a:t>
            </a:r>
            <a:r>
              <a:rPr lang="cs-CZ" sz="1600" dirty="0">
                <a:latin typeface="+mj-lt"/>
                <a:cs typeface="Calibri"/>
              </a:rPr>
              <a:t> </a:t>
            </a:r>
            <a:r>
              <a:rPr sz="1600" dirty="0">
                <a:latin typeface="+mj-lt"/>
                <a:cs typeface="Calibri"/>
              </a:rPr>
              <a:t>tension</a:t>
            </a:r>
            <a:r>
              <a:rPr sz="1600" spc="-15" dirty="0">
                <a:latin typeface="+mj-lt"/>
                <a:cs typeface="Calibri"/>
              </a:rPr>
              <a:t> </a:t>
            </a:r>
            <a:r>
              <a:rPr sz="1600" dirty="0">
                <a:latin typeface="+mj-lt"/>
                <a:cs typeface="Calibri"/>
              </a:rPr>
              <a:t>in</a:t>
            </a:r>
            <a:r>
              <a:rPr sz="1600" spc="-15" dirty="0">
                <a:latin typeface="+mj-lt"/>
                <a:cs typeface="Calibri"/>
              </a:rPr>
              <a:t> </a:t>
            </a:r>
            <a:r>
              <a:rPr sz="1600" spc="-10" dirty="0">
                <a:latin typeface="+mj-lt"/>
                <a:cs typeface="Calibri"/>
              </a:rPr>
              <a:t>muscle</a:t>
            </a:r>
            <a:endParaRPr sz="1600" dirty="0">
              <a:latin typeface="+mj-lt"/>
              <a:cs typeface="Calibri"/>
            </a:endParaRPr>
          </a:p>
        </p:txBody>
      </p:sp>
      <p:sp>
        <p:nvSpPr>
          <p:cNvPr id="17" name="object 7">
            <a:extLst>
              <a:ext uri="{FF2B5EF4-FFF2-40B4-BE49-F238E27FC236}">
                <a16:creationId xmlns:a16="http://schemas.microsoft.com/office/drawing/2014/main" id="{C81E6C75-929E-4A05-A943-F9925256B41D}"/>
              </a:ext>
            </a:extLst>
          </p:cNvPr>
          <p:cNvSpPr txBox="1"/>
          <p:nvPr/>
        </p:nvSpPr>
        <p:spPr>
          <a:xfrm>
            <a:off x="8928949" y="2307398"/>
            <a:ext cx="2140585" cy="505267"/>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efferent</a:t>
            </a:r>
            <a:r>
              <a:rPr sz="1600" spc="-65" dirty="0">
                <a:latin typeface="+mj-lt"/>
                <a:cs typeface="Calibri"/>
              </a:rPr>
              <a:t> </a:t>
            </a:r>
            <a:r>
              <a:rPr sz="1600" dirty="0">
                <a:latin typeface="+mj-lt"/>
                <a:cs typeface="Calibri"/>
              </a:rPr>
              <a:t>neural</a:t>
            </a:r>
            <a:r>
              <a:rPr sz="1600" spc="-35" dirty="0">
                <a:latin typeface="+mj-lt"/>
                <a:cs typeface="Calibri"/>
              </a:rPr>
              <a:t> </a:t>
            </a:r>
            <a:r>
              <a:rPr sz="1600" dirty="0">
                <a:latin typeface="+mj-lt"/>
                <a:cs typeface="Calibri"/>
              </a:rPr>
              <a:t>fibre</a:t>
            </a:r>
            <a:r>
              <a:rPr sz="1600" spc="-20" dirty="0">
                <a:latin typeface="+mj-lt"/>
                <a:cs typeface="Calibri"/>
              </a:rPr>
              <a:t> </a:t>
            </a:r>
            <a:r>
              <a:rPr sz="1600" spc="-25" dirty="0">
                <a:latin typeface="+mj-lt"/>
                <a:cs typeface="Calibri"/>
              </a:rPr>
              <a:t>of</a:t>
            </a:r>
            <a:endParaRPr sz="1600">
              <a:latin typeface="+mj-lt"/>
              <a:cs typeface="Calibri"/>
            </a:endParaRPr>
          </a:p>
          <a:p>
            <a:pPr marL="12700">
              <a:lnSpc>
                <a:spcPct val="100000"/>
              </a:lnSpc>
            </a:pPr>
            <a:r>
              <a:rPr sz="1600" spc="-10" dirty="0">
                <a:latin typeface="+mj-lt"/>
                <a:cs typeface="Calibri"/>
              </a:rPr>
              <a:t>α-motoneuron</a:t>
            </a:r>
            <a:endParaRPr sz="1600">
              <a:latin typeface="+mj-lt"/>
              <a:cs typeface="Calibri"/>
            </a:endParaRPr>
          </a:p>
        </p:txBody>
      </p:sp>
      <p:sp>
        <p:nvSpPr>
          <p:cNvPr id="19" name="object 8">
            <a:extLst>
              <a:ext uri="{FF2B5EF4-FFF2-40B4-BE49-F238E27FC236}">
                <a16:creationId xmlns:a16="http://schemas.microsoft.com/office/drawing/2014/main" id="{DE0E8A51-8A99-2947-4E87-B3FF71D8493D}"/>
              </a:ext>
            </a:extLst>
          </p:cNvPr>
          <p:cNvSpPr txBox="1"/>
          <p:nvPr/>
        </p:nvSpPr>
        <p:spPr>
          <a:xfrm>
            <a:off x="9241623" y="4007548"/>
            <a:ext cx="923290" cy="505267"/>
          </a:xfrm>
          <a:prstGeom prst="rect">
            <a:avLst/>
          </a:prstGeom>
        </p:spPr>
        <p:txBody>
          <a:bodyPr vert="horz" wrap="square" lIns="0" tIns="12700" rIns="0" bIns="0" rtlCol="0">
            <a:spAutoFit/>
          </a:bodyPr>
          <a:lstStyle/>
          <a:p>
            <a:pPr marL="38100" marR="30480">
              <a:lnSpc>
                <a:spcPct val="100000"/>
              </a:lnSpc>
              <a:spcBef>
                <a:spcPts val="100"/>
              </a:spcBef>
            </a:pPr>
            <a:r>
              <a:rPr sz="1600" spc="-10" dirty="0">
                <a:latin typeface="+mj-lt"/>
                <a:cs typeface="Calibri"/>
              </a:rPr>
              <a:t>afferent </a:t>
            </a:r>
            <a:r>
              <a:rPr sz="1600" dirty="0">
                <a:latin typeface="+mj-lt"/>
                <a:cs typeface="Calibri"/>
              </a:rPr>
              <a:t>fibre</a:t>
            </a:r>
            <a:r>
              <a:rPr sz="1600" spc="-20" dirty="0">
                <a:latin typeface="+mj-lt"/>
                <a:cs typeface="Calibri"/>
              </a:rPr>
              <a:t> </a:t>
            </a:r>
            <a:r>
              <a:rPr sz="1600" dirty="0">
                <a:latin typeface="+mj-lt"/>
                <a:cs typeface="Calibri"/>
              </a:rPr>
              <a:t>I</a:t>
            </a:r>
            <a:r>
              <a:rPr sz="1600" baseline="-20833" dirty="0">
                <a:latin typeface="+mj-lt"/>
                <a:cs typeface="Calibri"/>
              </a:rPr>
              <a:t>b</a:t>
            </a:r>
            <a:r>
              <a:rPr sz="1600" dirty="0">
                <a:latin typeface="+mj-lt"/>
                <a:cs typeface="Calibri"/>
              </a:rPr>
              <a:t>,</a:t>
            </a:r>
            <a:r>
              <a:rPr sz="1600" spc="-35" dirty="0">
                <a:latin typeface="+mj-lt"/>
                <a:cs typeface="Calibri"/>
              </a:rPr>
              <a:t> </a:t>
            </a:r>
            <a:r>
              <a:rPr sz="1600" spc="-25" dirty="0">
                <a:latin typeface="+mj-lt"/>
                <a:cs typeface="Calibri"/>
              </a:rPr>
              <a:t>II</a:t>
            </a:r>
            <a:endParaRPr sz="1600">
              <a:latin typeface="+mj-lt"/>
              <a:cs typeface="Calibri"/>
            </a:endParaRPr>
          </a:p>
        </p:txBody>
      </p:sp>
      <p:sp>
        <p:nvSpPr>
          <p:cNvPr id="21" name="TextBox 20">
            <a:extLst>
              <a:ext uri="{FF2B5EF4-FFF2-40B4-BE49-F238E27FC236}">
                <a16:creationId xmlns:a16="http://schemas.microsoft.com/office/drawing/2014/main" id="{5625AAB6-A968-1796-954C-B60DDF2CA024}"/>
              </a:ext>
            </a:extLst>
          </p:cNvPr>
          <p:cNvSpPr txBox="1"/>
          <p:nvPr/>
        </p:nvSpPr>
        <p:spPr>
          <a:xfrm>
            <a:off x="605218" y="1675506"/>
            <a:ext cx="4169940" cy="2308324"/>
          </a:xfrm>
          <a:prstGeom prst="rect">
            <a:avLst/>
          </a:prstGeom>
          <a:noFill/>
        </p:spPr>
        <p:txBody>
          <a:bodyPr wrap="square">
            <a:spAutoFit/>
          </a:bodyPr>
          <a:lstStyle/>
          <a:p>
            <a:pPr marL="12700" marR="826769">
              <a:lnSpc>
                <a:spcPct val="100000"/>
              </a:lnSpc>
              <a:spcBef>
                <a:spcPts val="100"/>
              </a:spcBef>
            </a:pPr>
            <a:r>
              <a:rPr lang="en-US" spc="-10" dirty="0">
                <a:latin typeface="Calibri"/>
                <a:cs typeface="Calibri"/>
              </a:rPr>
              <a:t>Apart from muscle spindles and Golgi tendon organs, </a:t>
            </a:r>
            <a:r>
              <a:rPr lang="en-US" b="1" spc="-10" dirty="0">
                <a:latin typeface="Calibri"/>
                <a:cs typeface="Calibri"/>
              </a:rPr>
              <a:t>proprioceptors in joints </a:t>
            </a:r>
            <a:r>
              <a:rPr lang="en-US" spc="-10" dirty="0">
                <a:latin typeface="Calibri"/>
                <a:cs typeface="Calibri"/>
              </a:rPr>
              <a:t>registering the position of a joint also exist</a:t>
            </a:r>
            <a:endParaRPr lang="en-US" sz="2400" dirty="0">
              <a:latin typeface="Calibri"/>
              <a:cs typeface="Calibri"/>
            </a:endParaRPr>
          </a:p>
        </p:txBody>
      </p:sp>
    </p:spTree>
    <p:extLst>
      <p:ext uri="{BB962C8B-B14F-4D97-AF65-F5344CB8AC3E}">
        <p14:creationId xmlns:p14="http://schemas.microsoft.com/office/powerpoint/2010/main" val="321142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a:xfrm>
            <a:off x="720000" y="378000"/>
            <a:ext cx="10753200" cy="451576"/>
          </a:xfrm>
        </p:spPr>
        <p:txBody>
          <a:bodyPr/>
          <a:lstStyle/>
          <a:p>
            <a:r>
              <a:rPr lang="en-US" sz="3000" dirty="0"/>
              <a:t>Stretch reflex – reflex arch</a:t>
            </a:r>
            <a:r>
              <a:rPr lang="cs-CZ" sz="3000" dirty="0"/>
              <a:t> </a:t>
            </a:r>
            <a:r>
              <a:rPr lang="en-US" sz="2000" dirty="0"/>
              <a:t>(myotatic reflex: monosynaptic, proprioceptive)</a:t>
            </a:r>
            <a:endParaRPr lang="cs-CZ" sz="2000" dirty="0"/>
          </a:p>
        </p:txBody>
      </p:sp>
      <p:pic>
        <p:nvPicPr>
          <p:cNvPr id="29" name="object 3">
            <a:extLst>
              <a:ext uri="{FF2B5EF4-FFF2-40B4-BE49-F238E27FC236}">
                <a16:creationId xmlns:a16="http://schemas.microsoft.com/office/drawing/2014/main" id="{C9083A84-3930-E2F2-FB7A-4A87663EB2A8}"/>
              </a:ext>
            </a:extLst>
          </p:cNvPr>
          <p:cNvPicPr/>
          <p:nvPr/>
        </p:nvPicPr>
        <p:blipFill>
          <a:blip r:embed="rId2" cstate="print"/>
          <a:stretch>
            <a:fillRect/>
          </a:stretch>
        </p:blipFill>
        <p:spPr>
          <a:xfrm>
            <a:off x="3429000" y="1295400"/>
            <a:ext cx="8613267" cy="5352324"/>
          </a:xfrm>
          <a:prstGeom prst="rect">
            <a:avLst/>
          </a:prstGeom>
        </p:spPr>
      </p:pic>
      <p:sp>
        <p:nvSpPr>
          <p:cNvPr id="31" name="object 4">
            <a:extLst>
              <a:ext uri="{FF2B5EF4-FFF2-40B4-BE49-F238E27FC236}">
                <a16:creationId xmlns:a16="http://schemas.microsoft.com/office/drawing/2014/main" id="{56D07085-7E42-7379-7951-A451E1F76B42}"/>
              </a:ext>
            </a:extLst>
          </p:cNvPr>
          <p:cNvSpPr txBox="1"/>
          <p:nvPr/>
        </p:nvSpPr>
        <p:spPr>
          <a:xfrm>
            <a:off x="3530155" y="3486100"/>
            <a:ext cx="834390"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extensor</a:t>
            </a:r>
            <a:endParaRPr sz="1600">
              <a:latin typeface="+mj-lt"/>
              <a:cs typeface="Calibri"/>
            </a:endParaRPr>
          </a:p>
        </p:txBody>
      </p:sp>
      <p:sp>
        <p:nvSpPr>
          <p:cNvPr id="33" name="object 5">
            <a:extLst>
              <a:ext uri="{FF2B5EF4-FFF2-40B4-BE49-F238E27FC236}">
                <a16:creationId xmlns:a16="http://schemas.microsoft.com/office/drawing/2014/main" id="{2EFC72FA-8426-17F3-B613-DE1574DF1F3A}"/>
              </a:ext>
            </a:extLst>
          </p:cNvPr>
          <p:cNvSpPr txBox="1"/>
          <p:nvPr/>
        </p:nvSpPr>
        <p:spPr>
          <a:xfrm>
            <a:off x="4176839" y="5762295"/>
            <a:ext cx="55181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flexor</a:t>
            </a:r>
            <a:endParaRPr sz="1600">
              <a:latin typeface="+mj-lt"/>
              <a:cs typeface="Calibri"/>
            </a:endParaRPr>
          </a:p>
        </p:txBody>
      </p:sp>
      <p:sp>
        <p:nvSpPr>
          <p:cNvPr id="35" name="object 6">
            <a:extLst>
              <a:ext uri="{FF2B5EF4-FFF2-40B4-BE49-F238E27FC236}">
                <a16:creationId xmlns:a16="http://schemas.microsoft.com/office/drawing/2014/main" id="{61C3FB66-4E52-ABC0-907B-C30F38D0188F}"/>
              </a:ext>
            </a:extLst>
          </p:cNvPr>
          <p:cNvSpPr txBox="1"/>
          <p:nvPr/>
        </p:nvSpPr>
        <p:spPr>
          <a:xfrm>
            <a:off x="4999799" y="3312669"/>
            <a:ext cx="69405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muscle spindle</a:t>
            </a:r>
            <a:endParaRPr sz="1600">
              <a:latin typeface="+mj-lt"/>
              <a:cs typeface="Calibri"/>
            </a:endParaRPr>
          </a:p>
        </p:txBody>
      </p:sp>
      <p:sp>
        <p:nvSpPr>
          <p:cNvPr id="37" name="object 7">
            <a:extLst>
              <a:ext uri="{FF2B5EF4-FFF2-40B4-BE49-F238E27FC236}">
                <a16:creationId xmlns:a16="http://schemas.microsoft.com/office/drawing/2014/main" id="{79DF9A4B-185C-9B4B-8F44-DEF29F328EE5}"/>
              </a:ext>
            </a:extLst>
          </p:cNvPr>
          <p:cNvSpPr txBox="1"/>
          <p:nvPr/>
        </p:nvSpPr>
        <p:spPr>
          <a:xfrm>
            <a:off x="9169463" y="4455922"/>
            <a:ext cx="76771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synapse</a:t>
            </a:r>
            <a:endParaRPr sz="1600">
              <a:latin typeface="+mj-lt"/>
              <a:cs typeface="Calibri"/>
            </a:endParaRPr>
          </a:p>
        </p:txBody>
      </p:sp>
      <p:sp>
        <p:nvSpPr>
          <p:cNvPr id="39" name="object 8">
            <a:extLst>
              <a:ext uri="{FF2B5EF4-FFF2-40B4-BE49-F238E27FC236}">
                <a16:creationId xmlns:a16="http://schemas.microsoft.com/office/drawing/2014/main" id="{46D952DF-732A-A0AD-E2D5-7E7E4415E358}"/>
              </a:ext>
            </a:extLst>
          </p:cNvPr>
          <p:cNvSpPr txBox="1"/>
          <p:nvPr/>
        </p:nvSpPr>
        <p:spPr>
          <a:xfrm>
            <a:off x="7378763" y="4174618"/>
            <a:ext cx="1395095" cy="505267"/>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neural</a:t>
            </a:r>
            <a:r>
              <a:rPr sz="1600" spc="-45" dirty="0">
                <a:latin typeface="+mj-lt"/>
                <a:cs typeface="Calibri"/>
              </a:rPr>
              <a:t> </a:t>
            </a:r>
            <a:r>
              <a:rPr sz="1600" dirty="0">
                <a:latin typeface="+mj-lt"/>
                <a:cs typeface="Calibri"/>
              </a:rPr>
              <a:t>fibre</a:t>
            </a:r>
            <a:r>
              <a:rPr sz="1600" spc="-30" dirty="0">
                <a:latin typeface="+mj-lt"/>
                <a:cs typeface="Calibri"/>
              </a:rPr>
              <a:t> </a:t>
            </a:r>
            <a:r>
              <a:rPr sz="1600" spc="-25" dirty="0">
                <a:latin typeface="+mj-lt"/>
                <a:cs typeface="Calibri"/>
              </a:rPr>
              <a:t>of</a:t>
            </a:r>
            <a:endParaRPr sz="1600">
              <a:latin typeface="+mj-lt"/>
              <a:cs typeface="Calibri"/>
            </a:endParaRPr>
          </a:p>
          <a:p>
            <a:pPr marL="12700">
              <a:lnSpc>
                <a:spcPct val="100000"/>
              </a:lnSpc>
            </a:pPr>
            <a:r>
              <a:rPr sz="1600" spc="-10" dirty="0">
                <a:latin typeface="+mj-lt"/>
                <a:cs typeface="Calibri"/>
              </a:rPr>
              <a:t>α-motoneuron</a:t>
            </a:r>
            <a:endParaRPr sz="1600">
              <a:latin typeface="+mj-lt"/>
              <a:cs typeface="Calibri"/>
            </a:endParaRPr>
          </a:p>
        </p:txBody>
      </p:sp>
      <p:sp>
        <p:nvSpPr>
          <p:cNvPr id="41" name="object 9">
            <a:extLst>
              <a:ext uri="{FF2B5EF4-FFF2-40B4-BE49-F238E27FC236}">
                <a16:creationId xmlns:a16="http://schemas.microsoft.com/office/drawing/2014/main" id="{07B4D3B8-51A5-B4E8-699B-5D89258FCAA6}"/>
              </a:ext>
            </a:extLst>
          </p:cNvPr>
          <p:cNvSpPr txBox="1"/>
          <p:nvPr/>
        </p:nvSpPr>
        <p:spPr>
          <a:xfrm>
            <a:off x="6325680" y="2476501"/>
            <a:ext cx="693420" cy="505267"/>
          </a:xfrm>
          <a:prstGeom prst="rect">
            <a:avLst/>
          </a:prstGeom>
        </p:spPr>
        <p:txBody>
          <a:bodyPr vert="horz" wrap="square" lIns="0" tIns="12700" rIns="0" bIns="0" rtlCol="0">
            <a:spAutoFit/>
          </a:bodyPr>
          <a:lstStyle/>
          <a:p>
            <a:pPr marL="38100" marR="30480">
              <a:lnSpc>
                <a:spcPct val="100000"/>
              </a:lnSpc>
              <a:spcBef>
                <a:spcPts val="100"/>
              </a:spcBef>
            </a:pPr>
            <a:r>
              <a:rPr sz="1600" spc="-10" dirty="0">
                <a:latin typeface="+mj-lt"/>
                <a:cs typeface="Calibri"/>
              </a:rPr>
              <a:t>neural </a:t>
            </a:r>
            <a:r>
              <a:rPr sz="1600" dirty="0">
                <a:latin typeface="+mj-lt"/>
                <a:cs typeface="Calibri"/>
              </a:rPr>
              <a:t>fibre</a:t>
            </a:r>
            <a:r>
              <a:rPr sz="1600" spc="-40" dirty="0">
                <a:latin typeface="+mj-lt"/>
                <a:cs typeface="Calibri"/>
              </a:rPr>
              <a:t> </a:t>
            </a:r>
            <a:r>
              <a:rPr sz="1600" spc="-25" dirty="0">
                <a:latin typeface="+mj-lt"/>
                <a:cs typeface="Calibri"/>
              </a:rPr>
              <a:t>I</a:t>
            </a:r>
            <a:r>
              <a:rPr sz="1600" spc="-37" baseline="-20833" dirty="0">
                <a:latin typeface="+mj-lt"/>
                <a:cs typeface="Calibri"/>
              </a:rPr>
              <a:t>a</a:t>
            </a:r>
            <a:endParaRPr sz="1600" baseline="-20833">
              <a:latin typeface="+mj-lt"/>
              <a:cs typeface="Calibri"/>
            </a:endParaRPr>
          </a:p>
        </p:txBody>
      </p:sp>
      <p:sp>
        <p:nvSpPr>
          <p:cNvPr id="43" name="object 10">
            <a:extLst>
              <a:ext uri="{FF2B5EF4-FFF2-40B4-BE49-F238E27FC236}">
                <a16:creationId xmlns:a16="http://schemas.microsoft.com/office/drawing/2014/main" id="{8ADBE492-4B99-73E3-79DF-ECA55BA94FA3}"/>
              </a:ext>
            </a:extLst>
          </p:cNvPr>
          <p:cNvSpPr txBox="1"/>
          <p:nvPr/>
        </p:nvSpPr>
        <p:spPr>
          <a:xfrm>
            <a:off x="7551864" y="1091184"/>
            <a:ext cx="1693545" cy="259045"/>
          </a:xfrm>
          <a:prstGeom prst="rect">
            <a:avLst/>
          </a:prstGeom>
        </p:spPr>
        <p:txBody>
          <a:bodyPr vert="horz" wrap="square" lIns="0" tIns="12700" rIns="0" bIns="0" rtlCol="0">
            <a:spAutoFit/>
          </a:bodyPr>
          <a:lstStyle/>
          <a:p>
            <a:pPr marL="38100">
              <a:lnSpc>
                <a:spcPct val="100000"/>
              </a:lnSpc>
              <a:spcBef>
                <a:spcPts val="100"/>
              </a:spcBef>
            </a:pPr>
            <a:r>
              <a:rPr sz="1600" dirty="0">
                <a:latin typeface="+mj-lt"/>
                <a:cs typeface="Calibri"/>
              </a:rPr>
              <a:t>body</a:t>
            </a:r>
            <a:r>
              <a:rPr sz="1600" spc="-10" dirty="0">
                <a:latin typeface="+mj-lt"/>
                <a:cs typeface="Calibri"/>
              </a:rPr>
              <a:t> </a:t>
            </a:r>
            <a:r>
              <a:rPr sz="1600" dirty="0">
                <a:latin typeface="+mj-lt"/>
                <a:cs typeface="Calibri"/>
              </a:rPr>
              <a:t>of</a:t>
            </a:r>
            <a:r>
              <a:rPr sz="1600" spc="-20" dirty="0">
                <a:latin typeface="+mj-lt"/>
                <a:cs typeface="Calibri"/>
              </a:rPr>
              <a:t> </a:t>
            </a:r>
            <a:r>
              <a:rPr sz="1600" dirty="0">
                <a:latin typeface="+mj-lt"/>
                <a:cs typeface="Calibri"/>
              </a:rPr>
              <a:t>neuron</a:t>
            </a:r>
            <a:r>
              <a:rPr sz="1600" spc="-5" dirty="0">
                <a:latin typeface="+mj-lt"/>
                <a:cs typeface="Calibri"/>
              </a:rPr>
              <a:t> </a:t>
            </a:r>
            <a:r>
              <a:rPr sz="1600" spc="-25" dirty="0">
                <a:latin typeface="+mj-lt"/>
                <a:cs typeface="Calibri"/>
              </a:rPr>
              <a:t>I</a:t>
            </a:r>
            <a:r>
              <a:rPr sz="1600" spc="-37" baseline="-20833" dirty="0">
                <a:latin typeface="+mj-lt"/>
                <a:cs typeface="Calibri"/>
              </a:rPr>
              <a:t>a</a:t>
            </a:r>
            <a:endParaRPr sz="1600" baseline="-20833">
              <a:latin typeface="+mj-lt"/>
              <a:cs typeface="Calibri"/>
            </a:endParaRPr>
          </a:p>
        </p:txBody>
      </p:sp>
      <p:sp>
        <p:nvSpPr>
          <p:cNvPr id="45" name="object 11">
            <a:extLst>
              <a:ext uri="{FF2B5EF4-FFF2-40B4-BE49-F238E27FC236}">
                <a16:creationId xmlns:a16="http://schemas.microsoft.com/office/drawing/2014/main" id="{94F9BAC2-D3C9-6390-840E-AE821A257FA3}"/>
              </a:ext>
            </a:extLst>
          </p:cNvPr>
          <p:cNvSpPr txBox="1"/>
          <p:nvPr/>
        </p:nvSpPr>
        <p:spPr>
          <a:xfrm>
            <a:off x="8151812" y="5305045"/>
            <a:ext cx="186563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percussion</a:t>
            </a:r>
            <a:r>
              <a:rPr sz="1600" spc="-70" dirty="0">
                <a:latin typeface="+mj-lt"/>
                <a:cs typeface="Calibri"/>
              </a:rPr>
              <a:t> </a:t>
            </a:r>
            <a:r>
              <a:rPr sz="1600" spc="-10" dirty="0">
                <a:latin typeface="+mj-lt"/>
                <a:cs typeface="Calibri"/>
              </a:rPr>
              <a:t>hammer</a:t>
            </a:r>
            <a:endParaRPr sz="1600">
              <a:latin typeface="+mj-lt"/>
              <a:cs typeface="Calibri"/>
            </a:endParaRPr>
          </a:p>
        </p:txBody>
      </p:sp>
      <p:sp>
        <p:nvSpPr>
          <p:cNvPr id="47" name="object 12">
            <a:extLst>
              <a:ext uri="{FF2B5EF4-FFF2-40B4-BE49-F238E27FC236}">
                <a16:creationId xmlns:a16="http://schemas.microsoft.com/office/drawing/2014/main" id="{01327173-A593-E4CD-387F-65ADEBB44E1A}"/>
              </a:ext>
            </a:extLst>
          </p:cNvPr>
          <p:cNvSpPr txBox="1"/>
          <p:nvPr/>
        </p:nvSpPr>
        <p:spPr>
          <a:xfrm>
            <a:off x="10405427" y="1165556"/>
            <a:ext cx="103505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spinal</a:t>
            </a:r>
            <a:r>
              <a:rPr sz="1600" spc="-25" dirty="0">
                <a:latin typeface="+mj-lt"/>
                <a:cs typeface="Calibri"/>
              </a:rPr>
              <a:t> </a:t>
            </a:r>
            <a:r>
              <a:rPr sz="1600" spc="-20" dirty="0">
                <a:latin typeface="+mj-lt"/>
                <a:cs typeface="Calibri"/>
              </a:rPr>
              <a:t>cord</a:t>
            </a:r>
            <a:endParaRPr sz="1600">
              <a:latin typeface="+mj-lt"/>
              <a:cs typeface="Calibri"/>
            </a:endParaRPr>
          </a:p>
        </p:txBody>
      </p:sp>
      <p:sp>
        <p:nvSpPr>
          <p:cNvPr id="49" name="TextBox 48">
            <a:extLst>
              <a:ext uri="{FF2B5EF4-FFF2-40B4-BE49-F238E27FC236}">
                <a16:creationId xmlns:a16="http://schemas.microsoft.com/office/drawing/2014/main" id="{0C19618B-AE36-388E-4071-EB04B2FBC558}"/>
              </a:ext>
            </a:extLst>
          </p:cNvPr>
          <p:cNvSpPr txBox="1"/>
          <p:nvPr/>
        </p:nvSpPr>
        <p:spPr>
          <a:xfrm>
            <a:off x="323691" y="1033792"/>
            <a:ext cx="5400199" cy="2362122"/>
          </a:xfrm>
          <a:prstGeom prst="rect">
            <a:avLst/>
          </a:prstGeom>
          <a:noFill/>
        </p:spPr>
        <p:txBody>
          <a:bodyPr wrap="square">
            <a:spAutoFit/>
          </a:bodyPr>
          <a:lstStyle/>
          <a:p>
            <a:pPr>
              <a:lnSpc>
                <a:spcPct val="107000"/>
              </a:lnSpc>
              <a:spcAft>
                <a:spcPts val="800"/>
              </a:spcAft>
            </a:pPr>
            <a:r>
              <a:rPr lang="cs-CZ" sz="1900" b="1" dirty="0">
                <a:effectLst/>
                <a:latin typeface="+mj-lt"/>
                <a:ea typeface="Calibri" panose="020F0502020204030204" pitchFamily="34" charset="0"/>
                <a:cs typeface="Times New Roman" panose="02020603050405020304" pitchFamily="18" charset="0"/>
              </a:rPr>
              <a:t>Receptor</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spindle</a:t>
            </a:r>
            <a:endParaRPr lang="cs-CZ" sz="19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900" b="1" dirty="0" err="1">
                <a:effectLst/>
                <a:latin typeface="+mj-lt"/>
                <a:ea typeface="Calibri" panose="020F0502020204030204" pitchFamily="34" charset="0"/>
                <a:cs typeface="Times New Roman" panose="02020603050405020304" pitchFamily="18" charset="0"/>
              </a:rPr>
              <a:t>Main</a:t>
            </a:r>
            <a:r>
              <a:rPr lang="cs-CZ" sz="1900" b="1" dirty="0">
                <a:effectLst/>
                <a:latin typeface="+mj-lt"/>
                <a:ea typeface="Calibri" panose="020F0502020204030204" pitchFamily="34" charset="0"/>
                <a:cs typeface="Times New Roman" panose="02020603050405020304" pitchFamily="18" charset="0"/>
              </a:rPr>
              <a:t> </a:t>
            </a:r>
            <a:r>
              <a:rPr lang="cs-CZ" sz="1900" b="1" dirty="0" err="1">
                <a:effectLst/>
                <a:latin typeface="+mj-lt"/>
                <a:ea typeface="Calibri" panose="020F0502020204030204" pitchFamily="34" charset="0"/>
                <a:cs typeface="Times New Roman" panose="02020603050405020304" pitchFamily="18" charset="0"/>
              </a:rPr>
              <a:t>function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Unwanted</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extension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causes</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contraction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containing</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spindle</a:t>
            </a:r>
            <a:r>
              <a:rPr lang="cs-CZ" sz="1900" dirty="0">
                <a:effectLst/>
                <a:latin typeface="+mj-lt"/>
                <a:ea typeface="Calibri" panose="020F0502020204030204" pitchFamily="34" charset="0"/>
                <a:cs typeface="Times New Roman" panose="02020603050405020304" pitchFamily="18" charset="0"/>
              </a:rPr>
              <a:t>). Reflex </a:t>
            </a:r>
            <a:r>
              <a:rPr lang="cs-CZ" sz="1900" dirty="0" err="1">
                <a:effectLst/>
                <a:latin typeface="+mj-lt"/>
                <a:ea typeface="Calibri" panose="020F0502020204030204" pitchFamily="34" charset="0"/>
                <a:cs typeface="Times New Roman" panose="02020603050405020304" pitchFamily="18" charset="0"/>
              </a:rPr>
              <a:t>serves</a:t>
            </a:r>
            <a:r>
              <a:rPr lang="cs-CZ" sz="1900" dirty="0">
                <a:effectLst/>
                <a:latin typeface="+mj-lt"/>
                <a:ea typeface="Calibri" panose="020F0502020204030204" pitchFamily="34" charset="0"/>
                <a:cs typeface="Times New Roman" panose="02020603050405020304" pitchFamily="18" charset="0"/>
              </a:rPr>
              <a:t> as a </a:t>
            </a:r>
            <a:r>
              <a:rPr lang="cs-CZ" sz="1900" dirty="0" err="1">
                <a:effectLst/>
                <a:latin typeface="+mj-lt"/>
                <a:ea typeface="Calibri" panose="020F0502020204030204" pitchFamily="34" charset="0"/>
                <a:cs typeface="Times New Roman" panose="02020603050405020304" pitchFamily="18" charset="0"/>
              </a:rPr>
              <a:t>correction</a:t>
            </a:r>
            <a:r>
              <a:rPr lang="cs-CZ" sz="1900" dirty="0">
                <a:effectLst/>
                <a:latin typeface="+mj-lt"/>
                <a:ea typeface="Calibri" panose="020F0502020204030204" pitchFamily="34" charset="0"/>
                <a:cs typeface="Times New Roman" panose="02020603050405020304" pitchFamily="18" charset="0"/>
              </a:rPr>
              <a:t> to </a:t>
            </a:r>
            <a:r>
              <a:rPr lang="cs-CZ" sz="1900" dirty="0" err="1">
                <a:effectLst/>
                <a:latin typeface="+mj-lt"/>
                <a:ea typeface="Calibri" panose="020F0502020204030204" pitchFamily="34" charset="0"/>
                <a:cs typeface="Times New Roman" panose="02020603050405020304" pitchFamily="18" charset="0"/>
              </a:rPr>
              <a:t>unwanted</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prolongation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muscles</a:t>
            </a:r>
            <a:r>
              <a:rPr lang="cs-CZ" sz="1900" dirty="0">
                <a:effectLst/>
                <a:latin typeface="+mj-lt"/>
                <a:ea typeface="Calibri" panose="020F0502020204030204" pitchFamily="34" charset="0"/>
                <a:cs typeface="Times New Roman" panose="02020603050405020304" pitchFamily="18" charset="0"/>
              </a:rPr>
              <a:t> - </a:t>
            </a:r>
            <a:r>
              <a:rPr lang="cs-CZ" sz="1900" dirty="0" err="1">
                <a:effectLst/>
                <a:latin typeface="+mj-lt"/>
                <a:ea typeface="Calibri" panose="020F0502020204030204" pitchFamily="34" charset="0"/>
                <a:cs typeface="Times New Roman" panose="02020603050405020304" pitchFamily="18" charset="0"/>
              </a:rPr>
              <a:t>maintaining</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erect</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posture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defying</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gravity</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closing</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mouth</a:t>
            </a:r>
            <a:r>
              <a:rPr lang="cs-CZ" sz="1900" dirty="0">
                <a:effectLst/>
                <a:latin typeface="+mj-lt"/>
                <a:ea typeface="Calibri" panose="020F0502020204030204" pitchFamily="34" charset="0"/>
                <a:cs typeface="Times New Roman" panose="02020603050405020304" pitchFamily="18" charset="0"/>
              </a:rPr>
              <a:t>)</a:t>
            </a:r>
          </a:p>
        </p:txBody>
      </p:sp>
      <p:sp>
        <p:nvSpPr>
          <p:cNvPr id="51" name="TextBox 50">
            <a:extLst>
              <a:ext uri="{FF2B5EF4-FFF2-40B4-BE49-F238E27FC236}">
                <a16:creationId xmlns:a16="http://schemas.microsoft.com/office/drawing/2014/main" id="{04486729-212C-F606-C0A7-21DBB0C7F038}"/>
              </a:ext>
            </a:extLst>
          </p:cNvPr>
          <p:cNvSpPr txBox="1"/>
          <p:nvPr/>
        </p:nvSpPr>
        <p:spPr>
          <a:xfrm>
            <a:off x="318262" y="3510297"/>
            <a:ext cx="3105309" cy="2885213"/>
          </a:xfrm>
          <a:prstGeom prst="rect">
            <a:avLst/>
          </a:prstGeom>
          <a:noFill/>
        </p:spPr>
        <p:txBody>
          <a:bodyPr wrap="square">
            <a:spAutoFit/>
          </a:bodyPr>
          <a:lstStyle/>
          <a:p>
            <a:pPr>
              <a:lnSpc>
                <a:spcPct val="107000"/>
              </a:lnSpc>
              <a:spcAft>
                <a:spcPts val="800"/>
              </a:spcAft>
            </a:pPr>
            <a:r>
              <a:rPr lang="cs-CZ" sz="1900" b="1" dirty="0" err="1">
                <a:effectLst/>
                <a:latin typeface="+mj-lt"/>
                <a:ea typeface="Calibri" panose="020F0502020204030204" pitchFamily="34" charset="0"/>
                <a:cs typeface="Times New Roman" panose="02020603050405020304" pitchFamily="18" charset="0"/>
              </a:rPr>
              <a:t>Elicitation</a:t>
            </a:r>
            <a:r>
              <a:rPr lang="cs-CZ" sz="1900" dirty="0">
                <a:effectLst/>
                <a:latin typeface="+mj-lt"/>
                <a:ea typeface="Calibri" panose="020F0502020204030204" pitchFamily="34" charset="0"/>
                <a:cs typeface="Times New Roman" panose="02020603050405020304" pitchFamily="18" charset="0"/>
              </a:rPr>
              <a:t>: By </a:t>
            </a:r>
            <a:r>
              <a:rPr lang="cs-CZ" sz="1900" dirty="0" err="1">
                <a:effectLst/>
                <a:latin typeface="+mj-lt"/>
                <a:ea typeface="Calibri" panose="020F0502020204030204" pitchFamily="34" charset="0"/>
                <a:cs typeface="Times New Roman" panose="02020603050405020304" pitchFamily="18" charset="0"/>
              </a:rPr>
              <a:t>percussion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tendon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with</a:t>
            </a:r>
            <a:r>
              <a:rPr lang="cs-CZ" sz="1900" dirty="0">
                <a:effectLst/>
                <a:latin typeface="+mj-lt"/>
                <a:ea typeface="Calibri" panose="020F0502020204030204" pitchFamily="34" charset="0"/>
                <a:cs typeface="Times New Roman" panose="02020603050405020304" pitchFamily="18" charset="0"/>
              </a:rPr>
              <a:t> a reflex </a:t>
            </a:r>
            <a:r>
              <a:rPr lang="cs-CZ" sz="1900" dirty="0" err="1">
                <a:effectLst/>
                <a:latin typeface="+mj-lt"/>
                <a:ea typeface="Calibri" panose="020F0502020204030204" pitchFamily="34" charset="0"/>
                <a:cs typeface="Times New Roman" panose="02020603050405020304" pitchFamily="18" charset="0"/>
              </a:rPr>
              <a:t>hammer</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passive</a:t>
            </a:r>
            <a:r>
              <a:rPr lang="cs-CZ" sz="1900" dirty="0">
                <a:effectLst/>
                <a:latin typeface="+mj-lt"/>
                <a:ea typeface="Calibri" panose="020F0502020204030204" pitchFamily="34" charset="0"/>
                <a:cs typeface="Times New Roman" panose="02020603050405020304" pitchFamily="18" charset="0"/>
              </a:rPr>
              <a:t> and </a:t>
            </a:r>
            <a:r>
              <a:rPr lang="cs-CZ" sz="1900" dirty="0" err="1">
                <a:effectLst/>
                <a:latin typeface="+mj-lt"/>
                <a:ea typeface="Calibri" panose="020F0502020204030204" pitchFamily="34" charset="0"/>
                <a:cs typeface="Times New Roman" panose="02020603050405020304" pitchFamily="18" charset="0"/>
              </a:rPr>
              <a:t>involuntary</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prolongation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of</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occurs</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The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spindle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is</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triggered</a:t>
            </a:r>
            <a:r>
              <a:rPr lang="cs-CZ" sz="1900" dirty="0">
                <a:effectLst/>
                <a:latin typeface="+mj-lt"/>
                <a:ea typeface="Calibri" panose="020F0502020204030204" pitchFamily="34" charset="0"/>
                <a:cs typeface="Times New Roman" panose="02020603050405020304" pitchFamily="18" charset="0"/>
              </a:rPr>
              <a:t> and a </a:t>
            </a:r>
            <a:r>
              <a:rPr lang="cs-CZ" sz="1900" dirty="0" err="1">
                <a:effectLst/>
                <a:latin typeface="+mj-lt"/>
                <a:ea typeface="Calibri" panose="020F0502020204030204" pitchFamily="34" charset="0"/>
                <a:cs typeface="Times New Roman" panose="02020603050405020304" pitchFamily="18" charset="0"/>
              </a:rPr>
              <a:t>reflexive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muscle</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contraction</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is</a:t>
            </a:r>
            <a:r>
              <a:rPr lang="cs-CZ" sz="1900" dirty="0">
                <a:effectLst/>
                <a:latin typeface="+mj-lt"/>
                <a:ea typeface="Calibri" panose="020F0502020204030204" pitchFamily="34" charset="0"/>
                <a:cs typeface="Times New Roman" panose="02020603050405020304" pitchFamily="18" charset="0"/>
              </a:rPr>
              <a:t> </a:t>
            </a:r>
            <a:r>
              <a:rPr lang="cs-CZ" sz="1900" dirty="0" err="1">
                <a:effectLst/>
                <a:latin typeface="+mj-lt"/>
                <a:ea typeface="Calibri" panose="020F0502020204030204" pitchFamily="34" charset="0"/>
                <a:cs typeface="Times New Roman" panose="02020603050405020304" pitchFamily="18" charset="0"/>
              </a:rPr>
              <a:t>started</a:t>
            </a:r>
            <a:r>
              <a:rPr lang="cs-CZ" sz="1900"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3474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a:xfrm>
            <a:off x="720000" y="378000"/>
            <a:ext cx="10753200" cy="451576"/>
          </a:xfrm>
        </p:spPr>
        <p:txBody>
          <a:bodyPr/>
          <a:lstStyle/>
          <a:p>
            <a:r>
              <a:rPr lang="en-US" sz="3000" dirty="0"/>
              <a:t>Stretch reflex – correction of muscle spindle sensitivity</a:t>
            </a:r>
            <a:endParaRPr lang="cs-CZ" sz="2000" dirty="0"/>
          </a:p>
        </p:txBody>
      </p:sp>
      <p:pic>
        <p:nvPicPr>
          <p:cNvPr id="3" name="object 3">
            <a:extLst>
              <a:ext uri="{FF2B5EF4-FFF2-40B4-BE49-F238E27FC236}">
                <a16:creationId xmlns:a16="http://schemas.microsoft.com/office/drawing/2014/main" id="{20AAF96D-FD41-5BB8-6F8E-BDA6F05E7B06}"/>
              </a:ext>
            </a:extLst>
          </p:cNvPr>
          <p:cNvPicPr/>
          <p:nvPr/>
        </p:nvPicPr>
        <p:blipFill>
          <a:blip r:embed="rId2" cstate="print"/>
          <a:stretch>
            <a:fillRect/>
          </a:stretch>
        </p:blipFill>
        <p:spPr>
          <a:xfrm>
            <a:off x="1981200" y="1066800"/>
            <a:ext cx="8817483" cy="5655602"/>
          </a:xfrm>
          <a:prstGeom prst="rect">
            <a:avLst/>
          </a:prstGeom>
        </p:spPr>
      </p:pic>
      <p:sp>
        <p:nvSpPr>
          <p:cNvPr id="6" name="object 4">
            <a:extLst>
              <a:ext uri="{FF2B5EF4-FFF2-40B4-BE49-F238E27FC236}">
                <a16:creationId xmlns:a16="http://schemas.microsoft.com/office/drawing/2014/main" id="{5ED78306-734A-7AAD-8365-6B573747A8BF}"/>
              </a:ext>
            </a:extLst>
          </p:cNvPr>
          <p:cNvSpPr txBox="1"/>
          <p:nvPr/>
        </p:nvSpPr>
        <p:spPr>
          <a:xfrm>
            <a:off x="6089459" y="4427855"/>
            <a:ext cx="139509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α-motoneuron</a:t>
            </a:r>
            <a:endParaRPr sz="1600">
              <a:latin typeface="+mj-lt"/>
              <a:cs typeface="Calibri"/>
            </a:endParaRPr>
          </a:p>
        </p:txBody>
      </p:sp>
      <p:sp>
        <p:nvSpPr>
          <p:cNvPr id="8" name="object 5">
            <a:extLst>
              <a:ext uri="{FF2B5EF4-FFF2-40B4-BE49-F238E27FC236}">
                <a16:creationId xmlns:a16="http://schemas.microsoft.com/office/drawing/2014/main" id="{D293641E-B4F4-FBFC-41BC-9F2AD0D11350}"/>
              </a:ext>
            </a:extLst>
          </p:cNvPr>
          <p:cNvSpPr txBox="1"/>
          <p:nvPr/>
        </p:nvSpPr>
        <p:spPr>
          <a:xfrm>
            <a:off x="2153348" y="3669283"/>
            <a:ext cx="8337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extensor</a:t>
            </a:r>
            <a:endParaRPr sz="1600">
              <a:latin typeface="+mj-lt"/>
              <a:cs typeface="Calibri"/>
            </a:endParaRPr>
          </a:p>
        </p:txBody>
      </p:sp>
      <p:sp>
        <p:nvSpPr>
          <p:cNvPr id="10" name="object 6">
            <a:extLst>
              <a:ext uri="{FF2B5EF4-FFF2-40B4-BE49-F238E27FC236}">
                <a16:creationId xmlns:a16="http://schemas.microsoft.com/office/drawing/2014/main" id="{19AA9641-6652-BFFF-F2EF-39C387EB723F}"/>
              </a:ext>
            </a:extLst>
          </p:cNvPr>
          <p:cNvSpPr txBox="1"/>
          <p:nvPr/>
        </p:nvSpPr>
        <p:spPr>
          <a:xfrm>
            <a:off x="2743771" y="5867450"/>
            <a:ext cx="552450"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flexor</a:t>
            </a:r>
            <a:endParaRPr sz="1600">
              <a:latin typeface="+mj-lt"/>
              <a:cs typeface="Calibri"/>
            </a:endParaRPr>
          </a:p>
        </p:txBody>
      </p:sp>
      <p:sp>
        <p:nvSpPr>
          <p:cNvPr id="12" name="object 7">
            <a:extLst>
              <a:ext uri="{FF2B5EF4-FFF2-40B4-BE49-F238E27FC236}">
                <a16:creationId xmlns:a16="http://schemas.microsoft.com/office/drawing/2014/main" id="{1D4DF9FB-AF64-6EB1-35DE-CA16ED7B1216}"/>
              </a:ext>
            </a:extLst>
          </p:cNvPr>
          <p:cNvSpPr txBox="1"/>
          <p:nvPr/>
        </p:nvSpPr>
        <p:spPr>
          <a:xfrm>
            <a:off x="3546284" y="3803904"/>
            <a:ext cx="69405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muscle spindle</a:t>
            </a:r>
            <a:endParaRPr sz="1600">
              <a:latin typeface="+mj-lt"/>
              <a:cs typeface="Calibri"/>
            </a:endParaRPr>
          </a:p>
        </p:txBody>
      </p:sp>
      <p:sp>
        <p:nvSpPr>
          <p:cNvPr id="14" name="object 8">
            <a:extLst>
              <a:ext uri="{FF2B5EF4-FFF2-40B4-BE49-F238E27FC236}">
                <a16:creationId xmlns:a16="http://schemas.microsoft.com/office/drawing/2014/main" id="{10168F5A-F846-B80F-9991-4D1FB7F65DF1}"/>
              </a:ext>
            </a:extLst>
          </p:cNvPr>
          <p:cNvSpPr txBox="1"/>
          <p:nvPr/>
        </p:nvSpPr>
        <p:spPr>
          <a:xfrm>
            <a:off x="4034219" y="3127882"/>
            <a:ext cx="1367790"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γ-</a:t>
            </a:r>
            <a:r>
              <a:rPr sz="1600" spc="-10" dirty="0">
                <a:latin typeface="+mj-lt"/>
                <a:cs typeface="Calibri"/>
              </a:rPr>
              <a:t>motoneuron</a:t>
            </a:r>
            <a:endParaRPr sz="1600">
              <a:latin typeface="+mj-lt"/>
              <a:cs typeface="Calibri"/>
            </a:endParaRPr>
          </a:p>
        </p:txBody>
      </p:sp>
      <p:sp>
        <p:nvSpPr>
          <p:cNvPr id="16" name="object 9">
            <a:extLst>
              <a:ext uri="{FF2B5EF4-FFF2-40B4-BE49-F238E27FC236}">
                <a16:creationId xmlns:a16="http://schemas.microsoft.com/office/drawing/2014/main" id="{CD0F6C37-0FCF-2599-48FC-DC10D217D365}"/>
              </a:ext>
            </a:extLst>
          </p:cNvPr>
          <p:cNvSpPr txBox="1"/>
          <p:nvPr/>
        </p:nvSpPr>
        <p:spPr>
          <a:xfrm>
            <a:off x="6572314" y="1033906"/>
            <a:ext cx="1576705" cy="567463"/>
          </a:xfrm>
          <a:prstGeom prst="rect">
            <a:avLst/>
          </a:prstGeom>
        </p:spPr>
        <p:txBody>
          <a:bodyPr vert="horz" wrap="square" lIns="0" tIns="13335" rIns="0" bIns="0" rtlCol="0">
            <a:spAutoFit/>
          </a:bodyPr>
          <a:lstStyle/>
          <a:p>
            <a:pPr marL="68580" marR="5080" indent="-56515">
              <a:lnSpc>
                <a:spcPct val="100000"/>
              </a:lnSpc>
              <a:spcBef>
                <a:spcPts val="105"/>
              </a:spcBef>
            </a:pPr>
            <a:r>
              <a:rPr sz="1800" spc="-20" dirty="0">
                <a:latin typeface="+mj-lt"/>
                <a:cs typeface="Calibri"/>
              </a:rPr>
              <a:t>extrapyramidal </a:t>
            </a:r>
            <a:r>
              <a:rPr sz="1800" spc="-10" dirty="0">
                <a:latin typeface="+mj-lt"/>
                <a:cs typeface="Calibri"/>
              </a:rPr>
              <a:t>pathways</a:t>
            </a:r>
            <a:endParaRPr sz="1800">
              <a:latin typeface="+mj-lt"/>
              <a:cs typeface="Calibri"/>
            </a:endParaRPr>
          </a:p>
        </p:txBody>
      </p:sp>
      <p:sp>
        <p:nvSpPr>
          <p:cNvPr id="18" name="object 10">
            <a:extLst>
              <a:ext uri="{FF2B5EF4-FFF2-40B4-BE49-F238E27FC236}">
                <a16:creationId xmlns:a16="http://schemas.microsoft.com/office/drawing/2014/main" id="{FAED7910-74F2-AC46-C0DC-EA6C309AA9A0}"/>
              </a:ext>
            </a:extLst>
          </p:cNvPr>
          <p:cNvSpPr txBox="1"/>
          <p:nvPr/>
        </p:nvSpPr>
        <p:spPr>
          <a:xfrm>
            <a:off x="4750245" y="1256792"/>
            <a:ext cx="1062355" cy="567463"/>
          </a:xfrm>
          <a:prstGeom prst="rect">
            <a:avLst/>
          </a:prstGeom>
        </p:spPr>
        <p:txBody>
          <a:bodyPr vert="horz" wrap="square" lIns="0" tIns="13335" rIns="0" bIns="0" rtlCol="0">
            <a:spAutoFit/>
          </a:bodyPr>
          <a:lstStyle/>
          <a:p>
            <a:pPr marL="68580" marR="5080" indent="-56515">
              <a:lnSpc>
                <a:spcPct val="100000"/>
              </a:lnSpc>
              <a:spcBef>
                <a:spcPts val="105"/>
              </a:spcBef>
            </a:pPr>
            <a:r>
              <a:rPr sz="1800" spc="-10" dirty="0">
                <a:latin typeface="+mj-lt"/>
                <a:cs typeface="Calibri"/>
              </a:rPr>
              <a:t>pyramidal </a:t>
            </a:r>
            <a:r>
              <a:rPr sz="1800" spc="-15" dirty="0">
                <a:latin typeface="+mj-lt"/>
                <a:cs typeface="Calibri"/>
              </a:rPr>
              <a:t>pathways</a:t>
            </a:r>
            <a:endParaRPr sz="1800">
              <a:latin typeface="+mj-lt"/>
              <a:cs typeface="Calibri"/>
            </a:endParaRPr>
          </a:p>
        </p:txBody>
      </p:sp>
      <p:sp>
        <p:nvSpPr>
          <p:cNvPr id="20" name="object 11">
            <a:extLst>
              <a:ext uri="{FF2B5EF4-FFF2-40B4-BE49-F238E27FC236}">
                <a16:creationId xmlns:a16="http://schemas.microsoft.com/office/drawing/2014/main" id="{2C30602B-83F4-A43D-5564-A1A005BA07D8}"/>
              </a:ext>
            </a:extLst>
          </p:cNvPr>
          <p:cNvSpPr txBox="1"/>
          <p:nvPr/>
        </p:nvSpPr>
        <p:spPr>
          <a:xfrm>
            <a:off x="8977185" y="1359407"/>
            <a:ext cx="1033144"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spinal</a:t>
            </a:r>
            <a:r>
              <a:rPr sz="1600" spc="-20" dirty="0">
                <a:latin typeface="+mj-lt"/>
                <a:cs typeface="Calibri"/>
              </a:rPr>
              <a:t> cord</a:t>
            </a:r>
            <a:endParaRPr sz="1600">
              <a:latin typeface="+mj-lt"/>
              <a:cs typeface="Calibri"/>
            </a:endParaRPr>
          </a:p>
        </p:txBody>
      </p:sp>
      <p:sp>
        <p:nvSpPr>
          <p:cNvPr id="24" name="TextBox 23">
            <a:extLst>
              <a:ext uri="{FF2B5EF4-FFF2-40B4-BE49-F238E27FC236}">
                <a16:creationId xmlns:a16="http://schemas.microsoft.com/office/drawing/2014/main" id="{8904721F-0890-91D9-E717-37241D28DDFF}"/>
              </a:ext>
            </a:extLst>
          </p:cNvPr>
          <p:cNvSpPr txBox="1"/>
          <p:nvPr/>
        </p:nvSpPr>
        <p:spPr>
          <a:xfrm>
            <a:off x="383588" y="1102886"/>
            <a:ext cx="3986800" cy="2044342"/>
          </a:xfrm>
          <a:prstGeom prst="rect">
            <a:avLst/>
          </a:prstGeom>
          <a:noFill/>
        </p:spPr>
        <p:txBody>
          <a:bodyPr wrap="square">
            <a:spAutoFit/>
          </a:bodyPr>
          <a:lstStyle/>
          <a:p>
            <a:pPr>
              <a:lnSpc>
                <a:spcPct val="107000"/>
              </a:lnSpc>
              <a:spcAft>
                <a:spcPts val="800"/>
              </a:spcAft>
            </a:pPr>
            <a:r>
              <a:rPr lang="en-US" sz="2000" dirty="0">
                <a:effectLst/>
                <a:latin typeface="+mj-lt"/>
                <a:ea typeface="Calibri" panose="020F0502020204030204" pitchFamily="34" charset="0"/>
                <a:cs typeface="Times New Roman" panose="02020603050405020304" pitchFamily="18" charset="0"/>
              </a:rPr>
              <a:t>The activity of γ- motoneurons regulates muscle spindle sensitivity</a:t>
            </a:r>
            <a:r>
              <a:rPr lang="cs-CZ" sz="2000" dirty="0">
                <a:effectLst/>
                <a:latin typeface="+mj-lt"/>
                <a:ea typeface="Calibri" panose="020F0502020204030204" pitchFamily="34" charset="0"/>
                <a:cs typeface="Times New Roman" panose="02020603050405020304" pitchFamily="18" charset="0"/>
              </a:rPr>
              <a:t> via </a:t>
            </a:r>
            <a:r>
              <a:rPr lang="cs-CZ" sz="2000" dirty="0" err="1">
                <a:effectLst/>
                <a:latin typeface="+mj-lt"/>
                <a:ea typeface="Calibri" panose="020F0502020204030204" pitchFamily="34" charset="0"/>
                <a:cs typeface="Times New Roman" panose="02020603050405020304" pitchFamily="18" charset="0"/>
              </a:rPr>
              <a:t>contraction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intrafusal</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fibres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Shortening</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muscle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spindle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fibres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leads</a:t>
            </a:r>
            <a:r>
              <a:rPr lang="cs-CZ" sz="2000" dirty="0">
                <a:effectLst/>
                <a:latin typeface="+mj-lt"/>
                <a:ea typeface="Calibri" panose="020F0502020204030204" pitchFamily="34" charset="0"/>
                <a:cs typeface="Times New Roman" panose="02020603050405020304" pitchFamily="18" charset="0"/>
              </a:rPr>
              <a:t> to </a:t>
            </a:r>
            <a:r>
              <a:rPr lang="cs-CZ" sz="2000" dirty="0" err="1">
                <a:effectLst/>
                <a:latin typeface="+mj-lt"/>
                <a:ea typeface="Calibri" panose="020F0502020204030204" pitchFamily="34" charset="0"/>
                <a:cs typeface="Times New Roman" panose="02020603050405020304" pitchFamily="18" charset="0"/>
              </a:rPr>
              <a:t>higher</a:t>
            </a:r>
            <a:r>
              <a:rPr lang="cs-CZ" sz="2000" dirty="0">
                <a:effectLst/>
                <a:latin typeface="+mj-lt"/>
                <a:ea typeface="Calibri" panose="020F0502020204030204" pitchFamily="34" charset="0"/>
                <a:cs typeface="Times New Roman" panose="02020603050405020304" pitchFamily="18" charset="0"/>
              </a:rPr>
              <a:t> sensitivity to a stimulus.</a:t>
            </a:r>
          </a:p>
        </p:txBody>
      </p:sp>
      <p:sp>
        <p:nvSpPr>
          <p:cNvPr id="26" name="TextBox 25">
            <a:extLst>
              <a:ext uri="{FF2B5EF4-FFF2-40B4-BE49-F238E27FC236}">
                <a16:creationId xmlns:a16="http://schemas.microsoft.com/office/drawing/2014/main" id="{94F363C0-78F9-44C8-A046-4769C8CBB2CC}"/>
              </a:ext>
            </a:extLst>
          </p:cNvPr>
          <p:cNvSpPr txBox="1"/>
          <p:nvPr/>
        </p:nvSpPr>
        <p:spPr>
          <a:xfrm>
            <a:off x="6456616" y="4710954"/>
            <a:ext cx="4519922" cy="2044342"/>
          </a:xfrm>
          <a:prstGeom prst="rect">
            <a:avLst/>
          </a:prstGeom>
          <a:noFill/>
        </p:spPr>
        <p:txBody>
          <a:bodyPr wrap="square">
            <a:spAutoFit/>
          </a:bodyPr>
          <a:lstStyle/>
          <a:p>
            <a:pPr>
              <a:lnSpc>
                <a:spcPct val="107000"/>
              </a:lnSpc>
              <a:spcAft>
                <a:spcPts val="800"/>
              </a:spcAft>
            </a:pP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desired</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change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muscle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length</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activates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simultaneously</a:t>
            </a:r>
            <a:r>
              <a:rPr lang="cs-CZ" sz="2000" dirty="0">
                <a:effectLst/>
                <a:latin typeface="+mj-lt"/>
                <a:ea typeface="Calibri" panose="020F0502020204030204" pitchFamily="34" charset="0"/>
                <a:cs typeface="Times New Roman" panose="02020603050405020304" pitchFamily="18" charset="0"/>
              </a:rPr>
              <a:t> γ-</a:t>
            </a:r>
            <a:r>
              <a:rPr lang="cs-CZ" sz="2000" dirty="0" err="1">
                <a:effectLst/>
                <a:latin typeface="+mj-lt"/>
                <a:ea typeface="Calibri" panose="020F0502020204030204" pitchFamily="34" charset="0"/>
                <a:cs typeface="Times New Roman" panose="02020603050405020304" pitchFamily="18" charset="0"/>
              </a:rPr>
              <a:t>motoneurons</a:t>
            </a:r>
            <a:r>
              <a:rPr lang="cs-CZ" sz="2000" dirty="0">
                <a:effectLst/>
                <a:latin typeface="+mj-lt"/>
                <a:ea typeface="Calibri" panose="020F0502020204030204" pitchFamily="34" charset="0"/>
                <a:cs typeface="Times New Roman" panose="02020603050405020304" pitchFamily="18" charset="0"/>
              </a:rPr>
              <a:t> and α- </a:t>
            </a:r>
            <a:r>
              <a:rPr lang="cs-CZ" sz="2000" dirty="0" err="1">
                <a:effectLst/>
                <a:latin typeface="+mj-lt"/>
                <a:ea typeface="Calibri" panose="020F0502020204030204" pitchFamily="34" charset="0"/>
                <a:cs typeface="Times New Roman" panose="02020603050405020304" pitchFamily="18" charset="0"/>
              </a:rPr>
              <a:t>motoneurons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Intrafusal</a:t>
            </a:r>
            <a:r>
              <a:rPr lang="cs-CZ" sz="2000" dirty="0">
                <a:effectLst/>
                <a:latin typeface="+mj-lt"/>
                <a:ea typeface="Calibri" panose="020F0502020204030204" pitchFamily="34" charset="0"/>
                <a:cs typeface="Times New Roman" panose="02020603050405020304" pitchFamily="18" charset="0"/>
              </a:rPr>
              <a:t> and </a:t>
            </a:r>
            <a:r>
              <a:rPr lang="cs-CZ" sz="2000" dirty="0" err="1">
                <a:effectLst/>
                <a:latin typeface="+mj-lt"/>
                <a:ea typeface="Calibri" panose="020F0502020204030204" pitchFamily="34" charset="0"/>
                <a:cs typeface="Times New Roman" panose="02020603050405020304" pitchFamily="18" charset="0"/>
              </a:rPr>
              <a:t>extrafusal</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fibres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extend</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simultaneously</a:t>
            </a:r>
            <a:r>
              <a:rPr lang="cs-CZ" sz="2000" dirty="0">
                <a:effectLst/>
                <a:latin typeface="+mj-lt"/>
                <a:ea typeface="Calibri" panose="020F0502020204030204" pitchFamily="34" charset="0"/>
                <a:cs typeface="Times New Roman" panose="02020603050405020304" pitchFamily="18" charset="0"/>
              </a:rPr>
              <a:t> and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sensitivity </a:t>
            </a:r>
            <a:r>
              <a:rPr lang="cs-CZ" sz="2000" dirty="0" err="1">
                <a:effectLst/>
                <a:latin typeface="+mj-lt"/>
                <a:ea typeface="Calibri" panose="020F0502020204030204" pitchFamily="34" charset="0"/>
                <a:cs typeface="Times New Roman" panose="02020603050405020304" pitchFamily="18" charset="0"/>
              </a:rPr>
              <a:t>of</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muscle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spindle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does</a:t>
            </a:r>
            <a:r>
              <a:rPr lang="cs-CZ" sz="2000" dirty="0">
                <a:effectLst/>
                <a:latin typeface="+mj-lt"/>
                <a:ea typeface="Calibri" panose="020F0502020204030204" pitchFamily="34" charset="0"/>
                <a:cs typeface="Times New Roman" panose="02020603050405020304" pitchFamily="18" charset="0"/>
              </a:rPr>
              <a:t> not </a:t>
            </a:r>
            <a:r>
              <a:rPr lang="cs-CZ" sz="2000" dirty="0" err="1">
                <a:effectLst/>
                <a:latin typeface="+mj-lt"/>
                <a:ea typeface="Calibri" panose="020F0502020204030204" pitchFamily="34" charset="0"/>
                <a:cs typeface="Times New Roman" panose="02020603050405020304" pitchFamily="18" charset="0"/>
              </a:rPr>
              <a:t>change</a:t>
            </a:r>
            <a:r>
              <a:rPr lang="cs-CZ" sz="20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2404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A6C87-D6FE-54D6-3522-4C073F4A9AA4}"/>
              </a:ext>
            </a:extLst>
          </p:cNvPr>
          <p:cNvSpPr>
            <a:spLocks noGrp="1"/>
          </p:cNvSpPr>
          <p:nvPr>
            <p:ph type="title"/>
          </p:nvPr>
        </p:nvSpPr>
        <p:spPr>
          <a:xfrm>
            <a:off x="514349" y="314326"/>
            <a:ext cx="11115675" cy="457200"/>
          </a:xfrm>
        </p:spPr>
        <p:txBody>
          <a:bodyPr/>
          <a:lstStyle/>
          <a:p>
            <a:r>
              <a:rPr lang="en-US" sz="3000" dirty="0"/>
              <a:t>Golgi </a:t>
            </a:r>
            <a:r>
              <a:rPr lang="en-US" sz="3000" dirty="0" err="1"/>
              <a:t>tendom</a:t>
            </a:r>
            <a:r>
              <a:rPr lang="en-US" sz="3000" dirty="0"/>
              <a:t> reflex, inverse stretch reflex</a:t>
            </a:r>
            <a:r>
              <a:rPr lang="cs-CZ" sz="3000" dirty="0"/>
              <a:t> </a:t>
            </a:r>
            <a:r>
              <a:rPr lang="cs-CZ" sz="2000" dirty="0"/>
              <a:t>(</a:t>
            </a:r>
            <a:r>
              <a:rPr lang="cs-CZ" sz="2000" dirty="0" err="1"/>
              <a:t>bisynaptic</a:t>
            </a:r>
            <a:r>
              <a:rPr lang="cs-CZ" sz="2000" dirty="0"/>
              <a:t>, </a:t>
            </a:r>
            <a:r>
              <a:rPr lang="cs-CZ" sz="2000" dirty="0" err="1"/>
              <a:t>proprioceptive</a:t>
            </a:r>
            <a:r>
              <a:rPr lang="cs-CZ" sz="2000" dirty="0"/>
              <a:t>)</a:t>
            </a:r>
          </a:p>
        </p:txBody>
      </p:sp>
      <p:sp>
        <p:nvSpPr>
          <p:cNvPr id="51" name="TextBox 50">
            <a:extLst>
              <a:ext uri="{FF2B5EF4-FFF2-40B4-BE49-F238E27FC236}">
                <a16:creationId xmlns:a16="http://schemas.microsoft.com/office/drawing/2014/main" id="{04486729-212C-F606-C0A7-21DBB0C7F038}"/>
              </a:ext>
            </a:extLst>
          </p:cNvPr>
          <p:cNvSpPr txBox="1"/>
          <p:nvPr/>
        </p:nvSpPr>
        <p:spPr>
          <a:xfrm>
            <a:off x="371272" y="4425991"/>
            <a:ext cx="4796663" cy="1951625"/>
          </a:xfrm>
          <a:prstGeom prst="rect">
            <a:avLst/>
          </a:prstGeom>
          <a:noFill/>
        </p:spPr>
        <p:txBody>
          <a:bodyPr wrap="square">
            <a:spAutoFit/>
          </a:bodyPr>
          <a:lstStyle/>
          <a:p>
            <a:pPr>
              <a:lnSpc>
                <a:spcPct val="107000"/>
              </a:lnSpc>
              <a:spcAft>
                <a:spcPts val="800"/>
              </a:spcAft>
            </a:pPr>
            <a:r>
              <a:rPr lang="cs-CZ" sz="1800" b="1" dirty="0" err="1">
                <a:effectLst/>
                <a:latin typeface="+mj-lt"/>
                <a:ea typeface="Calibri" panose="020F0502020204030204" pitchFamily="34" charset="0"/>
                <a:cs typeface="Times New Roman" panose="02020603050405020304" pitchFamily="18" charset="0"/>
              </a:rPr>
              <a:t>Function</a:t>
            </a:r>
            <a:r>
              <a:rPr lang="cs-CZ" sz="1800" dirty="0">
                <a:effectLst/>
                <a:latin typeface="+mj-lt"/>
                <a:ea typeface="Calibri" panose="020F0502020204030204" pitchFamily="34" charset="0"/>
                <a:cs typeface="Times New Roman" panose="02020603050405020304" pitchFamily="18" charset="0"/>
              </a:rPr>
              <a:t>: An </a:t>
            </a:r>
            <a:r>
              <a:rPr lang="cs-CZ" sz="1800" dirty="0" err="1">
                <a:effectLst/>
                <a:latin typeface="+mj-lt"/>
                <a:ea typeface="Calibri" panose="020F0502020204030204" pitchFamily="34" charset="0"/>
                <a:cs typeface="Times New Roman" panose="02020603050405020304" pitchFamily="18" charset="0"/>
              </a:rPr>
              <a:t>increase</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of</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tension</a:t>
            </a:r>
            <a:r>
              <a:rPr lang="cs-CZ" sz="1800" dirty="0">
                <a:effectLst/>
                <a:latin typeface="+mj-lt"/>
                <a:ea typeface="Calibri" panose="020F0502020204030204" pitchFamily="34" charset="0"/>
                <a:cs typeface="Times New Roman" panose="02020603050405020304" pitchFamily="18" charset="0"/>
              </a:rPr>
              <a:t> in a </a:t>
            </a:r>
            <a:r>
              <a:rPr lang="cs-CZ" sz="1800" dirty="0" err="1">
                <a:effectLst/>
                <a:latin typeface="+mj-lt"/>
                <a:ea typeface="Calibri" panose="020F0502020204030204" pitchFamily="34" charset="0"/>
                <a:cs typeface="Times New Roman" panose="02020603050405020304" pitchFamily="18" charset="0"/>
              </a:rPr>
              <a:t>tendon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causes</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the</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relaxation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of</a:t>
            </a:r>
            <a:r>
              <a:rPr lang="cs-CZ" sz="1800" dirty="0">
                <a:effectLst/>
                <a:latin typeface="+mj-lt"/>
                <a:ea typeface="Calibri" panose="020F0502020204030204" pitchFamily="34" charset="0"/>
                <a:cs typeface="Times New Roman" panose="02020603050405020304" pitchFamily="18" charset="0"/>
              </a:rPr>
              <a:t> a </a:t>
            </a:r>
            <a:r>
              <a:rPr lang="cs-CZ" sz="1800" dirty="0" err="1">
                <a:effectLst/>
                <a:latin typeface="+mj-lt"/>
                <a:ea typeface="Calibri" panose="020F0502020204030204" pitchFamily="34" charset="0"/>
                <a:cs typeface="Times New Roman" panose="02020603050405020304" pitchFamily="18" charset="0"/>
              </a:rPr>
              <a:t>muscle</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containing</a:t>
            </a:r>
            <a:r>
              <a:rPr lang="cs-CZ" sz="1800" dirty="0">
                <a:effectLst/>
                <a:latin typeface="+mj-lt"/>
                <a:ea typeface="Calibri" panose="020F0502020204030204" pitchFamily="34" charset="0"/>
                <a:cs typeface="Times New Roman" panose="02020603050405020304" pitchFamily="18" charset="0"/>
              </a:rPr>
              <a:t> a Golgi receptor) and </a:t>
            </a:r>
            <a:r>
              <a:rPr lang="cs-CZ" sz="1800" dirty="0" err="1">
                <a:effectLst/>
                <a:latin typeface="+mj-lt"/>
                <a:ea typeface="Calibri" panose="020F0502020204030204" pitchFamily="34" charset="0"/>
                <a:cs typeface="Times New Roman" panose="02020603050405020304" pitchFamily="18" charset="0"/>
              </a:rPr>
              <a:t>contraction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of</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an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antagonist</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muscle</a:t>
            </a:r>
            <a:r>
              <a:rPr lang="cs-CZ" sz="1800" dirty="0">
                <a:effectLst/>
                <a:latin typeface="+mj-lt"/>
                <a:ea typeface="Calibri" panose="020F0502020204030204" pitchFamily="34" charset="0"/>
                <a:cs typeface="Times New Roman" panose="02020603050405020304" pitchFamily="18" charset="0"/>
              </a:rPr>
              <a:t>.</a:t>
            </a:r>
          </a:p>
          <a:p>
            <a:pPr>
              <a:lnSpc>
                <a:spcPct val="107000"/>
              </a:lnSpc>
              <a:spcAft>
                <a:spcPts val="800"/>
              </a:spcAft>
            </a:pPr>
            <a:r>
              <a:rPr lang="cs-CZ" sz="1800" dirty="0" err="1">
                <a:effectLst/>
                <a:latin typeface="+mj-lt"/>
                <a:ea typeface="Calibri" panose="020F0502020204030204" pitchFamily="34" charset="0"/>
                <a:cs typeface="Times New Roman" panose="02020603050405020304" pitchFamily="18" charset="0"/>
              </a:rPr>
              <a:t>This</a:t>
            </a:r>
            <a:r>
              <a:rPr lang="cs-CZ" sz="1800" dirty="0">
                <a:effectLst/>
                <a:latin typeface="+mj-lt"/>
                <a:ea typeface="Calibri" panose="020F0502020204030204" pitchFamily="34" charset="0"/>
                <a:cs typeface="Times New Roman" panose="02020603050405020304" pitchFamily="18" charset="0"/>
              </a:rPr>
              <a:t> reflex </a:t>
            </a:r>
            <a:r>
              <a:rPr lang="cs-CZ" sz="1800" dirty="0" err="1">
                <a:effectLst/>
                <a:latin typeface="+mj-lt"/>
                <a:ea typeface="Calibri" panose="020F0502020204030204" pitchFamily="34" charset="0"/>
                <a:cs typeface="Times New Roman" panose="02020603050405020304" pitchFamily="18" charset="0"/>
              </a:rPr>
              <a:t>serves</a:t>
            </a:r>
            <a:r>
              <a:rPr lang="cs-CZ" sz="1800" dirty="0">
                <a:effectLst/>
                <a:latin typeface="+mj-lt"/>
                <a:ea typeface="Calibri" panose="020F0502020204030204" pitchFamily="34" charset="0"/>
                <a:cs typeface="Times New Roman" panose="02020603050405020304" pitchFamily="18" charset="0"/>
              </a:rPr>
              <a:t> as a </a:t>
            </a:r>
            <a:r>
              <a:rPr lang="cs-CZ" sz="1800" dirty="0" err="1">
                <a:effectLst/>
                <a:latin typeface="+mj-lt"/>
                <a:ea typeface="Calibri" panose="020F0502020204030204" pitchFamily="34" charset="0"/>
                <a:cs typeface="Times New Roman" panose="02020603050405020304" pitchFamily="18" charset="0"/>
              </a:rPr>
              <a:t>protection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from</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muscle</a:t>
            </a:r>
            <a:r>
              <a:rPr lang="cs-CZ" sz="1800" dirty="0">
                <a:effectLst/>
                <a:latin typeface="+mj-lt"/>
                <a:ea typeface="Calibri" panose="020F0502020204030204" pitchFamily="34" charset="0"/>
                <a:cs typeface="Times New Roman" panose="02020603050405020304" pitchFamily="18" charset="0"/>
              </a:rPr>
              <a:t> and </a:t>
            </a:r>
            <a:r>
              <a:rPr lang="cs-CZ" sz="1800" dirty="0" err="1">
                <a:effectLst/>
                <a:latin typeface="+mj-lt"/>
                <a:ea typeface="Calibri" panose="020F0502020204030204" pitchFamily="34" charset="0"/>
                <a:cs typeface="Times New Roman" panose="02020603050405020304" pitchFamily="18" charset="0"/>
              </a:rPr>
              <a:t>tendon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damage</a:t>
            </a:r>
            <a:r>
              <a:rPr lang="cs-CZ" sz="1800" dirty="0">
                <a:effectLst/>
                <a:latin typeface="+mj-lt"/>
                <a:ea typeface="Calibri" panose="020F0502020204030204" pitchFamily="34" charset="0"/>
                <a:cs typeface="Times New Roman" panose="02020603050405020304" pitchFamily="18" charset="0"/>
              </a:rPr>
              <a:t>.</a:t>
            </a:r>
          </a:p>
        </p:txBody>
      </p:sp>
      <p:pic>
        <p:nvPicPr>
          <p:cNvPr id="3" name="object 3">
            <a:extLst>
              <a:ext uri="{FF2B5EF4-FFF2-40B4-BE49-F238E27FC236}">
                <a16:creationId xmlns:a16="http://schemas.microsoft.com/office/drawing/2014/main" id="{AD47EEF4-E5BC-3254-7663-46BE6C2772BE}"/>
              </a:ext>
            </a:extLst>
          </p:cNvPr>
          <p:cNvPicPr/>
          <p:nvPr/>
        </p:nvPicPr>
        <p:blipFill>
          <a:blip r:embed="rId2" cstate="print"/>
          <a:stretch>
            <a:fillRect/>
          </a:stretch>
        </p:blipFill>
        <p:spPr>
          <a:xfrm>
            <a:off x="2746184" y="882230"/>
            <a:ext cx="6878891" cy="5774475"/>
          </a:xfrm>
          <a:prstGeom prst="rect">
            <a:avLst/>
          </a:prstGeom>
        </p:spPr>
      </p:pic>
      <p:sp>
        <p:nvSpPr>
          <p:cNvPr id="6" name="object 4">
            <a:extLst>
              <a:ext uri="{FF2B5EF4-FFF2-40B4-BE49-F238E27FC236}">
                <a16:creationId xmlns:a16="http://schemas.microsoft.com/office/drawing/2014/main" id="{25712F1A-6F99-47DE-3895-08214D40D6D1}"/>
              </a:ext>
            </a:extLst>
          </p:cNvPr>
          <p:cNvSpPr txBox="1"/>
          <p:nvPr/>
        </p:nvSpPr>
        <p:spPr>
          <a:xfrm>
            <a:off x="8064488" y="4153749"/>
            <a:ext cx="83375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extensor</a:t>
            </a:r>
            <a:endParaRPr sz="1600">
              <a:latin typeface="+mj-lt"/>
              <a:cs typeface="Calibri"/>
            </a:endParaRPr>
          </a:p>
        </p:txBody>
      </p:sp>
      <p:sp>
        <p:nvSpPr>
          <p:cNvPr id="8" name="object 5">
            <a:extLst>
              <a:ext uri="{FF2B5EF4-FFF2-40B4-BE49-F238E27FC236}">
                <a16:creationId xmlns:a16="http://schemas.microsoft.com/office/drawing/2014/main" id="{803058B8-A798-F5CD-7152-746BE373C940}"/>
              </a:ext>
            </a:extLst>
          </p:cNvPr>
          <p:cNvSpPr txBox="1"/>
          <p:nvPr/>
        </p:nvSpPr>
        <p:spPr>
          <a:xfrm>
            <a:off x="6515215" y="5808763"/>
            <a:ext cx="55181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flexor</a:t>
            </a:r>
            <a:endParaRPr sz="1600">
              <a:latin typeface="+mj-lt"/>
              <a:cs typeface="Calibri"/>
            </a:endParaRPr>
          </a:p>
        </p:txBody>
      </p:sp>
      <p:sp>
        <p:nvSpPr>
          <p:cNvPr id="10" name="object 6">
            <a:extLst>
              <a:ext uri="{FF2B5EF4-FFF2-40B4-BE49-F238E27FC236}">
                <a16:creationId xmlns:a16="http://schemas.microsoft.com/office/drawing/2014/main" id="{ADEE59F9-783C-6A2E-455B-EB588D10CA36}"/>
              </a:ext>
            </a:extLst>
          </p:cNvPr>
          <p:cNvSpPr txBox="1"/>
          <p:nvPr/>
        </p:nvSpPr>
        <p:spPr>
          <a:xfrm>
            <a:off x="9613888" y="4994363"/>
            <a:ext cx="694055" cy="751488"/>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Golgi tendon organ</a:t>
            </a:r>
            <a:endParaRPr sz="1600">
              <a:latin typeface="+mj-lt"/>
              <a:cs typeface="Calibri"/>
            </a:endParaRPr>
          </a:p>
        </p:txBody>
      </p:sp>
      <p:sp>
        <p:nvSpPr>
          <p:cNvPr id="12" name="object 7">
            <a:extLst>
              <a:ext uri="{FF2B5EF4-FFF2-40B4-BE49-F238E27FC236}">
                <a16:creationId xmlns:a16="http://schemas.microsoft.com/office/drawing/2014/main" id="{D5B4B888-E812-CB88-AEEA-3862ACD471F8}"/>
              </a:ext>
            </a:extLst>
          </p:cNvPr>
          <p:cNvSpPr txBox="1"/>
          <p:nvPr/>
        </p:nvSpPr>
        <p:spPr>
          <a:xfrm>
            <a:off x="9560636" y="2747982"/>
            <a:ext cx="1632585" cy="259045"/>
          </a:xfrm>
          <a:prstGeom prst="rect">
            <a:avLst/>
          </a:prstGeom>
        </p:spPr>
        <p:txBody>
          <a:bodyPr vert="horz" wrap="square" lIns="0" tIns="12700" rIns="0" bIns="0" rtlCol="0">
            <a:spAutoFit/>
          </a:bodyPr>
          <a:lstStyle/>
          <a:p>
            <a:pPr marL="25400">
              <a:lnSpc>
                <a:spcPct val="100000"/>
              </a:lnSpc>
              <a:spcBef>
                <a:spcPts val="100"/>
              </a:spcBef>
            </a:pPr>
            <a:r>
              <a:rPr sz="1600" dirty="0">
                <a:latin typeface="+mj-lt"/>
                <a:cs typeface="Calibri"/>
              </a:rPr>
              <a:t>neural</a:t>
            </a:r>
            <a:r>
              <a:rPr sz="1600" spc="-30" dirty="0">
                <a:latin typeface="+mj-lt"/>
                <a:cs typeface="Calibri"/>
              </a:rPr>
              <a:t> </a:t>
            </a:r>
            <a:r>
              <a:rPr sz="1600" dirty="0">
                <a:latin typeface="+mj-lt"/>
                <a:cs typeface="Calibri"/>
              </a:rPr>
              <a:t>fibres</a:t>
            </a:r>
            <a:r>
              <a:rPr sz="1600" spc="-30" dirty="0">
                <a:latin typeface="+mj-lt"/>
                <a:cs typeface="Calibri"/>
              </a:rPr>
              <a:t> </a:t>
            </a:r>
            <a:r>
              <a:rPr sz="1600" dirty="0">
                <a:latin typeface="+mj-lt"/>
                <a:cs typeface="Calibri"/>
              </a:rPr>
              <a:t>I</a:t>
            </a:r>
            <a:r>
              <a:rPr sz="1600" baseline="-20833" dirty="0">
                <a:latin typeface="+mj-lt"/>
                <a:cs typeface="Calibri"/>
              </a:rPr>
              <a:t>b</a:t>
            </a:r>
            <a:r>
              <a:rPr sz="1600" dirty="0">
                <a:latin typeface="+mj-lt"/>
                <a:cs typeface="Calibri"/>
              </a:rPr>
              <a:t>,</a:t>
            </a:r>
            <a:r>
              <a:rPr sz="1600" spc="-40" dirty="0">
                <a:latin typeface="+mj-lt"/>
                <a:cs typeface="Calibri"/>
              </a:rPr>
              <a:t> </a:t>
            </a:r>
            <a:r>
              <a:rPr sz="1600" spc="-25" dirty="0">
                <a:latin typeface="+mj-lt"/>
                <a:cs typeface="Calibri"/>
              </a:rPr>
              <a:t>II</a:t>
            </a:r>
            <a:endParaRPr sz="1600" dirty="0">
              <a:latin typeface="+mj-lt"/>
              <a:cs typeface="Calibri"/>
            </a:endParaRPr>
          </a:p>
        </p:txBody>
      </p:sp>
      <p:sp>
        <p:nvSpPr>
          <p:cNvPr id="14" name="object 8">
            <a:extLst>
              <a:ext uri="{FF2B5EF4-FFF2-40B4-BE49-F238E27FC236}">
                <a16:creationId xmlns:a16="http://schemas.microsoft.com/office/drawing/2014/main" id="{20484FF5-DD8F-C9D7-061A-990CD8A36A8F}"/>
              </a:ext>
            </a:extLst>
          </p:cNvPr>
          <p:cNvSpPr txBox="1"/>
          <p:nvPr/>
        </p:nvSpPr>
        <p:spPr>
          <a:xfrm>
            <a:off x="5734672" y="2097873"/>
            <a:ext cx="118745"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mj-lt"/>
                <a:cs typeface="Calibri"/>
              </a:rPr>
              <a:t>-</a:t>
            </a:r>
            <a:endParaRPr sz="2000">
              <a:latin typeface="+mj-lt"/>
              <a:cs typeface="Calibri"/>
            </a:endParaRPr>
          </a:p>
        </p:txBody>
      </p:sp>
      <p:sp>
        <p:nvSpPr>
          <p:cNvPr id="16" name="object 9">
            <a:extLst>
              <a:ext uri="{FF2B5EF4-FFF2-40B4-BE49-F238E27FC236}">
                <a16:creationId xmlns:a16="http://schemas.microsoft.com/office/drawing/2014/main" id="{C2F6F26A-4A30-C249-9007-1C1FA7A2A724}"/>
              </a:ext>
            </a:extLst>
          </p:cNvPr>
          <p:cNvSpPr txBox="1"/>
          <p:nvPr/>
        </p:nvSpPr>
        <p:spPr>
          <a:xfrm>
            <a:off x="7261975" y="2003385"/>
            <a:ext cx="113474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inhibitory interneuron</a:t>
            </a:r>
            <a:endParaRPr sz="1600">
              <a:latin typeface="+mj-lt"/>
              <a:cs typeface="Calibri"/>
            </a:endParaRPr>
          </a:p>
        </p:txBody>
      </p:sp>
      <p:sp>
        <p:nvSpPr>
          <p:cNvPr id="18" name="object 10">
            <a:extLst>
              <a:ext uri="{FF2B5EF4-FFF2-40B4-BE49-F238E27FC236}">
                <a16:creationId xmlns:a16="http://schemas.microsoft.com/office/drawing/2014/main" id="{6CB863E4-FAAE-B5DA-D9D2-42E6F0D3DC3B}"/>
              </a:ext>
            </a:extLst>
          </p:cNvPr>
          <p:cNvSpPr txBox="1"/>
          <p:nvPr/>
        </p:nvSpPr>
        <p:spPr>
          <a:xfrm>
            <a:off x="4285348" y="3536148"/>
            <a:ext cx="1134745" cy="505267"/>
          </a:xfrm>
          <a:prstGeom prst="rect">
            <a:avLst/>
          </a:prstGeom>
        </p:spPr>
        <p:txBody>
          <a:bodyPr vert="horz" wrap="square" lIns="0" tIns="12700" rIns="0" bIns="0" rtlCol="0">
            <a:spAutoFit/>
          </a:bodyPr>
          <a:lstStyle/>
          <a:p>
            <a:pPr marL="12700" marR="5080">
              <a:lnSpc>
                <a:spcPct val="100000"/>
              </a:lnSpc>
              <a:spcBef>
                <a:spcPts val="100"/>
              </a:spcBef>
            </a:pPr>
            <a:r>
              <a:rPr sz="1600" spc="-10" dirty="0">
                <a:latin typeface="+mj-lt"/>
                <a:cs typeface="Calibri"/>
              </a:rPr>
              <a:t>excitatory interneuron</a:t>
            </a:r>
            <a:endParaRPr sz="1600">
              <a:latin typeface="+mj-lt"/>
              <a:cs typeface="Calibri"/>
            </a:endParaRPr>
          </a:p>
        </p:txBody>
      </p:sp>
      <p:sp>
        <p:nvSpPr>
          <p:cNvPr id="20" name="object 11">
            <a:extLst>
              <a:ext uri="{FF2B5EF4-FFF2-40B4-BE49-F238E27FC236}">
                <a16:creationId xmlns:a16="http://schemas.microsoft.com/office/drawing/2014/main" id="{574A4CAD-1B2C-0490-8407-41A08322EAD5}"/>
              </a:ext>
            </a:extLst>
          </p:cNvPr>
          <p:cNvSpPr txBox="1"/>
          <p:nvPr/>
        </p:nvSpPr>
        <p:spPr>
          <a:xfrm>
            <a:off x="5417300" y="2207602"/>
            <a:ext cx="177800"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mj-lt"/>
                <a:cs typeface="Calibri"/>
              </a:rPr>
              <a:t>+</a:t>
            </a:r>
            <a:endParaRPr sz="2000">
              <a:latin typeface="+mj-lt"/>
              <a:cs typeface="Calibri"/>
            </a:endParaRPr>
          </a:p>
        </p:txBody>
      </p:sp>
      <p:sp>
        <p:nvSpPr>
          <p:cNvPr id="22" name="object 12">
            <a:extLst>
              <a:ext uri="{FF2B5EF4-FFF2-40B4-BE49-F238E27FC236}">
                <a16:creationId xmlns:a16="http://schemas.microsoft.com/office/drawing/2014/main" id="{BF8DF523-3620-7ECD-BD29-053A220D24BD}"/>
              </a:ext>
            </a:extLst>
          </p:cNvPr>
          <p:cNvSpPr txBox="1"/>
          <p:nvPr/>
        </p:nvSpPr>
        <p:spPr>
          <a:xfrm>
            <a:off x="7183996" y="3076535"/>
            <a:ext cx="1395095" cy="259045"/>
          </a:xfrm>
          <a:prstGeom prst="rect">
            <a:avLst/>
          </a:prstGeom>
        </p:spPr>
        <p:txBody>
          <a:bodyPr vert="horz" wrap="square" lIns="0" tIns="12700" rIns="0" bIns="0" rtlCol="0">
            <a:spAutoFit/>
          </a:bodyPr>
          <a:lstStyle/>
          <a:p>
            <a:pPr marL="12700">
              <a:lnSpc>
                <a:spcPct val="100000"/>
              </a:lnSpc>
              <a:spcBef>
                <a:spcPts val="100"/>
              </a:spcBef>
            </a:pPr>
            <a:r>
              <a:rPr sz="1600" spc="-10" dirty="0">
                <a:latin typeface="+mj-lt"/>
                <a:cs typeface="Calibri"/>
              </a:rPr>
              <a:t>α-motoneuron</a:t>
            </a:r>
            <a:endParaRPr sz="1600">
              <a:latin typeface="+mj-lt"/>
              <a:cs typeface="Calibri"/>
            </a:endParaRPr>
          </a:p>
        </p:txBody>
      </p:sp>
      <p:sp>
        <p:nvSpPr>
          <p:cNvPr id="24" name="object 13">
            <a:extLst>
              <a:ext uri="{FF2B5EF4-FFF2-40B4-BE49-F238E27FC236}">
                <a16:creationId xmlns:a16="http://schemas.microsoft.com/office/drawing/2014/main" id="{5773FA3B-CF12-4D65-4F3E-A82E6C2B0A5B}"/>
              </a:ext>
            </a:extLst>
          </p:cNvPr>
          <p:cNvSpPr txBox="1"/>
          <p:nvPr/>
        </p:nvSpPr>
        <p:spPr>
          <a:xfrm>
            <a:off x="2769604" y="3254590"/>
            <a:ext cx="1033144" cy="259045"/>
          </a:xfrm>
          <a:prstGeom prst="rect">
            <a:avLst/>
          </a:prstGeom>
        </p:spPr>
        <p:txBody>
          <a:bodyPr vert="horz" wrap="square" lIns="0" tIns="12700" rIns="0" bIns="0" rtlCol="0">
            <a:spAutoFit/>
          </a:bodyPr>
          <a:lstStyle/>
          <a:p>
            <a:pPr marL="12700">
              <a:lnSpc>
                <a:spcPct val="100000"/>
              </a:lnSpc>
              <a:spcBef>
                <a:spcPts val="100"/>
              </a:spcBef>
            </a:pPr>
            <a:r>
              <a:rPr sz="1600" dirty="0">
                <a:latin typeface="+mj-lt"/>
                <a:cs typeface="Calibri"/>
              </a:rPr>
              <a:t>spinal</a:t>
            </a:r>
            <a:r>
              <a:rPr sz="1600" spc="-20" dirty="0">
                <a:latin typeface="+mj-lt"/>
                <a:cs typeface="Calibri"/>
              </a:rPr>
              <a:t> cord</a:t>
            </a:r>
            <a:endParaRPr sz="1600">
              <a:latin typeface="+mj-lt"/>
              <a:cs typeface="Calibri"/>
            </a:endParaRPr>
          </a:p>
        </p:txBody>
      </p:sp>
      <p:sp>
        <p:nvSpPr>
          <p:cNvPr id="26" name="object 14">
            <a:extLst>
              <a:ext uri="{FF2B5EF4-FFF2-40B4-BE49-F238E27FC236}">
                <a16:creationId xmlns:a16="http://schemas.microsoft.com/office/drawing/2014/main" id="{7D6CD32D-67D8-F551-1831-D4213DBC3F58}"/>
              </a:ext>
            </a:extLst>
          </p:cNvPr>
          <p:cNvSpPr txBox="1"/>
          <p:nvPr/>
        </p:nvSpPr>
        <p:spPr>
          <a:xfrm>
            <a:off x="7881543" y="879539"/>
            <a:ext cx="4001770" cy="289823"/>
          </a:xfrm>
          <a:prstGeom prst="rect">
            <a:avLst/>
          </a:prstGeom>
        </p:spPr>
        <p:txBody>
          <a:bodyPr vert="horz" wrap="square" lIns="0" tIns="12700" rIns="0" bIns="0" rtlCol="0">
            <a:spAutoFit/>
          </a:bodyPr>
          <a:lstStyle/>
          <a:p>
            <a:pPr marL="12700" marR="5080">
              <a:lnSpc>
                <a:spcPct val="100000"/>
              </a:lnSpc>
              <a:spcBef>
                <a:spcPts val="100"/>
              </a:spcBef>
            </a:pPr>
            <a:r>
              <a:rPr lang="cs-CZ" sz="1800" b="1" dirty="0">
                <a:latin typeface="+mj-lt"/>
                <a:cs typeface="Calibri"/>
              </a:rPr>
              <a:t>Receptor</a:t>
            </a:r>
            <a:r>
              <a:rPr lang="cs-CZ" sz="1800" dirty="0">
                <a:latin typeface="+mj-lt"/>
                <a:cs typeface="Calibri"/>
              </a:rPr>
              <a:t>: Golgi </a:t>
            </a:r>
            <a:r>
              <a:rPr lang="cs-CZ" sz="1800" dirty="0" err="1">
                <a:latin typeface="+mj-lt"/>
                <a:cs typeface="Calibri"/>
              </a:rPr>
              <a:t>tendon</a:t>
            </a:r>
            <a:r>
              <a:rPr lang="cs-CZ" sz="1800" dirty="0">
                <a:latin typeface="+mj-lt"/>
                <a:cs typeface="Calibri"/>
              </a:rPr>
              <a:t> organ</a:t>
            </a:r>
            <a:endParaRPr sz="1800" dirty="0">
              <a:latin typeface="+mj-lt"/>
              <a:cs typeface="Calibri"/>
            </a:endParaRPr>
          </a:p>
        </p:txBody>
      </p:sp>
    </p:spTree>
    <p:extLst>
      <p:ext uri="{BB962C8B-B14F-4D97-AF65-F5344CB8AC3E}">
        <p14:creationId xmlns:p14="http://schemas.microsoft.com/office/powerpoint/2010/main" val="229082240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muni-med-prezentace-16-9-en-v10 - kopie</Template>
  <TotalTime>73</TotalTime>
  <Words>1815</Words>
  <Application>Microsoft Office PowerPoint</Application>
  <PresentationFormat>Širokoúhlá obrazovka</PresentationFormat>
  <Paragraphs>268</Paragraphs>
  <Slides>19</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19</vt:i4>
      </vt:variant>
    </vt:vector>
  </HeadingPairs>
  <TitlesOfParts>
    <vt:vector size="26" baseType="lpstr">
      <vt:lpstr>Arial</vt:lpstr>
      <vt:lpstr>Calibri</vt:lpstr>
      <vt:lpstr>Symbol</vt:lpstr>
      <vt:lpstr>Tahoma</vt:lpstr>
      <vt:lpstr>Times New Roman</vt:lpstr>
      <vt:lpstr>Wingdings</vt:lpstr>
      <vt:lpstr>Presentation_MU_EN</vt:lpstr>
      <vt:lpstr>XXVII. Examination of reflexes in man  </vt:lpstr>
      <vt:lpstr>Reflexes</vt:lpstr>
      <vt:lpstr>Examination of Reflexes</vt:lpstr>
      <vt:lpstr>Classification of reflexes</vt:lpstr>
      <vt:lpstr>Reflexes in practicals</vt:lpstr>
      <vt:lpstr>Proprioreceptors in the muscle</vt:lpstr>
      <vt:lpstr>Stretch reflex – reflex arch (myotatic reflex: monosynaptic, proprioceptive)</vt:lpstr>
      <vt:lpstr>Stretch reflex – correction of muscle spindle sensitivity</vt:lpstr>
      <vt:lpstr>Golgi tendom reflex, inverse stretch reflex (bisynaptic, proprioceptive)</vt:lpstr>
      <vt:lpstr>Axon reflex (extracentral)</vt:lpstr>
      <vt:lpstr>Pupillary responses</vt:lpstr>
      <vt:lpstr>XXVIII. Recording of Achilles’ tendon reflex </vt:lpstr>
      <vt:lpstr>Recording of Achilles’ tendon reflex</vt:lpstr>
      <vt:lpstr>Prezentace aplikace PowerPoint</vt:lpstr>
      <vt:lpstr>Methods</vt:lpstr>
      <vt:lpstr>Position of goniometer and electrodes   on the right leg</vt:lpstr>
      <vt:lpstr>Polygraphic record of the Achilles tendon reflex</vt:lpstr>
      <vt:lpstr>Prezentace aplikace PowerPoint</vt:lpstr>
      <vt:lpstr>Interesting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XXVII. Examination of reflexes in man</dc:title>
  <dc:creator>Eva Opatřilová</dc:creator>
  <cp:lastModifiedBy>Zuzana Nováková</cp:lastModifiedBy>
  <cp:revision>5</cp:revision>
  <cp:lastPrinted>1601-01-01T00:00:00Z</cp:lastPrinted>
  <dcterms:created xsi:type="dcterms:W3CDTF">2022-09-04T18:32:47Z</dcterms:created>
  <dcterms:modified xsi:type="dcterms:W3CDTF">2022-09-05T08:15:19Z</dcterms:modified>
</cp:coreProperties>
</file>