
<file path=[Content_Types].xml><?xml version="1.0" encoding="utf-8"?>
<Types xmlns="http://schemas.openxmlformats.org/package/2006/content-types">
  <Default Extension="emf" ContentType="image/x-emf"/>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4"/>
  </p:notesMasterIdLst>
  <p:handoutMasterIdLst>
    <p:handoutMasterId r:id="rId15"/>
  </p:handout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17"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5768" autoAdjust="0"/>
  </p:normalViewPr>
  <p:slideViewPr>
    <p:cSldViewPr snapToGrid="0">
      <p:cViewPr varScale="1">
        <p:scale>
          <a:sx n="89" d="100"/>
          <a:sy n="89" d="100"/>
        </p:scale>
        <p:origin x="114" y="78"/>
      </p:cViewPr>
      <p:guideLst>
        <p:guide orient="horz" pos="1117"/>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subtitle</a:t>
            </a:r>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images,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en-GB" noProof="0"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en-GB" noProof="0"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en-GB" noProof="0" dirty="0"/>
              <a:t>Click here to insert text</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en-GB" noProof="0" dirty="0"/>
              <a:t>Click here to insert title</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en-GB" noProof="0" dirty="0"/>
              <a:t>Click on the icon to insert image</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en-GB" noProof="0" dirty="0"/>
              <a:t>Define footer – presentation title / department</a:t>
            </a:r>
          </a:p>
        </p:txBody>
      </p:sp>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 inverse">
    <p:bg>
      <p:bgPr>
        <a:solidFill>
          <a:srgbClr val="F01928"/>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en-GB" noProof="0" dirty="0"/>
              <a:t>Click here to insert title</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en-GB" noProof="0" dirty="0"/>
              <a:t>Click on the icon to insert image</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en-GB" noProof="0" dirty="0"/>
              <a:t>Define footer – presentation title / department</a:t>
            </a:r>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F01928"/>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en-GB" noProof="0" dirty="0"/>
              <a:t>Click here to insert image</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6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MED slide">
    <p:bg>
      <p:bgPr>
        <a:solidFill>
          <a:srgbClr val="F01928"/>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657242" y="2298933"/>
            <a:ext cx="8712448"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sub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en-GB" noProof="0" dirty="0"/>
              <a:t>Click here to insert heading</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subheading, text and imag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en-GB" noProof="0" dirty="0"/>
              <a:t>Click here to insert heading</a:t>
            </a:r>
            <a:endParaRPr lang="cs-CZ" dirty="0"/>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en-GB" noProof="0" dirty="0"/>
              <a:t>Click on the icon to insert image</a:t>
            </a:r>
          </a:p>
        </p:txBody>
      </p:sp>
      <p:pic>
        <p:nvPicPr>
          <p:cNvPr id="10" name="Obrázek 9">
            <a:extLst>
              <a:ext uri="{FF2B5EF4-FFF2-40B4-BE49-F238E27FC236}">
                <a16:creationId xmlns:a16="http://schemas.microsoft.com/office/drawing/2014/main" id="{A2E7788A-7319-4B13-B5BD-0D72FA9D7AD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GB" noProof="0"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GB" noProof="0"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ly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GB" noProof="0" dirty="0"/>
              <a:t>Define footer – presentation title / department</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en-GB" altLang="cs-CZ" noProof="0" smtClean="0"/>
              <a:pPr/>
              <a:t>‹#›</a:t>
            </a:fld>
            <a:endParaRPr lang="en-GB" altLang="cs-CZ" noProof="0"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1.emf"/><Relationship Id="rId1" Type="http://schemas.openxmlformats.org/officeDocument/2006/relationships/slideLayout" Target="../slideLayouts/slideLayout2.xml"/><Relationship Id="rId4" Type="http://schemas.openxmlformats.org/officeDocument/2006/relationships/hyperlink" Target="http://www.google.cz/url?sa=i&amp;rct=j&amp;q&amp;esrc=s&amp;frm=1&amp;source=images&amp;cd&amp;cad=rja&amp;uact=8&amp;ved=0ahUKEwjC57DwrcrKAhVExRQKHYXRBdoQjRwIBw&amp;url=http%3A%2F%2Fwww.scielo.br%2Fscielo.php%3Fpid%3DS1517-31512012000400003%26script%3Dsci_arttext&amp;psig=AFQjCNEKGUOawPVSNRKvnTAU7I8WRyVUiQ&amp;ust=1453996633410519"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6178D330-B66C-744A-9DAE-6FE02756516D}"/>
              </a:ext>
            </a:extLst>
          </p:cNvPr>
          <p:cNvSpPr>
            <a:spLocks noGrp="1"/>
          </p:cNvSpPr>
          <p:nvPr>
            <p:ph type="ftr" sz="quarter" idx="10"/>
          </p:nvPr>
        </p:nvSpPr>
        <p:spPr/>
        <p:txBody>
          <a:bodyPr/>
          <a:lstStyle/>
          <a:p>
            <a:r>
              <a:rPr lang="en-US" dirty="0"/>
              <a:t>Erect posture examination using </a:t>
            </a:r>
            <a:r>
              <a:rPr lang="en-US" dirty="0" err="1"/>
              <a:t>stabilometry</a:t>
            </a:r>
            <a:endParaRPr lang="en-GB" noProof="0" dirty="0"/>
          </a:p>
        </p:txBody>
      </p:sp>
      <p:sp>
        <p:nvSpPr>
          <p:cNvPr id="3" name="Zástupný objekt pre číslo snímky 2">
            <a:extLst>
              <a:ext uri="{FF2B5EF4-FFF2-40B4-BE49-F238E27FC236}">
                <a16:creationId xmlns:a16="http://schemas.microsoft.com/office/drawing/2014/main" id="{3CDB8457-0BA6-D54B-A726-511C9A367AE0}"/>
              </a:ext>
            </a:extLst>
          </p:cNvPr>
          <p:cNvSpPr>
            <a:spLocks noGrp="1"/>
          </p:cNvSpPr>
          <p:nvPr>
            <p:ph type="sldNum" sz="quarter" idx="11"/>
          </p:nvPr>
        </p:nvSpPr>
        <p:spPr/>
        <p:txBody>
          <a:bodyPr/>
          <a:lstStyle/>
          <a:p>
            <a:fld id="{0DE708CC-0C3F-4567-9698-B54C0F35BD31}" type="slidenum">
              <a:rPr lang="en-GB" altLang="cs-CZ" noProof="0" smtClean="0"/>
              <a:pPr/>
              <a:t>1</a:t>
            </a:fld>
            <a:endParaRPr lang="en-GB" altLang="cs-CZ" noProof="0" dirty="0"/>
          </a:p>
        </p:txBody>
      </p:sp>
      <p:sp>
        <p:nvSpPr>
          <p:cNvPr id="4" name="Nadpis 3">
            <a:extLst>
              <a:ext uri="{FF2B5EF4-FFF2-40B4-BE49-F238E27FC236}">
                <a16:creationId xmlns:a16="http://schemas.microsoft.com/office/drawing/2014/main" id="{123A9B39-6D5B-1149-AF4B-4E9BE322023F}"/>
              </a:ext>
            </a:extLst>
          </p:cNvPr>
          <p:cNvSpPr>
            <a:spLocks noGrp="1"/>
          </p:cNvSpPr>
          <p:nvPr>
            <p:ph type="title"/>
          </p:nvPr>
        </p:nvSpPr>
        <p:spPr/>
        <p:txBody>
          <a:bodyPr/>
          <a:lstStyle/>
          <a:p>
            <a:r>
              <a:rPr lang="en-US" dirty="0"/>
              <a:t>(XXIX.) Erect posture examination using </a:t>
            </a:r>
            <a:r>
              <a:rPr lang="en-US" dirty="0" err="1"/>
              <a:t>stabilometry</a:t>
            </a:r>
            <a:br>
              <a:rPr lang="en-US" dirty="0"/>
            </a:br>
            <a:endParaRPr lang="en-GB" dirty="0"/>
          </a:p>
        </p:txBody>
      </p:sp>
      <p:sp>
        <p:nvSpPr>
          <p:cNvPr id="5" name="Podnadpis 4">
            <a:extLst>
              <a:ext uri="{FF2B5EF4-FFF2-40B4-BE49-F238E27FC236}">
                <a16:creationId xmlns:a16="http://schemas.microsoft.com/office/drawing/2014/main" id="{57CF0B4A-6B2F-5E47-805C-7758C9BCEB00}"/>
              </a:ext>
            </a:extLst>
          </p:cNvPr>
          <p:cNvSpPr>
            <a:spLocks noGrp="1"/>
          </p:cNvSpPr>
          <p:nvPr>
            <p:ph type="subTitle" idx="1"/>
          </p:nvPr>
        </p:nvSpPr>
        <p:spPr/>
        <p:txBody>
          <a:bodyPr/>
          <a:lstStyle/>
          <a:p>
            <a:r>
              <a:rPr lang="en-GB" dirty="0"/>
              <a:t>Physiology - practices</a:t>
            </a:r>
          </a:p>
          <a:p>
            <a:endParaRPr lang="en-GB" dirty="0"/>
          </a:p>
        </p:txBody>
      </p:sp>
      <p:sp>
        <p:nvSpPr>
          <p:cNvPr id="7" name="TextBox 6">
            <a:extLst>
              <a:ext uri="{FF2B5EF4-FFF2-40B4-BE49-F238E27FC236}">
                <a16:creationId xmlns:a16="http://schemas.microsoft.com/office/drawing/2014/main" id="{1594EC55-8F1C-0416-E665-23B8780BEA20}"/>
              </a:ext>
            </a:extLst>
          </p:cNvPr>
          <p:cNvSpPr txBox="1"/>
          <p:nvPr/>
        </p:nvSpPr>
        <p:spPr>
          <a:xfrm>
            <a:off x="6560457" y="6228000"/>
            <a:ext cx="5631543" cy="307777"/>
          </a:xfrm>
          <a:prstGeom prst="rect">
            <a:avLst/>
          </a:prstGeom>
          <a:noFill/>
        </p:spPr>
        <p:txBody>
          <a:bodyPr wrap="square">
            <a:spAutoFit/>
          </a:bodyPr>
          <a:lstStyle/>
          <a:p>
            <a:r>
              <a:rPr lang="en-US" sz="1400" dirty="0"/>
              <a:t>Dep. of Physiology, Fac. of Medicine, MU, 2016 © Michal </a:t>
            </a:r>
            <a:r>
              <a:rPr lang="en-US" sz="1400" dirty="0" err="1"/>
              <a:t>Pásek</a:t>
            </a:r>
            <a:endParaRPr lang="en-US" sz="1400" dirty="0"/>
          </a:p>
        </p:txBody>
      </p:sp>
    </p:spTree>
    <p:extLst>
      <p:ext uri="{BB962C8B-B14F-4D97-AF65-F5344CB8AC3E}">
        <p14:creationId xmlns:p14="http://schemas.microsoft.com/office/powerpoint/2010/main" val="3039613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93C6094-FE80-7AAF-5D7C-8988D8113235}"/>
              </a:ext>
            </a:extLst>
          </p:cNvPr>
          <p:cNvSpPr>
            <a:spLocks noGrp="1"/>
          </p:cNvSpPr>
          <p:nvPr>
            <p:ph type="sldNum" sz="quarter" idx="11"/>
          </p:nvPr>
        </p:nvSpPr>
        <p:spPr/>
        <p:txBody>
          <a:bodyPr/>
          <a:lstStyle/>
          <a:p>
            <a:fld id="{0970407D-EE58-4A0B-824B-1D3AE42DD9CF}" type="slidenum">
              <a:rPr lang="en-GB" altLang="cs-CZ" noProof="0" smtClean="0"/>
              <a:pPr/>
              <a:t>10</a:t>
            </a:fld>
            <a:endParaRPr lang="en-GB" altLang="cs-CZ" noProof="0" dirty="0"/>
          </a:p>
        </p:txBody>
      </p:sp>
      <p:sp>
        <p:nvSpPr>
          <p:cNvPr id="4" name="Title 3">
            <a:extLst>
              <a:ext uri="{FF2B5EF4-FFF2-40B4-BE49-F238E27FC236}">
                <a16:creationId xmlns:a16="http://schemas.microsoft.com/office/drawing/2014/main" id="{C8A34A6F-E3FE-15C8-FB39-C4704C4485D1}"/>
              </a:ext>
            </a:extLst>
          </p:cNvPr>
          <p:cNvSpPr>
            <a:spLocks noGrp="1"/>
          </p:cNvSpPr>
          <p:nvPr>
            <p:ph type="title"/>
          </p:nvPr>
        </p:nvSpPr>
        <p:spPr/>
        <p:txBody>
          <a:bodyPr/>
          <a:lstStyle/>
          <a:p>
            <a:r>
              <a:rPr lang="en-US" sz="4000" spc="-5" dirty="0"/>
              <a:t>Reaction</a:t>
            </a:r>
            <a:r>
              <a:rPr lang="en-US" sz="4000" spc="-30" dirty="0"/>
              <a:t> </a:t>
            </a:r>
            <a:r>
              <a:rPr lang="en-US" sz="4000" spc="-5" dirty="0"/>
              <a:t>time testing in </a:t>
            </a:r>
            <a:r>
              <a:rPr lang="en-US" sz="4000" spc="-5" dirty="0" err="1"/>
              <a:t>practicals</a:t>
            </a:r>
            <a:br>
              <a:rPr lang="cs-CZ" sz="4000" spc="-5" dirty="0"/>
            </a:br>
            <a:r>
              <a:rPr lang="en-US" sz="2400" spc="-5" dirty="0">
                <a:solidFill>
                  <a:srgbClr val="FF0000"/>
                </a:solidFill>
              </a:rPr>
              <a:t>in this form write your results in the </a:t>
            </a:r>
            <a:r>
              <a:rPr lang="cs-CZ" sz="2400" spc="-5" dirty="0" err="1">
                <a:solidFill>
                  <a:srgbClr val="FF0000"/>
                </a:solidFill>
              </a:rPr>
              <a:t>protocol</a:t>
            </a:r>
            <a:endParaRPr lang="cs-CZ" sz="2400" dirty="0">
              <a:solidFill>
                <a:srgbClr val="FF0000"/>
              </a:solidFill>
            </a:endParaRPr>
          </a:p>
        </p:txBody>
      </p:sp>
      <p:sp>
        <p:nvSpPr>
          <p:cNvPr id="5" name="Content Placeholder 4">
            <a:extLst>
              <a:ext uri="{FF2B5EF4-FFF2-40B4-BE49-F238E27FC236}">
                <a16:creationId xmlns:a16="http://schemas.microsoft.com/office/drawing/2014/main" id="{2AA7B4E8-F629-1110-1F3E-6FFA87FAEA83}"/>
              </a:ext>
            </a:extLst>
          </p:cNvPr>
          <p:cNvSpPr>
            <a:spLocks noGrp="1"/>
          </p:cNvSpPr>
          <p:nvPr>
            <p:ph idx="1"/>
          </p:nvPr>
        </p:nvSpPr>
        <p:spPr/>
        <p:txBody>
          <a:bodyPr/>
          <a:lstStyle/>
          <a:p>
            <a:r>
              <a:rPr lang="en-US" dirty="0"/>
              <a:t>Fill the results to the table</a:t>
            </a:r>
            <a:r>
              <a:rPr lang="cs-CZ" dirty="0"/>
              <a:t>:</a:t>
            </a:r>
          </a:p>
        </p:txBody>
      </p:sp>
      <p:graphicFrame>
        <p:nvGraphicFramePr>
          <p:cNvPr id="7" name="Table 5">
            <a:extLst>
              <a:ext uri="{FF2B5EF4-FFF2-40B4-BE49-F238E27FC236}">
                <a16:creationId xmlns:a16="http://schemas.microsoft.com/office/drawing/2014/main" id="{10672EDD-16D7-763D-501F-7A466FAC765A}"/>
              </a:ext>
            </a:extLst>
          </p:cNvPr>
          <p:cNvGraphicFramePr>
            <a:graphicFrameLocks noGrp="1"/>
          </p:cNvGraphicFramePr>
          <p:nvPr>
            <p:extLst>
              <p:ext uri="{D42A27DB-BD31-4B8C-83A1-F6EECF244321}">
                <p14:modId xmlns:p14="http://schemas.microsoft.com/office/powerpoint/2010/main" val="956868916"/>
              </p:ext>
            </p:extLst>
          </p:nvPr>
        </p:nvGraphicFramePr>
        <p:xfrm>
          <a:off x="1649370" y="2223208"/>
          <a:ext cx="8672285" cy="4256792"/>
        </p:xfrm>
        <a:graphic>
          <a:graphicData uri="http://schemas.openxmlformats.org/drawingml/2006/table">
            <a:tbl>
              <a:tblPr firstRow="1" bandRow="1">
                <a:tableStyleId>{5940675A-B579-460E-94D1-54222C63F5DA}</a:tableStyleId>
              </a:tblPr>
              <a:tblGrid>
                <a:gridCol w="1734457">
                  <a:extLst>
                    <a:ext uri="{9D8B030D-6E8A-4147-A177-3AD203B41FA5}">
                      <a16:colId xmlns:a16="http://schemas.microsoft.com/office/drawing/2014/main" val="379147886"/>
                    </a:ext>
                  </a:extLst>
                </a:gridCol>
                <a:gridCol w="1734457">
                  <a:extLst>
                    <a:ext uri="{9D8B030D-6E8A-4147-A177-3AD203B41FA5}">
                      <a16:colId xmlns:a16="http://schemas.microsoft.com/office/drawing/2014/main" val="3526413359"/>
                    </a:ext>
                  </a:extLst>
                </a:gridCol>
                <a:gridCol w="1734457">
                  <a:extLst>
                    <a:ext uri="{9D8B030D-6E8A-4147-A177-3AD203B41FA5}">
                      <a16:colId xmlns:a16="http://schemas.microsoft.com/office/drawing/2014/main" val="848176329"/>
                    </a:ext>
                  </a:extLst>
                </a:gridCol>
                <a:gridCol w="1734457">
                  <a:extLst>
                    <a:ext uri="{9D8B030D-6E8A-4147-A177-3AD203B41FA5}">
                      <a16:colId xmlns:a16="http://schemas.microsoft.com/office/drawing/2014/main" val="2076430505"/>
                    </a:ext>
                  </a:extLst>
                </a:gridCol>
                <a:gridCol w="1734457">
                  <a:extLst>
                    <a:ext uri="{9D8B030D-6E8A-4147-A177-3AD203B41FA5}">
                      <a16:colId xmlns:a16="http://schemas.microsoft.com/office/drawing/2014/main" val="1325950404"/>
                    </a:ext>
                  </a:extLst>
                </a:gridCol>
              </a:tblGrid>
              <a:tr h="1130323">
                <a:tc gridSpan="2">
                  <a:txBody>
                    <a:bodyPr/>
                    <a:lstStyle/>
                    <a:p>
                      <a:r>
                        <a:rPr lang="cs-CZ" sz="2400" dirty="0"/>
                        <a:t>Test</a:t>
                      </a:r>
                    </a:p>
                  </a:txBody>
                  <a:tcPr anchor="ctr"/>
                </a:tc>
                <a:tc hMerge="1">
                  <a:txBody>
                    <a:bodyPr/>
                    <a:lstStyle/>
                    <a:p>
                      <a:endParaRPr lang="cs-CZ" dirty="0"/>
                    </a:p>
                  </a:txBody>
                  <a:tcPr/>
                </a:tc>
                <a:tc>
                  <a:txBody>
                    <a:bodyPr/>
                    <a:lstStyle/>
                    <a:p>
                      <a:r>
                        <a:rPr lang="cs-CZ" sz="2400" dirty="0" err="1"/>
                        <a:t>Arithmetic</a:t>
                      </a:r>
                      <a:r>
                        <a:rPr lang="cs-CZ" sz="2400" dirty="0"/>
                        <a:t> </a:t>
                      </a:r>
                      <a:r>
                        <a:rPr lang="cs-CZ" sz="2400" dirty="0" err="1"/>
                        <a:t>mean</a:t>
                      </a:r>
                      <a:r>
                        <a:rPr lang="cs-CZ" sz="2400" dirty="0"/>
                        <a:t> </a:t>
                      </a:r>
                      <a:r>
                        <a:rPr lang="cs-CZ" sz="2400" dirty="0" err="1"/>
                        <a:t>value</a:t>
                      </a:r>
                      <a:endParaRPr lang="cs-CZ" sz="2400" dirty="0"/>
                    </a:p>
                  </a:txBody>
                  <a:tcPr anchor="ctr"/>
                </a:tc>
                <a:tc>
                  <a:txBody>
                    <a:bodyPr/>
                    <a:lstStyle/>
                    <a:p>
                      <a:r>
                        <a:rPr lang="cs-CZ" sz="2400" dirty="0"/>
                        <a:t>Standard </a:t>
                      </a:r>
                      <a:r>
                        <a:rPr lang="cs-CZ" sz="2400" dirty="0" err="1"/>
                        <a:t>deviation</a:t>
                      </a:r>
                      <a:r>
                        <a:rPr lang="cs-CZ" sz="2400" dirty="0"/>
                        <a:t> </a:t>
                      </a:r>
                      <a:r>
                        <a:rPr lang="cs-CZ" sz="2400" dirty="0" err="1"/>
                        <a:t>value</a:t>
                      </a:r>
                      <a:endParaRPr lang="cs-CZ" sz="2400" dirty="0"/>
                    </a:p>
                  </a:txBody>
                  <a:tcPr anchor="ctr"/>
                </a:tc>
                <a:tc>
                  <a:txBody>
                    <a:bodyPr/>
                    <a:lstStyle/>
                    <a:p>
                      <a:r>
                        <a:rPr lang="cs-CZ" sz="2400" dirty="0" err="1"/>
                        <a:t>Number</a:t>
                      </a:r>
                      <a:r>
                        <a:rPr lang="cs-CZ" sz="2400" dirty="0"/>
                        <a:t> </a:t>
                      </a:r>
                      <a:r>
                        <a:rPr lang="cs-CZ" sz="2400" dirty="0" err="1"/>
                        <a:t>of</a:t>
                      </a:r>
                      <a:r>
                        <a:rPr lang="cs-CZ" sz="2400" dirty="0"/>
                        <a:t> </a:t>
                      </a:r>
                      <a:r>
                        <a:rPr lang="cs-CZ" sz="2400" dirty="0" err="1"/>
                        <a:t>mistakes</a:t>
                      </a:r>
                      <a:endParaRPr lang="cs-CZ" sz="2400" dirty="0"/>
                    </a:p>
                  </a:txBody>
                  <a:tcPr anchor="ctr"/>
                </a:tc>
                <a:extLst>
                  <a:ext uri="{0D108BD9-81ED-4DB2-BD59-A6C34878D82A}">
                    <a16:rowId xmlns:a16="http://schemas.microsoft.com/office/drawing/2014/main" val="2880970188"/>
                  </a:ext>
                </a:extLst>
              </a:tr>
              <a:tr h="469838">
                <a:tc rowSpan="2">
                  <a:txBody>
                    <a:bodyPr/>
                    <a:lstStyle/>
                    <a:p>
                      <a:r>
                        <a:rPr lang="cs-CZ" sz="2400" dirty="0" err="1"/>
                        <a:t>Visual</a:t>
                      </a:r>
                      <a:r>
                        <a:rPr lang="cs-CZ" sz="2400" dirty="0"/>
                        <a:t> and </a:t>
                      </a:r>
                      <a:r>
                        <a:rPr lang="cs-CZ" sz="2400" dirty="0" err="1"/>
                        <a:t>acoustic</a:t>
                      </a:r>
                      <a:r>
                        <a:rPr lang="cs-CZ" sz="2400" dirty="0"/>
                        <a:t> </a:t>
                      </a:r>
                      <a:r>
                        <a:rPr lang="cs-CZ" sz="2400" dirty="0" err="1"/>
                        <a:t>stimuli</a:t>
                      </a:r>
                      <a:endParaRPr lang="cs-CZ" sz="2400" dirty="0"/>
                    </a:p>
                  </a:txBody>
                  <a:tcPr anchor="ctr"/>
                </a:tc>
                <a:tc>
                  <a:txBody>
                    <a:bodyPr/>
                    <a:lstStyle/>
                    <a:p>
                      <a:r>
                        <a:rPr lang="cs-CZ" sz="2400" dirty="0" err="1"/>
                        <a:t>Visual</a:t>
                      </a:r>
                      <a:endParaRPr lang="cs-CZ" sz="2400" dirty="0"/>
                    </a:p>
                  </a:txBody>
                  <a:tcPr anchor="ctr"/>
                </a:tc>
                <a:tc>
                  <a:txBody>
                    <a:bodyPr/>
                    <a:lstStyle/>
                    <a:p>
                      <a:endParaRPr lang="cs-CZ" sz="2400" dirty="0"/>
                    </a:p>
                  </a:txBody>
                  <a:tcPr anchor="ctr"/>
                </a:tc>
                <a:tc>
                  <a:txBody>
                    <a:bodyPr/>
                    <a:lstStyle/>
                    <a:p>
                      <a:endParaRPr lang="cs-CZ" sz="2400"/>
                    </a:p>
                  </a:txBody>
                  <a:tcPr anchor="ctr"/>
                </a:tc>
                <a:tc>
                  <a:txBody>
                    <a:bodyPr/>
                    <a:lstStyle/>
                    <a:p>
                      <a:endParaRPr lang="cs-CZ" sz="2400"/>
                    </a:p>
                  </a:txBody>
                  <a:tcPr anchor="ctr"/>
                </a:tc>
                <a:extLst>
                  <a:ext uri="{0D108BD9-81ED-4DB2-BD59-A6C34878D82A}">
                    <a16:rowId xmlns:a16="http://schemas.microsoft.com/office/drawing/2014/main" val="1307765258"/>
                  </a:ext>
                </a:extLst>
              </a:tr>
              <a:tr h="660485">
                <a:tc vMerge="1">
                  <a:txBody>
                    <a:bodyPr/>
                    <a:lstStyle/>
                    <a:p>
                      <a:endParaRPr lang="cs-CZ" dirty="0"/>
                    </a:p>
                  </a:txBody>
                  <a:tcPr/>
                </a:tc>
                <a:tc>
                  <a:txBody>
                    <a:bodyPr/>
                    <a:lstStyle/>
                    <a:p>
                      <a:r>
                        <a:rPr lang="cs-CZ" sz="2400" dirty="0" err="1"/>
                        <a:t>Acoustic</a:t>
                      </a:r>
                      <a:endParaRPr lang="cs-CZ" sz="2400" dirty="0"/>
                    </a:p>
                  </a:txBody>
                  <a:tcPr anchor="ctr"/>
                </a:tc>
                <a:tc>
                  <a:txBody>
                    <a:bodyPr/>
                    <a:lstStyle/>
                    <a:p>
                      <a:endParaRPr lang="cs-CZ" sz="2400" dirty="0"/>
                    </a:p>
                  </a:txBody>
                  <a:tcPr anchor="ctr"/>
                </a:tc>
                <a:tc>
                  <a:txBody>
                    <a:bodyPr/>
                    <a:lstStyle/>
                    <a:p>
                      <a:endParaRPr lang="cs-CZ" sz="2400" dirty="0"/>
                    </a:p>
                  </a:txBody>
                  <a:tcPr anchor="ctr"/>
                </a:tc>
                <a:tc>
                  <a:txBody>
                    <a:bodyPr/>
                    <a:lstStyle/>
                    <a:p>
                      <a:endParaRPr lang="cs-CZ" sz="2400"/>
                    </a:p>
                  </a:txBody>
                  <a:tcPr anchor="ctr"/>
                </a:tc>
                <a:extLst>
                  <a:ext uri="{0D108BD9-81ED-4DB2-BD59-A6C34878D82A}">
                    <a16:rowId xmlns:a16="http://schemas.microsoft.com/office/drawing/2014/main" val="4245643670"/>
                  </a:ext>
                </a:extLst>
              </a:tr>
              <a:tr h="469838">
                <a:tc gridSpan="2">
                  <a:txBody>
                    <a:bodyPr/>
                    <a:lstStyle/>
                    <a:p>
                      <a:r>
                        <a:rPr lang="cs-CZ" sz="2400" dirty="0" err="1"/>
                        <a:t>Visual</a:t>
                      </a:r>
                      <a:r>
                        <a:rPr lang="cs-CZ" sz="2400" dirty="0"/>
                        <a:t> </a:t>
                      </a:r>
                      <a:r>
                        <a:rPr lang="cs-CZ" sz="2400" dirty="0" err="1"/>
                        <a:t>stimuli</a:t>
                      </a:r>
                      <a:endParaRPr lang="cs-CZ" sz="2400" dirty="0"/>
                    </a:p>
                  </a:txBody>
                  <a:tcPr anchor="ctr"/>
                </a:tc>
                <a:tc hMerge="1">
                  <a:txBody>
                    <a:bodyPr/>
                    <a:lstStyle/>
                    <a:p>
                      <a:endParaRPr lang="cs-CZ" dirty="0"/>
                    </a:p>
                  </a:txBody>
                  <a:tcPr/>
                </a:tc>
                <a:tc>
                  <a:txBody>
                    <a:bodyPr/>
                    <a:lstStyle/>
                    <a:p>
                      <a:endParaRPr lang="cs-CZ" sz="2400" dirty="0"/>
                    </a:p>
                  </a:txBody>
                  <a:tcPr anchor="ctr"/>
                </a:tc>
                <a:tc>
                  <a:txBody>
                    <a:bodyPr/>
                    <a:lstStyle/>
                    <a:p>
                      <a:endParaRPr lang="cs-CZ" sz="2400" dirty="0"/>
                    </a:p>
                  </a:txBody>
                  <a:tcPr anchor="ctr"/>
                </a:tc>
                <a:tc>
                  <a:txBody>
                    <a:bodyPr/>
                    <a:lstStyle/>
                    <a:p>
                      <a:endParaRPr lang="cs-CZ" sz="2400" dirty="0"/>
                    </a:p>
                  </a:txBody>
                  <a:tcPr anchor="ctr"/>
                </a:tc>
                <a:extLst>
                  <a:ext uri="{0D108BD9-81ED-4DB2-BD59-A6C34878D82A}">
                    <a16:rowId xmlns:a16="http://schemas.microsoft.com/office/drawing/2014/main" val="1872672856"/>
                  </a:ext>
                </a:extLst>
              </a:tr>
              <a:tr h="469838">
                <a:tc gridSpan="2">
                  <a:txBody>
                    <a:bodyPr/>
                    <a:lstStyle/>
                    <a:p>
                      <a:r>
                        <a:rPr lang="cs-CZ" sz="2400" dirty="0" err="1"/>
                        <a:t>Acoustic</a:t>
                      </a:r>
                      <a:r>
                        <a:rPr lang="cs-CZ" sz="2400" dirty="0"/>
                        <a:t> </a:t>
                      </a:r>
                      <a:r>
                        <a:rPr lang="cs-CZ" sz="2400" dirty="0" err="1"/>
                        <a:t>stimuli</a:t>
                      </a:r>
                      <a:endParaRPr lang="cs-CZ" sz="2400" dirty="0"/>
                    </a:p>
                  </a:txBody>
                  <a:tcPr anchor="ctr"/>
                </a:tc>
                <a:tc hMerge="1">
                  <a:txBody>
                    <a:bodyPr/>
                    <a:lstStyle/>
                    <a:p>
                      <a:endParaRPr lang="cs-CZ" dirty="0"/>
                    </a:p>
                  </a:txBody>
                  <a:tcPr/>
                </a:tc>
                <a:tc>
                  <a:txBody>
                    <a:bodyPr/>
                    <a:lstStyle/>
                    <a:p>
                      <a:endParaRPr lang="cs-CZ" sz="2400" dirty="0"/>
                    </a:p>
                  </a:txBody>
                  <a:tcPr anchor="ctr"/>
                </a:tc>
                <a:tc>
                  <a:txBody>
                    <a:bodyPr/>
                    <a:lstStyle/>
                    <a:p>
                      <a:endParaRPr lang="cs-CZ" sz="2400"/>
                    </a:p>
                  </a:txBody>
                  <a:tcPr anchor="ctr"/>
                </a:tc>
                <a:tc>
                  <a:txBody>
                    <a:bodyPr/>
                    <a:lstStyle/>
                    <a:p>
                      <a:endParaRPr lang="cs-CZ" sz="2400" dirty="0"/>
                    </a:p>
                  </a:txBody>
                  <a:tcPr anchor="ctr"/>
                </a:tc>
                <a:extLst>
                  <a:ext uri="{0D108BD9-81ED-4DB2-BD59-A6C34878D82A}">
                    <a16:rowId xmlns:a16="http://schemas.microsoft.com/office/drawing/2014/main" val="2802425009"/>
                  </a:ext>
                </a:extLst>
              </a:tr>
              <a:tr h="469838">
                <a:tc gridSpan="2">
                  <a:txBody>
                    <a:bodyPr/>
                    <a:lstStyle/>
                    <a:p>
                      <a:r>
                        <a:rPr lang="cs-CZ" sz="2400" dirty="0"/>
                        <a:t>Go/</a:t>
                      </a:r>
                      <a:r>
                        <a:rPr lang="cs-CZ" sz="2400" dirty="0" err="1"/>
                        <a:t>NoGo</a:t>
                      </a:r>
                      <a:r>
                        <a:rPr lang="cs-CZ" sz="2400" dirty="0"/>
                        <a:t> centre</a:t>
                      </a:r>
                    </a:p>
                  </a:txBody>
                  <a:tcPr anchor="ctr"/>
                </a:tc>
                <a:tc hMerge="1">
                  <a:txBody>
                    <a:bodyPr/>
                    <a:lstStyle/>
                    <a:p>
                      <a:endParaRPr lang="cs-CZ" dirty="0"/>
                    </a:p>
                  </a:txBody>
                  <a:tcPr/>
                </a:tc>
                <a:tc>
                  <a:txBody>
                    <a:bodyPr/>
                    <a:lstStyle/>
                    <a:p>
                      <a:endParaRPr lang="cs-CZ" sz="2400" dirty="0"/>
                    </a:p>
                  </a:txBody>
                  <a:tcPr anchor="ctr"/>
                </a:tc>
                <a:tc>
                  <a:txBody>
                    <a:bodyPr/>
                    <a:lstStyle/>
                    <a:p>
                      <a:endParaRPr lang="cs-CZ" sz="2400" dirty="0"/>
                    </a:p>
                  </a:txBody>
                  <a:tcPr anchor="ctr"/>
                </a:tc>
                <a:tc>
                  <a:txBody>
                    <a:bodyPr/>
                    <a:lstStyle/>
                    <a:p>
                      <a:endParaRPr lang="cs-CZ" sz="2400" dirty="0"/>
                    </a:p>
                  </a:txBody>
                  <a:tcPr anchor="ctr"/>
                </a:tc>
                <a:extLst>
                  <a:ext uri="{0D108BD9-81ED-4DB2-BD59-A6C34878D82A}">
                    <a16:rowId xmlns:a16="http://schemas.microsoft.com/office/drawing/2014/main" val="921141071"/>
                  </a:ext>
                </a:extLst>
              </a:tr>
              <a:tr h="469838">
                <a:tc gridSpan="2">
                  <a:txBody>
                    <a:bodyPr/>
                    <a:lstStyle/>
                    <a:p>
                      <a:r>
                        <a:rPr lang="cs-CZ" sz="2400" dirty="0"/>
                        <a:t>Go/</a:t>
                      </a:r>
                      <a:r>
                        <a:rPr lang="cs-CZ" sz="2400" dirty="0" err="1"/>
                        <a:t>NoGo</a:t>
                      </a:r>
                      <a:r>
                        <a:rPr lang="cs-CZ" sz="2400" dirty="0"/>
                        <a:t> </a:t>
                      </a:r>
                      <a:r>
                        <a:rPr lang="cs-CZ" sz="2400" dirty="0" err="1"/>
                        <a:t>periphery</a:t>
                      </a:r>
                      <a:endParaRPr lang="cs-CZ" sz="2400" dirty="0"/>
                    </a:p>
                  </a:txBody>
                  <a:tcPr anchor="ctr"/>
                </a:tc>
                <a:tc hMerge="1">
                  <a:txBody>
                    <a:bodyPr/>
                    <a:lstStyle/>
                    <a:p>
                      <a:endParaRPr lang="cs-CZ" dirty="0"/>
                    </a:p>
                  </a:txBody>
                  <a:tcPr/>
                </a:tc>
                <a:tc>
                  <a:txBody>
                    <a:bodyPr/>
                    <a:lstStyle/>
                    <a:p>
                      <a:endParaRPr lang="cs-CZ" sz="2400"/>
                    </a:p>
                  </a:txBody>
                  <a:tcPr anchor="ctr"/>
                </a:tc>
                <a:tc>
                  <a:txBody>
                    <a:bodyPr/>
                    <a:lstStyle/>
                    <a:p>
                      <a:endParaRPr lang="cs-CZ" sz="2400"/>
                    </a:p>
                  </a:txBody>
                  <a:tcPr anchor="ctr"/>
                </a:tc>
                <a:tc>
                  <a:txBody>
                    <a:bodyPr/>
                    <a:lstStyle/>
                    <a:p>
                      <a:endParaRPr lang="cs-CZ" sz="2400" dirty="0"/>
                    </a:p>
                  </a:txBody>
                  <a:tcPr anchor="ctr"/>
                </a:tc>
                <a:extLst>
                  <a:ext uri="{0D108BD9-81ED-4DB2-BD59-A6C34878D82A}">
                    <a16:rowId xmlns:a16="http://schemas.microsoft.com/office/drawing/2014/main" val="97085498"/>
                  </a:ext>
                </a:extLst>
              </a:tr>
            </a:tbl>
          </a:graphicData>
        </a:graphic>
      </p:graphicFrame>
    </p:spTree>
    <p:extLst>
      <p:ext uri="{BB962C8B-B14F-4D97-AF65-F5344CB8AC3E}">
        <p14:creationId xmlns:p14="http://schemas.microsoft.com/office/powerpoint/2010/main" val="8837685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24A7FA8-F1C7-9589-456A-9FACCC918F86}"/>
              </a:ext>
            </a:extLst>
          </p:cNvPr>
          <p:cNvSpPr>
            <a:spLocks noGrp="1"/>
          </p:cNvSpPr>
          <p:nvPr>
            <p:ph type="ftr" sz="quarter" idx="10"/>
          </p:nvPr>
        </p:nvSpPr>
        <p:spPr/>
        <p:txBody>
          <a:bodyPr/>
          <a:lstStyle/>
          <a:p>
            <a:r>
              <a:rPr lang="en-US" dirty="0"/>
              <a:t>Estimation of Reaction Time Using Computer</a:t>
            </a:r>
            <a:endParaRPr lang="en-GB" noProof="0" dirty="0"/>
          </a:p>
        </p:txBody>
      </p:sp>
      <p:sp>
        <p:nvSpPr>
          <p:cNvPr id="3" name="Slide Number Placeholder 2">
            <a:extLst>
              <a:ext uri="{FF2B5EF4-FFF2-40B4-BE49-F238E27FC236}">
                <a16:creationId xmlns:a16="http://schemas.microsoft.com/office/drawing/2014/main" id="{A37371C6-380A-DB22-DDEE-FB50239F8955}"/>
              </a:ext>
            </a:extLst>
          </p:cNvPr>
          <p:cNvSpPr>
            <a:spLocks noGrp="1"/>
          </p:cNvSpPr>
          <p:nvPr>
            <p:ph type="sldNum" sz="quarter" idx="11"/>
          </p:nvPr>
        </p:nvSpPr>
        <p:spPr/>
        <p:txBody>
          <a:bodyPr/>
          <a:lstStyle/>
          <a:p>
            <a:fld id="{0970407D-EE58-4A0B-824B-1D3AE42DD9CF}" type="slidenum">
              <a:rPr lang="en-GB" altLang="cs-CZ" noProof="0" smtClean="0"/>
              <a:pPr/>
              <a:t>11</a:t>
            </a:fld>
            <a:endParaRPr lang="en-GB" altLang="cs-CZ" noProof="0" dirty="0"/>
          </a:p>
        </p:txBody>
      </p:sp>
      <p:sp>
        <p:nvSpPr>
          <p:cNvPr id="4" name="Title 3">
            <a:extLst>
              <a:ext uri="{FF2B5EF4-FFF2-40B4-BE49-F238E27FC236}">
                <a16:creationId xmlns:a16="http://schemas.microsoft.com/office/drawing/2014/main" id="{97382257-6111-A77A-6FA1-7BDFA4DB955D}"/>
              </a:ext>
            </a:extLst>
          </p:cNvPr>
          <p:cNvSpPr>
            <a:spLocks noGrp="1"/>
          </p:cNvSpPr>
          <p:nvPr>
            <p:ph type="title"/>
          </p:nvPr>
        </p:nvSpPr>
        <p:spPr/>
        <p:txBody>
          <a:bodyPr/>
          <a:lstStyle/>
          <a:p>
            <a:r>
              <a:rPr lang="cs-CZ" sz="4000" spc="-75" dirty="0" err="1"/>
              <a:t>Reaction</a:t>
            </a:r>
            <a:r>
              <a:rPr lang="cs-CZ" sz="4000" spc="-75" dirty="0"/>
              <a:t> </a:t>
            </a:r>
            <a:r>
              <a:rPr lang="cs-CZ" sz="4000" spc="-75" dirty="0" err="1"/>
              <a:t>time</a:t>
            </a:r>
            <a:r>
              <a:rPr lang="cs-CZ" sz="4000" spc="-75" dirty="0"/>
              <a:t> – </a:t>
            </a:r>
            <a:r>
              <a:rPr lang="cs-CZ" sz="4000" spc="-75" dirty="0" err="1"/>
              <a:t>discussion</a:t>
            </a:r>
            <a:br>
              <a:rPr lang="cs-CZ" sz="4000" spc="-75" dirty="0"/>
            </a:br>
            <a:r>
              <a:rPr lang="en-US" sz="2400" spc="-75" dirty="0">
                <a:solidFill>
                  <a:srgbClr val="FF0000"/>
                </a:solidFill>
              </a:rPr>
              <a:t>write the answers to these considerations in the protocol as a conclusion</a:t>
            </a:r>
            <a:endParaRPr lang="cs-CZ" sz="2400" dirty="0">
              <a:solidFill>
                <a:srgbClr val="FF0000"/>
              </a:solidFill>
            </a:endParaRPr>
          </a:p>
        </p:txBody>
      </p:sp>
      <p:sp>
        <p:nvSpPr>
          <p:cNvPr id="5" name="Content Placeholder 4">
            <a:extLst>
              <a:ext uri="{FF2B5EF4-FFF2-40B4-BE49-F238E27FC236}">
                <a16:creationId xmlns:a16="http://schemas.microsoft.com/office/drawing/2014/main" id="{EA490896-EB77-1BE5-1288-903956DDD9C5}"/>
              </a:ext>
            </a:extLst>
          </p:cNvPr>
          <p:cNvSpPr>
            <a:spLocks noGrp="1"/>
          </p:cNvSpPr>
          <p:nvPr>
            <p:ph idx="1"/>
          </p:nvPr>
        </p:nvSpPr>
        <p:spPr>
          <a:xfrm>
            <a:off x="666000" y="2541856"/>
            <a:ext cx="10753200" cy="4139998"/>
          </a:xfrm>
        </p:spPr>
        <p:txBody>
          <a:bodyPr/>
          <a:lstStyle/>
          <a:p>
            <a:r>
              <a:rPr lang="en-US" dirty="0"/>
              <a:t>Notice and explain the difference between reaction time values in the case of visual and acoustic stimuli. </a:t>
            </a:r>
          </a:p>
          <a:p>
            <a:r>
              <a:rPr lang="en-US" dirty="0"/>
              <a:t>Discuss the diverse reaction time values and number of mistakes in different parts of the testing.</a:t>
            </a:r>
          </a:p>
          <a:p>
            <a:r>
              <a:rPr lang="en-US" dirty="0"/>
              <a:t>What other factors influence reaction time values in humans? What can cause faster or slower reaction time?</a:t>
            </a:r>
          </a:p>
          <a:p>
            <a:endParaRPr lang="cs-CZ" dirty="0"/>
          </a:p>
        </p:txBody>
      </p:sp>
    </p:spTree>
    <p:extLst>
      <p:ext uri="{BB962C8B-B14F-4D97-AF65-F5344CB8AC3E}">
        <p14:creationId xmlns:p14="http://schemas.microsoft.com/office/powerpoint/2010/main" val="8274982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B630BB7-BAAA-0751-41EC-D03AB170629C}"/>
              </a:ext>
            </a:extLst>
          </p:cNvPr>
          <p:cNvSpPr>
            <a:spLocks noGrp="1"/>
          </p:cNvSpPr>
          <p:nvPr>
            <p:ph type="sldNum" sz="quarter" idx="11"/>
          </p:nvPr>
        </p:nvSpPr>
        <p:spPr/>
        <p:txBody>
          <a:bodyPr/>
          <a:lstStyle/>
          <a:p>
            <a:fld id="{0970407D-EE58-4A0B-824B-1D3AE42DD9CF}" type="slidenum">
              <a:rPr lang="en-GB" altLang="cs-CZ" noProof="0" smtClean="0"/>
              <a:pPr/>
              <a:t>12</a:t>
            </a:fld>
            <a:endParaRPr lang="en-GB" altLang="cs-CZ" noProof="0" dirty="0"/>
          </a:p>
        </p:txBody>
      </p:sp>
      <p:sp>
        <p:nvSpPr>
          <p:cNvPr id="4" name="Title 3">
            <a:extLst>
              <a:ext uri="{FF2B5EF4-FFF2-40B4-BE49-F238E27FC236}">
                <a16:creationId xmlns:a16="http://schemas.microsoft.com/office/drawing/2014/main" id="{A038E44F-2959-9EEE-7102-3BCA97471D50}"/>
              </a:ext>
            </a:extLst>
          </p:cNvPr>
          <p:cNvSpPr>
            <a:spLocks noGrp="1"/>
          </p:cNvSpPr>
          <p:nvPr>
            <p:ph type="title"/>
          </p:nvPr>
        </p:nvSpPr>
        <p:spPr/>
        <p:txBody>
          <a:bodyPr/>
          <a:lstStyle/>
          <a:p>
            <a:r>
              <a:rPr lang="cs-CZ" sz="2400" dirty="0"/>
              <a:t>Source</a:t>
            </a:r>
            <a:r>
              <a:rPr lang="cs-CZ" sz="2400" spc="-50" dirty="0"/>
              <a:t> </a:t>
            </a:r>
            <a:r>
              <a:rPr lang="cs-CZ" sz="2400" dirty="0" err="1"/>
              <a:t>of</a:t>
            </a:r>
            <a:r>
              <a:rPr lang="cs-CZ" sz="2400" spc="-25" dirty="0"/>
              <a:t> </a:t>
            </a:r>
            <a:r>
              <a:rPr lang="cs-CZ" sz="2400" dirty="0" err="1"/>
              <a:t>figures</a:t>
            </a:r>
            <a:endParaRPr lang="cs-CZ" sz="2400" dirty="0"/>
          </a:p>
        </p:txBody>
      </p:sp>
      <p:sp>
        <p:nvSpPr>
          <p:cNvPr id="5" name="Content Placeholder 4">
            <a:extLst>
              <a:ext uri="{FF2B5EF4-FFF2-40B4-BE49-F238E27FC236}">
                <a16:creationId xmlns:a16="http://schemas.microsoft.com/office/drawing/2014/main" id="{1FFCACDB-C074-20F1-B54E-1E583F8970B1}"/>
              </a:ext>
            </a:extLst>
          </p:cNvPr>
          <p:cNvSpPr>
            <a:spLocks noGrp="1"/>
          </p:cNvSpPr>
          <p:nvPr>
            <p:ph idx="1"/>
          </p:nvPr>
        </p:nvSpPr>
        <p:spPr/>
        <p:txBody>
          <a:bodyPr/>
          <a:lstStyle/>
          <a:p>
            <a:r>
              <a:rPr lang="en-US" sz="2000" dirty="0"/>
              <a:t>Slide 2 – Physiology and neuroscience </a:t>
            </a:r>
            <a:r>
              <a:rPr lang="en-US" sz="2000" dirty="0" err="1"/>
              <a:t>practicals</a:t>
            </a:r>
            <a:r>
              <a:rPr lang="en-US" sz="2000" dirty="0"/>
              <a:t>, Masaryk University 2011</a:t>
            </a:r>
            <a:endParaRPr lang="cs-CZ" sz="2000" dirty="0"/>
          </a:p>
        </p:txBody>
      </p:sp>
    </p:spTree>
    <p:extLst>
      <p:ext uri="{BB962C8B-B14F-4D97-AF65-F5344CB8AC3E}">
        <p14:creationId xmlns:p14="http://schemas.microsoft.com/office/powerpoint/2010/main" val="3102270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44F492E-31F0-AD1F-104C-232F021A1236}"/>
              </a:ext>
            </a:extLst>
          </p:cNvPr>
          <p:cNvSpPr>
            <a:spLocks noGrp="1"/>
          </p:cNvSpPr>
          <p:nvPr>
            <p:ph type="ftr" sz="quarter" idx="10"/>
          </p:nvPr>
        </p:nvSpPr>
        <p:spPr/>
        <p:txBody>
          <a:bodyPr/>
          <a:lstStyle/>
          <a:p>
            <a:r>
              <a:rPr lang="en-US" dirty="0"/>
              <a:t>Erect posture examination using </a:t>
            </a:r>
            <a:r>
              <a:rPr lang="en-US" dirty="0" err="1"/>
              <a:t>stabilometry</a:t>
            </a:r>
            <a:endParaRPr lang="en-GB" noProof="0" dirty="0"/>
          </a:p>
        </p:txBody>
      </p:sp>
      <p:sp>
        <p:nvSpPr>
          <p:cNvPr id="3" name="Slide Number Placeholder 2">
            <a:extLst>
              <a:ext uri="{FF2B5EF4-FFF2-40B4-BE49-F238E27FC236}">
                <a16:creationId xmlns:a16="http://schemas.microsoft.com/office/drawing/2014/main" id="{592F3CEC-EA1C-D89C-EBA2-8FFE3A6C5378}"/>
              </a:ext>
            </a:extLst>
          </p:cNvPr>
          <p:cNvSpPr>
            <a:spLocks noGrp="1"/>
          </p:cNvSpPr>
          <p:nvPr>
            <p:ph type="sldNum" sz="quarter" idx="11"/>
          </p:nvPr>
        </p:nvSpPr>
        <p:spPr/>
        <p:txBody>
          <a:bodyPr/>
          <a:lstStyle/>
          <a:p>
            <a:fld id="{0970407D-EE58-4A0B-824B-1D3AE42DD9CF}" type="slidenum">
              <a:rPr lang="en-GB" altLang="cs-CZ" noProof="0" smtClean="0"/>
              <a:pPr/>
              <a:t>2</a:t>
            </a:fld>
            <a:endParaRPr lang="en-GB" altLang="cs-CZ" noProof="0" dirty="0"/>
          </a:p>
        </p:txBody>
      </p:sp>
      <p:sp>
        <p:nvSpPr>
          <p:cNvPr id="5" name="Content Placeholder 4">
            <a:extLst>
              <a:ext uri="{FF2B5EF4-FFF2-40B4-BE49-F238E27FC236}">
                <a16:creationId xmlns:a16="http://schemas.microsoft.com/office/drawing/2014/main" id="{53CC8D2C-AA0B-564A-BCE5-9957D9354AB7}"/>
              </a:ext>
            </a:extLst>
          </p:cNvPr>
          <p:cNvSpPr>
            <a:spLocks noGrp="1"/>
          </p:cNvSpPr>
          <p:nvPr>
            <p:ph idx="1"/>
          </p:nvPr>
        </p:nvSpPr>
        <p:spPr>
          <a:xfrm>
            <a:off x="666000" y="378000"/>
            <a:ext cx="10753200" cy="1878512"/>
          </a:xfrm>
        </p:spPr>
        <p:txBody>
          <a:bodyPr/>
          <a:lstStyle/>
          <a:p>
            <a:r>
              <a:rPr lang="en-US" dirty="0"/>
              <a:t>Control of erect posture by the central nervous system is  manifested by permanent corrections of deviations of the body from the vertical axis, which results in changes of gravity-opposing muscle tone.</a:t>
            </a:r>
            <a:endParaRPr lang="cs-CZ" dirty="0"/>
          </a:p>
        </p:txBody>
      </p:sp>
      <p:sp>
        <p:nvSpPr>
          <p:cNvPr id="6" name="object 4">
            <a:extLst>
              <a:ext uri="{FF2B5EF4-FFF2-40B4-BE49-F238E27FC236}">
                <a16:creationId xmlns:a16="http://schemas.microsoft.com/office/drawing/2014/main" id="{E448B946-9EFF-59C4-423E-5C870849EFA3}"/>
              </a:ext>
            </a:extLst>
          </p:cNvPr>
          <p:cNvSpPr txBox="1"/>
          <p:nvPr/>
        </p:nvSpPr>
        <p:spPr>
          <a:xfrm>
            <a:off x="4180748" y="5727165"/>
            <a:ext cx="4277995" cy="299720"/>
          </a:xfrm>
          <a:prstGeom prst="rect">
            <a:avLst/>
          </a:prstGeom>
        </p:spPr>
        <p:txBody>
          <a:bodyPr vert="horz" wrap="square" lIns="0" tIns="12700" rIns="0" bIns="0" rtlCol="0">
            <a:spAutoFit/>
          </a:bodyPr>
          <a:lstStyle/>
          <a:p>
            <a:pPr marL="12700">
              <a:lnSpc>
                <a:spcPct val="100000"/>
              </a:lnSpc>
              <a:spcBef>
                <a:spcPts val="100"/>
              </a:spcBef>
            </a:pPr>
            <a:r>
              <a:rPr sz="1800" i="1" spc="-5" dirty="0">
                <a:latin typeface="Arial"/>
                <a:cs typeface="Arial"/>
              </a:rPr>
              <a:t>Simplified</a:t>
            </a:r>
            <a:r>
              <a:rPr sz="1800" i="1" spc="20" dirty="0">
                <a:latin typeface="Arial"/>
                <a:cs typeface="Arial"/>
              </a:rPr>
              <a:t> </a:t>
            </a:r>
            <a:r>
              <a:rPr sz="1800" i="1" spc="-5" dirty="0">
                <a:latin typeface="Arial"/>
                <a:cs typeface="Arial"/>
              </a:rPr>
              <a:t>scheme </a:t>
            </a:r>
            <a:r>
              <a:rPr sz="1800" i="1" dirty="0">
                <a:latin typeface="Arial"/>
                <a:cs typeface="Arial"/>
              </a:rPr>
              <a:t>of</a:t>
            </a:r>
            <a:r>
              <a:rPr sz="1800" i="1" spc="-10" dirty="0">
                <a:latin typeface="Arial"/>
                <a:cs typeface="Arial"/>
              </a:rPr>
              <a:t> </a:t>
            </a:r>
            <a:r>
              <a:rPr sz="1800" i="1" spc="-5" dirty="0">
                <a:latin typeface="Arial"/>
                <a:cs typeface="Arial"/>
              </a:rPr>
              <a:t>regulation</a:t>
            </a:r>
            <a:r>
              <a:rPr sz="1800" i="1" spc="15" dirty="0">
                <a:latin typeface="Arial"/>
                <a:cs typeface="Arial"/>
              </a:rPr>
              <a:t> </a:t>
            </a:r>
            <a:r>
              <a:rPr sz="1800" i="1" dirty="0">
                <a:latin typeface="Arial"/>
                <a:cs typeface="Arial"/>
              </a:rPr>
              <a:t>of</a:t>
            </a:r>
            <a:r>
              <a:rPr sz="1800" i="1" spc="-10" dirty="0">
                <a:latin typeface="Arial"/>
                <a:cs typeface="Arial"/>
              </a:rPr>
              <a:t> </a:t>
            </a:r>
            <a:r>
              <a:rPr sz="1800" i="1" spc="-5" dirty="0">
                <a:latin typeface="Arial"/>
                <a:cs typeface="Arial"/>
              </a:rPr>
              <a:t>stability</a:t>
            </a:r>
            <a:endParaRPr sz="1800">
              <a:latin typeface="Arial"/>
              <a:cs typeface="Arial"/>
            </a:endParaRPr>
          </a:p>
        </p:txBody>
      </p:sp>
      <p:sp>
        <p:nvSpPr>
          <p:cNvPr id="7" name="object 5">
            <a:extLst>
              <a:ext uri="{FF2B5EF4-FFF2-40B4-BE49-F238E27FC236}">
                <a16:creationId xmlns:a16="http://schemas.microsoft.com/office/drawing/2014/main" id="{287EF704-3ADA-786C-0C1D-B97F9085E2CA}"/>
              </a:ext>
            </a:extLst>
          </p:cNvPr>
          <p:cNvSpPr txBox="1"/>
          <p:nvPr/>
        </p:nvSpPr>
        <p:spPr>
          <a:xfrm>
            <a:off x="3428528" y="2457627"/>
            <a:ext cx="1612900" cy="538480"/>
          </a:xfrm>
          <a:prstGeom prst="rect">
            <a:avLst/>
          </a:prstGeom>
          <a:ln w="19050">
            <a:solidFill>
              <a:srgbClr val="000000"/>
            </a:solidFill>
          </a:ln>
        </p:spPr>
        <p:txBody>
          <a:bodyPr vert="horz" wrap="square" lIns="0" tIns="4445" rIns="0" bIns="0" rtlCol="0">
            <a:spAutoFit/>
          </a:bodyPr>
          <a:lstStyle/>
          <a:p>
            <a:pPr>
              <a:lnSpc>
                <a:spcPct val="100000"/>
              </a:lnSpc>
              <a:spcBef>
                <a:spcPts val="35"/>
              </a:spcBef>
            </a:pPr>
            <a:endParaRPr sz="1200">
              <a:latin typeface="Times New Roman"/>
              <a:cs typeface="Times New Roman"/>
            </a:endParaRPr>
          </a:p>
          <a:p>
            <a:pPr marL="501015">
              <a:lnSpc>
                <a:spcPct val="100000"/>
              </a:lnSpc>
            </a:pPr>
            <a:r>
              <a:rPr sz="900" b="1" spc="-5" dirty="0">
                <a:latin typeface="Arial"/>
                <a:cs typeface="Arial"/>
              </a:rPr>
              <a:t>s</a:t>
            </a:r>
            <a:r>
              <a:rPr sz="900" b="1" dirty="0">
                <a:latin typeface="Arial"/>
                <a:cs typeface="Arial"/>
              </a:rPr>
              <a:t>pinal</a:t>
            </a:r>
            <a:r>
              <a:rPr sz="900" b="1" spc="-25" dirty="0">
                <a:latin typeface="Arial"/>
                <a:cs typeface="Arial"/>
              </a:rPr>
              <a:t> </a:t>
            </a:r>
            <a:r>
              <a:rPr sz="900" b="1" spc="-5" dirty="0">
                <a:latin typeface="Arial"/>
                <a:cs typeface="Arial"/>
              </a:rPr>
              <a:t>c</a:t>
            </a:r>
            <a:r>
              <a:rPr sz="900" b="1" dirty="0">
                <a:latin typeface="Arial"/>
                <a:cs typeface="Arial"/>
              </a:rPr>
              <a:t>ord</a:t>
            </a:r>
            <a:endParaRPr sz="900">
              <a:latin typeface="Arial"/>
              <a:cs typeface="Arial"/>
            </a:endParaRPr>
          </a:p>
        </p:txBody>
      </p:sp>
      <p:sp>
        <p:nvSpPr>
          <p:cNvPr id="8" name="object 6">
            <a:extLst>
              <a:ext uri="{FF2B5EF4-FFF2-40B4-BE49-F238E27FC236}">
                <a16:creationId xmlns:a16="http://schemas.microsoft.com/office/drawing/2014/main" id="{60A2E04C-4372-9FBE-BBD8-A0474CFD009C}"/>
              </a:ext>
            </a:extLst>
          </p:cNvPr>
          <p:cNvSpPr txBox="1"/>
          <p:nvPr/>
        </p:nvSpPr>
        <p:spPr>
          <a:xfrm>
            <a:off x="6311935" y="2457627"/>
            <a:ext cx="2821305" cy="538480"/>
          </a:xfrm>
          <a:prstGeom prst="rect">
            <a:avLst/>
          </a:prstGeom>
          <a:ln w="19050">
            <a:solidFill>
              <a:srgbClr val="000000"/>
            </a:solidFill>
          </a:ln>
        </p:spPr>
        <p:txBody>
          <a:bodyPr vert="horz" wrap="square" lIns="0" tIns="6350" rIns="0" bIns="0" rtlCol="0">
            <a:spAutoFit/>
          </a:bodyPr>
          <a:lstStyle/>
          <a:p>
            <a:pPr>
              <a:lnSpc>
                <a:spcPct val="100000"/>
              </a:lnSpc>
              <a:spcBef>
                <a:spcPts val="50"/>
              </a:spcBef>
            </a:pPr>
            <a:endParaRPr sz="800">
              <a:latin typeface="Times New Roman"/>
              <a:cs typeface="Times New Roman"/>
            </a:endParaRPr>
          </a:p>
          <a:p>
            <a:pPr algn="ctr">
              <a:lnSpc>
                <a:spcPct val="100000"/>
              </a:lnSpc>
            </a:pPr>
            <a:r>
              <a:rPr sz="900" b="1" u="sng" spc="-5" dirty="0">
                <a:uFill>
                  <a:solidFill>
                    <a:srgbClr val="000000"/>
                  </a:solidFill>
                </a:uFill>
                <a:latin typeface="Arial"/>
                <a:cs typeface="Arial"/>
              </a:rPr>
              <a:t>m</a:t>
            </a:r>
            <a:r>
              <a:rPr sz="900" b="1" u="sng" dirty="0">
                <a:uFill>
                  <a:solidFill>
                    <a:srgbClr val="000000"/>
                  </a:solidFill>
                </a:uFill>
                <a:latin typeface="Arial"/>
                <a:cs typeface="Arial"/>
              </a:rPr>
              <a:t>us</a:t>
            </a:r>
            <a:r>
              <a:rPr sz="900" b="1" u="sng" spc="-5" dirty="0">
                <a:uFill>
                  <a:solidFill>
                    <a:srgbClr val="000000"/>
                  </a:solidFill>
                </a:uFill>
                <a:latin typeface="Arial"/>
                <a:cs typeface="Arial"/>
              </a:rPr>
              <a:t>c</a:t>
            </a:r>
            <a:r>
              <a:rPr sz="900" b="1" u="sng" dirty="0">
                <a:uFill>
                  <a:solidFill>
                    <a:srgbClr val="000000"/>
                  </a:solidFill>
                </a:uFill>
                <a:latin typeface="Arial"/>
                <a:cs typeface="Arial"/>
              </a:rPr>
              <a:t>l</a:t>
            </a:r>
            <a:r>
              <a:rPr sz="900" b="1" u="sng" spc="-5" dirty="0">
                <a:uFill>
                  <a:solidFill>
                    <a:srgbClr val="000000"/>
                  </a:solidFill>
                </a:uFill>
                <a:latin typeface="Arial"/>
                <a:cs typeface="Arial"/>
              </a:rPr>
              <a:t>e</a:t>
            </a:r>
            <a:r>
              <a:rPr sz="900" b="1" u="sng" spc="-20" dirty="0">
                <a:uFill>
                  <a:solidFill>
                    <a:srgbClr val="000000"/>
                  </a:solidFill>
                </a:uFill>
                <a:latin typeface="Arial"/>
                <a:cs typeface="Arial"/>
              </a:rPr>
              <a:t> </a:t>
            </a:r>
            <a:r>
              <a:rPr sz="900" b="1" u="sng" dirty="0">
                <a:uFill>
                  <a:solidFill>
                    <a:srgbClr val="000000"/>
                  </a:solidFill>
                </a:uFill>
                <a:latin typeface="Arial"/>
                <a:cs typeface="Arial"/>
              </a:rPr>
              <a:t>ton</a:t>
            </a:r>
            <a:r>
              <a:rPr sz="900" b="1" u="sng" spc="-5" dirty="0">
                <a:uFill>
                  <a:solidFill>
                    <a:srgbClr val="000000"/>
                  </a:solidFill>
                </a:uFill>
                <a:latin typeface="Arial"/>
                <a:cs typeface="Arial"/>
              </a:rPr>
              <a:t>e</a:t>
            </a:r>
            <a:endParaRPr sz="900">
              <a:latin typeface="Arial"/>
              <a:cs typeface="Arial"/>
            </a:endParaRPr>
          </a:p>
          <a:p>
            <a:pPr algn="ctr">
              <a:lnSpc>
                <a:spcPct val="100000"/>
              </a:lnSpc>
            </a:pPr>
            <a:r>
              <a:rPr sz="900" b="1" dirty="0">
                <a:latin typeface="Arial"/>
                <a:cs typeface="Arial"/>
              </a:rPr>
              <a:t>(to</a:t>
            </a:r>
            <a:r>
              <a:rPr sz="900" b="1" spc="-20" dirty="0">
                <a:latin typeface="Arial"/>
                <a:cs typeface="Arial"/>
              </a:rPr>
              <a:t> </a:t>
            </a:r>
            <a:r>
              <a:rPr sz="900" b="1" spc="-5" dirty="0">
                <a:latin typeface="Arial"/>
                <a:cs typeface="Arial"/>
              </a:rPr>
              <a:t>keep</a:t>
            </a:r>
            <a:r>
              <a:rPr sz="900" b="1" spc="-40" dirty="0">
                <a:latin typeface="Arial"/>
                <a:cs typeface="Arial"/>
              </a:rPr>
              <a:t> </a:t>
            </a:r>
            <a:r>
              <a:rPr sz="900" b="1" dirty="0">
                <a:latin typeface="Arial"/>
                <a:cs typeface="Arial"/>
              </a:rPr>
              <a:t>upright</a:t>
            </a:r>
            <a:r>
              <a:rPr sz="900" b="1" spc="-30" dirty="0">
                <a:latin typeface="Arial"/>
                <a:cs typeface="Arial"/>
              </a:rPr>
              <a:t> </a:t>
            </a:r>
            <a:r>
              <a:rPr sz="900" b="1" dirty="0">
                <a:latin typeface="Arial"/>
                <a:cs typeface="Arial"/>
              </a:rPr>
              <a:t>posture)</a:t>
            </a:r>
            <a:endParaRPr sz="900">
              <a:latin typeface="Arial"/>
              <a:cs typeface="Arial"/>
            </a:endParaRPr>
          </a:p>
        </p:txBody>
      </p:sp>
      <p:sp>
        <p:nvSpPr>
          <p:cNvPr id="9" name="object 7">
            <a:extLst>
              <a:ext uri="{FF2B5EF4-FFF2-40B4-BE49-F238E27FC236}">
                <a16:creationId xmlns:a16="http://schemas.microsoft.com/office/drawing/2014/main" id="{15B491EB-BA3B-BA84-4BCE-93663AD463FF}"/>
              </a:ext>
            </a:extLst>
          </p:cNvPr>
          <p:cNvSpPr/>
          <p:nvPr/>
        </p:nvSpPr>
        <p:spPr>
          <a:xfrm>
            <a:off x="5040158" y="2688512"/>
            <a:ext cx="1271270" cy="76200"/>
          </a:xfrm>
          <a:custGeom>
            <a:avLst/>
            <a:gdLst/>
            <a:ahLst/>
            <a:cxnLst/>
            <a:rect l="l" t="t" r="r" b="b"/>
            <a:pathLst>
              <a:path w="1271270" h="76200">
                <a:moveTo>
                  <a:pt x="1194815" y="0"/>
                </a:moveTo>
                <a:lnTo>
                  <a:pt x="1194815" y="76200"/>
                </a:lnTo>
                <a:lnTo>
                  <a:pt x="1258315" y="44450"/>
                </a:lnTo>
                <a:lnTo>
                  <a:pt x="1207515" y="44450"/>
                </a:lnTo>
                <a:lnTo>
                  <a:pt x="1207515" y="31750"/>
                </a:lnTo>
                <a:lnTo>
                  <a:pt x="1258315" y="31750"/>
                </a:lnTo>
                <a:lnTo>
                  <a:pt x="1194815" y="0"/>
                </a:lnTo>
                <a:close/>
              </a:path>
              <a:path w="1271270" h="76200">
                <a:moveTo>
                  <a:pt x="1194815" y="31750"/>
                </a:moveTo>
                <a:lnTo>
                  <a:pt x="0" y="31750"/>
                </a:lnTo>
                <a:lnTo>
                  <a:pt x="0" y="44450"/>
                </a:lnTo>
                <a:lnTo>
                  <a:pt x="1194815" y="44450"/>
                </a:lnTo>
                <a:lnTo>
                  <a:pt x="1194815" y="31750"/>
                </a:lnTo>
                <a:close/>
              </a:path>
              <a:path w="1271270" h="76200">
                <a:moveTo>
                  <a:pt x="1258315" y="31750"/>
                </a:moveTo>
                <a:lnTo>
                  <a:pt x="1207515" y="31750"/>
                </a:lnTo>
                <a:lnTo>
                  <a:pt x="1207515" y="44450"/>
                </a:lnTo>
                <a:lnTo>
                  <a:pt x="1258315" y="44450"/>
                </a:lnTo>
                <a:lnTo>
                  <a:pt x="1271015" y="38100"/>
                </a:lnTo>
                <a:lnTo>
                  <a:pt x="1258315" y="31750"/>
                </a:lnTo>
                <a:close/>
              </a:path>
            </a:pathLst>
          </a:custGeom>
          <a:solidFill>
            <a:srgbClr val="000000"/>
          </a:solidFill>
        </p:spPr>
        <p:txBody>
          <a:bodyPr wrap="square" lIns="0" tIns="0" rIns="0" bIns="0" rtlCol="0"/>
          <a:lstStyle/>
          <a:p>
            <a:endParaRPr/>
          </a:p>
        </p:txBody>
      </p:sp>
      <p:grpSp>
        <p:nvGrpSpPr>
          <p:cNvPr id="10" name="object 8">
            <a:extLst>
              <a:ext uri="{FF2B5EF4-FFF2-40B4-BE49-F238E27FC236}">
                <a16:creationId xmlns:a16="http://schemas.microsoft.com/office/drawing/2014/main" id="{69C8C0E7-A979-804B-5BBC-6C05D91EBD88}"/>
              </a:ext>
            </a:extLst>
          </p:cNvPr>
          <p:cNvGrpSpPr/>
          <p:nvPr/>
        </p:nvGrpSpPr>
        <p:grpSpPr>
          <a:xfrm>
            <a:off x="6302410" y="2698927"/>
            <a:ext cx="3199130" cy="1177925"/>
            <a:chOff x="6186296" y="2988310"/>
            <a:chExt cx="3199130" cy="1177925"/>
          </a:xfrm>
        </p:grpSpPr>
        <p:sp>
          <p:nvSpPr>
            <p:cNvPr id="11" name="object 9">
              <a:extLst>
                <a:ext uri="{FF2B5EF4-FFF2-40B4-BE49-F238E27FC236}">
                  <a16:creationId xmlns:a16="http://schemas.microsoft.com/office/drawing/2014/main" id="{071AFEC1-65C0-0B4C-AC14-7C7B17B11C2E}"/>
                </a:ext>
              </a:extLst>
            </p:cNvPr>
            <p:cNvSpPr/>
            <p:nvPr/>
          </p:nvSpPr>
          <p:spPr>
            <a:xfrm>
              <a:off x="9015983" y="2988310"/>
              <a:ext cx="369570" cy="1060450"/>
            </a:xfrm>
            <a:custGeom>
              <a:avLst/>
              <a:gdLst/>
              <a:ahLst/>
              <a:cxnLst/>
              <a:rect l="l" t="t" r="r" b="b"/>
              <a:pathLst>
                <a:path w="369570" h="1060450">
                  <a:moveTo>
                    <a:pt x="76200" y="933450"/>
                  </a:moveTo>
                  <a:lnTo>
                    <a:pt x="0" y="996950"/>
                  </a:lnTo>
                  <a:lnTo>
                    <a:pt x="76200" y="1060450"/>
                  </a:lnTo>
                  <a:lnTo>
                    <a:pt x="76200" y="1003300"/>
                  </a:lnTo>
                  <a:lnTo>
                    <a:pt x="63500" y="1003300"/>
                  </a:lnTo>
                  <a:lnTo>
                    <a:pt x="63500" y="990600"/>
                  </a:lnTo>
                  <a:lnTo>
                    <a:pt x="76200" y="990600"/>
                  </a:lnTo>
                  <a:lnTo>
                    <a:pt x="76200" y="933450"/>
                  </a:lnTo>
                  <a:close/>
                </a:path>
                <a:path w="369570" h="1060450">
                  <a:moveTo>
                    <a:pt x="76200" y="990600"/>
                  </a:moveTo>
                  <a:lnTo>
                    <a:pt x="63500" y="990600"/>
                  </a:lnTo>
                  <a:lnTo>
                    <a:pt x="63500" y="1003300"/>
                  </a:lnTo>
                  <a:lnTo>
                    <a:pt x="76200" y="1003300"/>
                  </a:lnTo>
                  <a:lnTo>
                    <a:pt x="76200" y="990600"/>
                  </a:lnTo>
                  <a:close/>
                </a:path>
                <a:path w="369570" h="1060450">
                  <a:moveTo>
                    <a:pt x="356362" y="990600"/>
                  </a:moveTo>
                  <a:lnTo>
                    <a:pt x="76200" y="990600"/>
                  </a:lnTo>
                  <a:lnTo>
                    <a:pt x="76200" y="1003300"/>
                  </a:lnTo>
                  <a:lnTo>
                    <a:pt x="366268" y="1003300"/>
                  </a:lnTo>
                  <a:lnTo>
                    <a:pt x="369062" y="1000506"/>
                  </a:lnTo>
                  <a:lnTo>
                    <a:pt x="369062" y="996950"/>
                  </a:lnTo>
                  <a:lnTo>
                    <a:pt x="356362" y="996950"/>
                  </a:lnTo>
                  <a:lnTo>
                    <a:pt x="356362" y="990600"/>
                  </a:lnTo>
                  <a:close/>
                </a:path>
                <a:path w="369570" h="1060450">
                  <a:moveTo>
                    <a:pt x="356362" y="6350"/>
                  </a:moveTo>
                  <a:lnTo>
                    <a:pt x="356362" y="996950"/>
                  </a:lnTo>
                  <a:lnTo>
                    <a:pt x="362712" y="990600"/>
                  </a:lnTo>
                  <a:lnTo>
                    <a:pt x="369062" y="990600"/>
                  </a:lnTo>
                  <a:lnTo>
                    <a:pt x="369062" y="12700"/>
                  </a:lnTo>
                  <a:lnTo>
                    <a:pt x="362712" y="12700"/>
                  </a:lnTo>
                  <a:lnTo>
                    <a:pt x="356362" y="6350"/>
                  </a:lnTo>
                  <a:close/>
                </a:path>
                <a:path w="369570" h="1060450">
                  <a:moveTo>
                    <a:pt x="369062" y="990600"/>
                  </a:moveTo>
                  <a:lnTo>
                    <a:pt x="362712" y="990600"/>
                  </a:lnTo>
                  <a:lnTo>
                    <a:pt x="356362" y="996950"/>
                  </a:lnTo>
                  <a:lnTo>
                    <a:pt x="369062" y="996950"/>
                  </a:lnTo>
                  <a:lnTo>
                    <a:pt x="369062" y="990600"/>
                  </a:lnTo>
                  <a:close/>
                </a:path>
                <a:path w="369570" h="1060450">
                  <a:moveTo>
                    <a:pt x="366268" y="0"/>
                  </a:moveTo>
                  <a:lnTo>
                    <a:pt x="0" y="0"/>
                  </a:lnTo>
                  <a:lnTo>
                    <a:pt x="0" y="12700"/>
                  </a:lnTo>
                  <a:lnTo>
                    <a:pt x="356362" y="12700"/>
                  </a:lnTo>
                  <a:lnTo>
                    <a:pt x="356362" y="6350"/>
                  </a:lnTo>
                  <a:lnTo>
                    <a:pt x="369062" y="6350"/>
                  </a:lnTo>
                  <a:lnTo>
                    <a:pt x="369062" y="2793"/>
                  </a:lnTo>
                  <a:lnTo>
                    <a:pt x="366268" y="0"/>
                  </a:lnTo>
                  <a:close/>
                </a:path>
                <a:path w="369570" h="1060450">
                  <a:moveTo>
                    <a:pt x="369062" y="6350"/>
                  </a:moveTo>
                  <a:lnTo>
                    <a:pt x="356362" y="6350"/>
                  </a:lnTo>
                  <a:lnTo>
                    <a:pt x="362712" y="12700"/>
                  </a:lnTo>
                  <a:lnTo>
                    <a:pt x="369062" y="12700"/>
                  </a:lnTo>
                  <a:lnTo>
                    <a:pt x="369062" y="6350"/>
                  </a:lnTo>
                  <a:close/>
                </a:path>
              </a:pathLst>
            </a:custGeom>
            <a:solidFill>
              <a:srgbClr val="000000"/>
            </a:solidFill>
          </p:spPr>
          <p:txBody>
            <a:bodyPr wrap="square" lIns="0" tIns="0" rIns="0" bIns="0" rtlCol="0"/>
            <a:lstStyle/>
            <a:p>
              <a:endParaRPr/>
            </a:p>
          </p:txBody>
        </p:sp>
        <p:sp>
          <p:nvSpPr>
            <p:cNvPr id="12" name="object 10">
              <a:extLst>
                <a:ext uri="{FF2B5EF4-FFF2-40B4-BE49-F238E27FC236}">
                  <a16:creationId xmlns:a16="http://schemas.microsoft.com/office/drawing/2014/main" id="{469E6E89-A888-E9E9-A887-64F190B22B90}"/>
                </a:ext>
              </a:extLst>
            </p:cNvPr>
            <p:cNvSpPr/>
            <p:nvPr/>
          </p:nvSpPr>
          <p:spPr>
            <a:xfrm>
              <a:off x="6195821" y="3819906"/>
              <a:ext cx="2821305" cy="337185"/>
            </a:xfrm>
            <a:custGeom>
              <a:avLst/>
              <a:gdLst/>
              <a:ahLst/>
              <a:cxnLst/>
              <a:rect l="l" t="t" r="r" b="b"/>
              <a:pathLst>
                <a:path w="2821304" h="337185">
                  <a:moveTo>
                    <a:pt x="0" y="336804"/>
                  </a:moveTo>
                  <a:lnTo>
                    <a:pt x="2820924" y="336804"/>
                  </a:lnTo>
                  <a:lnTo>
                    <a:pt x="2820924" y="0"/>
                  </a:lnTo>
                  <a:lnTo>
                    <a:pt x="0" y="0"/>
                  </a:lnTo>
                  <a:lnTo>
                    <a:pt x="0" y="336804"/>
                  </a:lnTo>
                  <a:close/>
                </a:path>
              </a:pathLst>
            </a:custGeom>
            <a:ln w="19050">
              <a:solidFill>
                <a:srgbClr val="000000"/>
              </a:solidFill>
            </a:ln>
          </p:spPr>
          <p:txBody>
            <a:bodyPr wrap="square" lIns="0" tIns="0" rIns="0" bIns="0" rtlCol="0"/>
            <a:lstStyle/>
            <a:p>
              <a:endParaRPr/>
            </a:p>
          </p:txBody>
        </p:sp>
      </p:grpSp>
      <p:sp>
        <p:nvSpPr>
          <p:cNvPr id="13" name="object 11">
            <a:extLst>
              <a:ext uri="{FF2B5EF4-FFF2-40B4-BE49-F238E27FC236}">
                <a16:creationId xmlns:a16="http://schemas.microsoft.com/office/drawing/2014/main" id="{189A8C6A-2B48-8EB2-CF9F-9C7868D516D9}"/>
              </a:ext>
            </a:extLst>
          </p:cNvPr>
          <p:cNvSpPr txBox="1"/>
          <p:nvPr/>
        </p:nvSpPr>
        <p:spPr>
          <a:xfrm>
            <a:off x="7186331" y="3603928"/>
            <a:ext cx="107061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Black"/>
                <a:cs typeface="Arial Black"/>
              </a:rPr>
              <a:t>proprioreceptors</a:t>
            </a:r>
            <a:endParaRPr sz="900">
              <a:latin typeface="Arial Black"/>
              <a:cs typeface="Arial Black"/>
            </a:endParaRPr>
          </a:p>
        </p:txBody>
      </p:sp>
      <p:sp>
        <p:nvSpPr>
          <p:cNvPr id="14" name="object 12">
            <a:extLst>
              <a:ext uri="{FF2B5EF4-FFF2-40B4-BE49-F238E27FC236}">
                <a16:creationId xmlns:a16="http://schemas.microsoft.com/office/drawing/2014/main" id="{A9A05B2C-5897-85FF-CCAF-776E66C84ABA}"/>
              </a:ext>
            </a:extLst>
          </p:cNvPr>
          <p:cNvSpPr txBox="1"/>
          <p:nvPr/>
        </p:nvSpPr>
        <p:spPr>
          <a:xfrm>
            <a:off x="6311935" y="4094402"/>
            <a:ext cx="2821305" cy="337185"/>
          </a:xfrm>
          <a:prstGeom prst="rect">
            <a:avLst/>
          </a:prstGeom>
          <a:ln w="19050">
            <a:solidFill>
              <a:srgbClr val="000000"/>
            </a:solidFill>
          </a:ln>
        </p:spPr>
        <p:txBody>
          <a:bodyPr vert="horz" wrap="square" lIns="0" tIns="85725" rIns="0" bIns="0" rtlCol="0">
            <a:spAutoFit/>
          </a:bodyPr>
          <a:lstStyle/>
          <a:p>
            <a:pPr marL="885190">
              <a:lnSpc>
                <a:spcPct val="100000"/>
              </a:lnSpc>
              <a:spcBef>
                <a:spcPts val="675"/>
              </a:spcBef>
            </a:pPr>
            <a:r>
              <a:rPr sz="900" spc="-5" dirty="0">
                <a:latin typeface="Arial Black"/>
                <a:cs typeface="Arial Black"/>
              </a:rPr>
              <a:t>tactile</a:t>
            </a:r>
            <a:r>
              <a:rPr sz="900" spc="-15" dirty="0">
                <a:latin typeface="Arial Black"/>
                <a:cs typeface="Arial Black"/>
              </a:rPr>
              <a:t> </a:t>
            </a:r>
            <a:r>
              <a:rPr sz="900" spc="-5" dirty="0">
                <a:latin typeface="Arial Black"/>
                <a:cs typeface="Arial Black"/>
              </a:rPr>
              <a:t>receptors</a:t>
            </a:r>
            <a:endParaRPr sz="900">
              <a:latin typeface="Arial Black"/>
              <a:cs typeface="Arial Black"/>
            </a:endParaRPr>
          </a:p>
        </p:txBody>
      </p:sp>
      <p:sp>
        <p:nvSpPr>
          <p:cNvPr id="15" name="object 13">
            <a:extLst>
              <a:ext uri="{FF2B5EF4-FFF2-40B4-BE49-F238E27FC236}">
                <a16:creationId xmlns:a16="http://schemas.microsoft.com/office/drawing/2014/main" id="{1316A34B-AD0E-15AC-82AA-4F339B78D35E}"/>
              </a:ext>
            </a:extLst>
          </p:cNvPr>
          <p:cNvSpPr txBox="1"/>
          <p:nvPr/>
        </p:nvSpPr>
        <p:spPr>
          <a:xfrm>
            <a:off x="6311935" y="4668951"/>
            <a:ext cx="2821305" cy="335280"/>
          </a:xfrm>
          <a:prstGeom prst="rect">
            <a:avLst/>
          </a:prstGeom>
          <a:ln w="19050">
            <a:solidFill>
              <a:srgbClr val="000000"/>
            </a:solidFill>
          </a:ln>
        </p:spPr>
        <p:txBody>
          <a:bodyPr vert="horz" wrap="square" lIns="0" tIns="85725" rIns="0" bIns="0" rtlCol="0">
            <a:spAutoFit/>
          </a:bodyPr>
          <a:lstStyle/>
          <a:p>
            <a:pPr algn="ctr">
              <a:lnSpc>
                <a:spcPct val="100000"/>
              </a:lnSpc>
              <a:spcBef>
                <a:spcPts val="675"/>
              </a:spcBef>
            </a:pPr>
            <a:r>
              <a:rPr sz="900" dirty="0">
                <a:latin typeface="Arial Black"/>
                <a:cs typeface="Arial Black"/>
              </a:rPr>
              <a:t>vision</a:t>
            </a:r>
            <a:endParaRPr sz="900">
              <a:latin typeface="Arial Black"/>
              <a:cs typeface="Arial Black"/>
            </a:endParaRPr>
          </a:p>
        </p:txBody>
      </p:sp>
      <p:sp>
        <p:nvSpPr>
          <p:cNvPr id="16" name="object 14">
            <a:extLst>
              <a:ext uri="{FF2B5EF4-FFF2-40B4-BE49-F238E27FC236}">
                <a16:creationId xmlns:a16="http://schemas.microsoft.com/office/drawing/2014/main" id="{D21DCF19-CCD4-8E36-1417-83B64E58B761}"/>
              </a:ext>
            </a:extLst>
          </p:cNvPr>
          <p:cNvSpPr txBox="1"/>
          <p:nvPr/>
        </p:nvSpPr>
        <p:spPr>
          <a:xfrm>
            <a:off x="6311935" y="5226734"/>
            <a:ext cx="2821305" cy="337185"/>
          </a:xfrm>
          <a:prstGeom prst="rect">
            <a:avLst/>
          </a:prstGeom>
          <a:ln w="19050">
            <a:solidFill>
              <a:srgbClr val="000000"/>
            </a:solidFill>
          </a:ln>
        </p:spPr>
        <p:txBody>
          <a:bodyPr vert="horz" wrap="square" lIns="0" tIns="85090" rIns="0" bIns="0" rtlCol="0">
            <a:spAutoFit/>
          </a:bodyPr>
          <a:lstStyle/>
          <a:p>
            <a:pPr marL="853440">
              <a:lnSpc>
                <a:spcPct val="100000"/>
              </a:lnSpc>
              <a:spcBef>
                <a:spcPts val="670"/>
              </a:spcBef>
            </a:pPr>
            <a:r>
              <a:rPr sz="900" spc="-5" dirty="0">
                <a:latin typeface="Arial Black"/>
                <a:cs typeface="Arial Black"/>
              </a:rPr>
              <a:t>vestibular</a:t>
            </a:r>
            <a:r>
              <a:rPr sz="900" spc="-35" dirty="0">
                <a:latin typeface="Arial Black"/>
                <a:cs typeface="Arial Black"/>
              </a:rPr>
              <a:t> </a:t>
            </a:r>
            <a:r>
              <a:rPr sz="900" dirty="0">
                <a:latin typeface="Arial Black"/>
                <a:cs typeface="Arial Black"/>
              </a:rPr>
              <a:t>system</a:t>
            </a:r>
            <a:endParaRPr sz="900">
              <a:latin typeface="Arial Black"/>
              <a:cs typeface="Arial Black"/>
            </a:endParaRPr>
          </a:p>
        </p:txBody>
      </p:sp>
      <p:sp>
        <p:nvSpPr>
          <p:cNvPr id="17" name="object 15">
            <a:extLst>
              <a:ext uri="{FF2B5EF4-FFF2-40B4-BE49-F238E27FC236}">
                <a16:creationId xmlns:a16="http://schemas.microsoft.com/office/drawing/2014/main" id="{85FE5CCE-79CD-24D1-DD68-F4806F90D7E0}"/>
              </a:ext>
            </a:extLst>
          </p:cNvPr>
          <p:cNvSpPr/>
          <p:nvPr/>
        </p:nvSpPr>
        <p:spPr>
          <a:xfrm>
            <a:off x="3428528" y="3530522"/>
            <a:ext cx="1673860" cy="546100"/>
          </a:xfrm>
          <a:custGeom>
            <a:avLst/>
            <a:gdLst/>
            <a:ahLst/>
            <a:cxnLst/>
            <a:rect l="l" t="t" r="r" b="b"/>
            <a:pathLst>
              <a:path w="1673860" h="546100">
                <a:moveTo>
                  <a:pt x="0" y="545592"/>
                </a:moveTo>
                <a:lnTo>
                  <a:pt x="1673352" y="545592"/>
                </a:lnTo>
                <a:lnTo>
                  <a:pt x="1673352" y="0"/>
                </a:lnTo>
                <a:lnTo>
                  <a:pt x="0" y="0"/>
                </a:lnTo>
                <a:lnTo>
                  <a:pt x="0" y="545592"/>
                </a:lnTo>
                <a:close/>
              </a:path>
            </a:pathLst>
          </a:custGeom>
          <a:ln w="19050">
            <a:solidFill>
              <a:srgbClr val="000000"/>
            </a:solidFill>
          </a:ln>
        </p:spPr>
        <p:txBody>
          <a:bodyPr wrap="square" lIns="0" tIns="0" rIns="0" bIns="0" rtlCol="0"/>
          <a:lstStyle/>
          <a:p>
            <a:endParaRPr/>
          </a:p>
        </p:txBody>
      </p:sp>
      <p:sp>
        <p:nvSpPr>
          <p:cNvPr id="18" name="object 16">
            <a:extLst>
              <a:ext uri="{FF2B5EF4-FFF2-40B4-BE49-F238E27FC236}">
                <a16:creationId xmlns:a16="http://schemas.microsoft.com/office/drawing/2014/main" id="{7F489B54-C9C4-9AB3-8547-462159282453}"/>
              </a:ext>
            </a:extLst>
          </p:cNvPr>
          <p:cNvSpPr txBox="1"/>
          <p:nvPr/>
        </p:nvSpPr>
        <p:spPr>
          <a:xfrm>
            <a:off x="3832006" y="3652696"/>
            <a:ext cx="864869" cy="299720"/>
          </a:xfrm>
          <a:prstGeom prst="rect">
            <a:avLst/>
          </a:prstGeom>
        </p:spPr>
        <p:txBody>
          <a:bodyPr vert="horz" wrap="square" lIns="0" tIns="12700" rIns="0" bIns="0" rtlCol="0">
            <a:spAutoFit/>
          </a:bodyPr>
          <a:lstStyle/>
          <a:p>
            <a:pPr marL="12700" marR="5080" indent="144780">
              <a:lnSpc>
                <a:spcPct val="100000"/>
              </a:lnSpc>
              <a:spcBef>
                <a:spcPts val="100"/>
              </a:spcBef>
            </a:pPr>
            <a:r>
              <a:rPr sz="900" b="1" dirty="0">
                <a:latin typeface="Arial"/>
                <a:cs typeface="Arial"/>
              </a:rPr>
              <a:t>brainstem </a:t>
            </a:r>
            <a:r>
              <a:rPr sz="900" b="1" spc="5" dirty="0">
                <a:latin typeface="Arial"/>
                <a:cs typeface="Arial"/>
              </a:rPr>
              <a:t> </a:t>
            </a:r>
            <a:r>
              <a:rPr sz="900" b="1" spc="-5" dirty="0">
                <a:latin typeface="Arial"/>
                <a:cs typeface="Arial"/>
              </a:rPr>
              <a:t>(m</a:t>
            </a:r>
            <a:r>
              <a:rPr sz="900" b="1" dirty="0">
                <a:latin typeface="Arial"/>
                <a:cs typeface="Arial"/>
              </a:rPr>
              <a:t>oto</a:t>
            </a:r>
            <a:r>
              <a:rPr sz="900" b="1" spc="-5" dirty="0">
                <a:latin typeface="Arial"/>
                <a:cs typeface="Arial"/>
              </a:rPr>
              <a:t>r</a:t>
            </a:r>
            <a:r>
              <a:rPr sz="900" b="1" spc="-15" dirty="0">
                <a:latin typeface="Arial"/>
                <a:cs typeface="Arial"/>
              </a:rPr>
              <a:t> </a:t>
            </a:r>
            <a:r>
              <a:rPr sz="900" b="1" spc="-5" dirty="0">
                <a:latin typeface="Arial"/>
                <a:cs typeface="Arial"/>
              </a:rPr>
              <a:t>ce</a:t>
            </a:r>
            <a:r>
              <a:rPr sz="900" b="1" dirty="0">
                <a:latin typeface="Arial"/>
                <a:cs typeface="Arial"/>
              </a:rPr>
              <a:t>nt</a:t>
            </a:r>
            <a:r>
              <a:rPr sz="900" b="1" spc="5" dirty="0">
                <a:latin typeface="Arial"/>
                <a:cs typeface="Arial"/>
              </a:rPr>
              <a:t>e</a:t>
            </a:r>
            <a:r>
              <a:rPr sz="900" b="1" spc="-5" dirty="0">
                <a:latin typeface="Arial"/>
                <a:cs typeface="Arial"/>
              </a:rPr>
              <a:t>rs)</a:t>
            </a:r>
            <a:endParaRPr sz="900">
              <a:latin typeface="Arial"/>
              <a:cs typeface="Arial"/>
            </a:endParaRPr>
          </a:p>
        </p:txBody>
      </p:sp>
      <p:sp>
        <p:nvSpPr>
          <p:cNvPr id="19" name="object 17">
            <a:extLst>
              <a:ext uri="{FF2B5EF4-FFF2-40B4-BE49-F238E27FC236}">
                <a16:creationId xmlns:a16="http://schemas.microsoft.com/office/drawing/2014/main" id="{9B07C6A8-D19F-2025-83C6-16EB0359F180}"/>
              </a:ext>
            </a:extLst>
          </p:cNvPr>
          <p:cNvSpPr/>
          <p:nvPr/>
        </p:nvSpPr>
        <p:spPr>
          <a:xfrm>
            <a:off x="3428528" y="5017946"/>
            <a:ext cx="1673860" cy="546100"/>
          </a:xfrm>
          <a:custGeom>
            <a:avLst/>
            <a:gdLst/>
            <a:ahLst/>
            <a:cxnLst/>
            <a:rect l="l" t="t" r="r" b="b"/>
            <a:pathLst>
              <a:path w="1673860" h="546100">
                <a:moveTo>
                  <a:pt x="0" y="545592"/>
                </a:moveTo>
                <a:lnTo>
                  <a:pt x="1673352" y="545592"/>
                </a:lnTo>
                <a:lnTo>
                  <a:pt x="1673352" y="0"/>
                </a:lnTo>
                <a:lnTo>
                  <a:pt x="0" y="0"/>
                </a:lnTo>
                <a:lnTo>
                  <a:pt x="0" y="545592"/>
                </a:lnTo>
                <a:close/>
              </a:path>
            </a:pathLst>
          </a:custGeom>
          <a:ln w="19050">
            <a:solidFill>
              <a:srgbClr val="000000"/>
            </a:solidFill>
          </a:ln>
        </p:spPr>
        <p:txBody>
          <a:bodyPr wrap="square" lIns="0" tIns="0" rIns="0" bIns="0" rtlCol="0"/>
          <a:lstStyle/>
          <a:p>
            <a:endParaRPr/>
          </a:p>
        </p:txBody>
      </p:sp>
      <p:sp>
        <p:nvSpPr>
          <p:cNvPr id="20" name="object 18">
            <a:extLst>
              <a:ext uri="{FF2B5EF4-FFF2-40B4-BE49-F238E27FC236}">
                <a16:creationId xmlns:a16="http://schemas.microsoft.com/office/drawing/2014/main" id="{F8C55DA8-40C8-1E4F-36BC-DEDAD16F63D4}"/>
              </a:ext>
            </a:extLst>
          </p:cNvPr>
          <p:cNvSpPr txBox="1"/>
          <p:nvPr/>
        </p:nvSpPr>
        <p:spPr>
          <a:xfrm>
            <a:off x="3934115" y="5186145"/>
            <a:ext cx="661035"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MT"/>
                <a:cs typeface="Arial MT"/>
              </a:rPr>
              <a:t>m</a:t>
            </a:r>
            <a:r>
              <a:rPr sz="900" spc="-5" dirty="0">
                <a:latin typeface="Arial MT"/>
                <a:cs typeface="Arial MT"/>
              </a:rPr>
              <a:t>o</a:t>
            </a:r>
            <a:r>
              <a:rPr sz="900" dirty="0">
                <a:latin typeface="Arial MT"/>
                <a:cs typeface="Arial MT"/>
              </a:rPr>
              <a:t>tor</a:t>
            </a:r>
            <a:r>
              <a:rPr sz="900" spc="-25" dirty="0">
                <a:latin typeface="Arial MT"/>
                <a:cs typeface="Arial MT"/>
              </a:rPr>
              <a:t> </a:t>
            </a:r>
            <a:r>
              <a:rPr sz="900" spc="5" dirty="0">
                <a:latin typeface="Arial MT"/>
                <a:cs typeface="Arial MT"/>
              </a:rPr>
              <a:t>c</a:t>
            </a:r>
            <a:r>
              <a:rPr sz="900" spc="-5" dirty="0">
                <a:latin typeface="Arial MT"/>
                <a:cs typeface="Arial MT"/>
              </a:rPr>
              <a:t>o</a:t>
            </a:r>
            <a:r>
              <a:rPr sz="900" dirty="0">
                <a:latin typeface="Arial MT"/>
                <a:cs typeface="Arial MT"/>
              </a:rPr>
              <a:t>rtex</a:t>
            </a:r>
            <a:endParaRPr sz="900">
              <a:latin typeface="Arial MT"/>
              <a:cs typeface="Arial MT"/>
            </a:endParaRPr>
          </a:p>
        </p:txBody>
      </p:sp>
      <p:sp>
        <p:nvSpPr>
          <p:cNvPr id="21" name="object 19">
            <a:extLst>
              <a:ext uri="{FF2B5EF4-FFF2-40B4-BE49-F238E27FC236}">
                <a16:creationId xmlns:a16="http://schemas.microsoft.com/office/drawing/2014/main" id="{5844DCE2-FFD0-1694-A9C5-0C2D831C689F}"/>
              </a:ext>
            </a:extLst>
          </p:cNvPr>
          <p:cNvSpPr/>
          <p:nvPr/>
        </p:nvSpPr>
        <p:spPr>
          <a:xfrm>
            <a:off x="3428528" y="4269663"/>
            <a:ext cx="1673860" cy="544195"/>
          </a:xfrm>
          <a:custGeom>
            <a:avLst/>
            <a:gdLst/>
            <a:ahLst/>
            <a:cxnLst/>
            <a:rect l="l" t="t" r="r" b="b"/>
            <a:pathLst>
              <a:path w="1673860" h="544195">
                <a:moveTo>
                  <a:pt x="0" y="544067"/>
                </a:moveTo>
                <a:lnTo>
                  <a:pt x="1673352" y="544067"/>
                </a:lnTo>
                <a:lnTo>
                  <a:pt x="1673352" y="0"/>
                </a:lnTo>
                <a:lnTo>
                  <a:pt x="0" y="0"/>
                </a:lnTo>
                <a:lnTo>
                  <a:pt x="0" y="544067"/>
                </a:lnTo>
                <a:close/>
              </a:path>
            </a:pathLst>
          </a:custGeom>
          <a:ln w="19050">
            <a:solidFill>
              <a:srgbClr val="000000"/>
            </a:solidFill>
          </a:ln>
        </p:spPr>
        <p:txBody>
          <a:bodyPr wrap="square" lIns="0" tIns="0" rIns="0" bIns="0" rtlCol="0"/>
          <a:lstStyle/>
          <a:p>
            <a:endParaRPr/>
          </a:p>
        </p:txBody>
      </p:sp>
      <p:sp>
        <p:nvSpPr>
          <p:cNvPr id="22" name="object 20">
            <a:extLst>
              <a:ext uri="{FF2B5EF4-FFF2-40B4-BE49-F238E27FC236}">
                <a16:creationId xmlns:a16="http://schemas.microsoft.com/office/drawing/2014/main" id="{24930075-55C2-78FB-FE76-79F93A3D4AE4}"/>
              </a:ext>
            </a:extLst>
          </p:cNvPr>
          <p:cNvSpPr txBox="1"/>
          <p:nvPr/>
        </p:nvSpPr>
        <p:spPr>
          <a:xfrm>
            <a:off x="3969167" y="4436668"/>
            <a:ext cx="588010"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MT"/>
                <a:cs typeface="Arial MT"/>
              </a:rPr>
              <a:t>c</a:t>
            </a:r>
            <a:r>
              <a:rPr sz="900" spc="-5" dirty="0">
                <a:latin typeface="Arial MT"/>
                <a:cs typeface="Arial MT"/>
              </a:rPr>
              <a:t>erebellu</a:t>
            </a:r>
            <a:r>
              <a:rPr sz="900" dirty="0">
                <a:latin typeface="Arial MT"/>
                <a:cs typeface="Arial MT"/>
              </a:rPr>
              <a:t>m</a:t>
            </a:r>
            <a:endParaRPr sz="900">
              <a:latin typeface="Arial MT"/>
              <a:cs typeface="Arial MT"/>
            </a:endParaRPr>
          </a:p>
        </p:txBody>
      </p:sp>
      <p:grpSp>
        <p:nvGrpSpPr>
          <p:cNvPr id="23" name="object 21">
            <a:extLst>
              <a:ext uri="{FF2B5EF4-FFF2-40B4-BE49-F238E27FC236}">
                <a16:creationId xmlns:a16="http://schemas.microsoft.com/office/drawing/2014/main" id="{B1F70B1B-A1B6-BB57-C22E-7D0F35CA48C4}"/>
              </a:ext>
            </a:extLst>
          </p:cNvPr>
          <p:cNvGrpSpPr/>
          <p:nvPr/>
        </p:nvGrpSpPr>
        <p:grpSpPr>
          <a:xfrm>
            <a:off x="3119664" y="2991788"/>
            <a:ext cx="6375400" cy="2436495"/>
            <a:chOff x="3003550" y="3281171"/>
            <a:chExt cx="6375400" cy="2436495"/>
          </a:xfrm>
        </p:grpSpPr>
        <p:sp>
          <p:nvSpPr>
            <p:cNvPr id="24" name="object 22">
              <a:extLst>
                <a:ext uri="{FF2B5EF4-FFF2-40B4-BE49-F238E27FC236}">
                  <a16:creationId xmlns:a16="http://schemas.microsoft.com/office/drawing/2014/main" id="{8A03FF61-6586-C2DE-7122-8BB441B33D5D}"/>
                </a:ext>
              </a:extLst>
            </p:cNvPr>
            <p:cNvSpPr/>
            <p:nvPr/>
          </p:nvSpPr>
          <p:spPr>
            <a:xfrm>
              <a:off x="7584947" y="3564635"/>
              <a:ext cx="0" cy="254635"/>
            </a:xfrm>
            <a:custGeom>
              <a:avLst/>
              <a:gdLst/>
              <a:ahLst/>
              <a:cxnLst/>
              <a:rect l="l" t="t" r="r" b="b"/>
              <a:pathLst>
                <a:path h="254635">
                  <a:moveTo>
                    <a:pt x="0" y="254507"/>
                  </a:moveTo>
                  <a:lnTo>
                    <a:pt x="0" y="0"/>
                  </a:lnTo>
                </a:path>
              </a:pathLst>
            </a:custGeom>
            <a:ln w="9525">
              <a:solidFill>
                <a:srgbClr val="000000"/>
              </a:solidFill>
            </a:ln>
          </p:spPr>
          <p:txBody>
            <a:bodyPr wrap="square" lIns="0" tIns="0" rIns="0" bIns="0" rtlCol="0"/>
            <a:lstStyle/>
            <a:p>
              <a:endParaRPr/>
            </a:p>
          </p:txBody>
        </p:sp>
        <p:pic>
          <p:nvPicPr>
            <p:cNvPr id="25" name="object 23">
              <a:extLst>
                <a:ext uri="{FF2B5EF4-FFF2-40B4-BE49-F238E27FC236}">
                  <a16:creationId xmlns:a16="http://schemas.microsoft.com/office/drawing/2014/main" id="{D0ACA766-4E2F-8653-7233-2373D707654D}"/>
                </a:ext>
              </a:extLst>
            </p:cNvPr>
            <p:cNvPicPr/>
            <p:nvPr/>
          </p:nvPicPr>
          <p:blipFill>
            <a:blip r:embed="rId2" cstate="print"/>
            <a:stretch>
              <a:fillRect/>
            </a:stretch>
          </p:blipFill>
          <p:spPr>
            <a:xfrm>
              <a:off x="4079747" y="5094731"/>
              <a:ext cx="76200" cy="211836"/>
            </a:xfrm>
            <a:prstGeom prst="rect">
              <a:avLst/>
            </a:prstGeom>
          </p:spPr>
        </p:pic>
        <p:pic>
          <p:nvPicPr>
            <p:cNvPr id="26" name="object 24">
              <a:extLst>
                <a:ext uri="{FF2B5EF4-FFF2-40B4-BE49-F238E27FC236}">
                  <a16:creationId xmlns:a16="http://schemas.microsoft.com/office/drawing/2014/main" id="{42E55986-C76A-A90E-5357-A5C9B7562C2D}"/>
                </a:ext>
              </a:extLst>
            </p:cNvPr>
            <p:cNvPicPr/>
            <p:nvPr/>
          </p:nvPicPr>
          <p:blipFill>
            <a:blip r:embed="rId3" cstate="print"/>
            <a:stretch>
              <a:fillRect/>
            </a:stretch>
          </p:blipFill>
          <p:spPr>
            <a:xfrm>
              <a:off x="4079747" y="4358639"/>
              <a:ext cx="76200" cy="214884"/>
            </a:xfrm>
            <a:prstGeom prst="rect">
              <a:avLst/>
            </a:prstGeom>
          </p:spPr>
        </p:pic>
        <p:sp>
          <p:nvSpPr>
            <p:cNvPr id="27" name="object 25">
              <a:extLst>
                <a:ext uri="{FF2B5EF4-FFF2-40B4-BE49-F238E27FC236}">
                  <a16:creationId xmlns:a16="http://schemas.microsoft.com/office/drawing/2014/main" id="{F755B19B-F351-A3EC-98F2-A0315DDBE829}"/>
                </a:ext>
              </a:extLst>
            </p:cNvPr>
            <p:cNvSpPr/>
            <p:nvPr/>
          </p:nvSpPr>
          <p:spPr>
            <a:xfrm>
              <a:off x="4079747" y="3281171"/>
              <a:ext cx="76200" cy="538480"/>
            </a:xfrm>
            <a:custGeom>
              <a:avLst/>
              <a:gdLst/>
              <a:ahLst/>
              <a:cxnLst/>
              <a:rect l="l" t="t" r="r" b="b"/>
              <a:pathLst>
                <a:path w="76200" h="538479">
                  <a:moveTo>
                    <a:pt x="44450" y="63500"/>
                  </a:moveTo>
                  <a:lnTo>
                    <a:pt x="31750" y="63500"/>
                  </a:lnTo>
                  <a:lnTo>
                    <a:pt x="31750" y="537971"/>
                  </a:lnTo>
                  <a:lnTo>
                    <a:pt x="44450" y="537971"/>
                  </a:lnTo>
                  <a:lnTo>
                    <a:pt x="44450" y="63500"/>
                  </a:lnTo>
                  <a:close/>
                </a:path>
                <a:path w="76200" h="538479">
                  <a:moveTo>
                    <a:pt x="38100" y="0"/>
                  </a:moveTo>
                  <a:lnTo>
                    <a:pt x="0" y="76200"/>
                  </a:lnTo>
                  <a:lnTo>
                    <a:pt x="31750" y="76200"/>
                  </a:lnTo>
                  <a:lnTo>
                    <a:pt x="31750" y="63500"/>
                  </a:lnTo>
                  <a:lnTo>
                    <a:pt x="69850" y="63500"/>
                  </a:lnTo>
                  <a:lnTo>
                    <a:pt x="38100" y="0"/>
                  </a:lnTo>
                  <a:close/>
                </a:path>
                <a:path w="76200" h="538479">
                  <a:moveTo>
                    <a:pt x="69850" y="63500"/>
                  </a:moveTo>
                  <a:lnTo>
                    <a:pt x="44450" y="63500"/>
                  </a:lnTo>
                  <a:lnTo>
                    <a:pt x="44450" y="76200"/>
                  </a:lnTo>
                  <a:lnTo>
                    <a:pt x="76200" y="76200"/>
                  </a:lnTo>
                  <a:lnTo>
                    <a:pt x="69850" y="63500"/>
                  </a:lnTo>
                  <a:close/>
                </a:path>
              </a:pathLst>
            </a:custGeom>
            <a:solidFill>
              <a:srgbClr val="000000"/>
            </a:solidFill>
          </p:spPr>
          <p:txBody>
            <a:bodyPr wrap="square" lIns="0" tIns="0" rIns="0" bIns="0" rtlCol="0"/>
            <a:lstStyle/>
            <a:p>
              <a:endParaRPr/>
            </a:p>
          </p:txBody>
        </p:sp>
        <p:sp>
          <p:nvSpPr>
            <p:cNvPr id="28" name="object 26">
              <a:extLst>
                <a:ext uri="{FF2B5EF4-FFF2-40B4-BE49-F238E27FC236}">
                  <a16:creationId xmlns:a16="http://schemas.microsoft.com/office/drawing/2014/main" id="{5F024948-91A8-2F67-0E26-352446FD96D8}"/>
                </a:ext>
              </a:extLst>
            </p:cNvPr>
            <p:cNvSpPr/>
            <p:nvPr/>
          </p:nvSpPr>
          <p:spPr>
            <a:xfrm>
              <a:off x="4803648" y="3564635"/>
              <a:ext cx="2781300" cy="0"/>
            </a:xfrm>
            <a:custGeom>
              <a:avLst/>
              <a:gdLst/>
              <a:ahLst/>
              <a:cxnLst/>
              <a:rect l="l" t="t" r="r" b="b"/>
              <a:pathLst>
                <a:path w="2781300">
                  <a:moveTo>
                    <a:pt x="2781300" y="0"/>
                  </a:moveTo>
                  <a:lnTo>
                    <a:pt x="0" y="0"/>
                  </a:lnTo>
                </a:path>
              </a:pathLst>
            </a:custGeom>
            <a:ln w="9525">
              <a:solidFill>
                <a:srgbClr val="000000"/>
              </a:solidFill>
            </a:ln>
          </p:spPr>
          <p:txBody>
            <a:bodyPr wrap="square" lIns="0" tIns="0" rIns="0" bIns="0" rtlCol="0"/>
            <a:lstStyle/>
            <a:p>
              <a:endParaRPr/>
            </a:p>
          </p:txBody>
        </p:sp>
        <p:sp>
          <p:nvSpPr>
            <p:cNvPr id="29" name="object 27">
              <a:extLst>
                <a:ext uri="{FF2B5EF4-FFF2-40B4-BE49-F238E27FC236}">
                  <a16:creationId xmlns:a16="http://schemas.microsoft.com/office/drawing/2014/main" id="{6E3D211D-C86F-1B2A-C972-0EE05B9A62F9}"/>
                </a:ext>
              </a:extLst>
            </p:cNvPr>
            <p:cNvSpPr/>
            <p:nvPr/>
          </p:nvSpPr>
          <p:spPr>
            <a:xfrm>
              <a:off x="4765548" y="3281171"/>
              <a:ext cx="1430020" cy="2417445"/>
            </a:xfrm>
            <a:custGeom>
              <a:avLst/>
              <a:gdLst/>
              <a:ahLst/>
              <a:cxnLst/>
              <a:rect l="l" t="t" r="r" b="b"/>
              <a:pathLst>
                <a:path w="1430020" h="2417445">
                  <a:moveTo>
                    <a:pt x="76200" y="76200"/>
                  </a:moveTo>
                  <a:lnTo>
                    <a:pt x="69850" y="63500"/>
                  </a:lnTo>
                  <a:lnTo>
                    <a:pt x="38100" y="0"/>
                  </a:lnTo>
                  <a:lnTo>
                    <a:pt x="0" y="76200"/>
                  </a:lnTo>
                  <a:lnTo>
                    <a:pt x="31750" y="76200"/>
                  </a:lnTo>
                  <a:lnTo>
                    <a:pt x="31750" y="283464"/>
                  </a:lnTo>
                  <a:lnTo>
                    <a:pt x="44450" y="283464"/>
                  </a:lnTo>
                  <a:lnTo>
                    <a:pt x="44450" y="76200"/>
                  </a:lnTo>
                  <a:lnTo>
                    <a:pt x="76200" y="76200"/>
                  </a:lnTo>
                  <a:close/>
                </a:path>
                <a:path w="1430020" h="2417445">
                  <a:moveTo>
                    <a:pt x="1429512" y="2404630"/>
                  </a:moveTo>
                  <a:lnTo>
                    <a:pt x="588772" y="2404630"/>
                  </a:lnTo>
                  <a:lnTo>
                    <a:pt x="588772" y="996950"/>
                  </a:lnTo>
                  <a:lnTo>
                    <a:pt x="588772" y="990600"/>
                  </a:lnTo>
                  <a:lnTo>
                    <a:pt x="588772" y="987044"/>
                  </a:lnTo>
                  <a:lnTo>
                    <a:pt x="585978" y="984250"/>
                  </a:lnTo>
                  <a:lnTo>
                    <a:pt x="295656" y="984250"/>
                  </a:lnTo>
                  <a:lnTo>
                    <a:pt x="295656" y="952500"/>
                  </a:lnTo>
                  <a:lnTo>
                    <a:pt x="219456" y="990600"/>
                  </a:lnTo>
                  <a:lnTo>
                    <a:pt x="295656" y="1028700"/>
                  </a:lnTo>
                  <a:lnTo>
                    <a:pt x="295656" y="996950"/>
                  </a:lnTo>
                  <a:lnTo>
                    <a:pt x="576072" y="996950"/>
                  </a:lnTo>
                  <a:lnTo>
                    <a:pt x="576072" y="1729486"/>
                  </a:lnTo>
                  <a:lnTo>
                    <a:pt x="295656" y="1729486"/>
                  </a:lnTo>
                  <a:lnTo>
                    <a:pt x="295656" y="1697736"/>
                  </a:lnTo>
                  <a:lnTo>
                    <a:pt x="219456" y="1735836"/>
                  </a:lnTo>
                  <a:lnTo>
                    <a:pt x="295656" y="1773936"/>
                  </a:lnTo>
                  <a:lnTo>
                    <a:pt x="295656" y="1742186"/>
                  </a:lnTo>
                  <a:lnTo>
                    <a:pt x="576072" y="1742186"/>
                  </a:lnTo>
                  <a:lnTo>
                    <a:pt x="576072" y="2414473"/>
                  </a:lnTo>
                  <a:lnTo>
                    <a:pt x="578993" y="2417318"/>
                  </a:lnTo>
                  <a:lnTo>
                    <a:pt x="1429512" y="2417318"/>
                  </a:lnTo>
                  <a:lnTo>
                    <a:pt x="1429512" y="2410968"/>
                  </a:lnTo>
                  <a:lnTo>
                    <a:pt x="1429512" y="2404630"/>
                  </a:lnTo>
                  <a:close/>
                </a:path>
                <a:path w="1430020" h="2417445">
                  <a:moveTo>
                    <a:pt x="1429512" y="1836674"/>
                  </a:moveTo>
                  <a:lnTo>
                    <a:pt x="717804" y="1840712"/>
                  </a:lnTo>
                  <a:lnTo>
                    <a:pt x="717804" y="804672"/>
                  </a:lnTo>
                  <a:lnTo>
                    <a:pt x="717804" y="803021"/>
                  </a:lnTo>
                  <a:lnTo>
                    <a:pt x="717042" y="801370"/>
                  </a:lnTo>
                  <a:lnTo>
                    <a:pt x="714629" y="798957"/>
                  </a:lnTo>
                  <a:lnTo>
                    <a:pt x="713105" y="798322"/>
                  </a:lnTo>
                  <a:lnTo>
                    <a:pt x="295605" y="800417"/>
                  </a:lnTo>
                  <a:lnTo>
                    <a:pt x="295402" y="768731"/>
                  </a:lnTo>
                  <a:lnTo>
                    <a:pt x="219456" y="807212"/>
                  </a:lnTo>
                  <a:lnTo>
                    <a:pt x="295910" y="844931"/>
                  </a:lnTo>
                  <a:lnTo>
                    <a:pt x="295694" y="813181"/>
                  </a:lnTo>
                  <a:lnTo>
                    <a:pt x="705104" y="811060"/>
                  </a:lnTo>
                  <a:lnTo>
                    <a:pt x="705104" y="1848739"/>
                  </a:lnTo>
                  <a:lnTo>
                    <a:pt x="705739" y="1850390"/>
                  </a:lnTo>
                  <a:lnTo>
                    <a:pt x="708152" y="1852803"/>
                  </a:lnTo>
                  <a:lnTo>
                    <a:pt x="709803" y="1853438"/>
                  </a:lnTo>
                  <a:lnTo>
                    <a:pt x="1429512" y="1849374"/>
                  </a:lnTo>
                  <a:lnTo>
                    <a:pt x="1429512" y="1847088"/>
                  </a:lnTo>
                  <a:lnTo>
                    <a:pt x="1429512" y="1840712"/>
                  </a:lnTo>
                  <a:lnTo>
                    <a:pt x="1429512" y="1836674"/>
                  </a:lnTo>
                  <a:close/>
                </a:path>
                <a:path w="1430020" h="2417445">
                  <a:moveTo>
                    <a:pt x="1429512" y="618490"/>
                  </a:moveTo>
                  <a:lnTo>
                    <a:pt x="295656" y="618490"/>
                  </a:lnTo>
                  <a:lnTo>
                    <a:pt x="295656" y="586740"/>
                  </a:lnTo>
                  <a:lnTo>
                    <a:pt x="219456" y="624840"/>
                  </a:lnTo>
                  <a:lnTo>
                    <a:pt x="295656" y="662940"/>
                  </a:lnTo>
                  <a:lnTo>
                    <a:pt x="295656" y="631190"/>
                  </a:lnTo>
                  <a:lnTo>
                    <a:pt x="1429512" y="631190"/>
                  </a:lnTo>
                  <a:lnTo>
                    <a:pt x="1429512" y="618490"/>
                  </a:lnTo>
                  <a:close/>
                </a:path>
              </a:pathLst>
            </a:custGeom>
            <a:solidFill>
              <a:srgbClr val="000000"/>
            </a:solidFill>
          </p:spPr>
          <p:txBody>
            <a:bodyPr wrap="square" lIns="0" tIns="0" rIns="0" bIns="0" rtlCol="0"/>
            <a:lstStyle/>
            <a:p>
              <a:endParaRPr/>
            </a:p>
          </p:txBody>
        </p:sp>
        <p:sp>
          <p:nvSpPr>
            <p:cNvPr id="30" name="object 28">
              <a:extLst>
                <a:ext uri="{FF2B5EF4-FFF2-40B4-BE49-F238E27FC236}">
                  <a16:creationId xmlns:a16="http://schemas.microsoft.com/office/drawing/2014/main" id="{9AA696A9-E698-3DA3-E73B-B04E059811F1}"/>
                </a:ext>
              </a:extLst>
            </p:cNvPr>
            <p:cNvSpPr/>
            <p:nvPr/>
          </p:nvSpPr>
          <p:spPr>
            <a:xfrm>
              <a:off x="5413248" y="3906011"/>
              <a:ext cx="212090" cy="1671955"/>
            </a:xfrm>
            <a:custGeom>
              <a:avLst/>
              <a:gdLst/>
              <a:ahLst/>
              <a:cxnLst/>
              <a:rect l="l" t="t" r="r" b="b"/>
              <a:pathLst>
                <a:path w="212089" h="1671954">
                  <a:moveTo>
                    <a:pt x="211836" y="0"/>
                  </a:moveTo>
                  <a:lnTo>
                    <a:pt x="211836" y="1668272"/>
                  </a:lnTo>
                  <a:lnTo>
                    <a:pt x="0" y="1671827"/>
                  </a:lnTo>
                </a:path>
              </a:pathLst>
            </a:custGeom>
            <a:ln w="9525">
              <a:solidFill>
                <a:srgbClr val="000000"/>
              </a:solidFill>
            </a:ln>
          </p:spPr>
          <p:txBody>
            <a:bodyPr wrap="square" lIns="0" tIns="0" rIns="0" bIns="0" rtlCol="0"/>
            <a:lstStyle/>
            <a:p>
              <a:endParaRPr/>
            </a:p>
          </p:txBody>
        </p:sp>
        <p:sp>
          <p:nvSpPr>
            <p:cNvPr id="31" name="object 29">
              <a:extLst>
                <a:ext uri="{FF2B5EF4-FFF2-40B4-BE49-F238E27FC236}">
                  <a16:creationId xmlns:a16="http://schemas.microsoft.com/office/drawing/2014/main" id="{A389B7F3-68FA-25D6-D467-E705F71CF33D}"/>
                </a:ext>
              </a:extLst>
            </p:cNvPr>
            <p:cNvSpPr/>
            <p:nvPr/>
          </p:nvSpPr>
          <p:spPr>
            <a:xfrm>
              <a:off x="4985004" y="4791455"/>
              <a:ext cx="303530" cy="76200"/>
            </a:xfrm>
            <a:custGeom>
              <a:avLst/>
              <a:gdLst/>
              <a:ahLst/>
              <a:cxnLst/>
              <a:rect l="l" t="t" r="r" b="b"/>
              <a:pathLst>
                <a:path w="303529" h="76200">
                  <a:moveTo>
                    <a:pt x="76200" y="0"/>
                  </a:moveTo>
                  <a:lnTo>
                    <a:pt x="0" y="38100"/>
                  </a:lnTo>
                  <a:lnTo>
                    <a:pt x="76200" y="76200"/>
                  </a:lnTo>
                  <a:lnTo>
                    <a:pt x="76200" y="44450"/>
                  </a:lnTo>
                  <a:lnTo>
                    <a:pt x="63500" y="44450"/>
                  </a:lnTo>
                  <a:lnTo>
                    <a:pt x="63500" y="31750"/>
                  </a:lnTo>
                  <a:lnTo>
                    <a:pt x="76200" y="31750"/>
                  </a:lnTo>
                  <a:lnTo>
                    <a:pt x="76200" y="0"/>
                  </a:lnTo>
                  <a:close/>
                </a:path>
                <a:path w="303529" h="76200">
                  <a:moveTo>
                    <a:pt x="76200" y="31750"/>
                  </a:moveTo>
                  <a:lnTo>
                    <a:pt x="63500" y="31750"/>
                  </a:lnTo>
                  <a:lnTo>
                    <a:pt x="63500" y="44450"/>
                  </a:lnTo>
                  <a:lnTo>
                    <a:pt x="76200" y="44450"/>
                  </a:lnTo>
                  <a:lnTo>
                    <a:pt x="76200" y="31750"/>
                  </a:lnTo>
                  <a:close/>
                </a:path>
                <a:path w="303529" h="76200">
                  <a:moveTo>
                    <a:pt x="303275" y="31750"/>
                  </a:moveTo>
                  <a:lnTo>
                    <a:pt x="76200" y="31750"/>
                  </a:lnTo>
                  <a:lnTo>
                    <a:pt x="76200" y="44450"/>
                  </a:lnTo>
                  <a:lnTo>
                    <a:pt x="303275" y="44450"/>
                  </a:lnTo>
                  <a:lnTo>
                    <a:pt x="303275" y="31750"/>
                  </a:lnTo>
                  <a:close/>
                </a:path>
              </a:pathLst>
            </a:custGeom>
            <a:solidFill>
              <a:srgbClr val="000000"/>
            </a:solidFill>
          </p:spPr>
          <p:txBody>
            <a:bodyPr wrap="square" lIns="0" tIns="0" rIns="0" bIns="0" rtlCol="0"/>
            <a:lstStyle/>
            <a:p>
              <a:endParaRPr/>
            </a:p>
          </p:txBody>
        </p:sp>
        <p:pic>
          <p:nvPicPr>
            <p:cNvPr id="32" name="object 30">
              <a:extLst>
                <a:ext uri="{FF2B5EF4-FFF2-40B4-BE49-F238E27FC236}">
                  <a16:creationId xmlns:a16="http://schemas.microsoft.com/office/drawing/2014/main" id="{B03CF1BA-F110-A705-C2E3-7EEAA8B9B660}"/>
                </a:ext>
              </a:extLst>
            </p:cNvPr>
            <p:cNvPicPr/>
            <p:nvPr/>
          </p:nvPicPr>
          <p:blipFill>
            <a:blip r:embed="rId4" cstate="print"/>
            <a:stretch>
              <a:fillRect/>
            </a:stretch>
          </p:blipFill>
          <p:spPr>
            <a:xfrm>
              <a:off x="5746813" y="3857053"/>
              <a:ext cx="70485" cy="96392"/>
            </a:xfrm>
            <a:prstGeom prst="rect">
              <a:avLst/>
            </a:prstGeom>
          </p:spPr>
        </p:pic>
        <p:sp>
          <p:nvSpPr>
            <p:cNvPr id="33" name="object 31">
              <a:extLst>
                <a:ext uri="{FF2B5EF4-FFF2-40B4-BE49-F238E27FC236}">
                  <a16:creationId xmlns:a16="http://schemas.microsoft.com/office/drawing/2014/main" id="{CF072CA7-3134-BE77-61F0-69F7E9333202}"/>
                </a:ext>
              </a:extLst>
            </p:cNvPr>
            <p:cNvSpPr/>
            <p:nvPr/>
          </p:nvSpPr>
          <p:spPr>
            <a:xfrm>
              <a:off x="5288279" y="4745735"/>
              <a:ext cx="326390" cy="830580"/>
            </a:xfrm>
            <a:custGeom>
              <a:avLst/>
              <a:gdLst/>
              <a:ahLst/>
              <a:cxnLst/>
              <a:rect l="l" t="t" r="r" b="b"/>
              <a:pathLst>
                <a:path w="326389" h="830579">
                  <a:moveTo>
                    <a:pt x="127" y="86868"/>
                  </a:moveTo>
                  <a:lnTo>
                    <a:pt x="0" y="85470"/>
                  </a:lnTo>
                  <a:lnTo>
                    <a:pt x="0" y="84200"/>
                  </a:lnTo>
                  <a:lnTo>
                    <a:pt x="0" y="82803"/>
                  </a:lnTo>
                  <a:lnTo>
                    <a:pt x="9584" y="50577"/>
                  </a:lnTo>
                  <a:lnTo>
                    <a:pt x="35718" y="24256"/>
                  </a:lnTo>
                  <a:lnTo>
                    <a:pt x="74473" y="6508"/>
                  </a:lnTo>
                  <a:lnTo>
                    <a:pt x="121920" y="0"/>
                  </a:lnTo>
                  <a:lnTo>
                    <a:pt x="169366" y="6508"/>
                  </a:lnTo>
                  <a:lnTo>
                    <a:pt x="208121" y="24256"/>
                  </a:lnTo>
                  <a:lnTo>
                    <a:pt x="234255" y="50577"/>
                  </a:lnTo>
                  <a:lnTo>
                    <a:pt x="243840" y="82803"/>
                  </a:lnTo>
                  <a:lnTo>
                    <a:pt x="243840" y="83946"/>
                  </a:lnTo>
                  <a:lnTo>
                    <a:pt x="243840" y="85089"/>
                  </a:lnTo>
                  <a:lnTo>
                    <a:pt x="243712" y="86232"/>
                  </a:lnTo>
                </a:path>
                <a:path w="326389" h="830579">
                  <a:moveTo>
                    <a:pt x="251460" y="88391"/>
                  </a:moveTo>
                  <a:lnTo>
                    <a:pt x="326136" y="88391"/>
                  </a:lnTo>
                </a:path>
                <a:path w="326389" h="830579">
                  <a:moveTo>
                    <a:pt x="127" y="830579"/>
                  </a:moveTo>
                  <a:lnTo>
                    <a:pt x="0" y="829944"/>
                  </a:lnTo>
                  <a:lnTo>
                    <a:pt x="0" y="829310"/>
                  </a:lnTo>
                  <a:lnTo>
                    <a:pt x="0" y="828547"/>
                  </a:lnTo>
                  <a:lnTo>
                    <a:pt x="4792" y="812714"/>
                  </a:lnTo>
                  <a:lnTo>
                    <a:pt x="17859" y="799798"/>
                  </a:lnTo>
                  <a:lnTo>
                    <a:pt x="37236" y="791096"/>
                  </a:lnTo>
                  <a:lnTo>
                    <a:pt x="60960" y="787907"/>
                  </a:lnTo>
                  <a:lnTo>
                    <a:pt x="84683" y="791096"/>
                  </a:lnTo>
                  <a:lnTo>
                    <a:pt x="104060" y="799798"/>
                  </a:lnTo>
                  <a:lnTo>
                    <a:pt x="117127" y="812714"/>
                  </a:lnTo>
                  <a:lnTo>
                    <a:pt x="121920" y="828547"/>
                  </a:lnTo>
                  <a:lnTo>
                    <a:pt x="121920" y="829182"/>
                  </a:lnTo>
                  <a:lnTo>
                    <a:pt x="121920" y="829691"/>
                  </a:lnTo>
                  <a:lnTo>
                    <a:pt x="121920" y="830198"/>
                  </a:lnTo>
                </a:path>
              </a:pathLst>
            </a:custGeom>
            <a:ln w="9525">
              <a:solidFill>
                <a:srgbClr val="000000"/>
              </a:solidFill>
            </a:ln>
          </p:spPr>
          <p:txBody>
            <a:bodyPr wrap="square" lIns="0" tIns="0" rIns="0" bIns="0" rtlCol="0"/>
            <a:lstStyle/>
            <a:p>
              <a:endParaRPr/>
            </a:p>
          </p:txBody>
        </p:sp>
        <p:sp>
          <p:nvSpPr>
            <p:cNvPr id="34" name="object 32">
              <a:extLst>
                <a:ext uri="{FF2B5EF4-FFF2-40B4-BE49-F238E27FC236}">
                  <a16:creationId xmlns:a16="http://schemas.microsoft.com/office/drawing/2014/main" id="{E8DEF5FD-BBE2-E193-8FAB-9C6C0F0DC154}"/>
                </a:ext>
              </a:extLst>
            </p:cNvPr>
            <p:cNvSpPr/>
            <p:nvPr/>
          </p:nvSpPr>
          <p:spPr>
            <a:xfrm>
              <a:off x="4985004" y="5539739"/>
              <a:ext cx="303530" cy="76200"/>
            </a:xfrm>
            <a:custGeom>
              <a:avLst/>
              <a:gdLst/>
              <a:ahLst/>
              <a:cxnLst/>
              <a:rect l="l" t="t" r="r" b="b"/>
              <a:pathLst>
                <a:path w="303529" h="76200">
                  <a:moveTo>
                    <a:pt x="76200" y="0"/>
                  </a:moveTo>
                  <a:lnTo>
                    <a:pt x="0" y="38100"/>
                  </a:lnTo>
                  <a:lnTo>
                    <a:pt x="76200" y="76200"/>
                  </a:lnTo>
                  <a:lnTo>
                    <a:pt x="76200" y="44450"/>
                  </a:lnTo>
                  <a:lnTo>
                    <a:pt x="63500" y="44450"/>
                  </a:lnTo>
                  <a:lnTo>
                    <a:pt x="63500" y="31750"/>
                  </a:lnTo>
                  <a:lnTo>
                    <a:pt x="76200" y="31750"/>
                  </a:lnTo>
                  <a:lnTo>
                    <a:pt x="76200" y="0"/>
                  </a:lnTo>
                  <a:close/>
                </a:path>
                <a:path w="303529" h="76200">
                  <a:moveTo>
                    <a:pt x="76200" y="31750"/>
                  </a:moveTo>
                  <a:lnTo>
                    <a:pt x="63500" y="31750"/>
                  </a:lnTo>
                  <a:lnTo>
                    <a:pt x="63500" y="44450"/>
                  </a:lnTo>
                  <a:lnTo>
                    <a:pt x="76200" y="44450"/>
                  </a:lnTo>
                  <a:lnTo>
                    <a:pt x="76200" y="31750"/>
                  </a:lnTo>
                  <a:close/>
                </a:path>
                <a:path w="303529" h="76200">
                  <a:moveTo>
                    <a:pt x="303275" y="31750"/>
                  </a:moveTo>
                  <a:lnTo>
                    <a:pt x="76200" y="31750"/>
                  </a:lnTo>
                  <a:lnTo>
                    <a:pt x="76200" y="44450"/>
                  </a:lnTo>
                  <a:lnTo>
                    <a:pt x="303275" y="44450"/>
                  </a:lnTo>
                  <a:lnTo>
                    <a:pt x="303275" y="31750"/>
                  </a:lnTo>
                  <a:close/>
                </a:path>
              </a:pathLst>
            </a:custGeom>
            <a:solidFill>
              <a:srgbClr val="000000"/>
            </a:solidFill>
          </p:spPr>
          <p:txBody>
            <a:bodyPr wrap="square" lIns="0" tIns="0" rIns="0" bIns="0" rtlCol="0"/>
            <a:lstStyle/>
            <a:p>
              <a:endParaRPr/>
            </a:p>
          </p:txBody>
        </p:sp>
        <p:sp>
          <p:nvSpPr>
            <p:cNvPr id="35" name="object 33">
              <a:extLst>
                <a:ext uri="{FF2B5EF4-FFF2-40B4-BE49-F238E27FC236}">
                  <a16:creationId xmlns:a16="http://schemas.microsoft.com/office/drawing/2014/main" id="{9C7F1FF8-D540-4CB3-CF58-1265FAEF1607}"/>
                </a:ext>
              </a:extLst>
            </p:cNvPr>
            <p:cNvSpPr/>
            <p:nvPr/>
          </p:nvSpPr>
          <p:spPr>
            <a:xfrm>
              <a:off x="5747004" y="3947159"/>
              <a:ext cx="448309" cy="509270"/>
            </a:xfrm>
            <a:custGeom>
              <a:avLst/>
              <a:gdLst/>
              <a:ahLst/>
              <a:cxnLst/>
              <a:rect l="l" t="t" r="r" b="b"/>
              <a:pathLst>
                <a:path w="448310" h="509270">
                  <a:moveTo>
                    <a:pt x="448056" y="509015"/>
                  </a:moveTo>
                  <a:lnTo>
                    <a:pt x="4572" y="509015"/>
                  </a:lnTo>
                </a:path>
                <a:path w="448310" h="509270">
                  <a:moveTo>
                    <a:pt x="0" y="502919"/>
                  </a:moveTo>
                  <a:lnTo>
                    <a:pt x="4572" y="0"/>
                  </a:lnTo>
                </a:path>
              </a:pathLst>
            </a:custGeom>
            <a:ln w="9525">
              <a:solidFill>
                <a:srgbClr val="000000"/>
              </a:solidFill>
            </a:ln>
          </p:spPr>
          <p:txBody>
            <a:bodyPr wrap="square" lIns="0" tIns="0" rIns="0" bIns="0" rtlCol="0"/>
            <a:lstStyle/>
            <a:p>
              <a:endParaRPr/>
            </a:p>
          </p:txBody>
        </p:sp>
        <p:sp>
          <p:nvSpPr>
            <p:cNvPr id="36" name="object 34">
              <a:extLst>
                <a:ext uri="{FF2B5EF4-FFF2-40B4-BE49-F238E27FC236}">
                  <a16:creationId xmlns:a16="http://schemas.microsoft.com/office/drawing/2014/main" id="{E0B729B8-1768-4B0D-07A6-722EAE279D29}"/>
                </a:ext>
              </a:extLst>
            </p:cNvPr>
            <p:cNvSpPr/>
            <p:nvPr/>
          </p:nvSpPr>
          <p:spPr>
            <a:xfrm>
              <a:off x="3003550" y="3281171"/>
              <a:ext cx="6375400" cy="2436495"/>
            </a:xfrm>
            <a:custGeom>
              <a:avLst/>
              <a:gdLst/>
              <a:ahLst/>
              <a:cxnLst/>
              <a:rect l="l" t="t" r="r" b="b"/>
              <a:pathLst>
                <a:path w="6375400" h="2436495">
                  <a:moveTo>
                    <a:pt x="739394" y="80772"/>
                  </a:moveTo>
                  <a:lnTo>
                    <a:pt x="733044" y="68072"/>
                  </a:lnTo>
                  <a:lnTo>
                    <a:pt x="701294" y="4572"/>
                  </a:lnTo>
                  <a:lnTo>
                    <a:pt x="663194" y="80772"/>
                  </a:lnTo>
                  <a:lnTo>
                    <a:pt x="694944" y="80772"/>
                  </a:lnTo>
                  <a:lnTo>
                    <a:pt x="694944" y="251434"/>
                  </a:lnTo>
                  <a:lnTo>
                    <a:pt x="4699" y="247904"/>
                  </a:lnTo>
                  <a:lnTo>
                    <a:pt x="3048" y="248539"/>
                  </a:lnTo>
                  <a:lnTo>
                    <a:pt x="635" y="250952"/>
                  </a:lnTo>
                  <a:lnTo>
                    <a:pt x="0" y="252603"/>
                  </a:lnTo>
                  <a:lnTo>
                    <a:pt x="0" y="2313889"/>
                  </a:lnTo>
                  <a:lnTo>
                    <a:pt x="2794" y="2316734"/>
                  </a:lnTo>
                  <a:lnTo>
                    <a:pt x="308216" y="2316734"/>
                  </a:lnTo>
                  <a:lnTo>
                    <a:pt x="308216" y="2310384"/>
                  </a:lnTo>
                  <a:lnTo>
                    <a:pt x="308216" y="2304034"/>
                  </a:lnTo>
                  <a:lnTo>
                    <a:pt x="12700" y="2304034"/>
                  </a:lnTo>
                  <a:lnTo>
                    <a:pt x="12700" y="829310"/>
                  </a:lnTo>
                  <a:lnTo>
                    <a:pt x="231902" y="829310"/>
                  </a:lnTo>
                  <a:lnTo>
                    <a:pt x="231902" y="861060"/>
                  </a:lnTo>
                  <a:lnTo>
                    <a:pt x="295402" y="829310"/>
                  </a:lnTo>
                  <a:lnTo>
                    <a:pt x="308102" y="822960"/>
                  </a:lnTo>
                  <a:lnTo>
                    <a:pt x="295402" y="816610"/>
                  </a:lnTo>
                  <a:lnTo>
                    <a:pt x="231902" y="784860"/>
                  </a:lnTo>
                  <a:lnTo>
                    <a:pt x="231902" y="816610"/>
                  </a:lnTo>
                  <a:lnTo>
                    <a:pt x="12700" y="816610"/>
                  </a:lnTo>
                  <a:lnTo>
                    <a:pt x="12700" y="260642"/>
                  </a:lnTo>
                  <a:lnTo>
                    <a:pt x="702945" y="264172"/>
                  </a:lnTo>
                  <a:lnTo>
                    <a:pt x="704596" y="263525"/>
                  </a:lnTo>
                  <a:lnTo>
                    <a:pt x="705739" y="262255"/>
                  </a:lnTo>
                  <a:lnTo>
                    <a:pt x="707009" y="261124"/>
                  </a:lnTo>
                  <a:lnTo>
                    <a:pt x="707644" y="259473"/>
                  </a:lnTo>
                  <a:lnTo>
                    <a:pt x="707644" y="257822"/>
                  </a:lnTo>
                  <a:lnTo>
                    <a:pt x="707644" y="80772"/>
                  </a:lnTo>
                  <a:lnTo>
                    <a:pt x="739394" y="80772"/>
                  </a:lnTo>
                  <a:close/>
                </a:path>
                <a:path w="6375400" h="2436495">
                  <a:moveTo>
                    <a:pt x="2287778" y="1368298"/>
                  </a:moveTo>
                  <a:lnTo>
                    <a:pt x="2060702" y="1368298"/>
                  </a:lnTo>
                  <a:lnTo>
                    <a:pt x="2060702" y="1336548"/>
                  </a:lnTo>
                  <a:lnTo>
                    <a:pt x="1984502" y="1374648"/>
                  </a:lnTo>
                  <a:lnTo>
                    <a:pt x="2060702" y="1412748"/>
                  </a:lnTo>
                  <a:lnTo>
                    <a:pt x="2060702" y="1380998"/>
                  </a:lnTo>
                  <a:lnTo>
                    <a:pt x="2287778" y="1380998"/>
                  </a:lnTo>
                  <a:lnTo>
                    <a:pt x="2287778" y="1368298"/>
                  </a:lnTo>
                  <a:close/>
                </a:path>
                <a:path w="6375400" h="2436495">
                  <a:moveTo>
                    <a:pt x="2754376" y="421386"/>
                  </a:moveTo>
                  <a:lnTo>
                    <a:pt x="2751582" y="418465"/>
                  </a:lnTo>
                  <a:lnTo>
                    <a:pt x="1484884" y="418465"/>
                  </a:lnTo>
                  <a:lnTo>
                    <a:pt x="1484884" y="76200"/>
                  </a:lnTo>
                  <a:lnTo>
                    <a:pt x="1516634" y="76200"/>
                  </a:lnTo>
                  <a:lnTo>
                    <a:pt x="1510284" y="63500"/>
                  </a:lnTo>
                  <a:lnTo>
                    <a:pt x="1478534" y="0"/>
                  </a:lnTo>
                  <a:lnTo>
                    <a:pt x="1440434" y="76200"/>
                  </a:lnTo>
                  <a:lnTo>
                    <a:pt x="1472184" y="76200"/>
                  </a:lnTo>
                  <a:lnTo>
                    <a:pt x="1472184" y="428371"/>
                  </a:lnTo>
                  <a:lnTo>
                    <a:pt x="1474978" y="431165"/>
                  </a:lnTo>
                  <a:lnTo>
                    <a:pt x="2741676" y="431165"/>
                  </a:lnTo>
                  <a:lnTo>
                    <a:pt x="2741676" y="580644"/>
                  </a:lnTo>
                  <a:lnTo>
                    <a:pt x="2754376" y="580644"/>
                  </a:lnTo>
                  <a:lnTo>
                    <a:pt x="2754376" y="431165"/>
                  </a:lnTo>
                  <a:lnTo>
                    <a:pt x="2754376" y="421386"/>
                  </a:lnTo>
                  <a:close/>
                </a:path>
                <a:path w="6375400" h="2436495">
                  <a:moveTo>
                    <a:pt x="6373622" y="1811782"/>
                  </a:moveTo>
                  <a:lnTo>
                    <a:pt x="6088634" y="1811782"/>
                  </a:lnTo>
                  <a:lnTo>
                    <a:pt x="6088634" y="1754632"/>
                  </a:lnTo>
                  <a:lnTo>
                    <a:pt x="6012434" y="1818132"/>
                  </a:lnTo>
                  <a:lnTo>
                    <a:pt x="6088634" y="1881632"/>
                  </a:lnTo>
                  <a:lnTo>
                    <a:pt x="6088634" y="1824482"/>
                  </a:lnTo>
                  <a:lnTo>
                    <a:pt x="6373622" y="1824482"/>
                  </a:lnTo>
                  <a:lnTo>
                    <a:pt x="6373622" y="1811782"/>
                  </a:lnTo>
                  <a:close/>
                </a:path>
                <a:path w="6375400" h="2436495">
                  <a:moveTo>
                    <a:pt x="6375146" y="2366518"/>
                  </a:moveTo>
                  <a:lnTo>
                    <a:pt x="6088634" y="2366518"/>
                  </a:lnTo>
                  <a:lnTo>
                    <a:pt x="6088634" y="2309368"/>
                  </a:lnTo>
                  <a:lnTo>
                    <a:pt x="6012434" y="2372868"/>
                  </a:lnTo>
                  <a:lnTo>
                    <a:pt x="6088634" y="2436368"/>
                  </a:lnTo>
                  <a:lnTo>
                    <a:pt x="6088634" y="2379218"/>
                  </a:lnTo>
                  <a:lnTo>
                    <a:pt x="6375146" y="2379218"/>
                  </a:lnTo>
                  <a:lnTo>
                    <a:pt x="6375146" y="2366518"/>
                  </a:lnTo>
                  <a:close/>
                </a:path>
                <a:path w="6375400" h="2436495">
                  <a:moveTo>
                    <a:pt x="6375146" y="1223518"/>
                  </a:moveTo>
                  <a:lnTo>
                    <a:pt x="6088634" y="1223518"/>
                  </a:lnTo>
                  <a:lnTo>
                    <a:pt x="6088634" y="1166368"/>
                  </a:lnTo>
                  <a:lnTo>
                    <a:pt x="6012434" y="1229868"/>
                  </a:lnTo>
                  <a:lnTo>
                    <a:pt x="6088634" y="1293368"/>
                  </a:lnTo>
                  <a:lnTo>
                    <a:pt x="6088634" y="1236218"/>
                  </a:lnTo>
                  <a:lnTo>
                    <a:pt x="6375146" y="1236218"/>
                  </a:lnTo>
                  <a:lnTo>
                    <a:pt x="6375146" y="1223518"/>
                  </a:lnTo>
                  <a:close/>
                </a:path>
              </a:pathLst>
            </a:custGeom>
            <a:solidFill>
              <a:srgbClr val="000000"/>
            </a:solidFill>
          </p:spPr>
          <p:txBody>
            <a:bodyPr wrap="square" lIns="0" tIns="0" rIns="0" bIns="0" rtlCol="0"/>
            <a:lstStyle/>
            <a:p>
              <a:endParaRPr/>
            </a:p>
          </p:txBody>
        </p:sp>
        <p:sp>
          <p:nvSpPr>
            <p:cNvPr id="37" name="object 35">
              <a:extLst>
                <a:ext uri="{FF2B5EF4-FFF2-40B4-BE49-F238E27FC236}">
                  <a16:creationId xmlns:a16="http://schemas.microsoft.com/office/drawing/2014/main" id="{59FEEBD0-F751-E86E-0921-C4387D0322BB}"/>
                </a:ext>
              </a:extLst>
            </p:cNvPr>
            <p:cNvSpPr/>
            <p:nvPr/>
          </p:nvSpPr>
          <p:spPr>
            <a:xfrm>
              <a:off x="5297423" y="4561331"/>
              <a:ext cx="899160" cy="96520"/>
            </a:xfrm>
            <a:custGeom>
              <a:avLst/>
              <a:gdLst/>
              <a:ahLst/>
              <a:cxnLst/>
              <a:rect l="l" t="t" r="r" b="b"/>
              <a:pathLst>
                <a:path w="899160" h="96520">
                  <a:moveTo>
                    <a:pt x="253" y="96012"/>
                  </a:moveTo>
                  <a:lnTo>
                    <a:pt x="126" y="94488"/>
                  </a:lnTo>
                  <a:lnTo>
                    <a:pt x="0" y="93091"/>
                  </a:lnTo>
                  <a:lnTo>
                    <a:pt x="0" y="91567"/>
                  </a:lnTo>
                  <a:lnTo>
                    <a:pt x="35295" y="37499"/>
                  </a:lnTo>
                  <a:lnTo>
                    <a:pt x="74889" y="17674"/>
                  </a:lnTo>
                  <a:lnTo>
                    <a:pt x="125089" y="4670"/>
                  </a:lnTo>
                  <a:lnTo>
                    <a:pt x="182879" y="0"/>
                  </a:lnTo>
                  <a:lnTo>
                    <a:pt x="240670" y="4670"/>
                  </a:lnTo>
                  <a:lnTo>
                    <a:pt x="290870" y="17674"/>
                  </a:lnTo>
                  <a:lnTo>
                    <a:pt x="330464" y="37499"/>
                  </a:lnTo>
                  <a:lnTo>
                    <a:pt x="356433" y="62634"/>
                  </a:lnTo>
                  <a:lnTo>
                    <a:pt x="365760" y="91567"/>
                  </a:lnTo>
                  <a:lnTo>
                    <a:pt x="365760" y="92837"/>
                  </a:lnTo>
                  <a:lnTo>
                    <a:pt x="365760" y="93980"/>
                  </a:lnTo>
                  <a:lnTo>
                    <a:pt x="365633" y="95250"/>
                  </a:lnTo>
                </a:path>
                <a:path w="899160" h="96520">
                  <a:moveTo>
                    <a:pt x="373379" y="94488"/>
                  </a:moveTo>
                  <a:lnTo>
                    <a:pt x="899160" y="94488"/>
                  </a:lnTo>
                </a:path>
              </a:pathLst>
            </a:custGeom>
            <a:ln w="9525">
              <a:solidFill>
                <a:srgbClr val="000000"/>
              </a:solidFill>
            </a:ln>
          </p:spPr>
          <p:txBody>
            <a:bodyPr wrap="square" lIns="0" tIns="0" rIns="0" bIns="0" rtlCol="0"/>
            <a:lstStyle/>
            <a:p>
              <a:endParaRPr/>
            </a:p>
          </p:txBody>
        </p:sp>
      </p:grpSp>
    </p:spTree>
    <p:extLst>
      <p:ext uri="{BB962C8B-B14F-4D97-AF65-F5344CB8AC3E}">
        <p14:creationId xmlns:p14="http://schemas.microsoft.com/office/powerpoint/2010/main" val="439168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9C51E2A7-50EC-B039-C904-C6388261E872}"/>
              </a:ext>
            </a:extLst>
          </p:cNvPr>
          <p:cNvSpPr>
            <a:spLocks noGrp="1"/>
          </p:cNvSpPr>
          <p:nvPr>
            <p:ph type="sldNum" sz="quarter" idx="11"/>
          </p:nvPr>
        </p:nvSpPr>
        <p:spPr/>
        <p:txBody>
          <a:bodyPr/>
          <a:lstStyle/>
          <a:p>
            <a:fld id="{0970407D-EE58-4A0B-824B-1D3AE42DD9CF}" type="slidenum">
              <a:rPr lang="en-GB" altLang="cs-CZ" noProof="0" smtClean="0"/>
              <a:pPr/>
              <a:t>3</a:t>
            </a:fld>
            <a:endParaRPr lang="en-GB" altLang="cs-CZ" noProof="0" dirty="0"/>
          </a:p>
        </p:txBody>
      </p:sp>
      <p:sp>
        <p:nvSpPr>
          <p:cNvPr id="5" name="Content Placeholder 4">
            <a:extLst>
              <a:ext uri="{FF2B5EF4-FFF2-40B4-BE49-F238E27FC236}">
                <a16:creationId xmlns:a16="http://schemas.microsoft.com/office/drawing/2014/main" id="{DC979651-1FF3-6893-0104-B5E946628E77}"/>
              </a:ext>
            </a:extLst>
          </p:cNvPr>
          <p:cNvSpPr>
            <a:spLocks noGrp="1"/>
          </p:cNvSpPr>
          <p:nvPr>
            <p:ph idx="1"/>
          </p:nvPr>
        </p:nvSpPr>
        <p:spPr>
          <a:xfrm>
            <a:off x="666000" y="290807"/>
            <a:ext cx="10753200" cy="1537886"/>
          </a:xfrm>
        </p:spPr>
        <p:txBody>
          <a:bodyPr/>
          <a:lstStyle/>
          <a:p>
            <a:r>
              <a:rPr lang="en-US" dirty="0"/>
              <a:t>Deviation of the body from the vertical axis and following changes in muscle tone are manifested by changes in the moments of supporting forces that are registered by the </a:t>
            </a:r>
            <a:r>
              <a:rPr lang="en-US" dirty="0" err="1"/>
              <a:t>stabilometer</a:t>
            </a:r>
            <a:r>
              <a:rPr lang="en-US" dirty="0"/>
              <a:t>.</a:t>
            </a:r>
            <a:endParaRPr lang="cs-CZ" dirty="0"/>
          </a:p>
        </p:txBody>
      </p:sp>
      <p:sp>
        <p:nvSpPr>
          <p:cNvPr id="6" name="Content Placeholder 4">
            <a:extLst>
              <a:ext uri="{FF2B5EF4-FFF2-40B4-BE49-F238E27FC236}">
                <a16:creationId xmlns:a16="http://schemas.microsoft.com/office/drawing/2014/main" id="{26C40274-5595-B2A4-ABF9-A32EB8451B98}"/>
              </a:ext>
            </a:extLst>
          </p:cNvPr>
          <p:cNvSpPr txBox="1">
            <a:spLocks/>
          </p:cNvSpPr>
          <p:nvPr/>
        </p:nvSpPr>
        <p:spPr>
          <a:xfrm>
            <a:off x="666000" y="5188245"/>
            <a:ext cx="10753200" cy="1537886"/>
          </a:xfrm>
          <a:prstGeom prst="rect">
            <a:avLst/>
          </a:prstGeom>
        </p:spPr>
        <p:txBody>
          <a:bodyPr vert="horz" lIns="0" tIns="0" rIns="0" bIns="0" rtlCol="0">
            <a:noAutofit/>
          </a:bodyPr>
          <a:lstStyle>
            <a:lvl1pPr marL="252000" marR="0" indent="-180000" algn="l" defTabSz="914400" rtl="0" eaLnBrk="1" fontAlgn="base" latinLnBrk="0" hangingPunct="1">
              <a:lnSpc>
                <a:spcPts val="3600"/>
              </a:lnSpc>
              <a:spcBef>
                <a:spcPts val="0"/>
              </a:spcBef>
              <a:spcAft>
                <a:spcPct val="0"/>
              </a:spcAft>
              <a:buClr>
                <a:schemeClr val="tx2"/>
              </a:buClr>
              <a:buSzPct val="100000"/>
              <a:buFont typeface="Arial" panose="020B0604020202020204" pitchFamily="34" charset="0"/>
              <a:buChar char="̶"/>
              <a:tabLst/>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ct val="100000"/>
              </a:lnSpc>
              <a:spcBef>
                <a:spcPts val="0"/>
              </a:spcBef>
              <a:spcAft>
                <a:spcPct val="0"/>
              </a:spcAft>
              <a:buClr>
                <a:schemeClr val="folHlink"/>
              </a:buClr>
              <a:buSzPct val="80000"/>
              <a:buFontTx/>
              <a:buNone/>
              <a:defRPr sz="16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r>
              <a:rPr lang="en-US" kern="0" dirty="0"/>
              <a:t>COP (</a:t>
            </a:r>
            <a:r>
              <a:rPr lang="en-US" kern="0" dirty="0" err="1"/>
              <a:t>centre</a:t>
            </a:r>
            <a:r>
              <a:rPr lang="en-US" kern="0" dirty="0"/>
              <a:t> of pressure) is an imaginary point on the ground, where the resultant ground reaction force (opposing the resultant gravity force) is located.</a:t>
            </a:r>
            <a:endParaRPr lang="cs-CZ" kern="0" dirty="0"/>
          </a:p>
        </p:txBody>
      </p:sp>
      <p:grpSp>
        <p:nvGrpSpPr>
          <p:cNvPr id="7" name="object 3">
            <a:extLst>
              <a:ext uri="{FF2B5EF4-FFF2-40B4-BE49-F238E27FC236}">
                <a16:creationId xmlns:a16="http://schemas.microsoft.com/office/drawing/2014/main" id="{D663CA0B-74D3-F810-8C92-2CDBF6EA283F}"/>
              </a:ext>
            </a:extLst>
          </p:cNvPr>
          <p:cNvGrpSpPr/>
          <p:nvPr/>
        </p:nvGrpSpPr>
        <p:grpSpPr>
          <a:xfrm>
            <a:off x="2874291" y="1810511"/>
            <a:ext cx="6221095" cy="2974340"/>
            <a:chOff x="2874291" y="1810511"/>
            <a:chExt cx="6221095" cy="2974340"/>
          </a:xfrm>
        </p:grpSpPr>
        <p:pic>
          <p:nvPicPr>
            <p:cNvPr id="8" name="object 4">
              <a:extLst>
                <a:ext uri="{FF2B5EF4-FFF2-40B4-BE49-F238E27FC236}">
                  <a16:creationId xmlns:a16="http://schemas.microsoft.com/office/drawing/2014/main" id="{9276A08F-48A5-4FC4-94CF-5AEEB2278765}"/>
                </a:ext>
              </a:extLst>
            </p:cNvPr>
            <p:cNvPicPr/>
            <p:nvPr/>
          </p:nvPicPr>
          <p:blipFill>
            <a:blip r:embed="rId3" cstate="print"/>
            <a:stretch>
              <a:fillRect/>
            </a:stretch>
          </p:blipFill>
          <p:spPr>
            <a:xfrm>
              <a:off x="2874291" y="1810511"/>
              <a:ext cx="6220940" cy="2974042"/>
            </a:xfrm>
            <a:prstGeom prst="rect">
              <a:avLst/>
            </a:prstGeom>
          </p:spPr>
        </p:pic>
        <p:sp>
          <p:nvSpPr>
            <p:cNvPr id="9" name="object 5">
              <a:extLst>
                <a:ext uri="{FF2B5EF4-FFF2-40B4-BE49-F238E27FC236}">
                  <a16:creationId xmlns:a16="http://schemas.microsoft.com/office/drawing/2014/main" id="{913B5BFE-729C-BBE0-4F05-CD78806C6303}"/>
                </a:ext>
              </a:extLst>
            </p:cNvPr>
            <p:cNvSpPr/>
            <p:nvPr/>
          </p:nvSpPr>
          <p:spPr>
            <a:xfrm>
              <a:off x="7394448" y="1900427"/>
              <a:ext cx="1054735" cy="279400"/>
            </a:xfrm>
            <a:custGeom>
              <a:avLst/>
              <a:gdLst/>
              <a:ahLst/>
              <a:cxnLst/>
              <a:rect l="l" t="t" r="r" b="b"/>
              <a:pathLst>
                <a:path w="1054734" h="279400">
                  <a:moveTo>
                    <a:pt x="1054607" y="0"/>
                  </a:moveTo>
                  <a:lnTo>
                    <a:pt x="0" y="0"/>
                  </a:lnTo>
                  <a:lnTo>
                    <a:pt x="0" y="278891"/>
                  </a:lnTo>
                  <a:lnTo>
                    <a:pt x="1054607" y="278891"/>
                  </a:lnTo>
                  <a:lnTo>
                    <a:pt x="1054607" y="0"/>
                  </a:lnTo>
                  <a:close/>
                </a:path>
              </a:pathLst>
            </a:custGeom>
            <a:solidFill>
              <a:srgbClr val="FFFFFF"/>
            </a:solidFill>
          </p:spPr>
          <p:txBody>
            <a:bodyPr wrap="square" lIns="0" tIns="0" rIns="0" bIns="0" rtlCol="0"/>
            <a:lstStyle/>
            <a:p>
              <a:endParaRPr/>
            </a:p>
          </p:txBody>
        </p:sp>
      </p:grpSp>
      <p:sp>
        <p:nvSpPr>
          <p:cNvPr id="10" name="object 7">
            <a:extLst>
              <a:ext uri="{FF2B5EF4-FFF2-40B4-BE49-F238E27FC236}">
                <a16:creationId xmlns:a16="http://schemas.microsoft.com/office/drawing/2014/main" id="{F7C1659A-046F-6A05-F827-760D85EBEBA9}"/>
              </a:ext>
            </a:extLst>
          </p:cNvPr>
          <p:cNvSpPr txBox="1"/>
          <p:nvPr/>
        </p:nvSpPr>
        <p:spPr>
          <a:xfrm>
            <a:off x="2857245" y="4797297"/>
            <a:ext cx="6312535" cy="299720"/>
          </a:xfrm>
          <a:prstGeom prst="rect">
            <a:avLst/>
          </a:prstGeom>
        </p:spPr>
        <p:txBody>
          <a:bodyPr vert="horz" wrap="square" lIns="0" tIns="12700" rIns="0" bIns="0" rtlCol="0">
            <a:spAutoFit/>
          </a:bodyPr>
          <a:lstStyle/>
          <a:p>
            <a:pPr marL="12700">
              <a:lnSpc>
                <a:spcPct val="100000"/>
              </a:lnSpc>
              <a:spcBef>
                <a:spcPts val="100"/>
              </a:spcBef>
            </a:pPr>
            <a:r>
              <a:rPr sz="1800" i="1" spc="-10" dirty="0">
                <a:latin typeface="Calibri"/>
                <a:cs typeface="Calibri"/>
              </a:rPr>
              <a:t>COP displacement</a:t>
            </a:r>
            <a:r>
              <a:rPr sz="1800" i="1" spc="10" dirty="0">
                <a:latin typeface="Calibri"/>
                <a:cs typeface="Calibri"/>
              </a:rPr>
              <a:t> </a:t>
            </a:r>
            <a:r>
              <a:rPr sz="1800" i="1" spc="-5" dirty="0">
                <a:latin typeface="Calibri"/>
                <a:cs typeface="Calibri"/>
              </a:rPr>
              <a:t>in</a:t>
            </a:r>
            <a:r>
              <a:rPr sz="1800" i="1" spc="15" dirty="0">
                <a:latin typeface="Calibri"/>
                <a:cs typeface="Calibri"/>
              </a:rPr>
              <a:t> </a:t>
            </a:r>
            <a:r>
              <a:rPr sz="1800" i="1" dirty="0">
                <a:latin typeface="Calibri"/>
                <a:cs typeface="Calibri"/>
              </a:rPr>
              <a:t>the</a:t>
            </a:r>
            <a:r>
              <a:rPr sz="1800" i="1" spc="15" dirty="0">
                <a:latin typeface="Calibri"/>
                <a:cs typeface="Calibri"/>
              </a:rPr>
              <a:t> </a:t>
            </a:r>
            <a:r>
              <a:rPr sz="1800" i="1" spc="-15" dirty="0">
                <a:latin typeface="Calibri"/>
                <a:cs typeface="Calibri"/>
              </a:rPr>
              <a:t>statokineziogram</a:t>
            </a:r>
            <a:r>
              <a:rPr sz="1800" i="1" spc="30" dirty="0">
                <a:latin typeface="Calibri"/>
                <a:cs typeface="Calibri"/>
              </a:rPr>
              <a:t> </a:t>
            </a:r>
            <a:r>
              <a:rPr sz="1800" i="1" dirty="0">
                <a:latin typeface="Calibri"/>
                <a:cs typeface="Calibri"/>
              </a:rPr>
              <a:t>(</a:t>
            </a:r>
            <a:r>
              <a:rPr sz="1800" dirty="0">
                <a:latin typeface="Calibri"/>
                <a:cs typeface="Calibri"/>
              </a:rPr>
              <a:t>a</a:t>
            </a:r>
            <a:r>
              <a:rPr sz="1800" i="1" dirty="0">
                <a:latin typeface="Calibri"/>
                <a:cs typeface="Calibri"/>
              </a:rPr>
              <a:t>)</a:t>
            </a:r>
            <a:r>
              <a:rPr sz="1800" i="1" spc="20" dirty="0">
                <a:latin typeface="Calibri"/>
                <a:cs typeface="Calibri"/>
              </a:rPr>
              <a:t> </a:t>
            </a:r>
            <a:r>
              <a:rPr sz="1800" i="1" spc="-5" dirty="0">
                <a:latin typeface="Calibri"/>
                <a:cs typeface="Calibri"/>
              </a:rPr>
              <a:t>and</a:t>
            </a:r>
            <a:r>
              <a:rPr sz="1800" i="1" spc="10" dirty="0">
                <a:latin typeface="Calibri"/>
                <a:cs typeface="Calibri"/>
              </a:rPr>
              <a:t> </a:t>
            </a:r>
            <a:r>
              <a:rPr sz="1800" i="1" spc="-10" dirty="0">
                <a:latin typeface="Calibri"/>
                <a:cs typeface="Calibri"/>
              </a:rPr>
              <a:t>stabilogram</a:t>
            </a:r>
            <a:r>
              <a:rPr sz="1800" i="1" spc="30" dirty="0">
                <a:latin typeface="Calibri"/>
                <a:cs typeface="Calibri"/>
              </a:rPr>
              <a:t> </a:t>
            </a:r>
            <a:r>
              <a:rPr sz="1800" i="1" dirty="0">
                <a:latin typeface="Calibri"/>
                <a:cs typeface="Calibri"/>
              </a:rPr>
              <a:t>(</a:t>
            </a:r>
            <a:r>
              <a:rPr sz="1800" dirty="0">
                <a:latin typeface="Calibri"/>
                <a:cs typeface="Calibri"/>
              </a:rPr>
              <a:t>b,</a:t>
            </a:r>
            <a:r>
              <a:rPr sz="1800" spc="10" dirty="0">
                <a:latin typeface="Calibri"/>
                <a:cs typeface="Calibri"/>
              </a:rPr>
              <a:t> </a:t>
            </a:r>
            <a:r>
              <a:rPr sz="1800" spc="-5" dirty="0">
                <a:latin typeface="Calibri"/>
                <a:cs typeface="Calibri"/>
              </a:rPr>
              <a:t>c</a:t>
            </a:r>
            <a:r>
              <a:rPr sz="1800" i="1" spc="-5" dirty="0">
                <a:latin typeface="Calibri"/>
                <a:cs typeface="Calibri"/>
              </a:rPr>
              <a:t>)</a:t>
            </a:r>
            <a:endParaRPr sz="1800">
              <a:latin typeface="Calibri"/>
              <a:cs typeface="Calibri"/>
            </a:endParaRPr>
          </a:p>
        </p:txBody>
      </p:sp>
      <p:sp>
        <p:nvSpPr>
          <p:cNvPr id="11" name="object 9">
            <a:extLst>
              <a:ext uri="{FF2B5EF4-FFF2-40B4-BE49-F238E27FC236}">
                <a16:creationId xmlns:a16="http://schemas.microsoft.com/office/drawing/2014/main" id="{DC531AE1-869F-35FD-05BB-D64896A614C0}"/>
              </a:ext>
            </a:extLst>
          </p:cNvPr>
          <p:cNvSpPr txBox="1"/>
          <p:nvPr/>
        </p:nvSpPr>
        <p:spPr>
          <a:xfrm>
            <a:off x="7390638" y="1972767"/>
            <a:ext cx="999490" cy="194310"/>
          </a:xfrm>
          <a:prstGeom prst="rect">
            <a:avLst/>
          </a:prstGeom>
        </p:spPr>
        <p:txBody>
          <a:bodyPr vert="horz" wrap="square" lIns="0" tIns="13335" rIns="0" bIns="0" rtlCol="0">
            <a:spAutoFit/>
          </a:bodyPr>
          <a:lstStyle/>
          <a:p>
            <a:pPr marL="12700">
              <a:lnSpc>
                <a:spcPct val="100000"/>
              </a:lnSpc>
              <a:spcBef>
                <a:spcPts val="105"/>
              </a:spcBef>
            </a:pPr>
            <a:r>
              <a:rPr sz="1100" dirty="0">
                <a:latin typeface="Calibri"/>
                <a:cs typeface="Calibri"/>
                <a:hlinkClick r:id="rId4"/>
              </a:rPr>
              <a:t>L</a:t>
            </a:r>
            <a:r>
              <a:rPr sz="1100" spc="-5" dirty="0">
                <a:latin typeface="Calibri"/>
                <a:cs typeface="Calibri"/>
                <a:hlinkClick r:id="rId4"/>
              </a:rPr>
              <a:t>-</a:t>
            </a:r>
            <a:r>
              <a:rPr sz="1100" dirty="0">
                <a:latin typeface="Calibri"/>
                <a:cs typeface="Calibri"/>
                <a:hlinkClick r:id="rId4"/>
              </a:rPr>
              <a:t>R</a:t>
            </a:r>
            <a:r>
              <a:rPr sz="1100" spc="-10" dirty="0">
                <a:latin typeface="Calibri"/>
                <a:cs typeface="Calibri"/>
                <a:hlinkClick r:id="rId4"/>
              </a:rPr>
              <a:t> </a:t>
            </a:r>
            <a:r>
              <a:rPr sz="1100" spc="-5" dirty="0">
                <a:latin typeface="Calibri"/>
                <a:cs typeface="Calibri"/>
                <a:hlinkClick r:id="rId4"/>
              </a:rPr>
              <a:t>d</a:t>
            </a:r>
            <a:r>
              <a:rPr sz="1100" dirty="0">
                <a:latin typeface="Calibri"/>
                <a:cs typeface="Calibri"/>
                <a:hlinkClick r:id="rId4"/>
              </a:rPr>
              <a:t>is</a:t>
            </a:r>
            <a:r>
              <a:rPr sz="1100" spc="-10" dirty="0">
                <a:latin typeface="Calibri"/>
                <a:cs typeface="Calibri"/>
                <a:hlinkClick r:id="rId4"/>
              </a:rPr>
              <a:t>p</a:t>
            </a:r>
            <a:r>
              <a:rPr sz="1100" dirty="0">
                <a:latin typeface="Calibri"/>
                <a:cs typeface="Calibri"/>
                <a:hlinkClick r:id="rId4"/>
              </a:rPr>
              <a:t>l</a:t>
            </a:r>
            <a:r>
              <a:rPr sz="1100" spc="-5" dirty="0">
                <a:latin typeface="Calibri"/>
                <a:cs typeface="Calibri"/>
                <a:hlinkClick r:id="rId4"/>
              </a:rPr>
              <a:t>a</a:t>
            </a:r>
            <a:r>
              <a:rPr sz="1100" dirty="0">
                <a:latin typeface="Calibri"/>
                <a:cs typeface="Calibri"/>
                <a:hlinkClick r:id="rId4"/>
              </a:rPr>
              <a:t>ceme</a:t>
            </a:r>
            <a:r>
              <a:rPr sz="1100" spc="-5" dirty="0">
                <a:latin typeface="Calibri"/>
                <a:cs typeface="Calibri"/>
                <a:hlinkClick r:id="rId4"/>
              </a:rPr>
              <a:t>n</a:t>
            </a:r>
            <a:r>
              <a:rPr sz="1100" dirty="0">
                <a:latin typeface="Calibri"/>
                <a:cs typeface="Calibri"/>
                <a:hlinkClick r:id="rId4"/>
              </a:rPr>
              <a:t>t</a:t>
            </a:r>
            <a:endParaRPr sz="1100">
              <a:latin typeface="Calibri"/>
              <a:cs typeface="Calibri"/>
            </a:endParaRPr>
          </a:p>
        </p:txBody>
      </p:sp>
      <p:sp>
        <p:nvSpPr>
          <p:cNvPr id="12" name="object 10">
            <a:extLst>
              <a:ext uri="{FF2B5EF4-FFF2-40B4-BE49-F238E27FC236}">
                <a16:creationId xmlns:a16="http://schemas.microsoft.com/office/drawing/2014/main" id="{FDA97D8F-33B2-5175-09C2-61F44B1258B7}"/>
              </a:ext>
            </a:extLst>
          </p:cNvPr>
          <p:cNvSpPr/>
          <p:nvPr/>
        </p:nvSpPr>
        <p:spPr>
          <a:xfrm>
            <a:off x="2907792" y="2787395"/>
            <a:ext cx="2083435" cy="1931035"/>
          </a:xfrm>
          <a:custGeom>
            <a:avLst/>
            <a:gdLst/>
            <a:ahLst/>
            <a:cxnLst/>
            <a:rect l="l" t="t" r="r" b="b"/>
            <a:pathLst>
              <a:path w="2083435" h="1931035">
                <a:moveTo>
                  <a:pt x="152400" y="0"/>
                </a:moveTo>
                <a:lnTo>
                  <a:pt x="0" y="0"/>
                </a:lnTo>
                <a:lnTo>
                  <a:pt x="0" y="787908"/>
                </a:lnTo>
                <a:lnTo>
                  <a:pt x="152400" y="787908"/>
                </a:lnTo>
                <a:lnTo>
                  <a:pt x="152400" y="0"/>
                </a:lnTo>
                <a:close/>
              </a:path>
              <a:path w="2083435" h="1931035">
                <a:moveTo>
                  <a:pt x="2083308" y="1778508"/>
                </a:moveTo>
                <a:lnTo>
                  <a:pt x="1295400" y="1778508"/>
                </a:lnTo>
                <a:lnTo>
                  <a:pt x="1295400" y="1930908"/>
                </a:lnTo>
                <a:lnTo>
                  <a:pt x="2083308" y="1930908"/>
                </a:lnTo>
                <a:lnTo>
                  <a:pt x="2083308" y="1778508"/>
                </a:lnTo>
                <a:close/>
              </a:path>
            </a:pathLst>
          </a:custGeom>
          <a:solidFill>
            <a:srgbClr val="FFFFFF"/>
          </a:solidFill>
        </p:spPr>
        <p:txBody>
          <a:bodyPr wrap="square" lIns="0" tIns="0" rIns="0" bIns="0" rtlCol="0"/>
          <a:lstStyle/>
          <a:p>
            <a:endParaRPr/>
          </a:p>
        </p:txBody>
      </p:sp>
      <p:sp>
        <p:nvSpPr>
          <p:cNvPr id="13" name="object 11">
            <a:extLst>
              <a:ext uri="{FF2B5EF4-FFF2-40B4-BE49-F238E27FC236}">
                <a16:creationId xmlns:a16="http://schemas.microsoft.com/office/drawing/2014/main" id="{C2D27391-CAFA-EDC1-1035-CCBD9EC24B48}"/>
              </a:ext>
            </a:extLst>
          </p:cNvPr>
          <p:cNvSpPr txBox="1"/>
          <p:nvPr/>
        </p:nvSpPr>
        <p:spPr>
          <a:xfrm>
            <a:off x="2900753" y="2825032"/>
            <a:ext cx="182245" cy="760095"/>
          </a:xfrm>
          <a:prstGeom prst="rect">
            <a:avLst/>
          </a:prstGeom>
        </p:spPr>
        <p:txBody>
          <a:bodyPr vert="vert270" wrap="square" lIns="0" tIns="0" rIns="0" bIns="0" rtlCol="0">
            <a:spAutoFit/>
          </a:bodyPr>
          <a:lstStyle/>
          <a:p>
            <a:pPr marL="12700">
              <a:lnSpc>
                <a:spcPct val="100000"/>
              </a:lnSpc>
            </a:pPr>
            <a:r>
              <a:rPr sz="1100" spc="-5" dirty="0">
                <a:latin typeface="Arial MT"/>
                <a:cs typeface="Arial MT"/>
              </a:rPr>
              <a:t>axis</a:t>
            </a:r>
            <a:r>
              <a:rPr sz="1100" spc="-20" dirty="0">
                <a:latin typeface="Arial MT"/>
                <a:cs typeface="Arial MT"/>
              </a:rPr>
              <a:t> </a:t>
            </a:r>
            <a:r>
              <a:rPr sz="1100" dirty="0">
                <a:latin typeface="Arial MT"/>
                <a:cs typeface="Arial MT"/>
              </a:rPr>
              <a:t>Y</a:t>
            </a:r>
            <a:r>
              <a:rPr sz="1100" spc="-45" dirty="0">
                <a:latin typeface="Arial MT"/>
                <a:cs typeface="Arial MT"/>
              </a:rPr>
              <a:t> </a:t>
            </a:r>
            <a:r>
              <a:rPr sz="1100" spc="5" dirty="0">
                <a:latin typeface="Arial MT"/>
                <a:cs typeface="Arial MT"/>
              </a:rPr>
              <a:t>[mm]</a:t>
            </a:r>
            <a:endParaRPr sz="1100">
              <a:latin typeface="Arial MT"/>
              <a:cs typeface="Arial MT"/>
            </a:endParaRPr>
          </a:p>
        </p:txBody>
      </p:sp>
      <p:sp>
        <p:nvSpPr>
          <p:cNvPr id="14" name="object 12">
            <a:extLst>
              <a:ext uri="{FF2B5EF4-FFF2-40B4-BE49-F238E27FC236}">
                <a16:creationId xmlns:a16="http://schemas.microsoft.com/office/drawing/2014/main" id="{A0F724A3-E231-8267-F697-58250FDBBD12}"/>
              </a:ext>
            </a:extLst>
          </p:cNvPr>
          <p:cNvSpPr txBox="1"/>
          <p:nvPr/>
        </p:nvSpPr>
        <p:spPr>
          <a:xfrm>
            <a:off x="4260850" y="4489830"/>
            <a:ext cx="757555" cy="193675"/>
          </a:xfrm>
          <a:prstGeom prst="rect">
            <a:avLst/>
          </a:prstGeom>
        </p:spPr>
        <p:txBody>
          <a:bodyPr vert="horz" wrap="square" lIns="0" tIns="12700" rIns="0" bIns="0" rtlCol="0">
            <a:spAutoFit/>
          </a:bodyPr>
          <a:lstStyle/>
          <a:p>
            <a:pPr marL="12700">
              <a:lnSpc>
                <a:spcPct val="100000"/>
              </a:lnSpc>
              <a:spcBef>
                <a:spcPts val="100"/>
              </a:spcBef>
            </a:pPr>
            <a:r>
              <a:rPr sz="1100" spc="-5" dirty="0">
                <a:latin typeface="Arial MT"/>
                <a:cs typeface="Arial MT"/>
                <a:hlinkClick r:id="rId4"/>
              </a:rPr>
              <a:t>axis</a:t>
            </a:r>
            <a:r>
              <a:rPr sz="1100" spc="-25" dirty="0">
                <a:latin typeface="Arial MT"/>
                <a:cs typeface="Arial MT"/>
                <a:hlinkClick r:id="rId4"/>
              </a:rPr>
              <a:t> </a:t>
            </a:r>
            <a:r>
              <a:rPr sz="1100" dirty="0">
                <a:latin typeface="Arial MT"/>
                <a:cs typeface="Arial MT"/>
                <a:hlinkClick r:id="rId4"/>
              </a:rPr>
              <a:t>X</a:t>
            </a:r>
            <a:r>
              <a:rPr sz="1100" spc="-50" dirty="0">
                <a:latin typeface="Arial MT"/>
                <a:cs typeface="Arial MT"/>
                <a:hlinkClick r:id="rId4"/>
              </a:rPr>
              <a:t> </a:t>
            </a:r>
            <a:r>
              <a:rPr sz="1100" dirty="0">
                <a:latin typeface="Arial MT"/>
                <a:cs typeface="Arial MT"/>
                <a:hlinkClick r:id="rId4"/>
              </a:rPr>
              <a:t>[mm]</a:t>
            </a:r>
            <a:endParaRPr sz="1100">
              <a:latin typeface="Arial MT"/>
              <a:cs typeface="Arial MT"/>
            </a:endParaRPr>
          </a:p>
        </p:txBody>
      </p:sp>
      <p:sp>
        <p:nvSpPr>
          <p:cNvPr id="15" name="object 13">
            <a:extLst>
              <a:ext uri="{FF2B5EF4-FFF2-40B4-BE49-F238E27FC236}">
                <a16:creationId xmlns:a16="http://schemas.microsoft.com/office/drawing/2014/main" id="{FBEAE386-77DF-1406-811C-14D6261BC459}"/>
              </a:ext>
            </a:extLst>
          </p:cNvPr>
          <p:cNvSpPr txBox="1"/>
          <p:nvPr/>
        </p:nvSpPr>
        <p:spPr>
          <a:xfrm>
            <a:off x="7341107" y="3448811"/>
            <a:ext cx="1078865" cy="279400"/>
          </a:xfrm>
          <a:prstGeom prst="rect">
            <a:avLst/>
          </a:prstGeom>
          <a:solidFill>
            <a:srgbClr val="FFFFFF"/>
          </a:solidFill>
        </p:spPr>
        <p:txBody>
          <a:bodyPr vert="horz" wrap="square" lIns="0" tIns="102870" rIns="0" bIns="0" rtlCol="0">
            <a:spAutoFit/>
          </a:bodyPr>
          <a:lstStyle/>
          <a:p>
            <a:pPr marL="76200">
              <a:lnSpc>
                <a:spcPct val="100000"/>
              </a:lnSpc>
              <a:spcBef>
                <a:spcPts val="810"/>
              </a:spcBef>
            </a:pPr>
            <a:r>
              <a:rPr sz="1100" spc="5" dirty="0">
                <a:latin typeface="Calibri"/>
                <a:cs typeface="Calibri"/>
                <a:hlinkClick r:id="rId4"/>
              </a:rPr>
              <a:t>P</a:t>
            </a:r>
            <a:r>
              <a:rPr sz="1100" spc="-5" dirty="0">
                <a:latin typeface="Calibri"/>
                <a:cs typeface="Calibri"/>
                <a:hlinkClick r:id="rId4"/>
              </a:rPr>
              <a:t>-</a:t>
            </a:r>
            <a:r>
              <a:rPr sz="1100" dirty="0">
                <a:latin typeface="Calibri"/>
                <a:cs typeface="Calibri"/>
                <a:hlinkClick r:id="rId4"/>
              </a:rPr>
              <a:t>A</a:t>
            </a:r>
            <a:r>
              <a:rPr sz="1100" spc="-15" dirty="0">
                <a:latin typeface="Calibri"/>
                <a:cs typeface="Calibri"/>
                <a:hlinkClick r:id="rId4"/>
              </a:rPr>
              <a:t> </a:t>
            </a:r>
            <a:r>
              <a:rPr sz="1100" spc="-5" dirty="0">
                <a:latin typeface="Calibri"/>
                <a:cs typeface="Calibri"/>
                <a:hlinkClick r:id="rId4"/>
              </a:rPr>
              <a:t>d</a:t>
            </a:r>
            <a:r>
              <a:rPr sz="1100" dirty="0">
                <a:latin typeface="Calibri"/>
                <a:cs typeface="Calibri"/>
                <a:hlinkClick r:id="rId4"/>
              </a:rPr>
              <a:t>is</a:t>
            </a:r>
            <a:r>
              <a:rPr sz="1100" spc="-5" dirty="0">
                <a:latin typeface="Calibri"/>
                <a:cs typeface="Calibri"/>
                <a:hlinkClick r:id="rId4"/>
              </a:rPr>
              <a:t>p</a:t>
            </a:r>
            <a:r>
              <a:rPr sz="1100" dirty="0">
                <a:latin typeface="Calibri"/>
                <a:cs typeface="Calibri"/>
                <a:hlinkClick r:id="rId4"/>
              </a:rPr>
              <a:t>lace</a:t>
            </a:r>
            <a:r>
              <a:rPr sz="1100" spc="5" dirty="0">
                <a:latin typeface="Calibri"/>
                <a:cs typeface="Calibri"/>
                <a:hlinkClick r:id="rId4"/>
              </a:rPr>
              <a:t>m</a:t>
            </a:r>
            <a:r>
              <a:rPr sz="1100" spc="-10" dirty="0">
                <a:latin typeface="Calibri"/>
                <a:cs typeface="Calibri"/>
                <a:hlinkClick r:id="rId4"/>
              </a:rPr>
              <a:t>e</a:t>
            </a:r>
            <a:r>
              <a:rPr sz="1100" spc="-5" dirty="0">
                <a:latin typeface="Calibri"/>
                <a:cs typeface="Calibri"/>
                <a:hlinkClick r:id="rId4"/>
              </a:rPr>
              <a:t>n</a:t>
            </a:r>
            <a:r>
              <a:rPr sz="1100" dirty="0">
                <a:latin typeface="Calibri"/>
                <a:cs typeface="Calibri"/>
                <a:hlinkClick r:id="rId4"/>
              </a:rPr>
              <a:t>t</a:t>
            </a:r>
            <a:endParaRPr sz="1100">
              <a:latin typeface="Calibri"/>
              <a:cs typeface="Calibri"/>
            </a:endParaRPr>
          </a:p>
        </p:txBody>
      </p:sp>
      <p:sp>
        <p:nvSpPr>
          <p:cNvPr id="16" name="object 14">
            <a:extLst>
              <a:ext uri="{FF2B5EF4-FFF2-40B4-BE49-F238E27FC236}">
                <a16:creationId xmlns:a16="http://schemas.microsoft.com/office/drawing/2014/main" id="{1BED9E7C-592F-06FB-2F4F-64CA0238B869}"/>
              </a:ext>
            </a:extLst>
          </p:cNvPr>
          <p:cNvSpPr/>
          <p:nvPr/>
        </p:nvSpPr>
        <p:spPr>
          <a:xfrm>
            <a:off x="6260592" y="2253995"/>
            <a:ext cx="342900" cy="2121535"/>
          </a:xfrm>
          <a:custGeom>
            <a:avLst/>
            <a:gdLst/>
            <a:ahLst/>
            <a:cxnLst/>
            <a:rect l="l" t="t" r="r" b="b"/>
            <a:pathLst>
              <a:path w="342900" h="2121535">
                <a:moveTo>
                  <a:pt x="342900" y="1537716"/>
                </a:moveTo>
                <a:lnTo>
                  <a:pt x="0" y="1537716"/>
                </a:lnTo>
                <a:lnTo>
                  <a:pt x="0" y="2121408"/>
                </a:lnTo>
                <a:lnTo>
                  <a:pt x="342900" y="2121408"/>
                </a:lnTo>
                <a:lnTo>
                  <a:pt x="342900" y="1537716"/>
                </a:lnTo>
                <a:close/>
              </a:path>
              <a:path w="342900" h="2121535">
                <a:moveTo>
                  <a:pt x="342900" y="0"/>
                </a:moveTo>
                <a:lnTo>
                  <a:pt x="0" y="0"/>
                </a:lnTo>
                <a:lnTo>
                  <a:pt x="0" y="585216"/>
                </a:lnTo>
                <a:lnTo>
                  <a:pt x="342900" y="585216"/>
                </a:lnTo>
                <a:lnTo>
                  <a:pt x="342900" y="0"/>
                </a:lnTo>
                <a:close/>
              </a:path>
            </a:pathLst>
          </a:custGeom>
          <a:solidFill>
            <a:srgbClr val="FFFFFF"/>
          </a:solidFill>
        </p:spPr>
        <p:txBody>
          <a:bodyPr wrap="square" lIns="0" tIns="0" rIns="0" bIns="0" rtlCol="0"/>
          <a:lstStyle/>
          <a:p>
            <a:endParaRPr/>
          </a:p>
        </p:txBody>
      </p:sp>
      <p:sp>
        <p:nvSpPr>
          <p:cNvPr id="17" name="object 15">
            <a:extLst>
              <a:ext uri="{FF2B5EF4-FFF2-40B4-BE49-F238E27FC236}">
                <a16:creationId xmlns:a16="http://schemas.microsoft.com/office/drawing/2014/main" id="{59FC4CF7-2AD1-BEF0-30BC-A7F3A0E74246}"/>
              </a:ext>
            </a:extLst>
          </p:cNvPr>
          <p:cNvSpPr txBox="1"/>
          <p:nvPr/>
        </p:nvSpPr>
        <p:spPr>
          <a:xfrm>
            <a:off x="6456679" y="3946170"/>
            <a:ext cx="165735" cy="336550"/>
          </a:xfrm>
          <a:prstGeom prst="rect">
            <a:avLst/>
          </a:prstGeom>
        </p:spPr>
        <p:txBody>
          <a:bodyPr vert="vert270" wrap="square" lIns="0" tIns="0" rIns="0" bIns="0" rtlCol="0">
            <a:spAutoFit/>
          </a:bodyPr>
          <a:lstStyle/>
          <a:p>
            <a:pPr marL="12700">
              <a:lnSpc>
                <a:spcPts val="1150"/>
              </a:lnSpc>
            </a:pPr>
            <a:r>
              <a:rPr sz="1100" dirty="0">
                <a:latin typeface="Calibri"/>
                <a:cs typeface="Calibri"/>
              </a:rPr>
              <a:t>[m</a:t>
            </a:r>
            <a:r>
              <a:rPr sz="1100" spc="5" dirty="0">
                <a:latin typeface="Calibri"/>
                <a:cs typeface="Calibri"/>
              </a:rPr>
              <a:t>m</a:t>
            </a:r>
            <a:r>
              <a:rPr sz="1100" dirty="0">
                <a:latin typeface="Calibri"/>
                <a:cs typeface="Calibri"/>
              </a:rPr>
              <a:t>]</a:t>
            </a:r>
            <a:endParaRPr sz="1100">
              <a:latin typeface="Calibri"/>
              <a:cs typeface="Calibri"/>
            </a:endParaRPr>
          </a:p>
        </p:txBody>
      </p:sp>
      <p:sp>
        <p:nvSpPr>
          <p:cNvPr id="18" name="object 16">
            <a:extLst>
              <a:ext uri="{FF2B5EF4-FFF2-40B4-BE49-F238E27FC236}">
                <a16:creationId xmlns:a16="http://schemas.microsoft.com/office/drawing/2014/main" id="{15DCADD1-A2C1-D4E7-C30C-F80075065C42}"/>
              </a:ext>
            </a:extLst>
          </p:cNvPr>
          <p:cNvSpPr txBox="1"/>
          <p:nvPr/>
        </p:nvSpPr>
        <p:spPr>
          <a:xfrm>
            <a:off x="6456679" y="2370862"/>
            <a:ext cx="165735" cy="336550"/>
          </a:xfrm>
          <a:prstGeom prst="rect">
            <a:avLst/>
          </a:prstGeom>
        </p:spPr>
        <p:txBody>
          <a:bodyPr vert="vert270" wrap="square" lIns="0" tIns="0" rIns="0" bIns="0" rtlCol="0">
            <a:spAutoFit/>
          </a:bodyPr>
          <a:lstStyle/>
          <a:p>
            <a:pPr marL="12700">
              <a:lnSpc>
                <a:spcPts val="1150"/>
              </a:lnSpc>
            </a:pPr>
            <a:r>
              <a:rPr sz="1100" dirty="0">
                <a:latin typeface="Calibri"/>
                <a:cs typeface="Calibri"/>
              </a:rPr>
              <a:t>[m</a:t>
            </a:r>
            <a:r>
              <a:rPr sz="1100" spc="5" dirty="0">
                <a:latin typeface="Calibri"/>
                <a:cs typeface="Calibri"/>
              </a:rPr>
              <a:t>m</a:t>
            </a:r>
            <a:r>
              <a:rPr sz="1100" dirty="0">
                <a:latin typeface="Calibri"/>
                <a:cs typeface="Calibri"/>
              </a:rPr>
              <a:t>]</a:t>
            </a:r>
            <a:endParaRPr sz="1100">
              <a:latin typeface="Calibri"/>
              <a:cs typeface="Calibri"/>
            </a:endParaRPr>
          </a:p>
        </p:txBody>
      </p:sp>
    </p:spTree>
    <p:extLst>
      <p:ext uri="{BB962C8B-B14F-4D97-AF65-F5344CB8AC3E}">
        <p14:creationId xmlns:p14="http://schemas.microsoft.com/office/powerpoint/2010/main" val="1122533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3152838-0E20-B9E7-F18D-997CD5FBFF8F}"/>
              </a:ext>
            </a:extLst>
          </p:cNvPr>
          <p:cNvSpPr>
            <a:spLocks noGrp="1"/>
          </p:cNvSpPr>
          <p:nvPr>
            <p:ph type="sldNum" sz="quarter" idx="11"/>
          </p:nvPr>
        </p:nvSpPr>
        <p:spPr/>
        <p:txBody>
          <a:bodyPr/>
          <a:lstStyle/>
          <a:p>
            <a:fld id="{0970407D-EE58-4A0B-824B-1D3AE42DD9CF}" type="slidenum">
              <a:rPr lang="en-GB" altLang="cs-CZ" noProof="0" smtClean="0"/>
              <a:pPr/>
              <a:t>4</a:t>
            </a:fld>
            <a:endParaRPr lang="en-GB" altLang="cs-CZ" noProof="0" dirty="0"/>
          </a:p>
        </p:txBody>
      </p:sp>
      <p:sp>
        <p:nvSpPr>
          <p:cNvPr id="4" name="Title 3">
            <a:extLst>
              <a:ext uri="{FF2B5EF4-FFF2-40B4-BE49-F238E27FC236}">
                <a16:creationId xmlns:a16="http://schemas.microsoft.com/office/drawing/2014/main" id="{88879E73-8D42-F0D8-CF53-41F864CE194C}"/>
              </a:ext>
            </a:extLst>
          </p:cNvPr>
          <p:cNvSpPr>
            <a:spLocks noGrp="1"/>
          </p:cNvSpPr>
          <p:nvPr>
            <p:ph type="title"/>
          </p:nvPr>
        </p:nvSpPr>
        <p:spPr/>
        <p:txBody>
          <a:bodyPr/>
          <a:lstStyle/>
          <a:p>
            <a:r>
              <a:rPr lang="cs-CZ" dirty="0" err="1"/>
              <a:t>Parameters</a:t>
            </a:r>
            <a:r>
              <a:rPr lang="cs-CZ" dirty="0"/>
              <a:t> </a:t>
            </a:r>
            <a:r>
              <a:rPr lang="cs-CZ" dirty="0" err="1"/>
              <a:t>of</a:t>
            </a:r>
            <a:r>
              <a:rPr lang="cs-CZ" dirty="0"/>
              <a:t> </a:t>
            </a:r>
            <a:r>
              <a:rPr lang="cs-CZ" dirty="0" err="1"/>
              <a:t>stabilometric</a:t>
            </a:r>
            <a:r>
              <a:rPr lang="cs-CZ" dirty="0"/>
              <a:t> test</a:t>
            </a:r>
          </a:p>
        </p:txBody>
      </p:sp>
      <p:sp>
        <p:nvSpPr>
          <p:cNvPr id="5" name="Content Placeholder 4">
            <a:extLst>
              <a:ext uri="{FF2B5EF4-FFF2-40B4-BE49-F238E27FC236}">
                <a16:creationId xmlns:a16="http://schemas.microsoft.com/office/drawing/2014/main" id="{465F9D5E-FD43-3E22-0D8A-2435EDEA478B}"/>
              </a:ext>
            </a:extLst>
          </p:cNvPr>
          <p:cNvSpPr>
            <a:spLocks noGrp="1"/>
          </p:cNvSpPr>
          <p:nvPr>
            <p:ph idx="1"/>
          </p:nvPr>
        </p:nvSpPr>
        <p:spPr>
          <a:xfrm>
            <a:off x="720000" y="1692001"/>
            <a:ext cx="10753200" cy="4970055"/>
          </a:xfrm>
        </p:spPr>
        <p:txBody>
          <a:bodyPr/>
          <a:lstStyle/>
          <a:p>
            <a:r>
              <a:rPr lang="en-US" sz="2000" b="1" dirty="0"/>
              <a:t>Mean COP X, Y (mm): </a:t>
            </a:r>
            <a:r>
              <a:rPr lang="en-US" sz="2000" dirty="0"/>
              <a:t>the mean value of X coordinates and mean value of Y coordinates of all points of </a:t>
            </a:r>
            <a:r>
              <a:rPr lang="en-US" sz="2000" dirty="0" err="1"/>
              <a:t>statokinesigram</a:t>
            </a:r>
            <a:r>
              <a:rPr lang="en-US" sz="2000" dirty="0"/>
              <a:t>. It depends not only on the position of the subject on the </a:t>
            </a:r>
            <a:r>
              <a:rPr lang="en-US" sz="2000" dirty="0" err="1"/>
              <a:t>stabilometer</a:t>
            </a:r>
            <a:r>
              <a:rPr lang="en-US" sz="2000" dirty="0"/>
              <a:t> plate but also on the inclination of his/her body.</a:t>
            </a:r>
          </a:p>
          <a:p>
            <a:r>
              <a:rPr lang="en-US" sz="2000" b="1" dirty="0"/>
              <a:t>Mean distance from the </a:t>
            </a:r>
            <a:r>
              <a:rPr lang="en-US" sz="2000" b="1" dirty="0" err="1"/>
              <a:t>centre</a:t>
            </a:r>
            <a:r>
              <a:rPr lang="en-US" sz="2000" b="1" dirty="0"/>
              <a:t> (mm)</a:t>
            </a:r>
            <a:r>
              <a:rPr lang="en-US" sz="2000" dirty="0"/>
              <a:t>: the average deviation of COP  position from the mean COP X, Y in left-right (X) and front-back (Y)  directions. It is proportional to the size of the area determined by COP trajectory.</a:t>
            </a:r>
          </a:p>
          <a:p>
            <a:r>
              <a:rPr lang="en-US" sz="2000" b="1" dirty="0"/>
              <a:t>Mean velocity (mm/s)</a:t>
            </a:r>
            <a:r>
              <a:rPr lang="en-US" sz="2000" dirty="0"/>
              <a:t>: represents the average speed achieved by moving COP. It characterizes the extent of muscular effort in maintaining erect posture.</a:t>
            </a:r>
          </a:p>
          <a:p>
            <a:r>
              <a:rPr lang="en-US" sz="2000" b="1" dirty="0"/>
              <a:t>X, Y-axis movement (mm)</a:t>
            </a:r>
            <a:r>
              <a:rPr lang="en-US" sz="2000" dirty="0"/>
              <a:t>: the total length of the path that the COP  followed in the left-right (X) and front-back (Y) directions. It provides information about the prevailing direction </a:t>
            </a:r>
            <a:endParaRPr lang="cs-CZ" sz="2000" dirty="0"/>
          </a:p>
          <a:p>
            <a:pPr marL="72000" indent="0">
              <a:buNone/>
            </a:pPr>
            <a:r>
              <a:rPr lang="cs-CZ" sz="2000" dirty="0"/>
              <a:t>   </a:t>
            </a:r>
            <a:r>
              <a:rPr lang="en-US" sz="2000" dirty="0"/>
              <a:t>of the movement.</a:t>
            </a:r>
          </a:p>
          <a:p>
            <a:endParaRPr lang="cs-CZ" dirty="0"/>
          </a:p>
        </p:txBody>
      </p:sp>
    </p:spTree>
    <p:extLst>
      <p:ext uri="{BB962C8B-B14F-4D97-AF65-F5344CB8AC3E}">
        <p14:creationId xmlns:p14="http://schemas.microsoft.com/office/powerpoint/2010/main" val="1638092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2A0F20BB-0B99-332D-F31B-C6D9C819022A}"/>
              </a:ext>
            </a:extLst>
          </p:cNvPr>
          <p:cNvSpPr>
            <a:spLocks noGrp="1"/>
          </p:cNvSpPr>
          <p:nvPr>
            <p:ph type="sldNum" sz="quarter" idx="11"/>
          </p:nvPr>
        </p:nvSpPr>
        <p:spPr/>
        <p:txBody>
          <a:bodyPr/>
          <a:lstStyle/>
          <a:p>
            <a:fld id="{0970407D-EE58-4A0B-824B-1D3AE42DD9CF}" type="slidenum">
              <a:rPr lang="en-GB" altLang="cs-CZ" noProof="0" smtClean="0"/>
              <a:pPr/>
              <a:t>5</a:t>
            </a:fld>
            <a:endParaRPr lang="en-GB" altLang="cs-CZ" noProof="0" dirty="0"/>
          </a:p>
        </p:txBody>
      </p:sp>
      <p:sp>
        <p:nvSpPr>
          <p:cNvPr id="4" name="Title 3">
            <a:extLst>
              <a:ext uri="{FF2B5EF4-FFF2-40B4-BE49-F238E27FC236}">
                <a16:creationId xmlns:a16="http://schemas.microsoft.com/office/drawing/2014/main" id="{A601970D-57AA-699C-A3BD-5095080D4574}"/>
              </a:ext>
            </a:extLst>
          </p:cNvPr>
          <p:cNvSpPr>
            <a:spLocks noGrp="1"/>
          </p:cNvSpPr>
          <p:nvPr>
            <p:ph type="title"/>
          </p:nvPr>
        </p:nvSpPr>
        <p:spPr/>
        <p:txBody>
          <a:bodyPr/>
          <a:lstStyle/>
          <a:p>
            <a:r>
              <a:rPr lang="cs-CZ" dirty="0" err="1"/>
              <a:t>Stabilometric</a:t>
            </a:r>
            <a:r>
              <a:rPr lang="cs-CZ" dirty="0"/>
              <a:t> </a:t>
            </a:r>
            <a:r>
              <a:rPr lang="cs-CZ" dirty="0" err="1"/>
              <a:t>tests</a:t>
            </a:r>
            <a:endParaRPr lang="cs-CZ" dirty="0"/>
          </a:p>
        </p:txBody>
      </p:sp>
      <p:sp>
        <p:nvSpPr>
          <p:cNvPr id="5" name="Content Placeholder 4">
            <a:extLst>
              <a:ext uri="{FF2B5EF4-FFF2-40B4-BE49-F238E27FC236}">
                <a16:creationId xmlns:a16="http://schemas.microsoft.com/office/drawing/2014/main" id="{576692C5-5F6F-F057-DB30-ACC9221A929E}"/>
              </a:ext>
            </a:extLst>
          </p:cNvPr>
          <p:cNvSpPr>
            <a:spLocks noGrp="1"/>
          </p:cNvSpPr>
          <p:nvPr>
            <p:ph idx="1"/>
          </p:nvPr>
        </p:nvSpPr>
        <p:spPr>
          <a:xfrm>
            <a:off x="719400" y="1440002"/>
            <a:ext cx="10753200" cy="4787998"/>
          </a:xfrm>
        </p:spPr>
        <p:txBody>
          <a:bodyPr/>
          <a:lstStyle/>
          <a:p>
            <a:r>
              <a:rPr lang="en-US" sz="1900" b="1" dirty="0"/>
              <a:t>Romberg’s test I</a:t>
            </a:r>
            <a:r>
              <a:rPr lang="en-US" sz="1900" dirty="0"/>
              <a:t>: Subject’s feet are 10 cm from each other, eyes open,  and the head is straight ahead.</a:t>
            </a:r>
          </a:p>
          <a:p>
            <a:r>
              <a:rPr lang="en-US" sz="1900" b="1" dirty="0"/>
              <a:t>Romberg’s test I</a:t>
            </a:r>
            <a:r>
              <a:rPr lang="en-US" sz="1900" dirty="0"/>
              <a:t>I: The experimental subject puts his/her feet together, keeps his/her eyes open and his/her head straight ahead.</a:t>
            </a:r>
          </a:p>
          <a:p>
            <a:r>
              <a:rPr lang="en-US" sz="1900" b="1" dirty="0"/>
              <a:t>Romberg’s test III</a:t>
            </a:r>
            <a:r>
              <a:rPr lang="en-US" sz="1900" dirty="0"/>
              <a:t>: The subject closes his/her eyes and keeps his/her feet together and his/her head straight ahead.</a:t>
            </a:r>
          </a:p>
          <a:p>
            <a:r>
              <a:rPr lang="en-US" sz="1900" b="1" dirty="0"/>
              <a:t>Stimulation of the Achilles tendons with vibrators</a:t>
            </a:r>
            <a:r>
              <a:rPr lang="en-US" sz="1900" dirty="0"/>
              <a:t>: The examined subject keeps his/her eyes closed, feet together and his/her head straight ahead. The vibrators are switched on during the examination. </a:t>
            </a:r>
          </a:p>
          <a:p>
            <a:r>
              <a:rPr lang="en-US" sz="1900" b="1" dirty="0"/>
              <a:t>Attenuation of tactile </a:t>
            </a:r>
            <a:r>
              <a:rPr lang="en-US" sz="1900" b="1" dirty="0" err="1"/>
              <a:t>afferentation</a:t>
            </a:r>
            <a:r>
              <a:rPr lang="en-US" sz="1900" b="1" dirty="0"/>
              <a:t> from feet</a:t>
            </a:r>
            <a:r>
              <a:rPr lang="en-US" sz="1900" dirty="0"/>
              <a:t>: The subject steps on the </a:t>
            </a:r>
            <a:r>
              <a:rPr lang="en-US" sz="1900" dirty="0" err="1"/>
              <a:t>stabilometer</a:t>
            </a:r>
            <a:r>
              <a:rPr lang="en-US" sz="1900" dirty="0"/>
              <a:t> equipped with a soft pad, puts his/her feet together, and after a short adaptation closes his/her eyes.</a:t>
            </a:r>
          </a:p>
          <a:p>
            <a:endParaRPr lang="cs-CZ" dirty="0"/>
          </a:p>
        </p:txBody>
      </p:sp>
    </p:spTree>
    <p:extLst>
      <p:ext uri="{BB962C8B-B14F-4D97-AF65-F5344CB8AC3E}">
        <p14:creationId xmlns:p14="http://schemas.microsoft.com/office/powerpoint/2010/main" val="16398058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6178D330-B66C-744A-9DAE-6FE02756516D}"/>
              </a:ext>
            </a:extLst>
          </p:cNvPr>
          <p:cNvSpPr>
            <a:spLocks noGrp="1"/>
          </p:cNvSpPr>
          <p:nvPr>
            <p:ph type="ftr" sz="quarter" idx="10"/>
          </p:nvPr>
        </p:nvSpPr>
        <p:spPr/>
        <p:txBody>
          <a:bodyPr/>
          <a:lstStyle/>
          <a:p>
            <a:r>
              <a:rPr lang="en-US" dirty="0"/>
              <a:t>Estimation of Reaction Time Using Computer</a:t>
            </a:r>
            <a:endParaRPr lang="en-GB" noProof="0" dirty="0"/>
          </a:p>
        </p:txBody>
      </p:sp>
      <p:sp>
        <p:nvSpPr>
          <p:cNvPr id="3" name="Zástupný objekt pre číslo snímky 2">
            <a:extLst>
              <a:ext uri="{FF2B5EF4-FFF2-40B4-BE49-F238E27FC236}">
                <a16:creationId xmlns:a16="http://schemas.microsoft.com/office/drawing/2014/main" id="{3CDB8457-0BA6-D54B-A726-511C9A367AE0}"/>
              </a:ext>
            </a:extLst>
          </p:cNvPr>
          <p:cNvSpPr>
            <a:spLocks noGrp="1"/>
          </p:cNvSpPr>
          <p:nvPr>
            <p:ph type="sldNum" sz="quarter" idx="11"/>
          </p:nvPr>
        </p:nvSpPr>
        <p:spPr/>
        <p:txBody>
          <a:bodyPr/>
          <a:lstStyle/>
          <a:p>
            <a:fld id="{0DE708CC-0C3F-4567-9698-B54C0F35BD31}" type="slidenum">
              <a:rPr lang="en-GB" altLang="cs-CZ" noProof="0" smtClean="0"/>
              <a:pPr/>
              <a:t>6</a:t>
            </a:fld>
            <a:endParaRPr lang="en-GB" altLang="cs-CZ" noProof="0" dirty="0"/>
          </a:p>
        </p:txBody>
      </p:sp>
      <p:sp>
        <p:nvSpPr>
          <p:cNvPr id="4" name="Nadpis 3">
            <a:extLst>
              <a:ext uri="{FF2B5EF4-FFF2-40B4-BE49-F238E27FC236}">
                <a16:creationId xmlns:a16="http://schemas.microsoft.com/office/drawing/2014/main" id="{123A9B39-6D5B-1149-AF4B-4E9BE322023F}"/>
              </a:ext>
            </a:extLst>
          </p:cNvPr>
          <p:cNvSpPr>
            <a:spLocks noGrp="1"/>
          </p:cNvSpPr>
          <p:nvPr>
            <p:ph type="title"/>
          </p:nvPr>
        </p:nvSpPr>
        <p:spPr/>
        <p:txBody>
          <a:bodyPr/>
          <a:lstStyle/>
          <a:p>
            <a:r>
              <a:rPr lang="en-US" dirty="0"/>
              <a:t>(XLI.) Estimation of Reaction Time Using Computer</a:t>
            </a:r>
          </a:p>
        </p:txBody>
      </p:sp>
      <p:sp>
        <p:nvSpPr>
          <p:cNvPr id="5" name="Podnadpis 4">
            <a:extLst>
              <a:ext uri="{FF2B5EF4-FFF2-40B4-BE49-F238E27FC236}">
                <a16:creationId xmlns:a16="http://schemas.microsoft.com/office/drawing/2014/main" id="{57CF0B4A-6B2F-5E47-805C-7758C9BCEB00}"/>
              </a:ext>
            </a:extLst>
          </p:cNvPr>
          <p:cNvSpPr>
            <a:spLocks noGrp="1"/>
          </p:cNvSpPr>
          <p:nvPr>
            <p:ph type="subTitle" idx="1"/>
          </p:nvPr>
        </p:nvSpPr>
        <p:spPr/>
        <p:txBody>
          <a:bodyPr/>
          <a:lstStyle/>
          <a:p>
            <a:r>
              <a:rPr lang="en-GB" dirty="0"/>
              <a:t>Physiology II - practices</a:t>
            </a:r>
          </a:p>
          <a:p>
            <a:endParaRPr lang="en-GB" dirty="0"/>
          </a:p>
        </p:txBody>
      </p:sp>
      <p:sp>
        <p:nvSpPr>
          <p:cNvPr id="7" name="TextBox 6">
            <a:extLst>
              <a:ext uri="{FF2B5EF4-FFF2-40B4-BE49-F238E27FC236}">
                <a16:creationId xmlns:a16="http://schemas.microsoft.com/office/drawing/2014/main" id="{1594EC55-8F1C-0416-E665-23B8780BEA20}"/>
              </a:ext>
            </a:extLst>
          </p:cNvPr>
          <p:cNvSpPr txBox="1"/>
          <p:nvPr/>
        </p:nvSpPr>
        <p:spPr>
          <a:xfrm>
            <a:off x="6560457" y="6228000"/>
            <a:ext cx="5631543" cy="307777"/>
          </a:xfrm>
          <a:prstGeom prst="rect">
            <a:avLst/>
          </a:prstGeom>
          <a:noFill/>
        </p:spPr>
        <p:txBody>
          <a:bodyPr wrap="square">
            <a:spAutoFit/>
          </a:bodyPr>
          <a:lstStyle/>
          <a:p>
            <a:r>
              <a:rPr lang="en-US" sz="1400" dirty="0"/>
              <a:t>Dep. of Physiology, Fac. of Medicine, MU, 2016 © Michal </a:t>
            </a:r>
            <a:r>
              <a:rPr lang="en-US" sz="1400" dirty="0" err="1"/>
              <a:t>Pásek</a:t>
            </a:r>
            <a:endParaRPr lang="en-US" sz="1400" dirty="0"/>
          </a:p>
        </p:txBody>
      </p:sp>
    </p:spTree>
    <p:extLst>
      <p:ext uri="{BB962C8B-B14F-4D97-AF65-F5344CB8AC3E}">
        <p14:creationId xmlns:p14="http://schemas.microsoft.com/office/powerpoint/2010/main" val="2691402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BD15983-B669-7611-966F-9DE1696BFDEF}"/>
              </a:ext>
            </a:extLst>
          </p:cNvPr>
          <p:cNvSpPr>
            <a:spLocks noGrp="1"/>
          </p:cNvSpPr>
          <p:nvPr>
            <p:ph type="ftr" sz="quarter" idx="10"/>
          </p:nvPr>
        </p:nvSpPr>
        <p:spPr/>
        <p:txBody>
          <a:bodyPr/>
          <a:lstStyle/>
          <a:p>
            <a:r>
              <a:rPr lang="en-US" dirty="0"/>
              <a:t>Estimation of Reaction Time Using Computer</a:t>
            </a:r>
            <a:endParaRPr lang="en-GB" noProof="0" dirty="0"/>
          </a:p>
        </p:txBody>
      </p:sp>
      <p:sp>
        <p:nvSpPr>
          <p:cNvPr id="3" name="Slide Number Placeholder 2">
            <a:extLst>
              <a:ext uri="{FF2B5EF4-FFF2-40B4-BE49-F238E27FC236}">
                <a16:creationId xmlns:a16="http://schemas.microsoft.com/office/drawing/2014/main" id="{6256878F-D52E-E69E-029B-8DDCEC359515}"/>
              </a:ext>
            </a:extLst>
          </p:cNvPr>
          <p:cNvSpPr>
            <a:spLocks noGrp="1"/>
          </p:cNvSpPr>
          <p:nvPr>
            <p:ph type="sldNum" sz="quarter" idx="11"/>
          </p:nvPr>
        </p:nvSpPr>
        <p:spPr/>
        <p:txBody>
          <a:bodyPr/>
          <a:lstStyle/>
          <a:p>
            <a:fld id="{0970407D-EE58-4A0B-824B-1D3AE42DD9CF}" type="slidenum">
              <a:rPr lang="en-GB" altLang="cs-CZ" noProof="0" smtClean="0"/>
              <a:pPr/>
              <a:t>7</a:t>
            </a:fld>
            <a:endParaRPr lang="en-GB" altLang="cs-CZ" noProof="0" dirty="0"/>
          </a:p>
        </p:txBody>
      </p:sp>
      <p:sp>
        <p:nvSpPr>
          <p:cNvPr id="5" name="Content Placeholder 4">
            <a:extLst>
              <a:ext uri="{FF2B5EF4-FFF2-40B4-BE49-F238E27FC236}">
                <a16:creationId xmlns:a16="http://schemas.microsoft.com/office/drawing/2014/main" id="{12801053-76D9-917E-5BB5-0F1E4CF1378A}"/>
              </a:ext>
            </a:extLst>
          </p:cNvPr>
          <p:cNvSpPr>
            <a:spLocks noGrp="1"/>
          </p:cNvSpPr>
          <p:nvPr>
            <p:ph idx="1"/>
          </p:nvPr>
        </p:nvSpPr>
        <p:spPr>
          <a:xfrm>
            <a:off x="720000" y="378000"/>
            <a:ext cx="10753200" cy="5850000"/>
          </a:xfrm>
        </p:spPr>
        <p:txBody>
          <a:bodyPr/>
          <a:lstStyle/>
          <a:p>
            <a:r>
              <a:rPr lang="en-US" b="1" dirty="0"/>
              <a:t>Reaction time </a:t>
            </a:r>
            <a:r>
              <a:rPr lang="en-US" dirty="0"/>
              <a:t>is the time between the application of a stimulus  (light, acoustic, tactile, etc.) and the moment of appropriate reaction by the experimental subject.</a:t>
            </a:r>
          </a:p>
          <a:p>
            <a:endParaRPr lang="cs-CZ" dirty="0"/>
          </a:p>
          <a:p>
            <a:endParaRPr lang="cs-CZ" dirty="0"/>
          </a:p>
          <a:p>
            <a:endParaRPr lang="cs-CZ" dirty="0"/>
          </a:p>
          <a:p>
            <a:endParaRPr lang="cs-CZ" dirty="0"/>
          </a:p>
          <a:p>
            <a:endParaRPr lang="cs-CZ" dirty="0"/>
          </a:p>
          <a:p>
            <a:endParaRPr lang="cs-CZ" dirty="0"/>
          </a:p>
          <a:p>
            <a:r>
              <a:rPr lang="en-US" dirty="0"/>
              <a:t>Reaction time depends on:</a:t>
            </a:r>
          </a:p>
          <a:p>
            <a:pPr lvl="1"/>
            <a:r>
              <a:rPr lang="en-US" dirty="0"/>
              <a:t>modality and intensity of the stimulus,</a:t>
            </a:r>
          </a:p>
          <a:p>
            <a:pPr lvl="1"/>
            <a:r>
              <a:rPr lang="en-US" dirty="0"/>
              <a:t>the complexity of the task (different reactions to different stimuli),</a:t>
            </a:r>
          </a:p>
          <a:p>
            <a:pPr lvl="1"/>
            <a:r>
              <a:rPr lang="en-US" dirty="0"/>
              <a:t>motivation, attention, fatigue and experience of the subject.</a:t>
            </a:r>
          </a:p>
        </p:txBody>
      </p:sp>
      <p:sp>
        <p:nvSpPr>
          <p:cNvPr id="6" name="object 2">
            <a:extLst>
              <a:ext uri="{FF2B5EF4-FFF2-40B4-BE49-F238E27FC236}">
                <a16:creationId xmlns:a16="http://schemas.microsoft.com/office/drawing/2014/main" id="{17737FEA-3881-5A25-BF59-DA9D1C9EBA0A}"/>
              </a:ext>
            </a:extLst>
          </p:cNvPr>
          <p:cNvSpPr/>
          <p:nvPr/>
        </p:nvSpPr>
        <p:spPr>
          <a:xfrm>
            <a:off x="7641335" y="2807207"/>
            <a:ext cx="684530" cy="203200"/>
          </a:xfrm>
          <a:custGeom>
            <a:avLst/>
            <a:gdLst/>
            <a:ahLst/>
            <a:cxnLst/>
            <a:rect l="l" t="t" r="r" b="b"/>
            <a:pathLst>
              <a:path w="684529" h="203200">
                <a:moveTo>
                  <a:pt x="0" y="50672"/>
                </a:moveTo>
                <a:lnTo>
                  <a:pt x="513588" y="50672"/>
                </a:lnTo>
                <a:lnTo>
                  <a:pt x="513588" y="0"/>
                </a:lnTo>
                <a:lnTo>
                  <a:pt x="684276" y="101345"/>
                </a:lnTo>
                <a:lnTo>
                  <a:pt x="513588" y="202691"/>
                </a:lnTo>
                <a:lnTo>
                  <a:pt x="513588" y="152018"/>
                </a:lnTo>
                <a:lnTo>
                  <a:pt x="0" y="152018"/>
                </a:lnTo>
                <a:lnTo>
                  <a:pt x="0" y="50672"/>
                </a:lnTo>
                <a:close/>
              </a:path>
            </a:pathLst>
          </a:custGeom>
          <a:ln w="9525">
            <a:solidFill>
              <a:srgbClr val="000000"/>
            </a:solidFill>
          </a:ln>
        </p:spPr>
        <p:txBody>
          <a:bodyPr wrap="square" lIns="0" tIns="0" rIns="0" bIns="0" rtlCol="0"/>
          <a:lstStyle/>
          <a:p>
            <a:endParaRPr/>
          </a:p>
        </p:txBody>
      </p:sp>
      <p:sp>
        <p:nvSpPr>
          <p:cNvPr id="7" name="object 3">
            <a:extLst>
              <a:ext uri="{FF2B5EF4-FFF2-40B4-BE49-F238E27FC236}">
                <a16:creationId xmlns:a16="http://schemas.microsoft.com/office/drawing/2014/main" id="{AB6BCF7A-1DC8-2500-4F57-1530F3CAA04F}"/>
              </a:ext>
            </a:extLst>
          </p:cNvPr>
          <p:cNvSpPr/>
          <p:nvPr/>
        </p:nvSpPr>
        <p:spPr>
          <a:xfrm>
            <a:off x="4911852" y="2769107"/>
            <a:ext cx="684530" cy="203200"/>
          </a:xfrm>
          <a:custGeom>
            <a:avLst/>
            <a:gdLst/>
            <a:ahLst/>
            <a:cxnLst/>
            <a:rect l="l" t="t" r="r" b="b"/>
            <a:pathLst>
              <a:path w="684529" h="203200">
                <a:moveTo>
                  <a:pt x="0" y="50672"/>
                </a:moveTo>
                <a:lnTo>
                  <a:pt x="513588" y="50672"/>
                </a:lnTo>
                <a:lnTo>
                  <a:pt x="513588" y="0"/>
                </a:lnTo>
                <a:lnTo>
                  <a:pt x="684276" y="101345"/>
                </a:lnTo>
                <a:lnTo>
                  <a:pt x="513588" y="202691"/>
                </a:lnTo>
                <a:lnTo>
                  <a:pt x="513588" y="152018"/>
                </a:lnTo>
                <a:lnTo>
                  <a:pt x="0" y="152018"/>
                </a:lnTo>
                <a:lnTo>
                  <a:pt x="0" y="50672"/>
                </a:lnTo>
                <a:close/>
              </a:path>
            </a:pathLst>
          </a:custGeom>
          <a:ln w="9525">
            <a:solidFill>
              <a:srgbClr val="000000"/>
            </a:solidFill>
          </a:ln>
        </p:spPr>
        <p:txBody>
          <a:bodyPr wrap="square" lIns="0" tIns="0" rIns="0" bIns="0" rtlCol="0"/>
          <a:lstStyle/>
          <a:p>
            <a:endParaRPr/>
          </a:p>
        </p:txBody>
      </p:sp>
      <p:sp>
        <p:nvSpPr>
          <p:cNvPr id="8" name="object 4">
            <a:extLst>
              <a:ext uri="{FF2B5EF4-FFF2-40B4-BE49-F238E27FC236}">
                <a16:creationId xmlns:a16="http://schemas.microsoft.com/office/drawing/2014/main" id="{411266CD-6507-FAAD-33C0-4FE85F901AF7}"/>
              </a:ext>
            </a:extLst>
          </p:cNvPr>
          <p:cNvSpPr txBox="1"/>
          <p:nvPr/>
        </p:nvSpPr>
        <p:spPr>
          <a:xfrm>
            <a:off x="2834639" y="2171700"/>
            <a:ext cx="2083435" cy="1409700"/>
          </a:xfrm>
          <a:prstGeom prst="rect">
            <a:avLst/>
          </a:prstGeom>
          <a:solidFill>
            <a:srgbClr val="DDDDDD"/>
          </a:solidFill>
          <a:ln w="12700">
            <a:solidFill>
              <a:srgbClr val="000000"/>
            </a:solidFill>
          </a:ln>
        </p:spPr>
        <p:txBody>
          <a:bodyPr vert="horz" wrap="square" lIns="0" tIns="194945" rIns="0" bIns="0" rtlCol="0">
            <a:spAutoFit/>
          </a:bodyPr>
          <a:lstStyle/>
          <a:p>
            <a:pPr marL="521970" marR="290195" indent="-184785">
              <a:lnSpc>
                <a:spcPct val="150000"/>
              </a:lnSpc>
              <a:spcBef>
                <a:spcPts val="1535"/>
              </a:spcBef>
            </a:pPr>
            <a:r>
              <a:rPr sz="1800" spc="-5" dirty="0">
                <a:latin typeface="Arial MT"/>
                <a:cs typeface="Arial MT"/>
              </a:rPr>
              <a:t>sensory</a:t>
            </a:r>
            <a:r>
              <a:rPr sz="1800" spc="-55" dirty="0">
                <a:latin typeface="Arial MT"/>
                <a:cs typeface="Arial MT"/>
              </a:rPr>
              <a:t> </a:t>
            </a:r>
            <a:r>
              <a:rPr sz="1800" spc="-5" dirty="0">
                <a:latin typeface="Arial MT"/>
                <a:cs typeface="Arial MT"/>
              </a:rPr>
              <a:t>organ </a:t>
            </a:r>
            <a:r>
              <a:rPr sz="1800" spc="-484" dirty="0">
                <a:latin typeface="Arial MT"/>
                <a:cs typeface="Arial MT"/>
              </a:rPr>
              <a:t> </a:t>
            </a:r>
            <a:r>
              <a:rPr sz="1800" spc="-5" dirty="0">
                <a:latin typeface="Arial MT"/>
                <a:cs typeface="Arial MT"/>
              </a:rPr>
              <a:t>(detection)</a:t>
            </a:r>
            <a:endParaRPr sz="1800" dirty="0">
              <a:latin typeface="Arial MT"/>
              <a:cs typeface="Arial MT"/>
            </a:endParaRPr>
          </a:p>
        </p:txBody>
      </p:sp>
      <p:sp>
        <p:nvSpPr>
          <p:cNvPr id="9" name="object 5">
            <a:extLst>
              <a:ext uri="{FF2B5EF4-FFF2-40B4-BE49-F238E27FC236}">
                <a16:creationId xmlns:a16="http://schemas.microsoft.com/office/drawing/2014/main" id="{88665FD7-01AF-8E96-3D02-42804E651E84}"/>
              </a:ext>
            </a:extLst>
          </p:cNvPr>
          <p:cNvSpPr txBox="1"/>
          <p:nvPr/>
        </p:nvSpPr>
        <p:spPr>
          <a:xfrm>
            <a:off x="5582411" y="2171700"/>
            <a:ext cx="2082164" cy="1409700"/>
          </a:xfrm>
          <a:prstGeom prst="rect">
            <a:avLst/>
          </a:prstGeom>
          <a:solidFill>
            <a:srgbClr val="DDDDDD"/>
          </a:solidFill>
          <a:ln w="12700">
            <a:solidFill>
              <a:srgbClr val="41709C"/>
            </a:solidFill>
          </a:ln>
        </p:spPr>
        <p:txBody>
          <a:bodyPr vert="horz" wrap="square" lIns="0" tIns="5080" rIns="0" bIns="0" rtlCol="0">
            <a:spAutoFit/>
          </a:bodyPr>
          <a:lstStyle/>
          <a:p>
            <a:pPr>
              <a:lnSpc>
                <a:spcPct val="100000"/>
              </a:lnSpc>
              <a:spcBef>
                <a:spcPts val="40"/>
              </a:spcBef>
            </a:pPr>
            <a:endParaRPr sz="2500" dirty="0">
              <a:latin typeface="Times New Roman"/>
              <a:cs typeface="Times New Roman"/>
            </a:endParaRPr>
          </a:p>
          <a:p>
            <a:pPr marL="13970" algn="ctr">
              <a:lnSpc>
                <a:spcPct val="100000"/>
              </a:lnSpc>
            </a:pPr>
            <a:r>
              <a:rPr sz="1800" spc="-10" dirty="0">
                <a:latin typeface="Arial MT"/>
                <a:cs typeface="Arial MT"/>
              </a:rPr>
              <a:t>CNS</a:t>
            </a:r>
            <a:endParaRPr sz="1800" dirty="0">
              <a:latin typeface="Arial MT"/>
              <a:cs typeface="Arial MT"/>
            </a:endParaRPr>
          </a:p>
          <a:p>
            <a:pPr marL="12700" algn="ctr">
              <a:lnSpc>
                <a:spcPct val="100000"/>
              </a:lnSpc>
              <a:spcBef>
                <a:spcPts val="1080"/>
              </a:spcBef>
            </a:pPr>
            <a:r>
              <a:rPr sz="1800" spc="-5" dirty="0">
                <a:latin typeface="Arial MT"/>
                <a:cs typeface="Arial MT"/>
              </a:rPr>
              <a:t>(processing)</a:t>
            </a:r>
            <a:endParaRPr sz="1800" dirty="0">
              <a:latin typeface="Arial MT"/>
              <a:cs typeface="Arial MT"/>
            </a:endParaRPr>
          </a:p>
        </p:txBody>
      </p:sp>
      <p:sp>
        <p:nvSpPr>
          <p:cNvPr id="10" name="object 6">
            <a:extLst>
              <a:ext uri="{FF2B5EF4-FFF2-40B4-BE49-F238E27FC236}">
                <a16:creationId xmlns:a16="http://schemas.microsoft.com/office/drawing/2014/main" id="{C7D00A46-67DE-45DD-23AF-1056DB491FC3}"/>
              </a:ext>
            </a:extLst>
          </p:cNvPr>
          <p:cNvSpPr txBox="1"/>
          <p:nvPr/>
        </p:nvSpPr>
        <p:spPr>
          <a:xfrm>
            <a:off x="8316468" y="2171700"/>
            <a:ext cx="2083435" cy="1409700"/>
          </a:xfrm>
          <a:prstGeom prst="rect">
            <a:avLst/>
          </a:prstGeom>
          <a:solidFill>
            <a:srgbClr val="DDDDDD"/>
          </a:solidFill>
          <a:ln w="12700">
            <a:solidFill>
              <a:srgbClr val="41709C"/>
            </a:solidFill>
          </a:ln>
        </p:spPr>
        <p:txBody>
          <a:bodyPr vert="horz" wrap="square" lIns="0" tIns="6985" rIns="0" bIns="0" rtlCol="0">
            <a:spAutoFit/>
          </a:bodyPr>
          <a:lstStyle/>
          <a:p>
            <a:pPr>
              <a:lnSpc>
                <a:spcPct val="100000"/>
              </a:lnSpc>
              <a:spcBef>
                <a:spcPts val="55"/>
              </a:spcBef>
            </a:pPr>
            <a:endParaRPr sz="1550">
              <a:latin typeface="Times New Roman"/>
              <a:cs typeface="Times New Roman"/>
            </a:endParaRPr>
          </a:p>
          <a:p>
            <a:pPr marL="580390" marR="258445" indent="-273050">
              <a:lnSpc>
                <a:spcPct val="150000"/>
              </a:lnSpc>
            </a:pPr>
            <a:r>
              <a:rPr sz="1800" spc="-5" dirty="0">
                <a:latin typeface="Arial MT"/>
                <a:cs typeface="Arial MT"/>
              </a:rPr>
              <a:t>muscle</a:t>
            </a:r>
            <a:r>
              <a:rPr sz="1800" spc="-70" dirty="0">
                <a:latin typeface="Arial MT"/>
                <a:cs typeface="Arial MT"/>
              </a:rPr>
              <a:t> </a:t>
            </a:r>
            <a:r>
              <a:rPr sz="1800" spc="-5" dirty="0">
                <a:latin typeface="Arial MT"/>
                <a:cs typeface="Arial MT"/>
              </a:rPr>
              <a:t>system </a:t>
            </a:r>
            <a:r>
              <a:rPr sz="1800" spc="-484" dirty="0">
                <a:latin typeface="Arial MT"/>
                <a:cs typeface="Arial MT"/>
              </a:rPr>
              <a:t> </a:t>
            </a:r>
            <a:r>
              <a:rPr sz="1800" spc="-5" dirty="0">
                <a:latin typeface="Arial MT"/>
                <a:cs typeface="Arial MT"/>
              </a:rPr>
              <a:t>(reaction)</a:t>
            </a:r>
            <a:endParaRPr sz="1800">
              <a:latin typeface="Arial MT"/>
              <a:cs typeface="Arial MT"/>
            </a:endParaRPr>
          </a:p>
        </p:txBody>
      </p:sp>
      <p:grpSp>
        <p:nvGrpSpPr>
          <p:cNvPr id="11" name="object 7">
            <a:extLst>
              <a:ext uri="{FF2B5EF4-FFF2-40B4-BE49-F238E27FC236}">
                <a16:creationId xmlns:a16="http://schemas.microsoft.com/office/drawing/2014/main" id="{968B6CB0-2D39-4250-FEEA-652DCD7864F3}"/>
              </a:ext>
            </a:extLst>
          </p:cNvPr>
          <p:cNvGrpSpPr/>
          <p:nvPr/>
        </p:nvGrpSpPr>
        <p:grpSpPr>
          <a:xfrm>
            <a:off x="1471993" y="2674429"/>
            <a:ext cx="428625" cy="366395"/>
            <a:chOff x="1471993" y="2674429"/>
            <a:chExt cx="428625" cy="366395"/>
          </a:xfrm>
        </p:grpSpPr>
        <p:sp>
          <p:nvSpPr>
            <p:cNvPr id="12" name="object 8">
              <a:extLst>
                <a:ext uri="{FF2B5EF4-FFF2-40B4-BE49-F238E27FC236}">
                  <a16:creationId xmlns:a16="http://schemas.microsoft.com/office/drawing/2014/main" id="{8B5772F5-3F4E-5BBE-068F-4397497FE60C}"/>
                </a:ext>
              </a:extLst>
            </p:cNvPr>
            <p:cNvSpPr/>
            <p:nvPr/>
          </p:nvSpPr>
          <p:spPr>
            <a:xfrm>
              <a:off x="1476755" y="2679192"/>
              <a:ext cx="419100" cy="356870"/>
            </a:xfrm>
            <a:custGeom>
              <a:avLst/>
              <a:gdLst/>
              <a:ahLst/>
              <a:cxnLst/>
              <a:rect l="l" t="t" r="r" b="b"/>
              <a:pathLst>
                <a:path w="419100" h="356869">
                  <a:moveTo>
                    <a:pt x="209550" y="0"/>
                  </a:moveTo>
                  <a:lnTo>
                    <a:pt x="160019" y="136271"/>
                  </a:lnTo>
                  <a:lnTo>
                    <a:pt x="0" y="136271"/>
                  </a:lnTo>
                  <a:lnTo>
                    <a:pt x="129540" y="220345"/>
                  </a:lnTo>
                  <a:lnTo>
                    <a:pt x="80009" y="356616"/>
                  </a:lnTo>
                  <a:lnTo>
                    <a:pt x="209550" y="272415"/>
                  </a:lnTo>
                  <a:lnTo>
                    <a:pt x="339089" y="356616"/>
                  </a:lnTo>
                  <a:lnTo>
                    <a:pt x="289560" y="220345"/>
                  </a:lnTo>
                  <a:lnTo>
                    <a:pt x="419100" y="136271"/>
                  </a:lnTo>
                  <a:lnTo>
                    <a:pt x="259080" y="136271"/>
                  </a:lnTo>
                  <a:lnTo>
                    <a:pt x="209550" y="0"/>
                  </a:lnTo>
                  <a:close/>
                </a:path>
              </a:pathLst>
            </a:custGeom>
            <a:solidFill>
              <a:srgbClr val="FFFF00"/>
            </a:solidFill>
          </p:spPr>
          <p:txBody>
            <a:bodyPr wrap="square" lIns="0" tIns="0" rIns="0" bIns="0" rtlCol="0"/>
            <a:lstStyle/>
            <a:p>
              <a:endParaRPr/>
            </a:p>
          </p:txBody>
        </p:sp>
        <p:sp>
          <p:nvSpPr>
            <p:cNvPr id="13" name="object 9">
              <a:extLst>
                <a:ext uri="{FF2B5EF4-FFF2-40B4-BE49-F238E27FC236}">
                  <a16:creationId xmlns:a16="http://schemas.microsoft.com/office/drawing/2014/main" id="{F1A4077B-9AD3-F855-8ADF-2695B49FBAEF}"/>
                </a:ext>
              </a:extLst>
            </p:cNvPr>
            <p:cNvSpPr/>
            <p:nvPr/>
          </p:nvSpPr>
          <p:spPr>
            <a:xfrm>
              <a:off x="1476755" y="2679192"/>
              <a:ext cx="419100" cy="356870"/>
            </a:xfrm>
            <a:custGeom>
              <a:avLst/>
              <a:gdLst/>
              <a:ahLst/>
              <a:cxnLst/>
              <a:rect l="l" t="t" r="r" b="b"/>
              <a:pathLst>
                <a:path w="419100" h="356869">
                  <a:moveTo>
                    <a:pt x="0" y="136271"/>
                  </a:moveTo>
                  <a:lnTo>
                    <a:pt x="160019" y="136271"/>
                  </a:lnTo>
                  <a:lnTo>
                    <a:pt x="209550" y="0"/>
                  </a:lnTo>
                  <a:lnTo>
                    <a:pt x="259080" y="136271"/>
                  </a:lnTo>
                  <a:lnTo>
                    <a:pt x="419100" y="136271"/>
                  </a:lnTo>
                  <a:lnTo>
                    <a:pt x="289560" y="220345"/>
                  </a:lnTo>
                  <a:lnTo>
                    <a:pt x="339089" y="356616"/>
                  </a:lnTo>
                  <a:lnTo>
                    <a:pt x="209550" y="272415"/>
                  </a:lnTo>
                  <a:lnTo>
                    <a:pt x="80009" y="356616"/>
                  </a:lnTo>
                  <a:lnTo>
                    <a:pt x="129540" y="220345"/>
                  </a:lnTo>
                  <a:lnTo>
                    <a:pt x="0" y="136271"/>
                  </a:lnTo>
                  <a:close/>
                </a:path>
              </a:pathLst>
            </a:custGeom>
            <a:ln w="9525">
              <a:solidFill>
                <a:srgbClr val="000000"/>
              </a:solidFill>
            </a:ln>
          </p:spPr>
          <p:txBody>
            <a:bodyPr wrap="square" lIns="0" tIns="0" rIns="0" bIns="0" rtlCol="0"/>
            <a:lstStyle/>
            <a:p>
              <a:endParaRPr/>
            </a:p>
          </p:txBody>
        </p:sp>
      </p:grpSp>
      <p:sp>
        <p:nvSpPr>
          <p:cNvPr id="14" name="object 10">
            <a:extLst>
              <a:ext uri="{FF2B5EF4-FFF2-40B4-BE49-F238E27FC236}">
                <a16:creationId xmlns:a16="http://schemas.microsoft.com/office/drawing/2014/main" id="{A541160E-8385-7B86-72ED-37C39FCCDCF3}"/>
              </a:ext>
            </a:extLst>
          </p:cNvPr>
          <p:cNvSpPr/>
          <p:nvPr/>
        </p:nvSpPr>
        <p:spPr>
          <a:xfrm>
            <a:off x="1959101" y="2841370"/>
            <a:ext cx="814069" cy="85725"/>
          </a:xfrm>
          <a:custGeom>
            <a:avLst/>
            <a:gdLst/>
            <a:ahLst/>
            <a:cxnLst/>
            <a:rect l="l" t="t" r="r" b="b"/>
            <a:pathLst>
              <a:path w="814069" h="85725">
                <a:moveTo>
                  <a:pt x="728091" y="57147"/>
                </a:moveTo>
                <a:lnTo>
                  <a:pt x="728091" y="85725"/>
                </a:lnTo>
                <a:lnTo>
                  <a:pt x="785156" y="57150"/>
                </a:lnTo>
                <a:lnTo>
                  <a:pt x="728091" y="57147"/>
                </a:lnTo>
                <a:close/>
              </a:path>
              <a:path w="814069" h="85725">
                <a:moveTo>
                  <a:pt x="728091" y="28572"/>
                </a:moveTo>
                <a:lnTo>
                  <a:pt x="728091" y="57147"/>
                </a:lnTo>
                <a:lnTo>
                  <a:pt x="742315" y="57150"/>
                </a:lnTo>
                <a:lnTo>
                  <a:pt x="742315" y="28575"/>
                </a:lnTo>
                <a:lnTo>
                  <a:pt x="728091" y="28572"/>
                </a:lnTo>
                <a:close/>
              </a:path>
              <a:path w="814069" h="85725">
                <a:moveTo>
                  <a:pt x="728091" y="0"/>
                </a:moveTo>
                <a:lnTo>
                  <a:pt x="728091" y="28572"/>
                </a:lnTo>
                <a:lnTo>
                  <a:pt x="742315" y="28575"/>
                </a:lnTo>
                <a:lnTo>
                  <a:pt x="742315" y="57150"/>
                </a:lnTo>
                <a:lnTo>
                  <a:pt x="785161" y="57147"/>
                </a:lnTo>
                <a:lnTo>
                  <a:pt x="813816" y="42799"/>
                </a:lnTo>
                <a:lnTo>
                  <a:pt x="728091" y="0"/>
                </a:lnTo>
                <a:close/>
              </a:path>
              <a:path w="814069" h="85725">
                <a:moveTo>
                  <a:pt x="0" y="28448"/>
                </a:moveTo>
                <a:lnTo>
                  <a:pt x="0" y="57023"/>
                </a:lnTo>
                <a:lnTo>
                  <a:pt x="728091" y="57147"/>
                </a:lnTo>
                <a:lnTo>
                  <a:pt x="728091" y="28572"/>
                </a:lnTo>
                <a:lnTo>
                  <a:pt x="0" y="28448"/>
                </a:lnTo>
                <a:close/>
              </a:path>
            </a:pathLst>
          </a:custGeom>
          <a:solidFill>
            <a:srgbClr val="000000"/>
          </a:solidFill>
        </p:spPr>
        <p:txBody>
          <a:bodyPr wrap="square" lIns="0" tIns="0" rIns="0" bIns="0" rtlCol="0"/>
          <a:lstStyle/>
          <a:p>
            <a:endParaRPr/>
          </a:p>
        </p:txBody>
      </p:sp>
      <p:sp>
        <p:nvSpPr>
          <p:cNvPr id="15" name="object 11">
            <a:extLst>
              <a:ext uri="{FF2B5EF4-FFF2-40B4-BE49-F238E27FC236}">
                <a16:creationId xmlns:a16="http://schemas.microsoft.com/office/drawing/2014/main" id="{8784D767-1308-DA17-C5C1-E1B6B2957C13}"/>
              </a:ext>
            </a:extLst>
          </p:cNvPr>
          <p:cNvSpPr txBox="1"/>
          <p:nvPr/>
        </p:nvSpPr>
        <p:spPr>
          <a:xfrm>
            <a:off x="1227531" y="2300427"/>
            <a:ext cx="862330" cy="300355"/>
          </a:xfrm>
          <a:prstGeom prst="rect">
            <a:avLst/>
          </a:prstGeom>
        </p:spPr>
        <p:txBody>
          <a:bodyPr vert="horz" wrap="square" lIns="0" tIns="12700" rIns="0" bIns="0" rtlCol="0">
            <a:spAutoFit/>
          </a:bodyPr>
          <a:lstStyle/>
          <a:p>
            <a:pPr marL="12700">
              <a:lnSpc>
                <a:spcPct val="100000"/>
              </a:lnSpc>
              <a:spcBef>
                <a:spcPts val="100"/>
              </a:spcBef>
            </a:pPr>
            <a:r>
              <a:rPr sz="1800" dirty="0">
                <a:latin typeface="Arial MT"/>
                <a:cs typeface="Arial MT"/>
              </a:rPr>
              <a:t>stim</a:t>
            </a:r>
            <a:r>
              <a:rPr sz="1800" spc="-15" dirty="0">
                <a:latin typeface="Arial MT"/>
                <a:cs typeface="Arial MT"/>
              </a:rPr>
              <a:t>u</a:t>
            </a:r>
            <a:r>
              <a:rPr sz="1800" dirty="0">
                <a:latin typeface="Arial MT"/>
                <a:cs typeface="Arial MT"/>
              </a:rPr>
              <a:t>l</a:t>
            </a:r>
            <a:r>
              <a:rPr sz="1800" spc="-15" dirty="0">
                <a:latin typeface="Arial MT"/>
                <a:cs typeface="Arial MT"/>
              </a:rPr>
              <a:t>u</a:t>
            </a:r>
            <a:r>
              <a:rPr sz="1800" dirty="0">
                <a:latin typeface="Arial MT"/>
                <a:cs typeface="Arial MT"/>
              </a:rPr>
              <a:t>s</a:t>
            </a:r>
            <a:endParaRPr sz="1800">
              <a:latin typeface="Arial MT"/>
              <a:cs typeface="Arial MT"/>
            </a:endParaRPr>
          </a:p>
        </p:txBody>
      </p:sp>
      <p:sp>
        <p:nvSpPr>
          <p:cNvPr id="16" name="object 12">
            <a:extLst>
              <a:ext uri="{FF2B5EF4-FFF2-40B4-BE49-F238E27FC236}">
                <a16:creationId xmlns:a16="http://schemas.microsoft.com/office/drawing/2014/main" id="{E5511699-03F7-BB83-F33D-8492D6757302}"/>
              </a:ext>
            </a:extLst>
          </p:cNvPr>
          <p:cNvSpPr/>
          <p:nvPr/>
        </p:nvSpPr>
        <p:spPr>
          <a:xfrm>
            <a:off x="1667255" y="4050791"/>
            <a:ext cx="8729980" cy="76200"/>
          </a:xfrm>
          <a:custGeom>
            <a:avLst/>
            <a:gdLst/>
            <a:ahLst/>
            <a:cxnLst/>
            <a:rect l="l" t="t" r="r" b="b"/>
            <a:pathLst>
              <a:path w="8729980" h="76200">
                <a:moveTo>
                  <a:pt x="8653272" y="0"/>
                </a:moveTo>
                <a:lnTo>
                  <a:pt x="8653272" y="76199"/>
                </a:lnTo>
                <a:lnTo>
                  <a:pt x="8716772" y="44449"/>
                </a:lnTo>
                <a:lnTo>
                  <a:pt x="8666099" y="44449"/>
                </a:lnTo>
                <a:lnTo>
                  <a:pt x="8666099" y="31749"/>
                </a:lnTo>
                <a:lnTo>
                  <a:pt x="8716772" y="31749"/>
                </a:lnTo>
                <a:lnTo>
                  <a:pt x="8653272" y="0"/>
                </a:lnTo>
                <a:close/>
              </a:path>
              <a:path w="8729980" h="76200">
                <a:moveTo>
                  <a:pt x="8653272" y="31749"/>
                </a:moveTo>
                <a:lnTo>
                  <a:pt x="0" y="31749"/>
                </a:lnTo>
                <a:lnTo>
                  <a:pt x="0" y="44449"/>
                </a:lnTo>
                <a:lnTo>
                  <a:pt x="8653272" y="44449"/>
                </a:lnTo>
                <a:lnTo>
                  <a:pt x="8653272" y="31749"/>
                </a:lnTo>
                <a:close/>
              </a:path>
              <a:path w="8729980" h="76200">
                <a:moveTo>
                  <a:pt x="8716772" y="31749"/>
                </a:moveTo>
                <a:lnTo>
                  <a:pt x="8666099" y="31749"/>
                </a:lnTo>
                <a:lnTo>
                  <a:pt x="8666099" y="44449"/>
                </a:lnTo>
                <a:lnTo>
                  <a:pt x="8716772" y="44449"/>
                </a:lnTo>
                <a:lnTo>
                  <a:pt x="8729472" y="38099"/>
                </a:lnTo>
                <a:lnTo>
                  <a:pt x="8716772" y="31749"/>
                </a:lnTo>
                <a:close/>
              </a:path>
            </a:pathLst>
          </a:custGeom>
          <a:solidFill>
            <a:srgbClr val="000000"/>
          </a:solidFill>
        </p:spPr>
        <p:txBody>
          <a:bodyPr wrap="square" lIns="0" tIns="0" rIns="0" bIns="0" rtlCol="0"/>
          <a:lstStyle/>
          <a:p>
            <a:endParaRPr/>
          </a:p>
        </p:txBody>
      </p:sp>
      <p:sp>
        <p:nvSpPr>
          <p:cNvPr id="17" name="object 13">
            <a:extLst>
              <a:ext uri="{FF2B5EF4-FFF2-40B4-BE49-F238E27FC236}">
                <a16:creationId xmlns:a16="http://schemas.microsoft.com/office/drawing/2014/main" id="{AC81BDC3-4389-9B04-746C-8D5FAEBA65E4}"/>
              </a:ext>
            </a:extLst>
          </p:cNvPr>
          <p:cNvSpPr txBox="1"/>
          <p:nvPr/>
        </p:nvSpPr>
        <p:spPr>
          <a:xfrm>
            <a:off x="5951346" y="3761613"/>
            <a:ext cx="1333500" cy="299720"/>
          </a:xfrm>
          <a:prstGeom prst="rect">
            <a:avLst/>
          </a:prstGeom>
        </p:spPr>
        <p:txBody>
          <a:bodyPr vert="horz" wrap="square" lIns="0" tIns="12700" rIns="0" bIns="0" rtlCol="0">
            <a:spAutoFit/>
          </a:bodyPr>
          <a:lstStyle/>
          <a:p>
            <a:pPr marL="12700">
              <a:lnSpc>
                <a:spcPct val="100000"/>
              </a:lnSpc>
              <a:spcBef>
                <a:spcPts val="100"/>
              </a:spcBef>
            </a:pPr>
            <a:r>
              <a:rPr sz="1800" spc="-5" dirty="0">
                <a:latin typeface="Arial MT"/>
                <a:cs typeface="Arial MT"/>
              </a:rPr>
              <a:t>reaction</a:t>
            </a:r>
            <a:r>
              <a:rPr sz="1800" spc="-55" dirty="0">
                <a:latin typeface="Arial MT"/>
                <a:cs typeface="Arial MT"/>
              </a:rPr>
              <a:t> </a:t>
            </a:r>
            <a:r>
              <a:rPr sz="1800" dirty="0">
                <a:latin typeface="Arial MT"/>
                <a:cs typeface="Arial MT"/>
              </a:rPr>
              <a:t>time</a:t>
            </a:r>
            <a:endParaRPr sz="1800">
              <a:latin typeface="Arial MT"/>
              <a:cs typeface="Arial MT"/>
            </a:endParaRPr>
          </a:p>
        </p:txBody>
      </p:sp>
      <p:sp>
        <p:nvSpPr>
          <p:cNvPr id="18" name="object 14">
            <a:extLst>
              <a:ext uri="{FF2B5EF4-FFF2-40B4-BE49-F238E27FC236}">
                <a16:creationId xmlns:a16="http://schemas.microsoft.com/office/drawing/2014/main" id="{B63AAB61-799C-2939-9298-9879C1CC1F23}"/>
              </a:ext>
            </a:extLst>
          </p:cNvPr>
          <p:cNvSpPr/>
          <p:nvPr/>
        </p:nvSpPr>
        <p:spPr>
          <a:xfrm>
            <a:off x="1667255" y="3974591"/>
            <a:ext cx="0" cy="228600"/>
          </a:xfrm>
          <a:custGeom>
            <a:avLst/>
            <a:gdLst/>
            <a:ahLst/>
            <a:cxnLst/>
            <a:rect l="l" t="t" r="r" b="b"/>
            <a:pathLst>
              <a:path h="228600">
                <a:moveTo>
                  <a:pt x="0" y="0"/>
                </a:moveTo>
                <a:lnTo>
                  <a:pt x="0" y="228599"/>
                </a:lnTo>
              </a:path>
            </a:pathLst>
          </a:custGeom>
          <a:ln w="9525">
            <a:solidFill>
              <a:srgbClr val="000000"/>
            </a:solidFill>
          </a:ln>
        </p:spPr>
        <p:txBody>
          <a:bodyPr wrap="square" lIns="0" tIns="0" rIns="0" bIns="0" rtlCol="0"/>
          <a:lstStyle/>
          <a:p>
            <a:endParaRPr/>
          </a:p>
        </p:txBody>
      </p:sp>
    </p:spTree>
    <p:extLst>
      <p:ext uri="{BB962C8B-B14F-4D97-AF65-F5344CB8AC3E}">
        <p14:creationId xmlns:p14="http://schemas.microsoft.com/office/powerpoint/2010/main" val="9095140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3717574E-6B91-05AC-4DD6-718907C8802E}"/>
              </a:ext>
            </a:extLst>
          </p:cNvPr>
          <p:cNvSpPr>
            <a:spLocks noGrp="1"/>
          </p:cNvSpPr>
          <p:nvPr>
            <p:ph type="ftr" sz="quarter" idx="10"/>
          </p:nvPr>
        </p:nvSpPr>
        <p:spPr/>
        <p:txBody>
          <a:bodyPr/>
          <a:lstStyle/>
          <a:p>
            <a:r>
              <a:rPr lang="en-US" dirty="0"/>
              <a:t>Estimation of Reaction Time Using Computer</a:t>
            </a:r>
            <a:endParaRPr lang="en-GB" noProof="0" dirty="0"/>
          </a:p>
        </p:txBody>
      </p:sp>
      <p:sp>
        <p:nvSpPr>
          <p:cNvPr id="3" name="Slide Number Placeholder 2">
            <a:extLst>
              <a:ext uri="{FF2B5EF4-FFF2-40B4-BE49-F238E27FC236}">
                <a16:creationId xmlns:a16="http://schemas.microsoft.com/office/drawing/2014/main" id="{80C4C45D-9ABC-3D89-68FE-ED442A403E89}"/>
              </a:ext>
            </a:extLst>
          </p:cNvPr>
          <p:cNvSpPr>
            <a:spLocks noGrp="1"/>
          </p:cNvSpPr>
          <p:nvPr>
            <p:ph type="sldNum" sz="quarter" idx="11"/>
          </p:nvPr>
        </p:nvSpPr>
        <p:spPr/>
        <p:txBody>
          <a:bodyPr/>
          <a:lstStyle/>
          <a:p>
            <a:fld id="{0970407D-EE58-4A0B-824B-1D3AE42DD9CF}" type="slidenum">
              <a:rPr lang="en-GB" altLang="cs-CZ" noProof="0" smtClean="0"/>
              <a:pPr/>
              <a:t>8</a:t>
            </a:fld>
            <a:endParaRPr lang="en-GB" altLang="cs-CZ" noProof="0" dirty="0"/>
          </a:p>
        </p:txBody>
      </p:sp>
      <p:sp>
        <p:nvSpPr>
          <p:cNvPr id="4" name="Title 3">
            <a:extLst>
              <a:ext uri="{FF2B5EF4-FFF2-40B4-BE49-F238E27FC236}">
                <a16:creationId xmlns:a16="http://schemas.microsoft.com/office/drawing/2014/main" id="{D38D2EBB-BB06-700E-ED9A-ABD3F82E26DC}"/>
              </a:ext>
            </a:extLst>
          </p:cNvPr>
          <p:cNvSpPr>
            <a:spLocks noGrp="1"/>
          </p:cNvSpPr>
          <p:nvPr>
            <p:ph type="title"/>
          </p:nvPr>
        </p:nvSpPr>
        <p:spPr/>
        <p:txBody>
          <a:bodyPr/>
          <a:lstStyle/>
          <a:p>
            <a:r>
              <a:rPr lang="cs-CZ" dirty="0" err="1"/>
              <a:t>Reaction</a:t>
            </a:r>
            <a:r>
              <a:rPr lang="cs-CZ" dirty="0"/>
              <a:t> </a:t>
            </a:r>
            <a:r>
              <a:rPr lang="cs-CZ" dirty="0" err="1"/>
              <a:t>time</a:t>
            </a:r>
            <a:r>
              <a:rPr lang="cs-CZ" dirty="0"/>
              <a:t> testing</a:t>
            </a:r>
          </a:p>
        </p:txBody>
      </p:sp>
      <p:sp>
        <p:nvSpPr>
          <p:cNvPr id="5" name="Content Placeholder 4">
            <a:extLst>
              <a:ext uri="{FF2B5EF4-FFF2-40B4-BE49-F238E27FC236}">
                <a16:creationId xmlns:a16="http://schemas.microsoft.com/office/drawing/2014/main" id="{B7C0E01B-EB97-A285-5E91-51529F31BF13}"/>
              </a:ext>
            </a:extLst>
          </p:cNvPr>
          <p:cNvSpPr>
            <a:spLocks noGrp="1"/>
          </p:cNvSpPr>
          <p:nvPr>
            <p:ph idx="1"/>
          </p:nvPr>
        </p:nvSpPr>
        <p:spPr>
          <a:xfrm>
            <a:off x="414000" y="1692002"/>
            <a:ext cx="11364000" cy="3866970"/>
          </a:xfrm>
        </p:spPr>
        <p:txBody>
          <a:bodyPr/>
          <a:lstStyle/>
          <a:p>
            <a:r>
              <a:rPr lang="en-US" b="1" dirty="0"/>
              <a:t>Visual and acoustic stimuli</a:t>
            </a:r>
            <a:r>
              <a:rPr lang="en-US" dirty="0"/>
              <a:t>: The test consists of a repeated random presentation of visual (asterisk in the </a:t>
            </a:r>
            <a:r>
              <a:rPr lang="en-US" dirty="0" err="1"/>
              <a:t>centre</a:t>
            </a:r>
            <a:r>
              <a:rPr lang="en-US" dirty="0"/>
              <a:t> of the screen) and acoustic (simple sound of 1 kHz)  stimuli. The examined person responds to every stimulus by pressing ENTER on the keyboard.</a:t>
            </a:r>
          </a:p>
          <a:p>
            <a:r>
              <a:rPr lang="en-US" b="1" dirty="0"/>
              <a:t>Visual stimuli</a:t>
            </a:r>
            <a:r>
              <a:rPr lang="en-US" dirty="0"/>
              <a:t>: The reaction to the repeated random presentation of visual stimuli.</a:t>
            </a:r>
          </a:p>
          <a:p>
            <a:r>
              <a:rPr lang="en-US" b="1" dirty="0"/>
              <a:t>Acoustic stimuli</a:t>
            </a:r>
            <a:r>
              <a:rPr lang="en-US" dirty="0"/>
              <a:t>: The reaction to the repeated random presentation of acoustic stimuli.</a:t>
            </a:r>
          </a:p>
          <a:p>
            <a:endParaRPr lang="cs-CZ" dirty="0"/>
          </a:p>
        </p:txBody>
      </p:sp>
    </p:spTree>
    <p:extLst>
      <p:ext uri="{BB962C8B-B14F-4D97-AF65-F5344CB8AC3E}">
        <p14:creationId xmlns:p14="http://schemas.microsoft.com/office/powerpoint/2010/main" val="24257167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3717574E-6B91-05AC-4DD6-718907C8802E}"/>
              </a:ext>
            </a:extLst>
          </p:cNvPr>
          <p:cNvSpPr>
            <a:spLocks noGrp="1"/>
          </p:cNvSpPr>
          <p:nvPr>
            <p:ph type="ftr" sz="quarter" idx="10"/>
          </p:nvPr>
        </p:nvSpPr>
        <p:spPr/>
        <p:txBody>
          <a:bodyPr/>
          <a:lstStyle/>
          <a:p>
            <a:r>
              <a:rPr lang="en-US" dirty="0"/>
              <a:t>Estimation of Reaction Time Using Computer</a:t>
            </a:r>
            <a:endParaRPr lang="en-GB" noProof="0" dirty="0"/>
          </a:p>
        </p:txBody>
      </p:sp>
      <p:sp>
        <p:nvSpPr>
          <p:cNvPr id="3" name="Slide Number Placeholder 2">
            <a:extLst>
              <a:ext uri="{FF2B5EF4-FFF2-40B4-BE49-F238E27FC236}">
                <a16:creationId xmlns:a16="http://schemas.microsoft.com/office/drawing/2014/main" id="{80C4C45D-9ABC-3D89-68FE-ED442A403E89}"/>
              </a:ext>
            </a:extLst>
          </p:cNvPr>
          <p:cNvSpPr>
            <a:spLocks noGrp="1"/>
          </p:cNvSpPr>
          <p:nvPr>
            <p:ph type="sldNum" sz="quarter" idx="11"/>
          </p:nvPr>
        </p:nvSpPr>
        <p:spPr/>
        <p:txBody>
          <a:bodyPr/>
          <a:lstStyle/>
          <a:p>
            <a:fld id="{0970407D-EE58-4A0B-824B-1D3AE42DD9CF}" type="slidenum">
              <a:rPr lang="en-GB" altLang="cs-CZ" noProof="0" smtClean="0"/>
              <a:pPr/>
              <a:t>9</a:t>
            </a:fld>
            <a:endParaRPr lang="en-GB" altLang="cs-CZ" noProof="0" dirty="0"/>
          </a:p>
        </p:txBody>
      </p:sp>
      <p:sp>
        <p:nvSpPr>
          <p:cNvPr id="4" name="Title 3">
            <a:extLst>
              <a:ext uri="{FF2B5EF4-FFF2-40B4-BE49-F238E27FC236}">
                <a16:creationId xmlns:a16="http://schemas.microsoft.com/office/drawing/2014/main" id="{D38D2EBB-BB06-700E-ED9A-ABD3F82E26DC}"/>
              </a:ext>
            </a:extLst>
          </p:cNvPr>
          <p:cNvSpPr>
            <a:spLocks noGrp="1"/>
          </p:cNvSpPr>
          <p:nvPr>
            <p:ph type="title"/>
          </p:nvPr>
        </p:nvSpPr>
        <p:spPr/>
        <p:txBody>
          <a:bodyPr/>
          <a:lstStyle/>
          <a:p>
            <a:r>
              <a:rPr lang="cs-CZ" dirty="0" err="1"/>
              <a:t>Reaction</a:t>
            </a:r>
            <a:r>
              <a:rPr lang="cs-CZ" dirty="0"/>
              <a:t> </a:t>
            </a:r>
            <a:r>
              <a:rPr lang="cs-CZ" dirty="0" err="1"/>
              <a:t>time</a:t>
            </a:r>
            <a:r>
              <a:rPr lang="cs-CZ" dirty="0"/>
              <a:t> testing</a:t>
            </a:r>
          </a:p>
        </p:txBody>
      </p:sp>
      <p:sp>
        <p:nvSpPr>
          <p:cNvPr id="5" name="Content Placeholder 4">
            <a:extLst>
              <a:ext uri="{FF2B5EF4-FFF2-40B4-BE49-F238E27FC236}">
                <a16:creationId xmlns:a16="http://schemas.microsoft.com/office/drawing/2014/main" id="{B7C0E01B-EB97-A285-5E91-51529F31BF13}"/>
              </a:ext>
            </a:extLst>
          </p:cNvPr>
          <p:cNvSpPr>
            <a:spLocks noGrp="1"/>
          </p:cNvSpPr>
          <p:nvPr>
            <p:ph idx="1"/>
          </p:nvPr>
        </p:nvSpPr>
        <p:spPr>
          <a:xfrm>
            <a:off x="414000" y="1495515"/>
            <a:ext cx="11364000" cy="3866970"/>
          </a:xfrm>
        </p:spPr>
        <p:txBody>
          <a:bodyPr/>
          <a:lstStyle/>
          <a:p>
            <a:r>
              <a:rPr lang="en-US" b="1" dirty="0"/>
              <a:t>Go/</a:t>
            </a:r>
            <a:r>
              <a:rPr lang="en-US" b="1" dirty="0" err="1"/>
              <a:t>NoGo</a:t>
            </a:r>
            <a:r>
              <a:rPr lang="en-US" b="1" dirty="0"/>
              <a:t> </a:t>
            </a:r>
            <a:r>
              <a:rPr lang="en-US" b="1" dirty="0" err="1"/>
              <a:t>centre</a:t>
            </a:r>
            <a:r>
              <a:rPr lang="en-US" dirty="0"/>
              <a:t>: The test consists of repeated random presentation of two different  visual stimuli (asterisk and symbol of dollar). Every stimulus is presented in the </a:t>
            </a:r>
            <a:r>
              <a:rPr lang="en-US" dirty="0" err="1"/>
              <a:t>centre</a:t>
            </a:r>
            <a:r>
              <a:rPr lang="en-US" dirty="0"/>
              <a:t>  of the screen. The examined person responds to every asterisk by pressing ENTER on  the keyboard. The symbol of dollar should be ignored.</a:t>
            </a:r>
          </a:p>
          <a:p>
            <a:r>
              <a:rPr lang="en-US" b="1" dirty="0"/>
              <a:t>Go/</a:t>
            </a:r>
            <a:r>
              <a:rPr lang="en-US" b="1" dirty="0" err="1"/>
              <a:t>NoGo</a:t>
            </a:r>
            <a:r>
              <a:rPr lang="en-US" b="1" dirty="0"/>
              <a:t> periphery</a:t>
            </a:r>
            <a:r>
              <a:rPr lang="en-US" dirty="0"/>
              <a:t>: The test consists of repeated random presentation of two  different visual stimuli (asterisk and symbol of dollar). Each stimulus is presented  anywhere on the screen. The examined person responds to every asterisk by pressing  ENTER on the keyboard. The symbol of dollar should be ignored.</a:t>
            </a:r>
          </a:p>
        </p:txBody>
      </p:sp>
    </p:spTree>
    <p:extLst>
      <p:ext uri="{BB962C8B-B14F-4D97-AF65-F5344CB8AC3E}">
        <p14:creationId xmlns:p14="http://schemas.microsoft.com/office/powerpoint/2010/main" val="1060273640"/>
      </p:ext>
    </p:extLst>
  </p:cSld>
  <p:clrMapOvr>
    <a:masterClrMapping/>
  </p:clrMapOvr>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med-prezentace-16-9-en-v10.potx" id="{4809AA62-8658-4889-927F-CCFBD8AEEE2D}" vid="{4A362696-E9B4-4D14-B349-4BDD75ADC317}"/>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muni-med-prezentace-16-9-en-v10</Template>
  <TotalTime>37</TotalTime>
  <Words>1006</Words>
  <Application>Microsoft Office PowerPoint</Application>
  <PresentationFormat>Širokoúhlá obrazovka</PresentationFormat>
  <Paragraphs>105</Paragraphs>
  <Slides>12</Slides>
  <Notes>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12</vt:i4>
      </vt:variant>
    </vt:vector>
  </HeadingPairs>
  <TitlesOfParts>
    <vt:vector size="20" baseType="lpstr">
      <vt:lpstr>Arial</vt:lpstr>
      <vt:lpstr>Arial Black</vt:lpstr>
      <vt:lpstr>Arial MT</vt:lpstr>
      <vt:lpstr>Calibri</vt:lpstr>
      <vt:lpstr>Tahoma</vt:lpstr>
      <vt:lpstr>Times New Roman</vt:lpstr>
      <vt:lpstr>Wingdings</vt:lpstr>
      <vt:lpstr>Presentation_MU_EN</vt:lpstr>
      <vt:lpstr>(XXIX.) Erect posture examination using stabilometry </vt:lpstr>
      <vt:lpstr>Prezentace aplikace PowerPoint</vt:lpstr>
      <vt:lpstr>Prezentace aplikace PowerPoint</vt:lpstr>
      <vt:lpstr>Parameters of stabilometric test</vt:lpstr>
      <vt:lpstr>Stabilometric tests</vt:lpstr>
      <vt:lpstr>(XLI.) Estimation of Reaction Time Using Computer</vt:lpstr>
      <vt:lpstr>Prezentace aplikace PowerPoint</vt:lpstr>
      <vt:lpstr>Reaction time testing</vt:lpstr>
      <vt:lpstr>Reaction time testing</vt:lpstr>
      <vt:lpstr>Reaction time testing in practicals in this form write your results in the protocol</vt:lpstr>
      <vt:lpstr>Reaction time – discussion write the answers to these considerations in the protocol as a conclusion</vt:lpstr>
      <vt:lpstr>Source of figures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(XXIX.) Erect posture examination using stabilometry</dc:title>
  <dc:creator>Eva Opatřilová</dc:creator>
  <cp:lastModifiedBy>Zuzana Nováková</cp:lastModifiedBy>
  <cp:revision>4</cp:revision>
  <cp:lastPrinted>1601-01-01T00:00:00Z</cp:lastPrinted>
  <dcterms:created xsi:type="dcterms:W3CDTF">2022-09-04T18:11:17Z</dcterms:created>
  <dcterms:modified xsi:type="dcterms:W3CDTF">2022-09-05T07:17:54Z</dcterms:modified>
</cp:coreProperties>
</file>