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768" autoAdjust="0"/>
  </p:normalViewPr>
  <p:slideViewPr>
    <p:cSldViewPr snapToGrid="0">
      <p:cViewPr varScale="1">
        <p:scale>
          <a:sx n="89" d="100"/>
          <a:sy n="89" d="100"/>
        </p:scale>
        <p:origin x="114" y="7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ldartsme.com/images/happy-lungs-clipart-1.jp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XVII. </a:t>
            </a:r>
            <a:r>
              <a:rPr lang="cs-CZ" dirty="0" err="1"/>
              <a:t>Pneumography</a:t>
            </a:r>
            <a:br>
              <a:rPr lang="cs-CZ" dirty="0"/>
            </a:br>
            <a:r>
              <a:rPr lang="cs-CZ" dirty="0"/>
              <a:t>XX. </a:t>
            </a:r>
            <a:r>
              <a:rPr lang="cs-CZ" dirty="0" err="1"/>
              <a:t>Pneumotachography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I – </a:t>
            </a:r>
            <a:r>
              <a:rPr lang="cs-CZ" dirty="0" err="1"/>
              <a:t>practice</a:t>
            </a:r>
            <a:endParaRPr lang="cs-CZ" dirty="0"/>
          </a:p>
          <a:p>
            <a:r>
              <a:rPr lang="cs-CZ" dirty="0" err="1"/>
              <a:t>Autumn</a:t>
            </a:r>
            <a:r>
              <a:rPr lang="cs-CZ" dirty="0"/>
              <a:t>, </a:t>
            </a:r>
            <a:r>
              <a:rPr lang="cs-CZ" dirty="0" err="1"/>
              <a:t>weeks</a:t>
            </a:r>
            <a:r>
              <a:rPr lang="cs-CZ" dirty="0"/>
              <a:t> 10-12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EDDE37-F029-A0E9-836D-0AD08B7BC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469DA-2498-16F4-8D21-70E786AF1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94349-5311-55BD-CD68-86BCBA8E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compliance</a:t>
            </a:r>
            <a:r>
              <a:rPr lang="cs-CZ" dirty="0"/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2AE237A-8D4A-CF6F-A587-59B39C5F2D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6613" y="1713392"/>
                <a:ext cx="3372516" cy="413999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cs-CZ" dirty="0"/>
              </a:p>
              <a:p>
                <a:pPr lvl="1"/>
                <a:endParaRPr lang="cs-CZ" sz="1600" dirty="0"/>
              </a:p>
              <a:p>
                <a:pPr lvl="1"/>
                <a:r>
                  <a:rPr lang="en-US" sz="1600" dirty="0"/>
                  <a:t>the slope of the curve on the graph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/>
                  <a:t>The value of C is the highest at rest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/>
                  <a:t>The value of C depends on</a:t>
                </a:r>
              </a:p>
              <a:p>
                <a:pPr lvl="1"/>
                <a:r>
                  <a:rPr lang="en-US" sz="1600" dirty="0"/>
                  <a:t>Own tissue elasticity (ensured by elastin and collagen </a:t>
                </a:r>
                <a:r>
                  <a:rPr lang="en-US" sz="1600" dirty="0" err="1"/>
                  <a:t>fibres</a:t>
                </a:r>
                <a:r>
                  <a:rPr lang="en-US" sz="1600" dirty="0"/>
                  <a:t>)</a:t>
                </a:r>
              </a:p>
              <a:p>
                <a:pPr lvl="1"/>
                <a:r>
                  <a:rPr lang="en-US" sz="1600" dirty="0"/>
                  <a:t>Surface tension forces (surface tension forces in the alveoli: liquid-air interface, surfactant)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2AE237A-8D4A-CF6F-A587-59B39C5F2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613" y="1713392"/>
                <a:ext cx="3372516" cy="4139998"/>
              </a:xfrm>
              <a:blipFill>
                <a:blip r:embed="rId2"/>
                <a:stretch>
                  <a:fillRect l="-2170" t="-1620" r="-37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object 8">
            <a:extLst>
              <a:ext uri="{FF2B5EF4-FFF2-40B4-BE49-F238E27FC236}">
                <a16:creationId xmlns:a16="http://schemas.microsoft.com/office/drawing/2014/main" id="{6BED19F5-04C8-A16F-9600-491980077747}"/>
              </a:ext>
            </a:extLst>
          </p:cNvPr>
          <p:cNvGrpSpPr/>
          <p:nvPr/>
        </p:nvGrpSpPr>
        <p:grpSpPr>
          <a:xfrm>
            <a:off x="4698645" y="1783891"/>
            <a:ext cx="7102475" cy="3632200"/>
            <a:chOff x="4767516" y="1860867"/>
            <a:chExt cx="7102475" cy="3632200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88EC801A-761E-2CB0-51B0-0B153103C6A5}"/>
                </a:ext>
              </a:extLst>
            </p:cNvPr>
            <p:cNvSpPr/>
            <p:nvPr/>
          </p:nvSpPr>
          <p:spPr>
            <a:xfrm>
              <a:off x="4781803" y="1875154"/>
              <a:ext cx="7073900" cy="3603625"/>
            </a:xfrm>
            <a:custGeom>
              <a:avLst/>
              <a:gdLst/>
              <a:ahLst/>
              <a:cxnLst/>
              <a:rect l="l" t="t" r="r" b="b"/>
              <a:pathLst>
                <a:path w="7073900" h="3603625">
                  <a:moveTo>
                    <a:pt x="7044055" y="3587369"/>
                  </a:moveTo>
                  <a:lnTo>
                    <a:pt x="0" y="3587369"/>
                  </a:lnTo>
                </a:path>
                <a:path w="7073900" h="3603625">
                  <a:moveTo>
                    <a:pt x="16763" y="0"/>
                  </a:moveTo>
                  <a:lnTo>
                    <a:pt x="16763" y="3599942"/>
                  </a:lnTo>
                </a:path>
                <a:path w="7073900" h="3603625">
                  <a:moveTo>
                    <a:pt x="2668904" y="3556"/>
                  </a:moveTo>
                  <a:lnTo>
                    <a:pt x="2668904" y="3603498"/>
                  </a:lnTo>
                </a:path>
                <a:path w="7073900" h="3603625">
                  <a:moveTo>
                    <a:pt x="7073519" y="2860294"/>
                  </a:moveTo>
                  <a:lnTo>
                    <a:pt x="29463" y="286029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2A3A760B-60E7-8281-DC0C-02B3C52E8FDC}"/>
                </a:ext>
              </a:extLst>
            </p:cNvPr>
            <p:cNvSpPr/>
            <p:nvPr/>
          </p:nvSpPr>
          <p:spPr>
            <a:xfrm>
              <a:off x="5277357" y="1895474"/>
              <a:ext cx="5184775" cy="3559810"/>
            </a:xfrm>
            <a:custGeom>
              <a:avLst/>
              <a:gdLst/>
              <a:ahLst/>
              <a:cxnLst/>
              <a:rect l="l" t="t" r="r" b="b"/>
              <a:pathLst>
                <a:path w="5184775" h="3559810">
                  <a:moveTo>
                    <a:pt x="1458848" y="3559429"/>
                  </a:moveTo>
                  <a:lnTo>
                    <a:pt x="1497397" y="3539871"/>
                  </a:lnTo>
                  <a:lnTo>
                    <a:pt x="1538215" y="3518349"/>
                  </a:lnTo>
                  <a:lnTo>
                    <a:pt x="1580763" y="3494785"/>
                  </a:lnTo>
                  <a:lnTo>
                    <a:pt x="1624502" y="3469103"/>
                  </a:lnTo>
                  <a:lnTo>
                    <a:pt x="1668892" y="3441228"/>
                  </a:lnTo>
                  <a:lnTo>
                    <a:pt x="1713395" y="3411082"/>
                  </a:lnTo>
                  <a:lnTo>
                    <a:pt x="1757470" y="3378591"/>
                  </a:lnTo>
                  <a:lnTo>
                    <a:pt x="1800579" y="3343677"/>
                  </a:lnTo>
                  <a:lnTo>
                    <a:pt x="1842183" y="3306265"/>
                  </a:lnTo>
                  <a:lnTo>
                    <a:pt x="1881741" y="3266278"/>
                  </a:lnTo>
                  <a:lnTo>
                    <a:pt x="1918715" y="3223641"/>
                  </a:lnTo>
                  <a:lnTo>
                    <a:pt x="1946491" y="3189127"/>
                  </a:lnTo>
                  <a:lnTo>
                    <a:pt x="1973911" y="3154465"/>
                  </a:lnTo>
                  <a:lnTo>
                    <a:pt x="2000880" y="3119283"/>
                  </a:lnTo>
                  <a:lnTo>
                    <a:pt x="2027303" y="3083210"/>
                  </a:lnTo>
                  <a:lnTo>
                    <a:pt x="2053084" y="3045876"/>
                  </a:lnTo>
                  <a:lnTo>
                    <a:pt x="2078129" y="3006910"/>
                  </a:lnTo>
                  <a:lnTo>
                    <a:pt x="2102342" y="2965942"/>
                  </a:lnTo>
                  <a:lnTo>
                    <a:pt x="2125627" y="2922599"/>
                  </a:lnTo>
                  <a:lnTo>
                    <a:pt x="2147890" y="2876513"/>
                  </a:lnTo>
                  <a:lnTo>
                    <a:pt x="2169035" y="2827312"/>
                  </a:lnTo>
                  <a:lnTo>
                    <a:pt x="2188967" y="2774625"/>
                  </a:lnTo>
                  <a:lnTo>
                    <a:pt x="2207591" y="2718081"/>
                  </a:lnTo>
                  <a:lnTo>
                    <a:pt x="2224812" y="2657311"/>
                  </a:lnTo>
                  <a:lnTo>
                    <a:pt x="2240534" y="2591943"/>
                  </a:lnTo>
                  <a:lnTo>
                    <a:pt x="2248470" y="2552640"/>
                  </a:lnTo>
                  <a:lnTo>
                    <a:pt x="2255587" y="2510796"/>
                  </a:lnTo>
                  <a:lnTo>
                    <a:pt x="2261948" y="2466618"/>
                  </a:lnTo>
                  <a:lnTo>
                    <a:pt x="2267616" y="2420316"/>
                  </a:lnTo>
                  <a:lnTo>
                    <a:pt x="2272651" y="2372096"/>
                  </a:lnTo>
                  <a:lnTo>
                    <a:pt x="2277118" y="2322168"/>
                  </a:lnTo>
                  <a:lnTo>
                    <a:pt x="2281079" y="2270738"/>
                  </a:lnTo>
                  <a:lnTo>
                    <a:pt x="2284595" y="2218015"/>
                  </a:lnTo>
                  <a:lnTo>
                    <a:pt x="2287731" y="2164208"/>
                  </a:lnTo>
                  <a:lnTo>
                    <a:pt x="2290547" y="2109523"/>
                  </a:lnTo>
                  <a:lnTo>
                    <a:pt x="2293107" y="2054170"/>
                  </a:lnTo>
                  <a:lnTo>
                    <a:pt x="2295474" y="1998356"/>
                  </a:lnTo>
                  <a:lnTo>
                    <a:pt x="2297709" y="1942289"/>
                  </a:lnTo>
                  <a:lnTo>
                    <a:pt x="2299876" y="1886177"/>
                  </a:lnTo>
                  <a:lnTo>
                    <a:pt x="2302036" y="1830229"/>
                  </a:lnTo>
                  <a:lnTo>
                    <a:pt x="2304253" y="1774652"/>
                  </a:lnTo>
                  <a:lnTo>
                    <a:pt x="2306588" y="1719655"/>
                  </a:lnTo>
                  <a:lnTo>
                    <a:pt x="2309105" y="1665444"/>
                  </a:lnTo>
                  <a:lnTo>
                    <a:pt x="2311866" y="1612230"/>
                  </a:lnTo>
                  <a:lnTo>
                    <a:pt x="2314933" y="1560219"/>
                  </a:lnTo>
                  <a:lnTo>
                    <a:pt x="2318369" y="1509619"/>
                  </a:lnTo>
                  <a:lnTo>
                    <a:pt x="2322237" y="1460640"/>
                  </a:lnTo>
                  <a:lnTo>
                    <a:pt x="2326598" y="1413488"/>
                  </a:lnTo>
                  <a:lnTo>
                    <a:pt x="2331516" y="1368371"/>
                  </a:lnTo>
                  <a:lnTo>
                    <a:pt x="2337053" y="1325499"/>
                  </a:lnTo>
                  <a:lnTo>
                    <a:pt x="2345885" y="1265191"/>
                  </a:lnTo>
                  <a:lnTo>
                    <a:pt x="2355075" y="1206808"/>
                  </a:lnTo>
                  <a:lnTo>
                    <a:pt x="2364622" y="1150269"/>
                  </a:lnTo>
                  <a:lnTo>
                    <a:pt x="2374524" y="1095496"/>
                  </a:lnTo>
                  <a:lnTo>
                    <a:pt x="2384778" y="1042408"/>
                  </a:lnTo>
                  <a:lnTo>
                    <a:pt x="2395383" y="990927"/>
                  </a:lnTo>
                  <a:lnTo>
                    <a:pt x="2406336" y="940972"/>
                  </a:lnTo>
                  <a:lnTo>
                    <a:pt x="2417635" y="892464"/>
                  </a:lnTo>
                  <a:lnTo>
                    <a:pt x="2429278" y="845323"/>
                  </a:lnTo>
                  <a:lnTo>
                    <a:pt x="2441262" y="799470"/>
                  </a:lnTo>
                  <a:lnTo>
                    <a:pt x="2453586" y="754825"/>
                  </a:lnTo>
                  <a:lnTo>
                    <a:pt x="2466248" y="711309"/>
                  </a:lnTo>
                  <a:lnTo>
                    <a:pt x="2479244" y="668841"/>
                  </a:lnTo>
                  <a:lnTo>
                    <a:pt x="2492574" y="627344"/>
                  </a:lnTo>
                  <a:lnTo>
                    <a:pt x="2506234" y="586736"/>
                  </a:lnTo>
                  <a:lnTo>
                    <a:pt x="2520223" y="546939"/>
                  </a:lnTo>
                  <a:lnTo>
                    <a:pt x="2534539" y="507873"/>
                  </a:lnTo>
                  <a:lnTo>
                    <a:pt x="2556374" y="452970"/>
                  </a:lnTo>
                  <a:lnTo>
                    <a:pt x="2580554" y="398355"/>
                  </a:lnTo>
                  <a:lnTo>
                    <a:pt x="2606520" y="344670"/>
                  </a:lnTo>
                  <a:lnTo>
                    <a:pt x="2633716" y="292556"/>
                  </a:lnTo>
                  <a:lnTo>
                    <a:pt x="2661586" y="242656"/>
                  </a:lnTo>
                  <a:lnTo>
                    <a:pt x="2689574" y="195611"/>
                  </a:lnTo>
                  <a:lnTo>
                    <a:pt x="2717122" y="152065"/>
                  </a:lnTo>
                  <a:lnTo>
                    <a:pt x="2743675" y="112658"/>
                  </a:lnTo>
                  <a:lnTo>
                    <a:pt x="2768675" y="78033"/>
                  </a:lnTo>
                  <a:lnTo>
                    <a:pt x="2811793" y="25697"/>
                  </a:lnTo>
                  <a:lnTo>
                    <a:pt x="2828797" y="9271"/>
                  </a:lnTo>
                </a:path>
                <a:path w="5184775" h="3559810">
                  <a:moveTo>
                    <a:pt x="0" y="3243199"/>
                  </a:moveTo>
                  <a:lnTo>
                    <a:pt x="12411" y="3197153"/>
                  </a:lnTo>
                  <a:lnTo>
                    <a:pt x="24876" y="3151058"/>
                  </a:lnTo>
                  <a:lnTo>
                    <a:pt x="37449" y="3104866"/>
                  </a:lnTo>
                  <a:lnTo>
                    <a:pt x="50186" y="3058526"/>
                  </a:lnTo>
                  <a:lnTo>
                    <a:pt x="63143" y="3011990"/>
                  </a:lnTo>
                  <a:lnTo>
                    <a:pt x="76374" y="2965210"/>
                  </a:lnTo>
                  <a:lnTo>
                    <a:pt x="89935" y="2918135"/>
                  </a:lnTo>
                  <a:lnTo>
                    <a:pt x="103881" y="2870717"/>
                  </a:lnTo>
                  <a:lnTo>
                    <a:pt x="118268" y="2822908"/>
                  </a:lnTo>
                  <a:lnTo>
                    <a:pt x="133152" y="2774657"/>
                  </a:lnTo>
                  <a:lnTo>
                    <a:pt x="148587" y="2725917"/>
                  </a:lnTo>
                  <a:lnTo>
                    <a:pt x="164629" y="2676637"/>
                  </a:lnTo>
                  <a:lnTo>
                    <a:pt x="181334" y="2626770"/>
                  </a:lnTo>
                  <a:lnTo>
                    <a:pt x="198756" y="2576266"/>
                  </a:lnTo>
                  <a:lnTo>
                    <a:pt x="216952" y="2525075"/>
                  </a:lnTo>
                  <a:lnTo>
                    <a:pt x="235976" y="2473150"/>
                  </a:lnTo>
                  <a:lnTo>
                    <a:pt x="255885" y="2420441"/>
                  </a:lnTo>
                  <a:lnTo>
                    <a:pt x="276732" y="2366899"/>
                  </a:lnTo>
                  <a:lnTo>
                    <a:pt x="293786" y="2324004"/>
                  </a:lnTo>
                  <a:lnTo>
                    <a:pt x="311524" y="2279889"/>
                  </a:lnTo>
                  <a:lnTo>
                    <a:pt x="329905" y="2234682"/>
                  </a:lnTo>
                  <a:lnTo>
                    <a:pt x="348886" y="2188512"/>
                  </a:lnTo>
                  <a:lnTo>
                    <a:pt x="368426" y="2141510"/>
                  </a:lnTo>
                  <a:lnTo>
                    <a:pt x="388483" y="2093803"/>
                  </a:lnTo>
                  <a:lnTo>
                    <a:pt x="409015" y="2045521"/>
                  </a:lnTo>
                  <a:lnTo>
                    <a:pt x="429981" y="1996792"/>
                  </a:lnTo>
                  <a:lnTo>
                    <a:pt x="451339" y="1947747"/>
                  </a:lnTo>
                  <a:lnTo>
                    <a:pt x="473047" y="1898513"/>
                  </a:lnTo>
                  <a:lnTo>
                    <a:pt x="495063" y="1849221"/>
                  </a:lnTo>
                  <a:lnTo>
                    <a:pt x="517346" y="1799998"/>
                  </a:lnTo>
                  <a:lnTo>
                    <a:pt x="539853" y="1750975"/>
                  </a:lnTo>
                  <a:lnTo>
                    <a:pt x="562543" y="1702280"/>
                  </a:lnTo>
                  <a:lnTo>
                    <a:pt x="585375" y="1654043"/>
                  </a:lnTo>
                  <a:lnTo>
                    <a:pt x="608306" y="1606392"/>
                  </a:lnTo>
                  <a:lnTo>
                    <a:pt x="631294" y="1559457"/>
                  </a:lnTo>
                  <a:lnTo>
                    <a:pt x="654298" y="1513366"/>
                  </a:lnTo>
                  <a:lnTo>
                    <a:pt x="677277" y="1468249"/>
                  </a:lnTo>
                  <a:lnTo>
                    <a:pt x="700187" y="1424234"/>
                  </a:lnTo>
                  <a:lnTo>
                    <a:pt x="722989" y="1381452"/>
                  </a:lnTo>
                  <a:lnTo>
                    <a:pt x="745639" y="1340030"/>
                  </a:lnTo>
                  <a:lnTo>
                    <a:pt x="768095" y="1300099"/>
                  </a:lnTo>
                  <a:lnTo>
                    <a:pt x="796760" y="1250686"/>
                  </a:lnTo>
                  <a:lnTo>
                    <a:pt x="825636" y="1202422"/>
                  </a:lnTo>
                  <a:lnTo>
                    <a:pt x="854708" y="1155283"/>
                  </a:lnTo>
                  <a:lnTo>
                    <a:pt x="883964" y="1109245"/>
                  </a:lnTo>
                  <a:lnTo>
                    <a:pt x="913387" y="1064284"/>
                  </a:lnTo>
                  <a:lnTo>
                    <a:pt x="942965" y="1020374"/>
                  </a:lnTo>
                  <a:lnTo>
                    <a:pt x="972682" y="977492"/>
                  </a:lnTo>
                  <a:lnTo>
                    <a:pt x="1002525" y="935614"/>
                  </a:lnTo>
                  <a:lnTo>
                    <a:pt x="1032478" y="894714"/>
                  </a:lnTo>
                  <a:lnTo>
                    <a:pt x="1062527" y="854770"/>
                  </a:lnTo>
                  <a:lnTo>
                    <a:pt x="1092659" y="815756"/>
                  </a:lnTo>
                  <a:lnTo>
                    <a:pt x="1122858" y="777649"/>
                  </a:lnTo>
                  <a:lnTo>
                    <a:pt x="1153111" y="740423"/>
                  </a:lnTo>
                  <a:lnTo>
                    <a:pt x="1183402" y="704055"/>
                  </a:lnTo>
                  <a:lnTo>
                    <a:pt x="1213719" y="668520"/>
                  </a:lnTo>
                  <a:lnTo>
                    <a:pt x="1244045" y="633795"/>
                  </a:lnTo>
                  <a:lnTo>
                    <a:pt x="1274367" y="599854"/>
                  </a:lnTo>
                  <a:lnTo>
                    <a:pt x="1304670" y="566674"/>
                  </a:lnTo>
                  <a:lnTo>
                    <a:pt x="1344233" y="525098"/>
                  </a:lnTo>
                  <a:lnTo>
                    <a:pt x="1384901" y="484772"/>
                  </a:lnTo>
                  <a:lnTo>
                    <a:pt x="1426398" y="445754"/>
                  </a:lnTo>
                  <a:lnTo>
                    <a:pt x="1468446" y="408100"/>
                  </a:lnTo>
                  <a:lnTo>
                    <a:pt x="1510768" y="371868"/>
                  </a:lnTo>
                  <a:lnTo>
                    <a:pt x="1553085" y="337114"/>
                  </a:lnTo>
                  <a:lnTo>
                    <a:pt x="1595119" y="303895"/>
                  </a:lnTo>
                  <a:lnTo>
                    <a:pt x="1636594" y="272268"/>
                  </a:lnTo>
                  <a:lnTo>
                    <a:pt x="1677232" y="242289"/>
                  </a:lnTo>
                  <a:lnTo>
                    <a:pt x="1716754" y="214017"/>
                  </a:lnTo>
                  <a:lnTo>
                    <a:pt x="1754883" y="187508"/>
                  </a:lnTo>
                  <a:lnTo>
                    <a:pt x="1791342" y="162818"/>
                  </a:lnTo>
                  <a:lnTo>
                    <a:pt x="1825852" y="140005"/>
                  </a:lnTo>
                  <a:lnTo>
                    <a:pt x="1858137" y="119125"/>
                  </a:lnTo>
                  <a:lnTo>
                    <a:pt x="1918561" y="84363"/>
                  </a:lnTo>
                  <a:lnTo>
                    <a:pt x="1975136" y="58675"/>
                  </a:lnTo>
                  <a:lnTo>
                    <a:pt x="2027121" y="40438"/>
                  </a:lnTo>
                  <a:lnTo>
                    <a:pt x="2073776" y="28029"/>
                  </a:lnTo>
                  <a:lnTo>
                    <a:pt x="2114362" y="19823"/>
                  </a:lnTo>
                  <a:lnTo>
                    <a:pt x="2148139" y="14196"/>
                  </a:lnTo>
                  <a:lnTo>
                    <a:pt x="2174366" y="9525"/>
                  </a:lnTo>
                </a:path>
                <a:path w="5184775" h="3559810">
                  <a:moveTo>
                    <a:pt x="2191258" y="3548126"/>
                  </a:moveTo>
                  <a:lnTo>
                    <a:pt x="2243171" y="3537450"/>
                  </a:lnTo>
                  <a:lnTo>
                    <a:pt x="2295045" y="3526726"/>
                  </a:lnTo>
                  <a:lnTo>
                    <a:pt x="2346842" y="3515907"/>
                  </a:lnTo>
                  <a:lnTo>
                    <a:pt x="2398522" y="3504946"/>
                  </a:lnTo>
                  <a:lnTo>
                    <a:pt x="2450046" y="3493794"/>
                  </a:lnTo>
                  <a:lnTo>
                    <a:pt x="2501375" y="3482404"/>
                  </a:lnTo>
                  <a:lnTo>
                    <a:pt x="2552471" y="3470729"/>
                  </a:lnTo>
                  <a:lnTo>
                    <a:pt x="2603295" y="3458721"/>
                  </a:lnTo>
                  <a:lnTo>
                    <a:pt x="2653807" y="3446331"/>
                  </a:lnTo>
                  <a:lnTo>
                    <a:pt x="2703968" y="3433514"/>
                  </a:lnTo>
                  <a:lnTo>
                    <a:pt x="2753741" y="3420221"/>
                  </a:lnTo>
                  <a:lnTo>
                    <a:pt x="2803085" y="3406404"/>
                  </a:lnTo>
                  <a:lnTo>
                    <a:pt x="2851961" y="3392016"/>
                  </a:lnTo>
                  <a:lnTo>
                    <a:pt x="2900332" y="3377009"/>
                  </a:lnTo>
                  <a:lnTo>
                    <a:pt x="2948158" y="3361337"/>
                  </a:lnTo>
                  <a:lnTo>
                    <a:pt x="2995400" y="3344950"/>
                  </a:lnTo>
                  <a:lnTo>
                    <a:pt x="3042019" y="3327802"/>
                  </a:lnTo>
                  <a:lnTo>
                    <a:pt x="3087976" y="3309845"/>
                  </a:lnTo>
                  <a:lnTo>
                    <a:pt x="3133232" y="3291031"/>
                  </a:lnTo>
                  <a:lnTo>
                    <a:pt x="3177749" y="3271313"/>
                  </a:lnTo>
                  <a:lnTo>
                    <a:pt x="3221487" y="3250644"/>
                  </a:lnTo>
                  <a:lnTo>
                    <a:pt x="3264408" y="3228975"/>
                  </a:lnTo>
                  <a:lnTo>
                    <a:pt x="3308489" y="3205463"/>
                  </a:lnTo>
                  <a:lnTo>
                    <a:pt x="3351746" y="3181386"/>
                  </a:lnTo>
                  <a:lnTo>
                    <a:pt x="3394212" y="3156712"/>
                  </a:lnTo>
                  <a:lnTo>
                    <a:pt x="3435919" y="3131406"/>
                  </a:lnTo>
                  <a:lnTo>
                    <a:pt x="3476901" y="3105434"/>
                  </a:lnTo>
                  <a:lnTo>
                    <a:pt x="3517189" y="3078763"/>
                  </a:lnTo>
                  <a:lnTo>
                    <a:pt x="3556818" y="3051358"/>
                  </a:lnTo>
                  <a:lnTo>
                    <a:pt x="3595819" y="3023186"/>
                  </a:lnTo>
                  <a:lnTo>
                    <a:pt x="3634226" y="2994213"/>
                  </a:lnTo>
                  <a:lnTo>
                    <a:pt x="3672072" y="2964405"/>
                  </a:lnTo>
                  <a:lnTo>
                    <a:pt x="3709388" y="2933729"/>
                  </a:lnTo>
                  <a:lnTo>
                    <a:pt x="3746209" y="2902150"/>
                  </a:lnTo>
                  <a:lnTo>
                    <a:pt x="3782567" y="2869635"/>
                  </a:lnTo>
                  <a:lnTo>
                    <a:pt x="3818494" y="2836149"/>
                  </a:lnTo>
                  <a:lnTo>
                    <a:pt x="3854024" y="2801660"/>
                  </a:lnTo>
                  <a:lnTo>
                    <a:pt x="3889190" y="2766133"/>
                  </a:lnTo>
                  <a:lnTo>
                    <a:pt x="3924024" y="2729535"/>
                  </a:lnTo>
                  <a:lnTo>
                    <a:pt x="3958558" y="2691831"/>
                  </a:lnTo>
                  <a:lnTo>
                    <a:pt x="3992827" y="2652988"/>
                  </a:lnTo>
                  <a:lnTo>
                    <a:pt x="4026863" y="2612972"/>
                  </a:lnTo>
                  <a:lnTo>
                    <a:pt x="4060697" y="2571750"/>
                  </a:lnTo>
                  <a:lnTo>
                    <a:pt x="4089013" y="2535670"/>
                  </a:lnTo>
                  <a:lnTo>
                    <a:pt x="4117247" y="2497814"/>
                  </a:lnTo>
                  <a:lnTo>
                    <a:pt x="4145373" y="2458327"/>
                  </a:lnTo>
                  <a:lnTo>
                    <a:pt x="4173365" y="2417356"/>
                  </a:lnTo>
                  <a:lnTo>
                    <a:pt x="4201194" y="2375045"/>
                  </a:lnTo>
                  <a:lnTo>
                    <a:pt x="4228834" y="2331540"/>
                  </a:lnTo>
                  <a:lnTo>
                    <a:pt x="4256258" y="2286986"/>
                  </a:lnTo>
                  <a:lnTo>
                    <a:pt x="4283438" y="2241529"/>
                  </a:lnTo>
                  <a:lnTo>
                    <a:pt x="4310348" y="2195315"/>
                  </a:lnTo>
                  <a:lnTo>
                    <a:pt x="4336960" y="2148488"/>
                  </a:lnTo>
                  <a:lnTo>
                    <a:pt x="4363247" y="2101195"/>
                  </a:lnTo>
                  <a:lnTo>
                    <a:pt x="4389183" y="2053580"/>
                  </a:lnTo>
                  <a:lnTo>
                    <a:pt x="4414739" y="2005790"/>
                  </a:lnTo>
                  <a:lnTo>
                    <a:pt x="4439889" y="1957969"/>
                  </a:lnTo>
                  <a:lnTo>
                    <a:pt x="4464606" y="1910263"/>
                  </a:lnTo>
                  <a:lnTo>
                    <a:pt x="4488863" y="1862819"/>
                  </a:lnTo>
                  <a:lnTo>
                    <a:pt x="4512632" y="1815780"/>
                  </a:lnTo>
                  <a:lnTo>
                    <a:pt x="4535886" y="1769293"/>
                  </a:lnTo>
                  <a:lnTo>
                    <a:pt x="4558599" y="1723503"/>
                  </a:lnTo>
                  <a:lnTo>
                    <a:pt x="4580743" y="1678555"/>
                  </a:lnTo>
                  <a:lnTo>
                    <a:pt x="4602291" y="1634596"/>
                  </a:lnTo>
                  <a:lnTo>
                    <a:pt x="4623216" y="1591770"/>
                  </a:lnTo>
                  <a:lnTo>
                    <a:pt x="4643491" y="1550223"/>
                  </a:lnTo>
                  <a:lnTo>
                    <a:pt x="4663088" y="1510101"/>
                  </a:lnTo>
                  <a:lnTo>
                    <a:pt x="4681982" y="1471549"/>
                  </a:lnTo>
                  <a:lnTo>
                    <a:pt x="4708326" y="1416972"/>
                  </a:lnTo>
                  <a:lnTo>
                    <a:pt x="4732984" y="1364095"/>
                  </a:lnTo>
                  <a:lnTo>
                    <a:pt x="4756082" y="1312786"/>
                  </a:lnTo>
                  <a:lnTo>
                    <a:pt x="4777747" y="1262915"/>
                  </a:lnTo>
                  <a:lnTo>
                    <a:pt x="4798107" y="1214349"/>
                  </a:lnTo>
                  <a:lnTo>
                    <a:pt x="4817289" y="1166959"/>
                  </a:lnTo>
                  <a:lnTo>
                    <a:pt x="4835420" y="1120613"/>
                  </a:lnTo>
                  <a:lnTo>
                    <a:pt x="4852628" y="1075180"/>
                  </a:lnTo>
                  <a:lnTo>
                    <a:pt x="4869038" y="1030531"/>
                  </a:lnTo>
                  <a:lnTo>
                    <a:pt x="4884780" y="986533"/>
                  </a:lnTo>
                  <a:lnTo>
                    <a:pt x="4899979" y="943056"/>
                  </a:lnTo>
                  <a:lnTo>
                    <a:pt x="4914763" y="899968"/>
                  </a:lnTo>
                  <a:lnTo>
                    <a:pt x="4929259" y="857140"/>
                  </a:lnTo>
                  <a:lnTo>
                    <a:pt x="4943594" y="814440"/>
                  </a:lnTo>
                  <a:lnTo>
                    <a:pt x="4957896" y="771737"/>
                  </a:lnTo>
                  <a:lnTo>
                    <a:pt x="4972292" y="728901"/>
                  </a:lnTo>
                  <a:lnTo>
                    <a:pt x="4986909" y="685800"/>
                  </a:lnTo>
                  <a:lnTo>
                    <a:pt x="5004809" y="632094"/>
                  </a:lnTo>
                  <a:lnTo>
                    <a:pt x="5022521" y="576511"/>
                  </a:lnTo>
                  <a:lnTo>
                    <a:pt x="5039948" y="519703"/>
                  </a:lnTo>
                  <a:lnTo>
                    <a:pt x="5056990" y="462320"/>
                  </a:lnTo>
                  <a:lnTo>
                    <a:pt x="5073550" y="405013"/>
                  </a:lnTo>
                  <a:lnTo>
                    <a:pt x="5089529" y="348431"/>
                  </a:lnTo>
                  <a:lnTo>
                    <a:pt x="5104828" y="293227"/>
                  </a:lnTo>
                  <a:lnTo>
                    <a:pt x="5119350" y="240049"/>
                  </a:lnTo>
                  <a:lnTo>
                    <a:pt x="5132996" y="189550"/>
                  </a:lnTo>
                  <a:lnTo>
                    <a:pt x="5145668" y="142380"/>
                  </a:lnTo>
                  <a:lnTo>
                    <a:pt x="5157267" y="99189"/>
                  </a:lnTo>
                  <a:lnTo>
                    <a:pt x="5167696" y="60628"/>
                  </a:lnTo>
                  <a:lnTo>
                    <a:pt x="5176855" y="27348"/>
                  </a:lnTo>
                  <a:lnTo>
                    <a:pt x="5184647" y="0"/>
                  </a:lnTo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1">
            <a:extLst>
              <a:ext uri="{FF2B5EF4-FFF2-40B4-BE49-F238E27FC236}">
                <a16:creationId xmlns:a16="http://schemas.microsoft.com/office/drawing/2014/main" id="{EEFED5DF-E46B-82A7-A106-5B8D3DD2143C}"/>
              </a:ext>
            </a:extLst>
          </p:cNvPr>
          <p:cNvSpPr txBox="1"/>
          <p:nvPr/>
        </p:nvSpPr>
        <p:spPr>
          <a:xfrm>
            <a:off x="4383494" y="2294749"/>
            <a:ext cx="192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3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019C47EC-6751-E087-1271-AF8D608B8F98}"/>
              </a:ext>
            </a:extLst>
          </p:cNvPr>
          <p:cNvSpPr txBox="1"/>
          <p:nvPr/>
        </p:nvSpPr>
        <p:spPr>
          <a:xfrm>
            <a:off x="4383494" y="3017125"/>
            <a:ext cx="192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B747F0DA-600E-253B-4BAC-BFF17DC47BE7}"/>
              </a:ext>
            </a:extLst>
          </p:cNvPr>
          <p:cNvSpPr txBox="1"/>
          <p:nvPr/>
        </p:nvSpPr>
        <p:spPr>
          <a:xfrm>
            <a:off x="4383494" y="3739501"/>
            <a:ext cx="192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3DEEB40A-472E-3697-15CC-6E964649BB17}"/>
              </a:ext>
            </a:extLst>
          </p:cNvPr>
          <p:cNvSpPr txBox="1"/>
          <p:nvPr/>
        </p:nvSpPr>
        <p:spPr>
          <a:xfrm>
            <a:off x="4383494" y="4461572"/>
            <a:ext cx="192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0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A7810D1-BDBE-52F5-B267-487B7D5E7785}"/>
              </a:ext>
            </a:extLst>
          </p:cNvPr>
          <p:cNvSpPr txBox="1"/>
          <p:nvPr/>
        </p:nvSpPr>
        <p:spPr>
          <a:xfrm>
            <a:off x="4272243" y="5183999"/>
            <a:ext cx="303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-1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E74D4F7F-CCA1-660E-D8E9-D387D717482D}"/>
              </a:ext>
            </a:extLst>
          </p:cNvPr>
          <p:cNvSpPr txBox="1"/>
          <p:nvPr/>
        </p:nvSpPr>
        <p:spPr>
          <a:xfrm>
            <a:off x="8957908" y="5418364"/>
            <a:ext cx="2183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0100" algn="l"/>
                <a:tab pos="1671320" algn="l"/>
              </a:tabLst>
            </a:pPr>
            <a:r>
              <a:rPr sz="2400" spc="-5" dirty="0">
                <a:latin typeface="Tahoma"/>
                <a:cs typeface="Tahoma"/>
              </a:rPr>
              <a:t>8</a:t>
            </a:r>
            <a:r>
              <a:rPr sz="2400" dirty="0">
                <a:latin typeface="Tahoma"/>
                <a:cs typeface="Tahoma"/>
              </a:rPr>
              <a:t>0	</a:t>
            </a:r>
            <a:r>
              <a:rPr sz="2400" spc="-5" dirty="0">
                <a:latin typeface="Tahoma"/>
                <a:cs typeface="Tahoma"/>
              </a:rPr>
              <a:t>12</a:t>
            </a:r>
            <a:r>
              <a:rPr sz="2400" dirty="0">
                <a:latin typeface="Tahoma"/>
                <a:cs typeface="Tahoma"/>
              </a:rPr>
              <a:t>0	</a:t>
            </a:r>
            <a:r>
              <a:rPr sz="2400" spc="-5" dirty="0">
                <a:latin typeface="Tahoma"/>
                <a:cs typeface="Tahoma"/>
              </a:rPr>
              <a:t>160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363E414C-53D9-EA60-EC03-DC83C5E7B020}"/>
              </a:ext>
            </a:extLst>
          </p:cNvPr>
          <p:cNvSpPr txBox="1"/>
          <p:nvPr/>
        </p:nvSpPr>
        <p:spPr>
          <a:xfrm>
            <a:off x="5142700" y="2009837"/>
            <a:ext cx="97091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cs-CZ" sz="1600" spc="-10" dirty="0" err="1">
                <a:latin typeface="Tahoma"/>
                <a:cs typeface="Tahoma"/>
              </a:rPr>
              <a:t>Forced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lang="cs-CZ" sz="1600" spc="-10" dirty="0" err="1">
                <a:latin typeface="Tahoma"/>
                <a:cs typeface="Tahoma"/>
              </a:rPr>
              <a:t>inspiration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lang="cs-CZ" sz="1600" spc="-10" dirty="0" err="1">
                <a:latin typeface="Tahoma"/>
                <a:cs typeface="Tahoma"/>
              </a:rPr>
              <a:t>curve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A6B8DE04-9F26-B356-F104-603C755E2FD0}"/>
              </a:ext>
            </a:extLst>
          </p:cNvPr>
          <p:cNvSpPr txBox="1"/>
          <p:nvPr/>
        </p:nvSpPr>
        <p:spPr>
          <a:xfrm>
            <a:off x="7961465" y="2111615"/>
            <a:ext cx="110426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cs-CZ" sz="1600" spc="-10" dirty="0" err="1">
                <a:latin typeface="Tahoma"/>
                <a:cs typeface="Tahoma"/>
              </a:rPr>
              <a:t>Relaxation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lang="cs-CZ" sz="1600" spc="-10" dirty="0" err="1">
                <a:latin typeface="Tahoma"/>
                <a:cs typeface="Tahoma"/>
              </a:rPr>
              <a:t>pressure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lang="cs-CZ" sz="1600" spc="-10" dirty="0" err="1">
                <a:latin typeface="Tahoma"/>
                <a:cs typeface="Tahoma"/>
              </a:rPr>
              <a:t>curve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958F69C0-6D28-ED10-868D-B9AADB903665}"/>
              </a:ext>
            </a:extLst>
          </p:cNvPr>
          <p:cNvSpPr txBox="1"/>
          <p:nvPr/>
        </p:nvSpPr>
        <p:spPr>
          <a:xfrm>
            <a:off x="10214319" y="3095229"/>
            <a:ext cx="97091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cs-CZ" sz="1600" spc="-10" dirty="0" err="1">
                <a:latin typeface="Tahoma"/>
                <a:cs typeface="Tahoma"/>
              </a:rPr>
              <a:t>Forced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lang="cs-CZ" sz="1600" spc="-10" dirty="0" err="1">
                <a:latin typeface="Tahoma"/>
                <a:cs typeface="Tahoma"/>
              </a:rPr>
              <a:t>expiration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lang="cs-CZ" sz="1600" spc="-10" dirty="0" err="1">
                <a:latin typeface="Tahoma"/>
                <a:cs typeface="Tahoma"/>
              </a:rPr>
              <a:t>curve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F20793DE-097B-BB61-CEE4-7C745BB2A6CD}"/>
              </a:ext>
            </a:extLst>
          </p:cNvPr>
          <p:cNvSpPr txBox="1"/>
          <p:nvPr/>
        </p:nvSpPr>
        <p:spPr>
          <a:xfrm>
            <a:off x="7597792" y="3610522"/>
            <a:ext cx="1808444" cy="70660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ct val="78100"/>
              </a:lnSpc>
              <a:spcBef>
                <a:spcPts val="515"/>
              </a:spcBef>
            </a:pPr>
            <a:r>
              <a:rPr lang="cs-CZ" sz="1600" spc="-10" dirty="0" err="1">
                <a:latin typeface="Tahoma"/>
                <a:cs typeface="Tahoma"/>
              </a:rPr>
              <a:t>Position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lang="cs-CZ" sz="1600" spc="-10" dirty="0" err="1">
                <a:latin typeface="Tahoma"/>
                <a:cs typeface="Tahoma"/>
              </a:rPr>
              <a:t>at</a:t>
            </a:r>
            <a:r>
              <a:rPr lang="cs-CZ" sz="1600" spc="-10" dirty="0">
                <a:latin typeface="Tahoma"/>
                <a:cs typeface="Tahoma"/>
              </a:rPr>
              <a:t> rest</a:t>
            </a:r>
          </a:p>
          <a:p>
            <a:pPr marL="12700" marR="5080">
              <a:lnSpc>
                <a:spcPct val="78100"/>
              </a:lnSpc>
              <a:spcBef>
                <a:spcPts val="515"/>
              </a:spcBef>
            </a:pPr>
            <a:r>
              <a:rPr lang="cs-CZ" sz="1600" spc="-10" dirty="0">
                <a:latin typeface="Tahoma"/>
                <a:cs typeface="Tahoma"/>
              </a:rPr>
              <a:t>(</a:t>
            </a:r>
            <a:r>
              <a:rPr lang="cs-CZ" sz="1600" spc="-10" dirty="0" err="1">
                <a:latin typeface="Tahoma"/>
                <a:cs typeface="Tahoma"/>
              </a:rPr>
              <a:t>relaxation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lang="cs-CZ" sz="1600" spc="-10" dirty="0" err="1">
                <a:latin typeface="Tahoma"/>
                <a:cs typeface="Tahoma"/>
              </a:rPr>
              <a:t>volume</a:t>
            </a:r>
            <a:r>
              <a:rPr lang="cs-CZ" sz="1600" spc="-10" dirty="0">
                <a:latin typeface="Tahoma"/>
                <a:cs typeface="Tahoma"/>
              </a:rPr>
              <a:t>)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ts val="1500"/>
              </a:lnSpc>
            </a:pPr>
            <a:endParaRPr sz="1600" dirty="0">
              <a:latin typeface="Tahoma"/>
              <a:cs typeface="Tahoma"/>
            </a:endParaRP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C45991FF-9C77-981E-9F82-4F67B9EF2989}"/>
              </a:ext>
            </a:extLst>
          </p:cNvPr>
          <p:cNvSpPr/>
          <p:nvPr/>
        </p:nvSpPr>
        <p:spPr>
          <a:xfrm>
            <a:off x="11537277" y="1828024"/>
            <a:ext cx="111125" cy="3554095"/>
          </a:xfrm>
          <a:custGeom>
            <a:avLst/>
            <a:gdLst/>
            <a:ahLst/>
            <a:cxnLst/>
            <a:rect l="l" t="t" r="r" b="b"/>
            <a:pathLst>
              <a:path w="111125" h="3554095">
                <a:moveTo>
                  <a:pt x="10668" y="3448050"/>
                </a:moveTo>
                <a:lnTo>
                  <a:pt x="1524" y="3453384"/>
                </a:lnTo>
                <a:lnTo>
                  <a:pt x="0" y="3459226"/>
                </a:lnTo>
                <a:lnTo>
                  <a:pt x="55372" y="3554095"/>
                </a:lnTo>
                <a:lnTo>
                  <a:pt x="66390" y="3535172"/>
                </a:lnTo>
                <a:lnTo>
                  <a:pt x="45847" y="3535172"/>
                </a:lnTo>
                <a:lnTo>
                  <a:pt x="45720" y="3499866"/>
                </a:lnTo>
                <a:lnTo>
                  <a:pt x="19050" y="3454146"/>
                </a:lnTo>
                <a:lnTo>
                  <a:pt x="16509" y="3449701"/>
                </a:lnTo>
                <a:lnTo>
                  <a:pt x="10668" y="3448050"/>
                </a:lnTo>
                <a:close/>
              </a:path>
              <a:path w="111125" h="3554095">
                <a:moveTo>
                  <a:pt x="45847" y="3500083"/>
                </a:moveTo>
                <a:lnTo>
                  <a:pt x="45847" y="3535172"/>
                </a:lnTo>
                <a:lnTo>
                  <a:pt x="64897" y="3535172"/>
                </a:lnTo>
                <a:lnTo>
                  <a:pt x="64897" y="3530346"/>
                </a:lnTo>
                <a:lnTo>
                  <a:pt x="47117" y="3530346"/>
                </a:lnTo>
                <a:lnTo>
                  <a:pt x="55308" y="3516303"/>
                </a:lnTo>
                <a:lnTo>
                  <a:pt x="45847" y="3500083"/>
                </a:lnTo>
                <a:close/>
              </a:path>
              <a:path w="111125" h="3554095">
                <a:moveTo>
                  <a:pt x="100075" y="3448050"/>
                </a:moveTo>
                <a:lnTo>
                  <a:pt x="94233" y="3449701"/>
                </a:lnTo>
                <a:lnTo>
                  <a:pt x="91567" y="3454146"/>
                </a:lnTo>
                <a:lnTo>
                  <a:pt x="64897" y="3499866"/>
                </a:lnTo>
                <a:lnTo>
                  <a:pt x="64897" y="3535172"/>
                </a:lnTo>
                <a:lnTo>
                  <a:pt x="66390" y="3535172"/>
                </a:lnTo>
                <a:lnTo>
                  <a:pt x="110617" y="3459226"/>
                </a:lnTo>
                <a:lnTo>
                  <a:pt x="109093" y="3453384"/>
                </a:lnTo>
                <a:lnTo>
                  <a:pt x="104521" y="3450716"/>
                </a:lnTo>
                <a:lnTo>
                  <a:pt x="100075" y="3448050"/>
                </a:lnTo>
                <a:close/>
              </a:path>
              <a:path w="111125" h="3554095">
                <a:moveTo>
                  <a:pt x="55308" y="3516303"/>
                </a:moveTo>
                <a:lnTo>
                  <a:pt x="47117" y="3530346"/>
                </a:lnTo>
                <a:lnTo>
                  <a:pt x="63500" y="3530346"/>
                </a:lnTo>
                <a:lnTo>
                  <a:pt x="55308" y="3516303"/>
                </a:lnTo>
                <a:close/>
              </a:path>
              <a:path w="111125" h="3554095">
                <a:moveTo>
                  <a:pt x="64897" y="3499866"/>
                </a:moveTo>
                <a:lnTo>
                  <a:pt x="55308" y="3516303"/>
                </a:lnTo>
                <a:lnTo>
                  <a:pt x="63500" y="3530346"/>
                </a:lnTo>
                <a:lnTo>
                  <a:pt x="64897" y="3530346"/>
                </a:lnTo>
                <a:lnTo>
                  <a:pt x="64897" y="3499866"/>
                </a:lnTo>
                <a:close/>
              </a:path>
              <a:path w="111125" h="3554095">
                <a:moveTo>
                  <a:pt x="55308" y="37664"/>
                </a:moveTo>
                <a:lnTo>
                  <a:pt x="45847" y="53884"/>
                </a:lnTo>
                <a:lnTo>
                  <a:pt x="45847" y="3500083"/>
                </a:lnTo>
                <a:lnTo>
                  <a:pt x="55308" y="3516303"/>
                </a:lnTo>
                <a:lnTo>
                  <a:pt x="64770" y="3500083"/>
                </a:lnTo>
                <a:lnTo>
                  <a:pt x="64770" y="53884"/>
                </a:lnTo>
                <a:lnTo>
                  <a:pt x="55308" y="37664"/>
                </a:lnTo>
                <a:close/>
              </a:path>
              <a:path w="111125" h="3554095">
                <a:moveTo>
                  <a:pt x="55372" y="0"/>
                </a:moveTo>
                <a:lnTo>
                  <a:pt x="2667" y="90297"/>
                </a:lnTo>
                <a:lnTo>
                  <a:pt x="0" y="94741"/>
                </a:lnTo>
                <a:lnTo>
                  <a:pt x="1524" y="100584"/>
                </a:lnTo>
                <a:lnTo>
                  <a:pt x="10668" y="105917"/>
                </a:lnTo>
                <a:lnTo>
                  <a:pt x="16509" y="104394"/>
                </a:lnTo>
                <a:lnTo>
                  <a:pt x="19050" y="99822"/>
                </a:lnTo>
                <a:lnTo>
                  <a:pt x="45720" y="54102"/>
                </a:lnTo>
                <a:lnTo>
                  <a:pt x="45847" y="18923"/>
                </a:lnTo>
                <a:lnTo>
                  <a:pt x="66390" y="18923"/>
                </a:lnTo>
                <a:lnTo>
                  <a:pt x="55372" y="0"/>
                </a:lnTo>
                <a:close/>
              </a:path>
              <a:path w="111125" h="3554095">
                <a:moveTo>
                  <a:pt x="66390" y="18923"/>
                </a:moveTo>
                <a:lnTo>
                  <a:pt x="64897" y="18923"/>
                </a:lnTo>
                <a:lnTo>
                  <a:pt x="64897" y="54102"/>
                </a:lnTo>
                <a:lnTo>
                  <a:pt x="94233" y="104394"/>
                </a:lnTo>
                <a:lnTo>
                  <a:pt x="100075" y="105917"/>
                </a:lnTo>
                <a:lnTo>
                  <a:pt x="104521" y="103250"/>
                </a:lnTo>
                <a:lnTo>
                  <a:pt x="109093" y="100584"/>
                </a:lnTo>
                <a:lnTo>
                  <a:pt x="110617" y="94741"/>
                </a:lnTo>
                <a:lnTo>
                  <a:pt x="107950" y="90297"/>
                </a:lnTo>
                <a:lnTo>
                  <a:pt x="66390" y="18923"/>
                </a:lnTo>
                <a:close/>
              </a:path>
              <a:path w="111125" h="3554095">
                <a:moveTo>
                  <a:pt x="64897" y="23622"/>
                </a:moveTo>
                <a:lnTo>
                  <a:pt x="63500" y="23622"/>
                </a:lnTo>
                <a:lnTo>
                  <a:pt x="55308" y="37664"/>
                </a:lnTo>
                <a:lnTo>
                  <a:pt x="64897" y="54102"/>
                </a:lnTo>
                <a:lnTo>
                  <a:pt x="64897" y="23622"/>
                </a:lnTo>
                <a:close/>
              </a:path>
              <a:path w="111125" h="3554095">
                <a:moveTo>
                  <a:pt x="64897" y="18923"/>
                </a:moveTo>
                <a:lnTo>
                  <a:pt x="45847" y="18923"/>
                </a:lnTo>
                <a:lnTo>
                  <a:pt x="45847" y="53884"/>
                </a:lnTo>
                <a:lnTo>
                  <a:pt x="55308" y="37664"/>
                </a:lnTo>
                <a:lnTo>
                  <a:pt x="47117" y="23622"/>
                </a:lnTo>
                <a:lnTo>
                  <a:pt x="64897" y="23622"/>
                </a:lnTo>
                <a:lnTo>
                  <a:pt x="64897" y="18923"/>
                </a:lnTo>
                <a:close/>
              </a:path>
              <a:path w="111125" h="3554095">
                <a:moveTo>
                  <a:pt x="63500" y="23622"/>
                </a:moveTo>
                <a:lnTo>
                  <a:pt x="47117" y="23622"/>
                </a:lnTo>
                <a:lnTo>
                  <a:pt x="55308" y="37664"/>
                </a:lnTo>
                <a:lnTo>
                  <a:pt x="63500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C2866A30-032B-D456-A200-7D9820040B96}"/>
              </a:ext>
            </a:extLst>
          </p:cNvPr>
          <p:cNvSpPr txBox="1"/>
          <p:nvPr/>
        </p:nvSpPr>
        <p:spPr>
          <a:xfrm>
            <a:off x="11611092" y="3136459"/>
            <a:ext cx="246221" cy="137350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1600" spc="-10" dirty="0" err="1">
                <a:latin typeface="Tahoma"/>
                <a:cs typeface="Tahoma"/>
              </a:rPr>
              <a:t>Vital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lang="cs-CZ" sz="1600" spc="-10" dirty="0" err="1">
                <a:latin typeface="Tahoma"/>
                <a:cs typeface="Tahoma"/>
              </a:rPr>
              <a:t>capacity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1" name="object 23">
            <a:extLst>
              <a:ext uri="{FF2B5EF4-FFF2-40B4-BE49-F238E27FC236}">
                <a16:creationId xmlns:a16="http://schemas.microsoft.com/office/drawing/2014/main" id="{BA4D0D31-FA56-1465-96A2-762BDCB9DAE5}"/>
              </a:ext>
            </a:extLst>
          </p:cNvPr>
          <p:cNvSpPr txBox="1"/>
          <p:nvPr/>
        </p:nvSpPr>
        <p:spPr>
          <a:xfrm>
            <a:off x="5415496" y="5392697"/>
            <a:ext cx="3542412" cy="92589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883919" algn="l"/>
                <a:tab pos="1894205" algn="l"/>
                <a:tab pos="2683510" algn="l"/>
              </a:tabLst>
            </a:pPr>
            <a:r>
              <a:rPr sz="2400" spc="-5" dirty="0">
                <a:latin typeface="Tahoma"/>
                <a:cs typeface="Tahoma"/>
              </a:rPr>
              <a:t>-80	-40	</a:t>
            </a:r>
            <a:r>
              <a:rPr sz="2400" dirty="0">
                <a:latin typeface="Tahoma"/>
                <a:cs typeface="Tahoma"/>
              </a:rPr>
              <a:t>0	</a:t>
            </a:r>
            <a:r>
              <a:rPr sz="2400" spc="-5" dirty="0">
                <a:latin typeface="Tahoma"/>
                <a:cs typeface="Tahoma"/>
              </a:rPr>
              <a:t>40</a:t>
            </a:r>
            <a:endParaRPr sz="2400" dirty="0">
              <a:latin typeface="Tahoma"/>
              <a:cs typeface="Tahoma"/>
            </a:endParaRPr>
          </a:p>
          <a:p>
            <a:pPr marL="996315" marR="5080" indent="-337185">
              <a:lnSpc>
                <a:spcPct val="100000"/>
              </a:lnSpc>
              <a:spcBef>
                <a:spcPts val="130"/>
              </a:spcBef>
            </a:pPr>
            <a:r>
              <a:rPr lang="cs-CZ" sz="1600" spc="-10" dirty="0" err="1">
                <a:latin typeface="Tahoma"/>
                <a:cs typeface="Tahoma"/>
              </a:rPr>
              <a:t>Pulmonary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lang="cs-CZ" sz="1600" spc="-10" dirty="0" err="1">
                <a:latin typeface="Tahoma"/>
                <a:cs typeface="Tahoma"/>
              </a:rPr>
              <a:t>pressure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(mmHg) </a:t>
            </a:r>
            <a:endParaRPr lang="cs-CZ" sz="1600" spc="-5" dirty="0">
              <a:latin typeface="Tahoma"/>
              <a:cs typeface="Tahoma"/>
            </a:endParaRPr>
          </a:p>
          <a:p>
            <a:pPr marL="996315" marR="5080" indent="-337185">
              <a:lnSpc>
                <a:spcPct val="100000"/>
              </a:lnSpc>
              <a:spcBef>
                <a:spcPts val="130"/>
              </a:spcBef>
            </a:pP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(0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=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sz="1600" spc="-10" dirty="0" err="1">
                <a:latin typeface="Tahoma"/>
                <a:cs typeface="Tahoma"/>
              </a:rPr>
              <a:t>atmos</a:t>
            </a:r>
            <a:r>
              <a:rPr lang="cs-CZ" sz="1600" spc="-10" dirty="0" err="1">
                <a:latin typeface="Tahoma"/>
                <a:cs typeface="Tahoma"/>
              </a:rPr>
              <a:t>pheric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lang="cs-CZ" sz="1600" spc="-5" dirty="0" err="1">
                <a:latin typeface="Tahoma"/>
                <a:cs typeface="Tahoma"/>
              </a:rPr>
              <a:t>pressure</a:t>
            </a:r>
            <a:r>
              <a:rPr sz="1600" spc="-5" dirty="0">
                <a:latin typeface="Tahoma"/>
                <a:cs typeface="Tahoma"/>
              </a:rPr>
              <a:t>)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5521E9CF-793C-7E92-2851-99868D8D7E2A}"/>
              </a:ext>
            </a:extLst>
          </p:cNvPr>
          <p:cNvSpPr txBox="1"/>
          <p:nvPr/>
        </p:nvSpPr>
        <p:spPr>
          <a:xfrm>
            <a:off x="3981754" y="1520127"/>
            <a:ext cx="246221" cy="3947972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323215" marR="5080" indent="-311150">
              <a:lnSpc>
                <a:spcPct val="100000"/>
              </a:lnSpc>
              <a:spcBef>
                <a:spcPts val="95"/>
              </a:spcBef>
            </a:pPr>
            <a:r>
              <a:rPr lang="cs-CZ" sz="1600" spc="-5" dirty="0" err="1">
                <a:latin typeface="Tahoma"/>
                <a:cs typeface="Tahoma"/>
              </a:rPr>
              <a:t>Volume</a:t>
            </a:r>
            <a:r>
              <a:rPr lang="cs-CZ" sz="1600" spc="-5" dirty="0">
                <a:latin typeface="Tahoma"/>
                <a:cs typeface="Tahoma"/>
              </a:rPr>
              <a:t> </a:t>
            </a:r>
            <a:r>
              <a:rPr lang="cs-CZ" sz="1600" spc="-5" dirty="0" err="1">
                <a:latin typeface="Tahoma"/>
                <a:cs typeface="Tahoma"/>
              </a:rPr>
              <a:t>change</a:t>
            </a:r>
            <a:r>
              <a:rPr lang="cs-CZ" sz="1600" spc="-5" dirty="0">
                <a:latin typeface="Tahoma"/>
                <a:cs typeface="Tahoma"/>
              </a:rPr>
              <a:t> </a:t>
            </a:r>
            <a:r>
              <a:rPr lang="cs-CZ" sz="1600" spc="-5" dirty="0" err="1">
                <a:latin typeface="Tahoma"/>
                <a:cs typeface="Tahoma"/>
              </a:rPr>
              <a:t>from</a:t>
            </a:r>
            <a:r>
              <a:rPr lang="cs-CZ" sz="1600" spc="-5" dirty="0">
                <a:latin typeface="Tahoma"/>
                <a:cs typeface="Tahoma"/>
              </a:rPr>
              <a:t> </a:t>
            </a:r>
            <a:r>
              <a:rPr lang="cs-CZ" sz="1600" spc="-5" dirty="0" err="1">
                <a:latin typeface="Tahoma"/>
                <a:cs typeface="Tahoma"/>
              </a:rPr>
              <a:t>relaxation</a:t>
            </a:r>
            <a:r>
              <a:rPr lang="cs-CZ" sz="1600" spc="-5" dirty="0">
                <a:latin typeface="Tahoma"/>
                <a:cs typeface="Tahoma"/>
              </a:rPr>
              <a:t> </a:t>
            </a:r>
            <a:r>
              <a:rPr lang="cs-CZ" sz="1600" spc="-5" dirty="0" err="1">
                <a:latin typeface="Tahoma"/>
                <a:cs typeface="Tahoma"/>
              </a:rPr>
              <a:t>volume</a:t>
            </a:r>
            <a:r>
              <a:rPr lang="cs-CZ" sz="1600" spc="-5" dirty="0">
                <a:latin typeface="Tahoma"/>
                <a:cs typeface="Tahoma"/>
              </a:rPr>
              <a:t> (L) 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A8F7CB09-AED4-24A5-84B1-FE76E79C4165}"/>
              </a:ext>
            </a:extLst>
          </p:cNvPr>
          <p:cNvSpPr/>
          <p:nvPr/>
        </p:nvSpPr>
        <p:spPr>
          <a:xfrm>
            <a:off x="5792306" y="2724263"/>
            <a:ext cx="4342130" cy="1936114"/>
          </a:xfrm>
          <a:custGeom>
            <a:avLst/>
            <a:gdLst/>
            <a:ahLst/>
            <a:cxnLst/>
            <a:rect l="l" t="t" r="r" b="b"/>
            <a:pathLst>
              <a:path w="4342130" h="1936114">
                <a:moveTo>
                  <a:pt x="0" y="83058"/>
                </a:moveTo>
                <a:lnTo>
                  <a:pt x="184276" y="394462"/>
                </a:lnTo>
              </a:path>
              <a:path w="4342130" h="1936114">
                <a:moveTo>
                  <a:pt x="2089403" y="0"/>
                </a:moveTo>
                <a:lnTo>
                  <a:pt x="1805177" y="184658"/>
                </a:lnTo>
              </a:path>
              <a:path w="4342130" h="1936114">
                <a:moveTo>
                  <a:pt x="2442718" y="1540129"/>
                </a:moveTo>
                <a:lnTo>
                  <a:pt x="1590548" y="1935607"/>
                </a:lnTo>
              </a:path>
              <a:path w="4342130" h="1936114">
                <a:moveTo>
                  <a:pt x="4052951" y="722122"/>
                </a:moveTo>
                <a:lnTo>
                  <a:pt x="4341876" y="7526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42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2644AB-95F5-E569-B6AF-390A2BA3F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DEB4E4-417A-A487-C9A4-06B02EAB8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C8AE87-FBD5-D62D-434B-01BBA926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Statistical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– in </a:t>
            </a:r>
            <a:r>
              <a:rPr lang="cs-CZ" dirty="0" err="1"/>
              <a:t>general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75431E-0EAE-1BFF-A9B2-78192D3E4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Mann-Whitney test</a:t>
            </a:r>
          </a:p>
          <a:p>
            <a:pPr lvl="1"/>
            <a:r>
              <a:rPr lang="en-US" dirty="0"/>
              <a:t>Nonparametric sequential test, it compares samples A and B</a:t>
            </a:r>
          </a:p>
          <a:p>
            <a:r>
              <a:rPr lang="en-US" dirty="0"/>
              <a:t>Null hypothesis H</a:t>
            </a:r>
            <a:r>
              <a:rPr lang="en-US" baseline="-25000" dirty="0"/>
              <a:t>0</a:t>
            </a:r>
            <a:r>
              <a:rPr lang="en-US" dirty="0"/>
              <a:t>: </a:t>
            </a:r>
            <a:r>
              <a:rPr lang="cs-CZ" sz="2400" dirty="0"/>
              <a:t>s</a:t>
            </a:r>
            <a:r>
              <a:rPr lang="en-US" sz="2400" dirty="0"/>
              <a:t>ample A do not differ from sample B</a:t>
            </a:r>
          </a:p>
          <a:p>
            <a:r>
              <a:rPr lang="en-US" dirty="0"/>
              <a:t>Alternative hypothesis H</a:t>
            </a:r>
            <a:r>
              <a:rPr lang="en-US" baseline="-25000" dirty="0"/>
              <a:t>A</a:t>
            </a:r>
            <a:r>
              <a:rPr lang="en-US" dirty="0"/>
              <a:t>:</a:t>
            </a:r>
            <a:r>
              <a:rPr lang="cs-CZ" dirty="0"/>
              <a:t> </a:t>
            </a:r>
            <a:r>
              <a:rPr lang="cs-CZ" sz="2400" dirty="0"/>
              <a:t>sample</a:t>
            </a:r>
            <a:r>
              <a:rPr lang="en-US" sz="2400" dirty="0"/>
              <a:t> A is </a:t>
            </a:r>
            <a:r>
              <a:rPr lang="cs-CZ" sz="2400" dirty="0" err="1"/>
              <a:t>bigger</a:t>
            </a:r>
            <a:r>
              <a:rPr lang="en-US" sz="2400" dirty="0"/>
              <a:t> or smaller than </a:t>
            </a:r>
            <a:r>
              <a:rPr lang="cs-CZ" sz="2400" dirty="0"/>
              <a:t>sample</a:t>
            </a:r>
            <a:r>
              <a:rPr lang="en-US" sz="2400" dirty="0"/>
              <a:t> B</a:t>
            </a:r>
          </a:p>
          <a:p>
            <a:r>
              <a:rPr lang="en-US" dirty="0"/>
              <a:t>Statistical significance of α (usually α = 0.05 or 0.01)</a:t>
            </a:r>
          </a:p>
          <a:p>
            <a:pPr lvl="1"/>
            <a:r>
              <a:rPr lang="en-US" dirty="0"/>
              <a:t>The probability of error, in other words, that we reject H</a:t>
            </a:r>
            <a:r>
              <a:rPr lang="en-US" baseline="-25000" dirty="0"/>
              <a:t>0</a:t>
            </a:r>
            <a:r>
              <a:rPr lang="en-US" dirty="0"/>
              <a:t> based on the selection, but in reality H</a:t>
            </a:r>
            <a:r>
              <a:rPr lang="en-US" baseline="-25000" dirty="0"/>
              <a:t>0</a:t>
            </a:r>
            <a:r>
              <a:rPr lang="en-US" dirty="0"/>
              <a:t> is true</a:t>
            </a:r>
          </a:p>
          <a:p>
            <a:r>
              <a:rPr lang="en-US" dirty="0"/>
              <a:t>Test result</a:t>
            </a:r>
            <a:r>
              <a:rPr lang="cs-CZ" dirty="0"/>
              <a:t>s</a:t>
            </a:r>
            <a:r>
              <a:rPr lang="en-US" dirty="0"/>
              <a:t>:</a:t>
            </a:r>
          </a:p>
          <a:p>
            <a:pPr lvl="1"/>
            <a:r>
              <a:rPr lang="cs-CZ" dirty="0"/>
              <a:t>T</a:t>
            </a:r>
            <a:r>
              <a:rPr lang="en-US" dirty="0"/>
              <a:t>he test is not significant </a:t>
            </a:r>
            <a:r>
              <a:rPr lang="cs-CZ" dirty="0"/>
              <a:t>=</a:t>
            </a:r>
            <a:r>
              <a:rPr lang="en-US" dirty="0"/>
              <a:t> confirmation of H</a:t>
            </a:r>
            <a:r>
              <a:rPr lang="en-US" baseline="-25000" dirty="0"/>
              <a:t>0</a:t>
            </a:r>
            <a:r>
              <a:rPr lang="en-US" dirty="0"/>
              <a:t>: we did not confirm the difference between A and B</a:t>
            </a:r>
          </a:p>
          <a:p>
            <a:pPr lvl="1"/>
            <a:r>
              <a:rPr lang="en-US" dirty="0"/>
              <a:t>The test is significant with significance α </a:t>
            </a:r>
            <a:r>
              <a:rPr lang="cs-CZ" dirty="0"/>
              <a:t>=</a:t>
            </a:r>
            <a:r>
              <a:rPr lang="en-US" dirty="0"/>
              <a:t> rejection of H</a:t>
            </a:r>
            <a:r>
              <a:rPr lang="en-US" baseline="-25000" dirty="0"/>
              <a:t>0</a:t>
            </a:r>
            <a:r>
              <a:rPr lang="en-US" dirty="0"/>
              <a:t>: we confirmed that there is a difference between A and B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B2859FF0-522A-E75D-1C27-4DF3E0B88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73462"/>
              </p:ext>
            </p:extLst>
          </p:nvPr>
        </p:nvGraphicFramePr>
        <p:xfrm>
          <a:off x="9370586" y="211733"/>
          <a:ext cx="2717800" cy="2440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366">
                <a:tc gridSpan="2">
                  <a:txBody>
                    <a:bodyPr/>
                    <a:lstStyle/>
                    <a:p>
                      <a:pPr>
                        <a:lnSpc>
                          <a:spcPts val="2860"/>
                        </a:lnSpc>
                        <a:spcBef>
                          <a:spcPts val="2160"/>
                        </a:spcBef>
                      </a:pPr>
                      <a:endParaRPr sz="4000" dirty="0">
                        <a:latin typeface="Arial"/>
                        <a:cs typeface="Arial"/>
                      </a:endParaRPr>
                    </a:p>
                  </a:txBody>
                  <a:tcPr marL="0" marR="0" marT="274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cs-CZ" sz="1800" spc="-10" dirty="0">
                          <a:latin typeface="Microsoft Sans Serif"/>
                          <a:cs typeface="Microsoft Sans Serif"/>
                        </a:rPr>
                        <a:t>Reality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32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1800" spc="-7" baseline="-20833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 baseline="-20833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1800" spc="-7" baseline="-20833" dirty="0">
                          <a:latin typeface="Microsoft Sans Serif"/>
                          <a:cs typeface="Microsoft Sans Serif"/>
                        </a:rPr>
                        <a:t>A</a:t>
                      </a:r>
                      <a:endParaRPr sz="1800" baseline="-20833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366">
                <a:tc rowSpan="2">
                  <a:txBody>
                    <a:bodyPr/>
                    <a:lstStyle/>
                    <a:p>
                      <a:pPr marL="401955" marR="60325" indent="-335280" algn="ctr">
                        <a:lnSpc>
                          <a:spcPts val="1800"/>
                        </a:lnSpc>
                        <a:spcBef>
                          <a:spcPts val="835"/>
                        </a:spcBef>
                      </a:pPr>
                      <a:r>
                        <a:rPr lang="cs-CZ" sz="1800" spc="-5" dirty="0" err="1">
                          <a:latin typeface="Microsoft Sans Serif"/>
                          <a:cs typeface="Microsoft Sans Serif"/>
                        </a:rPr>
                        <a:t>Results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6045" marB="0" vert="vert27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1800" spc="-7" baseline="-20833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 baseline="-20833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OK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β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1800" spc="-7" baseline="-20833" dirty="0">
                          <a:latin typeface="Microsoft Sans Serif"/>
                          <a:cs typeface="Microsoft Sans Serif"/>
                        </a:rPr>
                        <a:t>A</a:t>
                      </a:r>
                      <a:endParaRPr sz="1800" baseline="-20833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α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OK</a:t>
                      </a: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57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59A7DE-7160-BDCA-CF09-29BBE18837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E3D3D-75B7-9273-8D0D-BF9BF97FC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47266C-7A17-943C-2B35-BFC8AD10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Statistical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–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example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09E683-E78B-BC65-6AD4-999CB85FF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A: Amp at rest, sample B: Amp after exercise</a:t>
            </a:r>
          </a:p>
          <a:p>
            <a:r>
              <a:rPr lang="en-US" dirty="0"/>
              <a:t>Null hypothesis H</a:t>
            </a:r>
            <a:r>
              <a:rPr lang="en-US" baseline="-25000" dirty="0"/>
              <a:t>0</a:t>
            </a:r>
            <a:r>
              <a:rPr lang="en-US" dirty="0"/>
              <a:t>: </a:t>
            </a:r>
            <a:r>
              <a:rPr lang="en-US" sz="2000" dirty="0"/>
              <a:t>Amp at rest will be the same as Amp after the exercise </a:t>
            </a:r>
            <a:endParaRPr lang="en-US" sz="2400" dirty="0"/>
          </a:p>
          <a:p>
            <a:r>
              <a:rPr lang="en-US" dirty="0"/>
              <a:t>Alternative hypothesis H</a:t>
            </a:r>
            <a:r>
              <a:rPr lang="en-US" baseline="-25000" dirty="0"/>
              <a:t>A</a:t>
            </a:r>
            <a:r>
              <a:rPr lang="en-US" dirty="0"/>
              <a:t>: </a:t>
            </a:r>
            <a:r>
              <a:rPr lang="en-US" sz="2000" dirty="0"/>
              <a:t>Amp at rest is bigger or lower than Amp after exercise</a:t>
            </a:r>
          </a:p>
          <a:p>
            <a:r>
              <a:rPr lang="en-US" dirty="0"/>
              <a:t>We compare T1 ́-T1 with the table values for α while the number of elements n = 6</a:t>
            </a:r>
            <a:r>
              <a:rPr lang="cs-CZ" dirty="0"/>
              <a:t>.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en-US" dirty="0"/>
              <a:t>T1 ́-T1 &lt; 13 → we do not reject H</a:t>
            </a:r>
            <a:r>
              <a:rPr lang="en-US" baseline="-25000" dirty="0"/>
              <a:t>0</a:t>
            </a:r>
            <a:r>
              <a:rPr lang="en-US" dirty="0"/>
              <a:t> at the significance level of α = 0.01, i.e. we have not shown that Amp at rest differed from Amp after exercise</a:t>
            </a:r>
          </a:p>
          <a:p>
            <a:pPr lvl="1"/>
            <a:r>
              <a:rPr lang="en-US" dirty="0"/>
              <a:t>T1 ́-T1 &gt; 13 → we reject H</a:t>
            </a:r>
            <a:r>
              <a:rPr lang="en-US" baseline="-25000" dirty="0"/>
              <a:t>0</a:t>
            </a:r>
            <a:r>
              <a:rPr lang="en-US" dirty="0"/>
              <a:t> at the significance level of α = 0.05, i.e. we have shown that Amp at rest differs from Amp after exercise (logically it should be higher after exercise)</a:t>
            </a:r>
          </a:p>
          <a:p>
            <a:pPr lvl="1"/>
            <a:r>
              <a:rPr lang="en-US" dirty="0"/>
              <a:t>T1 ́-T1 &gt; 16 → we reject H</a:t>
            </a:r>
            <a:r>
              <a:rPr lang="en-US" baseline="-25000" dirty="0"/>
              <a:t>0</a:t>
            </a:r>
            <a:r>
              <a:rPr lang="en-US" dirty="0"/>
              <a:t> at the significance level of α = 0.01, i.e. we have shown that Amp at rest differs from Amp after exercise (logically it should be higher after </a:t>
            </a:r>
            <a:r>
              <a:rPr lang="cs-CZ" dirty="0" err="1"/>
              <a:t>exercise</a:t>
            </a:r>
            <a:r>
              <a:rPr lang="en-US" dirty="0"/>
              <a:t>)</a:t>
            </a:r>
          </a:p>
          <a:p>
            <a:endParaRPr lang="cs-CZ" dirty="0"/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981FFD3B-4C34-5AC6-5505-6481E923BC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3612" y="130878"/>
            <a:ext cx="2526791" cy="1790243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89F46D0D-B393-5A08-A96E-7637C6E0A912}"/>
              </a:ext>
            </a:extLst>
          </p:cNvPr>
          <p:cNvSpPr txBox="1"/>
          <p:nvPr/>
        </p:nvSpPr>
        <p:spPr>
          <a:xfrm>
            <a:off x="10363562" y="720159"/>
            <a:ext cx="48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Amp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ED04A114-E5C0-216F-8149-5673DE793F51}"/>
              </a:ext>
            </a:extLst>
          </p:cNvPr>
          <p:cNvSpPr txBox="1"/>
          <p:nvPr/>
        </p:nvSpPr>
        <p:spPr>
          <a:xfrm>
            <a:off x="9878041" y="1355920"/>
            <a:ext cx="212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Ti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4A3C874-AB0F-DB8F-FD52-E64360956120}"/>
              </a:ext>
            </a:extLst>
          </p:cNvPr>
          <p:cNvSpPr txBox="1"/>
          <p:nvPr/>
        </p:nvSpPr>
        <p:spPr>
          <a:xfrm>
            <a:off x="10940904" y="1369331"/>
            <a:ext cx="244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Tahoma"/>
                <a:cs typeface="Tahoma"/>
              </a:rPr>
              <a:t>Te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E824E79A-FC1E-74FB-F7C0-815F7DD04AF7}"/>
              </a:ext>
            </a:extLst>
          </p:cNvPr>
          <p:cNvSpPr txBox="1"/>
          <p:nvPr/>
        </p:nvSpPr>
        <p:spPr>
          <a:xfrm>
            <a:off x="10602196" y="1845124"/>
            <a:ext cx="244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BI</a:t>
            </a:r>
            <a:endParaRPr sz="1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2332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9535FB-A152-30E7-ED1B-EB207250E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2BB9D-4FC7-96E9-0136-FD56D0432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1D0CBE-10B9-1227-A55D-7C646650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3280229"/>
            <a:ext cx="11361600" cy="791716"/>
          </a:xfrm>
        </p:spPr>
        <p:txBody>
          <a:bodyPr/>
          <a:lstStyle/>
          <a:p>
            <a:r>
              <a:rPr lang="cs-CZ" dirty="0" err="1"/>
              <a:t>Pneumotachography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77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84AF83-E72D-5507-139E-544D1FA9CD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A8195-D985-9817-8131-61975E311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108862-8C0E-2B7F-D9B0-829BB6B2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Pneumotachography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F4F14-B917-8F8E-032F-3646750E7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Pneumotachography</a:t>
            </a:r>
            <a:r>
              <a:rPr lang="en-US" dirty="0"/>
              <a:t> is a method enabling the estimation of airway resistance. It measures the pressure difference between two ends of a tube through which the examined person breathes.</a:t>
            </a:r>
          </a:p>
          <a:p>
            <a:endParaRPr lang="cs-CZ" dirty="0"/>
          </a:p>
          <a:p>
            <a:r>
              <a:rPr lang="en-US" dirty="0"/>
              <a:t>An increased value of airway resistance indicates obstruction of the airways.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61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722C03-B00C-B40C-C657-CDB1D08BCB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43667-3B13-2F88-E33E-478142721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B53B80-C1B8-6E4F-53A9-3E14A71D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Poiseuille-Hagen</a:t>
            </a:r>
            <a:r>
              <a:rPr lang="cs-CZ" dirty="0"/>
              <a:t> </a:t>
            </a:r>
            <a:r>
              <a:rPr lang="cs-CZ" dirty="0" err="1"/>
              <a:t>law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4D5A10-BE7F-1FD7-2C3A-88F7221CBE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2772228"/>
                <a:ext cx="10753200" cy="3059771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/>
                  <a:t>Volume flow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) in rigid tube equals directly to the pressure gradient between the beginning and end of the tube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and to</a:t>
                </a:r>
                <a:r>
                  <a:rPr lang="en-US" sz="2400" dirty="0"/>
                  <a:t> the fourth power of its radius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,</a:t>
                </a:r>
                <a:r>
                  <a:rPr lang="en-US" sz="2400" dirty="0"/>
                  <a:t> and indirectly to its length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) and viscosity of the fluid (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400" i="1" dirty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tube resistance against gas flow </a:t>
                </a:r>
                <a:endParaRPr lang="cs-CZ" sz="2400" dirty="0"/>
              </a:p>
              <a:p>
                <a:pPr lvl="1"/>
                <a:r>
                  <a:rPr lang="cs-CZ" dirty="0"/>
                  <a:t>T</a:t>
                </a:r>
                <a:r>
                  <a:rPr lang="en-US" dirty="0"/>
                  <a:t>he pressure required to pass a given volume of liquid/gas through the tube</a:t>
                </a:r>
              </a:p>
              <a:p>
                <a:pPr lvl="1"/>
                <a:r>
                  <a:rPr lang="en-US" dirty="0"/>
                  <a:t>Valid only in laminar flow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4D5A10-BE7F-1FD7-2C3A-88F7221CBE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2772228"/>
                <a:ext cx="10753200" cy="3059771"/>
              </a:xfrm>
              <a:blipFill>
                <a:blip r:embed="rId2"/>
                <a:stretch>
                  <a:fillRect l="-907" t="-2988" r="-1587" b="-19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object 10">
            <a:extLst>
              <a:ext uri="{FF2B5EF4-FFF2-40B4-BE49-F238E27FC236}">
                <a16:creationId xmlns:a16="http://schemas.microsoft.com/office/drawing/2014/main" id="{6C0860F1-9CA9-10E3-1568-2B40B6C6A79B}"/>
              </a:ext>
            </a:extLst>
          </p:cNvPr>
          <p:cNvGrpSpPr/>
          <p:nvPr/>
        </p:nvGrpSpPr>
        <p:grpSpPr>
          <a:xfrm>
            <a:off x="4311586" y="1411503"/>
            <a:ext cx="3397250" cy="535305"/>
            <a:chOff x="4311586" y="1411503"/>
            <a:chExt cx="3397250" cy="535305"/>
          </a:xfrm>
        </p:grpSpPr>
        <p:sp>
          <p:nvSpPr>
            <p:cNvPr id="7" name="object 11">
              <a:extLst>
                <a:ext uri="{FF2B5EF4-FFF2-40B4-BE49-F238E27FC236}">
                  <a16:creationId xmlns:a16="http://schemas.microsoft.com/office/drawing/2014/main" id="{FC558E77-5CC0-D2D8-99B6-325FA6A885E5}"/>
                </a:ext>
              </a:extLst>
            </p:cNvPr>
            <p:cNvSpPr/>
            <p:nvPr/>
          </p:nvSpPr>
          <p:spPr>
            <a:xfrm>
              <a:off x="7585583" y="1418208"/>
              <a:ext cx="118745" cy="519430"/>
            </a:xfrm>
            <a:custGeom>
              <a:avLst/>
              <a:gdLst/>
              <a:ahLst/>
              <a:cxnLst/>
              <a:rect l="l" t="t" r="r" b="b"/>
              <a:pathLst>
                <a:path w="118745" h="519430">
                  <a:moveTo>
                    <a:pt x="59309" y="0"/>
                  </a:moveTo>
                  <a:lnTo>
                    <a:pt x="29369" y="35442"/>
                  </a:lnTo>
                  <a:lnTo>
                    <a:pt x="17367" y="76041"/>
                  </a:lnTo>
                  <a:lnTo>
                    <a:pt x="8095" y="128599"/>
                  </a:lnTo>
                  <a:lnTo>
                    <a:pt x="2117" y="190646"/>
                  </a:lnTo>
                  <a:lnTo>
                    <a:pt x="0" y="259714"/>
                  </a:lnTo>
                  <a:lnTo>
                    <a:pt x="2117" y="328738"/>
                  </a:lnTo>
                  <a:lnTo>
                    <a:pt x="8095" y="390774"/>
                  </a:lnTo>
                  <a:lnTo>
                    <a:pt x="17367" y="443341"/>
                  </a:lnTo>
                  <a:lnTo>
                    <a:pt x="29369" y="483959"/>
                  </a:lnTo>
                  <a:lnTo>
                    <a:pt x="59309" y="519429"/>
                  </a:lnTo>
                  <a:lnTo>
                    <a:pt x="75025" y="510149"/>
                  </a:lnTo>
                  <a:lnTo>
                    <a:pt x="101139" y="443341"/>
                  </a:lnTo>
                  <a:lnTo>
                    <a:pt x="110400" y="390774"/>
                  </a:lnTo>
                  <a:lnTo>
                    <a:pt x="116373" y="328738"/>
                  </a:lnTo>
                  <a:lnTo>
                    <a:pt x="118491" y="259714"/>
                  </a:lnTo>
                  <a:lnTo>
                    <a:pt x="116373" y="190646"/>
                  </a:lnTo>
                  <a:lnTo>
                    <a:pt x="110400" y="128599"/>
                  </a:lnTo>
                  <a:lnTo>
                    <a:pt x="101139" y="76041"/>
                  </a:lnTo>
                  <a:lnTo>
                    <a:pt x="89158" y="35442"/>
                  </a:lnTo>
                  <a:lnTo>
                    <a:pt x="593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66D75FA6-18E0-DB82-2DB7-08AE60125D20}"/>
                </a:ext>
              </a:extLst>
            </p:cNvPr>
            <p:cNvSpPr/>
            <p:nvPr/>
          </p:nvSpPr>
          <p:spPr>
            <a:xfrm>
              <a:off x="7585583" y="1418208"/>
              <a:ext cx="118745" cy="519430"/>
            </a:xfrm>
            <a:custGeom>
              <a:avLst/>
              <a:gdLst/>
              <a:ahLst/>
              <a:cxnLst/>
              <a:rect l="l" t="t" r="r" b="b"/>
              <a:pathLst>
                <a:path w="118745" h="519430">
                  <a:moveTo>
                    <a:pt x="0" y="259714"/>
                  </a:moveTo>
                  <a:lnTo>
                    <a:pt x="2117" y="190646"/>
                  </a:lnTo>
                  <a:lnTo>
                    <a:pt x="8095" y="128599"/>
                  </a:lnTo>
                  <a:lnTo>
                    <a:pt x="17367" y="76041"/>
                  </a:lnTo>
                  <a:lnTo>
                    <a:pt x="29369" y="35442"/>
                  </a:lnTo>
                  <a:lnTo>
                    <a:pt x="59309" y="0"/>
                  </a:lnTo>
                  <a:lnTo>
                    <a:pt x="75025" y="9272"/>
                  </a:lnTo>
                  <a:lnTo>
                    <a:pt x="101139" y="76041"/>
                  </a:lnTo>
                  <a:lnTo>
                    <a:pt x="110400" y="128599"/>
                  </a:lnTo>
                  <a:lnTo>
                    <a:pt x="116373" y="190646"/>
                  </a:lnTo>
                  <a:lnTo>
                    <a:pt x="118491" y="259714"/>
                  </a:lnTo>
                  <a:lnTo>
                    <a:pt x="116373" y="328738"/>
                  </a:lnTo>
                  <a:lnTo>
                    <a:pt x="110400" y="390774"/>
                  </a:lnTo>
                  <a:lnTo>
                    <a:pt x="101139" y="443341"/>
                  </a:lnTo>
                  <a:lnTo>
                    <a:pt x="89158" y="483959"/>
                  </a:lnTo>
                  <a:lnTo>
                    <a:pt x="59309" y="519429"/>
                  </a:lnTo>
                  <a:lnTo>
                    <a:pt x="43538" y="510149"/>
                  </a:lnTo>
                  <a:lnTo>
                    <a:pt x="17367" y="443341"/>
                  </a:lnTo>
                  <a:lnTo>
                    <a:pt x="8095" y="390774"/>
                  </a:lnTo>
                  <a:lnTo>
                    <a:pt x="2117" y="328738"/>
                  </a:lnTo>
                  <a:lnTo>
                    <a:pt x="0" y="2597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B488C4F6-9B38-6AED-A598-1838F6F8ACA1}"/>
                </a:ext>
              </a:extLst>
            </p:cNvPr>
            <p:cNvSpPr/>
            <p:nvPr/>
          </p:nvSpPr>
          <p:spPr>
            <a:xfrm>
              <a:off x="4375530" y="1416265"/>
              <a:ext cx="3277870" cy="525780"/>
            </a:xfrm>
            <a:custGeom>
              <a:avLst/>
              <a:gdLst/>
              <a:ahLst/>
              <a:cxnLst/>
              <a:rect l="l" t="t" r="r" b="b"/>
              <a:pathLst>
                <a:path w="3277870" h="525780">
                  <a:moveTo>
                    <a:pt x="3277488" y="0"/>
                  </a:moveTo>
                  <a:lnTo>
                    <a:pt x="0" y="0"/>
                  </a:lnTo>
                  <a:lnTo>
                    <a:pt x="0" y="525183"/>
                  </a:lnTo>
                  <a:lnTo>
                    <a:pt x="3277488" y="525183"/>
                  </a:lnTo>
                  <a:lnTo>
                    <a:pt x="32774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3BAAEA1E-647D-BC98-203D-B737C942BCCA}"/>
                </a:ext>
              </a:extLst>
            </p:cNvPr>
            <p:cNvSpPr/>
            <p:nvPr/>
          </p:nvSpPr>
          <p:spPr>
            <a:xfrm>
              <a:off x="4375530" y="1416265"/>
              <a:ext cx="3277870" cy="525780"/>
            </a:xfrm>
            <a:custGeom>
              <a:avLst/>
              <a:gdLst/>
              <a:ahLst/>
              <a:cxnLst/>
              <a:rect l="l" t="t" r="r" b="b"/>
              <a:pathLst>
                <a:path w="3277870" h="525780">
                  <a:moveTo>
                    <a:pt x="0" y="525183"/>
                  </a:moveTo>
                  <a:lnTo>
                    <a:pt x="3277488" y="525183"/>
                  </a:lnTo>
                  <a:lnTo>
                    <a:pt x="3277488" y="0"/>
                  </a:lnTo>
                  <a:lnTo>
                    <a:pt x="0" y="0"/>
                  </a:lnTo>
                  <a:lnTo>
                    <a:pt x="0" y="5251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BD43F680-BAD7-630D-6972-B7924F276B1B}"/>
                </a:ext>
              </a:extLst>
            </p:cNvPr>
            <p:cNvSpPr/>
            <p:nvPr/>
          </p:nvSpPr>
          <p:spPr>
            <a:xfrm>
              <a:off x="4316348" y="1416303"/>
              <a:ext cx="118745" cy="525145"/>
            </a:xfrm>
            <a:custGeom>
              <a:avLst/>
              <a:gdLst/>
              <a:ahLst/>
              <a:cxnLst/>
              <a:rect l="l" t="t" r="r" b="b"/>
              <a:pathLst>
                <a:path w="118745" h="525144">
                  <a:moveTo>
                    <a:pt x="59181" y="0"/>
                  </a:moveTo>
                  <a:lnTo>
                    <a:pt x="29332" y="35828"/>
                  </a:lnTo>
                  <a:lnTo>
                    <a:pt x="17351" y="76866"/>
                  </a:lnTo>
                  <a:lnTo>
                    <a:pt x="8090" y="129991"/>
                  </a:lnTo>
                  <a:lnTo>
                    <a:pt x="2117" y="192704"/>
                  </a:lnTo>
                  <a:lnTo>
                    <a:pt x="0" y="262509"/>
                  </a:lnTo>
                  <a:lnTo>
                    <a:pt x="2117" y="332322"/>
                  </a:lnTo>
                  <a:lnTo>
                    <a:pt x="8090" y="395059"/>
                  </a:lnTo>
                  <a:lnTo>
                    <a:pt x="17351" y="448214"/>
                  </a:lnTo>
                  <a:lnTo>
                    <a:pt x="29332" y="489283"/>
                  </a:lnTo>
                  <a:lnTo>
                    <a:pt x="59181" y="525145"/>
                  </a:lnTo>
                  <a:lnTo>
                    <a:pt x="74952" y="515762"/>
                  </a:lnTo>
                  <a:lnTo>
                    <a:pt x="101123" y="448214"/>
                  </a:lnTo>
                  <a:lnTo>
                    <a:pt x="110395" y="395059"/>
                  </a:lnTo>
                  <a:lnTo>
                    <a:pt x="116373" y="332322"/>
                  </a:lnTo>
                  <a:lnTo>
                    <a:pt x="118490" y="262509"/>
                  </a:lnTo>
                  <a:lnTo>
                    <a:pt x="116373" y="192704"/>
                  </a:lnTo>
                  <a:lnTo>
                    <a:pt x="110395" y="129991"/>
                  </a:lnTo>
                  <a:lnTo>
                    <a:pt x="101123" y="76866"/>
                  </a:lnTo>
                  <a:lnTo>
                    <a:pt x="89121" y="35828"/>
                  </a:lnTo>
                  <a:lnTo>
                    <a:pt x="591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DE03217D-010B-298C-2125-24E655C8EC06}"/>
                </a:ext>
              </a:extLst>
            </p:cNvPr>
            <p:cNvSpPr/>
            <p:nvPr/>
          </p:nvSpPr>
          <p:spPr>
            <a:xfrm>
              <a:off x="4316348" y="1416303"/>
              <a:ext cx="118745" cy="525145"/>
            </a:xfrm>
            <a:custGeom>
              <a:avLst/>
              <a:gdLst/>
              <a:ahLst/>
              <a:cxnLst/>
              <a:rect l="l" t="t" r="r" b="b"/>
              <a:pathLst>
                <a:path w="118745" h="525144">
                  <a:moveTo>
                    <a:pt x="0" y="262509"/>
                  </a:moveTo>
                  <a:lnTo>
                    <a:pt x="2117" y="192704"/>
                  </a:lnTo>
                  <a:lnTo>
                    <a:pt x="8090" y="129991"/>
                  </a:lnTo>
                  <a:lnTo>
                    <a:pt x="17351" y="76866"/>
                  </a:lnTo>
                  <a:lnTo>
                    <a:pt x="29332" y="35828"/>
                  </a:lnTo>
                  <a:lnTo>
                    <a:pt x="59181" y="0"/>
                  </a:lnTo>
                  <a:lnTo>
                    <a:pt x="74952" y="9373"/>
                  </a:lnTo>
                  <a:lnTo>
                    <a:pt x="101123" y="76866"/>
                  </a:lnTo>
                  <a:lnTo>
                    <a:pt x="110395" y="129991"/>
                  </a:lnTo>
                  <a:lnTo>
                    <a:pt x="116373" y="192704"/>
                  </a:lnTo>
                  <a:lnTo>
                    <a:pt x="118490" y="262509"/>
                  </a:lnTo>
                  <a:lnTo>
                    <a:pt x="116373" y="332322"/>
                  </a:lnTo>
                  <a:lnTo>
                    <a:pt x="110395" y="395059"/>
                  </a:lnTo>
                  <a:lnTo>
                    <a:pt x="101123" y="448214"/>
                  </a:lnTo>
                  <a:lnTo>
                    <a:pt x="89121" y="489283"/>
                  </a:lnTo>
                  <a:lnTo>
                    <a:pt x="59181" y="525145"/>
                  </a:lnTo>
                  <a:lnTo>
                    <a:pt x="43465" y="515762"/>
                  </a:lnTo>
                  <a:lnTo>
                    <a:pt x="17351" y="448214"/>
                  </a:lnTo>
                  <a:lnTo>
                    <a:pt x="8090" y="395059"/>
                  </a:lnTo>
                  <a:lnTo>
                    <a:pt x="2117" y="332322"/>
                  </a:lnTo>
                  <a:lnTo>
                    <a:pt x="0" y="2625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7">
              <a:extLst>
                <a:ext uri="{FF2B5EF4-FFF2-40B4-BE49-F238E27FC236}">
                  <a16:creationId xmlns:a16="http://schemas.microsoft.com/office/drawing/2014/main" id="{5555ECD9-D345-C16D-E629-6DD8E5367E49}"/>
                </a:ext>
              </a:extLst>
            </p:cNvPr>
            <p:cNvSpPr/>
            <p:nvPr/>
          </p:nvSpPr>
          <p:spPr>
            <a:xfrm>
              <a:off x="7610347" y="1427670"/>
              <a:ext cx="49530" cy="502920"/>
            </a:xfrm>
            <a:custGeom>
              <a:avLst/>
              <a:gdLst/>
              <a:ahLst/>
              <a:cxnLst/>
              <a:rect l="l" t="t" r="r" b="b"/>
              <a:pathLst>
                <a:path w="49529" h="502919">
                  <a:moveTo>
                    <a:pt x="49359" y="0"/>
                  </a:moveTo>
                  <a:lnTo>
                    <a:pt x="0" y="0"/>
                  </a:lnTo>
                  <a:lnTo>
                    <a:pt x="0" y="502348"/>
                  </a:lnTo>
                  <a:lnTo>
                    <a:pt x="49359" y="502348"/>
                  </a:lnTo>
                  <a:lnTo>
                    <a:pt x="4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8">
                <a:extLst>
                  <a:ext uri="{FF2B5EF4-FFF2-40B4-BE49-F238E27FC236}">
                    <a16:creationId xmlns:a16="http://schemas.microsoft.com/office/drawing/2014/main" id="{CD8761CB-7FE1-D810-6C86-8CB6D08ED35D}"/>
                  </a:ext>
                </a:extLst>
              </p:cNvPr>
              <p:cNvSpPr txBox="1"/>
              <p:nvPr/>
            </p:nvSpPr>
            <p:spPr>
              <a:xfrm>
                <a:off x="3990847" y="1466469"/>
                <a:ext cx="178435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sSubPr>
                        <m:e>
                          <m:r>
                            <a:rPr lang="cs-CZ" sz="1800" i="1" dirty="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𝑃</m:t>
                          </m:r>
                        </m:e>
                        <m:sub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sz="1800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14" name="object 18">
                <a:extLst>
                  <a:ext uri="{FF2B5EF4-FFF2-40B4-BE49-F238E27FC236}">
                    <a16:creationId xmlns:a16="http://schemas.microsoft.com/office/drawing/2014/main" id="{CD8761CB-7FE1-D810-6C86-8CB6D08E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847" y="1466469"/>
                <a:ext cx="178435" cy="299720"/>
              </a:xfrm>
              <a:prstGeom prst="rect">
                <a:avLst/>
              </a:prstGeom>
              <a:blipFill>
                <a:blip r:embed="rId3"/>
                <a:stretch>
                  <a:fillRect l="-41379" r="-65517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19">
            <a:extLst>
              <a:ext uri="{FF2B5EF4-FFF2-40B4-BE49-F238E27FC236}">
                <a16:creationId xmlns:a16="http://schemas.microsoft.com/office/drawing/2014/main" id="{F995E9F7-B435-2447-3C35-5B943FC1A9A3}"/>
              </a:ext>
            </a:extLst>
          </p:cNvPr>
          <p:cNvSpPr txBox="1"/>
          <p:nvPr/>
        </p:nvSpPr>
        <p:spPr>
          <a:xfrm>
            <a:off x="4126484" y="1599057"/>
            <a:ext cx="3502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0525" algn="l"/>
                <a:tab pos="3489325" algn="l"/>
              </a:tabLst>
            </a:pPr>
            <a:r>
              <a:rPr sz="1200" dirty="0">
                <a:latin typeface="Microsoft Sans Serif"/>
                <a:cs typeface="Microsoft Sans Serif"/>
              </a:rPr>
              <a:t>	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20">
                <a:extLst>
                  <a:ext uri="{FF2B5EF4-FFF2-40B4-BE49-F238E27FC236}">
                    <a16:creationId xmlns:a16="http://schemas.microsoft.com/office/drawing/2014/main" id="{9C52918B-F148-EB68-BE75-01679B7D1B7B}"/>
                  </a:ext>
                </a:extLst>
              </p:cNvPr>
              <p:cNvSpPr txBox="1"/>
              <p:nvPr/>
            </p:nvSpPr>
            <p:spPr>
              <a:xfrm>
                <a:off x="7724647" y="1479626"/>
                <a:ext cx="178435" cy="30035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sSubPr>
                        <m:e>
                          <m:r>
                            <a:rPr lang="cs-CZ" sz="1800" i="1" dirty="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𝑃</m:t>
                          </m:r>
                        </m:e>
                        <m:sub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  <a:cs typeface="Microsoft Sans Serif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sz="1800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16" name="object 20">
                <a:extLst>
                  <a:ext uri="{FF2B5EF4-FFF2-40B4-BE49-F238E27FC236}">
                    <a16:creationId xmlns:a16="http://schemas.microsoft.com/office/drawing/2014/main" id="{9C52918B-F148-EB68-BE75-01679B7D1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647" y="1479626"/>
                <a:ext cx="178435" cy="300355"/>
              </a:xfrm>
              <a:prstGeom prst="rect">
                <a:avLst/>
              </a:prstGeom>
              <a:blipFill>
                <a:blip r:embed="rId4"/>
                <a:stretch>
                  <a:fillRect l="-37931" r="-75862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22">
            <a:extLst>
              <a:ext uri="{FF2B5EF4-FFF2-40B4-BE49-F238E27FC236}">
                <a16:creationId xmlns:a16="http://schemas.microsoft.com/office/drawing/2014/main" id="{FE98EAF5-63D2-842F-EE96-5CC74790B2D3}"/>
              </a:ext>
            </a:extLst>
          </p:cNvPr>
          <p:cNvSpPr/>
          <p:nvPr/>
        </p:nvSpPr>
        <p:spPr>
          <a:xfrm>
            <a:off x="4385436" y="2200148"/>
            <a:ext cx="3248025" cy="76200"/>
          </a:xfrm>
          <a:custGeom>
            <a:avLst/>
            <a:gdLst/>
            <a:ahLst/>
            <a:cxnLst/>
            <a:rect l="l" t="t" r="r" b="b"/>
            <a:pathLst>
              <a:path w="32480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248025" h="76200">
                <a:moveTo>
                  <a:pt x="3171697" y="0"/>
                </a:moveTo>
                <a:lnTo>
                  <a:pt x="3171697" y="76200"/>
                </a:lnTo>
                <a:lnTo>
                  <a:pt x="3235197" y="44450"/>
                </a:lnTo>
                <a:lnTo>
                  <a:pt x="3184397" y="44450"/>
                </a:lnTo>
                <a:lnTo>
                  <a:pt x="3184397" y="31750"/>
                </a:lnTo>
                <a:lnTo>
                  <a:pt x="3235197" y="31750"/>
                </a:lnTo>
                <a:lnTo>
                  <a:pt x="3171697" y="0"/>
                </a:lnTo>
                <a:close/>
              </a:path>
              <a:path w="324802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248025" h="76200">
                <a:moveTo>
                  <a:pt x="317169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171697" y="44450"/>
                </a:lnTo>
                <a:lnTo>
                  <a:pt x="3171697" y="31750"/>
                </a:lnTo>
                <a:close/>
              </a:path>
              <a:path w="3248025" h="76200">
                <a:moveTo>
                  <a:pt x="3235197" y="31750"/>
                </a:moveTo>
                <a:lnTo>
                  <a:pt x="3184397" y="31750"/>
                </a:lnTo>
                <a:lnTo>
                  <a:pt x="3184397" y="44450"/>
                </a:lnTo>
                <a:lnTo>
                  <a:pt x="3235197" y="44450"/>
                </a:lnTo>
                <a:lnTo>
                  <a:pt x="3247897" y="38100"/>
                </a:lnTo>
                <a:lnTo>
                  <a:pt x="323519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42959CC1-7991-3177-4612-25CB0D4F5394}"/>
              </a:ext>
            </a:extLst>
          </p:cNvPr>
          <p:cNvSpPr/>
          <p:nvPr/>
        </p:nvSpPr>
        <p:spPr>
          <a:xfrm>
            <a:off x="5924550" y="1412494"/>
            <a:ext cx="78105" cy="276225"/>
          </a:xfrm>
          <a:custGeom>
            <a:avLst/>
            <a:gdLst/>
            <a:ahLst/>
            <a:cxnLst/>
            <a:rect l="l" t="t" r="r" b="b"/>
            <a:pathLst>
              <a:path w="78104" h="276225">
                <a:moveTo>
                  <a:pt x="33122" y="199781"/>
                </a:moveTo>
                <a:lnTo>
                  <a:pt x="1397" y="200151"/>
                </a:lnTo>
                <a:lnTo>
                  <a:pt x="40386" y="275843"/>
                </a:lnTo>
                <a:lnTo>
                  <a:pt x="71179" y="212470"/>
                </a:lnTo>
                <a:lnTo>
                  <a:pt x="33274" y="212470"/>
                </a:lnTo>
                <a:lnTo>
                  <a:pt x="33122" y="199781"/>
                </a:lnTo>
                <a:close/>
              </a:path>
              <a:path w="78104" h="276225">
                <a:moveTo>
                  <a:pt x="45822" y="199633"/>
                </a:moveTo>
                <a:lnTo>
                  <a:pt x="33122" y="199781"/>
                </a:lnTo>
                <a:lnTo>
                  <a:pt x="33274" y="212470"/>
                </a:lnTo>
                <a:lnTo>
                  <a:pt x="45974" y="212343"/>
                </a:lnTo>
                <a:lnTo>
                  <a:pt x="45822" y="199633"/>
                </a:lnTo>
                <a:close/>
              </a:path>
              <a:path w="78104" h="276225">
                <a:moveTo>
                  <a:pt x="77597" y="199262"/>
                </a:moveTo>
                <a:lnTo>
                  <a:pt x="45822" y="199633"/>
                </a:lnTo>
                <a:lnTo>
                  <a:pt x="45974" y="212343"/>
                </a:lnTo>
                <a:lnTo>
                  <a:pt x="33274" y="212470"/>
                </a:lnTo>
                <a:lnTo>
                  <a:pt x="71179" y="212470"/>
                </a:lnTo>
                <a:lnTo>
                  <a:pt x="77597" y="199262"/>
                </a:lnTo>
                <a:close/>
              </a:path>
              <a:path w="78104" h="276225">
                <a:moveTo>
                  <a:pt x="44347" y="76063"/>
                </a:moveTo>
                <a:lnTo>
                  <a:pt x="31647" y="76211"/>
                </a:lnTo>
                <a:lnTo>
                  <a:pt x="33122" y="199781"/>
                </a:lnTo>
                <a:lnTo>
                  <a:pt x="45822" y="199633"/>
                </a:lnTo>
                <a:lnTo>
                  <a:pt x="44347" y="76063"/>
                </a:lnTo>
                <a:close/>
              </a:path>
              <a:path w="78104" h="276225">
                <a:moveTo>
                  <a:pt x="37084" y="0"/>
                </a:moveTo>
                <a:lnTo>
                  <a:pt x="0" y="76580"/>
                </a:lnTo>
                <a:lnTo>
                  <a:pt x="31647" y="76211"/>
                </a:lnTo>
                <a:lnTo>
                  <a:pt x="31496" y="63500"/>
                </a:lnTo>
                <a:lnTo>
                  <a:pt x="44196" y="63372"/>
                </a:lnTo>
                <a:lnTo>
                  <a:pt x="69833" y="63372"/>
                </a:lnTo>
                <a:lnTo>
                  <a:pt x="37084" y="0"/>
                </a:lnTo>
                <a:close/>
              </a:path>
              <a:path w="78104" h="276225">
                <a:moveTo>
                  <a:pt x="44196" y="63372"/>
                </a:moveTo>
                <a:lnTo>
                  <a:pt x="31496" y="63500"/>
                </a:lnTo>
                <a:lnTo>
                  <a:pt x="31647" y="76211"/>
                </a:lnTo>
                <a:lnTo>
                  <a:pt x="44347" y="76063"/>
                </a:lnTo>
                <a:lnTo>
                  <a:pt x="44196" y="63372"/>
                </a:lnTo>
                <a:close/>
              </a:path>
              <a:path w="78104" h="276225">
                <a:moveTo>
                  <a:pt x="69833" y="63372"/>
                </a:moveTo>
                <a:lnTo>
                  <a:pt x="44196" y="63372"/>
                </a:lnTo>
                <a:lnTo>
                  <a:pt x="44347" y="76063"/>
                </a:lnTo>
                <a:lnTo>
                  <a:pt x="76200" y="75691"/>
                </a:lnTo>
                <a:lnTo>
                  <a:pt x="69833" y="63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5">
                <a:extLst>
                  <a:ext uri="{FF2B5EF4-FFF2-40B4-BE49-F238E27FC236}">
                    <a16:creationId xmlns:a16="http://schemas.microsoft.com/office/drawing/2014/main" id="{6AA97658-CBDE-FE6D-13CC-1B4737C825C3}"/>
                  </a:ext>
                </a:extLst>
              </p:cNvPr>
              <p:cNvSpPr txBox="1"/>
              <p:nvPr/>
            </p:nvSpPr>
            <p:spPr>
              <a:xfrm>
                <a:off x="6028323" y="1363504"/>
                <a:ext cx="101600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dirty="0" smtClean="0">
                          <a:latin typeface="Cambria Math" panose="02040503050406030204" pitchFamily="18" charset="0"/>
                          <a:cs typeface="Microsoft Sans Serif"/>
                        </a:rPr>
                        <m:t>𝑟</m:t>
                      </m:r>
                    </m:oMath>
                  </m:oMathPara>
                </a14:m>
                <a:endParaRPr sz="1800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20" name="object 25">
                <a:extLst>
                  <a:ext uri="{FF2B5EF4-FFF2-40B4-BE49-F238E27FC236}">
                    <a16:creationId xmlns:a16="http://schemas.microsoft.com/office/drawing/2014/main" id="{6AA97658-CBDE-FE6D-13CC-1B4737C82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323" y="1363504"/>
                <a:ext cx="101600" cy="299720"/>
              </a:xfrm>
              <a:prstGeom prst="rect">
                <a:avLst/>
              </a:prstGeom>
              <a:blipFill>
                <a:blip r:embed="rId5"/>
                <a:stretch>
                  <a:fillRect l="-47059" r="-764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ject 26">
            <a:extLst>
              <a:ext uri="{FF2B5EF4-FFF2-40B4-BE49-F238E27FC236}">
                <a16:creationId xmlns:a16="http://schemas.microsoft.com/office/drawing/2014/main" id="{0C8F5D3A-730E-E1CD-9FB2-C7D71EAA4B68}"/>
              </a:ext>
            </a:extLst>
          </p:cNvPr>
          <p:cNvSpPr/>
          <p:nvPr/>
        </p:nvSpPr>
        <p:spPr>
          <a:xfrm>
            <a:off x="4375530" y="2078482"/>
            <a:ext cx="3269615" cy="287655"/>
          </a:xfrm>
          <a:custGeom>
            <a:avLst/>
            <a:gdLst/>
            <a:ahLst/>
            <a:cxnLst/>
            <a:rect l="l" t="t" r="r" b="b"/>
            <a:pathLst>
              <a:path w="3269615" h="287655">
                <a:moveTo>
                  <a:pt x="0" y="0"/>
                </a:moveTo>
                <a:lnTo>
                  <a:pt x="0" y="273938"/>
                </a:lnTo>
              </a:path>
              <a:path w="3269615" h="287655">
                <a:moveTo>
                  <a:pt x="3269361" y="13334"/>
                </a:moveTo>
                <a:lnTo>
                  <a:pt x="3269361" y="28727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7">
            <a:extLst>
              <a:ext uri="{FF2B5EF4-FFF2-40B4-BE49-F238E27FC236}">
                <a16:creationId xmlns:a16="http://schemas.microsoft.com/office/drawing/2014/main" id="{581FA56B-DADA-F3CD-CF6B-962467ED6A67}"/>
              </a:ext>
            </a:extLst>
          </p:cNvPr>
          <p:cNvSpPr/>
          <p:nvPr/>
        </p:nvSpPr>
        <p:spPr>
          <a:xfrm>
            <a:off x="4517135" y="1682623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318" y="0"/>
                </a:lnTo>
              </a:path>
            </a:pathLst>
          </a:custGeom>
          <a:ln w="9525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8">
            <a:extLst>
              <a:ext uri="{FF2B5EF4-FFF2-40B4-BE49-F238E27FC236}">
                <a16:creationId xmlns:a16="http://schemas.microsoft.com/office/drawing/2014/main" id="{A75E9DC0-7801-B6D2-A95E-CB2093276B6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8164" y="5566498"/>
            <a:ext cx="38671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B51EC-28A5-4762-77DE-0A3557B0B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12B786-2E16-6DE5-659D-79FCE345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resistance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6BFD6AE-B013-6EB2-4EC5-2068E2B718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cs-CZ" dirty="0"/>
                  <a:t>Airway resistence </a:t>
                </a:r>
                <a:r>
                  <a:rPr lang="en-US" dirty="0"/>
                  <a:t>(R</a:t>
                </a:r>
                <a:r>
                  <a:rPr lang="en-US" baseline="-25000" dirty="0"/>
                  <a:t>d</a:t>
                </a:r>
                <a:r>
                  <a:rPr lang="en-US" dirty="0"/>
                  <a:t>) results from inner friction between flowing gas and the airway wall.</a:t>
                </a:r>
                <a:r>
                  <a:rPr lang="cs-CZ" dirty="0"/>
                  <a:t> </a:t>
                </a:r>
                <a:endParaRPr lang="cs-CZ" sz="10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sub>
                            <m:sup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cs-CZ" dirty="0"/>
              </a:p>
              <a:p>
                <a:r>
                  <a:rPr lang="en-US" dirty="0"/>
                  <a:t>A small change in the radius of the airways (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d</a:t>
                </a:r>
                <a:r>
                  <a:rPr lang="en-US" dirty="0"/>
                  <a:t>) causes a substantially bigger change in the airway resistance to airflow (R</a:t>
                </a:r>
                <a:r>
                  <a:rPr lang="en-US" baseline="-25000" dirty="0"/>
                  <a:t>d</a:t>
                </a:r>
                <a:r>
                  <a:rPr lang="en-US" dirty="0"/>
                  <a:t>). </a:t>
                </a:r>
              </a:p>
              <a:p>
                <a:pPr lvl="1"/>
                <a:r>
                  <a:rPr lang="en-US" dirty="0"/>
                  <a:t>Narrowing (obstruction) of the airways occurs when the chest is compressed, the mucous membrane is swollen, vocal cords are swollen, smooth muscles of the airways are constricted when a foreign body is inhaled, asthma attack or other allergic reaction</a:t>
                </a:r>
              </a:p>
              <a:p>
                <a:pPr lvl="1"/>
                <a:r>
                  <a:rPr lang="en-US" dirty="0"/>
                  <a:t>Bronchioles are the main contributors to resistance: a large proportion of smooth muscle and no cartilaginous reinforcement, they contain receptors for various agents (histamine – </a:t>
                </a:r>
                <a:r>
                  <a:rPr lang="en-US" dirty="0" err="1"/>
                  <a:t>bronchioloconstriction</a:t>
                </a:r>
                <a:r>
                  <a:rPr lang="en-US" dirty="0"/>
                  <a:t>, adrenaline – </a:t>
                </a:r>
                <a:r>
                  <a:rPr lang="en-US" dirty="0" err="1"/>
                  <a:t>bronchiolodilatation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6BFD6AE-B013-6EB2-4EC5-2068E2B718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0" t="-2651" r="-2834" b="-132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12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43CC3C-65E2-F77A-C1C1-642F1D9872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30535-C11C-13D7-C4A9-5321C6AD2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297BE-BF16-77EC-B582-1791A713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pneumotachography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16FD208-3A53-50A4-331E-23B8EA190D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596829"/>
                <a:ext cx="5399367" cy="4546263"/>
              </a:xfrm>
            </p:spPr>
            <p:txBody>
              <a:bodyPr/>
              <a:lstStyle/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en-US" sz="2000" dirty="0"/>
                  <a:t>The airflow in the pneumotachograph is the same as the airflow in the airways</a:t>
                </a:r>
                <a:r>
                  <a:rPr lang="cs-CZ" sz="2000" dirty="0"/>
                  <a:t>: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sz="10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𝑎𝑙𝑣</m:t>
                              </m:r>
                            </m:sub>
                          </m:s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1800" dirty="0" err="1"/>
                  <a:t>Substitution</a:t>
                </a:r>
                <a:r>
                  <a:rPr lang="cs-CZ" sz="1800" dirty="0"/>
                  <a:t>: 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</m:oMath>
                  </m:oMathPara>
                </a14:m>
                <a:endParaRPr lang="cs-CZ" sz="18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𝑎𝑙𝑣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𝑎𝑙𝑣</m:t>
                          </m:r>
                        </m:sub>
                      </m:sSub>
                      <m:r>
                        <a:rPr lang="cs-CZ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</m:oMath>
                  </m:oMathPara>
                </a14:m>
                <a:endParaRPr lang="cs-CZ" sz="18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sz="12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𝑎𝑙𝑣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cs-CZ" sz="18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sz="7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1800" dirty="0" err="1"/>
                  <a:t>Pneumotachograph</a:t>
                </a:r>
                <a:r>
                  <a:rPr lang="cs-CZ" sz="1800" dirty="0"/>
                  <a:t> resistence: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=0.0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43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</a:rPr>
                      <m:t>kPa</m:t>
                    </m:r>
                    <m:r>
                      <a:rPr lang="cs-CZ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cs-CZ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endParaRPr lang="cs-CZ" sz="18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sz="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200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sz="1800" dirty="0"/>
                  <a:t> and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𝑎𝑙𝑣</m:t>
                        </m:r>
                      </m:sub>
                    </m:sSub>
                  </m:oMath>
                </a14:m>
                <a:r>
                  <a:rPr lang="cs-CZ" sz="1800" dirty="0"/>
                  <a:t> are </a:t>
                </a:r>
                <a:r>
                  <a:rPr lang="cs-CZ" sz="1800" dirty="0" err="1"/>
                  <a:t>measured</a:t>
                </a:r>
                <a:endParaRPr lang="cs-CZ" sz="18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en-US" sz="1400" dirty="0"/>
                  <a:t>(Note: The values are in mV, not kPa, which does not matter because they are in ratio. Do not write minus for expiratory values.)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sz="18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16FD208-3A53-50A4-331E-23B8EA190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596829"/>
                <a:ext cx="5399367" cy="4546263"/>
              </a:xfrm>
              <a:blipFill>
                <a:blip r:embed="rId2"/>
                <a:stretch>
                  <a:fillRect l="-1467" t="-1609" r="-6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object 22">
            <a:extLst>
              <a:ext uri="{FF2B5EF4-FFF2-40B4-BE49-F238E27FC236}">
                <a16:creationId xmlns:a16="http://schemas.microsoft.com/office/drawing/2014/main" id="{3EC3ED9B-DC66-F385-7449-720008FCE8A0}"/>
              </a:ext>
            </a:extLst>
          </p:cNvPr>
          <p:cNvGrpSpPr/>
          <p:nvPr/>
        </p:nvGrpSpPr>
        <p:grpSpPr>
          <a:xfrm>
            <a:off x="6292339" y="2152523"/>
            <a:ext cx="4504690" cy="3819525"/>
            <a:chOff x="6292339" y="2152523"/>
            <a:chExt cx="4504690" cy="3819525"/>
          </a:xfrm>
        </p:grpSpPr>
        <p:sp>
          <p:nvSpPr>
            <p:cNvPr id="15" name="object 23">
              <a:extLst>
                <a:ext uri="{FF2B5EF4-FFF2-40B4-BE49-F238E27FC236}">
                  <a16:creationId xmlns:a16="http://schemas.microsoft.com/office/drawing/2014/main" id="{CED2C13B-4549-04B1-409E-BB90522EBBB7}"/>
                </a:ext>
              </a:extLst>
            </p:cNvPr>
            <p:cNvSpPr/>
            <p:nvPr/>
          </p:nvSpPr>
          <p:spPr>
            <a:xfrm>
              <a:off x="8594453" y="3557248"/>
              <a:ext cx="1682750" cy="2395855"/>
            </a:xfrm>
            <a:custGeom>
              <a:avLst/>
              <a:gdLst/>
              <a:ahLst/>
              <a:cxnLst/>
              <a:rect l="l" t="t" r="r" b="b"/>
              <a:pathLst>
                <a:path w="1682750" h="2395854">
                  <a:moveTo>
                    <a:pt x="70121" y="290978"/>
                  </a:moveTo>
                  <a:lnTo>
                    <a:pt x="57311" y="352551"/>
                  </a:lnTo>
                  <a:lnTo>
                    <a:pt x="45764" y="428018"/>
                  </a:lnTo>
                  <a:lnTo>
                    <a:pt x="40467" y="470386"/>
                  </a:lnTo>
                  <a:lnTo>
                    <a:pt x="35490" y="515535"/>
                  </a:lnTo>
                  <a:lnTo>
                    <a:pt x="30834" y="563235"/>
                  </a:lnTo>
                  <a:lnTo>
                    <a:pt x="26500" y="613255"/>
                  </a:lnTo>
                  <a:lnTo>
                    <a:pt x="22489" y="665365"/>
                  </a:lnTo>
                  <a:lnTo>
                    <a:pt x="18802" y="719332"/>
                  </a:lnTo>
                  <a:lnTo>
                    <a:pt x="15440" y="774928"/>
                  </a:lnTo>
                  <a:lnTo>
                    <a:pt x="12406" y="831921"/>
                  </a:lnTo>
                  <a:lnTo>
                    <a:pt x="9699" y="890081"/>
                  </a:lnTo>
                  <a:lnTo>
                    <a:pt x="7322" y="949176"/>
                  </a:lnTo>
                  <a:lnTo>
                    <a:pt x="5275" y="1008975"/>
                  </a:lnTo>
                  <a:lnTo>
                    <a:pt x="3560" y="1069249"/>
                  </a:lnTo>
                  <a:lnTo>
                    <a:pt x="2177" y="1129767"/>
                  </a:lnTo>
                  <a:lnTo>
                    <a:pt x="1129" y="1190297"/>
                  </a:lnTo>
                  <a:lnTo>
                    <a:pt x="415" y="1250609"/>
                  </a:lnTo>
                  <a:lnTo>
                    <a:pt x="39" y="1310472"/>
                  </a:lnTo>
                  <a:lnTo>
                    <a:pt x="0" y="1369656"/>
                  </a:lnTo>
                  <a:lnTo>
                    <a:pt x="299" y="1427929"/>
                  </a:lnTo>
                  <a:lnTo>
                    <a:pt x="939" y="1485062"/>
                  </a:lnTo>
                  <a:lnTo>
                    <a:pt x="1920" y="1540822"/>
                  </a:lnTo>
                  <a:lnTo>
                    <a:pt x="3243" y="1594981"/>
                  </a:lnTo>
                  <a:lnTo>
                    <a:pt x="4911" y="1647306"/>
                  </a:lnTo>
                  <a:lnTo>
                    <a:pt x="6923" y="1697566"/>
                  </a:lnTo>
                  <a:lnTo>
                    <a:pt x="9281" y="1745533"/>
                  </a:lnTo>
                  <a:lnTo>
                    <a:pt x="11987" y="1790974"/>
                  </a:lnTo>
                  <a:lnTo>
                    <a:pt x="15041" y="1833658"/>
                  </a:lnTo>
                  <a:lnTo>
                    <a:pt x="18444" y="1873356"/>
                  </a:lnTo>
                  <a:lnTo>
                    <a:pt x="26306" y="1942867"/>
                  </a:lnTo>
                  <a:lnTo>
                    <a:pt x="37940" y="2022165"/>
                  </a:lnTo>
                  <a:lnTo>
                    <a:pt x="49856" y="2089129"/>
                  </a:lnTo>
                  <a:lnTo>
                    <a:pt x="62818" y="2144994"/>
                  </a:lnTo>
                  <a:lnTo>
                    <a:pt x="77590" y="2190996"/>
                  </a:lnTo>
                  <a:lnTo>
                    <a:pt x="94936" y="2228371"/>
                  </a:lnTo>
                  <a:lnTo>
                    <a:pt x="140403" y="2282183"/>
                  </a:lnTo>
                  <a:lnTo>
                    <a:pt x="205328" y="2316318"/>
                  </a:lnTo>
                  <a:lnTo>
                    <a:pt x="246998" y="2329095"/>
                  </a:lnTo>
                  <a:lnTo>
                    <a:pt x="295823" y="2340662"/>
                  </a:lnTo>
                  <a:lnTo>
                    <a:pt x="352569" y="2352252"/>
                  </a:lnTo>
                  <a:lnTo>
                    <a:pt x="432302" y="2364197"/>
                  </a:lnTo>
                  <a:lnTo>
                    <a:pt x="480981" y="2369329"/>
                  </a:lnTo>
                  <a:lnTo>
                    <a:pt x="534545" y="2373929"/>
                  </a:lnTo>
                  <a:lnTo>
                    <a:pt x="592255" y="2378017"/>
                  </a:lnTo>
                  <a:lnTo>
                    <a:pt x="653368" y="2381615"/>
                  </a:lnTo>
                  <a:lnTo>
                    <a:pt x="717143" y="2384742"/>
                  </a:lnTo>
                  <a:lnTo>
                    <a:pt x="782840" y="2387420"/>
                  </a:lnTo>
                  <a:lnTo>
                    <a:pt x="849717" y="2389670"/>
                  </a:lnTo>
                  <a:lnTo>
                    <a:pt x="917032" y="2391512"/>
                  </a:lnTo>
                  <a:lnTo>
                    <a:pt x="984045" y="2392966"/>
                  </a:lnTo>
                  <a:lnTo>
                    <a:pt x="1050014" y="2394055"/>
                  </a:lnTo>
                  <a:lnTo>
                    <a:pt x="1114198" y="2394798"/>
                  </a:lnTo>
                  <a:lnTo>
                    <a:pt x="1175855" y="2395216"/>
                  </a:lnTo>
                  <a:lnTo>
                    <a:pt x="1234245" y="2395330"/>
                  </a:lnTo>
                  <a:lnTo>
                    <a:pt x="1288626" y="2395161"/>
                  </a:lnTo>
                  <a:lnTo>
                    <a:pt x="1338257" y="2394730"/>
                  </a:lnTo>
                  <a:lnTo>
                    <a:pt x="1382397" y="2394056"/>
                  </a:lnTo>
                  <a:lnTo>
                    <a:pt x="1451238" y="2392068"/>
                  </a:lnTo>
                  <a:lnTo>
                    <a:pt x="1535727" y="2380907"/>
                  </a:lnTo>
                  <a:lnTo>
                    <a:pt x="1581785" y="2367812"/>
                  </a:lnTo>
                  <a:lnTo>
                    <a:pt x="1622977" y="2348609"/>
                  </a:lnTo>
                  <a:lnTo>
                    <a:pt x="1654892" y="2321834"/>
                  </a:lnTo>
                  <a:lnTo>
                    <a:pt x="1673115" y="2286021"/>
                  </a:lnTo>
                  <a:lnTo>
                    <a:pt x="1682261" y="2234644"/>
                  </a:lnTo>
                  <a:lnTo>
                    <a:pt x="1680360" y="2207338"/>
                  </a:lnTo>
                  <a:lnTo>
                    <a:pt x="1654809" y="2126752"/>
                  </a:lnTo>
                  <a:lnTo>
                    <a:pt x="1627642" y="2064379"/>
                  </a:lnTo>
                  <a:lnTo>
                    <a:pt x="1588533" y="1981221"/>
                  </a:lnTo>
                  <a:lnTo>
                    <a:pt x="1573102" y="1954412"/>
                  </a:lnTo>
                  <a:lnTo>
                    <a:pt x="1556192" y="1924930"/>
                  </a:lnTo>
                  <a:lnTo>
                    <a:pt x="1537873" y="1892917"/>
                  </a:lnTo>
                  <a:lnTo>
                    <a:pt x="1518215" y="1858511"/>
                  </a:lnTo>
                  <a:lnTo>
                    <a:pt x="1497288" y="1821854"/>
                  </a:lnTo>
                  <a:lnTo>
                    <a:pt x="1475162" y="1783084"/>
                  </a:lnTo>
                  <a:lnTo>
                    <a:pt x="1451907" y="1742342"/>
                  </a:lnTo>
                  <a:lnTo>
                    <a:pt x="1427592" y="1699768"/>
                  </a:lnTo>
                  <a:lnTo>
                    <a:pt x="1402287" y="1655501"/>
                  </a:lnTo>
                  <a:lnTo>
                    <a:pt x="1376063" y="1609682"/>
                  </a:lnTo>
                  <a:lnTo>
                    <a:pt x="1348989" y="1562450"/>
                  </a:lnTo>
                  <a:lnTo>
                    <a:pt x="1321135" y="1513945"/>
                  </a:lnTo>
                  <a:lnTo>
                    <a:pt x="1292570" y="1464308"/>
                  </a:lnTo>
                  <a:lnTo>
                    <a:pt x="1263366" y="1413677"/>
                  </a:lnTo>
                  <a:lnTo>
                    <a:pt x="1233591" y="1362194"/>
                  </a:lnTo>
                  <a:lnTo>
                    <a:pt x="1203316" y="1309997"/>
                  </a:lnTo>
                  <a:lnTo>
                    <a:pt x="1172610" y="1257228"/>
                  </a:lnTo>
                  <a:lnTo>
                    <a:pt x="1141543" y="1204025"/>
                  </a:lnTo>
                  <a:lnTo>
                    <a:pt x="1110186" y="1150528"/>
                  </a:lnTo>
                  <a:lnTo>
                    <a:pt x="1078607" y="1096879"/>
                  </a:lnTo>
                  <a:lnTo>
                    <a:pt x="1046878" y="1043215"/>
                  </a:lnTo>
                  <a:lnTo>
                    <a:pt x="1015067" y="989678"/>
                  </a:lnTo>
                  <a:lnTo>
                    <a:pt x="983245" y="936407"/>
                  </a:lnTo>
                  <a:lnTo>
                    <a:pt x="951482" y="883543"/>
                  </a:lnTo>
                  <a:lnTo>
                    <a:pt x="919847" y="831224"/>
                  </a:lnTo>
                  <a:lnTo>
                    <a:pt x="888410" y="779592"/>
                  </a:lnTo>
                  <a:lnTo>
                    <a:pt x="857241" y="728785"/>
                  </a:lnTo>
                  <a:lnTo>
                    <a:pt x="826411" y="678945"/>
                  </a:lnTo>
                  <a:lnTo>
                    <a:pt x="795988" y="630209"/>
                  </a:lnTo>
                  <a:lnTo>
                    <a:pt x="766043" y="582720"/>
                  </a:lnTo>
                  <a:lnTo>
                    <a:pt x="736646" y="536616"/>
                  </a:lnTo>
                  <a:lnTo>
                    <a:pt x="707866" y="492037"/>
                  </a:lnTo>
                  <a:lnTo>
                    <a:pt x="679774" y="449124"/>
                  </a:lnTo>
                  <a:lnTo>
                    <a:pt x="652439" y="408016"/>
                  </a:lnTo>
                  <a:lnTo>
                    <a:pt x="625932" y="368853"/>
                  </a:lnTo>
                  <a:lnTo>
                    <a:pt x="600321" y="331776"/>
                  </a:lnTo>
                  <a:lnTo>
                    <a:pt x="575677" y="296923"/>
                  </a:lnTo>
                  <a:lnTo>
                    <a:pt x="552071" y="264435"/>
                  </a:lnTo>
                  <a:lnTo>
                    <a:pt x="508247" y="207113"/>
                  </a:lnTo>
                  <a:lnTo>
                    <a:pt x="469409" y="160930"/>
                  </a:lnTo>
                  <a:lnTo>
                    <a:pt x="424045" y="112708"/>
                  </a:lnTo>
                  <a:lnTo>
                    <a:pt x="382644" y="73465"/>
                  </a:lnTo>
                  <a:lnTo>
                    <a:pt x="344941" y="42887"/>
                  </a:lnTo>
                  <a:lnTo>
                    <a:pt x="310669" y="20659"/>
                  </a:lnTo>
                  <a:lnTo>
                    <a:pt x="251353" y="0"/>
                  </a:lnTo>
                  <a:lnTo>
                    <a:pt x="225776" y="940"/>
                  </a:lnTo>
                  <a:lnTo>
                    <a:pt x="181456" y="23790"/>
                  </a:lnTo>
                  <a:lnTo>
                    <a:pt x="144470" y="72507"/>
                  </a:lnTo>
                  <a:lnTo>
                    <a:pt x="112690" y="144578"/>
                  </a:lnTo>
                  <a:lnTo>
                    <a:pt x="98087" y="188587"/>
                  </a:lnTo>
                  <a:lnTo>
                    <a:pt x="83986" y="237491"/>
                  </a:lnTo>
                  <a:lnTo>
                    <a:pt x="70121" y="290978"/>
                  </a:lnTo>
                  <a:close/>
                </a:path>
              </a:pathLst>
            </a:custGeom>
            <a:ln w="38099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4">
              <a:extLst>
                <a:ext uri="{FF2B5EF4-FFF2-40B4-BE49-F238E27FC236}">
                  <a16:creationId xmlns:a16="http://schemas.microsoft.com/office/drawing/2014/main" id="{50753AE3-83A6-9413-2265-BF1BA41C2BEA}"/>
                </a:ext>
              </a:extLst>
            </p:cNvPr>
            <p:cNvSpPr/>
            <p:nvPr/>
          </p:nvSpPr>
          <p:spPr>
            <a:xfrm>
              <a:off x="8604504" y="4056126"/>
              <a:ext cx="37465" cy="261620"/>
            </a:xfrm>
            <a:custGeom>
              <a:avLst/>
              <a:gdLst/>
              <a:ahLst/>
              <a:cxnLst/>
              <a:rect l="l" t="t" r="r" b="b"/>
              <a:pathLst>
                <a:path w="37465" h="261620">
                  <a:moveTo>
                    <a:pt x="37338" y="0"/>
                  </a:moveTo>
                  <a:lnTo>
                    <a:pt x="0" y="261493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5">
              <a:extLst>
                <a:ext uri="{FF2B5EF4-FFF2-40B4-BE49-F238E27FC236}">
                  <a16:creationId xmlns:a16="http://schemas.microsoft.com/office/drawing/2014/main" id="{98FFC720-96AF-C211-78E5-3772684341C9}"/>
                </a:ext>
              </a:extLst>
            </p:cNvPr>
            <p:cNvSpPr/>
            <p:nvPr/>
          </p:nvSpPr>
          <p:spPr>
            <a:xfrm>
              <a:off x="8120380" y="2171573"/>
              <a:ext cx="564515" cy="523240"/>
            </a:xfrm>
            <a:custGeom>
              <a:avLst/>
              <a:gdLst/>
              <a:ahLst/>
              <a:cxnLst/>
              <a:rect l="l" t="t" r="r" b="b"/>
              <a:pathLst>
                <a:path w="564515" h="523239">
                  <a:moveTo>
                    <a:pt x="0" y="523113"/>
                  </a:moveTo>
                  <a:lnTo>
                    <a:pt x="2137" y="475496"/>
                  </a:lnTo>
                  <a:lnTo>
                    <a:pt x="8427" y="429078"/>
                  </a:lnTo>
                  <a:lnTo>
                    <a:pt x="18684" y="384042"/>
                  </a:lnTo>
                  <a:lnTo>
                    <a:pt x="32725" y="340574"/>
                  </a:lnTo>
                  <a:lnTo>
                    <a:pt x="50363" y="298859"/>
                  </a:lnTo>
                  <a:lnTo>
                    <a:pt x="71416" y="259079"/>
                  </a:lnTo>
                  <a:lnTo>
                    <a:pt x="95697" y="221422"/>
                  </a:lnTo>
                  <a:lnTo>
                    <a:pt x="123023" y="186070"/>
                  </a:lnTo>
                  <a:lnTo>
                    <a:pt x="153209" y="153209"/>
                  </a:lnTo>
                  <a:lnTo>
                    <a:pt x="186070" y="123023"/>
                  </a:lnTo>
                  <a:lnTo>
                    <a:pt x="221422" y="95697"/>
                  </a:lnTo>
                  <a:lnTo>
                    <a:pt x="259080" y="71416"/>
                  </a:lnTo>
                  <a:lnTo>
                    <a:pt x="298859" y="50363"/>
                  </a:lnTo>
                  <a:lnTo>
                    <a:pt x="340574" y="32725"/>
                  </a:lnTo>
                  <a:lnTo>
                    <a:pt x="384042" y="18684"/>
                  </a:lnTo>
                  <a:lnTo>
                    <a:pt x="429078" y="8427"/>
                  </a:lnTo>
                  <a:lnTo>
                    <a:pt x="475496" y="2137"/>
                  </a:lnTo>
                  <a:lnTo>
                    <a:pt x="523113" y="0"/>
                  </a:lnTo>
                  <a:lnTo>
                    <a:pt x="533324" y="115"/>
                  </a:lnTo>
                  <a:lnTo>
                    <a:pt x="543560" y="444"/>
                  </a:lnTo>
                  <a:lnTo>
                    <a:pt x="553795" y="964"/>
                  </a:lnTo>
                  <a:lnTo>
                    <a:pt x="564006" y="1650"/>
                  </a:lnTo>
                </a:path>
              </a:pathLst>
            </a:custGeom>
            <a:ln w="381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26">
              <a:extLst>
                <a:ext uri="{FF2B5EF4-FFF2-40B4-BE49-F238E27FC236}">
                  <a16:creationId xmlns:a16="http://schemas.microsoft.com/office/drawing/2014/main" id="{1C7027DB-F179-3D5F-FE0E-80081E3A095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5373" y="2494915"/>
              <a:ext cx="239522" cy="224917"/>
            </a:xfrm>
            <a:prstGeom prst="rect">
              <a:avLst/>
            </a:prstGeom>
          </p:spPr>
        </p:pic>
        <p:sp>
          <p:nvSpPr>
            <p:cNvPr id="19" name="object 27">
              <a:extLst>
                <a:ext uri="{FF2B5EF4-FFF2-40B4-BE49-F238E27FC236}">
                  <a16:creationId xmlns:a16="http://schemas.microsoft.com/office/drawing/2014/main" id="{2E50CD3D-41F8-66C9-F399-E7674506EDA1}"/>
                </a:ext>
              </a:extLst>
            </p:cNvPr>
            <p:cNvSpPr/>
            <p:nvPr/>
          </p:nvSpPr>
          <p:spPr>
            <a:xfrm>
              <a:off x="6311389" y="2692908"/>
              <a:ext cx="2606040" cy="3260090"/>
            </a:xfrm>
            <a:custGeom>
              <a:avLst/>
              <a:gdLst/>
              <a:ahLst/>
              <a:cxnLst/>
              <a:rect l="l" t="t" r="r" b="b"/>
              <a:pathLst>
                <a:path w="2606040" h="3260090">
                  <a:moveTo>
                    <a:pt x="1808609" y="0"/>
                  </a:moveTo>
                  <a:lnTo>
                    <a:pt x="1808609" y="1162811"/>
                  </a:lnTo>
                </a:path>
                <a:path w="2606040" h="3260090">
                  <a:moveTo>
                    <a:pt x="2154684" y="0"/>
                  </a:moveTo>
                  <a:lnTo>
                    <a:pt x="2154684" y="1162811"/>
                  </a:lnTo>
                </a:path>
                <a:path w="2606040" h="3260090">
                  <a:moveTo>
                    <a:pt x="2144778" y="1152905"/>
                  </a:moveTo>
                  <a:lnTo>
                    <a:pt x="2605788" y="1676018"/>
                  </a:lnTo>
                </a:path>
                <a:path w="2606040" h="3260090">
                  <a:moveTo>
                    <a:pt x="1976757" y="1330833"/>
                  </a:moveTo>
                  <a:lnTo>
                    <a:pt x="2537208" y="1853945"/>
                  </a:lnTo>
                </a:path>
                <a:path w="2606040" h="3260090">
                  <a:moveTo>
                    <a:pt x="1612140" y="1155318"/>
                  </a:moveTo>
                  <a:lnTo>
                    <a:pt x="1624950" y="1216891"/>
                  </a:lnTo>
                  <a:lnTo>
                    <a:pt x="1636497" y="1292359"/>
                  </a:lnTo>
                  <a:lnTo>
                    <a:pt x="1641793" y="1334726"/>
                  </a:lnTo>
                  <a:lnTo>
                    <a:pt x="1646770" y="1379875"/>
                  </a:lnTo>
                  <a:lnTo>
                    <a:pt x="1651427" y="1427575"/>
                  </a:lnTo>
                  <a:lnTo>
                    <a:pt x="1655761" y="1477595"/>
                  </a:lnTo>
                  <a:lnTo>
                    <a:pt x="1659772" y="1529705"/>
                  </a:lnTo>
                  <a:lnTo>
                    <a:pt x="1663459" y="1583673"/>
                  </a:lnTo>
                  <a:lnTo>
                    <a:pt x="1666820" y="1639268"/>
                  </a:lnTo>
                  <a:lnTo>
                    <a:pt x="1669855" y="1696261"/>
                  </a:lnTo>
                  <a:lnTo>
                    <a:pt x="1672561" y="1754421"/>
                  </a:lnTo>
                  <a:lnTo>
                    <a:pt x="1674939" y="1813516"/>
                  </a:lnTo>
                  <a:lnTo>
                    <a:pt x="1676986" y="1873316"/>
                  </a:lnTo>
                  <a:lnTo>
                    <a:pt x="1678701" y="1933590"/>
                  </a:lnTo>
                  <a:lnTo>
                    <a:pt x="1680083" y="1994107"/>
                  </a:lnTo>
                  <a:lnTo>
                    <a:pt x="1681132" y="2054637"/>
                  </a:lnTo>
                  <a:lnTo>
                    <a:pt x="1681845" y="2114949"/>
                  </a:lnTo>
                  <a:lnTo>
                    <a:pt x="1682222" y="2174812"/>
                  </a:lnTo>
                  <a:lnTo>
                    <a:pt x="1682261" y="2233996"/>
                  </a:lnTo>
                  <a:lnTo>
                    <a:pt x="1681961" y="2292270"/>
                  </a:lnTo>
                  <a:lnTo>
                    <a:pt x="1681322" y="2349402"/>
                  </a:lnTo>
                  <a:lnTo>
                    <a:pt x="1680341" y="2405163"/>
                  </a:lnTo>
                  <a:lnTo>
                    <a:pt x="1679017" y="2459321"/>
                  </a:lnTo>
                  <a:lnTo>
                    <a:pt x="1677350" y="2511646"/>
                  </a:lnTo>
                  <a:lnTo>
                    <a:pt x="1675338" y="2561907"/>
                  </a:lnTo>
                  <a:lnTo>
                    <a:pt x="1672980" y="2609873"/>
                  </a:lnTo>
                  <a:lnTo>
                    <a:pt x="1670274" y="2655314"/>
                  </a:lnTo>
                  <a:lnTo>
                    <a:pt x="1667220" y="2697998"/>
                  </a:lnTo>
                  <a:lnTo>
                    <a:pt x="1663816" y="2737696"/>
                  </a:lnTo>
                  <a:lnTo>
                    <a:pt x="1655955" y="2807207"/>
                  </a:lnTo>
                  <a:lnTo>
                    <a:pt x="1644321" y="2886506"/>
                  </a:lnTo>
                  <a:lnTo>
                    <a:pt x="1632404" y="2953469"/>
                  </a:lnTo>
                  <a:lnTo>
                    <a:pt x="1619442" y="3009334"/>
                  </a:lnTo>
                  <a:lnTo>
                    <a:pt x="1604670" y="3055336"/>
                  </a:lnTo>
                  <a:lnTo>
                    <a:pt x="1587325" y="3092711"/>
                  </a:lnTo>
                  <a:lnTo>
                    <a:pt x="1541858" y="3146523"/>
                  </a:lnTo>
                  <a:lnTo>
                    <a:pt x="1476932" y="3180658"/>
                  </a:lnTo>
                  <a:lnTo>
                    <a:pt x="1435263" y="3193436"/>
                  </a:lnTo>
                  <a:lnTo>
                    <a:pt x="1386437" y="3205002"/>
                  </a:lnTo>
                  <a:lnTo>
                    <a:pt x="1329692" y="3216592"/>
                  </a:lnTo>
                  <a:lnTo>
                    <a:pt x="1249958" y="3228537"/>
                  </a:lnTo>
                  <a:lnTo>
                    <a:pt x="1201280" y="3233669"/>
                  </a:lnTo>
                  <a:lnTo>
                    <a:pt x="1147716" y="3238269"/>
                  </a:lnTo>
                  <a:lnTo>
                    <a:pt x="1090006" y="3242357"/>
                  </a:lnTo>
                  <a:lnTo>
                    <a:pt x="1028893" y="3245955"/>
                  </a:lnTo>
                  <a:lnTo>
                    <a:pt x="965117" y="3249082"/>
                  </a:lnTo>
                  <a:lnTo>
                    <a:pt x="899421" y="3251761"/>
                  </a:lnTo>
                  <a:lnTo>
                    <a:pt x="832544" y="3254010"/>
                  </a:lnTo>
                  <a:lnTo>
                    <a:pt x="765229" y="3255852"/>
                  </a:lnTo>
                  <a:lnTo>
                    <a:pt x="698216" y="3257307"/>
                  </a:lnTo>
                  <a:lnTo>
                    <a:pt x="632247" y="3258395"/>
                  </a:lnTo>
                  <a:lnTo>
                    <a:pt x="568063" y="3259138"/>
                  </a:lnTo>
                  <a:lnTo>
                    <a:pt x="506406" y="3259556"/>
                  </a:lnTo>
                  <a:lnTo>
                    <a:pt x="448016" y="3259670"/>
                  </a:lnTo>
                  <a:lnTo>
                    <a:pt x="393634" y="3259501"/>
                  </a:lnTo>
                  <a:lnTo>
                    <a:pt x="344003" y="3259070"/>
                  </a:lnTo>
                  <a:lnTo>
                    <a:pt x="299863" y="3258396"/>
                  </a:lnTo>
                  <a:lnTo>
                    <a:pt x="231022" y="3256408"/>
                  </a:lnTo>
                  <a:lnTo>
                    <a:pt x="146533" y="3245247"/>
                  </a:lnTo>
                  <a:lnTo>
                    <a:pt x="100476" y="3232152"/>
                  </a:lnTo>
                  <a:lnTo>
                    <a:pt x="59283" y="3212949"/>
                  </a:lnTo>
                  <a:lnTo>
                    <a:pt x="27369" y="3186174"/>
                  </a:lnTo>
                  <a:lnTo>
                    <a:pt x="9146" y="3150361"/>
                  </a:lnTo>
                  <a:lnTo>
                    <a:pt x="0" y="3098984"/>
                  </a:lnTo>
                  <a:lnTo>
                    <a:pt x="1901" y="3071678"/>
                  </a:lnTo>
                  <a:lnTo>
                    <a:pt x="27451" y="2991092"/>
                  </a:lnTo>
                  <a:lnTo>
                    <a:pt x="54619" y="2928719"/>
                  </a:lnTo>
                  <a:lnTo>
                    <a:pt x="93728" y="2845561"/>
                  </a:lnTo>
                  <a:lnTo>
                    <a:pt x="109159" y="2818752"/>
                  </a:lnTo>
                  <a:lnTo>
                    <a:pt x="126069" y="2789270"/>
                  </a:lnTo>
                  <a:lnTo>
                    <a:pt x="144388" y="2757257"/>
                  </a:lnTo>
                  <a:lnTo>
                    <a:pt x="164045" y="2722851"/>
                  </a:lnTo>
                  <a:lnTo>
                    <a:pt x="184972" y="2686194"/>
                  </a:lnTo>
                  <a:lnTo>
                    <a:pt x="207098" y="2647424"/>
                  </a:lnTo>
                  <a:lnTo>
                    <a:pt x="230354" y="2606682"/>
                  </a:lnTo>
                  <a:lnTo>
                    <a:pt x="254669" y="2564108"/>
                  </a:lnTo>
                  <a:lnTo>
                    <a:pt x="279973" y="2519841"/>
                  </a:lnTo>
                  <a:lnTo>
                    <a:pt x="306198" y="2474022"/>
                  </a:lnTo>
                  <a:lnTo>
                    <a:pt x="333272" y="2426790"/>
                  </a:lnTo>
                  <a:lnTo>
                    <a:pt x="361126" y="2378285"/>
                  </a:lnTo>
                  <a:lnTo>
                    <a:pt x="389690" y="2328648"/>
                  </a:lnTo>
                  <a:lnTo>
                    <a:pt x="418895" y="2278017"/>
                  </a:lnTo>
                  <a:lnTo>
                    <a:pt x="448670" y="2226534"/>
                  </a:lnTo>
                  <a:lnTo>
                    <a:pt x="478945" y="2174337"/>
                  </a:lnTo>
                  <a:lnTo>
                    <a:pt x="509651" y="2121568"/>
                  </a:lnTo>
                  <a:lnTo>
                    <a:pt x="540717" y="2068365"/>
                  </a:lnTo>
                  <a:lnTo>
                    <a:pt x="572075" y="2014868"/>
                  </a:lnTo>
                  <a:lnTo>
                    <a:pt x="603653" y="1961219"/>
                  </a:lnTo>
                  <a:lnTo>
                    <a:pt x="635383" y="1907555"/>
                  </a:lnTo>
                  <a:lnTo>
                    <a:pt x="667193" y="1854018"/>
                  </a:lnTo>
                  <a:lnTo>
                    <a:pt x="699015" y="1800748"/>
                  </a:lnTo>
                  <a:lnTo>
                    <a:pt x="730779" y="1747883"/>
                  </a:lnTo>
                  <a:lnTo>
                    <a:pt x="762414" y="1695565"/>
                  </a:lnTo>
                  <a:lnTo>
                    <a:pt x="793851" y="1643932"/>
                  </a:lnTo>
                  <a:lnTo>
                    <a:pt x="825019" y="1593125"/>
                  </a:lnTo>
                  <a:lnTo>
                    <a:pt x="855850" y="1543285"/>
                  </a:lnTo>
                  <a:lnTo>
                    <a:pt x="886273" y="1494550"/>
                  </a:lnTo>
                  <a:lnTo>
                    <a:pt x="916217" y="1447060"/>
                  </a:lnTo>
                  <a:lnTo>
                    <a:pt x="945615" y="1400956"/>
                  </a:lnTo>
                  <a:lnTo>
                    <a:pt x="974394" y="1356378"/>
                  </a:lnTo>
                  <a:lnTo>
                    <a:pt x="1002486" y="1313464"/>
                  </a:lnTo>
                  <a:lnTo>
                    <a:pt x="1029821" y="1272356"/>
                  </a:lnTo>
                  <a:lnTo>
                    <a:pt x="1056329" y="1233194"/>
                  </a:lnTo>
                  <a:lnTo>
                    <a:pt x="1081940" y="1196116"/>
                  </a:lnTo>
                  <a:lnTo>
                    <a:pt x="1106583" y="1161263"/>
                  </a:lnTo>
                  <a:lnTo>
                    <a:pt x="1130190" y="1128775"/>
                  </a:lnTo>
                  <a:lnTo>
                    <a:pt x="1174014" y="1071454"/>
                  </a:lnTo>
                  <a:lnTo>
                    <a:pt x="1212852" y="1025270"/>
                  </a:lnTo>
                  <a:lnTo>
                    <a:pt x="1258216" y="977048"/>
                  </a:lnTo>
                  <a:lnTo>
                    <a:pt x="1299616" y="937805"/>
                  </a:lnTo>
                  <a:lnTo>
                    <a:pt x="1337320" y="907227"/>
                  </a:lnTo>
                  <a:lnTo>
                    <a:pt x="1371592" y="884999"/>
                  </a:lnTo>
                  <a:lnTo>
                    <a:pt x="1430908" y="864340"/>
                  </a:lnTo>
                  <a:lnTo>
                    <a:pt x="1456484" y="865280"/>
                  </a:lnTo>
                  <a:lnTo>
                    <a:pt x="1500805" y="888131"/>
                  </a:lnTo>
                  <a:lnTo>
                    <a:pt x="1537790" y="936847"/>
                  </a:lnTo>
                  <a:lnTo>
                    <a:pt x="1569571" y="1008919"/>
                  </a:lnTo>
                  <a:lnTo>
                    <a:pt x="1584174" y="1052927"/>
                  </a:lnTo>
                  <a:lnTo>
                    <a:pt x="1598275" y="1101831"/>
                  </a:lnTo>
                  <a:lnTo>
                    <a:pt x="1612140" y="1155318"/>
                  </a:lnTo>
                  <a:close/>
                </a:path>
              </a:pathLst>
            </a:custGeom>
            <a:ln w="381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8">
              <a:extLst>
                <a:ext uri="{FF2B5EF4-FFF2-40B4-BE49-F238E27FC236}">
                  <a16:creationId xmlns:a16="http://schemas.microsoft.com/office/drawing/2014/main" id="{0341379A-7FA7-1043-A697-BCDE2BD72EA9}"/>
                </a:ext>
              </a:extLst>
            </p:cNvPr>
            <p:cNvSpPr/>
            <p:nvPr/>
          </p:nvSpPr>
          <p:spPr>
            <a:xfrm>
              <a:off x="7953121" y="4046220"/>
              <a:ext cx="37465" cy="261620"/>
            </a:xfrm>
            <a:custGeom>
              <a:avLst/>
              <a:gdLst/>
              <a:ahLst/>
              <a:cxnLst/>
              <a:rect l="l" t="t" r="r" b="b"/>
              <a:pathLst>
                <a:path w="37465" h="261620">
                  <a:moveTo>
                    <a:pt x="0" y="0"/>
                  </a:moveTo>
                  <a:lnTo>
                    <a:pt x="37337" y="261492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9">
              <a:extLst>
                <a:ext uri="{FF2B5EF4-FFF2-40B4-BE49-F238E27FC236}">
                  <a16:creationId xmlns:a16="http://schemas.microsoft.com/office/drawing/2014/main" id="{2CFA55FB-518E-6B7E-29A2-3CFDF2980C3A}"/>
                </a:ext>
              </a:extLst>
            </p:cNvPr>
            <p:cNvSpPr/>
            <p:nvPr/>
          </p:nvSpPr>
          <p:spPr>
            <a:xfrm>
              <a:off x="7665339" y="3845814"/>
              <a:ext cx="640080" cy="701040"/>
            </a:xfrm>
            <a:custGeom>
              <a:avLst/>
              <a:gdLst/>
              <a:ahLst/>
              <a:cxnLst/>
              <a:rect l="l" t="t" r="r" b="b"/>
              <a:pathLst>
                <a:path w="640079" h="701039">
                  <a:moveTo>
                    <a:pt x="461009" y="0"/>
                  </a:moveTo>
                  <a:lnTo>
                    <a:pt x="0" y="523113"/>
                  </a:lnTo>
                </a:path>
                <a:path w="640079" h="701039">
                  <a:moveTo>
                    <a:pt x="639571" y="177927"/>
                  </a:moveTo>
                  <a:lnTo>
                    <a:pt x="78993" y="701040"/>
                  </a:lnTo>
                </a:path>
              </a:pathLst>
            </a:custGeom>
            <a:ln w="381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0">
              <a:extLst>
                <a:ext uri="{FF2B5EF4-FFF2-40B4-BE49-F238E27FC236}">
                  <a16:creationId xmlns:a16="http://schemas.microsoft.com/office/drawing/2014/main" id="{E51904DF-2238-991A-9F95-58E7FC3873DA}"/>
                </a:ext>
              </a:extLst>
            </p:cNvPr>
            <p:cNvSpPr/>
            <p:nvPr/>
          </p:nvSpPr>
          <p:spPr>
            <a:xfrm>
              <a:off x="8669020" y="2171611"/>
              <a:ext cx="2108835" cy="342900"/>
            </a:xfrm>
            <a:custGeom>
              <a:avLst/>
              <a:gdLst/>
              <a:ahLst/>
              <a:cxnLst/>
              <a:rect l="l" t="t" r="r" b="b"/>
              <a:pathLst>
                <a:path w="2108834" h="342900">
                  <a:moveTo>
                    <a:pt x="2108835" y="0"/>
                  </a:moveTo>
                  <a:lnTo>
                    <a:pt x="0" y="0"/>
                  </a:lnTo>
                  <a:lnTo>
                    <a:pt x="0" y="342353"/>
                  </a:lnTo>
                  <a:lnTo>
                    <a:pt x="2108835" y="342353"/>
                  </a:lnTo>
                  <a:lnTo>
                    <a:pt x="2108835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1">
              <a:extLst>
                <a:ext uri="{FF2B5EF4-FFF2-40B4-BE49-F238E27FC236}">
                  <a16:creationId xmlns:a16="http://schemas.microsoft.com/office/drawing/2014/main" id="{213F41CC-D018-5674-644C-6424B04C6049}"/>
                </a:ext>
              </a:extLst>
            </p:cNvPr>
            <p:cNvSpPr/>
            <p:nvPr/>
          </p:nvSpPr>
          <p:spPr>
            <a:xfrm>
              <a:off x="8669020" y="2171611"/>
              <a:ext cx="2108835" cy="342900"/>
            </a:xfrm>
            <a:custGeom>
              <a:avLst/>
              <a:gdLst/>
              <a:ahLst/>
              <a:cxnLst/>
              <a:rect l="l" t="t" r="r" b="b"/>
              <a:pathLst>
                <a:path w="2108834" h="342900">
                  <a:moveTo>
                    <a:pt x="0" y="342353"/>
                  </a:moveTo>
                  <a:lnTo>
                    <a:pt x="2108835" y="342353"/>
                  </a:lnTo>
                  <a:lnTo>
                    <a:pt x="2108835" y="0"/>
                  </a:lnTo>
                  <a:lnTo>
                    <a:pt x="0" y="0"/>
                  </a:lnTo>
                  <a:lnTo>
                    <a:pt x="0" y="34235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32">
                <a:extLst>
                  <a:ext uri="{FF2B5EF4-FFF2-40B4-BE49-F238E27FC236}">
                    <a16:creationId xmlns:a16="http://schemas.microsoft.com/office/drawing/2014/main" id="{2A9A140A-9FB8-02D4-5224-DA89867341EA}"/>
                  </a:ext>
                </a:extLst>
              </p:cNvPr>
              <p:cNvSpPr txBox="1"/>
              <p:nvPr/>
            </p:nvSpPr>
            <p:spPr>
              <a:xfrm>
                <a:off x="8053069" y="5846470"/>
                <a:ext cx="490220" cy="5668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b="0" i="1" spc="-30" baseline="13888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cs-CZ" sz="3600" i="1" spc="-30" baseline="13888" dirty="0" smtClean="0">
                              <a:latin typeface="Cambria Math" panose="02040503050406030204" pitchFamily="18" charset="0"/>
                              <a:cs typeface="Tahoma"/>
                            </a:rPr>
                            <m:t>𝑃</m:t>
                          </m:r>
                        </m:e>
                        <m:sub>
                          <m:r>
                            <a:rPr lang="cs-CZ" sz="3600" b="0" i="1" spc="-30" baseline="13888" dirty="0" smtClean="0">
                              <a:latin typeface="Cambria Math" panose="02040503050406030204" pitchFamily="18" charset="0"/>
                              <a:cs typeface="Tahoma"/>
                            </a:rPr>
                            <m:t>𝑎𝑙𝑣</m:t>
                          </m:r>
                        </m:sub>
                      </m:sSub>
                    </m:oMath>
                  </m:oMathPara>
                </a14:m>
                <a:endParaRPr sz="1600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24" name="object 32">
                <a:extLst>
                  <a:ext uri="{FF2B5EF4-FFF2-40B4-BE49-F238E27FC236}">
                    <a16:creationId xmlns:a16="http://schemas.microsoft.com/office/drawing/2014/main" id="{2A9A140A-9FB8-02D4-5224-DA8986734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069" y="5846470"/>
                <a:ext cx="490220" cy="566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object 33">
            <a:extLst>
              <a:ext uri="{FF2B5EF4-FFF2-40B4-BE49-F238E27FC236}">
                <a16:creationId xmlns:a16="http://schemas.microsoft.com/office/drawing/2014/main" id="{842DC175-3F58-668E-9B16-2EE5A2AC6797}"/>
              </a:ext>
            </a:extLst>
          </p:cNvPr>
          <p:cNvGrpSpPr/>
          <p:nvPr/>
        </p:nvGrpSpPr>
        <p:grpSpPr>
          <a:xfrm>
            <a:off x="7551419" y="2050923"/>
            <a:ext cx="3473450" cy="3854450"/>
            <a:chOff x="7551419" y="2050923"/>
            <a:chExt cx="3473450" cy="3854450"/>
          </a:xfrm>
        </p:grpSpPr>
        <p:sp>
          <p:nvSpPr>
            <p:cNvPr id="26" name="object 34">
              <a:extLst>
                <a:ext uri="{FF2B5EF4-FFF2-40B4-BE49-F238E27FC236}">
                  <a16:creationId xmlns:a16="http://schemas.microsoft.com/office/drawing/2014/main" id="{A88B8512-8529-2AC9-7C3D-59AA44D722F6}"/>
                </a:ext>
              </a:extLst>
            </p:cNvPr>
            <p:cNvSpPr/>
            <p:nvPr/>
          </p:nvSpPr>
          <p:spPr>
            <a:xfrm>
              <a:off x="7628889" y="5501767"/>
              <a:ext cx="374015" cy="384175"/>
            </a:xfrm>
            <a:custGeom>
              <a:avLst/>
              <a:gdLst/>
              <a:ahLst/>
              <a:cxnLst/>
              <a:rect l="l" t="t" r="r" b="b"/>
              <a:pathLst>
                <a:path w="374015" h="384175">
                  <a:moveTo>
                    <a:pt x="0" y="0"/>
                  </a:moveTo>
                  <a:lnTo>
                    <a:pt x="373760" y="384060"/>
                  </a:lnTo>
                </a:path>
              </a:pathLst>
            </a:custGeom>
            <a:ln w="1905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35">
              <a:extLst>
                <a:ext uri="{FF2B5EF4-FFF2-40B4-BE49-F238E27FC236}">
                  <a16:creationId xmlns:a16="http://schemas.microsoft.com/office/drawing/2014/main" id="{1D62FF99-5542-8EF0-2EA7-431DC0AFD5E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1419" y="5414263"/>
              <a:ext cx="100075" cy="100203"/>
            </a:xfrm>
            <a:prstGeom prst="rect">
              <a:avLst/>
            </a:prstGeom>
          </p:spPr>
        </p:pic>
        <p:sp>
          <p:nvSpPr>
            <p:cNvPr id="28" name="object 36">
              <a:extLst>
                <a:ext uri="{FF2B5EF4-FFF2-40B4-BE49-F238E27FC236}">
                  <a16:creationId xmlns:a16="http://schemas.microsoft.com/office/drawing/2014/main" id="{CBC311D0-63AF-654A-30BC-23A0A3186D6D}"/>
                </a:ext>
              </a:extLst>
            </p:cNvPr>
            <p:cNvSpPr/>
            <p:nvPr/>
          </p:nvSpPr>
          <p:spPr>
            <a:xfrm>
              <a:off x="10876406" y="2060448"/>
              <a:ext cx="138430" cy="314325"/>
            </a:xfrm>
            <a:custGeom>
              <a:avLst/>
              <a:gdLst/>
              <a:ahLst/>
              <a:cxnLst/>
              <a:rect l="l" t="t" r="r" b="b"/>
              <a:pathLst>
                <a:path w="138429" h="314325">
                  <a:moveTo>
                    <a:pt x="0" y="314071"/>
                  </a:moveTo>
                  <a:lnTo>
                    <a:pt x="138429" y="0"/>
                  </a:lnTo>
                </a:path>
              </a:pathLst>
            </a:custGeom>
            <a:ln w="1905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37">
              <a:extLst>
                <a:ext uri="{FF2B5EF4-FFF2-40B4-BE49-F238E27FC236}">
                  <a16:creationId xmlns:a16="http://schemas.microsoft.com/office/drawing/2014/main" id="{6553BD96-A866-F02D-3DD4-723BFE42A19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96650" y="2361819"/>
              <a:ext cx="100202" cy="100075"/>
            </a:xfrm>
            <a:prstGeom prst="rect">
              <a:avLst/>
            </a:prstGeom>
          </p:spPr>
        </p:pic>
        <p:sp>
          <p:nvSpPr>
            <p:cNvPr id="30" name="object 38">
              <a:extLst>
                <a:ext uri="{FF2B5EF4-FFF2-40B4-BE49-F238E27FC236}">
                  <a16:creationId xmlns:a16="http://schemas.microsoft.com/office/drawing/2014/main" id="{80A64E9F-647B-8273-0580-E8B25688B059}"/>
                </a:ext>
              </a:extLst>
            </p:cNvPr>
            <p:cNvSpPr/>
            <p:nvPr/>
          </p:nvSpPr>
          <p:spPr>
            <a:xfrm>
              <a:off x="8532875" y="5511673"/>
              <a:ext cx="374015" cy="384175"/>
            </a:xfrm>
            <a:custGeom>
              <a:avLst/>
              <a:gdLst/>
              <a:ahLst/>
              <a:cxnLst/>
              <a:rect l="l" t="t" r="r" b="b"/>
              <a:pathLst>
                <a:path w="374015" h="384175">
                  <a:moveTo>
                    <a:pt x="373760" y="0"/>
                  </a:moveTo>
                  <a:lnTo>
                    <a:pt x="0" y="384035"/>
                  </a:lnTo>
                </a:path>
              </a:pathLst>
            </a:custGeom>
            <a:ln w="1905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9">
              <a:extLst>
                <a:ext uri="{FF2B5EF4-FFF2-40B4-BE49-F238E27FC236}">
                  <a16:creationId xmlns:a16="http://schemas.microsoft.com/office/drawing/2014/main" id="{0A4BEEA4-2ABD-4700-3BF9-02188AC140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4030" y="5424169"/>
              <a:ext cx="100075" cy="100203"/>
            </a:xfrm>
            <a:prstGeom prst="rect">
              <a:avLst/>
            </a:prstGeom>
          </p:spPr>
        </p:pic>
        <p:sp>
          <p:nvSpPr>
            <p:cNvPr id="32" name="object 40">
              <a:extLst>
                <a:ext uri="{FF2B5EF4-FFF2-40B4-BE49-F238E27FC236}">
                  <a16:creationId xmlns:a16="http://schemas.microsoft.com/office/drawing/2014/main" id="{67E0E524-6126-AF67-620E-CB91237163AB}"/>
                </a:ext>
              </a:extLst>
            </p:cNvPr>
            <p:cNvSpPr/>
            <p:nvPr/>
          </p:nvSpPr>
          <p:spPr>
            <a:xfrm>
              <a:off x="8342375" y="2070608"/>
              <a:ext cx="190500" cy="264795"/>
            </a:xfrm>
            <a:custGeom>
              <a:avLst/>
              <a:gdLst/>
              <a:ahLst/>
              <a:cxnLst/>
              <a:rect l="l" t="t" r="r" b="b"/>
              <a:pathLst>
                <a:path w="190500" h="264794">
                  <a:moveTo>
                    <a:pt x="190500" y="264287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41">
              <a:extLst>
                <a:ext uri="{FF2B5EF4-FFF2-40B4-BE49-F238E27FC236}">
                  <a16:creationId xmlns:a16="http://schemas.microsoft.com/office/drawing/2014/main" id="{F3661B4E-A38E-155E-0C02-264989D4A5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63025" y="2267331"/>
              <a:ext cx="100202" cy="100076"/>
            </a:xfrm>
            <a:prstGeom prst="rect">
              <a:avLst/>
            </a:prstGeom>
          </p:spPr>
        </p:pic>
        <p:sp>
          <p:nvSpPr>
            <p:cNvPr id="34" name="object 42">
              <a:extLst>
                <a:ext uri="{FF2B5EF4-FFF2-40B4-BE49-F238E27FC236}">
                  <a16:creationId xmlns:a16="http://schemas.microsoft.com/office/drawing/2014/main" id="{630E9471-7BA4-1B01-8116-8F85A239048C}"/>
                </a:ext>
              </a:extLst>
            </p:cNvPr>
            <p:cNvSpPr/>
            <p:nvPr/>
          </p:nvSpPr>
          <p:spPr>
            <a:xfrm>
              <a:off x="10792332" y="2158873"/>
              <a:ext cx="212725" cy="334645"/>
            </a:xfrm>
            <a:custGeom>
              <a:avLst/>
              <a:gdLst/>
              <a:ahLst/>
              <a:cxnLst/>
              <a:rect l="l" t="t" r="r" b="b"/>
              <a:pathLst>
                <a:path w="212725" h="334644">
                  <a:moveTo>
                    <a:pt x="0" y="0"/>
                  </a:moveTo>
                  <a:lnTo>
                    <a:pt x="212598" y="33413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3">
              <a:extLst>
                <a:ext uri="{FF2B5EF4-FFF2-40B4-BE49-F238E27FC236}">
                  <a16:creationId xmlns:a16="http://schemas.microsoft.com/office/drawing/2014/main" id="{A91DC9C2-2006-BCB1-B8F9-055B3CBF8946}"/>
                </a:ext>
              </a:extLst>
            </p:cNvPr>
            <p:cNvSpPr/>
            <p:nvPr/>
          </p:nvSpPr>
          <p:spPr>
            <a:xfrm>
              <a:off x="8212327" y="2736342"/>
              <a:ext cx="171450" cy="720090"/>
            </a:xfrm>
            <a:custGeom>
              <a:avLst/>
              <a:gdLst/>
              <a:ahLst/>
              <a:cxnLst/>
              <a:rect l="l" t="t" r="r" b="b"/>
              <a:pathLst>
                <a:path w="171450" h="720089">
                  <a:moveTo>
                    <a:pt x="57150" y="548386"/>
                  </a:moveTo>
                  <a:lnTo>
                    <a:pt x="0" y="548386"/>
                  </a:lnTo>
                  <a:lnTo>
                    <a:pt x="85725" y="719836"/>
                  </a:lnTo>
                  <a:lnTo>
                    <a:pt x="157162" y="576961"/>
                  </a:lnTo>
                  <a:lnTo>
                    <a:pt x="57150" y="576961"/>
                  </a:lnTo>
                  <a:lnTo>
                    <a:pt x="57150" y="548386"/>
                  </a:lnTo>
                  <a:close/>
                </a:path>
                <a:path w="171450" h="72008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576961"/>
                  </a:lnTo>
                  <a:lnTo>
                    <a:pt x="114300" y="576961"/>
                  </a:lnTo>
                  <a:lnTo>
                    <a:pt x="114300" y="142875"/>
                  </a:lnTo>
                  <a:close/>
                </a:path>
                <a:path w="171450" h="720089">
                  <a:moveTo>
                    <a:pt x="171450" y="548386"/>
                  </a:moveTo>
                  <a:lnTo>
                    <a:pt x="114300" y="548386"/>
                  </a:lnTo>
                  <a:lnTo>
                    <a:pt x="114300" y="576961"/>
                  </a:lnTo>
                  <a:lnTo>
                    <a:pt x="157162" y="576961"/>
                  </a:lnTo>
                  <a:lnTo>
                    <a:pt x="171450" y="548386"/>
                  </a:lnTo>
                  <a:close/>
                </a:path>
                <a:path w="171450" h="72008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72008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44">
                <a:extLst>
                  <a:ext uri="{FF2B5EF4-FFF2-40B4-BE49-F238E27FC236}">
                    <a16:creationId xmlns:a16="http://schemas.microsoft.com/office/drawing/2014/main" id="{65336BAE-D546-86D6-43DD-84021E5B40B9}"/>
                  </a:ext>
                </a:extLst>
              </p:cNvPr>
              <p:cNvSpPr txBox="1"/>
              <p:nvPr/>
            </p:nvSpPr>
            <p:spPr>
              <a:xfrm>
                <a:off x="7737475" y="2846070"/>
                <a:ext cx="24130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dirty="0" smtClean="0">
                          <a:latin typeface="Cambria Math" panose="02040503050406030204" pitchFamily="18" charset="0"/>
                          <a:cs typeface="Tahoma"/>
                        </a:rPr>
                        <m:t>𝑄</m:t>
                      </m:r>
                    </m:oMath>
                  </m:oMathPara>
                </a14:m>
                <a:endParaRPr sz="2400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6" name="object 44">
                <a:extLst>
                  <a:ext uri="{FF2B5EF4-FFF2-40B4-BE49-F238E27FC236}">
                    <a16:creationId xmlns:a16="http://schemas.microsoft.com/office/drawing/2014/main" id="{65336BAE-D546-86D6-43DD-84021E5B4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475" y="2846070"/>
                <a:ext cx="241300" cy="391160"/>
              </a:xfrm>
              <a:prstGeom prst="rect">
                <a:avLst/>
              </a:prstGeom>
              <a:blipFill>
                <a:blip r:embed="rId7"/>
                <a:stretch>
                  <a:fillRect l="-50000" r="-45000" b="-28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45">
                <a:extLst>
                  <a:ext uri="{FF2B5EF4-FFF2-40B4-BE49-F238E27FC236}">
                    <a16:creationId xmlns:a16="http://schemas.microsoft.com/office/drawing/2014/main" id="{C14A752F-A8D6-47D6-46CA-C4D8B6EC8B8B}"/>
                  </a:ext>
                </a:extLst>
              </p:cNvPr>
              <p:cNvSpPr txBox="1"/>
              <p:nvPr/>
            </p:nvSpPr>
            <p:spPr>
              <a:xfrm>
                <a:off x="8123935" y="1508252"/>
                <a:ext cx="193675" cy="4106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cs-CZ" sz="2400" i="1" dirty="0" smtClean="0">
                              <a:latin typeface="Cambria Math" panose="02040503050406030204" pitchFamily="18" charset="0"/>
                              <a:cs typeface="Tahoma"/>
                            </a:rPr>
                            <m:t>𝑃</m:t>
                          </m:r>
                        </m:e>
                        <m:sub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  <a:cs typeface="Tahoma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sz="2400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7" name="object 45">
                <a:extLst>
                  <a:ext uri="{FF2B5EF4-FFF2-40B4-BE49-F238E27FC236}">
                    <a16:creationId xmlns:a16="http://schemas.microsoft.com/office/drawing/2014/main" id="{C14A752F-A8D6-47D6-46CA-C4D8B6EC8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935" y="1508252"/>
                <a:ext cx="193675" cy="410690"/>
              </a:xfrm>
              <a:prstGeom prst="rect">
                <a:avLst/>
              </a:prstGeom>
              <a:blipFill>
                <a:blip r:embed="rId8"/>
                <a:stretch>
                  <a:fillRect l="-51613" r="-90323" b="-176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47">
                <a:extLst>
                  <a:ext uri="{FF2B5EF4-FFF2-40B4-BE49-F238E27FC236}">
                    <a16:creationId xmlns:a16="http://schemas.microsoft.com/office/drawing/2014/main" id="{EE21235E-BB03-61E3-F9FF-DEB4BAA7273D}"/>
                  </a:ext>
                </a:extLst>
              </p:cNvPr>
              <p:cNvSpPr txBox="1"/>
              <p:nvPr/>
            </p:nvSpPr>
            <p:spPr>
              <a:xfrm>
                <a:off x="10821161" y="1599489"/>
                <a:ext cx="19367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cs-CZ" sz="2400" i="1" dirty="0" smtClean="0">
                              <a:latin typeface="Cambria Math" panose="02040503050406030204" pitchFamily="18" charset="0"/>
                              <a:cs typeface="Tahoma"/>
                            </a:rPr>
                            <m:t>𝑃</m:t>
                          </m:r>
                        </m:e>
                        <m:sub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  <a:cs typeface="Tahoma"/>
                            </a:rPr>
                            <m:t>𝑎𝑡𝑚</m:t>
                          </m:r>
                        </m:sub>
                      </m:sSub>
                    </m:oMath>
                  </m:oMathPara>
                </a14:m>
                <a:endParaRPr sz="2400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9" name="object 47">
                <a:extLst>
                  <a:ext uri="{FF2B5EF4-FFF2-40B4-BE49-F238E27FC236}">
                    <a16:creationId xmlns:a16="http://schemas.microsoft.com/office/drawing/2014/main" id="{EE21235E-BB03-61E3-F9FF-DEB4BAA72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161" y="1599489"/>
                <a:ext cx="193675" cy="391160"/>
              </a:xfrm>
              <a:prstGeom prst="rect">
                <a:avLst/>
              </a:prstGeom>
              <a:blipFill>
                <a:blip r:embed="rId9"/>
                <a:stretch>
                  <a:fillRect l="-46875" r="-256250" b="-123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bject 48">
            <a:extLst>
              <a:ext uri="{FF2B5EF4-FFF2-40B4-BE49-F238E27FC236}">
                <a16:creationId xmlns:a16="http://schemas.microsoft.com/office/drawing/2014/main" id="{42068A53-3436-5AF8-B333-14C81FD867DC}"/>
              </a:ext>
            </a:extLst>
          </p:cNvPr>
          <p:cNvSpPr txBox="1"/>
          <p:nvPr/>
        </p:nvSpPr>
        <p:spPr>
          <a:xfrm>
            <a:off x="8584491" y="2527910"/>
            <a:ext cx="22449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600" spc="-5" dirty="0">
                <a:latin typeface="Tahoma"/>
                <a:cs typeface="Tahoma"/>
              </a:rPr>
              <a:t>p</a:t>
            </a:r>
            <a:r>
              <a:rPr sz="1600" spc="-5" dirty="0" err="1">
                <a:latin typeface="Tahoma"/>
                <a:cs typeface="Tahoma"/>
              </a:rPr>
              <a:t>neumotachogra</a:t>
            </a:r>
            <a:r>
              <a:rPr lang="cs-CZ" sz="1600" spc="-5" dirty="0" err="1">
                <a:latin typeface="Tahoma"/>
                <a:cs typeface="Tahoma"/>
              </a:rPr>
              <a:t>ph</a:t>
            </a:r>
            <a:r>
              <a:rPr lang="cs-CZ" sz="1600" spc="-5" dirty="0">
                <a:latin typeface="Tahoma"/>
                <a:cs typeface="Tahoma"/>
              </a:rPr>
              <a:t> tube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1" name="object 49">
            <a:extLst>
              <a:ext uri="{FF2B5EF4-FFF2-40B4-BE49-F238E27FC236}">
                <a16:creationId xmlns:a16="http://schemas.microsoft.com/office/drawing/2014/main" id="{D26119BC-C392-C73D-9570-02F5E0DF2820}"/>
              </a:ext>
            </a:extLst>
          </p:cNvPr>
          <p:cNvSpPr txBox="1"/>
          <p:nvPr/>
        </p:nvSpPr>
        <p:spPr>
          <a:xfrm>
            <a:off x="10906758" y="2243695"/>
            <a:ext cx="104838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370"/>
              </a:spcBef>
            </a:pPr>
            <a:r>
              <a:rPr lang="cs-CZ" sz="1800" spc="-5" dirty="0" err="1">
                <a:latin typeface="Tahoma"/>
                <a:cs typeface="Tahoma"/>
              </a:rPr>
              <a:t>valve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2" name="object 50">
            <a:extLst>
              <a:ext uri="{FF2B5EF4-FFF2-40B4-BE49-F238E27FC236}">
                <a16:creationId xmlns:a16="http://schemas.microsoft.com/office/drawing/2014/main" id="{E475F0BA-F4DB-AAD8-EF68-B2A41CB2486E}"/>
              </a:ext>
            </a:extLst>
          </p:cNvPr>
          <p:cNvSpPr txBox="1"/>
          <p:nvPr/>
        </p:nvSpPr>
        <p:spPr>
          <a:xfrm>
            <a:off x="8709786" y="4628133"/>
            <a:ext cx="4813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800" dirty="0" err="1">
                <a:latin typeface="Tahoma"/>
                <a:cs typeface="Tahoma"/>
              </a:rPr>
              <a:t>lung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3" name="object 51">
            <a:extLst>
              <a:ext uri="{FF2B5EF4-FFF2-40B4-BE49-F238E27FC236}">
                <a16:creationId xmlns:a16="http://schemas.microsoft.com/office/drawing/2014/main" id="{5E5414A4-4D6B-F889-DEEE-EAD0F310F165}"/>
              </a:ext>
            </a:extLst>
          </p:cNvPr>
          <p:cNvSpPr txBox="1"/>
          <p:nvPr/>
        </p:nvSpPr>
        <p:spPr>
          <a:xfrm>
            <a:off x="8506206" y="3050540"/>
            <a:ext cx="1123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800" spc="-5" dirty="0">
                <a:latin typeface="Tahoma"/>
                <a:cs typeface="Tahoma"/>
              </a:rPr>
              <a:t>trachea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44" name="object 52">
            <a:extLst>
              <a:ext uri="{FF2B5EF4-FFF2-40B4-BE49-F238E27FC236}">
                <a16:creationId xmlns:a16="http://schemas.microsoft.com/office/drawing/2014/main" id="{D2901081-8B3A-CE9E-360E-11AE69D00B0E}"/>
              </a:ext>
            </a:extLst>
          </p:cNvPr>
          <p:cNvGrpSpPr/>
          <p:nvPr/>
        </p:nvGrpSpPr>
        <p:grpSpPr>
          <a:xfrm>
            <a:off x="8684006" y="2100135"/>
            <a:ext cx="2077085" cy="400685"/>
            <a:chOff x="8684006" y="2100135"/>
            <a:chExt cx="2077085" cy="400685"/>
          </a:xfrm>
        </p:grpSpPr>
        <p:sp>
          <p:nvSpPr>
            <p:cNvPr id="45" name="object 53">
              <a:extLst>
                <a:ext uri="{FF2B5EF4-FFF2-40B4-BE49-F238E27FC236}">
                  <a16:creationId xmlns:a16="http://schemas.microsoft.com/office/drawing/2014/main" id="{594A80B3-83D9-D068-1CE1-E6FBF17DE089}"/>
                </a:ext>
              </a:extLst>
            </p:cNvPr>
            <p:cNvSpPr/>
            <p:nvPr/>
          </p:nvSpPr>
          <p:spPr>
            <a:xfrm>
              <a:off x="9171051" y="2230628"/>
              <a:ext cx="727710" cy="177165"/>
            </a:xfrm>
            <a:custGeom>
              <a:avLst/>
              <a:gdLst/>
              <a:ahLst/>
              <a:cxnLst/>
              <a:rect l="l" t="t" r="r" b="b"/>
              <a:pathLst>
                <a:path w="727709" h="177164">
                  <a:moveTo>
                    <a:pt x="557149" y="5714"/>
                  </a:moveTo>
                  <a:lnTo>
                    <a:pt x="556302" y="62827"/>
                  </a:lnTo>
                  <a:lnTo>
                    <a:pt x="584834" y="63246"/>
                  </a:lnTo>
                  <a:lnTo>
                    <a:pt x="583946" y="120396"/>
                  </a:lnTo>
                  <a:lnTo>
                    <a:pt x="555450" y="120396"/>
                  </a:lnTo>
                  <a:lnTo>
                    <a:pt x="554608" y="177164"/>
                  </a:lnTo>
                  <a:lnTo>
                    <a:pt x="672393" y="120396"/>
                  </a:lnTo>
                  <a:lnTo>
                    <a:pt x="583946" y="120396"/>
                  </a:lnTo>
                  <a:lnTo>
                    <a:pt x="555456" y="119977"/>
                  </a:lnTo>
                  <a:lnTo>
                    <a:pt x="673261" y="119977"/>
                  </a:lnTo>
                  <a:lnTo>
                    <a:pt x="727201" y="93980"/>
                  </a:lnTo>
                  <a:lnTo>
                    <a:pt x="557149" y="5714"/>
                  </a:lnTo>
                  <a:close/>
                </a:path>
                <a:path w="727709" h="177164">
                  <a:moveTo>
                    <a:pt x="172720" y="0"/>
                  </a:moveTo>
                  <a:lnTo>
                    <a:pt x="0" y="83185"/>
                  </a:lnTo>
                  <a:lnTo>
                    <a:pt x="170179" y="171450"/>
                  </a:lnTo>
                  <a:lnTo>
                    <a:pt x="171026" y="114337"/>
                  </a:lnTo>
                  <a:lnTo>
                    <a:pt x="142494" y="113919"/>
                  </a:lnTo>
                  <a:lnTo>
                    <a:pt x="143255" y="56769"/>
                  </a:lnTo>
                  <a:lnTo>
                    <a:pt x="171878" y="56769"/>
                  </a:lnTo>
                  <a:lnTo>
                    <a:pt x="172720" y="0"/>
                  </a:lnTo>
                  <a:close/>
                </a:path>
                <a:path w="727709" h="177164">
                  <a:moveTo>
                    <a:pt x="556302" y="62827"/>
                  </a:moveTo>
                  <a:lnTo>
                    <a:pt x="555456" y="119977"/>
                  </a:lnTo>
                  <a:lnTo>
                    <a:pt x="583946" y="120396"/>
                  </a:lnTo>
                  <a:lnTo>
                    <a:pt x="584834" y="63246"/>
                  </a:lnTo>
                  <a:lnTo>
                    <a:pt x="556302" y="62827"/>
                  </a:lnTo>
                  <a:close/>
                </a:path>
                <a:path w="727709" h="177164">
                  <a:moveTo>
                    <a:pt x="171872" y="57188"/>
                  </a:moveTo>
                  <a:lnTo>
                    <a:pt x="171026" y="114337"/>
                  </a:lnTo>
                  <a:lnTo>
                    <a:pt x="555456" y="119977"/>
                  </a:lnTo>
                  <a:lnTo>
                    <a:pt x="556302" y="62827"/>
                  </a:lnTo>
                  <a:lnTo>
                    <a:pt x="171872" y="57188"/>
                  </a:lnTo>
                  <a:close/>
                </a:path>
                <a:path w="727709" h="177164">
                  <a:moveTo>
                    <a:pt x="143255" y="56769"/>
                  </a:moveTo>
                  <a:lnTo>
                    <a:pt x="142494" y="113919"/>
                  </a:lnTo>
                  <a:lnTo>
                    <a:pt x="171026" y="114337"/>
                  </a:lnTo>
                  <a:lnTo>
                    <a:pt x="171872" y="57188"/>
                  </a:lnTo>
                  <a:lnTo>
                    <a:pt x="143255" y="56769"/>
                  </a:lnTo>
                  <a:close/>
                </a:path>
                <a:path w="727709" h="177164">
                  <a:moveTo>
                    <a:pt x="171878" y="56769"/>
                  </a:moveTo>
                  <a:lnTo>
                    <a:pt x="143255" y="56769"/>
                  </a:lnTo>
                  <a:lnTo>
                    <a:pt x="171872" y="57188"/>
                  </a:lnTo>
                  <a:lnTo>
                    <a:pt x="171878" y="56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54">
              <a:extLst>
                <a:ext uri="{FF2B5EF4-FFF2-40B4-BE49-F238E27FC236}">
                  <a16:creationId xmlns:a16="http://schemas.microsoft.com/office/drawing/2014/main" id="{34154F4D-875C-09FF-03B6-1AF87DFD8D17}"/>
                </a:ext>
              </a:extLst>
            </p:cNvPr>
            <p:cNvSpPr/>
            <p:nvPr/>
          </p:nvSpPr>
          <p:spPr>
            <a:xfrm>
              <a:off x="8684006" y="2225802"/>
              <a:ext cx="2077085" cy="237490"/>
            </a:xfrm>
            <a:custGeom>
              <a:avLst/>
              <a:gdLst/>
              <a:ahLst/>
              <a:cxnLst/>
              <a:rect l="l" t="t" r="r" b="b"/>
              <a:pathLst>
                <a:path w="2077084" h="237489">
                  <a:moveTo>
                    <a:pt x="0" y="59309"/>
                  </a:moveTo>
                  <a:lnTo>
                    <a:pt x="2076958" y="59309"/>
                  </a:lnTo>
                </a:path>
                <a:path w="2077084" h="237489">
                  <a:moveTo>
                    <a:pt x="0" y="118745"/>
                  </a:moveTo>
                  <a:lnTo>
                    <a:pt x="2076958" y="118745"/>
                  </a:lnTo>
                </a:path>
                <a:path w="2077084" h="237489">
                  <a:moveTo>
                    <a:pt x="0" y="178053"/>
                  </a:moveTo>
                  <a:lnTo>
                    <a:pt x="2076958" y="178053"/>
                  </a:lnTo>
                </a:path>
                <a:path w="2077084" h="237489">
                  <a:moveTo>
                    <a:pt x="0" y="237362"/>
                  </a:moveTo>
                  <a:lnTo>
                    <a:pt x="2076958" y="237362"/>
                  </a:lnTo>
                </a:path>
                <a:path w="2077084" h="237489">
                  <a:moveTo>
                    <a:pt x="0" y="0"/>
                  </a:moveTo>
                  <a:lnTo>
                    <a:pt x="2076958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5">
              <a:extLst>
                <a:ext uri="{FF2B5EF4-FFF2-40B4-BE49-F238E27FC236}">
                  <a16:creationId xmlns:a16="http://schemas.microsoft.com/office/drawing/2014/main" id="{C37826B2-36E1-69D6-6E24-8F90DE218F84}"/>
                </a:ext>
              </a:extLst>
            </p:cNvPr>
            <p:cNvSpPr/>
            <p:nvPr/>
          </p:nvSpPr>
          <p:spPr>
            <a:xfrm>
              <a:off x="10090277" y="2100135"/>
              <a:ext cx="525145" cy="400685"/>
            </a:xfrm>
            <a:custGeom>
              <a:avLst/>
              <a:gdLst/>
              <a:ahLst/>
              <a:cxnLst/>
              <a:rect l="l" t="t" r="r" b="b"/>
              <a:pathLst>
                <a:path w="525145" h="400685">
                  <a:moveTo>
                    <a:pt x="525081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525081" y="400113"/>
                  </a:lnTo>
                  <a:lnTo>
                    <a:pt x="525081" y="0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56">
                <a:extLst>
                  <a:ext uri="{FF2B5EF4-FFF2-40B4-BE49-F238E27FC236}">
                    <a16:creationId xmlns:a16="http://schemas.microsoft.com/office/drawing/2014/main" id="{97696931-A03B-539D-2AFF-F9665EDD566F}"/>
                  </a:ext>
                </a:extLst>
              </p:cNvPr>
              <p:cNvSpPr txBox="1"/>
              <p:nvPr/>
            </p:nvSpPr>
            <p:spPr>
              <a:xfrm>
                <a:off x="9404350" y="1694815"/>
                <a:ext cx="24130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dirty="0" smtClean="0">
                          <a:latin typeface="Cambria Math" panose="02040503050406030204" pitchFamily="18" charset="0"/>
                          <a:cs typeface="Tahoma"/>
                        </a:rPr>
                        <m:t>𝑄</m:t>
                      </m:r>
                    </m:oMath>
                  </m:oMathPara>
                </a14:m>
                <a:endParaRPr sz="2400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48" name="object 56">
                <a:extLst>
                  <a:ext uri="{FF2B5EF4-FFF2-40B4-BE49-F238E27FC236}">
                    <a16:creationId xmlns:a16="http://schemas.microsoft.com/office/drawing/2014/main" id="{97696931-A03B-539D-2AFF-F9665EDD5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350" y="1694815"/>
                <a:ext cx="241300" cy="391160"/>
              </a:xfrm>
              <a:prstGeom prst="rect">
                <a:avLst/>
              </a:prstGeom>
              <a:blipFill>
                <a:blip r:embed="rId10"/>
                <a:stretch>
                  <a:fillRect l="-51282" r="-48718" b="-28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57">
                <a:extLst>
                  <a:ext uri="{FF2B5EF4-FFF2-40B4-BE49-F238E27FC236}">
                    <a16:creationId xmlns:a16="http://schemas.microsoft.com/office/drawing/2014/main" id="{17431C93-3FB0-A623-C6AB-F8F6F83D0158}"/>
                  </a:ext>
                </a:extLst>
              </p:cNvPr>
              <p:cNvSpPr txBox="1"/>
              <p:nvPr/>
            </p:nvSpPr>
            <p:spPr>
              <a:xfrm>
                <a:off x="8122031" y="3488563"/>
                <a:ext cx="328295" cy="31412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pc="10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cs-CZ" sz="2000" i="1" spc="10" dirty="0" smtClean="0">
                              <a:latin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cs-CZ" sz="2000" b="0" i="1" spc="10" dirty="0" smtClean="0">
                              <a:latin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sz="1950" baseline="-21367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49" name="object 57">
                <a:extLst>
                  <a:ext uri="{FF2B5EF4-FFF2-40B4-BE49-F238E27FC236}">
                    <a16:creationId xmlns:a16="http://schemas.microsoft.com/office/drawing/2014/main" id="{17431C93-3FB0-A623-C6AB-F8F6F83D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031" y="3488563"/>
                <a:ext cx="328295" cy="314125"/>
              </a:xfrm>
              <a:prstGeom prst="rect">
                <a:avLst/>
              </a:prstGeom>
              <a:blipFill>
                <a:blip r:embed="rId11"/>
                <a:stretch>
                  <a:fillRect l="-14815" r="-16667" b="-1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58">
                <a:extLst>
                  <a:ext uri="{FF2B5EF4-FFF2-40B4-BE49-F238E27FC236}">
                    <a16:creationId xmlns:a16="http://schemas.microsoft.com/office/drawing/2014/main" id="{5E03AA9E-F9A5-C261-B684-068643CF8107}"/>
                  </a:ext>
                </a:extLst>
              </p:cNvPr>
              <p:cNvSpPr txBox="1"/>
              <p:nvPr/>
            </p:nvSpPr>
            <p:spPr>
              <a:xfrm>
                <a:off x="10145014" y="2132202"/>
                <a:ext cx="328295" cy="34490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pc="10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cs-CZ" sz="2000" i="1" spc="10" dirty="0" smtClean="0">
                              <a:latin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cs-CZ" sz="2000" b="0" i="1" spc="10" dirty="0" smtClean="0">
                              <a:latin typeface="Cambria Math" panose="02040503050406030204" pitchFamily="18" charset="0"/>
                              <a:cs typeface="Tahoma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sz="1950" baseline="-21367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50" name="object 58">
                <a:extLst>
                  <a:ext uri="{FF2B5EF4-FFF2-40B4-BE49-F238E27FC236}">
                    <a16:creationId xmlns:a16="http://schemas.microsoft.com/office/drawing/2014/main" id="{5E03AA9E-F9A5-C261-B684-068643CF8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014" y="2132202"/>
                <a:ext cx="328295" cy="344903"/>
              </a:xfrm>
              <a:prstGeom prst="rect">
                <a:avLst/>
              </a:prstGeom>
              <a:blipFill>
                <a:blip r:embed="rId12"/>
                <a:stretch>
                  <a:fillRect l="-14815" r="-16667" b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00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1703E-1BF1-D2D9-F321-3A5DBA0D1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30014E2-9ACD-4546-6C23-4290B0655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785736"/>
                <a:ext cx="4592417" cy="5046264"/>
              </a:xfrm>
            </p:spPr>
            <p:txBody>
              <a:bodyPr/>
              <a:lstStyle/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𝑎𝑙𝑣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cs-CZ" sz="28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sz="1000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cs-CZ" dirty="0"/>
              </a:p>
              <a:p>
                <a:pPr lvl="1"/>
                <a:r>
                  <a:rPr lang="en-US" dirty="0"/>
                  <a:t>During inspiration with a normal mouthpiece</a:t>
                </a:r>
                <a:endParaRPr lang="cs-CZ" dirty="0"/>
              </a:p>
              <a:p>
                <a:pPr lvl="1"/>
                <a:r>
                  <a:rPr lang="en-US" dirty="0"/>
                  <a:t>During expiration with the normal mouthpiece</a:t>
                </a:r>
                <a:endParaRPr lang="cs-CZ" dirty="0"/>
              </a:p>
              <a:p>
                <a:pPr lvl="1"/>
                <a:r>
                  <a:rPr lang="en-US" dirty="0"/>
                  <a:t>During inspiration with a narrowed mouthpiece</a:t>
                </a:r>
                <a:endParaRPr lang="cs-CZ" dirty="0"/>
              </a:p>
              <a:p>
                <a:pPr lvl="1"/>
                <a:r>
                  <a:rPr lang="en-US" dirty="0"/>
                  <a:t>During expiration with the narrowed mouthpiece</a:t>
                </a:r>
                <a:endParaRPr lang="cs-CZ" dirty="0"/>
              </a:p>
              <a:p>
                <a:pPr lvl="1"/>
                <a:endParaRPr lang="cs-CZ" dirty="0"/>
              </a:p>
              <a:p>
                <a:pPr lvl="1"/>
                <a:r>
                  <a:rPr lang="en-US" dirty="0"/>
                  <a:t>Physiological values: </a:t>
                </a:r>
                <a:endParaRPr lang="cs-CZ" dirty="0"/>
              </a:p>
              <a:p>
                <a:pPr marL="324000" lvl="1" indent="0">
                  <a:buNone/>
                </a:pPr>
                <a:r>
                  <a:rPr lang="cs-CZ" dirty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0.1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0.2 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kPa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cs-CZ" dirty="0"/>
              </a:p>
              <a:p>
                <a:pPr marL="324000" lvl="1" indent="0">
                  <a:buNone/>
                </a:pPr>
                <a:r>
                  <a:rPr lang="en-US" sz="1800" dirty="0"/>
                  <a:t>A narrowed mouthpiece increases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800" dirty="0"/>
                  <a:t> several times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30014E2-9ACD-4546-6C23-4290B0655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785736"/>
                <a:ext cx="4592417" cy="5046264"/>
              </a:xfrm>
              <a:blipFill>
                <a:blip r:embed="rId2"/>
                <a:stretch>
                  <a:fillRect l="-2789" r="-3054" b="-106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object 21">
            <a:extLst>
              <a:ext uri="{FF2B5EF4-FFF2-40B4-BE49-F238E27FC236}">
                <a16:creationId xmlns:a16="http://schemas.microsoft.com/office/drawing/2014/main" id="{D65B039C-24A4-A367-6C36-77CCF0B764D4}"/>
              </a:ext>
            </a:extLst>
          </p:cNvPr>
          <p:cNvGrpSpPr/>
          <p:nvPr/>
        </p:nvGrpSpPr>
        <p:grpSpPr>
          <a:xfrm>
            <a:off x="6521432" y="785736"/>
            <a:ext cx="5136515" cy="4986655"/>
            <a:chOff x="6897116" y="780973"/>
            <a:chExt cx="5136515" cy="4986655"/>
          </a:xfrm>
        </p:grpSpPr>
        <p:sp>
          <p:nvSpPr>
            <p:cNvPr id="14" name="object 22">
              <a:extLst>
                <a:ext uri="{FF2B5EF4-FFF2-40B4-BE49-F238E27FC236}">
                  <a16:creationId xmlns:a16="http://schemas.microsoft.com/office/drawing/2014/main" id="{B959861A-F887-04E4-9E20-6E625026D3CB}"/>
                </a:ext>
              </a:extLst>
            </p:cNvPr>
            <p:cNvSpPr/>
            <p:nvPr/>
          </p:nvSpPr>
          <p:spPr>
            <a:xfrm>
              <a:off x="9901301" y="785736"/>
              <a:ext cx="1690370" cy="4972685"/>
            </a:xfrm>
            <a:custGeom>
              <a:avLst/>
              <a:gdLst/>
              <a:ahLst/>
              <a:cxnLst/>
              <a:rect l="l" t="t" r="r" b="b"/>
              <a:pathLst>
                <a:path w="1690370" h="4972685">
                  <a:moveTo>
                    <a:pt x="1689862" y="0"/>
                  </a:moveTo>
                  <a:lnTo>
                    <a:pt x="0" y="0"/>
                  </a:lnTo>
                  <a:lnTo>
                    <a:pt x="0" y="4972558"/>
                  </a:lnTo>
                  <a:lnTo>
                    <a:pt x="1689862" y="4972558"/>
                  </a:lnTo>
                  <a:lnTo>
                    <a:pt x="1689862" y="0"/>
                  </a:lnTo>
                  <a:close/>
                </a:path>
              </a:pathLst>
            </a:custGeom>
            <a:solidFill>
              <a:srgbClr val="AEB7FF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3">
              <a:extLst>
                <a:ext uri="{FF2B5EF4-FFF2-40B4-BE49-F238E27FC236}">
                  <a16:creationId xmlns:a16="http://schemas.microsoft.com/office/drawing/2014/main" id="{55F88AFE-3040-F160-AC74-7D406FCE9829}"/>
                </a:ext>
              </a:extLst>
            </p:cNvPr>
            <p:cNvSpPr/>
            <p:nvPr/>
          </p:nvSpPr>
          <p:spPr>
            <a:xfrm>
              <a:off x="9901301" y="785736"/>
              <a:ext cx="1690370" cy="4972685"/>
            </a:xfrm>
            <a:custGeom>
              <a:avLst/>
              <a:gdLst/>
              <a:ahLst/>
              <a:cxnLst/>
              <a:rect l="l" t="t" r="r" b="b"/>
              <a:pathLst>
                <a:path w="1690370" h="4972685">
                  <a:moveTo>
                    <a:pt x="0" y="4972558"/>
                  </a:moveTo>
                  <a:lnTo>
                    <a:pt x="1689862" y="4972558"/>
                  </a:lnTo>
                  <a:lnTo>
                    <a:pt x="1689862" y="0"/>
                  </a:lnTo>
                  <a:lnTo>
                    <a:pt x="0" y="0"/>
                  </a:lnTo>
                  <a:lnTo>
                    <a:pt x="0" y="497255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4">
              <a:extLst>
                <a:ext uri="{FF2B5EF4-FFF2-40B4-BE49-F238E27FC236}">
                  <a16:creationId xmlns:a16="http://schemas.microsoft.com/office/drawing/2014/main" id="{C4C53F54-4CF1-B053-B629-825AF6AFFE1F}"/>
                </a:ext>
              </a:extLst>
            </p:cNvPr>
            <p:cNvSpPr/>
            <p:nvPr/>
          </p:nvSpPr>
          <p:spPr>
            <a:xfrm>
              <a:off x="8205851" y="790016"/>
              <a:ext cx="1690370" cy="4972685"/>
            </a:xfrm>
            <a:custGeom>
              <a:avLst/>
              <a:gdLst/>
              <a:ahLst/>
              <a:cxnLst/>
              <a:rect l="l" t="t" r="r" b="b"/>
              <a:pathLst>
                <a:path w="1690370" h="4972685">
                  <a:moveTo>
                    <a:pt x="1689862" y="0"/>
                  </a:moveTo>
                  <a:lnTo>
                    <a:pt x="0" y="0"/>
                  </a:lnTo>
                  <a:lnTo>
                    <a:pt x="0" y="4972558"/>
                  </a:lnTo>
                  <a:lnTo>
                    <a:pt x="1689862" y="4972558"/>
                  </a:lnTo>
                  <a:lnTo>
                    <a:pt x="1689862" y="0"/>
                  </a:lnTo>
                  <a:close/>
                </a:path>
              </a:pathLst>
            </a:custGeom>
            <a:solidFill>
              <a:srgbClr val="CDF7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5">
              <a:extLst>
                <a:ext uri="{FF2B5EF4-FFF2-40B4-BE49-F238E27FC236}">
                  <a16:creationId xmlns:a16="http://schemas.microsoft.com/office/drawing/2014/main" id="{7E254799-C982-C71A-7955-522BF56B537A}"/>
                </a:ext>
              </a:extLst>
            </p:cNvPr>
            <p:cNvSpPr/>
            <p:nvPr/>
          </p:nvSpPr>
          <p:spPr>
            <a:xfrm>
              <a:off x="8205851" y="790016"/>
              <a:ext cx="1690370" cy="4972685"/>
            </a:xfrm>
            <a:custGeom>
              <a:avLst/>
              <a:gdLst/>
              <a:ahLst/>
              <a:cxnLst/>
              <a:rect l="l" t="t" r="r" b="b"/>
              <a:pathLst>
                <a:path w="1690370" h="4972685">
                  <a:moveTo>
                    <a:pt x="0" y="4972558"/>
                  </a:moveTo>
                  <a:lnTo>
                    <a:pt x="1689862" y="4972558"/>
                  </a:lnTo>
                  <a:lnTo>
                    <a:pt x="1689862" y="0"/>
                  </a:lnTo>
                  <a:lnTo>
                    <a:pt x="0" y="0"/>
                  </a:lnTo>
                  <a:lnTo>
                    <a:pt x="0" y="497255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6">
              <a:extLst>
                <a:ext uri="{FF2B5EF4-FFF2-40B4-BE49-F238E27FC236}">
                  <a16:creationId xmlns:a16="http://schemas.microsoft.com/office/drawing/2014/main" id="{08553F19-8C98-11DB-C09C-43BC6C4A9F4F}"/>
                </a:ext>
              </a:extLst>
            </p:cNvPr>
            <p:cNvSpPr/>
            <p:nvPr/>
          </p:nvSpPr>
          <p:spPr>
            <a:xfrm>
              <a:off x="7489063" y="924813"/>
              <a:ext cx="3497579" cy="2684780"/>
            </a:xfrm>
            <a:custGeom>
              <a:avLst/>
              <a:gdLst/>
              <a:ahLst/>
              <a:cxnLst/>
              <a:rect l="l" t="t" r="r" b="b"/>
              <a:pathLst>
                <a:path w="3497579" h="2684779">
                  <a:moveTo>
                    <a:pt x="0" y="1335277"/>
                  </a:moveTo>
                  <a:lnTo>
                    <a:pt x="33897" y="1278090"/>
                  </a:lnTo>
                  <a:lnTo>
                    <a:pt x="80823" y="1224845"/>
                  </a:lnTo>
                  <a:lnTo>
                    <a:pt x="139645" y="1175903"/>
                  </a:lnTo>
                  <a:lnTo>
                    <a:pt x="173163" y="1153158"/>
                  </a:lnTo>
                  <a:lnTo>
                    <a:pt x="209229" y="1131623"/>
                  </a:lnTo>
                  <a:lnTo>
                    <a:pt x="247703" y="1111342"/>
                  </a:lnTo>
                  <a:lnTo>
                    <a:pt x="288442" y="1092362"/>
                  </a:lnTo>
                  <a:lnTo>
                    <a:pt x="331305" y="1074726"/>
                  </a:lnTo>
                  <a:lnTo>
                    <a:pt x="376150" y="1058481"/>
                  </a:lnTo>
                  <a:lnTo>
                    <a:pt x="422836" y="1043669"/>
                  </a:lnTo>
                  <a:lnTo>
                    <a:pt x="471220" y="1030337"/>
                  </a:lnTo>
                  <a:lnTo>
                    <a:pt x="521162" y="1018529"/>
                  </a:lnTo>
                  <a:lnTo>
                    <a:pt x="572519" y="1008291"/>
                  </a:lnTo>
                  <a:lnTo>
                    <a:pt x="625150" y="999666"/>
                  </a:lnTo>
                  <a:lnTo>
                    <a:pt x="678913" y="992700"/>
                  </a:lnTo>
                  <a:lnTo>
                    <a:pt x="733667" y="987438"/>
                  </a:lnTo>
                  <a:lnTo>
                    <a:pt x="789269" y="983924"/>
                  </a:lnTo>
                  <a:lnTo>
                    <a:pt x="845578" y="982204"/>
                  </a:lnTo>
                  <a:lnTo>
                    <a:pt x="902453" y="982322"/>
                  </a:lnTo>
                  <a:lnTo>
                    <a:pt x="959752" y="984324"/>
                  </a:lnTo>
                  <a:lnTo>
                    <a:pt x="1017333" y="988253"/>
                  </a:lnTo>
                  <a:lnTo>
                    <a:pt x="1075054" y="994156"/>
                  </a:lnTo>
                  <a:lnTo>
                    <a:pt x="1137038" y="1002778"/>
                  </a:lnTo>
                  <a:lnTo>
                    <a:pt x="1197102" y="1013539"/>
                  </a:lnTo>
                  <a:lnTo>
                    <a:pt x="1255083" y="1026354"/>
                  </a:lnTo>
                  <a:lnTo>
                    <a:pt x="1310818" y="1041138"/>
                  </a:lnTo>
                  <a:lnTo>
                    <a:pt x="1364144" y="1057806"/>
                  </a:lnTo>
                  <a:lnTo>
                    <a:pt x="1414896" y="1076273"/>
                  </a:lnTo>
                  <a:lnTo>
                    <a:pt x="1462912" y="1096455"/>
                  </a:lnTo>
                  <a:lnTo>
                    <a:pt x="1508029" y="1118266"/>
                  </a:lnTo>
                  <a:lnTo>
                    <a:pt x="1550083" y="1141623"/>
                  </a:lnTo>
                  <a:lnTo>
                    <a:pt x="1588911" y="1166439"/>
                  </a:lnTo>
                  <a:lnTo>
                    <a:pt x="1624349" y="1192630"/>
                  </a:lnTo>
                  <a:lnTo>
                    <a:pt x="1656234" y="1220112"/>
                  </a:lnTo>
                  <a:lnTo>
                    <a:pt x="1684403" y="1248800"/>
                  </a:lnTo>
                  <a:lnTo>
                    <a:pt x="1708693" y="1278608"/>
                  </a:lnTo>
                  <a:lnTo>
                    <a:pt x="1728939" y="1309452"/>
                  </a:lnTo>
                  <a:lnTo>
                    <a:pt x="1744979" y="1341247"/>
                  </a:lnTo>
                </a:path>
                <a:path w="3497579" h="2684779">
                  <a:moveTo>
                    <a:pt x="1745360" y="1334008"/>
                  </a:moveTo>
                  <a:lnTo>
                    <a:pt x="1776951" y="1391543"/>
                  </a:lnTo>
                  <a:lnTo>
                    <a:pt x="1821723" y="1445274"/>
                  </a:lnTo>
                  <a:lnTo>
                    <a:pt x="1878557" y="1494830"/>
                  </a:lnTo>
                  <a:lnTo>
                    <a:pt x="1911148" y="1517927"/>
                  </a:lnTo>
                  <a:lnTo>
                    <a:pt x="1946335" y="1539840"/>
                  </a:lnTo>
                  <a:lnTo>
                    <a:pt x="1983979" y="1560524"/>
                  </a:lnTo>
                  <a:lnTo>
                    <a:pt x="2023940" y="1579932"/>
                  </a:lnTo>
                  <a:lnTo>
                    <a:pt x="2066077" y="1598019"/>
                  </a:lnTo>
                  <a:lnTo>
                    <a:pt x="2110252" y="1614736"/>
                  </a:lnTo>
                  <a:lnTo>
                    <a:pt x="2156324" y="1630039"/>
                  </a:lnTo>
                  <a:lnTo>
                    <a:pt x="2204154" y="1643881"/>
                  </a:lnTo>
                  <a:lnTo>
                    <a:pt x="2253602" y="1656215"/>
                  </a:lnTo>
                  <a:lnTo>
                    <a:pt x="2304528" y="1666995"/>
                  </a:lnTo>
                  <a:lnTo>
                    <a:pt x="2356793" y="1676174"/>
                  </a:lnTo>
                  <a:lnTo>
                    <a:pt x="2410256" y="1683707"/>
                  </a:lnTo>
                  <a:lnTo>
                    <a:pt x="2464778" y="1689547"/>
                  </a:lnTo>
                  <a:lnTo>
                    <a:pt x="2520219" y="1693647"/>
                  </a:lnTo>
                  <a:lnTo>
                    <a:pt x="2576439" y="1695961"/>
                  </a:lnTo>
                  <a:lnTo>
                    <a:pt x="2633299" y="1696444"/>
                  </a:lnTo>
                  <a:lnTo>
                    <a:pt x="2690659" y="1695047"/>
                  </a:lnTo>
                  <a:lnTo>
                    <a:pt x="2748379" y="1691725"/>
                  </a:lnTo>
                  <a:lnTo>
                    <a:pt x="2806318" y="1686433"/>
                  </a:lnTo>
                  <a:lnTo>
                    <a:pt x="2867099" y="1678703"/>
                  </a:lnTo>
                  <a:lnTo>
                    <a:pt x="2926120" y="1668924"/>
                  </a:lnTo>
                  <a:lnTo>
                    <a:pt x="2983231" y="1657173"/>
                  </a:lnTo>
                  <a:lnTo>
                    <a:pt x="3038280" y="1643529"/>
                  </a:lnTo>
                  <a:lnTo>
                    <a:pt x="3091116" y="1628070"/>
                  </a:lnTo>
                  <a:lnTo>
                    <a:pt x="3141589" y="1610874"/>
                  </a:lnTo>
                  <a:lnTo>
                    <a:pt x="3189547" y="1592019"/>
                  </a:lnTo>
                  <a:lnTo>
                    <a:pt x="3234839" y="1571584"/>
                  </a:lnTo>
                  <a:lnTo>
                    <a:pt x="3277314" y="1549646"/>
                  </a:lnTo>
                  <a:lnTo>
                    <a:pt x="3316822" y="1526284"/>
                  </a:lnTo>
                  <a:lnTo>
                    <a:pt x="3353210" y="1501576"/>
                  </a:lnTo>
                  <a:lnTo>
                    <a:pt x="3386328" y="1475599"/>
                  </a:lnTo>
                  <a:lnTo>
                    <a:pt x="3416025" y="1448433"/>
                  </a:lnTo>
                  <a:lnTo>
                    <a:pt x="3442149" y="1420156"/>
                  </a:lnTo>
                  <a:lnTo>
                    <a:pt x="3483078" y="1360579"/>
                  </a:lnTo>
                  <a:lnTo>
                    <a:pt x="3497579" y="1329436"/>
                  </a:lnTo>
                </a:path>
                <a:path w="3497579" h="2684779">
                  <a:moveTo>
                    <a:pt x="807084" y="982090"/>
                  </a:moveTo>
                  <a:lnTo>
                    <a:pt x="847725" y="0"/>
                  </a:lnTo>
                </a:path>
                <a:path w="3497579" h="2684779">
                  <a:moveTo>
                    <a:pt x="915542" y="982090"/>
                  </a:moveTo>
                  <a:lnTo>
                    <a:pt x="847725" y="0"/>
                  </a:lnTo>
                </a:path>
                <a:path w="3497579" h="2684779">
                  <a:moveTo>
                    <a:pt x="2601467" y="1702181"/>
                  </a:moveTo>
                  <a:lnTo>
                    <a:pt x="2642107" y="2684399"/>
                  </a:lnTo>
                </a:path>
                <a:path w="3497579" h="2684779">
                  <a:moveTo>
                    <a:pt x="2709926" y="1702181"/>
                  </a:moveTo>
                  <a:lnTo>
                    <a:pt x="2642107" y="26843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7">
              <a:extLst>
                <a:ext uri="{FF2B5EF4-FFF2-40B4-BE49-F238E27FC236}">
                  <a16:creationId xmlns:a16="http://schemas.microsoft.com/office/drawing/2014/main" id="{40B05787-BF54-3961-A5EA-6A0318FC36AF}"/>
                </a:ext>
              </a:extLst>
            </p:cNvPr>
            <p:cNvSpPr/>
            <p:nvPr/>
          </p:nvSpPr>
          <p:spPr>
            <a:xfrm>
              <a:off x="8314055" y="1902079"/>
              <a:ext cx="6794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33908" y="-38100"/>
                  </a:moveTo>
                  <a:lnTo>
                    <a:pt x="33908" y="38100"/>
                  </a:lnTo>
                </a:path>
              </a:pathLst>
            </a:custGeom>
            <a:ln w="67818">
              <a:solidFill>
                <a:srgbClr val="CD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8">
              <a:extLst>
                <a:ext uri="{FF2B5EF4-FFF2-40B4-BE49-F238E27FC236}">
                  <a16:creationId xmlns:a16="http://schemas.microsoft.com/office/drawing/2014/main" id="{EFF06B2C-85FF-182A-345E-FB96E8635D25}"/>
                </a:ext>
              </a:extLst>
            </p:cNvPr>
            <p:cNvSpPr/>
            <p:nvPr/>
          </p:nvSpPr>
          <p:spPr>
            <a:xfrm>
              <a:off x="10114153" y="2617977"/>
              <a:ext cx="6794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33908" y="-38100"/>
                  </a:moveTo>
                  <a:lnTo>
                    <a:pt x="33908" y="38100"/>
                  </a:lnTo>
                </a:path>
              </a:pathLst>
            </a:custGeom>
            <a:ln w="67818">
              <a:solidFill>
                <a:srgbClr val="AEB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9">
              <a:extLst>
                <a:ext uri="{FF2B5EF4-FFF2-40B4-BE49-F238E27FC236}">
                  <a16:creationId xmlns:a16="http://schemas.microsoft.com/office/drawing/2014/main" id="{F4767440-070D-9C00-18FA-8F7B7D838CBF}"/>
                </a:ext>
              </a:extLst>
            </p:cNvPr>
            <p:cNvSpPr/>
            <p:nvPr/>
          </p:nvSpPr>
          <p:spPr>
            <a:xfrm>
              <a:off x="7307961" y="2255012"/>
              <a:ext cx="4716145" cy="0"/>
            </a:xfrm>
            <a:custGeom>
              <a:avLst/>
              <a:gdLst/>
              <a:ahLst/>
              <a:cxnLst/>
              <a:rect l="l" t="t" r="r" b="b"/>
              <a:pathLst>
                <a:path w="4716145">
                  <a:moveTo>
                    <a:pt x="0" y="0"/>
                  </a:moveTo>
                  <a:lnTo>
                    <a:pt x="4716018" y="0"/>
                  </a:lnTo>
                </a:path>
              </a:pathLst>
            </a:custGeom>
            <a:ln w="1905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0">
              <a:extLst>
                <a:ext uri="{FF2B5EF4-FFF2-40B4-BE49-F238E27FC236}">
                  <a16:creationId xmlns:a16="http://schemas.microsoft.com/office/drawing/2014/main" id="{B7C0316B-9C8F-0B0E-A14D-134F57B679E3}"/>
                </a:ext>
              </a:extLst>
            </p:cNvPr>
            <p:cNvSpPr/>
            <p:nvPr/>
          </p:nvSpPr>
          <p:spPr>
            <a:xfrm>
              <a:off x="8414766" y="927226"/>
              <a:ext cx="976630" cy="1332865"/>
            </a:xfrm>
            <a:custGeom>
              <a:avLst/>
              <a:gdLst/>
              <a:ahLst/>
              <a:cxnLst/>
              <a:rect l="l" t="t" r="r" b="b"/>
              <a:pathLst>
                <a:path w="976629" h="1332864">
                  <a:moveTo>
                    <a:pt x="818514" y="970788"/>
                  </a:moveTo>
                  <a:lnTo>
                    <a:pt x="849215" y="975113"/>
                  </a:lnTo>
                  <a:lnTo>
                    <a:pt x="874283" y="986916"/>
                  </a:lnTo>
                  <a:lnTo>
                    <a:pt x="891184" y="1004435"/>
                  </a:lnTo>
                  <a:lnTo>
                    <a:pt x="897381" y="1025906"/>
                  </a:lnTo>
                  <a:lnTo>
                    <a:pt x="897381" y="1096645"/>
                  </a:lnTo>
                  <a:lnTo>
                    <a:pt x="903579" y="1118062"/>
                  </a:lnTo>
                  <a:lnTo>
                    <a:pt x="920480" y="1135586"/>
                  </a:lnTo>
                  <a:lnTo>
                    <a:pt x="945548" y="1147419"/>
                  </a:lnTo>
                  <a:lnTo>
                    <a:pt x="976249" y="1151763"/>
                  </a:lnTo>
                  <a:lnTo>
                    <a:pt x="945548" y="1156086"/>
                  </a:lnTo>
                  <a:lnTo>
                    <a:pt x="920480" y="1167876"/>
                  </a:lnTo>
                  <a:lnTo>
                    <a:pt x="903579" y="1185356"/>
                  </a:lnTo>
                  <a:lnTo>
                    <a:pt x="897381" y="1206753"/>
                  </a:lnTo>
                  <a:lnTo>
                    <a:pt x="897381" y="1277620"/>
                  </a:lnTo>
                  <a:lnTo>
                    <a:pt x="891184" y="1299017"/>
                  </a:lnTo>
                  <a:lnTo>
                    <a:pt x="874283" y="1316497"/>
                  </a:lnTo>
                  <a:lnTo>
                    <a:pt x="849215" y="1328287"/>
                  </a:lnTo>
                  <a:lnTo>
                    <a:pt x="818514" y="1332611"/>
                  </a:lnTo>
                </a:path>
                <a:path w="976629" h="1332864">
                  <a:moveTo>
                    <a:pt x="0" y="0"/>
                  </a:moveTo>
                  <a:lnTo>
                    <a:pt x="52730" y="7425"/>
                  </a:lnTo>
                  <a:lnTo>
                    <a:pt x="95805" y="27685"/>
                  </a:lnTo>
                  <a:lnTo>
                    <a:pt x="124854" y="57757"/>
                  </a:lnTo>
                  <a:lnTo>
                    <a:pt x="135508" y="94614"/>
                  </a:lnTo>
                  <a:lnTo>
                    <a:pt x="135508" y="571626"/>
                  </a:lnTo>
                  <a:lnTo>
                    <a:pt x="146163" y="608484"/>
                  </a:lnTo>
                  <a:lnTo>
                    <a:pt x="175212" y="638556"/>
                  </a:lnTo>
                  <a:lnTo>
                    <a:pt x="218287" y="658816"/>
                  </a:lnTo>
                  <a:lnTo>
                    <a:pt x="271017" y="666242"/>
                  </a:lnTo>
                  <a:lnTo>
                    <a:pt x="218287" y="673687"/>
                  </a:lnTo>
                  <a:lnTo>
                    <a:pt x="175212" y="693991"/>
                  </a:lnTo>
                  <a:lnTo>
                    <a:pt x="146163" y="724106"/>
                  </a:lnTo>
                  <a:lnTo>
                    <a:pt x="135508" y="760984"/>
                  </a:lnTo>
                  <a:lnTo>
                    <a:pt x="135508" y="1237996"/>
                  </a:lnTo>
                  <a:lnTo>
                    <a:pt x="124854" y="1274853"/>
                  </a:lnTo>
                  <a:lnTo>
                    <a:pt x="95805" y="1304925"/>
                  </a:lnTo>
                  <a:lnTo>
                    <a:pt x="52730" y="1325185"/>
                  </a:lnTo>
                  <a:lnTo>
                    <a:pt x="0" y="1332611"/>
                  </a:lnTo>
                </a:path>
              </a:pathLst>
            </a:custGeom>
            <a:ln w="9525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1">
              <a:extLst>
                <a:ext uri="{FF2B5EF4-FFF2-40B4-BE49-F238E27FC236}">
                  <a16:creationId xmlns:a16="http://schemas.microsoft.com/office/drawing/2014/main" id="{01ACFE5D-E742-C3F4-161A-D8DF9C388F60}"/>
                </a:ext>
              </a:extLst>
            </p:cNvPr>
            <p:cNvSpPr/>
            <p:nvPr/>
          </p:nvSpPr>
          <p:spPr>
            <a:xfrm>
              <a:off x="6906641" y="942720"/>
              <a:ext cx="0" cy="2404745"/>
            </a:xfrm>
            <a:custGeom>
              <a:avLst/>
              <a:gdLst/>
              <a:ahLst/>
              <a:cxnLst/>
              <a:rect l="l" t="t" r="r" b="b"/>
              <a:pathLst>
                <a:path h="2404745">
                  <a:moveTo>
                    <a:pt x="0" y="24047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32">
            <a:extLst>
              <a:ext uri="{FF2B5EF4-FFF2-40B4-BE49-F238E27FC236}">
                <a16:creationId xmlns:a16="http://schemas.microsoft.com/office/drawing/2014/main" id="{BE29348F-24BE-FA5B-0346-7D15F9DF4E2A}"/>
              </a:ext>
            </a:extLst>
          </p:cNvPr>
          <p:cNvSpPr txBox="1"/>
          <p:nvPr/>
        </p:nvSpPr>
        <p:spPr>
          <a:xfrm>
            <a:off x="6292832" y="2139632"/>
            <a:ext cx="136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" name="object 33">
            <a:extLst>
              <a:ext uri="{FF2B5EF4-FFF2-40B4-BE49-F238E27FC236}">
                <a16:creationId xmlns:a16="http://schemas.microsoft.com/office/drawing/2014/main" id="{6165F998-42F5-ACF1-1FFD-95E4B5C3FBF1}"/>
              </a:ext>
            </a:extLst>
          </p:cNvPr>
          <p:cNvSpPr txBox="1"/>
          <p:nvPr/>
        </p:nvSpPr>
        <p:spPr>
          <a:xfrm>
            <a:off x="5988667" y="962850"/>
            <a:ext cx="497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U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[V]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" name="object 34">
            <a:extLst>
              <a:ext uri="{FF2B5EF4-FFF2-40B4-BE49-F238E27FC236}">
                <a16:creationId xmlns:a16="http://schemas.microsoft.com/office/drawing/2014/main" id="{5830B589-5A77-AD61-3B34-435069CDB848}"/>
              </a:ext>
            </a:extLst>
          </p:cNvPr>
          <p:cNvSpPr txBox="1"/>
          <p:nvPr/>
        </p:nvSpPr>
        <p:spPr>
          <a:xfrm>
            <a:off x="9041620" y="1962290"/>
            <a:ext cx="4070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Symbol"/>
                <a:cs typeface="Symbol"/>
              </a:rPr>
              <a:t></a:t>
            </a:r>
            <a:r>
              <a:rPr sz="1600" b="1" dirty="0">
                <a:latin typeface="Tahoma"/>
                <a:cs typeface="Tahoma"/>
              </a:rPr>
              <a:t>P</a:t>
            </a:r>
            <a:r>
              <a:rPr sz="1575" b="1" baseline="-21164" dirty="0">
                <a:latin typeface="Tahoma"/>
                <a:cs typeface="Tahoma"/>
              </a:rPr>
              <a:t>p</a:t>
            </a:r>
            <a:endParaRPr sz="1575" baseline="-21164">
              <a:latin typeface="Tahoma"/>
              <a:cs typeface="Tahoma"/>
            </a:endParaRPr>
          </a:p>
        </p:txBody>
      </p:sp>
      <p:sp>
        <p:nvSpPr>
          <p:cNvPr id="27" name="object 35">
            <a:extLst>
              <a:ext uri="{FF2B5EF4-FFF2-40B4-BE49-F238E27FC236}">
                <a16:creationId xmlns:a16="http://schemas.microsoft.com/office/drawing/2014/main" id="{8BAB985F-3020-BED5-A60D-FC030A9F42A2}"/>
              </a:ext>
            </a:extLst>
          </p:cNvPr>
          <p:cNvSpPr txBox="1"/>
          <p:nvPr/>
        </p:nvSpPr>
        <p:spPr>
          <a:xfrm>
            <a:off x="8337532" y="1516698"/>
            <a:ext cx="521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400" baseline="13888" dirty="0">
                <a:latin typeface="Symbol"/>
                <a:cs typeface="Symbol"/>
              </a:rPr>
              <a:t></a:t>
            </a:r>
            <a:r>
              <a:rPr sz="2400" b="1" baseline="13888" dirty="0">
                <a:latin typeface="Tahoma"/>
                <a:cs typeface="Tahoma"/>
              </a:rPr>
              <a:t>P</a:t>
            </a:r>
            <a:r>
              <a:rPr sz="1050" b="1" dirty="0">
                <a:latin typeface="Tahoma"/>
                <a:cs typeface="Tahoma"/>
              </a:rPr>
              <a:t>alv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8" name="object 36">
            <a:extLst>
              <a:ext uri="{FF2B5EF4-FFF2-40B4-BE49-F238E27FC236}">
                <a16:creationId xmlns:a16="http://schemas.microsoft.com/office/drawing/2014/main" id="{852186CE-1CA4-A8FC-44D9-79766D2DBFA6}"/>
              </a:ext>
            </a:extLst>
          </p:cNvPr>
          <p:cNvSpPr txBox="1"/>
          <p:nvPr/>
        </p:nvSpPr>
        <p:spPr>
          <a:xfrm>
            <a:off x="11307426" y="2293302"/>
            <a:ext cx="356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ahoma"/>
                <a:cs typeface="Tahoma"/>
              </a:rPr>
              <a:t>t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[s]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37">
            <a:extLst>
              <a:ext uri="{FF2B5EF4-FFF2-40B4-BE49-F238E27FC236}">
                <a16:creationId xmlns:a16="http://schemas.microsoft.com/office/drawing/2014/main" id="{73B3D47E-935F-BB33-A578-5116998EB7C2}"/>
              </a:ext>
            </a:extLst>
          </p:cNvPr>
          <p:cNvSpPr/>
          <p:nvPr/>
        </p:nvSpPr>
        <p:spPr>
          <a:xfrm>
            <a:off x="6535147" y="3857942"/>
            <a:ext cx="0" cy="2006600"/>
          </a:xfrm>
          <a:custGeom>
            <a:avLst/>
            <a:gdLst/>
            <a:ahLst/>
            <a:cxnLst/>
            <a:rect l="l" t="t" r="r" b="b"/>
            <a:pathLst>
              <a:path h="2006600">
                <a:moveTo>
                  <a:pt x="0" y="200613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8">
            <a:extLst>
              <a:ext uri="{FF2B5EF4-FFF2-40B4-BE49-F238E27FC236}">
                <a16:creationId xmlns:a16="http://schemas.microsoft.com/office/drawing/2014/main" id="{D0CCE6AC-D274-A92B-119F-48EB3CB28248}"/>
              </a:ext>
            </a:extLst>
          </p:cNvPr>
          <p:cNvGrpSpPr/>
          <p:nvPr/>
        </p:nvGrpSpPr>
        <p:grpSpPr>
          <a:xfrm>
            <a:off x="6603347" y="2090738"/>
            <a:ext cx="4301490" cy="3182620"/>
            <a:chOff x="6979031" y="2085975"/>
            <a:chExt cx="4301490" cy="3182620"/>
          </a:xfrm>
        </p:grpSpPr>
        <p:sp>
          <p:nvSpPr>
            <p:cNvPr id="31" name="object 39">
              <a:extLst>
                <a:ext uri="{FF2B5EF4-FFF2-40B4-BE49-F238E27FC236}">
                  <a16:creationId xmlns:a16="http://schemas.microsoft.com/office/drawing/2014/main" id="{A3471F46-DA45-5700-D3D2-99B17BE6A26A}"/>
                </a:ext>
              </a:extLst>
            </p:cNvPr>
            <p:cNvSpPr/>
            <p:nvPr/>
          </p:nvSpPr>
          <p:spPr>
            <a:xfrm>
              <a:off x="6998081" y="4043679"/>
              <a:ext cx="4263390" cy="1205865"/>
            </a:xfrm>
            <a:custGeom>
              <a:avLst/>
              <a:gdLst/>
              <a:ahLst/>
              <a:cxnLst/>
              <a:rect l="l" t="t" r="r" b="b"/>
              <a:pathLst>
                <a:path w="4263390" h="1205864">
                  <a:moveTo>
                    <a:pt x="0" y="639445"/>
                  </a:moveTo>
                  <a:lnTo>
                    <a:pt x="42883" y="672236"/>
                  </a:lnTo>
                  <a:lnTo>
                    <a:pt x="86505" y="704371"/>
                  </a:lnTo>
                  <a:lnTo>
                    <a:pt x="130790" y="735804"/>
                  </a:lnTo>
                  <a:lnTo>
                    <a:pt x="175663" y="766491"/>
                  </a:lnTo>
                  <a:lnTo>
                    <a:pt x="221049" y="796387"/>
                  </a:lnTo>
                  <a:lnTo>
                    <a:pt x="266873" y="825446"/>
                  </a:lnTo>
                  <a:lnTo>
                    <a:pt x="313058" y="853624"/>
                  </a:lnTo>
                  <a:lnTo>
                    <a:pt x="359529" y="880876"/>
                  </a:lnTo>
                  <a:lnTo>
                    <a:pt x="406211" y="907156"/>
                  </a:lnTo>
                  <a:lnTo>
                    <a:pt x="453029" y="932420"/>
                  </a:lnTo>
                  <a:lnTo>
                    <a:pt x="499907" y="956622"/>
                  </a:lnTo>
                  <a:lnTo>
                    <a:pt x="546770" y="979718"/>
                  </a:lnTo>
                  <a:lnTo>
                    <a:pt x="593542" y="1001663"/>
                  </a:lnTo>
                  <a:lnTo>
                    <a:pt x="640148" y="1022411"/>
                  </a:lnTo>
                  <a:lnTo>
                    <a:pt x="686512" y="1041919"/>
                  </a:lnTo>
                  <a:lnTo>
                    <a:pt x="732559" y="1060140"/>
                  </a:lnTo>
                  <a:lnTo>
                    <a:pt x="778214" y="1077029"/>
                  </a:lnTo>
                  <a:lnTo>
                    <a:pt x="823402" y="1092543"/>
                  </a:lnTo>
                  <a:lnTo>
                    <a:pt x="868046" y="1106635"/>
                  </a:lnTo>
                  <a:lnTo>
                    <a:pt x="912071" y="1119261"/>
                  </a:lnTo>
                  <a:lnTo>
                    <a:pt x="955403" y="1130376"/>
                  </a:lnTo>
                  <a:lnTo>
                    <a:pt x="997965" y="1139935"/>
                  </a:lnTo>
                  <a:lnTo>
                    <a:pt x="1039682" y="1147892"/>
                  </a:lnTo>
                  <a:lnTo>
                    <a:pt x="1080479" y="1154204"/>
                  </a:lnTo>
                  <a:lnTo>
                    <a:pt x="1120280" y="1158824"/>
                  </a:lnTo>
                  <a:lnTo>
                    <a:pt x="1159010" y="1161708"/>
                  </a:lnTo>
                  <a:lnTo>
                    <a:pt x="1196594" y="1162812"/>
                  </a:lnTo>
                  <a:lnTo>
                    <a:pt x="1245731" y="1160930"/>
                  </a:lnTo>
                  <a:lnTo>
                    <a:pt x="1293345" y="1154933"/>
                  </a:lnTo>
                  <a:lnTo>
                    <a:pt x="1339530" y="1145089"/>
                  </a:lnTo>
                  <a:lnTo>
                    <a:pt x="1384380" y="1131668"/>
                  </a:lnTo>
                  <a:lnTo>
                    <a:pt x="1427989" y="1114938"/>
                  </a:lnTo>
                  <a:lnTo>
                    <a:pt x="1470453" y="1095170"/>
                  </a:lnTo>
                  <a:lnTo>
                    <a:pt x="1511864" y="1072632"/>
                  </a:lnTo>
                  <a:lnTo>
                    <a:pt x="1552317" y="1047593"/>
                  </a:lnTo>
                  <a:lnTo>
                    <a:pt x="1591907" y="1020323"/>
                  </a:lnTo>
                  <a:lnTo>
                    <a:pt x="1630727" y="991092"/>
                  </a:lnTo>
                  <a:lnTo>
                    <a:pt x="1668872" y="960167"/>
                  </a:lnTo>
                  <a:lnTo>
                    <a:pt x="1706436" y="927820"/>
                  </a:lnTo>
                  <a:lnTo>
                    <a:pt x="1743512" y="894318"/>
                  </a:lnTo>
                  <a:lnTo>
                    <a:pt x="1780196" y="859932"/>
                  </a:lnTo>
                  <a:lnTo>
                    <a:pt x="1816582" y="824930"/>
                  </a:lnTo>
                  <a:lnTo>
                    <a:pt x="1852763" y="789582"/>
                  </a:lnTo>
                  <a:lnTo>
                    <a:pt x="1888834" y="754157"/>
                  </a:lnTo>
                  <a:lnTo>
                    <a:pt x="1924889" y="718924"/>
                  </a:lnTo>
                  <a:lnTo>
                    <a:pt x="1961023" y="684153"/>
                  </a:lnTo>
                  <a:lnTo>
                    <a:pt x="1997328" y="650113"/>
                  </a:lnTo>
                  <a:lnTo>
                    <a:pt x="2027893" y="622146"/>
                  </a:lnTo>
                  <a:lnTo>
                    <a:pt x="2060310" y="591718"/>
                  </a:lnTo>
                  <a:lnTo>
                    <a:pt x="2094424" y="559176"/>
                  </a:lnTo>
                  <a:lnTo>
                    <a:pt x="2130078" y="524869"/>
                  </a:lnTo>
                  <a:lnTo>
                    <a:pt x="2167117" y="489144"/>
                  </a:lnTo>
                  <a:lnTo>
                    <a:pt x="2205384" y="452348"/>
                  </a:lnTo>
                  <a:lnTo>
                    <a:pt x="2244722" y="414830"/>
                  </a:lnTo>
                  <a:lnTo>
                    <a:pt x="2284975" y="376937"/>
                  </a:lnTo>
                  <a:lnTo>
                    <a:pt x="2325987" y="339017"/>
                  </a:lnTo>
                  <a:lnTo>
                    <a:pt x="2367602" y="301417"/>
                  </a:lnTo>
                  <a:lnTo>
                    <a:pt x="2409662" y="264486"/>
                  </a:lnTo>
                  <a:lnTo>
                    <a:pt x="2452013" y="228570"/>
                  </a:lnTo>
                  <a:lnTo>
                    <a:pt x="2494497" y="194019"/>
                  </a:lnTo>
                  <a:lnTo>
                    <a:pt x="2536959" y="161178"/>
                  </a:lnTo>
                  <a:lnTo>
                    <a:pt x="2579242" y="130397"/>
                  </a:lnTo>
                  <a:lnTo>
                    <a:pt x="2621189" y="102022"/>
                  </a:lnTo>
                  <a:lnTo>
                    <a:pt x="2662644" y="76402"/>
                  </a:lnTo>
                  <a:lnTo>
                    <a:pt x="2703452" y="53885"/>
                  </a:lnTo>
                  <a:lnTo>
                    <a:pt x="2743455" y="34817"/>
                  </a:lnTo>
                  <a:lnTo>
                    <a:pt x="2782497" y="19547"/>
                  </a:lnTo>
                  <a:lnTo>
                    <a:pt x="2820423" y="8422"/>
                  </a:lnTo>
                  <a:lnTo>
                    <a:pt x="2892298" y="0"/>
                  </a:lnTo>
                  <a:lnTo>
                    <a:pt x="2913370" y="2523"/>
                  </a:lnTo>
                  <a:lnTo>
                    <a:pt x="2959799" y="19461"/>
                  </a:lnTo>
                  <a:lnTo>
                    <a:pt x="3011559" y="50878"/>
                  </a:lnTo>
                  <a:lnTo>
                    <a:pt x="3068191" y="95130"/>
                  </a:lnTo>
                  <a:lnTo>
                    <a:pt x="3098191" y="121554"/>
                  </a:lnTo>
                  <a:lnTo>
                    <a:pt x="3129237" y="150570"/>
                  </a:lnTo>
                  <a:lnTo>
                    <a:pt x="3161272" y="181971"/>
                  </a:lnTo>
                  <a:lnTo>
                    <a:pt x="3194238" y="215552"/>
                  </a:lnTo>
                  <a:lnTo>
                    <a:pt x="3228079" y="251107"/>
                  </a:lnTo>
                  <a:lnTo>
                    <a:pt x="3262738" y="288431"/>
                  </a:lnTo>
                  <a:lnTo>
                    <a:pt x="3298156" y="327317"/>
                  </a:lnTo>
                  <a:lnTo>
                    <a:pt x="3334276" y="367560"/>
                  </a:lnTo>
                  <a:lnTo>
                    <a:pt x="3371042" y="408954"/>
                  </a:lnTo>
                  <a:lnTo>
                    <a:pt x="3408396" y="451293"/>
                  </a:lnTo>
                  <a:lnTo>
                    <a:pt x="3446281" y="494372"/>
                  </a:lnTo>
                  <a:lnTo>
                    <a:pt x="3484638" y="537984"/>
                  </a:lnTo>
                  <a:lnTo>
                    <a:pt x="3523413" y="581925"/>
                  </a:lnTo>
                  <a:lnTo>
                    <a:pt x="3562546" y="625988"/>
                  </a:lnTo>
                  <a:lnTo>
                    <a:pt x="3601980" y="669968"/>
                  </a:lnTo>
                  <a:lnTo>
                    <a:pt x="3641659" y="713658"/>
                  </a:lnTo>
                  <a:lnTo>
                    <a:pt x="3681525" y="756854"/>
                  </a:lnTo>
                  <a:lnTo>
                    <a:pt x="3721521" y="799349"/>
                  </a:lnTo>
                  <a:lnTo>
                    <a:pt x="3761589" y="840937"/>
                  </a:lnTo>
                  <a:lnTo>
                    <a:pt x="3801672" y="881413"/>
                  </a:lnTo>
                  <a:lnTo>
                    <a:pt x="3841714" y="920572"/>
                  </a:lnTo>
                  <a:lnTo>
                    <a:pt x="3881656" y="958206"/>
                  </a:lnTo>
                  <a:lnTo>
                    <a:pt x="3921441" y="994111"/>
                  </a:lnTo>
                  <a:lnTo>
                    <a:pt x="3961012" y="1028081"/>
                  </a:lnTo>
                  <a:lnTo>
                    <a:pt x="4000312" y="1059910"/>
                  </a:lnTo>
                  <a:lnTo>
                    <a:pt x="4039284" y="1089392"/>
                  </a:lnTo>
                  <a:lnTo>
                    <a:pt x="4077870" y="1116322"/>
                  </a:lnTo>
                  <a:lnTo>
                    <a:pt x="4116013" y="1140494"/>
                  </a:lnTo>
                  <a:lnTo>
                    <a:pt x="4153655" y="1161702"/>
                  </a:lnTo>
                  <a:lnTo>
                    <a:pt x="4190740" y="1179740"/>
                  </a:lnTo>
                  <a:lnTo>
                    <a:pt x="4227211" y="1194402"/>
                  </a:lnTo>
                  <a:lnTo>
                    <a:pt x="4263009" y="120548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40">
              <a:extLst>
                <a:ext uri="{FF2B5EF4-FFF2-40B4-BE49-F238E27FC236}">
                  <a16:creationId xmlns:a16="http://schemas.microsoft.com/office/drawing/2014/main" id="{82C34098-B8BB-C125-BAD4-C3183120420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8233" y="2085975"/>
              <a:ext cx="215138" cy="188087"/>
            </a:xfrm>
            <a:prstGeom prst="rect">
              <a:avLst/>
            </a:prstGeom>
          </p:spPr>
        </p:pic>
      </p:grpSp>
      <p:sp>
        <p:nvSpPr>
          <p:cNvPr id="33" name="object 41">
            <a:extLst>
              <a:ext uri="{FF2B5EF4-FFF2-40B4-BE49-F238E27FC236}">
                <a16:creationId xmlns:a16="http://schemas.microsoft.com/office/drawing/2014/main" id="{CDE85BBA-DE5D-2E36-75C1-EC9CBD1C6D1F}"/>
              </a:ext>
            </a:extLst>
          </p:cNvPr>
          <p:cNvSpPr txBox="1"/>
          <p:nvPr/>
        </p:nvSpPr>
        <p:spPr>
          <a:xfrm>
            <a:off x="6006319" y="3745928"/>
            <a:ext cx="498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U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[V]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4" name="object 42">
            <a:extLst>
              <a:ext uri="{FF2B5EF4-FFF2-40B4-BE49-F238E27FC236}">
                <a16:creationId xmlns:a16="http://schemas.microsoft.com/office/drawing/2014/main" id="{2CC904B3-575C-4E66-5A0D-7CAFA2AEE865}"/>
              </a:ext>
            </a:extLst>
          </p:cNvPr>
          <p:cNvSpPr txBox="1"/>
          <p:nvPr/>
        </p:nvSpPr>
        <p:spPr>
          <a:xfrm>
            <a:off x="5680338" y="1269184"/>
            <a:ext cx="492443" cy="193484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cs-CZ" sz="1600" spc="-10" dirty="0" err="1">
                <a:latin typeface="Tahoma"/>
                <a:cs typeface="Tahoma"/>
              </a:rPr>
              <a:t>Pneumotachographic</a:t>
            </a:r>
            <a:r>
              <a:rPr lang="cs-CZ" sz="1600" spc="-10" dirty="0">
                <a:latin typeface="Tahoma"/>
                <a:cs typeface="Tahoma"/>
              </a:rPr>
              <a:t> </a:t>
            </a:r>
            <a:r>
              <a:rPr lang="cs-CZ" sz="1600" spc="-10" dirty="0" err="1">
                <a:latin typeface="Tahoma"/>
                <a:cs typeface="Tahoma"/>
              </a:rPr>
              <a:t>curve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35" name="object 43">
            <a:extLst>
              <a:ext uri="{FF2B5EF4-FFF2-40B4-BE49-F238E27FC236}">
                <a16:creationId xmlns:a16="http://schemas.microsoft.com/office/drawing/2014/main" id="{262504D0-4F2B-F286-DE4E-3082AB3E75D6}"/>
              </a:ext>
            </a:extLst>
          </p:cNvPr>
          <p:cNvSpPr txBox="1"/>
          <p:nvPr/>
        </p:nvSpPr>
        <p:spPr>
          <a:xfrm>
            <a:off x="5694690" y="4094079"/>
            <a:ext cx="492443" cy="144526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416559" marR="5080" indent="-403860">
              <a:lnSpc>
                <a:spcPct val="100000"/>
              </a:lnSpc>
              <a:spcBef>
                <a:spcPts val="95"/>
              </a:spcBef>
            </a:pPr>
            <a:r>
              <a:rPr lang="cs-CZ" sz="1600" dirty="0" err="1">
                <a:latin typeface="Tahoma"/>
                <a:cs typeface="Tahoma"/>
              </a:rPr>
              <a:t>Pneumographic</a:t>
            </a:r>
            <a:r>
              <a:rPr lang="cs-CZ" sz="1600" dirty="0">
                <a:latin typeface="Tahoma"/>
                <a:cs typeface="Tahoma"/>
              </a:rPr>
              <a:t> </a:t>
            </a:r>
            <a:r>
              <a:rPr lang="cs-CZ" sz="1600" dirty="0" err="1">
                <a:latin typeface="Tahoma"/>
                <a:cs typeface="Tahoma"/>
              </a:rPr>
              <a:t>curve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36" name="object 44">
            <a:extLst>
              <a:ext uri="{FF2B5EF4-FFF2-40B4-BE49-F238E27FC236}">
                <a16:creationId xmlns:a16="http://schemas.microsoft.com/office/drawing/2014/main" id="{8F60C5E4-0C61-4E8E-CABA-D6FA09F3D758}"/>
              </a:ext>
            </a:extLst>
          </p:cNvPr>
          <p:cNvSpPr txBox="1"/>
          <p:nvPr/>
        </p:nvSpPr>
        <p:spPr>
          <a:xfrm>
            <a:off x="6844266" y="1816544"/>
            <a:ext cx="207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ahoma"/>
                <a:cs typeface="Tahoma"/>
              </a:rPr>
              <a:t>M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7" name="object 45">
            <a:extLst>
              <a:ext uri="{FF2B5EF4-FFF2-40B4-BE49-F238E27FC236}">
                <a16:creationId xmlns:a16="http://schemas.microsoft.com/office/drawing/2014/main" id="{E5AF0166-8054-0811-FFFA-62037BAC854F}"/>
              </a:ext>
            </a:extLst>
          </p:cNvPr>
          <p:cNvSpPr/>
          <p:nvPr/>
        </p:nvSpPr>
        <p:spPr>
          <a:xfrm>
            <a:off x="6931642" y="2282889"/>
            <a:ext cx="278130" cy="266065"/>
          </a:xfrm>
          <a:custGeom>
            <a:avLst/>
            <a:gdLst/>
            <a:ahLst/>
            <a:cxnLst/>
            <a:rect l="l" t="t" r="r" b="b"/>
            <a:pathLst>
              <a:path w="278129" h="266064">
                <a:moveTo>
                  <a:pt x="27272" y="26125"/>
                </a:moveTo>
                <a:lnTo>
                  <a:pt x="32487" y="44175"/>
                </a:lnTo>
                <a:lnTo>
                  <a:pt x="264541" y="265811"/>
                </a:lnTo>
                <a:lnTo>
                  <a:pt x="277749" y="252095"/>
                </a:lnTo>
                <a:lnTo>
                  <a:pt x="45617" y="30494"/>
                </a:lnTo>
                <a:lnTo>
                  <a:pt x="27272" y="26125"/>
                </a:lnTo>
                <a:close/>
              </a:path>
              <a:path w="278129" h="266064">
                <a:moveTo>
                  <a:pt x="0" y="0"/>
                </a:moveTo>
                <a:lnTo>
                  <a:pt x="28955" y="100457"/>
                </a:lnTo>
                <a:lnTo>
                  <a:pt x="30352" y="105537"/>
                </a:lnTo>
                <a:lnTo>
                  <a:pt x="35687" y="108458"/>
                </a:lnTo>
                <a:lnTo>
                  <a:pt x="40640" y="107061"/>
                </a:lnTo>
                <a:lnTo>
                  <a:pt x="45720" y="105537"/>
                </a:lnTo>
                <a:lnTo>
                  <a:pt x="48641" y="100329"/>
                </a:lnTo>
                <a:lnTo>
                  <a:pt x="47244" y="95250"/>
                </a:lnTo>
                <a:lnTo>
                  <a:pt x="32487" y="44175"/>
                </a:lnTo>
                <a:lnTo>
                  <a:pt x="7112" y="19938"/>
                </a:lnTo>
                <a:lnTo>
                  <a:pt x="20193" y="6223"/>
                </a:lnTo>
                <a:lnTo>
                  <a:pt x="26064" y="6223"/>
                </a:lnTo>
                <a:lnTo>
                  <a:pt x="0" y="0"/>
                </a:lnTo>
                <a:close/>
              </a:path>
              <a:path w="278129" h="266064">
                <a:moveTo>
                  <a:pt x="20193" y="6223"/>
                </a:moveTo>
                <a:lnTo>
                  <a:pt x="7112" y="19938"/>
                </a:lnTo>
                <a:lnTo>
                  <a:pt x="32487" y="44175"/>
                </a:lnTo>
                <a:lnTo>
                  <a:pt x="27272" y="26125"/>
                </a:lnTo>
                <a:lnTo>
                  <a:pt x="11429" y="22351"/>
                </a:lnTo>
                <a:lnTo>
                  <a:pt x="22732" y="10413"/>
                </a:lnTo>
                <a:lnTo>
                  <a:pt x="24583" y="10413"/>
                </a:lnTo>
                <a:lnTo>
                  <a:pt x="20193" y="6223"/>
                </a:lnTo>
                <a:close/>
              </a:path>
              <a:path w="278129" h="266064">
                <a:moveTo>
                  <a:pt x="26064" y="6223"/>
                </a:moveTo>
                <a:lnTo>
                  <a:pt x="20193" y="6223"/>
                </a:lnTo>
                <a:lnTo>
                  <a:pt x="45617" y="30494"/>
                </a:lnTo>
                <a:lnTo>
                  <a:pt x="97281" y="42799"/>
                </a:lnTo>
                <a:lnTo>
                  <a:pt x="102362" y="44069"/>
                </a:lnTo>
                <a:lnTo>
                  <a:pt x="107442" y="40894"/>
                </a:lnTo>
                <a:lnTo>
                  <a:pt x="108712" y="35813"/>
                </a:lnTo>
                <a:lnTo>
                  <a:pt x="109981" y="30607"/>
                </a:lnTo>
                <a:lnTo>
                  <a:pt x="106806" y="25526"/>
                </a:lnTo>
                <a:lnTo>
                  <a:pt x="26064" y="6223"/>
                </a:lnTo>
                <a:close/>
              </a:path>
              <a:path w="278129" h="266064">
                <a:moveTo>
                  <a:pt x="24583" y="10413"/>
                </a:moveTo>
                <a:lnTo>
                  <a:pt x="22732" y="10413"/>
                </a:lnTo>
                <a:lnTo>
                  <a:pt x="27272" y="26125"/>
                </a:lnTo>
                <a:lnTo>
                  <a:pt x="45617" y="30494"/>
                </a:lnTo>
                <a:lnTo>
                  <a:pt x="24583" y="10413"/>
                </a:lnTo>
                <a:close/>
              </a:path>
              <a:path w="278129" h="266064">
                <a:moveTo>
                  <a:pt x="22732" y="10413"/>
                </a:moveTo>
                <a:lnTo>
                  <a:pt x="11429" y="22351"/>
                </a:lnTo>
                <a:lnTo>
                  <a:pt x="27272" y="26125"/>
                </a:lnTo>
                <a:lnTo>
                  <a:pt x="22732" y="10413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6">
            <a:extLst>
              <a:ext uri="{FF2B5EF4-FFF2-40B4-BE49-F238E27FC236}">
                <a16:creationId xmlns:a16="http://schemas.microsoft.com/office/drawing/2014/main" id="{DACCB50C-F7FA-E1C5-1D80-563CC1025769}"/>
              </a:ext>
            </a:extLst>
          </p:cNvPr>
          <p:cNvSpPr txBox="1"/>
          <p:nvPr/>
        </p:nvSpPr>
        <p:spPr>
          <a:xfrm>
            <a:off x="7112744" y="2511870"/>
            <a:ext cx="5772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ahoma"/>
                <a:cs typeface="Tahoma"/>
              </a:rPr>
              <a:t>m</a:t>
            </a:r>
            <a:r>
              <a:rPr sz="1400" spc="-10" dirty="0">
                <a:latin typeface="Tahoma"/>
                <a:cs typeface="Tahoma"/>
              </a:rPr>
              <a:t>a</a:t>
            </a:r>
            <a:r>
              <a:rPr sz="1400" spc="-5" dirty="0">
                <a:latin typeface="Tahoma"/>
                <a:cs typeface="Tahoma"/>
              </a:rPr>
              <a:t>r</a:t>
            </a:r>
            <a:r>
              <a:rPr sz="1400" spc="-20" dirty="0">
                <a:latin typeface="Tahoma"/>
                <a:cs typeface="Tahoma"/>
              </a:rPr>
              <a:t>k</a:t>
            </a:r>
            <a:r>
              <a:rPr sz="1400" dirty="0">
                <a:latin typeface="Tahoma"/>
                <a:cs typeface="Tahoma"/>
              </a:rPr>
              <a:t>er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9" name="object 47">
            <a:extLst>
              <a:ext uri="{FF2B5EF4-FFF2-40B4-BE49-F238E27FC236}">
                <a16:creationId xmlns:a16="http://schemas.microsoft.com/office/drawing/2014/main" id="{311CFA17-483A-F2BE-F1AB-655C6C0A50CE}"/>
              </a:ext>
            </a:extLst>
          </p:cNvPr>
          <p:cNvGrpSpPr/>
          <p:nvPr/>
        </p:nvGrpSpPr>
        <p:grpSpPr>
          <a:xfrm>
            <a:off x="6516097" y="1952435"/>
            <a:ext cx="4574540" cy="3489325"/>
            <a:chOff x="6891781" y="1947672"/>
            <a:chExt cx="4574540" cy="3489325"/>
          </a:xfrm>
        </p:grpSpPr>
        <p:sp>
          <p:nvSpPr>
            <p:cNvPr id="40" name="object 48">
              <a:extLst>
                <a:ext uri="{FF2B5EF4-FFF2-40B4-BE49-F238E27FC236}">
                  <a16:creationId xmlns:a16="http://schemas.microsoft.com/office/drawing/2014/main" id="{98B19CB9-EDE4-D67F-C7A7-4527CCA55138}"/>
                </a:ext>
              </a:extLst>
            </p:cNvPr>
            <p:cNvSpPr/>
            <p:nvPr/>
          </p:nvSpPr>
          <p:spPr>
            <a:xfrm>
              <a:off x="6910831" y="2259838"/>
              <a:ext cx="578485" cy="635"/>
            </a:xfrm>
            <a:custGeom>
              <a:avLst/>
              <a:gdLst/>
              <a:ahLst/>
              <a:cxnLst/>
              <a:rect l="l" t="t" r="r" b="b"/>
              <a:pathLst>
                <a:path w="578484" h="635">
                  <a:moveTo>
                    <a:pt x="578231" y="25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9">
              <a:extLst>
                <a:ext uri="{FF2B5EF4-FFF2-40B4-BE49-F238E27FC236}">
                  <a16:creationId xmlns:a16="http://schemas.microsoft.com/office/drawing/2014/main" id="{D768941A-D988-158D-D350-6FB20C4B76F7}"/>
                </a:ext>
              </a:extLst>
            </p:cNvPr>
            <p:cNvSpPr/>
            <p:nvPr/>
          </p:nvSpPr>
          <p:spPr>
            <a:xfrm>
              <a:off x="8315325" y="1947671"/>
              <a:ext cx="3070860" cy="3489325"/>
            </a:xfrm>
            <a:custGeom>
              <a:avLst/>
              <a:gdLst/>
              <a:ahLst/>
              <a:cxnLst/>
              <a:rect l="l" t="t" r="r" b="b"/>
              <a:pathLst>
                <a:path w="3070859" h="3489325">
                  <a:moveTo>
                    <a:pt x="376555" y="1060196"/>
                  </a:moveTo>
                  <a:lnTo>
                    <a:pt x="38836" y="32410"/>
                  </a:lnTo>
                  <a:lnTo>
                    <a:pt x="87249" y="75311"/>
                  </a:lnTo>
                  <a:lnTo>
                    <a:pt x="89789" y="77597"/>
                  </a:lnTo>
                  <a:lnTo>
                    <a:pt x="93853" y="77343"/>
                  </a:lnTo>
                  <a:lnTo>
                    <a:pt x="96139" y="74676"/>
                  </a:lnTo>
                  <a:lnTo>
                    <a:pt x="98552" y="72136"/>
                  </a:lnTo>
                  <a:lnTo>
                    <a:pt x="98298" y="68072"/>
                  </a:lnTo>
                  <a:lnTo>
                    <a:pt x="95631" y="65786"/>
                  </a:lnTo>
                  <a:lnTo>
                    <a:pt x="32766" y="10033"/>
                  </a:lnTo>
                  <a:lnTo>
                    <a:pt x="21463" y="0"/>
                  </a:lnTo>
                  <a:lnTo>
                    <a:pt x="762" y="96901"/>
                  </a:lnTo>
                  <a:lnTo>
                    <a:pt x="0" y="100330"/>
                  </a:lnTo>
                  <a:lnTo>
                    <a:pt x="2159" y="103759"/>
                  </a:lnTo>
                  <a:lnTo>
                    <a:pt x="5588" y="104521"/>
                  </a:lnTo>
                  <a:lnTo>
                    <a:pt x="9017" y="105156"/>
                  </a:lnTo>
                  <a:lnTo>
                    <a:pt x="12446" y="102997"/>
                  </a:lnTo>
                  <a:lnTo>
                    <a:pt x="13208" y="99568"/>
                  </a:lnTo>
                  <a:lnTo>
                    <a:pt x="26733" y="36220"/>
                  </a:lnTo>
                  <a:lnTo>
                    <a:pt x="364490" y="1064260"/>
                  </a:lnTo>
                  <a:lnTo>
                    <a:pt x="376555" y="1060196"/>
                  </a:lnTo>
                  <a:close/>
                </a:path>
                <a:path w="3070859" h="3489325">
                  <a:moveTo>
                    <a:pt x="1419479" y="3450971"/>
                  </a:moveTo>
                  <a:lnTo>
                    <a:pt x="1406779" y="3444621"/>
                  </a:lnTo>
                  <a:lnTo>
                    <a:pt x="1343279" y="3412871"/>
                  </a:lnTo>
                  <a:lnTo>
                    <a:pt x="1343279" y="3444621"/>
                  </a:lnTo>
                  <a:lnTo>
                    <a:pt x="77343" y="3444621"/>
                  </a:lnTo>
                  <a:lnTo>
                    <a:pt x="77343" y="3412871"/>
                  </a:lnTo>
                  <a:lnTo>
                    <a:pt x="1143" y="3450971"/>
                  </a:lnTo>
                  <a:lnTo>
                    <a:pt x="77343" y="3489071"/>
                  </a:lnTo>
                  <a:lnTo>
                    <a:pt x="77343" y="3457321"/>
                  </a:lnTo>
                  <a:lnTo>
                    <a:pt x="1343279" y="3457321"/>
                  </a:lnTo>
                  <a:lnTo>
                    <a:pt x="1343279" y="3489071"/>
                  </a:lnTo>
                  <a:lnTo>
                    <a:pt x="1406779" y="3457321"/>
                  </a:lnTo>
                  <a:lnTo>
                    <a:pt x="1419479" y="3450971"/>
                  </a:lnTo>
                  <a:close/>
                </a:path>
                <a:path w="3070859" h="3489325">
                  <a:moveTo>
                    <a:pt x="1718310" y="725170"/>
                  </a:moveTo>
                  <a:lnTo>
                    <a:pt x="1707959" y="722503"/>
                  </a:lnTo>
                  <a:lnTo>
                    <a:pt x="1622298" y="700405"/>
                  </a:lnTo>
                  <a:lnTo>
                    <a:pt x="1618996" y="699516"/>
                  </a:lnTo>
                  <a:lnTo>
                    <a:pt x="1615440" y="701548"/>
                  </a:lnTo>
                  <a:lnTo>
                    <a:pt x="1614551" y="704850"/>
                  </a:lnTo>
                  <a:lnTo>
                    <a:pt x="1613662" y="708279"/>
                  </a:lnTo>
                  <a:lnTo>
                    <a:pt x="1615694" y="711708"/>
                  </a:lnTo>
                  <a:lnTo>
                    <a:pt x="1681962" y="728853"/>
                  </a:lnTo>
                  <a:lnTo>
                    <a:pt x="521208" y="1056132"/>
                  </a:lnTo>
                  <a:lnTo>
                    <a:pt x="524637" y="1068324"/>
                  </a:lnTo>
                  <a:lnTo>
                    <a:pt x="1685213" y="741095"/>
                  </a:lnTo>
                  <a:lnTo>
                    <a:pt x="1640332" y="787654"/>
                  </a:lnTo>
                  <a:lnTo>
                    <a:pt x="1637919" y="790194"/>
                  </a:lnTo>
                  <a:lnTo>
                    <a:pt x="1637919" y="794258"/>
                  </a:lnTo>
                  <a:lnTo>
                    <a:pt x="1642999" y="799084"/>
                  </a:lnTo>
                  <a:lnTo>
                    <a:pt x="1647063" y="798957"/>
                  </a:lnTo>
                  <a:lnTo>
                    <a:pt x="1649476" y="796417"/>
                  </a:lnTo>
                  <a:lnTo>
                    <a:pt x="1718310" y="725170"/>
                  </a:lnTo>
                  <a:close/>
                </a:path>
                <a:path w="3070859" h="3489325">
                  <a:moveTo>
                    <a:pt x="3070479" y="3450971"/>
                  </a:moveTo>
                  <a:lnTo>
                    <a:pt x="3057779" y="3444621"/>
                  </a:lnTo>
                  <a:lnTo>
                    <a:pt x="2994279" y="3412871"/>
                  </a:lnTo>
                  <a:lnTo>
                    <a:pt x="2994279" y="3444621"/>
                  </a:lnTo>
                  <a:lnTo>
                    <a:pt x="1728343" y="3444621"/>
                  </a:lnTo>
                  <a:lnTo>
                    <a:pt x="1728343" y="3412871"/>
                  </a:lnTo>
                  <a:lnTo>
                    <a:pt x="1652143" y="3450971"/>
                  </a:lnTo>
                  <a:lnTo>
                    <a:pt x="1728343" y="3489071"/>
                  </a:lnTo>
                  <a:lnTo>
                    <a:pt x="1728343" y="3457321"/>
                  </a:lnTo>
                  <a:lnTo>
                    <a:pt x="2994279" y="3457321"/>
                  </a:lnTo>
                  <a:lnTo>
                    <a:pt x="2994279" y="3489071"/>
                  </a:lnTo>
                  <a:lnTo>
                    <a:pt x="3057779" y="3457321"/>
                  </a:lnTo>
                  <a:lnTo>
                    <a:pt x="3070479" y="3450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0">
              <a:extLst>
                <a:ext uri="{FF2B5EF4-FFF2-40B4-BE49-F238E27FC236}">
                  <a16:creationId xmlns:a16="http://schemas.microsoft.com/office/drawing/2014/main" id="{5E581518-8D3D-51BB-658A-5B04A5D2B931}"/>
                </a:ext>
              </a:extLst>
            </p:cNvPr>
            <p:cNvSpPr/>
            <p:nvPr/>
          </p:nvSpPr>
          <p:spPr>
            <a:xfrm>
              <a:off x="10978260" y="1978533"/>
              <a:ext cx="469265" cy="295275"/>
            </a:xfrm>
            <a:custGeom>
              <a:avLst/>
              <a:gdLst/>
              <a:ahLst/>
              <a:cxnLst/>
              <a:rect l="l" t="t" r="r" b="b"/>
              <a:pathLst>
                <a:path w="469265" h="295275">
                  <a:moveTo>
                    <a:pt x="0" y="294893"/>
                  </a:moveTo>
                  <a:lnTo>
                    <a:pt x="27410" y="260409"/>
                  </a:lnTo>
                  <a:lnTo>
                    <a:pt x="57229" y="223788"/>
                  </a:lnTo>
                  <a:lnTo>
                    <a:pt x="89328" y="186785"/>
                  </a:lnTo>
                  <a:lnTo>
                    <a:pt x="123575" y="151158"/>
                  </a:lnTo>
                  <a:lnTo>
                    <a:pt x="159840" y="118663"/>
                  </a:lnTo>
                  <a:lnTo>
                    <a:pt x="197993" y="91058"/>
                  </a:lnTo>
                  <a:lnTo>
                    <a:pt x="236605" y="68359"/>
                  </a:lnTo>
                  <a:lnTo>
                    <a:pt x="275415" y="49163"/>
                  </a:lnTo>
                  <a:lnTo>
                    <a:pt x="316230" y="33099"/>
                  </a:lnTo>
                  <a:lnTo>
                    <a:pt x="360854" y="19797"/>
                  </a:lnTo>
                  <a:lnTo>
                    <a:pt x="411094" y="8888"/>
                  </a:lnTo>
                  <a:lnTo>
                    <a:pt x="46875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1">
              <a:extLst>
                <a:ext uri="{FF2B5EF4-FFF2-40B4-BE49-F238E27FC236}">
                  <a16:creationId xmlns:a16="http://schemas.microsoft.com/office/drawing/2014/main" id="{74DDD3FC-8E72-F449-69D8-B0D6429E1293}"/>
                </a:ext>
              </a:extLst>
            </p:cNvPr>
            <p:cNvSpPr/>
            <p:nvPr/>
          </p:nvSpPr>
          <p:spPr>
            <a:xfrm>
              <a:off x="10990071" y="2248788"/>
              <a:ext cx="158115" cy="361950"/>
            </a:xfrm>
            <a:custGeom>
              <a:avLst/>
              <a:gdLst/>
              <a:ahLst/>
              <a:cxnLst/>
              <a:rect l="l" t="t" r="r" b="b"/>
              <a:pathLst>
                <a:path w="158115" h="361950">
                  <a:moveTo>
                    <a:pt x="0" y="0"/>
                  </a:moveTo>
                  <a:lnTo>
                    <a:pt x="30700" y="4325"/>
                  </a:lnTo>
                  <a:lnTo>
                    <a:pt x="55768" y="16128"/>
                  </a:lnTo>
                  <a:lnTo>
                    <a:pt x="72669" y="33647"/>
                  </a:lnTo>
                  <a:lnTo>
                    <a:pt x="78867" y="55118"/>
                  </a:lnTo>
                  <a:lnTo>
                    <a:pt x="78867" y="125857"/>
                  </a:lnTo>
                  <a:lnTo>
                    <a:pt x="85064" y="147327"/>
                  </a:lnTo>
                  <a:lnTo>
                    <a:pt x="101965" y="164846"/>
                  </a:lnTo>
                  <a:lnTo>
                    <a:pt x="127033" y="176649"/>
                  </a:lnTo>
                  <a:lnTo>
                    <a:pt x="157733" y="180975"/>
                  </a:lnTo>
                  <a:lnTo>
                    <a:pt x="127033" y="185298"/>
                  </a:lnTo>
                  <a:lnTo>
                    <a:pt x="101965" y="197088"/>
                  </a:lnTo>
                  <a:lnTo>
                    <a:pt x="85064" y="214568"/>
                  </a:lnTo>
                  <a:lnTo>
                    <a:pt x="78867" y="235965"/>
                  </a:lnTo>
                  <a:lnTo>
                    <a:pt x="78867" y="306832"/>
                  </a:lnTo>
                  <a:lnTo>
                    <a:pt x="72669" y="328249"/>
                  </a:lnTo>
                  <a:lnTo>
                    <a:pt x="55768" y="345773"/>
                  </a:lnTo>
                  <a:lnTo>
                    <a:pt x="30700" y="357606"/>
                  </a:lnTo>
                  <a:lnTo>
                    <a:pt x="0" y="361950"/>
                  </a:lnTo>
                </a:path>
              </a:pathLst>
            </a:custGeom>
            <a:ln w="9525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52">
            <a:extLst>
              <a:ext uri="{FF2B5EF4-FFF2-40B4-BE49-F238E27FC236}">
                <a16:creationId xmlns:a16="http://schemas.microsoft.com/office/drawing/2014/main" id="{017C44D0-A6D1-E96F-DBBF-8E0C72B229C2}"/>
              </a:ext>
            </a:extLst>
          </p:cNvPr>
          <p:cNvSpPr txBox="1"/>
          <p:nvPr/>
        </p:nvSpPr>
        <p:spPr>
          <a:xfrm>
            <a:off x="8358613" y="5485473"/>
            <a:ext cx="727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inspirium</a:t>
            </a:r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6BAA3CC7-6191-1926-001B-1685407F83DA}"/>
              </a:ext>
            </a:extLst>
          </p:cNvPr>
          <p:cNvSpPr txBox="1"/>
          <p:nvPr/>
        </p:nvSpPr>
        <p:spPr>
          <a:xfrm>
            <a:off x="10046317" y="5485473"/>
            <a:ext cx="6896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e</a:t>
            </a:r>
            <a:r>
              <a:rPr sz="1400" spc="-5" dirty="0">
                <a:latin typeface="Tahoma"/>
                <a:cs typeface="Tahoma"/>
              </a:rPr>
              <a:t>x</a:t>
            </a:r>
            <a:r>
              <a:rPr sz="1400" dirty="0">
                <a:latin typeface="Tahoma"/>
                <a:cs typeface="Tahoma"/>
              </a:rPr>
              <a:t>pirium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6" name="object 54">
            <a:extLst>
              <a:ext uri="{FF2B5EF4-FFF2-40B4-BE49-F238E27FC236}">
                <a16:creationId xmlns:a16="http://schemas.microsoft.com/office/drawing/2014/main" id="{ABB86CFC-7790-FBB5-A73B-AAE3C0089AED}"/>
              </a:ext>
            </a:extLst>
          </p:cNvPr>
          <p:cNvSpPr txBox="1"/>
          <p:nvPr/>
        </p:nvSpPr>
        <p:spPr>
          <a:xfrm>
            <a:off x="7947769" y="3127896"/>
            <a:ext cx="128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cs-CZ" sz="1200" spc="-5" dirty="0" err="1">
                <a:latin typeface="Tahoma"/>
                <a:cs typeface="Tahoma"/>
              </a:rPr>
              <a:t>Valve</a:t>
            </a:r>
            <a:r>
              <a:rPr lang="cs-CZ" sz="1200" spc="-5" dirty="0">
                <a:latin typeface="Tahoma"/>
                <a:cs typeface="Tahoma"/>
              </a:rPr>
              <a:t> </a:t>
            </a:r>
            <a:r>
              <a:rPr lang="cs-CZ" sz="1200" spc="-5" dirty="0" err="1">
                <a:latin typeface="Tahoma"/>
                <a:cs typeface="Tahoma"/>
              </a:rPr>
              <a:t>closing</a:t>
            </a:r>
            <a:r>
              <a:rPr lang="cs-CZ" sz="1200" spc="-5" dirty="0">
                <a:latin typeface="Tahoma"/>
                <a:cs typeface="Tahoma"/>
              </a:rPr>
              <a:t> </a:t>
            </a:r>
            <a:r>
              <a:rPr lang="cs-CZ" sz="1200" spc="-5" dirty="0" err="1">
                <a:latin typeface="Tahoma"/>
                <a:cs typeface="Tahoma"/>
              </a:rPr>
              <a:t>at</a:t>
            </a:r>
            <a:r>
              <a:rPr lang="cs-CZ" sz="1200" spc="-5" dirty="0">
                <a:latin typeface="Tahoma"/>
                <a:cs typeface="Tahoma"/>
              </a:rPr>
              <a:t> </a:t>
            </a:r>
            <a:r>
              <a:rPr lang="cs-CZ" sz="1200" spc="-5" dirty="0" err="1">
                <a:latin typeface="Tahoma"/>
                <a:cs typeface="Tahoma"/>
              </a:rPr>
              <a:t>the</a:t>
            </a:r>
            <a:r>
              <a:rPr lang="cs-CZ" sz="1200" spc="-5" dirty="0">
                <a:latin typeface="Tahoma"/>
                <a:cs typeface="Tahoma"/>
              </a:rPr>
              <a:t> start </a:t>
            </a:r>
            <a:r>
              <a:rPr lang="cs-CZ" sz="1200" spc="-5" dirty="0" err="1">
                <a:latin typeface="Tahoma"/>
                <a:cs typeface="Tahoma"/>
              </a:rPr>
              <a:t>of</a:t>
            </a:r>
            <a:r>
              <a:rPr lang="cs-CZ" sz="1200" spc="-5" dirty="0">
                <a:latin typeface="Tahoma"/>
                <a:cs typeface="Tahoma"/>
              </a:rPr>
              <a:t> inspirium/expirium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7" name="object 55">
            <a:extLst>
              <a:ext uri="{FF2B5EF4-FFF2-40B4-BE49-F238E27FC236}">
                <a16:creationId xmlns:a16="http://schemas.microsoft.com/office/drawing/2014/main" id="{B11B8BBE-2450-BD29-62BB-3C9F27580B56}"/>
              </a:ext>
            </a:extLst>
          </p:cNvPr>
          <p:cNvSpPr txBox="1"/>
          <p:nvPr/>
        </p:nvSpPr>
        <p:spPr>
          <a:xfrm>
            <a:off x="10798792" y="2313368"/>
            <a:ext cx="4070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Symbol"/>
                <a:cs typeface="Symbol"/>
              </a:rPr>
              <a:t></a:t>
            </a:r>
            <a:r>
              <a:rPr sz="1600" b="1" dirty="0">
                <a:latin typeface="Tahoma"/>
                <a:cs typeface="Tahoma"/>
              </a:rPr>
              <a:t>P</a:t>
            </a:r>
            <a:r>
              <a:rPr sz="1575" b="1" baseline="-21164" dirty="0">
                <a:latin typeface="Tahoma"/>
                <a:cs typeface="Tahoma"/>
              </a:rPr>
              <a:t>p</a:t>
            </a:r>
            <a:endParaRPr sz="1575" baseline="-21164">
              <a:latin typeface="Tahoma"/>
              <a:cs typeface="Tahoma"/>
            </a:endParaRPr>
          </a:p>
        </p:txBody>
      </p:sp>
      <p:sp>
        <p:nvSpPr>
          <p:cNvPr id="48" name="object 56">
            <a:extLst>
              <a:ext uri="{FF2B5EF4-FFF2-40B4-BE49-F238E27FC236}">
                <a16:creationId xmlns:a16="http://schemas.microsoft.com/office/drawing/2014/main" id="{4018E1DB-405B-D4CD-4D62-98383046401D}"/>
              </a:ext>
            </a:extLst>
          </p:cNvPr>
          <p:cNvSpPr/>
          <p:nvPr/>
        </p:nvSpPr>
        <p:spPr>
          <a:xfrm>
            <a:off x="9821781" y="2274761"/>
            <a:ext cx="271145" cy="1332865"/>
          </a:xfrm>
          <a:custGeom>
            <a:avLst/>
            <a:gdLst/>
            <a:ahLst/>
            <a:cxnLst/>
            <a:rect l="l" t="t" r="r" b="b"/>
            <a:pathLst>
              <a:path w="271145" h="1332864">
                <a:moveTo>
                  <a:pt x="0" y="0"/>
                </a:moveTo>
                <a:lnTo>
                  <a:pt x="52730" y="7425"/>
                </a:lnTo>
                <a:lnTo>
                  <a:pt x="95805" y="27685"/>
                </a:lnTo>
                <a:lnTo>
                  <a:pt x="124854" y="57757"/>
                </a:lnTo>
                <a:lnTo>
                  <a:pt x="135508" y="94614"/>
                </a:lnTo>
                <a:lnTo>
                  <a:pt x="135508" y="571626"/>
                </a:lnTo>
                <a:lnTo>
                  <a:pt x="146165" y="608504"/>
                </a:lnTo>
                <a:lnTo>
                  <a:pt x="175228" y="638619"/>
                </a:lnTo>
                <a:lnTo>
                  <a:pt x="218340" y="658923"/>
                </a:lnTo>
                <a:lnTo>
                  <a:pt x="271144" y="666368"/>
                </a:lnTo>
                <a:lnTo>
                  <a:pt x="218340" y="673794"/>
                </a:lnTo>
                <a:lnTo>
                  <a:pt x="175228" y="694055"/>
                </a:lnTo>
                <a:lnTo>
                  <a:pt x="146165" y="724126"/>
                </a:lnTo>
                <a:lnTo>
                  <a:pt x="135508" y="760984"/>
                </a:lnTo>
                <a:lnTo>
                  <a:pt x="135508" y="1237996"/>
                </a:lnTo>
                <a:lnTo>
                  <a:pt x="124854" y="1274853"/>
                </a:lnTo>
                <a:lnTo>
                  <a:pt x="95805" y="1304925"/>
                </a:lnTo>
                <a:lnTo>
                  <a:pt x="52730" y="1325185"/>
                </a:lnTo>
                <a:lnTo>
                  <a:pt x="0" y="1332611"/>
                </a:lnTo>
              </a:path>
            </a:pathLst>
          </a:custGeom>
          <a:ln w="9525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F7FE506-F156-54CA-02B2-6039DDE36DDB}"/>
              </a:ext>
            </a:extLst>
          </p:cNvPr>
          <p:cNvSpPr txBox="1"/>
          <p:nvPr/>
        </p:nvSpPr>
        <p:spPr>
          <a:xfrm>
            <a:off x="10120611" y="2859976"/>
            <a:ext cx="521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400" baseline="13888" dirty="0">
                <a:latin typeface="Symbol"/>
                <a:cs typeface="Symbol"/>
              </a:rPr>
              <a:t></a:t>
            </a:r>
            <a:r>
              <a:rPr sz="2400" b="1" baseline="13888" dirty="0">
                <a:latin typeface="Tahoma"/>
                <a:cs typeface="Tahoma"/>
              </a:rPr>
              <a:t>P</a:t>
            </a:r>
            <a:r>
              <a:rPr sz="1050" b="1" dirty="0">
                <a:latin typeface="Tahoma"/>
                <a:cs typeface="Tahoma"/>
              </a:rPr>
              <a:t>alv</a:t>
            </a:r>
            <a:endParaRPr sz="10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4410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8401CC-87B9-C020-6899-0A89CF9A38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8FBEA-3AEC-CF03-150A-0FCE489A2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50A647-63D8-D605-F6E5-7FCF7BD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Pneumography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945703-0876-DD2C-1AC9-D6F7893F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= a method for registration of respiratory movements</a:t>
            </a:r>
          </a:p>
          <a:p>
            <a:r>
              <a:rPr lang="en-US" dirty="0"/>
              <a:t>Respiratory muscles</a:t>
            </a:r>
          </a:p>
          <a:p>
            <a:pPr lvl="1"/>
            <a:r>
              <a:rPr lang="en-US" dirty="0"/>
              <a:t>Main inspiratory muscles: diaphragm and external intercostal muscles</a:t>
            </a:r>
          </a:p>
          <a:p>
            <a:pPr lvl="1"/>
            <a:r>
              <a:rPr lang="en-US" dirty="0"/>
              <a:t>Accessory inspiratory muscles: sternocleidomastoid musculus and a group of scalene muscles</a:t>
            </a:r>
          </a:p>
          <a:p>
            <a:pPr lvl="1"/>
            <a:r>
              <a:rPr lang="en-US" dirty="0"/>
              <a:t>Expiratory muscles: internal intercostal muscles and anterior abdominal wall muscles</a:t>
            </a:r>
          </a:p>
          <a:p>
            <a:r>
              <a:rPr lang="en-US" dirty="0"/>
              <a:t>Inspiration – active process (contraction of respiratory muscles)</a:t>
            </a:r>
          </a:p>
          <a:p>
            <a:r>
              <a:rPr lang="en-US" dirty="0"/>
              <a:t>Expiration – a passive process at rest (elasticity of the lungs pulls the chest wall back to the expiratory position), and forced exhalation is an active process (use of expiratory muscles)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29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5EB37-2F28-BB05-4233-C01851FAE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A228F-40C3-821C-04C7-0A6E95112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578501-A383-7269-6AE8-BA364124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Pneumography</a:t>
            </a:r>
            <a:endParaRPr lang="cs-CZ" dirty="0"/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DD268CE9-F07E-AD08-9418-0829D38996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0238" y="3893772"/>
            <a:ext cx="1368325" cy="1629703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DDBB7C14-AC81-599B-87A3-5D5C723FFE1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8216" y="3928795"/>
            <a:ext cx="1125197" cy="1509140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82F85F72-3801-4756-8B91-EC1648051FA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4709" y="2194657"/>
            <a:ext cx="1679384" cy="1538651"/>
          </a:xfrm>
          <a:prstGeom prst="rect">
            <a:avLst/>
          </a:prstGeom>
        </p:spPr>
      </p:pic>
      <p:grpSp>
        <p:nvGrpSpPr>
          <p:cNvPr id="9" name="object 9">
            <a:extLst>
              <a:ext uri="{FF2B5EF4-FFF2-40B4-BE49-F238E27FC236}">
                <a16:creationId xmlns:a16="http://schemas.microsoft.com/office/drawing/2014/main" id="{037D80B3-E693-09DA-0232-65E61763C1F9}"/>
              </a:ext>
            </a:extLst>
          </p:cNvPr>
          <p:cNvGrpSpPr/>
          <p:nvPr/>
        </p:nvGrpSpPr>
        <p:grpSpPr>
          <a:xfrm>
            <a:off x="5415496" y="1682711"/>
            <a:ext cx="2298700" cy="4034154"/>
            <a:chOff x="8478011" y="1755775"/>
            <a:chExt cx="2298700" cy="4034154"/>
          </a:xfrm>
        </p:grpSpPr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65974D43-34F5-FAEB-2FC1-B7976E93A03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66343" y="3773817"/>
              <a:ext cx="2070287" cy="2015743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847259EF-5810-D4C0-257C-98247F52397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8011" y="1755775"/>
              <a:ext cx="2298700" cy="2025142"/>
            </a:xfrm>
            <a:prstGeom prst="rect">
              <a:avLst/>
            </a:prstGeom>
          </p:spPr>
        </p:pic>
      </p:grpSp>
      <p:pic>
        <p:nvPicPr>
          <p:cNvPr id="12" name="object 12">
            <a:extLst>
              <a:ext uri="{FF2B5EF4-FFF2-40B4-BE49-F238E27FC236}">
                <a16:creationId xmlns:a16="http://schemas.microsoft.com/office/drawing/2014/main" id="{9943897E-2D05-11B0-653A-D265250AAB8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8986" y="2145784"/>
            <a:ext cx="1343659" cy="1332611"/>
          </a:xfrm>
          <a:prstGeom prst="rect">
            <a:avLst/>
          </a:prstGeom>
        </p:spPr>
      </p:pic>
      <p:sp>
        <p:nvSpPr>
          <p:cNvPr id="13" name="object 13">
            <a:extLst>
              <a:ext uri="{FF2B5EF4-FFF2-40B4-BE49-F238E27FC236}">
                <a16:creationId xmlns:a16="http://schemas.microsoft.com/office/drawing/2014/main" id="{27C4C670-6558-BE80-293D-FD686F1DDE1A}"/>
              </a:ext>
            </a:extLst>
          </p:cNvPr>
          <p:cNvSpPr txBox="1"/>
          <p:nvPr/>
        </p:nvSpPr>
        <p:spPr>
          <a:xfrm>
            <a:off x="1684077" y="2695282"/>
            <a:ext cx="15212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400" spc="-5" dirty="0" err="1">
                <a:latin typeface="Tahoma"/>
                <a:cs typeface="Tahoma"/>
              </a:rPr>
              <a:t>inspiration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4CC61C0D-247A-9004-8578-8EF7A3946A80}"/>
              </a:ext>
            </a:extLst>
          </p:cNvPr>
          <p:cNvSpPr txBox="1"/>
          <p:nvPr/>
        </p:nvSpPr>
        <p:spPr>
          <a:xfrm>
            <a:off x="1760536" y="4392723"/>
            <a:ext cx="1368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400" spc="-5" dirty="0" err="1">
                <a:latin typeface="Tahoma"/>
                <a:cs typeface="Tahoma"/>
              </a:rPr>
              <a:t>expiration</a:t>
            </a:r>
            <a:endParaRPr sz="2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2877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8BA316-7933-CE9D-F6B5-FD4A04EE40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DFEA65-A577-6011-0954-AA7C7F4C2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FF1D31-1903-98A8-9C96-0D3D52A2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ventilation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CB1DD0-D88C-76C2-652A-04A778C67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Ventilation = tidal volume * respiratory rate</a:t>
            </a:r>
          </a:p>
          <a:p>
            <a:pPr lvl="1"/>
            <a:r>
              <a:rPr lang="en-US" dirty="0"/>
              <a:t>The volume of air ventilated over time (l/min)</a:t>
            </a:r>
          </a:p>
          <a:p>
            <a:pPr lvl="1"/>
            <a:r>
              <a:rPr lang="en-US" dirty="0"/>
              <a:t>Respiratory rate in pneumography – determined by the duration of the whole respiratory cycle (breathing interval, BI), duration of inspiration (T</a:t>
            </a:r>
            <a:r>
              <a:rPr lang="en-US" baseline="-25000" dirty="0"/>
              <a:t>i</a:t>
            </a:r>
            <a:r>
              <a:rPr lang="en-US" dirty="0"/>
              <a:t>) and expiration (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Depth of breathing in pneumography – amplitude of breathing movements (Amp)</a:t>
            </a:r>
          </a:p>
          <a:p>
            <a:r>
              <a:rPr lang="en-US" dirty="0"/>
              <a:t>Chemical control of ventilation leads to a change in depth and frequency of breathing based on chemoreceptor information</a:t>
            </a:r>
          </a:p>
          <a:p>
            <a:endParaRPr lang="cs-CZ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61307AC-C140-3F24-B3E3-C01EC038E6B3}"/>
              </a:ext>
            </a:extLst>
          </p:cNvPr>
          <p:cNvSpPr txBox="1">
            <a:spLocks/>
          </p:cNvSpPr>
          <p:nvPr/>
        </p:nvSpPr>
        <p:spPr>
          <a:xfrm>
            <a:off x="718800" y="4288516"/>
            <a:ext cx="5275600" cy="1415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Chemoreceptors</a:t>
            </a:r>
          </a:p>
          <a:p>
            <a:pPr lvl="1"/>
            <a:r>
              <a:rPr lang="en-US" kern="0" dirty="0"/>
              <a:t>Central – cells in the medulla oblongata near the respiratory </a:t>
            </a:r>
            <a:r>
              <a:rPr lang="en-US" kern="0" dirty="0" err="1"/>
              <a:t>centre</a:t>
            </a:r>
            <a:endParaRPr lang="en-US" kern="0" dirty="0"/>
          </a:p>
          <a:p>
            <a:pPr lvl="1"/>
            <a:r>
              <a:rPr lang="en-US" kern="0" dirty="0"/>
              <a:t>Peripheral – carotid and aortic</a:t>
            </a: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D3080331-1C12-25FE-36E4-F1608C791C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9394" y="4518583"/>
            <a:ext cx="3012821" cy="2026209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31746CAD-EDD2-7157-D3B4-8C7AEB5F1F94}"/>
              </a:ext>
            </a:extLst>
          </p:cNvPr>
          <p:cNvSpPr txBox="1"/>
          <p:nvPr/>
        </p:nvSpPr>
        <p:spPr>
          <a:xfrm>
            <a:off x="7999076" y="5182920"/>
            <a:ext cx="633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Amp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B3CEB79E-3A48-01DA-650B-5A870324DB96}"/>
              </a:ext>
            </a:extLst>
          </p:cNvPr>
          <p:cNvSpPr txBox="1"/>
          <p:nvPr/>
        </p:nvSpPr>
        <p:spPr>
          <a:xfrm>
            <a:off x="7418051" y="5908344"/>
            <a:ext cx="273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Ti</a:t>
            </a: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46C6D89-333E-FCD4-8997-D0E9170B19DE}"/>
              </a:ext>
            </a:extLst>
          </p:cNvPr>
          <p:cNvSpPr txBox="1"/>
          <p:nvPr/>
        </p:nvSpPr>
        <p:spPr>
          <a:xfrm>
            <a:off x="8689957" y="5923585"/>
            <a:ext cx="321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0" dirty="0">
                <a:latin typeface="Tahoma"/>
                <a:cs typeface="Tahoma"/>
              </a:rPr>
              <a:t>Te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0A8DCBA7-2BA9-21BE-7D5F-8C2369F4333C}"/>
              </a:ext>
            </a:extLst>
          </p:cNvPr>
          <p:cNvSpPr txBox="1"/>
          <p:nvPr/>
        </p:nvSpPr>
        <p:spPr>
          <a:xfrm>
            <a:off x="8284573" y="6466205"/>
            <a:ext cx="319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BI</a:t>
            </a:r>
            <a:endParaRPr sz="2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611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DB26B2-4602-FA8A-8A43-F757A0B9DD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9D3543-6D20-F3E9-AA79-79067AB19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F6D9DA-D65F-3C2C-B4FA-A10AE4A3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chemoreceptors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D72B49-4DEF-E240-2530-84B617177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638743" cy="4139998"/>
          </a:xfrm>
        </p:spPr>
        <p:txBody>
          <a:bodyPr/>
          <a:lstStyle/>
          <a:p>
            <a:r>
              <a:rPr lang="en-US" dirty="0"/>
              <a:t>Located near the respiratory </a:t>
            </a:r>
            <a:r>
              <a:rPr lang="en-US" dirty="0" err="1"/>
              <a:t>centre</a:t>
            </a:r>
            <a:r>
              <a:rPr lang="en-US" dirty="0"/>
              <a:t> in the medulla oblongata 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passes the blood-brain barrier into the cerebrospinal and intercellular fluids of the brain</a:t>
            </a:r>
          </a:p>
          <a:p>
            <a:pPr marL="72000" indent="0" algn="ctr">
              <a:buNone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cs-CZ" baseline="-25000" dirty="0"/>
              <a:t> </a:t>
            </a:r>
            <a:r>
              <a:rPr lang="en-US" dirty="0"/>
              <a:t>+</a:t>
            </a:r>
            <a:r>
              <a:rPr lang="cs-CZ" dirty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→</a:t>
            </a:r>
            <a:r>
              <a:rPr lang="cs-CZ" dirty="0"/>
              <a:t> CHO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+ H</a:t>
            </a:r>
            <a:r>
              <a:rPr lang="en-US" baseline="30000" dirty="0"/>
              <a:t>+</a:t>
            </a:r>
          </a:p>
          <a:p>
            <a:r>
              <a:rPr lang="en-US" dirty="0"/>
              <a:t>Increased concentration of H</a:t>
            </a:r>
            <a:r>
              <a:rPr lang="en-US" baseline="-25000" dirty="0"/>
              <a:t>+</a:t>
            </a:r>
            <a:r>
              <a:rPr lang="en-US" dirty="0"/>
              <a:t> in cerebrospinal fluid stimulates chemoreceptors</a:t>
            </a:r>
            <a:r>
              <a:rPr lang="cs-CZ" dirty="0"/>
              <a:t> </a:t>
            </a:r>
            <a:r>
              <a:rPr lang="en-US" dirty="0"/>
              <a:t>→ increased ventilation</a:t>
            </a:r>
          </a:p>
          <a:p>
            <a:endParaRPr lang="cs-CZ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5FA07079-CDB9-A88D-EA8A-D47441DC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79" t="31357" r="19829" b="35484"/>
          <a:stretch/>
        </p:blipFill>
        <p:spPr>
          <a:xfrm>
            <a:off x="7593100" y="1359001"/>
            <a:ext cx="4233662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1F062A-9ED2-FC84-8EC1-4968BC801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6208E-4E4A-FB1E-A285-794B89802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F2DAE3-B17D-203E-0810-47461830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Peripheral</a:t>
            </a:r>
            <a:r>
              <a:rPr lang="cs-CZ" dirty="0"/>
              <a:t> </a:t>
            </a:r>
            <a:r>
              <a:rPr lang="cs-CZ" dirty="0" err="1"/>
              <a:t>chemoreceptors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D5139-34DB-04F5-5416-98A611321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201829" cy="4139998"/>
          </a:xfrm>
        </p:spPr>
        <p:txBody>
          <a:bodyPr/>
          <a:lstStyle/>
          <a:p>
            <a:r>
              <a:rPr lang="en-US" dirty="0"/>
              <a:t>They contain two types of cells</a:t>
            </a:r>
          </a:p>
          <a:p>
            <a:pPr lvl="1"/>
            <a:r>
              <a:rPr lang="en-US" dirty="0"/>
              <a:t>Type I: located beside nerve </a:t>
            </a:r>
            <a:r>
              <a:rPr lang="en-US" dirty="0" err="1"/>
              <a:t>fibres</a:t>
            </a:r>
            <a:endParaRPr lang="en-US" dirty="0"/>
          </a:p>
          <a:p>
            <a:pPr lvl="1"/>
            <a:r>
              <a:rPr lang="en-US" dirty="0"/>
              <a:t>Type II: glia (each one surrounds 4-6 type I cells)</a:t>
            </a:r>
          </a:p>
          <a:p>
            <a:r>
              <a:rPr lang="en-US" dirty="0"/>
              <a:t>Registration of pO</a:t>
            </a:r>
            <a:r>
              <a:rPr lang="en-US" baseline="-25000" dirty="0"/>
              <a:t>2</a:t>
            </a:r>
            <a:r>
              <a:rPr lang="en-US" dirty="0"/>
              <a:t> levels dissolved in the blood plasma over time</a:t>
            </a:r>
          </a:p>
          <a:p>
            <a:pPr lvl="1"/>
            <a:r>
              <a:rPr lang="en-US" dirty="0"/>
              <a:t>Stimulation by a decrease in pO</a:t>
            </a:r>
            <a:r>
              <a:rPr lang="en-US" baseline="-25000" dirty="0"/>
              <a:t>2</a:t>
            </a:r>
            <a:r>
              <a:rPr lang="en-US" dirty="0"/>
              <a:t> or by a decrease in blood flow</a:t>
            </a:r>
          </a:p>
          <a:p>
            <a:r>
              <a:rPr lang="en-US" dirty="0"/>
              <a:t>Peripheral receptors also register pCO</a:t>
            </a:r>
            <a:r>
              <a:rPr lang="en-US" baseline="-25000" dirty="0"/>
              <a:t>2</a:t>
            </a:r>
            <a:r>
              <a:rPr lang="en-US" dirty="0"/>
              <a:t> and pH 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E19AE46-F480-E42A-2DC0-39E863E297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7689" y="2024868"/>
            <a:ext cx="2553772" cy="2960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EE2CCA-3A8F-B3E0-342E-831315EA4CD8}"/>
              </a:ext>
            </a:extLst>
          </p:cNvPr>
          <p:cNvSpPr txBox="1"/>
          <p:nvPr/>
        </p:nvSpPr>
        <p:spPr>
          <a:xfrm>
            <a:off x="9302912" y="1794035"/>
            <a:ext cx="6450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+mn-lt"/>
              </a:rPr>
              <a:t>Type II cell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BE550-EFEF-16EF-9A8D-8771DEAF4FD0}"/>
              </a:ext>
            </a:extLst>
          </p:cNvPr>
          <p:cNvSpPr txBox="1"/>
          <p:nvPr/>
        </p:nvSpPr>
        <p:spPr>
          <a:xfrm>
            <a:off x="9881131" y="1678699"/>
            <a:ext cx="815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+mn-lt"/>
              </a:rPr>
              <a:t>Type I cell (</a:t>
            </a:r>
            <a:r>
              <a:rPr lang="cs-CZ" sz="1200" dirty="0" err="1">
                <a:latin typeface="+mn-lt"/>
              </a:rPr>
              <a:t>glomus</a:t>
            </a:r>
            <a:r>
              <a:rPr lang="cs-CZ" sz="1200" dirty="0">
                <a:latin typeface="+mn-lt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F4D7F-5116-5791-6D8B-CDC1E3EE0B9A}"/>
              </a:ext>
            </a:extLst>
          </p:cNvPr>
          <p:cNvSpPr txBox="1"/>
          <p:nvPr/>
        </p:nvSpPr>
        <p:spPr>
          <a:xfrm>
            <a:off x="10781576" y="1826592"/>
            <a:ext cx="12555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>
                <a:latin typeface="+mn-lt"/>
              </a:rPr>
              <a:t>Afferent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fibres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of</a:t>
            </a:r>
            <a:r>
              <a:rPr lang="cs-CZ" sz="1200" dirty="0">
                <a:latin typeface="+mn-lt"/>
              </a:rPr>
              <a:t> n. IX</a:t>
            </a:r>
          </a:p>
        </p:txBody>
      </p:sp>
      <p:pic>
        <p:nvPicPr>
          <p:cNvPr id="10" name="Obrázek 7">
            <a:extLst>
              <a:ext uri="{FF2B5EF4-FFF2-40B4-BE49-F238E27FC236}">
                <a16:creationId xmlns:a16="http://schemas.microsoft.com/office/drawing/2014/main" id="{6B17E1F0-EE25-BD15-3294-190312A44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20" t="21050" r="48539" b="21105"/>
          <a:stretch/>
        </p:blipFill>
        <p:spPr>
          <a:xfrm>
            <a:off x="6289850" y="1575639"/>
            <a:ext cx="2648729" cy="477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3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20F1E5-0104-CD2B-5C8F-8099EDFA7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484734-61C5-862D-1DC9-2A2C984008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E8F92A-EF5C-B202-47A9-064E9255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space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C69EAA-79A3-7722-24B6-1E9AB5AC8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349943" cy="4139998"/>
          </a:xfrm>
        </p:spPr>
        <p:txBody>
          <a:bodyPr/>
          <a:lstStyle/>
          <a:p>
            <a:r>
              <a:rPr lang="en-US" dirty="0"/>
              <a:t>Air volume in the conductive airway area where no gas exchange with blood occurs</a:t>
            </a:r>
          </a:p>
          <a:p>
            <a:pPr lvl="1"/>
            <a:r>
              <a:rPr lang="en-US" dirty="0"/>
              <a:t>Anatomical DS: volume of the respiratory system outside the alveoli (150-200 m</a:t>
            </a:r>
            <a:r>
              <a:rPr lang="cs-CZ" dirty="0"/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Functional (physiological) DS: the volume of air that does not participate in gas exchange with the blood – includes non-perfused alveoli</a:t>
            </a:r>
          </a:p>
          <a:p>
            <a:r>
              <a:rPr lang="en-US" dirty="0"/>
              <a:t>In healthy individuals, both dead spaces are the same</a:t>
            </a:r>
          </a:p>
          <a:p>
            <a:endParaRPr lang="cs-CZ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DB20956-FC76-1568-0E21-4DDD14D5405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5659" y="1547107"/>
            <a:ext cx="2835964" cy="3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5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113A96-FCB6-E4B5-291E-F213040728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Department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Physiology</a:t>
            </a:r>
            <a:r>
              <a:rPr lang="cs-CZ" noProof="0" dirty="0"/>
              <a:t>, </a:t>
            </a:r>
            <a:r>
              <a:rPr lang="cs-CZ" noProof="0" dirty="0" err="1"/>
              <a:t>Faculty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Medicine</a:t>
            </a:r>
            <a:r>
              <a:rPr lang="cs-CZ" noProof="0" dirty="0"/>
              <a:t>, Masaryk University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4E4E1-4251-C4CD-6C1A-4A936204F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7E54D2-9B94-FE1A-4FA9-DDBE9885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071200" cy="576002"/>
          </a:xfrm>
        </p:spPr>
        <p:txBody>
          <a:bodyPr/>
          <a:lstStyle/>
          <a:p>
            <a:r>
              <a:rPr lang="en-US" dirty="0"/>
              <a:t>Partial pressures of gases (mmHg)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CAF7D-EBCE-C870-428F-69BFB8A88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90056"/>
            <a:ext cx="3779429" cy="3741943"/>
          </a:xfrm>
        </p:spPr>
        <p:txBody>
          <a:bodyPr/>
          <a:lstStyle/>
          <a:p>
            <a:r>
              <a:rPr lang="en-US" dirty="0"/>
              <a:t>in different parts of the respiratory and circulatory systems</a:t>
            </a:r>
            <a:endParaRPr lang="cs-CZ" dirty="0"/>
          </a:p>
        </p:txBody>
      </p:sp>
      <p:pic>
        <p:nvPicPr>
          <p:cNvPr id="18" name="Obrázek 4">
            <a:extLst>
              <a:ext uri="{FF2B5EF4-FFF2-40B4-BE49-F238E27FC236}">
                <a16:creationId xmlns:a16="http://schemas.microsoft.com/office/drawing/2014/main" id="{41641CBF-2735-8346-AA51-123CCBDCB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9" t="16974" r="47137" b="36891"/>
          <a:stretch/>
        </p:blipFill>
        <p:spPr>
          <a:xfrm>
            <a:off x="6400802" y="0"/>
            <a:ext cx="5602514" cy="678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8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DFC87-BFE5-D16D-6E85-50B54246D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A0C80-D861-5DF0-40A7-09059DD6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dirty="0" err="1"/>
              <a:t>Pressures</a:t>
            </a:r>
            <a:r>
              <a:rPr lang="cs-CZ" dirty="0"/>
              <a:t> in </a:t>
            </a:r>
            <a:r>
              <a:rPr lang="cs-CZ" dirty="0" err="1"/>
              <a:t>lungs</a:t>
            </a:r>
            <a:endParaRPr lang="cs-CZ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854A65-72A1-F951-DB7D-72B504E2FC92}"/>
              </a:ext>
            </a:extLst>
          </p:cNvPr>
          <p:cNvSpPr txBox="1"/>
          <p:nvPr/>
        </p:nvSpPr>
        <p:spPr>
          <a:xfrm>
            <a:off x="7748270" y="1072390"/>
            <a:ext cx="2282190" cy="31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94155" algn="l"/>
              </a:tabLst>
            </a:pPr>
            <a:r>
              <a:rPr sz="2000" dirty="0">
                <a:latin typeface="Tahoma"/>
                <a:cs typeface="Tahoma"/>
              </a:rPr>
              <a:t>nádech	</a:t>
            </a:r>
            <a:r>
              <a:rPr sz="3000" spc="-7" baseline="2777" dirty="0">
                <a:latin typeface="Tahoma"/>
                <a:cs typeface="Tahoma"/>
              </a:rPr>
              <a:t>výdech</a:t>
            </a:r>
            <a:endParaRPr sz="3000" baseline="2777">
              <a:latin typeface="Tahoma"/>
              <a:cs typeface="Tahoma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0902BB7D-6936-0DAD-63A5-E4026B1D8495}"/>
              </a:ext>
            </a:extLst>
          </p:cNvPr>
          <p:cNvGrpSpPr/>
          <p:nvPr/>
        </p:nvGrpSpPr>
        <p:grpSpPr>
          <a:xfrm>
            <a:off x="1887855" y="1070610"/>
            <a:ext cx="8416290" cy="5532120"/>
            <a:chOff x="1965325" y="867410"/>
            <a:chExt cx="8416290" cy="5532120"/>
          </a:xfrm>
        </p:grpSpPr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C5B83D19-2563-5C70-4D74-DD3A451F161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3757" y="4984457"/>
              <a:ext cx="2927800" cy="1415033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5FA7E1DA-0F13-6493-006A-EFDB708C493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8943" y="867410"/>
              <a:ext cx="2732613" cy="2281173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11EB232C-F7C7-BE93-06F6-6001E4DAD47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1350" y="3438207"/>
              <a:ext cx="2830207" cy="1232090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F1124264-6341-26C4-08BD-4792D32F40D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5325" y="934224"/>
              <a:ext cx="2742564" cy="5422138"/>
            </a:xfrm>
            <a:prstGeom prst="rect">
              <a:avLst/>
            </a:prstGeom>
          </p:spPr>
        </p:pic>
      </p:grpSp>
      <p:sp>
        <p:nvSpPr>
          <p:cNvPr id="12" name="object 10">
            <a:extLst>
              <a:ext uri="{FF2B5EF4-FFF2-40B4-BE49-F238E27FC236}">
                <a16:creationId xmlns:a16="http://schemas.microsoft.com/office/drawing/2014/main" id="{EA07ABBF-E833-B1B5-4D09-F372FF1BB831}"/>
              </a:ext>
            </a:extLst>
          </p:cNvPr>
          <p:cNvSpPr txBox="1"/>
          <p:nvPr/>
        </p:nvSpPr>
        <p:spPr>
          <a:xfrm>
            <a:off x="3670426" y="1622170"/>
            <a:ext cx="2425574" cy="8034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lang="cs-CZ" sz="2000" spc="-5" dirty="0" err="1">
                <a:latin typeface="Tahoma"/>
                <a:cs typeface="Tahoma"/>
              </a:rPr>
              <a:t>Visceral</a:t>
            </a:r>
            <a:r>
              <a:rPr lang="cs-CZ" sz="2000" spc="-5" dirty="0">
                <a:latin typeface="Tahoma"/>
                <a:cs typeface="Tahoma"/>
              </a:rPr>
              <a:t> pleura</a:t>
            </a:r>
            <a:endParaRPr sz="2000" dirty="0">
              <a:latin typeface="Tahoma"/>
              <a:cs typeface="Tahoma"/>
            </a:endParaRPr>
          </a:p>
          <a:p>
            <a:pPr marL="532765">
              <a:lnSpc>
                <a:spcPct val="100000"/>
              </a:lnSpc>
              <a:spcBef>
                <a:spcPts val="670"/>
              </a:spcBef>
            </a:pPr>
            <a:r>
              <a:rPr lang="cs-CZ" sz="2000" spc="-5" dirty="0" err="1">
                <a:latin typeface="Tahoma"/>
                <a:cs typeface="Tahoma"/>
              </a:rPr>
              <a:t>Parietal</a:t>
            </a:r>
            <a:r>
              <a:rPr lang="cs-CZ" sz="2000" spc="-5" dirty="0">
                <a:latin typeface="Tahoma"/>
                <a:cs typeface="Tahoma"/>
              </a:rPr>
              <a:t> pleura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2886E79A-D2E2-8CE3-27C4-3724D537D72A}"/>
              </a:ext>
            </a:extLst>
          </p:cNvPr>
          <p:cNvSpPr txBox="1"/>
          <p:nvPr/>
        </p:nvSpPr>
        <p:spPr>
          <a:xfrm>
            <a:off x="4709795" y="5619902"/>
            <a:ext cx="415226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78660">
              <a:lnSpc>
                <a:spcPct val="100000"/>
              </a:lnSpc>
              <a:spcBef>
                <a:spcPts val="100"/>
              </a:spcBef>
            </a:pPr>
            <a:r>
              <a:rPr lang="cs-CZ" sz="2000" dirty="0" err="1">
                <a:latin typeface="Tahoma"/>
                <a:cs typeface="Tahoma"/>
              </a:rPr>
              <a:t>Pleural</a:t>
            </a:r>
            <a:r>
              <a:rPr lang="cs-CZ" sz="2000" dirty="0">
                <a:latin typeface="Tahoma"/>
                <a:cs typeface="Tahoma"/>
              </a:rPr>
              <a:t> </a:t>
            </a:r>
            <a:r>
              <a:rPr lang="cs-CZ" sz="2000" dirty="0" err="1">
                <a:latin typeface="Tahoma"/>
                <a:cs typeface="Tahoma"/>
              </a:rPr>
              <a:t>cavity</a:t>
            </a:r>
            <a:r>
              <a:rPr lang="cs-CZ" sz="200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–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lang="cs-CZ" sz="2000" dirty="0" err="1">
                <a:latin typeface="Tahoma"/>
                <a:cs typeface="Tahoma"/>
              </a:rPr>
              <a:t>between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lang="cs-CZ" sz="2000" spc="-5" dirty="0" err="1">
                <a:latin typeface="Tahoma"/>
                <a:cs typeface="Tahoma"/>
              </a:rPr>
              <a:t>parietal</a:t>
            </a:r>
            <a:r>
              <a:rPr lang="cs-CZ" sz="2000" spc="-5" dirty="0">
                <a:latin typeface="Tahoma"/>
                <a:cs typeface="Tahoma"/>
              </a:rPr>
              <a:t> and </a:t>
            </a:r>
            <a:r>
              <a:rPr lang="cs-CZ" sz="2000" spc="-5" dirty="0" err="1">
                <a:latin typeface="Tahoma"/>
                <a:cs typeface="Tahoma"/>
              </a:rPr>
              <a:t>visceral</a:t>
            </a:r>
            <a:r>
              <a:rPr lang="cs-CZ" sz="2000" spc="-5" dirty="0">
                <a:latin typeface="Tahoma"/>
                <a:cs typeface="Tahoma"/>
              </a:rPr>
              <a:t> pleura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E5435902-6E72-D8A4-AA11-4F90E5622CE5}"/>
              </a:ext>
            </a:extLst>
          </p:cNvPr>
          <p:cNvSpPr txBox="1"/>
          <p:nvPr/>
        </p:nvSpPr>
        <p:spPr>
          <a:xfrm>
            <a:off x="1977009" y="6015837"/>
            <a:ext cx="98234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000" spc="-5" dirty="0" err="1">
                <a:latin typeface="Tahoma"/>
                <a:cs typeface="Tahoma"/>
              </a:rPr>
              <a:t>Pleural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2000" spc="-5" dirty="0">
                <a:latin typeface="Tahoma"/>
                <a:cs typeface="Tahoma"/>
              </a:rPr>
              <a:t>fluid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4DAB12F4-DA53-29C3-1879-741D4DAE8AEC}"/>
              </a:ext>
            </a:extLst>
          </p:cNvPr>
          <p:cNvSpPr/>
          <p:nvPr/>
        </p:nvSpPr>
        <p:spPr>
          <a:xfrm>
            <a:off x="2485771" y="2058797"/>
            <a:ext cx="4319270" cy="4007485"/>
          </a:xfrm>
          <a:custGeom>
            <a:avLst/>
            <a:gdLst/>
            <a:ahLst/>
            <a:cxnLst/>
            <a:rect l="l" t="t" r="r" b="b"/>
            <a:pathLst>
              <a:path w="4319270" h="4007485">
                <a:moveTo>
                  <a:pt x="463041" y="3628898"/>
                </a:moveTo>
                <a:lnTo>
                  <a:pt x="0" y="4007459"/>
                </a:lnTo>
              </a:path>
              <a:path w="4319270" h="4007485">
                <a:moveTo>
                  <a:pt x="1079499" y="197357"/>
                </a:moveTo>
                <a:lnTo>
                  <a:pt x="1702054" y="0"/>
                </a:lnTo>
              </a:path>
              <a:path w="4319270" h="4007485">
                <a:moveTo>
                  <a:pt x="1552447" y="808863"/>
                </a:moveTo>
                <a:lnTo>
                  <a:pt x="2110994" y="397510"/>
                </a:lnTo>
              </a:path>
              <a:path w="4319270" h="4007485">
                <a:moveTo>
                  <a:pt x="4319142" y="3128772"/>
                </a:moveTo>
                <a:lnTo>
                  <a:pt x="2036571" y="3628898"/>
                </a:lnTo>
              </a:path>
              <a:path w="4319270" h="4007485">
                <a:moveTo>
                  <a:pt x="4319142" y="1424051"/>
                </a:moveTo>
                <a:lnTo>
                  <a:pt x="1206626" y="156971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7B43816E-B057-DEF1-289B-14DD684960D1}"/>
              </a:ext>
            </a:extLst>
          </p:cNvPr>
          <p:cNvSpPr txBox="1"/>
          <p:nvPr/>
        </p:nvSpPr>
        <p:spPr>
          <a:xfrm>
            <a:off x="4785359" y="3314954"/>
            <a:ext cx="6240780" cy="1960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8045">
              <a:lnSpc>
                <a:spcPct val="100000"/>
              </a:lnSpc>
              <a:spcBef>
                <a:spcPts val="105"/>
              </a:spcBef>
            </a:pPr>
            <a:r>
              <a:rPr lang="cs-CZ" sz="2000" spc="-5" dirty="0" err="1">
                <a:latin typeface="Tahoma"/>
                <a:cs typeface="Tahoma"/>
              </a:rPr>
              <a:t>Intraalveolar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</a:t>
            </a:r>
            <a:r>
              <a:rPr lang="cs-CZ" sz="2000" dirty="0" err="1">
                <a:latin typeface="Tahoma"/>
                <a:cs typeface="Tahoma"/>
              </a:rPr>
              <a:t>pulmonary</a:t>
            </a:r>
            <a:r>
              <a:rPr sz="2000" dirty="0">
                <a:latin typeface="Tahoma"/>
                <a:cs typeface="Tahoma"/>
              </a:rPr>
              <a:t>)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lang="cs-CZ" sz="2000" spc="-5" dirty="0" err="1">
                <a:latin typeface="Tahoma"/>
                <a:cs typeface="Tahoma"/>
              </a:rPr>
              <a:t>pressure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cs-CZ" sz="2000" spc="-5" dirty="0" err="1">
                <a:latin typeface="Tahoma"/>
                <a:cs typeface="Tahoma"/>
              </a:rPr>
              <a:t>Atmospheric</a:t>
            </a:r>
            <a:r>
              <a:rPr lang="cs-CZ" sz="2000" spc="-5" dirty="0">
                <a:latin typeface="Tahoma"/>
                <a:cs typeface="Tahoma"/>
              </a:rPr>
              <a:t> </a:t>
            </a:r>
            <a:r>
              <a:rPr lang="cs-CZ" sz="2000" spc="-5" dirty="0" err="1">
                <a:latin typeface="Tahoma"/>
                <a:cs typeface="Tahoma"/>
              </a:rPr>
              <a:t>pressure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2000" spc="-5" dirty="0">
                <a:solidFill>
                  <a:schemeClr val="bg1"/>
                </a:solidFill>
                <a:latin typeface="Tahoma"/>
                <a:cs typeface="Tahoma"/>
              </a:rPr>
              <a:t>(</a:t>
            </a:r>
            <a:r>
              <a:rPr lang="cs-CZ" sz="2000" spc="-5" dirty="0" err="1">
                <a:solidFill>
                  <a:schemeClr val="bg1"/>
                </a:solidFill>
                <a:latin typeface="Tahoma"/>
                <a:cs typeface="Tahoma"/>
              </a:rPr>
              <a:t>now</a:t>
            </a:r>
            <a:r>
              <a:rPr lang="cs-CZ" sz="2000" spc="-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Tahoma"/>
                <a:cs typeface="Tahoma"/>
              </a:rPr>
              <a:t>0)</a:t>
            </a:r>
          </a:p>
          <a:p>
            <a:pPr>
              <a:lnSpc>
                <a:spcPct val="100000"/>
              </a:lnSpc>
            </a:pPr>
            <a:endParaRPr sz="2600" dirty="0">
              <a:latin typeface="Tahoma"/>
              <a:cs typeface="Tahoma"/>
            </a:endParaRPr>
          </a:p>
          <a:p>
            <a:pPr marL="2111375">
              <a:lnSpc>
                <a:spcPct val="100000"/>
              </a:lnSpc>
            </a:pPr>
            <a:r>
              <a:rPr lang="cs-CZ" sz="2000" spc="-5" dirty="0" err="1">
                <a:latin typeface="Tahoma"/>
                <a:cs typeface="Tahoma"/>
              </a:rPr>
              <a:t>Intrapleural</a:t>
            </a:r>
            <a:r>
              <a:rPr lang="cs-CZ" sz="2000" spc="-5" dirty="0">
                <a:latin typeface="Tahoma"/>
                <a:cs typeface="Tahoma"/>
              </a:rPr>
              <a:t> </a:t>
            </a:r>
            <a:r>
              <a:rPr lang="cs-CZ" sz="2000" spc="-5" dirty="0" err="1">
                <a:latin typeface="Tahoma"/>
                <a:cs typeface="Tahoma"/>
              </a:rPr>
              <a:t>pressure</a:t>
            </a:r>
            <a:r>
              <a:rPr lang="cs-CZ" sz="2000" spc="-5" dirty="0">
                <a:latin typeface="Tahoma"/>
                <a:cs typeface="Tahoma"/>
              </a:rPr>
              <a:t> </a:t>
            </a:r>
            <a:r>
              <a:rPr lang="cs-CZ" sz="1400" spc="-5" dirty="0">
                <a:latin typeface="Tahoma"/>
                <a:cs typeface="Tahoma"/>
              </a:rPr>
              <a:t>(</a:t>
            </a:r>
            <a:r>
              <a:rPr lang="cs-CZ" sz="1400" spc="-5" dirty="0" err="1">
                <a:latin typeface="Tahoma"/>
                <a:cs typeface="Tahoma"/>
              </a:rPr>
              <a:t>always</a:t>
            </a:r>
            <a:r>
              <a:rPr lang="cs-CZ" sz="1400" spc="-5" dirty="0">
                <a:latin typeface="Tahoma"/>
                <a:cs typeface="Tahoma"/>
              </a:rPr>
              <a:t> negative</a:t>
            </a:r>
            <a:r>
              <a:rPr sz="1400" spc="-5" dirty="0">
                <a:latin typeface="Tahoma"/>
                <a:cs typeface="Tahoma"/>
              </a:rPr>
              <a:t>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4FAECE34-83F6-BD9B-5A9F-7B46737E3A36}"/>
              </a:ext>
            </a:extLst>
          </p:cNvPr>
          <p:cNvSpPr txBox="1"/>
          <p:nvPr/>
        </p:nvSpPr>
        <p:spPr>
          <a:xfrm>
            <a:off x="7044309" y="671830"/>
            <a:ext cx="344741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2000" dirty="0" err="1">
                <a:latin typeface="Tahoma"/>
                <a:cs typeface="Tahoma"/>
              </a:rPr>
              <a:t>The</a:t>
            </a:r>
            <a:r>
              <a:rPr lang="cs-CZ" sz="2000" dirty="0">
                <a:latin typeface="Tahoma"/>
                <a:cs typeface="Tahoma"/>
              </a:rPr>
              <a:t> </a:t>
            </a:r>
            <a:r>
              <a:rPr lang="cs-CZ" sz="2000" dirty="0" err="1">
                <a:latin typeface="Tahoma"/>
                <a:cs typeface="Tahoma"/>
              </a:rPr>
              <a:t>volume</a:t>
            </a:r>
            <a:r>
              <a:rPr lang="cs-CZ" sz="2000" dirty="0">
                <a:latin typeface="Tahoma"/>
                <a:cs typeface="Tahoma"/>
              </a:rPr>
              <a:t> </a:t>
            </a:r>
            <a:r>
              <a:rPr lang="cs-CZ" sz="2000" dirty="0" err="1">
                <a:latin typeface="Tahoma"/>
                <a:cs typeface="Tahoma"/>
              </a:rPr>
              <a:t>of</a:t>
            </a:r>
            <a:r>
              <a:rPr lang="cs-CZ" sz="2000" dirty="0">
                <a:latin typeface="Tahoma"/>
                <a:cs typeface="Tahoma"/>
              </a:rPr>
              <a:t> </a:t>
            </a:r>
            <a:r>
              <a:rPr lang="cs-CZ" sz="2000" dirty="0" err="1">
                <a:latin typeface="Tahoma"/>
                <a:cs typeface="Tahoma"/>
              </a:rPr>
              <a:t>inhaled</a:t>
            </a:r>
            <a:r>
              <a:rPr lang="cs-CZ" sz="2000" dirty="0">
                <a:latin typeface="Tahoma"/>
                <a:cs typeface="Tahoma"/>
              </a:rPr>
              <a:t> air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35DE7CFC-F16F-2289-B140-81937B014D19}"/>
              </a:ext>
            </a:extLst>
          </p:cNvPr>
          <p:cNvGrpSpPr/>
          <p:nvPr/>
        </p:nvGrpSpPr>
        <p:grpSpPr>
          <a:xfrm>
            <a:off x="6795388" y="2366073"/>
            <a:ext cx="2862580" cy="4127500"/>
            <a:chOff x="6872858" y="2162873"/>
            <a:chExt cx="2862580" cy="4127500"/>
          </a:xfrm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2E36E3EA-64EF-2800-1F41-6FE57A462276}"/>
                </a:ext>
              </a:extLst>
            </p:cNvPr>
            <p:cNvSpPr/>
            <p:nvPr/>
          </p:nvSpPr>
          <p:spPr>
            <a:xfrm>
              <a:off x="6882383" y="4054220"/>
              <a:ext cx="850900" cy="98425"/>
            </a:xfrm>
            <a:custGeom>
              <a:avLst/>
              <a:gdLst/>
              <a:ahLst/>
              <a:cxnLst/>
              <a:rect l="l" t="t" r="r" b="b"/>
              <a:pathLst>
                <a:path w="850900" h="98425">
                  <a:moveTo>
                    <a:pt x="0" y="0"/>
                  </a:moveTo>
                  <a:lnTo>
                    <a:pt x="850900" y="9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8EA8382D-EE18-8EEC-3BB5-363B820C1ADB}"/>
                </a:ext>
              </a:extLst>
            </p:cNvPr>
            <p:cNvSpPr/>
            <p:nvPr/>
          </p:nvSpPr>
          <p:spPr>
            <a:xfrm>
              <a:off x="8381999" y="2177160"/>
              <a:ext cx="1339215" cy="849630"/>
            </a:xfrm>
            <a:custGeom>
              <a:avLst/>
              <a:gdLst/>
              <a:ahLst/>
              <a:cxnLst/>
              <a:rect l="l" t="t" r="r" b="b"/>
              <a:pathLst>
                <a:path w="1339215" h="849630">
                  <a:moveTo>
                    <a:pt x="0" y="838200"/>
                  </a:moveTo>
                  <a:lnTo>
                    <a:pt x="40262" y="827234"/>
                  </a:lnTo>
                  <a:lnTo>
                    <a:pt x="85710" y="808430"/>
                  </a:lnTo>
                  <a:lnTo>
                    <a:pt x="133635" y="782542"/>
                  </a:lnTo>
                  <a:lnTo>
                    <a:pt x="181327" y="750325"/>
                  </a:lnTo>
                  <a:lnTo>
                    <a:pt x="226077" y="712534"/>
                  </a:lnTo>
                  <a:lnTo>
                    <a:pt x="265175" y="669925"/>
                  </a:lnTo>
                  <a:lnTo>
                    <a:pt x="289755" y="632939"/>
                  </a:lnTo>
                  <a:lnTo>
                    <a:pt x="311082" y="590184"/>
                  </a:lnTo>
                  <a:lnTo>
                    <a:pt x="330117" y="543239"/>
                  </a:lnTo>
                  <a:lnTo>
                    <a:pt x="347821" y="493680"/>
                  </a:lnTo>
                  <a:lnTo>
                    <a:pt x="365156" y="443086"/>
                  </a:lnTo>
                  <a:lnTo>
                    <a:pt x="383083" y="393033"/>
                  </a:lnTo>
                  <a:lnTo>
                    <a:pt x="402564" y="345099"/>
                  </a:lnTo>
                  <a:lnTo>
                    <a:pt x="424560" y="300863"/>
                  </a:lnTo>
                  <a:lnTo>
                    <a:pt x="448692" y="255597"/>
                  </a:lnTo>
                  <a:lnTo>
                    <a:pt x="473878" y="205847"/>
                  </a:lnTo>
                  <a:lnTo>
                    <a:pt x="500032" y="154947"/>
                  </a:lnTo>
                  <a:lnTo>
                    <a:pt x="527065" y="106235"/>
                  </a:lnTo>
                  <a:lnTo>
                    <a:pt x="554891" y="63048"/>
                  </a:lnTo>
                  <a:lnTo>
                    <a:pt x="583420" y="28721"/>
                  </a:lnTo>
                  <a:lnTo>
                    <a:pt x="642239" y="0"/>
                  </a:lnTo>
                  <a:lnTo>
                    <a:pt x="669489" y="9138"/>
                  </a:lnTo>
                  <a:lnTo>
                    <a:pt x="726929" y="62930"/>
                  </a:lnTo>
                  <a:lnTo>
                    <a:pt x="756582" y="102834"/>
                  </a:lnTo>
                  <a:lnTo>
                    <a:pt x="786500" y="148244"/>
                  </a:lnTo>
                  <a:lnTo>
                    <a:pt x="816417" y="196784"/>
                  </a:lnTo>
                  <a:lnTo>
                    <a:pt x="846063" y="246079"/>
                  </a:lnTo>
                  <a:lnTo>
                    <a:pt x="875173" y="293756"/>
                  </a:lnTo>
                  <a:lnTo>
                    <a:pt x="903477" y="337438"/>
                  </a:lnTo>
                  <a:lnTo>
                    <a:pt x="931280" y="380620"/>
                  </a:lnTo>
                  <a:lnTo>
                    <a:pt x="959000" y="427422"/>
                  </a:lnTo>
                  <a:lnTo>
                    <a:pt x="986545" y="476414"/>
                  </a:lnTo>
                  <a:lnTo>
                    <a:pt x="1013824" y="526165"/>
                  </a:lnTo>
                  <a:lnTo>
                    <a:pt x="1040744" y="575244"/>
                  </a:lnTo>
                  <a:lnTo>
                    <a:pt x="1067213" y="622220"/>
                  </a:lnTo>
                  <a:lnTo>
                    <a:pt x="1093141" y="665661"/>
                  </a:lnTo>
                  <a:lnTo>
                    <a:pt x="1118433" y="704138"/>
                  </a:lnTo>
                  <a:lnTo>
                    <a:pt x="1143000" y="736218"/>
                  </a:lnTo>
                  <a:lnTo>
                    <a:pt x="1186691" y="778465"/>
                  </a:lnTo>
                  <a:lnTo>
                    <a:pt x="1229699" y="806026"/>
                  </a:lnTo>
                  <a:lnTo>
                    <a:pt x="1270458" y="823754"/>
                  </a:lnTo>
                  <a:lnTo>
                    <a:pt x="1307400" y="836502"/>
                  </a:lnTo>
                  <a:lnTo>
                    <a:pt x="1338960" y="849122"/>
                  </a:lnTo>
                </a:path>
              </a:pathLst>
            </a:custGeom>
            <a:ln w="28575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C1BF7DDC-8BFD-B49E-471E-ED8CC851C4DD}"/>
                </a:ext>
              </a:extLst>
            </p:cNvPr>
            <p:cNvSpPr/>
            <p:nvPr/>
          </p:nvSpPr>
          <p:spPr>
            <a:xfrm>
              <a:off x="8378062" y="3627881"/>
              <a:ext cx="1282700" cy="2643505"/>
            </a:xfrm>
            <a:custGeom>
              <a:avLst/>
              <a:gdLst/>
              <a:ahLst/>
              <a:cxnLst/>
              <a:rect l="l" t="t" r="r" b="b"/>
              <a:pathLst>
                <a:path w="1282700" h="2643504">
                  <a:moveTo>
                    <a:pt x="0" y="528447"/>
                  </a:moveTo>
                  <a:lnTo>
                    <a:pt x="24655" y="599008"/>
                  </a:lnTo>
                  <a:lnTo>
                    <a:pt x="47188" y="660572"/>
                  </a:lnTo>
                  <a:lnTo>
                    <a:pt x="68013" y="714436"/>
                  </a:lnTo>
                  <a:lnTo>
                    <a:pt x="87543" y="761897"/>
                  </a:lnTo>
                  <a:lnTo>
                    <a:pt x="106191" y="804253"/>
                  </a:lnTo>
                  <a:lnTo>
                    <a:pt x="124370" y="842801"/>
                  </a:lnTo>
                  <a:lnTo>
                    <a:pt x="142493" y="878840"/>
                  </a:lnTo>
                  <a:lnTo>
                    <a:pt x="171813" y="934876"/>
                  </a:lnTo>
                  <a:lnTo>
                    <a:pt x="198167" y="978614"/>
                  </a:lnTo>
                  <a:lnTo>
                    <a:pt x="224879" y="1008088"/>
                  </a:lnTo>
                  <a:lnTo>
                    <a:pt x="255269" y="1021334"/>
                  </a:lnTo>
                  <a:lnTo>
                    <a:pt x="289990" y="1018002"/>
                  </a:lnTo>
                  <a:lnTo>
                    <a:pt x="327294" y="999061"/>
                  </a:lnTo>
                  <a:lnTo>
                    <a:pt x="367194" y="964523"/>
                  </a:lnTo>
                  <a:lnTo>
                    <a:pt x="409701" y="914400"/>
                  </a:lnTo>
                  <a:lnTo>
                    <a:pt x="432379" y="881549"/>
                  </a:lnTo>
                  <a:lnTo>
                    <a:pt x="456340" y="842021"/>
                  </a:lnTo>
                  <a:lnTo>
                    <a:pt x="481204" y="797488"/>
                  </a:lnTo>
                  <a:lnTo>
                    <a:pt x="506587" y="749617"/>
                  </a:lnTo>
                  <a:lnTo>
                    <a:pt x="532106" y="700080"/>
                  </a:lnTo>
                  <a:lnTo>
                    <a:pt x="557381" y="650545"/>
                  </a:lnTo>
                  <a:lnTo>
                    <a:pt x="582027" y="602683"/>
                  </a:lnTo>
                  <a:lnTo>
                    <a:pt x="605662" y="558165"/>
                  </a:lnTo>
                  <a:lnTo>
                    <a:pt x="631244" y="509777"/>
                  </a:lnTo>
                  <a:lnTo>
                    <a:pt x="655721" y="461556"/>
                  </a:lnTo>
                  <a:lnTo>
                    <a:pt x="679561" y="413917"/>
                  </a:lnTo>
                  <a:lnTo>
                    <a:pt x="703230" y="367275"/>
                  </a:lnTo>
                  <a:lnTo>
                    <a:pt x="727194" y="322046"/>
                  </a:lnTo>
                  <a:lnTo>
                    <a:pt x="751920" y="278646"/>
                  </a:lnTo>
                  <a:lnTo>
                    <a:pt x="777875" y="237490"/>
                  </a:lnTo>
                  <a:lnTo>
                    <a:pt x="810718" y="188791"/>
                  </a:lnTo>
                  <a:lnTo>
                    <a:pt x="845970" y="138354"/>
                  </a:lnTo>
                  <a:lnTo>
                    <a:pt x="882062" y="90217"/>
                  </a:lnTo>
                  <a:lnTo>
                    <a:pt x="917424" y="48419"/>
                  </a:lnTo>
                  <a:lnTo>
                    <a:pt x="950486" y="17000"/>
                  </a:lnTo>
                  <a:lnTo>
                    <a:pt x="979677" y="0"/>
                  </a:lnTo>
                  <a:lnTo>
                    <a:pt x="1013840" y="1331"/>
                  </a:lnTo>
                  <a:lnTo>
                    <a:pt x="1066545" y="74098"/>
                  </a:lnTo>
                  <a:lnTo>
                    <a:pt x="1098422" y="136652"/>
                  </a:lnTo>
                  <a:lnTo>
                    <a:pt x="1115655" y="170770"/>
                  </a:lnTo>
                  <a:lnTo>
                    <a:pt x="1134153" y="210956"/>
                  </a:lnTo>
                  <a:lnTo>
                    <a:pt x="1153649" y="255900"/>
                  </a:lnTo>
                  <a:lnTo>
                    <a:pt x="1173875" y="304293"/>
                  </a:lnTo>
                  <a:lnTo>
                    <a:pt x="1194565" y="354827"/>
                  </a:lnTo>
                  <a:lnTo>
                    <a:pt x="1215451" y="406193"/>
                  </a:lnTo>
                  <a:lnTo>
                    <a:pt x="1236264" y="457082"/>
                  </a:lnTo>
                  <a:lnTo>
                    <a:pt x="1256737" y="506186"/>
                  </a:lnTo>
                  <a:lnTo>
                    <a:pt x="1276603" y="552196"/>
                  </a:lnTo>
                </a:path>
                <a:path w="1282700" h="2643504">
                  <a:moveTo>
                    <a:pt x="0" y="1733804"/>
                  </a:moveTo>
                  <a:lnTo>
                    <a:pt x="19026" y="1780489"/>
                  </a:lnTo>
                  <a:lnTo>
                    <a:pt x="38152" y="1827457"/>
                  </a:lnTo>
                  <a:lnTo>
                    <a:pt x="57488" y="1874521"/>
                  </a:lnTo>
                  <a:lnTo>
                    <a:pt x="77140" y="1921495"/>
                  </a:lnTo>
                  <a:lnTo>
                    <a:pt x="97218" y="1968193"/>
                  </a:lnTo>
                  <a:lnTo>
                    <a:pt x="117829" y="2014429"/>
                  </a:lnTo>
                  <a:lnTo>
                    <a:pt x="139082" y="2060017"/>
                  </a:lnTo>
                  <a:lnTo>
                    <a:pt x="161084" y="2104770"/>
                  </a:lnTo>
                  <a:lnTo>
                    <a:pt x="183945" y="2148503"/>
                  </a:lnTo>
                  <a:lnTo>
                    <a:pt x="207771" y="2191029"/>
                  </a:lnTo>
                  <a:lnTo>
                    <a:pt x="236109" y="2238400"/>
                  </a:lnTo>
                  <a:lnTo>
                    <a:pt x="266597" y="2286822"/>
                  </a:lnTo>
                  <a:lnTo>
                    <a:pt x="298600" y="2335292"/>
                  </a:lnTo>
                  <a:lnTo>
                    <a:pt x="331484" y="2382810"/>
                  </a:lnTo>
                  <a:lnTo>
                    <a:pt x="364616" y="2428373"/>
                  </a:lnTo>
                  <a:lnTo>
                    <a:pt x="397359" y="2470979"/>
                  </a:lnTo>
                  <a:lnTo>
                    <a:pt x="429080" y="2509627"/>
                  </a:lnTo>
                  <a:lnTo>
                    <a:pt x="459144" y="2543314"/>
                  </a:lnTo>
                  <a:lnTo>
                    <a:pt x="486917" y="2571038"/>
                  </a:lnTo>
                  <a:lnTo>
                    <a:pt x="532253" y="2608183"/>
                  </a:lnTo>
                  <a:lnTo>
                    <a:pt x="573792" y="2632123"/>
                  </a:lnTo>
                  <a:lnTo>
                    <a:pt x="612245" y="2643429"/>
                  </a:lnTo>
                  <a:lnTo>
                    <a:pt x="648327" y="2642668"/>
                  </a:lnTo>
                  <a:lnTo>
                    <a:pt x="710461" y="2608973"/>
                  </a:lnTo>
                  <a:lnTo>
                    <a:pt x="736915" y="2576318"/>
                  </a:lnTo>
                  <a:lnTo>
                    <a:pt x="761872" y="2535415"/>
                  </a:lnTo>
                  <a:lnTo>
                    <a:pt x="785095" y="2489233"/>
                  </a:lnTo>
                  <a:lnTo>
                    <a:pt x="806341" y="2440741"/>
                  </a:lnTo>
                  <a:lnTo>
                    <a:pt x="825372" y="2392908"/>
                  </a:lnTo>
                  <a:lnTo>
                    <a:pt x="838643" y="2350841"/>
                  </a:lnTo>
                  <a:lnTo>
                    <a:pt x="848806" y="2305279"/>
                  </a:lnTo>
                  <a:lnTo>
                    <a:pt x="857107" y="2257570"/>
                  </a:lnTo>
                  <a:lnTo>
                    <a:pt x="864792" y="2209065"/>
                  </a:lnTo>
                  <a:lnTo>
                    <a:pt x="873109" y="2161114"/>
                  </a:lnTo>
                  <a:lnTo>
                    <a:pt x="883302" y="2115066"/>
                  </a:lnTo>
                  <a:lnTo>
                    <a:pt x="896619" y="2072271"/>
                  </a:lnTo>
                  <a:lnTo>
                    <a:pt x="915050" y="2024734"/>
                  </a:lnTo>
                  <a:lnTo>
                    <a:pt x="935058" y="1977940"/>
                  </a:lnTo>
                  <a:lnTo>
                    <a:pt x="957056" y="1933120"/>
                  </a:lnTo>
                  <a:lnTo>
                    <a:pt x="981455" y="1891508"/>
                  </a:lnTo>
                  <a:lnTo>
                    <a:pt x="1008671" y="1854334"/>
                  </a:lnTo>
                  <a:lnTo>
                    <a:pt x="1039113" y="1822831"/>
                  </a:lnTo>
                  <a:lnTo>
                    <a:pt x="1104264" y="1785131"/>
                  </a:lnTo>
                  <a:lnTo>
                    <a:pt x="1184941" y="1757172"/>
                  </a:lnTo>
                  <a:lnTo>
                    <a:pt x="1253569" y="1739784"/>
                  </a:lnTo>
                  <a:lnTo>
                    <a:pt x="1282572" y="1733804"/>
                  </a:lnTo>
                </a:path>
              </a:pathLst>
            </a:custGeom>
            <a:ln w="381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1C48CF-37A9-991F-B5F9-F815385115A5}"/>
              </a:ext>
            </a:extLst>
          </p:cNvPr>
          <p:cNvSpPr txBox="1"/>
          <p:nvPr/>
        </p:nvSpPr>
        <p:spPr>
          <a:xfrm>
            <a:off x="7044309" y="12927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780">
              <a:lnSpc>
                <a:spcPct val="100000"/>
              </a:lnSpc>
              <a:spcBef>
                <a:spcPts val="1815"/>
              </a:spcBef>
            </a:pPr>
            <a:r>
              <a:rPr lang="cs-CZ" sz="1400" spc="-5" dirty="0">
                <a:latin typeface="Tahoma"/>
                <a:cs typeface="Tahoma"/>
                <a:hlinkClick r:id="rId6"/>
              </a:rPr>
              <a:t>http://worldartsme.com/images/happy-lungs-clipart-1.jpg</a:t>
            </a:r>
            <a:endParaRPr lang="cs-CZ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3363454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156</TotalTime>
  <Words>1548</Words>
  <Application>Microsoft Office PowerPoint</Application>
  <PresentationFormat>Širokoúhlá obrazovka</PresentationFormat>
  <Paragraphs>225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Cambria Math</vt:lpstr>
      <vt:lpstr>Microsoft Sans Serif</vt:lpstr>
      <vt:lpstr>Symbol</vt:lpstr>
      <vt:lpstr>Tahoma</vt:lpstr>
      <vt:lpstr>Times New Roman</vt:lpstr>
      <vt:lpstr>Wingdings</vt:lpstr>
      <vt:lpstr>Presentation_MU_EN</vt:lpstr>
      <vt:lpstr>XVII. Pneumography XX. Pneumotachography</vt:lpstr>
      <vt:lpstr>Pneumography</vt:lpstr>
      <vt:lpstr>Pneumography</vt:lpstr>
      <vt:lpstr>Chemical regulation of ventilation</vt:lpstr>
      <vt:lpstr>Central chemoreceptors</vt:lpstr>
      <vt:lpstr>Peripheral chemoreceptors</vt:lpstr>
      <vt:lpstr>Dead space</vt:lpstr>
      <vt:lpstr>Partial pressures of gases (mmHg)</vt:lpstr>
      <vt:lpstr>Pressures in lungs</vt:lpstr>
      <vt:lpstr>Lung compliance C</vt:lpstr>
      <vt:lpstr>Statistical evaluation – in general</vt:lpstr>
      <vt:lpstr>Statistical evaluation – an example</vt:lpstr>
      <vt:lpstr>Pneumotachography</vt:lpstr>
      <vt:lpstr>Pneumotachography</vt:lpstr>
      <vt:lpstr>Poiseuille-Hagen law </vt:lpstr>
      <vt:lpstr>Airway resistance</vt:lpstr>
      <vt:lpstr>Principle of pneumotachography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XVII. Pneumography XX. Pneumotachography</dc:title>
  <dc:creator>Eva Opatřilová</dc:creator>
  <cp:lastModifiedBy>Zuzana Nováková</cp:lastModifiedBy>
  <cp:revision>11</cp:revision>
  <cp:lastPrinted>1601-01-01T00:00:00Z</cp:lastPrinted>
  <dcterms:created xsi:type="dcterms:W3CDTF">2022-10-28T14:04:57Z</dcterms:created>
  <dcterms:modified xsi:type="dcterms:W3CDTF">2022-11-08T06:10:33Z</dcterms:modified>
</cp:coreProperties>
</file>