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77" r:id="rId3"/>
    <p:sldId id="257" r:id="rId4"/>
    <p:sldId id="258" r:id="rId5"/>
    <p:sldId id="278" r:id="rId6"/>
    <p:sldId id="261" r:id="rId7"/>
    <p:sldId id="264" r:id="rId8"/>
    <p:sldId id="260" r:id="rId9"/>
    <p:sldId id="259" r:id="rId10"/>
    <p:sldId id="279" r:id="rId11"/>
    <p:sldId id="266" r:id="rId12"/>
    <p:sldId id="283" r:id="rId13"/>
    <p:sldId id="281" r:id="rId14"/>
    <p:sldId id="282" r:id="rId15"/>
    <p:sldId id="284" r:id="rId16"/>
    <p:sldId id="297" r:id="rId17"/>
    <p:sldId id="267" r:id="rId18"/>
    <p:sldId id="265" r:id="rId19"/>
    <p:sldId id="285" r:id="rId20"/>
    <p:sldId id="268" r:id="rId21"/>
    <p:sldId id="286" r:id="rId22"/>
    <p:sldId id="269" r:id="rId23"/>
    <p:sldId id="299" r:id="rId24"/>
    <p:sldId id="307" r:id="rId25"/>
    <p:sldId id="298" r:id="rId26"/>
    <p:sldId id="280" r:id="rId27"/>
    <p:sldId id="262" r:id="rId28"/>
    <p:sldId id="263" r:id="rId29"/>
    <p:sldId id="287" r:id="rId30"/>
    <p:sldId id="274" r:id="rId31"/>
    <p:sldId id="270" r:id="rId32"/>
    <p:sldId id="271" r:id="rId33"/>
    <p:sldId id="291" r:id="rId34"/>
    <p:sldId id="293" r:id="rId35"/>
    <p:sldId id="290" r:id="rId36"/>
    <p:sldId id="294" r:id="rId37"/>
    <p:sldId id="292" r:id="rId38"/>
    <p:sldId id="295" r:id="rId39"/>
    <p:sldId id="296" r:id="rId40"/>
    <p:sldId id="272" r:id="rId41"/>
    <p:sldId id="273" r:id="rId42"/>
    <p:sldId id="289" r:id="rId43"/>
    <p:sldId id="288" r:id="rId44"/>
    <p:sldId id="308" r:id="rId45"/>
    <p:sldId id="303" r:id="rId46"/>
    <p:sldId id="304" r:id="rId47"/>
    <p:sldId id="305" r:id="rId48"/>
    <p:sldId id="275" r:id="rId49"/>
    <p:sldId id="276" r:id="rId50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  <a:srgbClr val="FFFF00"/>
    <a:srgbClr val="3333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8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751746-BAD3-4522-AAC5-47F1396CAE55}" type="datetimeFigureOut">
              <a:rPr lang="cs-CZ"/>
              <a:pPr>
                <a:defRPr/>
              </a:pPr>
              <a:t>13.05.2021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A24F1D-96FA-4F26-9F7A-F586C27DBE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800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4DBB44-4D49-45BF-977F-582E9B9505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21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8C85F-1117-4B1A-A7CD-A38BF8C6F98B}" type="slidenum">
              <a:rPr lang="cs-CZ" smtClean="0"/>
              <a:pPr eaLnBrk="1" hangingPunct="1"/>
              <a:t>1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AC03EE-5F80-4E93-B28C-5347CC241A41}" type="slidenum">
              <a:rPr lang="cs-CZ" smtClean="0"/>
              <a:pPr eaLnBrk="1" hangingPunct="1"/>
              <a:t>10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35F026-CA0E-4AE2-B00E-9BB323E7E4F6}" type="slidenum">
              <a:rPr lang="cs-CZ" smtClean="0"/>
              <a:pPr eaLnBrk="1" hangingPunct="1"/>
              <a:t>11</a:t>
            </a:fld>
            <a:endParaRPr 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9B1DEC-FFC3-4C3D-BA7C-FDA811B5ABBA}" type="slidenum">
              <a:rPr lang="cs-CZ" smtClean="0"/>
              <a:pPr eaLnBrk="1" hangingPunct="1"/>
              <a:t>12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3BF7E0-C10E-4EE2-9247-27B9BA7BC09C}" type="slidenum">
              <a:rPr lang="cs-CZ" smtClean="0"/>
              <a:pPr eaLnBrk="1" hangingPunct="1"/>
              <a:t>13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54F934-D344-4862-A277-9C653024328C}" type="slidenum">
              <a:rPr lang="cs-CZ" smtClean="0"/>
              <a:pPr eaLnBrk="1" hangingPunct="1"/>
              <a:t>14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7ACD4D-FFC4-421D-8FF1-E957AA46E22C}" type="slidenum">
              <a:rPr lang="cs-CZ" smtClean="0"/>
              <a:pPr eaLnBrk="1" hangingPunct="1"/>
              <a:t>15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74A35-E059-42A6-863F-46B82CA4CAA4}" type="slidenum">
              <a:rPr lang="cs-CZ" smtClean="0"/>
              <a:pPr eaLnBrk="1" hangingPunct="1"/>
              <a:t>17</a:t>
            </a:fld>
            <a:endParaRPr 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5E60-70BD-47EF-A4DE-1351BE146D3C}" type="slidenum">
              <a:rPr lang="cs-CZ" smtClean="0"/>
              <a:pPr eaLnBrk="1" hangingPunct="1"/>
              <a:t>18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0BCBA8-5583-4FCD-BE00-49C5C20669AA}" type="slidenum">
              <a:rPr lang="cs-CZ" smtClean="0"/>
              <a:pPr eaLnBrk="1" hangingPunct="1"/>
              <a:t>19</a:t>
            </a:fld>
            <a:endParaRPr 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1C233-20C1-4B19-A062-CF5C624E4CDB}" type="slidenum">
              <a:rPr lang="cs-CZ" smtClean="0"/>
              <a:pPr eaLnBrk="1" hangingPunct="1"/>
              <a:t>20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93D25-0E98-43B3-B89F-99E7EBC0F7E4}" type="slidenum">
              <a:rPr lang="cs-CZ" smtClean="0"/>
              <a:pPr eaLnBrk="1" hangingPunct="1"/>
              <a:t>2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746F1C-9004-4707-A292-EE0898F1CCE3}" type="slidenum">
              <a:rPr lang="cs-CZ" smtClean="0"/>
              <a:pPr eaLnBrk="1" hangingPunct="1"/>
              <a:t>21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D4D9BF-72C6-43B3-850C-262374C6873D}" type="slidenum">
              <a:rPr lang="cs-CZ" smtClean="0"/>
              <a:pPr eaLnBrk="1" hangingPunct="1"/>
              <a:t>22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3B483-ED86-45F3-9964-A45BD6D7736A}" type="slidenum">
              <a:rPr lang="cs-CZ"/>
              <a:pPr/>
              <a:t>23</a:t>
            </a:fld>
            <a:endParaRPr lang="cs-CZ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050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798E18E2-9A41-4682-85BE-EE6830025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A9A934C5-76CD-44A1-9E54-A43696E01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A8DA8908-94AE-4F1E-842E-9E0117A38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261D71-034E-43D3-A88A-FDCD611CA1FC}" type="slidenum">
              <a:rPr lang="cs-CZ" altLang="cs-CZ"/>
              <a:pPr eaLnBrk="1" hangingPunct="1"/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F817DE-48E8-4B70-86C5-307C56B0C0D7}" type="slidenum">
              <a:rPr lang="cs-CZ" smtClean="0"/>
              <a:pPr eaLnBrk="1" hangingPunct="1"/>
              <a:t>26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ABC0F6-9DF9-4310-8AFF-0A834C69CA06}" type="slidenum">
              <a:rPr lang="cs-CZ" smtClean="0"/>
              <a:pPr eaLnBrk="1" hangingPunct="1"/>
              <a:t>27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EE5690-874F-4F7C-8822-239DC40EAF55}" type="slidenum">
              <a:rPr lang="cs-CZ" smtClean="0"/>
              <a:pPr eaLnBrk="1" hangingPunct="1"/>
              <a:t>28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F60B8-8ABC-41C8-80ED-B24807D96D70}" type="slidenum">
              <a:rPr lang="cs-CZ" smtClean="0"/>
              <a:pPr eaLnBrk="1" hangingPunct="1"/>
              <a:t>29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EB0CE8-5205-44F7-8822-BE200DE35572}" type="slidenum">
              <a:rPr lang="cs-CZ" smtClean="0"/>
              <a:pPr eaLnBrk="1" hangingPunct="1"/>
              <a:t>30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ED9857-8566-42A7-8D3A-3EC59DC488F4}" type="slidenum">
              <a:rPr lang="cs-CZ" smtClean="0"/>
              <a:pPr eaLnBrk="1" hangingPunct="1"/>
              <a:t>31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494CB0-68A0-464C-909A-DDB98B0855A1}" type="slidenum">
              <a:rPr lang="cs-CZ" smtClean="0"/>
              <a:pPr eaLnBrk="1" hangingPunct="1"/>
              <a:t>3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86533D-723B-4F89-AC8B-972D0D4F83E3}" type="slidenum">
              <a:rPr lang="cs-CZ" smtClean="0"/>
              <a:pPr eaLnBrk="1" hangingPunct="1"/>
              <a:t>32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D3E40C-5696-4D6D-A0BE-F72E2A6D85B4}" type="slidenum">
              <a:rPr lang="cs-CZ" smtClean="0"/>
              <a:pPr eaLnBrk="1" hangingPunct="1"/>
              <a:t>40</a:t>
            </a:fld>
            <a:endParaRPr 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647A66-8B91-484A-A231-C9AF8E34CDEE}" type="slidenum">
              <a:rPr lang="cs-CZ" smtClean="0"/>
              <a:pPr eaLnBrk="1" hangingPunct="1"/>
              <a:t>41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842FCB-9680-4AF2-BC19-F90FAE6D8BAF}" type="slidenum">
              <a:rPr lang="cs-CZ" smtClean="0"/>
              <a:pPr eaLnBrk="1" hangingPunct="1"/>
              <a:t>42</a:t>
            </a:fld>
            <a:endParaRPr 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EDA6DF-C594-4C63-B1A4-AE0A6F998843}" type="slidenum">
              <a:rPr lang="cs-CZ" smtClean="0"/>
              <a:pPr eaLnBrk="1" hangingPunct="1"/>
              <a:t>43</a:t>
            </a:fld>
            <a:endParaRPr 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FDA169-22CB-4C1D-89F6-C047CE7210B6}" type="slidenum">
              <a:rPr lang="cs-CZ" smtClean="0"/>
              <a:pPr eaLnBrk="1" hangingPunct="1"/>
              <a:t>48</a:t>
            </a:fld>
            <a:endParaRPr 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A7F3FA-D580-4CA8-BBC6-24DA56803B2B}" type="slidenum">
              <a:rPr lang="cs-CZ" smtClean="0"/>
              <a:pPr eaLnBrk="1" hangingPunct="1"/>
              <a:t>49</a:t>
            </a:fld>
            <a:endParaRPr 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E5F2F1-5053-487F-B47D-69F1FB217948}" type="slidenum">
              <a:rPr lang="cs-CZ" smtClean="0"/>
              <a:pPr eaLnBrk="1" hangingPunct="1"/>
              <a:t>4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E65C1D-B205-42C5-B142-DD5AF07A39A5}" type="slidenum">
              <a:rPr lang="cs-CZ" smtClean="0"/>
              <a:pPr eaLnBrk="1" hangingPunct="1"/>
              <a:t>5</a:t>
            </a:fld>
            <a:endParaRPr 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A3406C-0C9B-4679-B925-33A0A11EF9EE}" type="slidenum">
              <a:rPr lang="cs-CZ" smtClean="0"/>
              <a:pPr eaLnBrk="1" hangingPunct="1"/>
              <a:t>6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42021A-4741-40B8-AC45-B2B623D4C487}" type="slidenum">
              <a:rPr lang="cs-CZ" smtClean="0"/>
              <a:pPr eaLnBrk="1" hangingPunct="1"/>
              <a:t>7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D1192-CF38-469A-B0CF-71F08162103F}" type="slidenum">
              <a:rPr lang="cs-CZ" smtClean="0"/>
              <a:pPr eaLnBrk="1" hangingPunct="1"/>
              <a:t>8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1E7DF1-2684-4B69-9578-4F1088201982}" type="slidenum">
              <a:rPr lang="cs-CZ" smtClean="0"/>
              <a:pPr eaLnBrk="1" hangingPunct="1"/>
              <a:t>9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23F6-C6BC-4EA5-8557-733D8C348D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89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E1C9E-3A72-413A-8F4C-96B457E31C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32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48EF-1621-47A6-9EF8-5188FD869F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89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CC0C-822A-485A-9F71-4C8D8D5066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33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F71B-76F2-4BFB-BB06-8F9FDF267D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99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92A2F-50BA-4A7C-A212-0E9DC820CA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59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AB01-E3C3-4342-84E3-669E3FE6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69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54B0-2CF7-43EB-A616-990B8FE003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8D94-D250-4832-815B-691423A159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46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0B73-A651-478E-81DF-DA5984C743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8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D524-588B-4405-8523-C269FBACD0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84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1735-CB1E-4F04-8CE6-943D86FC22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D99A-E08E-44FB-80FB-5386BC5347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68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4D8C-F702-4F9D-ABE9-AE124F2383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AED0-821B-419B-909F-881EAC2D19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52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70D3CF-9648-4256-9A3C-F2D45B437C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sual_fiel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gif"/><Relationship Id="rId4" Type="http://schemas.openxmlformats.org/officeDocument/2006/relationships/hyperlink" Target="http://www.medrounds.org/glaucoma-guide/2006/06/section-5-b-risk-factors-for-primary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jpeg"/><Relationship Id="rId4" Type="http://schemas.openxmlformats.org/officeDocument/2006/relationships/hyperlink" Target="http://www.aldovarotto.org/occhio/glaucoma.ht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2187575"/>
          </a:xfrm>
        </p:spPr>
        <p:txBody>
          <a:bodyPr/>
          <a:lstStyle/>
          <a:p>
            <a:pPr eaLnBrk="1" hangingPunct="1"/>
            <a:r>
              <a:rPr lang="cs-CZ" b="1" dirty="0" err="1">
                <a:solidFill>
                  <a:srgbClr val="0033CC"/>
                </a:solidFill>
              </a:rPr>
              <a:t>Glaucoma</a:t>
            </a:r>
            <a:br>
              <a:rPr lang="cs-CZ" b="1" dirty="0">
                <a:solidFill>
                  <a:srgbClr val="0033CC"/>
                </a:solidFill>
              </a:rPr>
            </a:br>
            <a:endParaRPr lang="cs-CZ" sz="3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9" t="41273" r="24213" b="20013"/>
          <a:stretch>
            <a:fillRect/>
          </a:stretch>
        </p:blipFill>
        <p:spPr>
          <a:xfrm>
            <a:off x="4714875" y="190500"/>
            <a:ext cx="4038600" cy="3024188"/>
          </a:xfrm>
          <a:noFill/>
          <a:ln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8" descr="IM0043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7808" r="13091" b="8989"/>
          <a:stretch>
            <a:fillRect/>
          </a:stretch>
        </p:blipFill>
        <p:spPr>
          <a:xfrm>
            <a:off x="468313" y="188913"/>
            <a:ext cx="4032250" cy="3024187"/>
          </a:xfrm>
          <a:noFill/>
          <a:ln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t="12747" r="18541" b="13333"/>
          <a:stretch>
            <a:fillRect/>
          </a:stretch>
        </p:blipFill>
        <p:spPr>
          <a:xfrm>
            <a:off x="2492375" y="3359149"/>
            <a:ext cx="4248150" cy="3427413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03575" y="2492375"/>
            <a:ext cx="2825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3333FF"/>
                </a:solidFill>
              </a:rPr>
              <a:t>Healthy optic nerve heads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10238" y="4889500"/>
            <a:ext cx="2940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>
                <a:solidFill>
                  <a:srgbClr val="3333FF"/>
                </a:solidFill>
              </a:rPr>
              <a:t>Glaucoma damage of ONH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What happens during an exam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1800"/>
          </a:p>
          <a:p>
            <a:pPr eaLnBrk="1" hangingPunct="1">
              <a:buFontTx/>
              <a:buNone/>
            </a:pPr>
            <a:endParaRPr lang="cs-CZ" sz="1800"/>
          </a:p>
          <a:p>
            <a:pPr eaLnBrk="1" hangingPunct="1">
              <a:buFontTx/>
              <a:buNone/>
            </a:pPr>
            <a:endParaRPr lang="cs-CZ" sz="1800"/>
          </a:p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Tonometry measures eye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pressure (IOP).</a:t>
            </a:r>
          </a:p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High tonometry reading is 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often one of the first signs of 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glaucoma.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133600"/>
            <a:ext cx="3808412" cy="2879725"/>
          </a:xfrm>
          <a:noFill/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219700" y="5300663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Tonometry examination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0033CC"/>
                </a:solidFill>
              </a:rPr>
              <a:t>Non-contact tonometer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CC"/>
                </a:solidFill>
              </a:rPr>
              <a:t>IOP measured by air-flow</a:t>
            </a:r>
            <a:endParaRPr lang="cs-CZ">
              <a:solidFill>
                <a:srgbClr val="0033CC"/>
              </a:solidFill>
            </a:endParaRPr>
          </a:p>
          <a:p>
            <a:pPr eaLnBrk="1" hangingPunct="1"/>
            <a:endParaRPr lang="en-US">
              <a:solidFill>
                <a:srgbClr val="0033CC"/>
              </a:solidFill>
            </a:endParaRPr>
          </a:p>
          <a:p>
            <a:pPr eaLnBrk="1" hangingPunct="1"/>
            <a:r>
              <a:rPr lang="en-US">
                <a:solidFill>
                  <a:srgbClr val="0033CC"/>
                </a:solidFill>
              </a:rPr>
              <a:t>Advantage: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0033CC"/>
                </a:solidFill>
              </a:rPr>
              <a:t>    </a:t>
            </a:r>
            <a:r>
              <a:rPr lang="en-US" sz="2000">
                <a:solidFill>
                  <a:srgbClr val="0033CC"/>
                </a:solidFill>
              </a:rPr>
              <a:t>no local (conjunctival) anesthesia</a:t>
            </a:r>
          </a:p>
          <a:p>
            <a:pPr eaLnBrk="1" hangingPunct="1">
              <a:buFontTx/>
              <a:buNone/>
            </a:pPr>
            <a:r>
              <a:rPr lang="en-US" sz="2000">
                <a:solidFill>
                  <a:srgbClr val="0033CC"/>
                </a:solidFill>
              </a:rPr>
              <a:t>    </a:t>
            </a:r>
            <a:r>
              <a:rPr lang="cs-CZ" sz="2000">
                <a:solidFill>
                  <a:srgbClr val="0033CC"/>
                </a:solidFill>
              </a:rPr>
              <a:t>  </a:t>
            </a:r>
            <a:r>
              <a:rPr lang="en-US" sz="2000">
                <a:solidFill>
                  <a:srgbClr val="0033CC"/>
                </a:solidFill>
              </a:rPr>
              <a:t>no transfer of infection</a:t>
            </a:r>
            <a:endParaRPr lang="cs-CZ" sz="200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sz="2000">
              <a:solidFill>
                <a:srgbClr val="0033CC"/>
              </a:solidFill>
            </a:endParaRPr>
          </a:p>
          <a:p>
            <a:pPr eaLnBrk="1" hangingPunct="1"/>
            <a:r>
              <a:rPr lang="en-US">
                <a:solidFill>
                  <a:srgbClr val="0033CC"/>
                </a:solidFill>
              </a:rPr>
              <a:t>Disadvantage:</a:t>
            </a:r>
            <a:r>
              <a:rPr lang="en-US"/>
              <a:t> </a:t>
            </a:r>
          </a:p>
          <a:p>
            <a:pPr eaLnBrk="1" hangingPunct="1">
              <a:buFontTx/>
              <a:buNone/>
            </a:pPr>
            <a:r>
              <a:rPr lang="en-US"/>
              <a:t>    </a:t>
            </a:r>
            <a:r>
              <a:rPr lang="en-US" sz="2000">
                <a:solidFill>
                  <a:srgbClr val="0033CC"/>
                </a:solidFill>
              </a:rPr>
              <a:t>less accurate</a:t>
            </a:r>
            <a:r>
              <a:rPr lang="cs-CZ" sz="2000">
                <a:solidFill>
                  <a:srgbClr val="0033CC"/>
                </a:solidFill>
              </a:rPr>
              <a:t> (sensitive to </a:t>
            </a:r>
            <a:r>
              <a:rPr lang="en-US" sz="2000">
                <a:solidFill>
                  <a:srgbClr val="0033CC"/>
                </a:solidFill>
              </a:rPr>
              <a:t>corneal thickness)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err="1">
                <a:solidFill>
                  <a:srgbClr val="0033CC"/>
                </a:solidFill>
              </a:rPr>
              <a:t>Goldmann´s</a:t>
            </a:r>
            <a:r>
              <a:rPr lang="cs-CZ" sz="3200" b="1" dirty="0">
                <a:solidFill>
                  <a:srgbClr val="0033CC"/>
                </a:solidFill>
              </a:rPr>
              <a:t> </a:t>
            </a:r>
            <a:r>
              <a:rPr lang="cs-CZ" sz="3200" b="1" dirty="0" err="1">
                <a:solidFill>
                  <a:srgbClr val="0033CC"/>
                </a:solidFill>
              </a:rPr>
              <a:t>applanation</a:t>
            </a:r>
            <a:r>
              <a:rPr lang="cs-CZ" sz="3200" b="1" dirty="0">
                <a:solidFill>
                  <a:srgbClr val="0033CC"/>
                </a:solidFill>
              </a:rPr>
              <a:t> tonometry </a:t>
            </a:r>
            <a:br>
              <a:rPr lang="cs-CZ" sz="3200" b="1" dirty="0">
                <a:solidFill>
                  <a:srgbClr val="0033CC"/>
                </a:solidFill>
              </a:rPr>
            </a:br>
            <a:endParaRPr lang="cs-CZ" sz="1600" b="1" dirty="0">
              <a:solidFill>
                <a:srgbClr val="0033CC"/>
              </a:solidFill>
            </a:endParaRPr>
          </a:p>
        </p:txBody>
      </p:sp>
      <p:pic>
        <p:nvPicPr>
          <p:cNvPr id="18435" name="Picture 3" descr="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459269"/>
            <a:ext cx="5256213" cy="4237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2808288" cy="192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2776538" cy="2776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65955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0033CC"/>
                </a:solidFill>
              </a:rPr>
              <a:t>(</a:t>
            </a:r>
            <a:r>
              <a:rPr lang="cs-CZ" b="1" dirty="0" err="1">
                <a:solidFill>
                  <a:srgbClr val="0033CC"/>
                </a:solidFill>
              </a:rPr>
              <a:t>the</a:t>
            </a:r>
            <a:r>
              <a:rPr lang="cs-CZ" b="1" dirty="0">
                <a:solidFill>
                  <a:srgbClr val="0033CC"/>
                </a:solidFill>
              </a:rPr>
              <a:t> most </a:t>
            </a:r>
            <a:r>
              <a:rPr lang="cs-CZ" b="1" dirty="0" err="1">
                <a:solidFill>
                  <a:srgbClr val="0033CC"/>
                </a:solidFill>
              </a:rPr>
              <a:t>precise</a:t>
            </a:r>
            <a:r>
              <a:rPr lang="cs-CZ" b="1" dirty="0">
                <a:solidFill>
                  <a:srgbClr val="0033CC"/>
                </a:solidFill>
              </a:rPr>
              <a:t> </a:t>
            </a:r>
            <a:r>
              <a:rPr lang="cs-CZ" b="1" dirty="0" err="1">
                <a:solidFill>
                  <a:srgbClr val="0033CC"/>
                </a:solidFill>
              </a:rPr>
              <a:t>method</a:t>
            </a:r>
            <a:r>
              <a:rPr lang="cs-CZ" b="1" dirty="0">
                <a:solidFill>
                  <a:srgbClr val="0033CC"/>
                </a:solidFill>
              </a:rPr>
              <a:t>, </a:t>
            </a:r>
            <a:r>
              <a:rPr lang="cs-CZ" b="1" dirty="0" err="1">
                <a:solidFill>
                  <a:srgbClr val="0033CC"/>
                </a:solidFill>
              </a:rPr>
              <a:t>benoxi</a:t>
            </a:r>
            <a:r>
              <a:rPr lang="cs-CZ" b="1" dirty="0">
                <a:solidFill>
                  <a:srgbClr val="0033CC"/>
                </a:solidFill>
              </a:rPr>
              <a:t>, fluorescein, 2 </a:t>
            </a:r>
            <a:r>
              <a:rPr lang="cs-CZ" b="1" dirty="0" err="1">
                <a:solidFill>
                  <a:srgbClr val="0033CC"/>
                </a:solidFill>
              </a:rPr>
              <a:t>curves</a:t>
            </a:r>
            <a:r>
              <a:rPr lang="cs-CZ" b="1" dirty="0">
                <a:solidFill>
                  <a:srgbClr val="0033CC"/>
                </a:solidFill>
              </a:rPr>
              <a:t> </a:t>
            </a:r>
            <a:r>
              <a:rPr lang="cs-CZ" b="1" dirty="0" err="1">
                <a:solidFill>
                  <a:srgbClr val="0033CC"/>
                </a:solidFill>
              </a:rPr>
              <a:t>must</a:t>
            </a:r>
            <a:r>
              <a:rPr lang="cs-CZ" b="1" dirty="0">
                <a:solidFill>
                  <a:srgbClr val="0033CC"/>
                </a:solidFill>
              </a:rPr>
              <a:t> </a:t>
            </a:r>
            <a:r>
              <a:rPr lang="cs-CZ" b="1" dirty="0" err="1">
                <a:solidFill>
                  <a:srgbClr val="0033CC"/>
                </a:solidFill>
              </a:rPr>
              <a:t>touch</a:t>
            </a:r>
            <a:r>
              <a:rPr lang="cs-CZ" b="1" dirty="0">
                <a:solidFill>
                  <a:srgbClr val="0033CC"/>
                </a:solidFill>
              </a:rPr>
              <a:t> in </a:t>
            </a:r>
            <a:r>
              <a:rPr lang="cs-CZ" b="1" dirty="0" err="1">
                <a:solidFill>
                  <a:srgbClr val="0033CC"/>
                </a:solidFill>
              </a:rPr>
              <a:t>the</a:t>
            </a:r>
            <a:r>
              <a:rPr lang="cs-CZ" b="1" dirty="0">
                <a:solidFill>
                  <a:srgbClr val="0033CC"/>
                </a:solidFill>
              </a:rPr>
              <a:t> </a:t>
            </a:r>
            <a:r>
              <a:rPr lang="cs-CZ" b="1" dirty="0" err="1">
                <a:solidFill>
                  <a:srgbClr val="0033CC"/>
                </a:solidFill>
              </a:rPr>
              <a:t>middle</a:t>
            </a:r>
            <a:r>
              <a:rPr lang="cs-CZ" b="1" dirty="0">
                <a:solidFill>
                  <a:srgbClr val="0033CC"/>
                </a:solidFill>
              </a:rPr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err="1">
                <a:solidFill>
                  <a:srgbClr val="0033CC"/>
                </a:solidFill>
              </a:rPr>
              <a:t>Schi</a:t>
            </a:r>
            <a:r>
              <a:rPr lang="en-US" sz="3200" b="1" dirty="0">
                <a:solidFill>
                  <a:srgbClr val="0033CC"/>
                </a:solidFill>
                <a:cs typeface="Arial" charset="0"/>
              </a:rPr>
              <a:t>ö</a:t>
            </a:r>
            <a:r>
              <a:rPr lang="cs-CZ" sz="3200" b="1" dirty="0" err="1">
                <a:solidFill>
                  <a:srgbClr val="0033CC"/>
                </a:solidFill>
                <a:cs typeface="Arial" charset="0"/>
              </a:rPr>
              <a:t>etz</a:t>
            </a:r>
            <a:r>
              <a:rPr lang="cs-CZ" sz="3200" b="1" dirty="0">
                <a:solidFill>
                  <a:srgbClr val="0033CC"/>
                </a:solidFill>
                <a:cs typeface="Arial" charset="0"/>
              </a:rPr>
              <a:t> tonometry </a:t>
            </a:r>
            <a:br>
              <a:rPr lang="cs-CZ" sz="3200" b="1" dirty="0">
                <a:solidFill>
                  <a:srgbClr val="0033CC"/>
                </a:solidFill>
                <a:cs typeface="Arial" charset="0"/>
              </a:rPr>
            </a:br>
            <a:endParaRPr lang="cs-CZ" sz="1400" b="1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24275"/>
            <a:ext cx="5148263" cy="31337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341438"/>
            <a:ext cx="4643437" cy="328295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9432"/>
            <a:ext cx="3779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Gonioscopy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4038600" cy="307816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4098925" cy="30749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671638" y="4935538"/>
            <a:ext cx="5451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sz="2000" dirty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local anesthesia</a:t>
            </a:r>
            <a:r>
              <a:rPr lang="cs-CZ" sz="2000" dirty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required</a:t>
            </a:r>
          </a:p>
          <a:p>
            <a:pPr eaLnBrk="1" hangingPunct="1">
              <a:buFontTx/>
              <a:buChar char="•"/>
            </a:pPr>
            <a:r>
              <a:rPr lang="cs-CZ" sz="2000" dirty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con</a:t>
            </a:r>
            <a:r>
              <a:rPr lang="cs-CZ" sz="2000" dirty="0">
                <a:solidFill>
                  <a:srgbClr val="0066FF"/>
                </a:solidFill>
              </a:rPr>
              <a:t>t</a:t>
            </a:r>
            <a:r>
              <a:rPr lang="en-US" sz="2000" dirty="0">
                <a:solidFill>
                  <a:srgbClr val="0066FF"/>
                </a:solidFill>
              </a:rPr>
              <a:t>act lens with a mirror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 examination of angle between cornea and iris</a:t>
            </a:r>
          </a:p>
          <a:p>
            <a:pPr eaLnBrk="1" hangingPunct="1"/>
            <a:r>
              <a:rPr lang="en-US" sz="2000" dirty="0">
                <a:solidFill>
                  <a:srgbClr val="0066FF"/>
                </a:solidFill>
              </a:rPr>
              <a:t>   (place of aqueous humor outflow)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>
                <a:solidFill>
                  <a:srgbClr val="0033CC"/>
                </a:solidFill>
              </a:rPr>
              <a:t>Gonioscopy</a:t>
            </a:r>
            <a:endParaRPr lang="cs-CZ" sz="3200" b="1" dirty="0">
              <a:solidFill>
                <a:srgbClr val="0033CC"/>
              </a:solidFill>
            </a:endParaRPr>
          </a:p>
        </p:txBody>
      </p:sp>
      <p:pic>
        <p:nvPicPr>
          <p:cNvPr id="179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973789" cy="227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2448272" cy="248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3665845" cy="252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43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What happens during an exam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Gonioscopy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inspects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drainage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angle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aqueous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humor (</a:t>
            </a:r>
            <a:r>
              <a:rPr lang="cs-CZ" sz="2000" b="1" dirty="0" err="1">
                <a:solidFill>
                  <a:srgbClr val="0066FF"/>
                </a:solidFill>
              </a:rPr>
              <a:t>anterior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chamber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angle</a:t>
            </a:r>
            <a:r>
              <a:rPr lang="cs-CZ" sz="2000" b="1" dirty="0">
                <a:solidFill>
                  <a:srgbClr val="0066FF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Allows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ophthalmologist</a:t>
            </a:r>
            <a:r>
              <a:rPr lang="cs-CZ" sz="2000" b="1" dirty="0">
                <a:solidFill>
                  <a:srgbClr val="0066FF"/>
                </a:solidFill>
              </a:rPr>
              <a:t> to</a:t>
            </a: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determine</a:t>
            </a:r>
            <a:r>
              <a:rPr lang="cs-CZ" sz="2000" b="1" dirty="0">
                <a:solidFill>
                  <a:srgbClr val="0066FF"/>
                </a:solidFill>
              </a:rPr>
              <a:t> type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(open- </a:t>
            </a:r>
            <a:r>
              <a:rPr lang="cs-CZ" sz="2000" b="1" dirty="0" err="1">
                <a:solidFill>
                  <a:srgbClr val="0066FF"/>
                </a:solidFill>
              </a:rPr>
              <a:t>or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closed-angle</a:t>
            </a:r>
            <a:r>
              <a:rPr lang="cs-CZ" sz="2000" b="1" dirty="0">
                <a:solidFill>
                  <a:srgbClr val="0066FF"/>
                </a:solidFill>
              </a:rPr>
              <a:t>).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060575"/>
            <a:ext cx="4346575" cy="3024188"/>
          </a:xfrm>
          <a:noFill/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643438" y="5229225"/>
            <a:ext cx="3779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Gonioscopic image of the eye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Detecting glaucoma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180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endParaRPr lang="cs-CZ" sz="180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Regular eye examinations by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your ophthalmologist are the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best way to detect glaucoma.</a:t>
            </a:r>
          </a:p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Glaucoma screening that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checks only eye pressure is 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</a:t>
            </a:r>
            <a:r>
              <a:rPr lang="cs-CZ" sz="2000" b="1" i="1">
                <a:solidFill>
                  <a:srgbClr val="0066FF"/>
                </a:solidFill>
              </a:rPr>
              <a:t>not </a:t>
            </a:r>
            <a:r>
              <a:rPr lang="cs-CZ" sz="2000" b="1">
                <a:solidFill>
                  <a:srgbClr val="0066FF"/>
                </a:solidFill>
              </a:rPr>
              <a:t>sufficient to detect 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glaucoma.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489576" y="1465262"/>
            <a:ext cx="2665412" cy="3421063"/>
          </a:xfrm>
          <a:noFill/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932363" y="4652963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Ophthalmoscope examination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0033CC"/>
                </a:solidFill>
              </a:rPr>
              <a:t>Ophthalmoscopy </a:t>
            </a:r>
            <a:r>
              <a:rPr lang="cs-CZ" sz="3200" b="1">
                <a:solidFill>
                  <a:srgbClr val="0033CC"/>
                </a:solidFill>
              </a:rPr>
              <a:t>- </a:t>
            </a:r>
            <a:r>
              <a:rPr lang="en-US" sz="3200" b="1">
                <a:solidFill>
                  <a:srgbClr val="0033CC"/>
                </a:solidFill>
              </a:rPr>
              <a:t>examination of ONH, mydriasis (dilatation of pupil) required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3333750" cy="24860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4238625"/>
            <a:ext cx="3492500" cy="261937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420938"/>
            <a:ext cx="2952750" cy="275113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400425" y="1647825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66FF"/>
                </a:solidFill>
              </a:rPr>
              <a:t>Biomicroscopy on a slit lamp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280150" y="2655888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66FF"/>
                </a:solidFill>
              </a:rPr>
              <a:t>Direct ophthalmoscopy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987675" y="6092825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66FF"/>
                </a:solidFill>
              </a:rPr>
              <a:t>Indirect ophthalmoscopy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>
                <a:solidFill>
                  <a:srgbClr val="0033CC"/>
                </a:solidFill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0066FF"/>
                </a:solidFill>
              </a:rPr>
              <a:t>Healthy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eye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0066FF"/>
                </a:solidFill>
              </a:rPr>
              <a:t>What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is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0066FF"/>
                </a:solidFill>
              </a:rPr>
              <a:t>Anatomy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0066FF"/>
                </a:solidFill>
              </a:rPr>
              <a:t>Types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r>
              <a:rPr lang="cs-CZ" sz="2000" b="1" dirty="0">
                <a:solidFill>
                  <a:srgbClr val="0066FF"/>
                </a:solidFill>
              </a:rPr>
              <a:t> risk </a:t>
            </a:r>
            <a:r>
              <a:rPr lang="cs-CZ" sz="2000" b="1" dirty="0" err="1">
                <a:solidFill>
                  <a:srgbClr val="0066FF"/>
                </a:solidFill>
              </a:rPr>
              <a:t>factors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0066FF"/>
                </a:solidFill>
              </a:rPr>
              <a:t>Examination</a:t>
            </a:r>
            <a:r>
              <a:rPr lang="cs-CZ" sz="2000" b="1" dirty="0">
                <a:solidFill>
                  <a:srgbClr val="0066FF"/>
                </a:solidFill>
              </a:rPr>
              <a:t> in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0066FF"/>
                </a:solidFill>
              </a:rPr>
              <a:t>Treatment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endParaRPr lang="cs-CZ" sz="20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What happens during an exam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Optic nerve exam, in which ophthalmologist dilates your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pupils to detect optic nerve damage.</a:t>
            </a:r>
          </a:p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Subtle changes of optic nerve reveal early signs of 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glaucoma (</a:t>
            </a:r>
            <a:r>
              <a:rPr lang="en-US" sz="2000" b="1">
                <a:solidFill>
                  <a:srgbClr val="0066FF"/>
                </a:solidFill>
              </a:rPr>
              <a:t>previous slides</a:t>
            </a:r>
            <a:r>
              <a:rPr lang="cs-CZ" sz="2000" b="1">
                <a:solidFill>
                  <a:srgbClr val="0066FF"/>
                </a:solidFill>
              </a:rPr>
              <a:t>)</a:t>
            </a:r>
          </a:p>
        </p:txBody>
      </p:sp>
      <p:pic>
        <p:nvPicPr>
          <p:cNvPr id="23556" name="Picture 4"/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4221163"/>
            <a:ext cx="2663825" cy="1871662"/>
          </a:xfrm>
          <a:noFill/>
        </p:spPr>
      </p:pic>
      <p:pic>
        <p:nvPicPr>
          <p:cNvPr id="23557" name="Picture 6"/>
          <p:cNvPicPr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221163"/>
            <a:ext cx="2663825" cy="1871662"/>
          </a:xfrm>
          <a:noFill/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547813" y="6165850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Normal optic nerve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4500563" y="6165850"/>
            <a:ext cx="438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Optic nerve damaged by glaucoma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16013" y="620713"/>
          <a:ext cx="6732587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3" imgW="7514286" imgH="3933333" progId="CorelPhotoPaint.Image.8">
                  <p:embed/>
                </p:oleObj>
              </mc:Choice>
              <mc:Fallback>
                <p:oleObj name="CorelPhotoPaint.Image.8" r:id="rId3" imgW="7514286" imgH="3933333" progId="CorelPhotoPaint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20713"/>
                        <a:ext cx="6732587" cy="352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023938" y="4503738"/>
            <a:ext cx="32099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33CC"/>
                </a:solidFill>
              </a:rPr>
              <a:t>Kinetic perimetry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older method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quantitative evaluation of VF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(provides detection just of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absolute scotomas</a:t>
            </a:r>
            <a:r>
              <a:rPr lang="cs-CZ">
                <a:solidFill>
                  <a:srgbClr val="0066FF"/>
                </a:solidFill>
              </a:rPr>
              <a:t>)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4859338" y="4483100"/>
            <a:ext cx="3495675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33CC"/>
                </a:solidFill>
              </a:rPr>
              <a:t>Static (computer) perimetry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more modern method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quantitative and qualitative 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evaluation of VF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(provides detection of absolute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and also relative scotomas)</a:t>
            </a: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1331913" y="260350"/>
            <a:ext cx="6716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>
                <a:solidFill>
                  <a:srgbClr val="0033CC"/>
                </a:solidFill>
              </a:rPr>
              <a:t>Perimetry – </a:t>
            </a:r>
            <a:r>
              <a:rPr lang="en-US" sz="2800" b="1">
                <a:solidFill>
                  <a:srgbClr val="0033CC"/>
                </a:solidFill>
              </a:rPr>
              <a:t>visual field examination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What happens during an exam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Visual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field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exam</a:t>
            </a:r>
            <a:r>
              <a:rPr lang="cs-CZ" sz="2000" b="1" dirty="0">
                <a:solidFill>
                  <a:srgbClr val="0066FF"/>
                </a:solidFill>
              </a:rPr>
              <a:t> (perimetry), </a:t>
            </a:r>
            <a:r>
              <a:rPr lang="cs-CZ" sz="2000" b="1" dirty="0" err="1">
                <a:solidFill>
                  <a:srgbClr val="0066FF"/>
                </a:solidFill>
              </a:rPr>
              <a:t>testing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for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blank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spots</a:t>
            </a:r>
            <a:r>
              <a:rPr lang="cs-CZ" sz="2000" b="1" dirty="0">
                <a:solidFill>
                  <a:srgbClr val="0066FF"/>
                </a:solidFill>
              </a:rPr>
              <a:t> in </a:t>
            </a:r>
            <a:r>
              <a:rPr lang="cs-CZ" sz="2000" b="1" dirty="0" err="1">
                <a:solidFill>
                  <a:srgbClr val="0066FF"/>
                </a:solidFill>
              </a:rPr>
              <a:t>peripheral</a:t>
            </a:r>
            <a:r>
              <a:rPr lang="cs-CZ" sz="2000" b="1" dirty="0">
                <a:solidFill>
                  <a:srgbClr val="0066FF"/>
                </a:solidFill>
              </a:rPr>
              <a:t> vision</a:t>
            </a:r>
          </a:p>
          <a:p>
            <a:pPr eaLnBrk="1" hangingPunct="1"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Scotomas</a:t>
            </a:r>
            <a:r>
              <a:rPr lang="cs-CZ" sz="2000" b="1" dirty="0">
                <a:solidFill>
                  <a:srgbClr val="0066FF"/>
                </a:solidFill>
              </a:rPr>
              <a:t> – </a:t>
            </a:r>
            <a:r>
              <a:rPr lang="cs-CZ" sz="2000" b="1" dirty="0" err="1">
                <a:solidFill>
                  <a:srgbClr val="0066FF"/>
                </a:solidFill>
              </a:rPr>
              <a:t>absolute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relative</a:t>
            </a:r>
            <a:r>
              <a:rPr lang="cs-CZ" sz="2000" b="1" dirty="0">
                <a:solidFill>
                  <a:srgbClr val="0066FF"/>
                </a:solidFill>
              </a:rPr>
              <a:t> (</a:t>
            </a:r>
            <a:r>
              <a:rPr lang="cs-CZ" sz="2000" b="1" dirty="0" err="1">
                <a:solidFill>
                  <a:srgbClr val="0066FF"/>
                </a:solidFill>
              </a:rPr>
              <a:t>decreased</a:t>
            </a:r>
            <a:r>
              <a:rPr lang="cs-CZ" sz="2000" b="1" dirty="0">
                <a:solidFill>
                  <a:srgbClr val="0066FF"/>
                </a:solidFill>
              </a:rPr>
              <a:t> sensitivity).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780928"/>
            <a:ext cx="4159250" cy="2808287"/>
          </a:xfrm>
          <a:noFill/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724128" y="5851525"/>
            <a:ext cx="224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err="1">
                <a:solidFill>
                  <a:srgbClr val="0066FF"/>
                </a:solidFill>
              </a:rPr>
              <a:t>Visual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field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exam</a:t>
            </a:r>
            <a:endParaRPr lang="cs-CZ" sz="20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normální disk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8775"/>
            <a:ext cx="14033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87" name="Picture 3" descr="Normální disk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8388" y="358775"/>
            <a:ext cx="16192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88" name="Picture 4" descr="normální ZP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0" y="358775"/>
            <a:ext cx="1800225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89" name="Picture 5" descr="časná exkavac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978025"/>
            <a:ext cx="14033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0" name="Picture 6" descr="časná exkavac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1978025"/>
            <a:ext cx="16192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1" name="Picture 7" descr="časná exkavace 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8000" y="1978025"/>
            <a:ext cx="1800225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2" name="Picture 8" descr="střední exkavace 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3598863"/>
            <a:ext cx="14033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3" name="Picture 9" descr="střední exkavace 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975" y="3598863"/>
            <a:ext cx="16192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4" name="Picture 10" descr="střední exkavace 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18000" y="3598863"/>
            <a:ext cx="1800225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5" name="Picture 11" descr="pokročilý gl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750" y="5218113"/>
            <a:ext cx="14033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6" name="Picture 12" descr="pokročilý gl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8388" y="5218113"/>
            <a:ext cx="16192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7" name="Picture 13" descr="pokročilý gl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18000" y="5218113"/>
            <a:ext cx="1800225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903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4A408AC8-AA88-4066-B3B6-571ED157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147" name="Picture 2" descr="http://upload.wikimedia.org/wikipedia/commons/thumb/a/a8/Fullvf.png/800px-Fullvf.png">
            <a:hlinkClick r:id="rId3"/>
            <a:extLst>
              <a:ext uri="{FF2B5EF4-FFF2-40B4-BE49-F238E27FC236}">
                <a16:creationId xmlns:a16="http://schemas.microsoft.com/office/drawing/2014/main" id="{E981FF19-9344-47B6-B283-ACB3DE477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57375"/>
            <a:ext cx="76200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4040188" cy="639762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33CC"/>
                </a:solidFill>
              </a:rPr>
              <a:t>OCT RNFL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810059" y="124942"/>
            <a:ext cx="4041775" cy="63976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		</a:t>
            </a:r>
            <a:r>
              <a:rPr lang="cs-CZ" dirty="0">
                <a:solidFill>
                  <a:srgbClr val="0033CC"/>
                </a:solidFill>
              </a:rPr>
              <a:t>HRT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61176\Desktop\OCT RN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439"/>
            <a:ext cx="449999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61176\Desktop\HRT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26490"/>
            <a:ext cx="4499992" cy="60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716016" y="807439"/>
            <a:ext cx="3168352" cy="389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27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33CC"/>
                </a:solidFill>
              </a:rPr>
              <a:t>Glaucoma damage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298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>
                <a:solidFill>
                  <a:srgbClr val="0066FF"/>
                </a:solidFill>
              </a:rPr>
              <a:t>Anatomical loss of tissue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066FF"/>
                </a:solidFill>
              </a:rPr>
              <a:t>Glaucoma atrophy of ONH – partial or total loss of nerve fibers, that create optic nerve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>
                <a:solidFill>
                  <a:srgbClr val="0066FF"/>
                </a:solidFill>
              </a:rPr>
              <a:t>Signs of glaucoma atrophy of ONH: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>
                <a:solidFill>
                  <a:srgbClr val="0066FF"/>
                </a:solidFill>
              </a:rPr>
              <a:t>Excavation of papilla of ONH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>
                <a:solidFill>
                  <a:srgbClr val="0066FF"/>
                </a:solidFill>
              </a:rPr>
              <a:t>Nasalization (nasal shift of vessels)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>
                <a:solidFill>
                  <a:srgbClr val="0066FF"/>
                </a:solidFill>
              </a:rPr>
              <a:t>Peripapillary choroidal atrophy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>
                <a:solidFill>
                  <a:srgbClr val="0066FF"/>
                </a:solidFill>
              </a:rPr>
              <a:t>Disc hemorrheage</a:t>
            </a:r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 t="26762" r="26686" b="24083"/>
          <a:stretch>
            <a:fillRect/>
          </a:stretch>
        </p:blipFill>
        <p:spPr>
          <a:xfrm>
            <a:off x="6084888" y="4724400"/>
            <a:ext cx="2592387" cy="194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2" descr="Hasomeris os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6944" r="5208" b="6944"/>
          <a:stretch>
            <a:fillRect/>
          </a:stretch>
        </p:blipFill>
        <p:spPr>
          <a:xfrm>
            <a:off x="468313" y="4724400"/>
            <a:ext cx="2590800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3" descr="Nasar od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6944" r="10417" b="6944"/>
          <a:stretch>
            <a:fillRect/>
          </a:stretch>
        </p:blipFill>
        <p:spPr bwMode="auto">
          <a:xfrm>
            <a:off x="3276600" y="4724400"/>
            <a:ext cx="2592388" cy="1944688"/>
          </a:xfrm>
          <a:prstGeom prst="rect">
            <a:avLst/>
          </a:prstGeom>
          <a:solidFill>
            <a:srgbClr val="0000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IM0043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7808" r="13091" b="8989"/>
          <a:stretch>
            <a:fillRect/>
          </a:stretch>
        </p:blipFill>
        <p:spPr bwMode="auto">
          <a:xfrm>
            <a:off x="6659563" y="2852738"/>
            <a:ext cx="2266950" cy="170021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355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Trabecular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meshwork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becomes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</a:t>
            </a:r>
            <a:r>
              <a:rPr lang="cs-CZ" sz="2000" b="1" dirty="0" err="1">
                <a:solidFill>
                  <a:srgbClr val="0066FF"/>
                </a:solidFill>
              </a:rPr>
              <a:t>less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efficient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at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draining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aqueous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humor.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Intraocular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pressure</a:t>
            </a:r>
            <a:r>
              <a:rPr lang="cs-CZ" sz="2000" b="1" dirty="0">
                <a:solidFill>
                  <a:srgbClr val="0066FF"/>
                </a:solidFill>
              </a:rPr>
              <a:t> (IOP) </a:t>
            </a:r>
            <a:r>
              <a:rPr lang="cs-CZ" sz="2000" b="1" dirty="0" err="1">
                <a:solidFill>
                  <a:srgbClr val="0066FF"/>
                </a:solidFill>
              </a:rPr>
              <a:t>increases</a:t>
            </a:r>
            <a:r>
              <a:rPr lang="cs-CZ" sz="2000" b="1" dirty="0">
                <a:solidFill>
                  <a:srgbClr val="0066FF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</a:t>
            </a:r>
            <a:r>
              <a:rPr lang="cs-CZ" sz="2000" b="1" dirty="0" err="1">
                <a:solidFill>
                  <a:srgbClr val="0066FF"/>
                </a:solidFill>
              </a:rPr>
              <a:t>which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leads</a:t>
            </a:r>
            <a:r>
              <a:rPr lang="cs-CZ" sz="2000" b="1" dirty="0">
                <a:solidFill>
                  <a:srgbClr val="0066FF"/>
                </a:solidFill>
              </a:rPr>
              <a:t> to </a:t>
            </a:r>
            <a:r>
              <a:rPr lang="cs-CZ" sz="2000" b="1" dirty="0" err="1">
                <a:solidFill>
                  <a:srgbClr val="0066FF"/>
                </a:solidFill>
              </a:rPr>
              <a:t>damage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the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optic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nerve.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Damage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the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optic</a:t>
            </a:r>
            <a:r>
              <a:rPr lang="cs-CZ" sz="2000" b="1" dirty="0">
                <a:solidFill>
                  <a:srgbClr val="0066FF"/>
                </a:solidFill>
              </a:rPr>
              <a:t> nerve </a:t>
            </a:r>
            <a:r>
              <a:rPr lang="cs-CZ" sz="2000" b="1" dirty="0" err="1">
                <a:solidFill>
                  <a:srgbClr val="0066FF"/>
                </a:solidFill>
              </a:rPr>
              <a:t>occurs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at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</a:t>
            </a:r>
            <a:r>
              <a:rPr lang="cs-CZ" sz="2000" b="1" dirty="0" err="1">
                <a:solidFill>
                  <a:srgbClr val="0066FF"/>
                </a:solidFill>
              </a:rPr>
              <a:t>different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eye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pressure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among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</a:t>
            </a:r>
            <a:r>
              <a:rPr lang="cs-CZ" sz="2000" b="1" dirty="0" err="1">
                <a:solidFill>
                  <a:srgbClr val="0066FF"/>
                </a:solidFill>
              </a:rPr>
              <a:t>different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patients</a:t>
            </a:r>
            <a:r>
              <a:rPr lang="cs-CZ" sz="2000" b="1" dirty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FF0000"/>
                </a:solidFill>
              </a:rPr>
              <a:t>• </a:t>
            </a:r>
            <a:r>
              <a:rPr lang="cs-CZ" sz="2000" b="1" dirty="0" err="1">
                <a:solidFill>
                  <a:srgbClr val="FF0000"/>
                </a:solidFill>
              </a:rPr>
              <a:t>Typically</a:t>
            </a:r>
            <a:r>
              <a:rPr lang="cs-CZ" sz="2000" b="1" dirty="0">
                <a:solidFill>
                  <a:srgbClr val="FF0000"/>
                </a:solidFill>
              </a:rPr>
              <a:t>, </a:t>
            </a:r>
            <a:r>
              <a:rPr lang="cs-CZ" sz="2000" b="1" dirty="0" err="1">
                <a:solidFill>
                  <a:srgbClr val="FF0000"/>
                </a:solidFill>
              </a:rPr>
              <a:t>glaucoma</a:t>
            </a:r>
            <a:r>
              <a:rPr lang="cs-CZ" sz="2000" b="1" dirty="0">
                <a:solidFill>
                  <a:srgbClr val="FF0000"/>
                </a:solidFill>
              </a:rPr>
              <a:t> has 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FF0000"/>
                </a:solidFill>
              </a:rPr>
              <a:t>   </a:t>
            </a:r>
            <a:r>
              <a:rPr lang="cs-CZ" sz="2000" b="1" dirty="0" err="1">
                <a:solidFill>
                  <a:srgbClr val="FF0000"/>
                </a:solidFill>
              </a:rPr>
              <a:t>symptoms</a:t>
            </a:r>
            <a:r>
              <a:rPr lang="cs-CZ" sz="2000" b="1" dirty="0">
                <a:solidFill>
                  <a:srgbClr val="FF0000"/>
                </a:solidFill>
              </a:rPr>
              <a:t> in </a:t>
            </a:r>
            <a:r>
              <a:rPr lang="cs-CZ" sz="2000" b="1" dirty="0" err="1">
                <a:solidFill>
                  <a:srgbClr val="FF0000"/>
                </a:solidFill>
              </a:rPr>
              <a:t>its</a:t>
            </a:r>
            <a:r>
              <a:rPr lang="cs-CZ" sz="2000" b="1" dirty="0">
                <a:solidFill>
                  <a:srgbClr val="FF0000"/>
                </a:solidFill>
              </a:rPr>
              <a:t> early </a:t>
            </a:r>
            <a:r>
              <a:rPr lang="cs-CZ" sz="2000" b="1" dirty="0" err="1">
                <a:solidFill>
                  <a:srgbClr val="FF0000"/>
                </a:solidFill>
              </a:rPr>
              <a:t>stages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508625" y="2060575"/>
            <a:ext cx="3311525" cy="3457575"/>
          </a:xfrm>
          <a:noFill/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940425" y="5589588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rgbClr val="0066FF"/>
                </a:solidFill>
              </a:rPr>
              <a:t>Open-angle glaucoma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9A34C5D-B2DF-4029-9C93-153EFC6A6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rgbClr val="0033CC"/>
                </a:solidFill>
              </a:rPr>
              <a:t>Open </a:t>
            </a:r>
            <a:r>
              <a:rPr lang="cs-CZ" sz="3200" b="1" dirty="0" err="1">
                <a:solidFill>
                  <a:srgbClr val="0033CC"/>
                </a:solidFill>
              </a:rPr>
              <a:t>angle</a:t>
            </a:r>
            <a:r>
              <a:rPr lang="cs-CZ" sz="3200" b="1" dirty="0">
                <a:solidFill>
                  <a:srgbClr val="0033CC"/>
                </a:solidFill>
              </a:rPr>
              <a:t> g</a:t>
            </a:r>
            <a:r>
              <a:rPr lang="en-US" sz="3200" b="1" dirty="0" err="1">
                <a:solidFill>
                  <a:srgbClr val="0033CC"/>
                </a:solidFill>
              </a:rPr>
              <a:t>laucoma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0788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often</a:t>
            </a:r>
            <a:r>
              <a:rPr lang="cs-CZ" sz="2000" b="1" dirty="0">
                <a:solidFill>
                  <a:srgbClr val="0066FF"/>
                </a:solidFill>
              </a:rPr>
              <a:t> in </a:t>
            </a:r>
            <a:r>
              <a:rPr lang="cs-CZ" sz="2000" b="1" dirty="0" err="1">
                <a:solidFill>
                  <a:srgbClr val="0066FF"/>
                </a:solidFill>
              </a:rPr>
              <a:t>hypermetropic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eyes</a:t>
            </a:r>
            <a:endParaRPr lang="en-US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The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drainage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angle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trabecular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meshwork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becomes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blocked</a:t>
            </a:r>
            <a:r>
              <a:rPr lang="cs-CZ" sz="2000" b="1" dirty="0">
                <a:solidFill>
                  <a:srgbClr val="0066FF"/>
                </a:solidFill>
              </a:rPr>
              <a:t> by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the</a:t>
            </a:r>
            <a:r>
              <a:rPr lang="cs-CZ" sz="2000" b="1" dirty="0">
                <a:solidFill>
                  <a:srgbClr val="0066FF"/>
                </a:solidFill>
              </a:rPr>
              <a:t> iris.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>
                <a:solidFill>
                  <a:srgbClr val="0066FF"/>
                </a:solidFill>
              </a:rPr>
              <a:t>IOP </a:t>
            </a:r>
            <a:r>
              <a:rPr lang="cs-CZ" sz="2000" b="1" dirty="0" err="1">
                <a:solidFill>
                  <a:srgbClr val="0066FF"/>
                </a:solidFill>
              </a:rPr>
              <a:t>increases</a:t>
            </a:r>
            <a:r>
              <a:rPr lang="cs-CZ" sz="2000" b="1" dirty="0">
                <a:solidFill>
                  <a:srgbClr val="0066FF"/>
                </a:solidFill>
              </a:rPr>
              <a:t> very fast (very </a:t>
            </a:r>
            <a:r>
              <a:rPr lang="cs-CZ" sz="2000" b="1" dirty="0" err="1">
                <a:solidFill>
                  <a:srgbClr val="0066FF"/>
                </a:solidFill>
              </a:rPr>
              <a:t>high</a:t>
            </a:r>
            <a:r>
              <a:rPr lang="cs-CZ" sz="2000" b="1" dirty="0">
                <a:solidFill>
                  <a:srgbClr val="0066FF"/>
                </a:solidFill>
              </a:rPr>
              <a:t> IOP,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painful</a:t>
            </a:r>
            <a:r>
              <a:rPr lang="cs-CZ" sz="2000" b="1" dirty="0">
                <a:solidFill>
                  <a:srgbClr val="0066FF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FF0000"/>
                </a:solidFill>
              </a:rPr>
              <a:t>• </a:t>
            </a:r>
            <a:r>
              <a:rPr lang="cs-CZ" sz="2000" b="1" dirty="0" err="1">
                <a:solidFill>
                  <a:srgbClr val="FF0000"/>
                </a:solidFill>
              </a:rPr>
              <a:t>Symptoms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include</a:t>
            </a:r>
            <a:r>
              <a:rPr lang="cs-CZ" sz="2000" b="1" dirty="0">
                <a:solidFill>
                  <a:srgbClr val="FF0000"/>
                </a:solidFill>
              </a:rPr>
              <a:t> severe </a:t>
            </a:r>
            <a:r>
              <a:rPr lang="cs-CZ" sz="2000" b="1" dirty="0" err="1">
                <a:solidFill>
                  <a:srgbClr val="FF0000"/>
                </a:solidFill>
              </a:rPr>
              <a:t>eye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or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brow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 err="1">
                <a:solidFill>
                  <a:srgbClr val="FF0000"/>
                </a:solidFill>
              </a:rPr>
              <a:t>pain</a:t>
            </a:r>
            <a:r>
              <a:rPr lang="cs-CZ" sz="2000" b="1" dirty="0">
                <a:solidFill>
                  <a:srgbClr val="FF0000"/>
                </a:solidFill>
              </a:rPr>
              <a:t>, </a:t>
            </a:r>
            <a:r>
              <a:rPr lang="cs-CZ" sz="2000" b="1" dirty="0" err="1">
                <a:solidFill>
                  <a:srgbClr val="FF0000"/>
                </a:solidFill>
              </a:rPr>
              <a:t>redness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of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the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eye</a:t>
            </a:r>
            <a:r>
              <a:rPr lang="cs-CZ" sz="2000" b="1" dirty="0">
                <a:solidFill>
                  <a:srgbClr val="FF0000"/>
                </a:solidFill>
              </a:rPr>
              <a:t>, </a:t>
            </a:r>
            <a:r>
              <a:rPr lang="cs-CZ" sz="2000" b="1" dirty="0" err="1">
                <a:solidFill>
                  <a:srgbClr val="FF0000"/>
                </a:solidFill>
              </a:rPr>
              <a:t>decreased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or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 err="1">
                <a:solidFill>
                  <a:srgbClr val="FF0000"/>
                </a:solidFill>
              </a:rPr>
              <a:t>blurred</a:t>
            </a:r>
            <a:r>
              <a:rPr lang="cs-CZ" sz="2000" b="1" dirty="0">
                <a:solidFill>
                  <a:srgbClr val="FF0000"/>
                </a:solidFill>
              </a:rPr>
              <a:t> vision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Must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be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treated</a:t>
            </a:r>
            <a:r>
              <a:rPr lang="cs-CZ" sz="2000" b="1" dirty="0">
                <a:solidFill>
                  <a:srgbClr val="0066FF"/>
                </a:solidFill>
              </a:rPr>
              <a:t> as a </a:t>
            </a:r>
            <a:r>
              <a:rPr lang="cs-CZ" sz="2000" b="1" dirty="0" err="1">
                <a:solidFill>
                  <a:srgbClr val="0066FF"/>
                </a:solidFill>
              </a:rPr>
              <a:t>medical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Emergency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- </a:t>
            </a:r>
            <a:r>
              <a:rPr lang="cs-CZ" sz="2000" b="1" dirty="0" err="1">
                <a:solidFill>
                  <a:srgbClr val="0066FF"/>
                </a:solidFill>
              </a:rPr>
              <a:t>see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your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ophthalmologist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immediately</a:t>
            </a:r>
            <a:r>
              <a:rPr lang="cs-CZ" sz="2000" b="1" dirty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/>
          </a:p>
        </p:txBody>
      </p:sp>
      <p:pic>
        <p:nvPicPr>
          <p:cNvPr id="13316" name="Picture 5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652" y="3107437"/>
            <a:ext cx="3311525" cy="3459163"/>
          </a:xfrm>
          <a:noFill/>
        </p:spPr>
      </p:pic>
      <p:pic>
        <p:nvPicPr>
          <p:cNvPr id="5" name="Picture 14" descr="http://webeye.ophth.uiowa.edu/dept/service/glaucoma/images/fig-5-2.gif">
            <a:hlinkClick r:id="rId4"/>
            <a:extLst>
              <a:ext uri="{FF2B5EF4-FFF2-40B4-BE49-F238E27FC236}">
                <a16:creationId xmlns:a16="http://schemas.microsoft.com/office/drawing/2014/main" id="{5BD1D327-1073-4093-80F8-5E08B193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2565" y="1568547"/>
            <a:ext cx="3498938" cy="1500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C8E1274-FFA4-42AB-84F0-0B5A8B090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dirty="0" err="1">
                <a:solidFill>
                  <a:srgbClr val="0033CC"/>
                </a:solidFill>
              </a:rPr>
              <a:t>Closed</a:t>
            </a:r>
            <a:r>
              <a:rPr lang="cs-CZ" sz="3200" b="1" dirty="0">
                <a:solidFill>
                  <a:srgbClr val="0033CC"/>
                </a:solidFill>
              </a:rPr>
              <a:t> </a:t>
            </a:r>
            <a:r>
              <a:rPr lang="cs-CZ" sz="3200" b="1" dirty="0" err="1">
                <a:solidFill>
                  <a:srgbClr val="0033CC"/>
                </a:solidFill>
              </a:rPr>
              <a:t>angle</a:t>
            </a:r>
            <a:r>
              <a:rPr lang="cs-CZ" sz="3200" b="1" dirty="0">
                <a:solidFill>
                  <a:srgbClr val="0033CC"/>
                </a:solidFill>
              </a:rPr>
              <a:t> g</a:t>
            </a:r>
            <a:r>
              <a:rPr lang="en-US" sz="3200" b="1" dirty="0" err="1">
                <a:solidFill>
                  <a:srgbClr val="0033CC"/>
                </a:solidFill>
              </a:rPr>
              <a:t>laucoma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Signs of acute (narrow-angle) glaucoma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3816350" cy="29051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133600"/>
            <a:ext cx="3954462" cy="2925763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3213" y="5681663"/>
            <a:ext cx="882805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Red eye, pain of eye, corneal edema (semitransparent cornea), pain around the eye,</a:t>
            </a:r>
          </a:p>
          <a:p>
            <a:pPr eaLnBrk="1" hangingPunct="1"/>
            <a:r>
              <a:rPr lang="cs-CZ" dirty="0">
                <a:solidFill>
                  <a:srgbClr val="FF0000"/>
                </a:solidFill>
              </a:rPr>
              <a:t>h</a:t>
            </a:r>
            <a:r>
              <a:rPr lang="en-US" dirty="0" err="1">
                <a:solidFill>
                  <a:srgbClr val="FF0000"/>
                </a:solidFill>
              </a:rPr>
              <a:t>eadache</a:t>
            </a:r>
            <a:r>
              <a:rPr lang="cs-CZ" dirty="0">
                <a:solidFill>
                  <a:srgbClr val="FF0000"/>
                </a:solidFill>
              </a:rPr>
              <a:t>, (</a:t>
            </a:r>
            <a:r>
              <a:rPr lang="cs-CZ" dirty="0" err="1">
                <a:solidFill>
                  <a:srgbClr val="FF0000"/>
                </a:solidFill>
              </a:rPr>
              <a:t>sometimes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nausea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vomitting</a:t>
            </a:r>
            <a:r>
              <a:rPr lang="cs-CZ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, shallow anterior chamber, </a:t>
            </a:r>
            <a:r>
              <a:rPr lang="en-US" dirty="0" err="1">
                <a:solidFill>
                  <a:srgbClr val="FF0000"/>
                </a:solidFill>
              </a:rPr>
              <a:t>plegia</a:t>
            </a:r>
            <a:r>
              <a:rPr lang="en-US" dirty="0">
                <a:solidFill>
                  <a:srgbClr val="FF0000"/>
                </a:solidFill>
              </a:rPr>
              <a:t> of pupil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mid-dilated</a:t>
            </a:r>
            <a:r>
              <a:rPr lang="cs-CZ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, very high IOP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The healthy eye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>
                <a:solidFill>
                  <a:srgbClr val="0066FF"/>
                </a:solidFill>
              </a:rPr>
              <a:t>Light rays enter the eye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  the cornea, pupil and lens.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>
                <a:solidFill>
                  <a:srgbClr val="0066FF"/>
                </a:solidFill>
              </a:rPr>
              <a:t>These light rays are focused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  directly onto the retina,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  light-sensitive tissue lining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  the back of the eye.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>
                <a:solidFill>
                  <a:srgbClr val="0066FF"/>
                </a:solidFill>
              </a:rPr>
              <a:t>The retina converts light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  rays into impulses; sent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  through the optic nerve 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  your brain, where they are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  recognized as images.</a:t>
            </a:r>
          </a:p>
        </p:txBody>
      </p:sp>
      <p:pic>
        <p:nvPicPr>
          <p:cNvPr id="4100" name="Picture 7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6900" y="2157413"/>
            <a:ext cx="4268788" cy="304800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>
                <a:solidFill>
                  <a:srgbClr val="0033CC"/>
                </a:solidFill>
              </a:rPr>
              <a:t>Treating glaucoma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19732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0066FF"/>
                </a:solidFill>
              </a:rPr>
              <a:t>Narrow-angle glaucoma</a:t>
            </a:r>
            <a:r>
              <a:rPr lang="cs-CZ" sz="2000" b="1">
                <a:solidFill>
                  <a:srgbClr val="0066FF"/>
                </a:solidFill>
              </a:rPr>
              <a:t> (laser treatment)</a:t>
            </a:r>
          </a:p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Laser iridotomy: creates a small hole in the iris to improve 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flow of aqueous humor into drainage angle.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933825"/>
            <a:ext cx="4030662" cy="1993900"/>
          </a:xfrm>
          <a:noFill/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476375" y="594995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Laser iridotomy</a:t>
            </a:r>
          </a:p>
        </p:txBody>
      </p:sp>
      <p:pic>
        <p:nvPicPr>
          <p:cNvPr id="30726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076700"/>
            <a:ext cx="3124200" cy="2046288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Treating glaucoma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37766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Treatment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depends</a:t>
            </a:r>
            <a:r>
              <a:rPr lang="cs-CZ" sz="2000" b="1" dirty="0">
                <a:solidFill>
                  <a:srgbClr val="0066FF"/>
                </a:solidFill>
              </a:rPr>
              <a:t> on:</a:t>
            </a:r>
          </a:p>
          <a:p>
            <a:pPr eaLnBrk="1" hangingPunct="1">
              <a:buFontTx/>
              <a:buNone/>
            </a:pPr>
            <a:endParaRPr lang="cs-CZ" sz="2400" b="1" dirty="0"/>
          </a:p>
          <a:p>
            <a:pPr eaLnBrk="1" hangingPunct="1">
              <a:buFontTx/>
              <a:buNone/>
            </a:pPr>
            <a:endParaRPr lang="cs-CZ" sz="2000" b="1" dirty="0"/>
          </a:p>
          <a:p>
            <a:pPr eaLnBrk="1" hangingPunct="1"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    </a:t>
            </a:r>
            <a:r>
              <a:rPr lang="cs-CZ" sz="2000" b="1" dirty="0" err="1">
                <a:solidFill>
                  <a:srgbClr val="0066FF"/>
                </a:solidFill>
              </a:rPr>
              <a:t>Specific</a:t>
            </a:r>
            <a:r>
              <a:rPr lang="cs-CZ" sz="2000" b="1" dirty="0">
                <a:solidFill>
                  <a:srgbClr val="0066FF"/>
                </a:solidFill>
              </a:rPr>
              <a:t> type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 </a:t>
            </a:r>
            <a:r>
              <a:rPr lang="cs-CZ" sz="2000" b="1" dirty="0" err="1">
                <a:solidFill>
                  <a:srgbClr val="0066FF"/>
                </a:solidFill>
              </a:rPr>
              <a:t>Severity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 </a:t>
            </a:r>
            <a:r>
              <a:rPr lang="cs-CZ" sz="2000" b="1" dirty="0" err="1">
                <a:solidFill>
                  <a:srgbClr val="0066FF"/>
                </a:solidFill>
              </a:rPr>
              <a:t>How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responds</a:t>
            </a:r>
            <a:r>
              <a:rPr lang="cs-CZ" sz="2000" b="1" dirty="0">
                <a:solidFill>
                  <a:srgbClr val="0066FF"/>
                </a:solidFill>
              </a:rPr>
              <a:t> to </a:t>
            </a:r>
            <a:r>
              <a:rPr lang="cs-CZ" sz="2000" b="1" dirty="0" err="1">
                <a:solidFill>
                  <a:srgbClr val="0066FF"/>
                </a:solidFill>
              </a:rPr>
              <a:t>treatment</a:t>
            </a:r>
            <a:endParaRPr lang="cs-CZ" sz="20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Treating glaucoma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1800" b="1"/>
          </a:p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Medication (see below)</a:t>
            </a:r>
          </a:p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Eyedrops are the most 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common treatment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133600"/>
            <a:ext cx="3849687" cy="2755900"/>
          </a:xfrm>
          <a:noFill/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859338" y="5013325"/>
            <a:ext cx="3089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>
                <a:solidFill>
                  <a:srgbClr val="0066FF"/>
                </a:solidFill>
              </a:rPr>
              <a:t>Eyedrop application for </a:t>
            </a:r>
          </a:p>
          <a:p>
            <a:pPr algn="ctr" eaLnBrk="1" hangingPunct="1"/>
            <a:r>
              <a:rPr lang="cs-CZ" sz="2000" b="1">
                <a:solidFill>
                  <a:srgbClr val="0066FF"/>
                </a:solidFill>
              </a:rPr>
              <a:t>Open angle glaucoma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Antiglaucomatics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7858125" cy="4525962"/>
          </a:xfrm>
        </p:spPr>
        <p:txBody>
          <a:bodyPr/>
          <a:lstStyle/>
          <a:p>
            <a:pPr eaLnBrk="1" hangingPunct="1"/>
            <a:r>
              <a:rPr lang="en-US" sz="1800" b="1" dirty="0">
                <a:solidFill>
                  <a:srgbClr val="0066FF"/>
                </a:solidFill>
              </a:rPr>
              <a:t>Beta-blockers</a:t>
            </a:r>
            <a:endParaRPr lang="cs-CZ" sz="1800" b="1" dirty="0">
              <a:solidFill>
                <a:srgbClr val="0066FF"/>
              </a:solidFill>
            </a:endParaRPr>
          </a:p>
          <a:p>
            <a:pPr eaLnBrk="1" hangingPunct="1"/>
            <a:endParaRPr lang="cs-CZ" sz="1800" dirty="0"/>
          </a:p>
          <a:p>
            <a:pPr eaLnBrk="1" hangingPunct="1"/>
            <a:r>
              <a:rPr lang="cs-CZ" sz="1800" dirty="0"/>
              <a:t>W</a:t>
            </a:r>
            <a:r>
              <a:rPr lang="en-US" sz="1800" dirty="0" err="1"/>
              <a:t>ork</a:t>
            </a:r>
            <a:r>
              <a:rPr lang="en-US" sz="1800" dirty="0"/>
              <a:t> by decreasing </a:t>
            </a:r>
            <a:r>
              <a:rPr lang="cs-CZ" sz="1800" dirty="0" err="1"/>
              <a:t>aqueous</a:t>
            </a:r>
            <a:r>
              <a:rPr lang="cs-CZ" sz="1800" dirty="0"/>
              <a:t> </a:t>
            </a:r>
            <a:r>
              <a:rPr lang="en-US" sz="1800" dirty="0"/>
              <a:t>production in the eye and now are often prescribed as an adjunct to or in combination with prostaglandins.</a:t>
            </a:r>
          </a:p>
          <a:p>
            <a:pPr eaLnBrk="1" hangingPunct="1"/>
            <a:endParaRPr lang="cs-CZ" sz="1800" dirty="0"/>
          </a:p>
          <a:p>
            <a:pPr eaLnBrk="1" hangingPunct="1"/>
            <a:r>
              <a:rPr lang="cs-CZ" sz="1800" dirty="0" err="1"/>
              <a:t>Medical</a:t>
            </a:r>
            <a:r>
              <a:rPr lang="cs-CZ" sz="1800" dirty="0"/>
              <a:t> </a:t>
            </a:r>
            <a:r>
              <a:rPr lang="cs-CZ" sz="1800" dirty="0" err="1"/>
              <a:t>history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patient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important</a:t>
            </a:r>
            <a:r>
              <a:rPr lang="cs-CZ" sz="1800" dirty="0"/>
              <a:t>. Beta-</a:t>
            </a:r>
            <a:r>
              <a:rPr lang="cs-CZ" sz="1800" dirty="0" err="1"/>
              <a:t>blockers</a:t>
            </a:r>
            <a:r>
              <a:rPr lang="en-US" sz="1800" dirty="0"/>
              <a:t> have the potential to reduce heart rate and may cause adverse side effects in individuals with certain heart problems, lung problems (such as emphysema), diabetes, depression or other conditions.</a:t>
            </a:r>
            <a:endParaRPr lang="cs-CZ" sz="1800" dirty="0"/>
          </a:p>
          <a:p>
            <a:pPr eaLnBrk="1" hangingPunct="1"/>
            <a:endParaRPr lang="cs-CZ" sz="1800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Antiglaucomatics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en-US" sz="1800" b="1" dirty="0">
                <a:solidFill>
                  <a:srgbClr val="0066FF"/>
                </a:solidFill>
              </a:rPr>
              <a:t>Carbonic anhydrase inhibitors</a:t>
            </a:r>
            <a:endParaRPr lang="cs-CZ" sz="1800" b="1" dirty="0">
              <a:solidFill>
                <a:srgbClr val="0066FF"/>
              </a:solidFill>
            </a:endParaRPr>
          </a:p>
          <a:p>
            <a:pPr eaLnBrk="1" hangingPunct="1"/>
            <a:endParaRPr lang="cs-CZ" sz="1600" dirty="0"/>
          </a:p>
          <a:p>
            <a:pPr eaLnBrk="1" hangingPunct="1"/>
            <a:r>
              <a:rPr lang="cs-CZ" sz="1600" dirty="0"/>
              <a:t>D</a:t>
            </a:r>
            <a:r>
              <a:rPr lang="en-US" sz="1600" dirty="0" err="1"/>
              <a:t>ecreasing</a:t>
            </a:r>
            <a:r>
              <a:rPr lang="en-US" sz="1600" dirty="0"/>
              <a:t> rate of aqueous humor production. They are usually used in combination with other anti-glaucoma eye drops and not alone. This classification of drug is also used in oral form (pills). </a:t>
            </a:r>
            <a:endParaRPr lang="cs-CZ" sz="1600" dirty="0"/>
          </a:p>
          <a:p>
            <a:pPr eaLnBrk="1" hangingPunct="1"/>
            <a:endParaRPr lang="cs-CZ" sz="1600" dirty="0"/>
          </a:p>
          <a:p>
            <a:pPr eaLnBrk="1" hangingPunct="1"/>
            <a:r>
              <a:rPr lang="en-US" sz="1600" dirty="0"/>
              <a:t>Common side effects</a:t>
            </a:r>
            <a:r>
              <a:rPr lang="cs-CZ" sz="1600" dirty="0"/>
              <a:t>: </a:t>
            </a:r>
            <a:r>
              <a:rPr lang="en-US" sz="1600" dirty="0"/>
              <a:t>include burning, a bitter taste, eyelid reactions and eye redness (ocular injection).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cs-CZ" sz="1600" dirty="0"/>
          </a:p>
          <a:p>
            <a:pPr eaLnBrk="1" hangingPunct="1"/>
            <a:r>
              <a:rPr lang="en-US" sz="1600" dirty="0"/>
              <a:t>The systemic (pill) form</a:t>
            </a:r>
            <a:r>
              <a:rPr lang="cs-CZ" sz="1600" dirty="0"/>
              <a:t>: </a:t>
            </a:r>
            <a:r>
              <a:rPr lang="cs-CZ" sz="1600" dirty="0" err="1"/>
              <a:t>Diluran</a:t>
            </a:r>
            <a:r>
              <a:rPr lang="cs-CZ" sz="1600" dirty="0"/>
              <a:t> (=</a:t>
            </a:r>
            <a:r>
              <a:rPr lang="cs-CZ" sz="1600" dirty="0" err="1"/>
              <a:t>acetazolamide</a:t>
            </a:r>
            <a:r>
              <a:rPr lang="cs-CZ" sz="1600" dirty="0"/>
              <a:t>): </a:t>
            </a:r>
            <a:r>
              <a:rPr lang="en-US" sz="1600" dirty="0"/>
              <a:t>systemic side effects include fatigue, depression, loss of appetite, weight loss, loss of libido, kidney stones, metallic taste and tingling in fingers and toes (peripheral neuropathies)</a:t>
            </a:r>
            <a:r>
              <a:rPr lang="cs-CZ" sz="1600" dirty="0"/>
              <a:t>. Not </a:t>
            </a:r>
            <a:r>
              <a:rPr lang="cs-CZ" sz="1600" dirty="0" err="1"/>
              <a:t>suitable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longterm</a:t>
            </a:r>
            <a:r>
              <a:rPr lang="cs-CZ" sz="1600" dirty="0"/>
              <a:t> </a:t>
            </a:r>
            <a:r>
              <a:rPr lang="cs-CZ" sz="1600" dirty="0" err="1"/>
              <a:t>therapy</a:t>
            </a:r>
            <a:r>
              <a:rPr lang="cs-CZ" sz="1600" dirty="0"/>
              <a:t>.</a:t>
            </a:r>
            <a:endParaRPr lang="en-US" sz="1600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Antiglaucomatics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 eaLnBrk="1" hangingPunct="1"/>
            <a:r>
              <a:rPr lang="en-US" sz="1800" b="1" dirty="0">
                <a:solidFill>
                  <a:srgbClr val="0066FF"/>
                </a:solidFill>
              </a:rPr>
              <a:t>Prostaglandins</a:t>
            </a:r>
            <a:endParaRPr lang="cs-CZ" sz="1800" b="1" dirty="0">
              <a:solidFill>
                <a:srgbClr val="0066FF"/>
              </a:solidFill>
            </a:endParaRPr>
          </a:p>
          <a:p>
            <a:pPr eaLnBrk="1" hangingPunct="1"/>
            <a:endParaRPr lang="cs-CZ" sz="1800" dirty="0"/>
          </a:p>
          <a:p>
            <a:pPr eaLnBrk="1" hangingPunct="1"/>
            <a:r>
              <a:rPr lang="cs-CZ" sz="1800" dirty="0" err="1"/>
              <a:t>Often</a:t>
            </a:r>
            <a:r>
              <a:rPr lang="cs-CZ" sz="1800" dirty="0"/>
              <a:t> </a:t>
            </a:r>
            <a:r>
              <a:rPr lang="en-US" sz="1800" dirty="0"/>
              <a:t>the best user compliance because they are required only once daily. </a:t>
            </a:r>
            <a:endParaRPr lang="cs-CZ" sz="1800" dirty="0"/>
          </a:p>
          <a:p>
            <a:pPr eaLnBrk="1" hangingPunct="1"/>
            <a:endParaRPr lang="cs-CZ" sz="1800" dirty="0"/>
          </a:p>
          <a:p>
            <a:pPr eaLnBrk="1" hangingPunct="1"/>
            <a:r>
              <a:rPr lang="cs-CZ" sz="1800" dirty="0"/>
              <a:t>B</a:t>
            </a:r>
            <a:r>
              <a:rPr lang="en-US" sz="1800" dirty="0" err="1"/>
              <a:t>etter</a:t>
            </a:r>
            <a:r>
              <a:rPr lang="en-US" sz="1800" dirty="0"/>
              <a:t> outflow of fluids, thus reducing buildup of eye pressure.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Possible side effects include stinging and burning, eye color change, and lengthening and curling of the eyelashes.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Antiglaucomatisc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 eaLnBrk="1" hangingPunct="1"/>
            <a:r>
              <a:rPr lang="en-US" sz="1800" b="1" dirty="0" err="1">
                <a:solidFill>
                  <a:srgbClr val="0066FF"/>
                </a:solidFill>
              </a:rPr>
              <a:t>Parasympathomimetics</a:t>
            </a:r>
            <a:endParaRPr lang="cs-CZ" sz="1800" b="1" dirty="0">
              <a:solidFill>
                <a:srgbClr val="0066FF"/>
              </a:solidFill>
            </a:endParaRPr>
          </a:p>
          <a:p>
            <a:pPr eaLnBrk="1" hangingPunct="1"/>
            <a:endParaRPr lang="cs-CZ" sz="1800" dirty="0"/>
          </a:p>
          <a:p>
            <a:pPr eaLnBrk="1" hangingPunct="1"/>
            <a:r>
              <a:rPr lang="cs-CZ" sz="1800" dirty="0"/>
              <a:t>W</a:t>
            </a:r>
            <a:r>
              <a:rPr lang="en-US" sz="1800" dirty="0" err="1"/>
              <a:t>ork</a:t>
            </a:r>
            <a:r>
              <a:rPr lang="en-US" sz="1800" dirty="0"/>
              <a:t> by increasing the outflow of aqueous humor from the eye. </a:t>
            </a:r>
            <a:r>
              <a:rPr lang="cs-CZ" sz="1800" dirty="0"/>
              <a:t>F</a:t>
            </a:r>
            <a:r>
              <a:rPr lang="en-US" sz="1800" dirty="0" err="1"/>
              <a:t>requently</a:t>
            </a:r>
            <a:r>
              <a:rPr lang="en-US" sz="1800" dirty="0"/>
              <a:t> used to control IOP in narrow-angle glaucoma. These eye drops cause the pupil to constrict, which assists in opening the narrowed or blocked angle where drainage occurs.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Common side effects include brow ache, pupil constriction, burning, and reduced night vision. </a:t>
            </a:r>
            <a:endParaRPr lang="cs-CZ" sz="1800" dirty="0"/>
          </a:p>
          <a:p>
            <a:pPr eaLnBrk="1" hangingPunct="1"/>
            <a:endParaRPr lang="cs-CZ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Antiglaucomatics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en-US" sz="1800" b="1" dirty="0">
                <a:solidFill>
                  <a:srgbClr val="0066FF"/>
                </a:solidFill>
              </a:rPr>
              <a:t>Alpha-adrenergic agonists</a:t>
            </a:r>
            <a:endParaRPr lang="cs-CZ" sz="1800" b="1" dirty="0">
              <a:solidFill>
                <a:srgbClr val="0066FF"/>
              </a:solidFill>
            </a:endParaRPr>
          </a:p>
          <a:p>
            <a:pPr eaLnBrk="1" hangingPunct="1"/>
            <a:endParaRPr lang="cs-CZ" sz="1800" dirty="0"/>
          </a:p>
          <a:p>
            <a:pPr eaLnBrk="1" hangingPunct="1"/>
            <a:r>
              <a:rPr lang="cs-CZ" sz="1800" dirty="0"/>
              <a:t>D</a:t>
            </a:r>
            <a:r>
              <a:rPr lang="en-US" sz="1800" dirty="0" err="1"/>
              <a:t>ecreas</a:t>
            </a:r>
            <a:r>
              <a:rPr lang="cs-CZ" sz="1800" dirty="0"/>
              <a:t>e</a:t>
            </a:r>
            <a:r>
              <a:rPr lang="en-US" sz="1800" dirty="0"/>
              <a:t> rate of aqueous humor production and can be used alone or in combination with other anti-glaucoma eye drops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Common side effects associated with this classification of eye drop include ocular injection, upper lid elevation, dilated pupils and itching. </a:t>
            </a:r>
            <a:endParaRPr lang="cs-CZ" sz="1800" dirty="0"/>
          </a:p>
          <a:p>
            <a:pPr eaLnBrk="1" hangingPunct="1"/>
            <a:endParaRPr lang="cs-CZ" sz="1800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rgbClr val="0033CC"/>
                </a:solidFill>
              </a:rPr>
              <a:t>Antiglaucomatics</a:t>
            </a:r>
            <a:endParaRPr lang="cs-CZ" sz="3200"/>
          </a:p>
        </p:txBody>
      </p:sp>
      <p:sp>
        <p:nvSpPr>
          <p:cNvPr id="3993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r>
              <a:rPr lang="en-US" sz="1800" b="1" dirty="0">
                <a:solidFill>
                  <a:srgbClr val="0066FF"/>
                </a:solidFill>
              </a:rPr>
              <a:t>Combination glaucoma drugs</a:t>
            </a:r>
            <a:endParaRPr lang="cs-CZ" sz="1800" b="1" dirty="0">
              <a:solidFill>
                <a:srgbClr val="0066FF"/>
              </a:solidFill>
            </a:endParaRPr>
          </a:p>
          <a:p>
            <a:endParaRPr lang="cs-CZ" sz="1800" dirty="0"/>
          </a:p>
          <a:p>
            <a:r>
              <a:rPr lang="en-US" sz="1800" dirty="0"/>
              <a:t>Many individuals with glaucoma require more than one type of medication to control IOP. </a:t>
            </a:r>
            <a:r>
              <a:rPr lang="cs-CZ" sz="1800" dirty="0"/>
              <a:t>P</a:t>
            </a:r>
            <a:r>
              <a:rPr lang="en-US" sz="1800" dirty="0" err="1"/>
              <a:t>harmaceutical</a:t>
            </a:r>
            <a:r>
              <a:rPr lang="en-US" sz="1800" dirty="0"/>
              <a:t> companies have produced "combination" eye drops that can include two different anti-glaucoma medicines in the same bottle.</a:t>
            </a:r>
          </a:p>
          <a:p>
            <a:endParaRPr lang="en-US" sz="1800" dirty="0"/>
          </a:p>
          <a:p>
            <a:r>
              <a:rPr lang="cs-CZ" sz="1800" dirty="0"/>
              <a:t>C</a:t>
            </a:r>
            <a:r>
              <a:rPr lang="en-US" sz="1800" dirty="0" err="1"/>
              <a:t>ombined</a:t>
            </a:r>
            <a:r>
              <a:rPr lang="en-US" sz="1800" dirty="0"/>
              <a:t> medications have the additive effect of reducing IOP</a:t>
            </a:r>
            <a:endParaRPr lang="cs-CZ" sz="1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rgbClr val="0033CC"/>
                </a:solidFill>
              </a:rPr>
              <a:t>Antiglaucomatics</a:t>
            </a:r>
            <a:endParaRPr lang="cs-CZ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defRPr/>
            </a:pPr>
            <a:r>
              <a:rPr lang="en-US" sz="1800" b="1" dirty="0">
                <a:solidFill>
                  <a:srgbClr val="0066FF"/>
                </a:solidFill>
              </a:rPr>
              <a:t>Hyperosmotic agents</a:t>
            </a:r>
            <a:endParaRPr lang="cs-CZ" sz="1800" b="1" dirty="0">
              <a:solidFill>
                <a:srgbClr val="0066FF"/>
              </a:solidFill>
            </a:endParaRP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F</a:t>
            </a:r>
            <a:r>
              <a:rPr lang="en-US" sz="1800" dirty="0"/>
              <a:t>or people with a severely high IOP that must be reduced immediately before permanent, irreversible damage occurs to the optic nerve. Hyperosmotic agents reduce IOP by lowering fluid volume in the eye.</a:t>
            </a:r>
            <a:endParaRPr lang="cs-CZ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Usually given only on a one-time, emergency basis, these drugs include </a:t>
            </a:r>
            <a:r>
              <a:rPr lang="cs-CZ" sz="1800" dirty="0" err="1"/>
              <a:t>mannitol</a:t>
            </a:r>
            <a:r>
              <a:rPr lang="cs-CZ" sz="1800" dirty="0"/>
              <a:t> </a:t>
            </a:r>
            <a:r>
              <a:rPr lang="cs-CZ" sz="1800" dirty="0" err="1"/>
              <a:t>i.v</a:t>
            </a:r>
            <a:r>
              <a:rPr lang="cs-CZ" sz="1800" dirty="0"/>
              <a:t>. (20%, 100ml), (event. </a:t>
            </a:r>
            <a:r>
              <a:rPr lang="en-US" sz="1800" dirty="0"/>
              <a:t>oral glycerin and </a:t>
            </a:r>
            <a:r>
              <a:rPr lang="en-US" sz="1800" dirty="0" err="1"/>
              <a:t>isosorbide</a:t>
            </a:r>
            <a:r>
              <a:rPr lang="en-US" sz="1800" dirty="0"/>
              <a:t> orally</a:t>
            </a:r>
            <a:r>
              <a:rPr lang="cs-CZ" sz="1800" dirty="0"/>
              <a:t>)</a:t>
            </a: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What is glaucoma?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Disease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the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optic</a:t>
            </a:r>
            <a:r>
              <a:rPr lang="cs-CZ" sz="2000" b="1" dirty="0">
                <a:solidFill>
                  <a:srgbClr val="0066FF"/>
                </a:solidFill>
              </a:rPr>
              <a:t> nerve.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When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damage</a:t>
            </a:r>
            <a:r>
              <a:rPr lang="cs-CZ" sz="2000" b="1" dirty="0">
                <a:solidFill>
                  <a:srgbClr val="0066FF"/>
                </a:solidFill>
              </a:rPr>
              <a:t> to </a:t>
            </a:r>
            <a:r>
              <a:rPr lang="cs-CZ" sz="2000" b="1" dirty="0" err="1">
                <a:solidFill>
                  <a:srgbClr val="0066FF"/>
                </a:solidFill>
              </a:rPr>
              <a:t>the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optic</a:t>
            </a:r>
            <a:r>
              <a:rPr lang="cs-CZ" sz="2000" b="1" dirty="0">
                <a:solidFill>
                  <a:srgbClr val="0066FF"/>
                </a:solidFill>
              </a:rPr>
              <a:t> nerve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fibers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occurs</a:t>
            </a:r>
            <a:r>
              <a:rPr lang="cs-CZ" sz="2000" b="1" dirty="0">
                <a:solidFill>
                  <a:srgbClr val="0066FF"/>
                </a:solidFill>
              </a:rPr>
              <a:t>, blind </a:t>
            </a:r>
            <a:r>
              <a:rPr lang="cs-CZ" sz="2000" b="1" dirty="0" err="1">
                <a:solidFill>
                  <a:srgbClr val="0066FF"/>
                </a:solidFill>
              </a:rPr>
              <a:t>spots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develop</a:t>
            </a:r>
            <a:r>
              <a:rPr lang="cs-CZ" sz="2000" b="1" dirty="0">
                <a:solidFill>
                  <a:srgbClr val="0066FF"/>
                </a:solidFill>
              </a:rPr>
              <a:t>; blind </a:t>
            </a:r>
            <a:r>
              <a:rPr lang="cs-CZ" sz="2000" b="1" dirty="0" err="1">
                <a:solidFill>
                  <a:srgbClr val="0066FF"/>
                </a:solidFill>
              </a:rPr>
              <a:t>spots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usually</a:t>
            </a:r>
            <a:r>
              <a:rPr lang="cs-CZ" sz="2000" b="1" dirty="0">
                <a:solidFill>
                  <a:srgbClr val="0066FF"/>
                </a:solidFill>
              </a:rPr>
              <a:t> go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undetected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until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optic</a:t>
            </a:r>
            <a:r>
              <a:rPr lang="cs-CZ" sz="2000" b="1" dirty="0">
                <a:solidFill>
                  <a:srgbClr val="0066FF"/>
                </a:solidFill>
              </a:rPr>
              <a:t> nerve </a:t>
            </a:r>
            <a:r>
              <a:rPr lang="cs-CZ" sz="2000" b="1" dirty="0" err="1">
                <a:solidFill>
                  <a:srgbClr val="0066FF"/>
                </a:solidFill>
              </a:rPr>
              <a:t>is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significantly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damaged</a:t>
            </a:r>
            <a:r>
              <a:rPr lang="cs-CZ" sz="2000" b="1" dirty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One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leading</a:t>
            </a:r>
            <a:r>
              <a:rPr lang="cs-CZ" sz="2000" b="1" dirty="0">
                <a:solidFill>
                  <a:srgbClr val="0066FF"/>
                </a:solidFill>
              </a:rPr>
              <a:t> cause </a:t>
            </a:r>
            <a:r>
              <a:rPr lang="cs-CZ" sz="2000" b="1" dirty="0" err="1">
                <a:solidFill>
                  <a:srgbClr val="0066FF"/>
                </a:solidFill>
              </a:rPr>
              <a:t>of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blindness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in </a:t>
            </a:r>
            <a:r>
              <a:rPr lang="cs-CZ" sz="2000" b="1" dirty="0" err="1">
                <a:solidFill>
                  <a:srgbClr val="0066FF"/>
                </a:solidFill>
              </a:rPr>
              <a:t>the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world</a:t>
            </a:r>
            <a:r>
              <a:rPr lang="cs-CZ" sz="2000" b="1" dirty="0">
                <a:solidFill>
                  <a:srgbClr val="0066FF"/>
                </a:solidFill>
              </a:rPr>
              <a:t> (</a:t>
            </a:r>
            <a:r>
              <a:rPr lang="cs-CZ" sz="2000" b="1" dirty="0" err="1">
                <a:solidFill>
                  <a:srgbClr val="0066FF"/>
                </a:solidFill>
              </a:rPr>
              <a:t>especially</a:t>
            </a:r>
            <a:r>
              <a:rPr lang="cs-CZ" sz="2000" b="1" dirty="0">
                <a:solidFill>
                  <a:srgbClr val="0066FF"/>
                </a:solidFill>
              </a:rPr>
              <a:t> in </a:t>
            </a:r>
            <a:r>
              <a:rPr lang="cs-CZ" sz="2000" b="1" dirty="0" err="1">
                <a:solidFill>
                  <a:srgbClr val="0066FF"/>
                </a:solidFill>
              </a:rPr>
              <a:t>older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</a:t>
            </a:r>
            <a:r>
              <a:rPr lang="cs-CZ" sz="2000" b="1" dirty="0" err="1">
                <a:solidFill>
                  <a:srgbClr val="0066FF"/>
                </a:solidFill>
              </a:rPr>
              <a:t>people</a:t>
            </a:r>
            <a:r>
              <a:rPr lang="cs-CZ" sz="2000" b="1" dirty="0">
                <a:solidFill>
                  <a:srgbClr val="0066FF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>
                <a:solidFill>
                  <a:srgbClr val="0066FF"/>
                </a:solidFill>
              </a:rPr>
              <a:t>Early </a:t>
            </a:r>
            <a:r>
              <a:rPr lang="cs-CZ" sz="2000" b="1" dirty="0" err="1">
                <a:solidFill>
                  <a:srgbClr val="0066FF"/>
                </a:solidFill>
              </a:rPr>
              <a:t>detection</a:t>
            </a:r>
            <a:r>
              <a:rPr lang="cs-CZ" sz="2000" b="1" dirty="0">
                <a:solidFill>
                  <a:srgbClr val="0066FF"/>
                </a:solidFill>
              </a:rPr>
              <a:t> and </a:t>
            </a:r>
            <a:r>
              <a:rPr lang="cs-CZ" sz="2000" b="1" dirty="0" err="1">
                <a:solidFill>
                  <a:srgbClr val="0066FF"/>
                </a:solidFill>
              </a:rPr>
              <a:t>treatment</a:t>
            </a:r>
            <a:r>
              <a:rPr lang="cs-CZ" sz="2000" b="1" dirty="0">
                <a:solidFill>
                  <a:srgbClr val="0066FF"/>
                </a:solidFill>
              </a:rPr>
              <a:t> are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</a:t>
            </a:r>
            <a:r>
              <a:rPr lang="cs-CZ" sz="2000" b="1" dirty="0" err="1">
                <a:solidFill>
                  <a:srgbClr val="0066FF"/>
                </a:solidFill>
              </a:rPr>
              <a:t>keys</a:t>
            </a:r>
            <a:r>
              <a:rPr lang="cs-CZ" sz="2000" b="1" dirty="0">
                <a:solidFill>
                  <a:srgbClr val="0066FF"/>
                </a:solidFill>
              </a:rPr>
              <a:t> to </a:t>
            </a:r>
            <a:r>
              <a:rPr lang="cs-CZ" sz="2000" b="1" dirty="0" err="1">
                <a:solidFill>
                  <a:srgbClr val="0066FF"/>
                </a:solidFill>
              </a:rPr>
              <a:t>prevent</a:t>
            </a:r>
            <a:r>
              <a:rPr lang="cs-CZ" sz="2000" b="1" dirty="0">
                <a:solidFill>
                  <a:srgbClr val="0066FF"/>
                </a:solidFill>
              </a:rPr>
              <a:t> vision </a:t>
            </a:r>
            <a:r>
              <a:rPr lang="cs-CZ" sz="2000" b="1" dirty="0" err="1">
                <a:solidFill>
                  <a:srgbClr val="0066FF"/>
                </a:solidFill>
              </a:rPr>
              <a:t>loss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</a:t>
            </a:r>
            <a:r>
              <a:rPr lang="cs-CZ" sz="2000" b="1" dirty="0" err="1">
                <a:solidFill>
                  <a:srgbClr val="0066FF"/>
                </a:solidFill>
              </a:rPr>
              <a:t>from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r>
              <a:rPr lang="cs-CZ" sz="2000" b="1" dirty="0">
                <a:solidFill>
                  <a:srgbClr val="0066FF"/>
                </a:solidFill>
              </a:rPr>
              <a:t>.</a:t>
            </a:r>
          </a:p>
        </p:txBody>
      </p:sp>
      <p:pic>
        <p:nvPicPr>
          <p:cNvPr id="5124" name="Picture 4"/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557338"/>
            <a:ext cx="2374900" cy="1727200"/>
          </a:xfrm>
          <a:noFill/>
        </p:spPr>
      </p:pic>
      <p:pic>
        <p:nvPicPr>
          <p:cNvPr id="5125" name="Picture 6"/>
          <p:cNvPicPr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624638" y="3681413"/>
            <a:ext cx="1727200" cy="2374900"/>
          </a:xfrm>
          <a:noFill/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588125" y="328453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rgbClr val="0066FF"/>
                </a:solidFill>
              </a:rPr>
              <a:t>Normal vision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227763" y="5805488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rgbClr val="0066FF"/>
                </a:solidFill>
              </a:rPr>
              <a:t>Vision as it might be</a:t>
            </a:r>
          </a:p>
          <a:p>
            <a:pPr eaLnBrk="1" hangingPunct="1"/>
            <a:r>
              <a:rPr lang="cs-CZ" b="1">
                <a:solidFill>
                  <a:srgbClr val="0066FF"/>
                </a:solidFill>
              </a:rPr>
              <a:t>affected by glaucoma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Treating glaucoma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279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0066FF"/>
                </a:solidFill>
              </a:rPr>
              <a:t>Open angle glaucoma</a:t>
            </a:r>
            <a:r>
              <a:rPr lang="cs-CZ" sz="2000" b="1" dirty="0">
                <a:solidFill>
                  <a:srgbClr val="0066FF"/>
                </a:solidFill>
              </a:rPr>
              <a:t> (laser </a:t>
            </a:r>
            <a:r>
              <a:rPr lang="en-US" sz="2000" b="1" dirty="0">
                <a:solidFill>
                  <a:srgbClr val="0066FF"/>
                </a:solidFill>
              </a:rPr>
              <a:t>treatment</a:t>
            </a:r>
            <a:r>
              <a:rPr lang="cs-CZ" sz="2000" b="1" dirty="0">
                <a:solidFill>
                  <a:srgbClr val="0066FF"/>
                </a:solidFill>
              </a:rPr>
              <a:t>)</a:t>
            </a:r>
            <a:endParaRPr lang="en-US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>
                <a:solidFill>
                  <a:srgbClr val="0066FF"/>
                </a:solidFill>
              </a:rPr>
              <a:t>Laser </a:t>
            </a:r>
            <a:r>
              <a:rPr lang="cs-CZ" sz="2000" b="1" dirty="0" err="1">
                <a:solidFill>
                  <a:srgbClr val="0066FF"/>
                </a:solidFill>
              </a:rPr>
              <a:t>trabeculoplasty</a:t>
            </a:r>
            <a:r>
              <a:rPr lang="cs-CZ" sz="2000" b="1" dirty="0">
                <a:solidFill>
                  <a:srgbClr val="0066FF"/>
                </a:solidFill>
              </a:rPr>
              <a:t>: </a:t>
            </a:r>
            <a:r>
              <a:rPr lang="cs-CZ" sz="2000" b="1" dirty="0" err="1">
                <a:solidFill>
                  <a:srgbClr val="0066FF"/>
                </a:solidFill>
              </a:rPr>
              <a:t>stimulates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the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trabecular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meshwork</a:t>
            </a:r>
            <a:r>
              <a:rPr lang="cs-CZ" sz="2000" b="1" dirty="0">
                <a:solidFill>
                  <a:srgbClr val="0066FF"/>
                </a:solidFill>
              </a:rPr>
              <a:t> (</a:t>
            </a:r>
            <a:r>
              <a:rPr lang="cs-CZ" sz="2000" b="1" dirty="0" err="1">
                <a:solidFill>
                  <a:srgbClr val="0066FF"/>
                </a:solidFill>
              </a:rPr>
              <a:t>drainage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angle</a:t>
            </a:r>
            <a:r>
              <a:rPr lang="cs-CZ" sz="2000" b="1" dirty="0">
                <a:solidFill>
                  <a:srgbClr val="0066FF"/>
                </a:solidFill>
              </a:rPr>
              <a:t>) to </a:t>
            </a:r>
            <a:r>
              <a:rPr lang="cs-CZ" sz="2000" b="1" dirty="0" err="1">
                <a:solidFill>
                  <a:srgbClr val="0066FF"/>
                </a:solidFill>
              </a:rPr>
              <a:t>function</a:t>
            </a:r>
            <a:r>
              <a:rPr lang="cs-CZ" sz="2000" b="1" dirty="0">
                <a:solidFill>
                  <a:srgbClr val="0066FF"/>
                </a:solidFill>
              </a:rPr>
              <a:t> more </a:t>
            </a:r>
            <a:r>
              <a:rPr lang="cs-CZ" sz="2000" b="1" dirty="0" err="1">
                <a:solidFill>
                  <a:srgbClr val="0066FF"/>
                </a:solidFill>
              </a:rPr>
              <a:t>efficiently</a:t>
            </a:r>
            <a:r>
              <a:rPr lang="cs-CZ" sz="2000" b="1" dirty="0">
                <a:solidFill>
                  <a:srgbClr val="0066FF"/>
                </a:solidFill>
              </a:rPr>
              <a:t> (</a:t>
            </a:r>
            <a:r>
              <a:rPr lang="cs-CZ" sz="2000" b="1" dirty="0" err="1">
                <a:solidFill>
                  <a:srgbClr val="0066FF"/>
                </a:solidFill>
              </a:rPr>
              <a:t>temporary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effect</a:t>
            </a:r>
            <a:r>
              <a:rPr lang="cs-CZ" sz="2000" b="1" dirty="0">
                <a:solidFill>
                  <a:srgbClr val="0066FF"/>
                </a:solidFill>
              </a:rPr>
              <a:t>).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3573463"/>
            <a:ext cx="4537075" cy="2093912"/>
          </a:xfrm>
          <a:noFill/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276600" y="57086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Laser trabeculoplasty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eaLnBrk="1" hangingPunct="1"/>
            <a:r>
              <a:rPr lang="cs-CZ" sz="3600" b="1" dirty="0" err="1">
                <a:solidFill>
                  <a:srgbClr val="0033CC"/>
                </a:solidFill>
              </a:rPr>
              <a:t>Treating</a:t>
            </a:r>
            <a:r>
              <a:rPr lang="cs-CZ" sz="3600" b="1" dirty="0">
                <a:solidFill>
                  <a:srgbClr val="0033CC"/>
                </a:solidFill>
              </a:rPr>
              <a:t> </a:t>
            </a:r>
            <a:r>
              <a:rPr lang="cs-CZ" sz="3600" b="1" dirty="0" err="1">
                <a:solidFill>
                  <a:srgbClr val="0033CC"/>
                </a:solidFill>
              </a:rPr>
              <a:t>glaucoma</a:t>
            </a:r>
            <a:endParaRPr lang="cs-CZ" sz="3600" b="1" dirty="0">
              <a:solidFill>
                <a:srgbClr val="0033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980728"/>
            <a:ext cx="5832648" cy="514543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err="1">
                <a:solidFill>
                  <a:srgbClr val="0066FF"/>
                </a:solidFill>
              </a:rPr>
              <a:t>Glaucoma</a:t>
            </a:r>
            <a:r>
              <a:rPr lang="cs-CZ" sz="1800" b="1" dirty="0">
                <a:solidFill>
                  <a:srgbClr val="0066FF"/>
                </a:solidFill>
              </a:rPr>
              <a:t> </a:t>
            </a:r>
            <a:r>
              <a:rPr lang="cs-CZ" sz="1800" b="1" dirty="0" err="1">
                <a:solidFill>
                  <a:srgbClr val="0066FF"/>
                </a:solidFill>
              </a:rPr>
              <a:t>surgery</a:t>
            </a:r>
            <a:r>
              <a:rPr lang="cs-CZ" sz="1800" b="1" dirty="0">
                <a:solidFill>
                  <a:srgbClr val="0066FF"/>
                </a:solidFill>
              </a:rPr>
              <a:t> (</a:t>
            </a:r>
            <a:r>
              <a:rPr lang="en-US" sz="1800" b="1" dirty="0">
                <a:solidFill>
                  <a:srgbClr val="0066FF"/>
                </a:solidFill>
              </a:rPr>
              <a:t>all types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66FF"/>
                </a:solidFill>
              </a:rPr>
              <a:t> of </a:t>
            </a:r>
            <a:r>
              <a:rPr lang="en-US" sz="1800" b="1" dirty="0" err="1">
                <a:solidFill>
                  <a:srgbClr val="0066FF"/>
                </a:solidFill>
              </a:rPr>
              <a:t>glaucomas</a:t>
            </a:r>
            <a:r>
              <a:rPr lang="en-US" sz="1800" b="1" dirty="0">
                <a:solidFill>
                  <a:srgbClr val="0066FF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66FF"/>
                </a:solidFill>
              </a:rPr>
              <a:t>• </a:t>
            </a:r>
            <a:r>
              <a:rPr lang="en-US" sz="1800" b="1" dirty="0" err="1">
                <a:solidFill>
                  <a:srgbClr val="0066FF"/>
                </a:solidFill>
              </a:rPr>
              <a:t>Trabeculectomy</a:t>
            </a:r>
            <a:r>
              <a:rPr lang="en-US" sz="1800" b="1" dirty="0">
                <a:solidFill>
                  <a:srgbClr val="0066FF"/>
                </a:solidFill>
              </a:rPr>
              <a:t> is a filtering surgery where a</a:t>
            </a:r>
            <a:r>
              <a:rPr lang="cs-CZ" sz="1800" b="1" dirty="0">
                <a:solidFill>
                  <a:srgbClr val="0066FF"/>
                </a:solidFill>
              </a:rPr>
              <a:t> </a:t>
            </a:r>
            <a:r>
              <a:rPr lang="cs-CZ" sz="1800" b="1" dirty="0" err="1">
                <a:solidFill>
                  <a:srgbClr val="0066FF"/>
                </a:solidFill>
              </a:rPr>
              <a:t>new</a:t>
            </a:r>
            <a:r>
              <a:rPr lang="cs-CZ" sz="1800" b="1" dirty="0">
                <a:solidFill>
                  <a:srgbClr val="0066FF"/>
                </a:solidFill>
              </a:rPr>
              <a:t> </a:t>
            </a:r>
            <a:r>
              <a:rPr lang="cs-CZ" sz="1800" b="1" dirty="0" err="1">
                <a:solidFill>
                  <a:srgbClr val="0066FF"/>
                </a:solidFill>
              </a:rPr>
              <a:t>drainage</a:t>
            </a:r>
            <a:r>
              <a:rPr lang="cs-CZ" sz="1800" b="1" dirty="0">
                <a:solidFill>
                  <a:srgbClr val="0066FF"/>
                </a:solidFill>
              </a:rPr>
              <a:t> </a:t>
            </a:r>
            <a:r>
              <a:rPr lang="cs-CZ" sz="1800" b="1" dirty="0" err="1">
                <a:solidFill>
                  <a:srgbClr val="0066FF"/>
                </a:solidFill>
              </a:rPr>
              <a:t>channel</a:t>
            </a:r>
            <a:r>
              <a:rPr lang="cs-CZ" sz="1800" b="1" dirty="0">
                <a:solidFill>
                  <a:srgbClr val="0066FF"/>
                </a:solidFill>
              </a:rPr>
              <a:t> </a:t>
            </a:r>
            <a:r>
              <a:rPr lang="en-US" sz="1800" b="1" dirty="0">
                <a:solidFill>
                  <a:srgbClr val="0066FF"/>
                </a:solidFill>
              </a:rPr>
              <a:t>is created into the anterior chamber from underneath a partial thickness scleral flap to allow for aqueous flow out of the eye. The aqueous flows into the </a:t>
            </a:r>
            <a:r>
              <a:rPr lang="en-US" sz="1800" b="1" dirty="0" err="1">
                <a:solidFill>
                  <a:srgbClr val="0066FF"/>
                </a:solidFill>
              </a:rPr>
              <a:t>subconjunctival</a:t>
            </a:r>
            <a:r>
              <a:rPr lang="en-US" sz="1800" b="1" dirty="0">
                <a:solidFill>
                  <a:srgbClr val="0066FF"/>
                </a:solidFill>
              </a:rPr>
              <a:t> space, usually leading to an elevation of the conjunctiva, referred to as a filtering bleb</a:t>
            </a:r>
            <a:endParaRPr lang="cs-CZ" sz="18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66FF"/>
                </a:solidFill>
              </a:rPr>
              <a:t>• </a:t>
            </a:r>
            <a:r>
              <a:rPr lang="cs-CZ" sz="1800" b="1" dirty="0" err="1">
                <a:solidFill>
                  <a:srgbClr val="0066FF"/>
                </a:solidFill>
              </a:rPr>
              <a:t>Goal</a:t>
            </a:r>
            <a:r>
              <a:rPr lang="cs-CZ" sz="1800" b="1" dirty="0">
                <a:solidFill>
                  <a:srgbClr val="0066FF"/>
                </a:solidFill>
              </a:rPr>
              <a:t> </a:t>
            </a:r>
            <a:r>
              <a:rPr lang="cs-CZ" sz="1800" b="1" dirty="0" err="1">
                <a:solidFill>
                  <a:srgbClr val="0066FF"/>
                </a:solidFill>
              </a:rPr>
              <a:t>is</a:t>
            </a:r>
            <a:r>
              <a:rPr lang="cs-CZ" sz="1800" b="1" dirty="0">
                <a:solidFill>
                  <a:srgbClr val="0066FF"/>
                </a:solidFill>
              </a:rPr>
              <a:t> to </a:t>
            </a:r>
            <a:r>
              <a:rPr lang="cs-CZ" sz="1800" b="1" dirty="0" err="1">
                <a:solidFill>
                  <a:srgbClr val="0066FF"/>
                </a:solidFill>
              </a:rPr>
              <a:t>stabilize</a:t>
            </a:r>
            <a:r>
              <a:rPr lang="cs-CZ" sz="1800" b="1" dirty="0">
                <a:solidFill>
                  <a:srgbClr val="0066FF"/>
                </a:solidFill>
              </a:rPr>
              <a:t> </a:t>
            </a:r>
            <a:r>
              <a:rPr lang="cs-CZ" sz="1800" b="1" dirty="0" err="1">
                <a:solidFill>
                  <a:srgbClr val="0066FF"/>
                </a:solidFill>
              </a:rPr>
              <a:t>disease</a:t>
            </a:r>
            <a:r>
              <a:rPr lang="cs-CZ" sz="18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>
                <a:solidFill>
                  <a:srgbClr val="0066FF"/>
                </a:solidFill>
              </a:rPr>
              <a:t>  and </a:t>
            </a:r>
            <a:r>
              <a:rPr lang="cs-CZ" sz="1800" b="1" dirty="0" err="1">
                <a:solidFill>
                  <a:srgbClr val="0066FF"/>
                </a:solidFill>
              </a:rPr>
              <a:t>prevent</a:t>
            </a:r>
            <a:r>
              <a:rPr lang="cs-CZ" sz="1800" b="1" dirty="0">
                <a:solidFill>
                  <a:srgbClr val="0066FF"/>
                </a:solidFill>
              </a:rPr>
              <a:t> </a:t>
            </a:r>
            <a:r>
              <a:rPr lang="cs-CZ" sz="1800" b="1" dirty="0" err="1">
                <a:solidFill>
                  <a:srgbClr val="0066FF"/>
                </a:solidFill>
              </a:rPr>
              <a:t>further</a:t>
            </a:r>
            <a:endParaRPr lang="cs-CZ" sz="18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>
                <a:solidFill>
                  <a:srgbClr val="0066FF"/>
                </a:solidFill>
              </a:rPr>
              <a:t>  </a:t>
            </a:r>
            <a:r>
              <a:rPr lang="cs-CZ" sz="1800" b="1" dirty="0" err="1">
                <a:solidFill>
                  <a:srgbClr val="0066FF"/>
                </a:solidFill>
              </a:rPr>
              <a:t>damage</a:t>
            </a:r>
            <a:r>
              <a:rPr lang="cs-CZ" sz="1800" b="1" dirty="0">
                <a:solidFill>
                  <a:srgbClr val="0066FF"/>
                </a:solidFill>
              </a:rPr>
              <a:t>/vision </a:t>
            </a:r>
            <a:r>
              <a:rPr lang="cs-CZ" sz="1800" b="1" dirty="0" err="1">
                <a:solidFill>
                  <a:srgbClr val="0066FF"/>
                </a:solidFill>
              </a:rPr>
              <a:t>loss</a:t>
            </a:r>
            <a:r>
              <a:rPr lang="cs-CZ" sz="1800" b="1" dirty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66FF"/>
                </a:solidFill>
              </a:rPr>
              <a:t>• </a:t>
            </a:r>
            <a:r>
              <a:rPr lang="cs-CZ" sz="1800" b="1" dirty="0" err="1">
                <a:solidFill>
                  <a:srgbClr val="0066FF"/>
                </a:solidFill>
              </a:rPr>
              <a:t>Does</a:t>
            </a:r>
            <a:r>
              <a:rPr lang="cs-CZ" sz="1800" b="1" dirty="0">
                <a:solidFill>
                  <a:srgbClr val="0066FF"/>
                </a:solidFill>
              </a:rPr>
              <a:t> not reverse </a:t>
            </a:r>
            <a:r>
              <a:rPr lang="cs-CZ" sz="1800" b="1" dirty="0" err="1">
                <a:solidFill>
                  <a:srgbClr val="0066FF"/>
                </a:solidFill>
              </a:rPr>
              <a:t>damage</a:t>
            </a:r>
            <a:r>
              <a:rPr lang="cs-CZ" sz="1800" b="1" dirty="0">
                <a:solidFill>
                  <a:srgbClr val="0066FF"/>
                </a:solidFill>
              </a:rPr>
              <a:t> 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>
                <a:solidFill>
                  <a:srgbClr val="0066FF"/>
                </a:solidFill>
              </a:rPr>
              <a:t>  </a:t>
            </a:r>
            <a:r>
              <a:rPr lang="cs-CZ" sz="1800" b="1" dirty="0" err="1">
                <a:solidFill>
                  <a:srgbClr val="0066FF"/>
                </a:solidFill>
              </a:rPr>
              <a:t>the</a:t>
            </a:r>
            <a:r>
              <a:rPr lang="cs-CZ" sz="1800" b="1" dirty="0">
                <a:solidFill>
                  <a:srgbClr val="0066FF"/>
                </a:solidFill>
              </a:rPr>
              <a:t> </a:t>
            </a:r>
            <a:r>
              <a:rPr lang="cs-CZ" sz="1800" b="1" dirty="0" err="1">
                <a:solidFill>
                  <a:srgbClr val="0066FF"/>
                </a:solidFill>
              </a:rPr>
              <a:t>optic</a:t>
            </a:r>
            <a:r>
              <a:rPr lang="cs-CZ" sz="1800" b="1" dirty="0">
                <a:solidFill>
                  <a:srgbClr val="0066FF"/>
                </a:solidFill>
              </a:rPr>
              <a:t> nerve.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66FF"/>
                </a:solidFill>
              </a:rPr>
              <a:t>• P</a:t>
            </a:r>
            <a:r>
              <a:rPr lang="en-US" sz="1800" b="1" dirty="0" err="1">
                <a:solidFill>
                  <a:srgbClr val="0066FF"/>
                </a:solidFill>
              </a:rPr>
              <a:t>erformed</a:t>
            </a:r>
            <a:r>
              <a:rPr lang="en-US" sz="1800" b="1" dirty="0">
                <a:solidFill>
                  <a:srgbClr val="0066FF"/>
                </a:solidFill>
              </a:rPr>
              <a:t> for treatment of glaucoma inadequately controlled by maximally tolerated medical therapy.</a:t>
            </a:r>
            <a:endParaRPr lang="cs-CZ" sz="18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7562" y="1340768"/>
            <a:ext cx="3246438" cy="2736850"/>
          </a:xfrm>
          <a:noFill/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588224" y="4293096"/>
            <a:ext cx="213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err="1">
                <a:solidFill>
                  <a:srgbClr val="0066FF"/>
                </a:solidFill>
              </a:rPr>
              <a:t>Trabeculectomy</a:t>
            </a:r>
            <a:endParaRPr lang="cs-CZ" sz="2000" b="1" dirty="0">
              <a:solidFill>
                <a:srgbClr val="0066FF"/>
              </a:solidFill>
            </a:endParaRPr>
          </a:p>
        </p:txBody>
      </p:sp>
      <p:pic>
        <p:nvPicPr>
          <p:cNvPr id="6" name="Picture 2" descr="http://www.aldovarotto.org/occhio/immagini/glaucoma/trabeculectomia.jpg">
            <a:hlinkClick r:id="rId4"/>
            <a:extLst>
              <a:ext uri="{FF2B5EF4-FFF2-40B4-BE49-F238E27FC236}">
                <a16:creationId xmlns:a16="http://schemas.microsoft.com/office/drawing/2014/main" id="{DC53830C-7E63-4EF8-B26A-13D1CA08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605772"/>
            <a:ext cx="2268439" cy="211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Trabeculectomy – filtrating blebs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3963987" cy="26431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557338"/>
            <a:ext cx="3979863" cy="261143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4581128"/>
            <a:ext cx="4505325" cy="1984375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713146"/>
            <a:ext cx="1944216" cy="172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Aqueous shunts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00213"/>
            <a:ext cx="2947987" cy="22113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7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500438"/>
            <a:ext cx="4065587" cy="30495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076700"/>
            <a:ext cx="2938462" cy="252253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335463" y="1576388"/>
            <a:ext cx="441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For managing complicated glaucoma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When trabeculectomy has failed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A silicone tube leads aqueous humor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from anterior chamber or vitreous cavity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to an extraocular fluid reservoir under 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conjunctiva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C071B-E6EA-490D-94F0-DBBE0135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mísa, polévka, rostlina, rozmazaný&#10;&#10;Popis byl vytvořen automaticky">
            <a:extLst>
              <a:ext uri="{FF2B5EF4-FFF2-40B4-BE49-F238E27FC236}">
                <a16:creationId xmlns:a16="http://schemas.microsoft.com/office/drawing/2014/main" id="{8CDAAE8F-17C3-4728-B631-044A6430D8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3638"/>
            <a:ext cx="4038600" cy="3028950"/>
          </a:xfr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6BCF7A4-4A18-40EA-8427-8789D265D497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66" y="3946818"/>
            <a:ext cx="3095188" cy="2337001"/>
          </a:xfrm>
        </p:spPr>
      </p:pic>
      <p:pic>
        <p:nvPicPr>
          <p:cNvPr id="27650" name="Picture 2" descr="Ex-Press Mini Glaucoma Shunt | medCampus">
            <a:extLst>
              <a:ext uri="{FF2B5EF4-FFF2-40B4-BE49-F238E27FC236}">
                <a16:creationId xmlns:a16="http://schemas.microsoft.com/office/drawing/2014/main" id="{7D9F16B5-8C7D-4D7E-AC19-A0FD570FB97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01" y="1481992"/>
            <a:ext cx="3219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29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PEX glaukom</a:t>
            </a:r>
          </a:p>
        </p:txBody>
      </p:sp>
      <p:pic>
        <p:nvPicPr>
          <p:cNvPr id="174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234530" cy="28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916833" cy="28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288220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kern="0" dirty="0" err="1">
                <a:solidFill>
                  <a:srgbClr val="0033CC"/>
                </a:solidFill>
              </a:rPr>
              <a:t>Glaucoma</a:t>
            </a:r>
            <a:r>
              <a:rPr lang="cs-CZ" sz="3200" b="1" kern="0" dirty="0">
                <a:solidFill>
                  <a:srgbClr val="0033CC"/>
                </a:solidFill>
              </a:rPr>
              <a:t> </a:t>
            </a:r>
            <a:r>
              <a:rPr lang="cs-CZ" sz="3200" b="1" kern="0" dirty="0" err="1">
                <a:solidFill>
                  <a:srgbClr val="0033CC"/>
                </a:solidFill>
              </a:rPr>
              <a:t>pseudoexfoliativum</a:t>
            </a:r>
            <a:endParaRPr lang="cs-CZ" sz="3200" b="1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55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66FF"/>
                </a:solidFill>
              </a:rPr>
              <a:t>Pigmentary</a:t>
            </a:r>
            <a:r>
              <a:rPr lang="cs-CZ" dirty="0">
                <a:solidFill>
                  <a:srgbClr val="0066FF"/>
                </a:solidFill>
              </a:rPr>
              <a:t> </a:t>
            </a:r>
            <a:r>
              <a:rPr lang="cs-CZ" dirty="0" err="1">
                <a:solidFill>
                  <a:srgbClr val="0066FF"/>
                </a:solidFill>
              </a:rPr>
              <a:t>glaucoma</a:t>
            </a:r>
            <a:endParaRPr lang="cs-CZ" dirty="0">
              <a:solidFill>
                <a:srgbClr val="0066FF"/>
              </a:solidFill>
            </a:endParaRPr>
          </a:p>
        </p:txBody>
      </p:sp>
      <p:pic>
        <p:nvPicPr>
          <p:cNvPr id="175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452382" cy="25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328764" cy="26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4487829" cy="278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7475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>
                <a:solidFill>
                  <a:schemeClr val="bg1"/>
                </a:solidFill>
              </a:rPr>
              <a:t>Sekundární glaukomy,</a:t>
            </a:r>
            <a:br>
              <a:rPr lang="cs-CZ" sz="2400" b="1">
                <a:solidFill>
                  <a:schemeClr val="bg1"/>
                </a:solidFill>
              </a:rPr>
            </a:br>
            <a:r>
              <a:rPr lang="cs-CZ" sz="2400" b="1">
                <a:solidFill>
                  <a:schemeClr val="bg1"/>
                </a:solidFill>
              </a:rPr>
              <a:t>neovaskulární a při přední luxaci nitrooční čočky</a:t>
            </a:r>
          </a:p>
        </p:txBody>
      </p:sp>
      <p:pic>
        <p:nvPicPr>
          <p:cNvPr id="31747" name="Picture 4" descr="čočka"/>
          <p:cNvPicPr>
            <a:picLocks noChangeAspect="1" noChangeArrowheads="1"/>
          </p:cNvPicPr>
          <p:nvPr/>
        </p:nvPicPr>
        <p:blipFill>
          <a:blip r:embed="rId2" cstate="print"/>
          <a:srcRect t="9543"/>
          <a:stretch>
            <a:fillRect/>
          </a:stretch>
        </p:blipFill>
        <p:spPr bwMode="auto">
          <a:xfrm>
            <a:off x="5076825" y="4367213"/>
            <a:ext cx="3384550" cy="2060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8" name="Picture 5" descr="rubeooooza"/>
          <p:cNvPicPr>
            <a:picLocks noChangeAspect="1" noChangeArrowheads="1"/>
          </p:cNvPicPr>
          <p:nvPr/>
        </p:nvPicPr>
        <p:blipFill>
          <a:blip r:embed="rId3" cstate="print"/>
          <a:srcRect t="11073" r="1108"/>
          <a:stretch>
            <a:fillRect/>
          </a:stretch>
        </p:blipFill>
        <p:spPr bwMode="auto">
          <a:xfrm>
            <a:off x="468313" y="2060575"/>
            <a:ext cx="5111750" cy="306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kern="0" dirty="0" err="1">
                <a:solidFill>
                  <a:srgbClr val="0033CC"/>
                </a:solidFill>
              </a:rPr>
              <a:t>Neovascular</a:t>
            </a:r>
            <a:r>
              <a:rPr lang="cs-CZ" sz="3200" b="1" kern="0" dirty="0">
                <a:solidFill>
                  <a:srgbClr val="0033CC"/>
                </a:solidFill>
              </a:rPr>
              <a:t> </a:t>
            </a:r>
            <a:r>
              <a:rPr lang="cs-CZ" sz="3200" b="1" kern="0" dirty="0" err="1">
                <a:solidFill>
                  <a:srgbClr val="0033CC"/>
                </a:solidFill>
              </a:rPr>
              <a:t>glaucoma</a:t>
            </a:r>
            <a:r>
              <a:rPr lang="cs-CZ" sz="3200" b="1" kern="0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238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dirty="0" err="1">
                <a:solidFill>
                  <a:srgbClr val="0033CC"/>
                </a:solidFill>
              </a:rPr>
              <a:t>Glaucoma</a:t>
            </a:r>
            <a:r>
              <a:rPr lang="cs-CZ" sz="3200" b="1" dirty="0">
                <a:solidFill>
                  <a:srgbClr val="0033CC"/>
                </a:solidFill>
              </a:rPr>
              <a:t> </a:t>
            </a:r>
            <a:r>
              <a:rPr lang="cs-CZ" sz="3200" b="1" dirty="0" err="1">
                <a:solidFill>
                  <a:srgbClr val="0033CC"/>
                </a:solidFill>
              </a:rPr>
              <a:t>is</a:t>
            </a:r>
            <a:r>
              <a:rPr lang="cs-CZ" sz="3200" b="1" dirty="0">
                <a:solidFill>
                  <a:srgbClr val="0033CC"/>
                </a:solidFill>
              </a:rPr>
              <a:t> </a:t>
            </a:r>
            <a:r>
              <a:rPr lang="cs-CZ" sz="3200" b="1" dirty="0" err="1">
                <a:solidFill>
                  <a:srgbClr val="0033CC"/>
                </a:solidFill>
              </a:rPr>
              <a:t>controllable</a:t>
            </a:r>
            <a:endParaRPr lang="cs-CZ" sz="3200" b="1" dirty="0">
              <a:solidFill>
                <a:srgbClr val="0033CC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• Glaucoma is a silent dissease (usually)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• Glaucoma is a blinding disease</a:t>
            </a:r>
            <a:endParaRPr lang="cs-CZ" sz="20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Vision loss from glaucoma usually can be prevented if detected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and treated early.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If you are prescribed eyedrops for glaucoma, you must take them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regularly.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If you are at risk for glaucoma, visit your ophthalmologist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regularly.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124075" y="2565400"/>
            <a:ext cx="4751388" cy="15748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chemeClr val="bg1"/>
                </a:solidFill>
              </a:rPr>
              <a:t>Thank you for </a:t>
            </a:r>
            <a:br>
              <a:rPr lang="cs-CZ" sz="3600" b="1">
                <a:solidFill>
                  <a:schemeClr val="bg1"/>
                </a:solidFill>
              </a:rPr>
            </a:br>
            <a:r>
              <a:rPr lang="cs-CZ" sz="3600" b="1">
                <a:solidFill>
                  <a:schemeClr val="bg1"/>
                </a:solidFill>
              </a:rPr>
              <a:t>your attention !</a:t>
            </a:r>
          </a:p>
        </p:txBody>
      </p:sp>
      <p:pic>
        <p:nvPicPr>
          <p:cNvPr id="43011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0"/>
            <a:ext cx="2266950" cy="2338388"/>
          </a:xfrm>
          <a:noFill/>
        </p:spPr>
      </p:pic>
      <p:pic>
        <p:nvPicPr>
          <p:cNvPr id="43012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4519613"/>
            <a:ext cx="2266950" cy="2338387"/>
          </a:xfrm>
          <a:noFill/>
        </p:spPr>
      </p:pic>
      <p:pic>
        <p:nvPicPr>
          <p:cNvPr id="43013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2266950" cy="2338388"/>
          </a:xfrm>
          <a:noFill/>
        </p:spPr>
      </p:pic>
      <p:pic>
        <p:nvPicPr>
          <p:cNvPr id="4301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76475"/>
            <a:ext cx="226695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18025"/>
            <a:ext cx="22701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18"/>
          <p:cNvPicPr>
            <a:picLocks noChangeAspect="1" noChangeArrowheads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226695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266950" cy="2338388"/>
          </a:xfrm>
          <a:noFill/>
        </p:spPr>
      </p:pic>
      <p:pic>
        <p:nvPicPr>
          <p:cNvPr id="43018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19613"/>
            <a:ext cx="226695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9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9613"/>
            <a:ext cx="226695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0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226695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solidFill>
                  <a:srgbClr val="0033CC"/>
                </a:solidFill>
              </a:rPr>
              <a:t>Glaucoma - 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893175" cy="5084762"/>
          </a:xfrm>
        </p:spPr>
        <p:txBody>
          <a:bodyPr/>
          <a:lstStyle/>
          <a:p>
            <a:pPr lvl="1" eaLnBrk="1" hangingPunct="1">
              <a:buFontTx/>
              <a:buChar char="-"/>
            </a:pPr>
            <a:endParaRPr lang="cs-CZ" sz="2000" dirty="0">
              <a:solidFill>
                <a:srgbClr val="0066FF"/>
              </a:solidFill>
            </a:endParaRPr>
          </a:p>
          <a:p>
            <a:pPr lvl="1" eaLnBrk="1" hangingPunct="1">
              <a:buFontTx/>
              <a:buChar char="-"/>
            </a:pPr>
            <a:r>
              <a:rPr lang="en-US" sz="2000" dirty="0">
                <a:solidFill>
                  <a:srgbClr val="0066FF"/>
                </a:solidFill>
              </a:rPr>
              <a:t>Glaucoma is a multifactorial (there are more causes), irreversible and still progressive (without treatment) damage of the optic nerve, that is typical by acquired loss of ganglion retinal cells (=neurons) and by atrophy of optic nerve</a:t>
            </a:r>
          </a:p>
          <a:p>
            <a:pPr lvl="1" eaLnBrk="1" hangingPunct="1">
              <a:buFontTx/>
              <a:buChar char="-"/>
            </a:pPr>
            <a:endParaRPr lang="en-US" sz="2000" dirty="0">
              <a:solidFill>
                <a:srgbClr val="0066FF"/>
              </a:solidFill>
            </a:endParaRPr>
          </a:p>
          <a:p>
            <a:pPr lvl="1" eaLnBrk="1" hangingPunct="1"/>
            <a:endParaRPr lang="en-US" sz="2000" dirty="0">
              <a:solidFill>
                <a:srgbClr val="0066FF"/>
              </a:solidFill>
            </a:endParaRPr>
          </a:p>
          <a:p>
            <a:pPr lvl="1" eaLnBrk="1" hangingPunct="1"/>
            <a:r>
              <a:rPr lang="en-US" sz="2000" dirty="0">
                <a:solidFill>
                  <a:srgbClr val="0066FF"/>
                </a:solidFill>
              </a:rPr>
              <a:t>The newest theory describes glaucoma </a:t>
            </a:r>
            <a:r>
              <a:rPr lang="cs-CZ" sz="2000" dirty="0">
                <a:solidFill>
                  <a:srgbClr val="0066FF"/>
                </a:solidFill>
              </a:rPr>
              <a:t>as</a:t>
            </a:r>
            <a:r>
              <a:rPr lang="en-US" sz="2000" dirty="0">
                <a:solidFill>
                  <a:srgbClr val="0066FF"/>
                </a:solidFill>
              </a:rPr>
              <a:t> illness of the brain, not only </a:t>
            </a:r>
            <a:r>
              <a:rPr lang="cs-CZ" sz="2000" dirty="0">
                <a:solidFill>
                  <a:srgbClr val="0066FF"/>
                </a:solidFill>
              </a:rPr>
              <a:t>as</a:t>
            </a:r>
            <a:r>
              <a:rPr lang="en-US" sz="2000" dirty="0">
                <a:solidFill>
                  <a:srgbClr val="0066FF"/>
                </a:solidFill>
              </a:rPr>
              <a:t> disease of optic nerve (=neuropathy)</a:t>
            </a:r>
          </a:p>
          <a:p>
            <a:pPr eaLnBrk="1" hangingPunct="1"/>
            <a:endParaRPr lang="en-US" sz="20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Types of glaucoma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Two main categories of glaucoma:</a:t>
            </a:r>
          </a:p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Open-angle glaucoma: the most 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common form of glaucoma.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(chronic glaucoma)</a:t>
            </a:r>
          </a:p>
          <a:p>
            <a:pPr eaLnBrk="1" hangingPunct="1"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Closed-angle glaucoma: a less common 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and more urgent form of glaucoma.</a:t>
            </a:r>
          </a:p>
          <a:p>
            <a:pPr eaLnBrk="1" hangingPunct="1"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(acute glaucoma)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Glaucoma risk factors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Risk </a:t>
            </a:r>
            <a:r>
              <a:rPr lang="cs-CZ" sz="2000" b="1" dirty="0" err="1">
                <a:solidFill>
                  <a:srgbClr val="0066FF"/>
                </a:solidFill>
              </a:rPr>
              <a:t>factors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for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include</a:t>
            </a:r>
            <a:r>
              <a:rPr lang="cs-CZ" sz="2000" b="1" dirty="0">
                <a:solidFill>
                  <a:srgbClr val="0066FF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>
                <a:solidFill>
                  <a:srgbClr val="0066FF"/>
                </a:solidFill>
              </a:rPr>
              <a:t>Age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Family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history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Elevated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eye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pressure</a:t>
            </a:r>
            <a:r>
              <a:rPr lang="cs-CZ" sz="2000" b="1" dirty="0">
                <a:solidFill>
                  <a:srgbClr val="0066FF"/>
                </a:solidFill>
              </a:rPr>
              <a:t> (IOP)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Nearsightedness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farsightedness</a:t>
            </a:r>
            <a:r>
              <a:rPr lang="cs-CZ" sz="2000" b="1" dirty="0">
                <a:solidFill>
                  <a:srgbClr val="0066FF"/>
                </a:solidFill>
              </a:rPr>
              <a:t> /</a:t>
            </a:r>
            <a:r>
              <a:rPr lang="cs-CZ" sz="2000" b="1" dirty="0" err="1">
                <a:solidFill>
                  <a:srgbClr val="0066FF"/>
                </a:solidFill>
              </a:rPr>
              <a:t>myopia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hyperopia</a:t>
            </a:r>
            <a:r>
              <a:rPr lang="cs-CZ" sz="2000" b="1" dirty="0">
                <a:solidFill>
                  <a:srgbClr val="0066FF"/>
                </a:solidFill>
              </a:rPr>
              <a:t>/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African</a:t>
            </a:r>
            <a:r>
              <a:rPr lang="cs-CZ" sz="2000" b="1" dirty="0">
                <a:solidFill>
                  <a:srgbClr val="0066FF"/>
                </a:solidFill>
              </a:rPr>
              <a:t>, </a:t>
            </a:r>
            <a:r>
              <a:rPr lang="cs-CZ" sz="2000" b="1" dirty="0" err="1">
                <a:solidFill>
                  <a:srgbClr val="0066FF"/>
                </a:solidFill>
              </a:rPr>
              <a:t>Hispanic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Asian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ancestry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>
                <a:solidFill>
                  <a:srgbClr val="0066FF"/>
                </a:solidFill>
              </a:rPr>
              <a:t>Diabetes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Previous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eye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injury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Thin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cornea</a:t>
            </a:r>
            <a:endParaRPr lang="cs-CZ" sz="20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>
                <a:solidFill>
                  <a:srgbClr val="0033CC"/>
                </a:solidFill>
              </a:rPr>
              <a:t>Anatomy </a:t>
            </a:r>
            <a:r>
              <a:rPr lang="cs-CZ" sz="3200" b="1" dirty="0" err="1">
                <a:solidFill>
                  <a:srgbClr val="0033CC"/>
                </a:solidFill>
              </a:rPr>
              <a:t>of</a:t>
            </a:r>
            <a:r>
              <a:rPr lang="cs-CZ" sz="3200" b="1" dirty="0">
                <a:solidFill>
                  <a:srgbClr val="0033CC"/>
                </a:solidFill>
              </a:rPr>
              <a:t> </a:t>
            </a:r>
            <a:r>
              <a:rPr lang="cs-CZ" sz="3200" b="1" dirty="0" err="1">
                <a:solidFill>
                  <a:srgbClr val="0033CC"/>
                </a:solidFill>
              </a:rPr>
              <a:t>glaucoma</a:t>
            </a:r>
            <a:endParaRPr lang="cs-CZ" sz="3200" b="1" dirty="0">
              <a:solidFill>
                <a:srgbClr val="0033CC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>
                <a:solidFill>
                  <a:srgbClr val="0066FF"/>
                </a:solidFill>
              </a:rPr>
              <a:t>In </a:t>
            </a:r>
            <a:r>
              <a:rPr lang="cs-CZ" sz="2000" b="1" dirty="0" err="1">
                <a:solidFill>
                  <a:srgbClr val="0066FF"/>
                </a:solidFill>
              </a:rPr>
              <a:t>glaucoma</a:t>
            </a:r>
            <a:r>
              <a:rPr lang="cs-CZ" sz="2000" b="1" dirty="0">
                <a:solidFill>
                  <a:srgbClr val="0066FF"/>
                </a:solidFill>
              </a:rPr>
              <a:t>, </a:t>
            </a:r>
            <a:r>
              <a:rPr lang="cs-CZ" sz="2000" b="1" dirty="0" err="1">
                <a:solidFill>
                  <a:srgbClr val="0066FF"/>
                </a:solidFill>
              </a:rPr>
              <a:t>aqueous</a:t>
            </a:r>
            <a:r>
              <a:rPr lang="cs-CZ" sz="2000" b="1" dirty="0">
                <a:solidFill>
                  <a:srgbClr val="0066FF"/>
                </a:solidFill>
              </a:rPr>
              <a:t> humor </a:t>
            </a: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does</a:t>
            </a:r>
            <a:r>
              <a:rPr lang="cs-CZ" sz="2000" b="1" dirty="0">
                <a:solidFill>
                  <a:srgbClr val="0066FF"/>
                </a:solidFill>
              </a:rPr>
              <a:t> not </a:t>
            </a:r>
            <a:r>
              <a:rPr lang="cs-CZ" sz="2000" b="1" dirty="0" err="1">
                <a:solidFill>
                  <a:srgbClr val="0066FF"/>
                </a:solidFill>
              </a:rPr>
              <a:t>flow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through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the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</a:t>
            </a:r>
            <a:r>
              <a:rPr lang="cs-CZ" sz="2000" b="1" dirty="0" err="1">
                <a:solidFill>
                  <a:srgbClr val="0066FF"/>
                </a:solidFill>
              </a:rPr>
              <a:t>trabecular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meshwork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properly</a:t>
            </a:r>
            <a:r>
              <a:rPr lang="cs-CZ" sz="2000" b="1" dirty="0">
                <a:solidFill>
                  <a:srgbClr val="0066FF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Over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time</a:t>
            </a:r>
            <a:r>
              <a:rPr lang="cs-CZ" sz="2000" b="1" dirty="0">
                <a:solidFill>
                  <a:srgbClr val="0066FF"/>
                </a:solidFill>
              </a:rPr>
              <a:t>, </a:t>
            </a:r>
            <a:r>
              <a:rPr lang="cs-CZ" sz="2000" b="1" dirty="0" err="1">
                <a:solidFill>
                  <a:srgbClr val="0066FF"/>
                </a:solidFill>
              </a:rPr>
              <a:t>eye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pressure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</a:t>
            </a:r>
            <a:r>
              <a:rPr lang="cs-CZ" sz="2000" b="1" dirty="0" err="1">
                <a:solidFill>
                  <a:srgbClr val="0066FF"/>
                </a:solidFill>
              </a:rPr>
              <a:t>increases</a:t>
            </a:r>
            <a:r>
              <a:rPr lang="cs-CZ" sz="2000" b="1" dirty="0">
                <a:solidFill>
                  <a:srgbClr val="0066FF"/>
                </a:solidFill>
              </a:rPr>
              <a:t>, </a:t>
            </a:r>
            <a:r>
              <a:rPr lang="cs-CZ" sz="2000" b="1" dirty="0" err="1">
                <a:solidFill>
                  <a:srgbClr val="0066FF"/>
                </a:solidFill>
              </a:rPr>
              <a:t>damaging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the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optic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z="2000" b="1" dirty="0">
                <a:solidFill>
                  <a:srgbClr val="0066FF"/>
                </a:solidFill>
              </a:rPr>
              <a:t>   nerve </a:t>
            </a:r>
            <a:r>
              <a:rPr lang="cs-CZ" sz="2000" b="1" dirty="0" err="1">
                <a:solidFill>
                  <a:srgbClr val="0066FF"/>
                </a:solidFill>
              </a:rPr>
              <a:t>fibers</a:t>
            </a:r>
            <a:r>
              <a:rPr lang="cs-CZ" sz="2000" b="1" dirty="0">
                <a:solidFill>
                  <a:srgbClr val="0066FF"/>
                </a:solidFill>
              </a:rPr>
              <a:t>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25209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>
                <a:solidFill>
                  <a:srgbClr val="0033CC"/>
                </a:solidFill>
              </a:rPr>
              <a:t>Anatomy of glaucoma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Clear liquid called </a:t>
            </a:r>
            <a:r>
              <a:rPr lang="cs-CZ" sz="2000" b="1" i="1">
                <a:solidFill>
                  <a:srgbClr val="0066FF"/>
                </a:solidFill>
              </a:rPr>
              <a:t>aqueous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i="1">
                <a:solidFill>
                  <a:srgbClr val="0066FF"/>
                </a:solidFill>
              </a:rPr>
              <a:t>  humor </a:t>
            </a:r>
            <a:r>
              <a:rPr lang="cs-CZ" sz="2000" b="1">
                <a:solidFill>
                  <a:srgbClr val="0066FF"/>
                </a:solidFill>
              </a:rPr>
              <a:t>circulates inside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front portion of the eye.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>
                <a:solidFill>
                  <a:srgbClr val="0066FF"/>
                </a:solidFill>
              </a:rPr>
              <a:t>• </a:t>
            </a:r>
            <a:r>
              <a:rPr lang="cs-CZ" sz="2000" b="1">
                <a:solidFill>
                  <a:srgbClr val="0066FF"/>
                </a:solidFill>
              </a:rPr>
              <a:t>To maintain a healthy level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pressure within the eye,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small amount of aqueous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humor is produced constantly,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while an equal amount flows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out of the eye through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microscopic drainage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0066FF"/>
                </a:solidFill>
              </a:rPr>
              <a:t>   - the </a:t>
            </a:r>
            <a:r>
              <a:rPr lang="cs-CZ" sz="2000" b="1" i="1">
                <a:solidFill>
                  <a:srgbClr val="0066FF"/>
                </a:solidFill>
              </a:rPr>
              <a:t>trabecular meshwork</a:t>
            </a:r>
            <a:r>
              <a:rPr lang="cs-CZ" sz="2000" b="1">
                <a:solidFill>
                  <a:srgbClr val="0066FF"/>
                </a:solidFill>
              </a:rPr>
              <a:t>.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844675"/>
            <a:ext cx="4038600" cy="360045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1891</Words>
  <Application>Microsoft Office PowerPoint</Application>
  <PresentationFormat>Předvádění na obrazovce (4:3)</PresentationFormat>
  <Paragraphs>393</Paragraphs>
  <Slides>49</Slides>
  <Notes>36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Wingdings</vt:lpstr>
      <vt:lpstr>Výchozí návrh</vt:lpstr>
      <vt:lpstr>CorelPhotoPaint.Image.8</vt:lpstr>
      <vt:lpstr>Glaucoma </vt:lpstr>
      <vt:lpstr>Outline</vt:lpstr>
      <vt:lpstr>The healthy eye</vt:lpstr>
      <vt:lpstr>What is glaucoma?</vt:lpstr>
      <vt:lpstr>Glaucoma - definition</vt:lpstr>
      <vt:lpstr>Types of glaucoma</vt:lpstr>
      <vt:lpstr>Glaucoma risk factors</vt:lpstr>
      <vt:lpstr>Anatomy of glaucoma</vt:lpstr>
      <vt:lpstr>Anatomy of glaucoma</vt:lpstr>
      <vt:lpstr>Prezentace aplikace PowerPoint</vt:lpstr>
      <vt:lpstr>What happens during an exam</vt:lpstr>
      <vt:lpstr>Non-contact tonometer</vt:lpstr>
      <vt:lpstr>Goldmann´s applanation tonometry  </vt:lpstr>
      <vt:lpstr>Schiöetz tonometry  </vt:lpstr>
      <vt:lpstr>Gonioscopy</vt:lpstr>
      <vt:lpstr>Gonioscopy</vt:lpstr>
      <vt:lpstr>What happens during an exam</vt:lpstr>
      <vt:lpstr>Detecting glaucoma</vt:lpstr>
      <vt:lpstr>Ophthalmoscopy - examination of ONH, mydriasis (dilatation of pupil) required</vt:lpstr>
      <vt:lpstr>What happens during an exam</vt:lpstr>
      <vt:lpstr>Prezentace aplikace PowerPoint</vt:lpstr>
      <vt:lpstr>What happens during an exam</vt:lpstr>
      <vt:lpstr>Prezentace aplikace PowerPoint</vt:lpstr>
      <vt:lpstr>Prezentace aplikace PowerPoint</vt:lpstr>
      <vt:lpstr>Prezentace aplikace PowerPoint</vt:lpstr>
      <vt:lpstr>Glaucoma damage</vt:lpstr>
      <vt:lpstr>Open angle glaucoma </vt:lpstr>
      <vt:lpstr>Closed angle glaucoma</vt:lpstr>
      <vt:lpstr>Signs of acute (narrow-angle) glaucoma</vt:lpstr>
      <vt:lpstr>Treating glaucoma</vt:lpstr>
      <vt:lpstr>Treating glaucoma</vt:lpstr>
      <vt:lpstr>Treating glaucoma</vt:lpstr>
      <vt:lpstr>Antiglaucomatics</vt:lpstr>
      <vt:lpstr>Antiglaucomatics</vt:lpstr>
      <vt:lpstr>Antiglaucomatics</vt:lpstr>
      <vt:lpstr>Antiglaucomatisc</vt:lpstr>
      <vt:lpstr>Antiglaucomatics</vt:lpstr>
      <vt:lpstr>Antiglaucomatics</vt:lpstr>
      <vt:lpstr>Antiglaucomatics</vt:lpstr>
      <vt:lpstr>Treating glaucoma</vt:lpstr>
      <vt:lpstr>Treating glaucoma</vt:lpstr>
      <vt:lpstr>Trabeculectomy – filtrating blebs</vt:lpstr>
      <vt:lpstr>Aqueous shunts</vt:lpstr>
      <vt:lpstr>Prezentace aplikace PowerPoint</vt:lpstr>
      <vt:lpstr>PEX glaukom</vt:lpstr>
      <vt:lpstr>Pigmentary glaucoma</vt:lpstr>
      <vt:lpstr>Sekundární glaukomy, neovaskulární a při přední luxaci nitrooční čočky</vt:lpstr>
      <vt:lpstr>Glaucoma is controllable</vt:lpstr>
      <vt:lpstr>Thank you for  your attention !</vt:lpstr>
    </vt:vector>
  </TitlesOfParts>
  <Company>krtčí farma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Glaucoma The Sneak-Thief of Sight</dc:title>
  <dc:creator>Péťa</dc:creator>
  <cp:lastModifiedBy>Veronika Matušková</cp:lastModifiedBy>
  <cp:revision>115</cp:revision>
  <cp:lastPrinted>2019-04-09T09:04:41Z</cp:lastPrinted>
  <dcterms:created xsi:type="dcterms:W3CDTF">2009-02-21T19:14:41Z</dcterms:created>
  <dcterms:modified xsi:type="dcterms:W3CDTF">2021-05-13T20:37:42Z</dcterms:modified>
</cp:coreProperties>
</file>