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65" r:id="rId10"/>
    <p:sldId id="266" r:id="rId11"/>
    <p:sldId id="275" r:id="rId12"/>
    <p:sldId id="267" r:id="rId13"/>
    <p:sldId id="268" r:id="rId14"/>
    <p:sldId id="269" r:id="rId15"/>
    <p:sldId id="273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0D31CF-763E-2C74-5D7B-39F3C52B0892}" v="12" dt="2021-11-18T13:10:29.184"/>
    <p1510:client id="{93A73A56-D2E4-3BAB-00A8-66E9544D1285}" v="39" dt="2021-11-18T12:25:23.506"/>
    <p1510:client id="{C314D1FD-78E9-91DD-069E-C8AF7EE3FE7A}" v="561" dt="2021-11-18T19:29:52.8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Šťastná Nela" userId="S::542@fnbrno.cz::82960d52-4609-4311-9db8-bbfe44444654" providerId="AD" clId="Web-{C314D1FD-78E9-91DD-069E-C8AF7EE3FE7A}"/>
    <pc:docChg chg="modSld">
      <pc:chgData name="Šťastná Nela" userId="S::542@fnbrno.cz::82960d52-4609-4311-9db8-bbfe44444654" providerId="AD" clId="Web-{C314D1FD-78E9-91DD-069E-C8AF7EE3FE7A}" dt="2021-11-18T19:29:52.873" v="549" actId="20577"/>
      <pc:docMkLst>
        <pc:docMk/>
      </pc:docMkLst>
      <pc:sldChg chg="modSp">
        <pc:chgData name="Šťastná Nela" userId="S::542@fnbrno.cz::82960d52-4609-4311-9db8-bbfe44444654" providerId="AD" clId="Web-{C314D1FD-78E9-91DD-069E-C8AF7EE3FE7A}" dt="2021-11-18T15:47:25.932" v="35" actId="20577"/>
        <pc:sldMkLst>
          <pc:docMk/>
          <pc:sldMk cId="868095402" sldId="257"/>
        </pc:sldMkLst>
        <pc:spChg chg="mod">
          <ac:chgData name="Šťastná Nela" userId="S::542@fnbrno.cz::82960d52-4609-4311-9db8-bbfe44444654" providerId="AD" clId="Web-{C314D1FD-78E9-91DD-069E-C8AF7EE3FE7A}" dt="2021-11-18T15:47:25.932" v="35" actId="20577"/>
          <ac:spMkLst>
            <pc:docMk/>
            <pc:sldMk cId="868095402" sldId="257"/>
            <ac:spMk id="3" creationId="{9EBDAAD2-7A79-4D56-9D28-CD72FFE88A87}"/>
          </ac:spMkLst>
        </pc:spChg>
      </pc:sldChg>
      <pc:sldChg chg="modSp">
        <pc:chgData name="Šťastná Nela" userId="S::542@fnbrno.cz::82960d52-4609-4311-9db8-bbfe44444654" providerId="AD" clId="Web-{C314D1FD-78E9-91DD-069E-C8AF7EE3FE7A}" dt="2021-11-18T16:46:38.698" v="257" actId="20577"/>
        <pc:sldMkLst>
          <pc:docMk/>
          <pc:sldMk cId="3108149626" sldId="260"/>
        </pc:sldMkLst>
        <pc:spChg chg="mod">
          <ac:chgData name="Šťastná Nela" userId="S::542@fnbrno.cz::82960d52-4609-4311-9db8-bbfe44444654" providerId="AD" clId="Web-{C314D1FD-78E9-91DD-069E-C8AF7EE3FE7A}" dt="2021-11-18T16:46:38.698" v="257" actId="20577"/>
          <ac:spMkLst>
            <pc:docMk/>
            <pc:sldMk cId="3108149626" sldId="260"/>
            <ac:spMk id="3" creationId="{C0604E37-7ACD-42C0-B9C6-9AD1E7738193}"/>
          </ac:spMkLst>
        </pc:spChg>
      </pc:sldChg>
      <pc:sldChg chg="addSp delSp modSp">
        <pc:chgData name="Šťastná Nela" userId="S::542@fnbrno.cz::82960d52-4609-4311-9db8-bbfe44444654" providerId="AD" clId="Web-{C314D1FD-78E9-91DD-069E-C8AF7EE3FE7A}" dt="2021-11-18T16:54:52.598" v="328" actId="1076"/>
        <pc:sldMkLst>
          <pc:docMk/>
          <pc:sldMk cId="2287036875" sldId="261"/>
        </pc:sldMkLst>
        <pc:spChg chg="mod">
          <ac:chgData name="Šťastná Nela" userId="S::542@fnbrno.cz::82960d52-4609-4311-9db8-bbfe44444654" providerId="AD" clId="Web-{C314D1FD-78E9-91DD-069E-C8AF7EE3FE7A}" dt="2021-11-18T16:27:57.569" v="248" actId="14100"/>
          <ac:spMkLst>
            <pc:docMk/>
            <pc:sldMk cId="2287036875" sldId="261"/>
            <ac:spMk id="2" creationId="{9198D26A-063B-4BC5-8CF9-F7F88923F746}"/>
          </ac:spMkLst>
        </pc:spChg>
        <pc:spChg chg="mod">
          <ac:chgData name="Šťastná Nela" userId="S::542@fnbrno.cz::82960d52-4609-4311-9db8-bbfe44444654" providerId="AD" clId="Web-{C314D1FD-78E9-91DD-069E-C8AF7EE3FE7A}" dt="2021-11-18T16:54:41.597" v="327" actId="20577"/>
          <ac:spMkLst>
            <pc:docMk/>
            <pc:sldMk cId="2287036875" sldId="261"/>
            <ac:spMk id="3" creationId="{06484497-E069-47C3-8234-230FBA3776A6}"/>
          </ac:spMkLst>
        </pc:spChg>
        <pc:picChg chg="add del mod">
          <ac:chgData name="Šťastná Nela" userId="S::542@fnbrno.cz::82960d52-4609-4311-9db8-bbfe44444654" providerId="AD" clId="Web-{C314D1FD-78E9-91DD-069E-C8AF7EE3FE7A}" dt="2021-11-18T16:14:39.180" v="238"/>
          <ac:picMkLst>
            <pc:docMk/>
            <pc:sldMk cId="2287036875" sldId="261"/>
            <ac:picMk id="4" creationId="{4407CB8C-B223-4B22-8696-B4A3D7FD237E}"/>
          </ac:picMkLst>
        </pc:picChg>
        <pc:picChg chg="add del mod">
          <ac:chgData name="Šťastná Nela" userId="S::542@fnbrno.cz::82960d52-4609-4311-9db8-bbfe44444654" providerId="AD" clId="Web-{C314D1FD-78E9-91DD-069E-C8AF7EE3FE7A}" dt="2021-11-18T16:27:23.381" v="243"/>
          <ac:picMkLst>
            <pc:docMk/>
            <pc:sldMk cId="2287036875" sldId="261"/>
            <ac:picMk id="5" creationId="{939589E4-F3CD-48FD-80E6-8EDD065CBE44}"/>
          </ac:picMkLst>
        </pc:picChg>
        <pc:picChg chg="add mod">
          <ac:chgData name="Šťastná Nela" userId="S::542@fnbrno.cz::82960d52-4609-4311-9db8-bbfe44444654" providerId="AD" clId="Web-{C314D1FD-78E9-91DD-069E-C8AF7EE3FE7A}" dt="2021-11-18T16:27:43.834" v="247" actId="14100"/>
          <ac:picMkLst>
            <pc:docMk/>
            <pc:sldMk cId="2287036875" sldId="261"/>
            <ac:picMk id="6" creationId="{91248359-DC5C-4673-963B-4E51358CF840}"/>
          </ac:picMkLst>
        </pc:picChg>
        <pc:picChg chg="mod">
          <ac:chgData name="Šťastná Nela" userId="S::542@fnbrno.cz::82960d52-4609-4311-9db8-bbfe44444654" providerId="AD" clId="Web-{C314D1FD-78E9-91DD-069E-C8AF7EE3FE7A}" dt="2021-11-18T16:54:52.598" v="328" actId="1076"/>
          <ac:picMkLst>
            <pc:docMk/>
            <pc:sldMk cId="2287036875" sldId="261"/>
            <ac:picMk id="6146" creationId="{44D9E7A4-DF6F-41D6-9750-F52EF641347F}"/>
          </ac:picMkLst>
        </pc:picChg>
      </pc:sldChg>
      <pc:sldChg chg="modSp">
        <pc:chgData name="Šťastná Nela" userId="S::542@fnbrno.cz::82960d52-4609-4311-9db8-bbfe44444654" providerId="AD" clId="Web-{C314D1FD-78E9-91DD-069E-C8AF7EE3FE7A}" dt="2021-11-18T16:05:36.436" v="233" actId="20577"/>
        <pc:sldMkLst>
          <pc:docMk/>
          <pc:sldMk cId="2602472617" sldId="266"/>
        </pc:sldMkLst>
        <pc:spChg chg="mod">
          <ac:chgData name="Šťastná Nela" userId="S::542@fnbrno.cz::82960d52-4609-4311-9db8-bbfe44444654" providerId="AD" clId="Web-{C314D1FD-78E9-91DD-069E-C8AF7EE3FE7A}" dt="2021-11-18T16:05:36.436" v="233" actId="20577"/>
          <ac:spMkLst>
            <pc:docMk/>
            <pc:sldMk cId="2602472617" sldId="266"/>
            <ac:spMk id="3" creationId="{73BEDA8D-3E23-4CE9-9147-036949387F7A}"/>
          </ac:spMkLst>
        </pc:spChg>
      </pc:sldChg>
      <pc:sldChg chg="modSp">
        <pc:chgData name="Šťastná Nela" userId="S::542@fnbrno.cz::82960d52-4609-4311-9db8-bbfe44444654" providerId="AD" clId="Web-{C314D1FD-78E9-91DD-069E-C8AF7EE3FE7A}" dt="2021-11-18T19:14:05.620" v="399" actId="20577"/>
        <pc:sldMkLst>
          <pc:docMk/>
          <pc:sldMk cId="3470692371" sldId="267"/>
        </pc:sldMkLst>
        <pc:spChg chg="mod">
          <ac:chgData name="Šťastná Nela" userId="S::542@fnbrno.cz::82960d52-4609-4311-9db8-bbfe44444654" providerId="AD" clId="Web-{C314D1FD-78E9-91DD-069E-C8AF7EE3FE7A}" dt="2021-11-18T19:14:05.620" v="399" actId="20577"/>
          <ac:spMkLst>
            <pc:docMk/>
            <pc:sldMk cId="3470692371" sldId="267"/>
            <ac:spMk id="3" creationId="{854D3B2F-38B2-4B06-B4E6-2552042F5491}"/>
          </ac:spMkLst>
        </pc:spChg>
      </pc:sldChg>
      <pc:sldChg chg="modSp">
        <pc:chgData name="Šťastná Nela" userId="S::542@fnbrno.cz::82960d52-4609-4311-9db8-bbfe44444654" providerId="AD" clId="Web-{C314D1FD-78E9-91DD-069E-C8AF7EE3FE7A}" dt="2021-11-18T19:24:07.569" v="517" actId="20577"/>
        <pc:sldMkLst>
          <pc:docMk/>
          <pc:sldMk cId="2401943775" sldId="268"/>
        </pc:sldMkLst>
        <pc:spChg chg="mod">
          <ac:chgData name="Šťastná Nela" userId="S::542@fnbrno.cz::82960d52-4609-4311-9db8-bbfe44444654" providerId="AD" clId="Web-{C314D1FD-78E9-91DD-069E-C8AF7EE3FE7A}" dt="2021-11-18T19:24:07.569" v="517" actId="20577"/>
          <ac:spMkLst>
            <pc:docMk/>
            <pc:sldMk cId="2401943775" sldId="268"/>
            <ac:spMk id="3" creationId="{C60B7A19-53CF-4917-9A5D-A088109186CB}"/>
          </ac:spMkLst>
        </pc:spChg>
      </pc:sldChg>
      <pc:sldChg chg="modSp">
        <pc:chgData name="Šťastná Nela" userId="S::542@fnbrno.cz::82960d52-4609-4311-9db8-bbfe44444654" providerId="AD" clId="Web-{C314D1FD-78E9-91DD-069E-C8AF7EE3FE7A}" dt="2021-11-18T19:28:34.387" v="544" actId="20577"/>
        <pc:sldMkLst>
          <pc:docMk/>
          <pc:sldMk cId="3873910834" sldId="269"/>
        </pc:sldMkLst>
        <pc:spChg chg="mod">
          <ac:chgData name="Šťastná Nela" userId="S::542@fnbrno.cz::82960d52-4609-4311-9db8-bbfe44444654" providerId="AD" clId="Web-{C314D1FD-78E9-91DD-069E-C8AF7EE3FE7A}" dt="2021-11-18T19:28:34.387" v="544" actId="20577"/>
          <ac:spMkLst>
            <pc:docMk/>
            <pc:sldMk cId="3873910834" sldId="269"/>
            <ac:spMk id="3" creationId="{71FFCEBB-C263-4E0C-823A-DB25E3796CF7}"/>
          </ac:spMkLst>
        </pc:spChg>
      </pc:sldChg>
      <pc:sldChg chg="modSp">
        <pc:chgData name="Šťastná Nela" userId="S::542@fnbrno.cz::82960d52-4609-4311-9db8-bbfe44444654" providerId="AD" clId="Web-{C314D1FD-78E9-91DD-069E-C8AF7EE3FE7A}" dt="2021-11-18T19:29:52.873" v="549" actId="20577"/>
        <pc:sldMkLst>
          <pc:docMk/>
          <pc:sldMk cId="2841387646" sldId="271"/>
        </pc:sldMkLst>
        <pc:spChg chg="mod">
          <ac:chgData name="Šťastná Nela" userId="S::542@fnbrno.cz::82960d52-4609-4311-9db8-bbfe44444654" providerId="AD" clId="Web-{C314D1FD-78E9-91DD-069E-C8AF7EE3FE7A}" dt="2021-11-18T19:29:52.873" v="549" actId="20577"/>
          <ac:spMkLst>
            <pc:docMk/>
            <pc:sldMk cId="2841387646" sldId="271"/>
            <ac:spMk id="3" creationId="{D522578E-3771-441E-A1F4-BFB910915704}"/>
          </ac:spMkLst>
        </pc:spChg>
      </pc:sldChg>
      <pc:sldChg chg="modSp">
        <pc:chgData name="Šťastná Nela" userId="S::542@fnbrno.cz::82960d52-4609-4311-9db8-bbfe44444654" providerId="AD" clId="Web-{C314D1FD-78E9-91DD-069E-C8AF7EE3FE7A}" dt="2021-11-18T16:51:45.704" v="316" actId="20577"/>
        <pc:sldMkLst>
          <pc:docMk/>
          <pc:sldMk cId="4202391988" sldId="273"/>
        </pc:sldMkLst>
        <pc:spChg chg="mod">
          <ac:chgData name="Šťastná Nela" userId="S::542@fnbrno.cz::82960d52-4609-4311-9db8-bbfe44444654" providerId="AD" clId="Web-{C314D1FD-78E9-91DD-069E-C8AF7EE3FE7A}" dt="2021-11-18T16:51:45.704" v="316" actId="20577"/>
          <ac:spMkLst>
            <pc:docMk/>
            <pc:sldMk cId="4202391988" sldId="273"/>
            <ac:spMk id="3" creationId="{26FEB99F-DC4A-4E88-A036-5DC04762D980}"/>
          </ac:spMkLst>
        </pc:spChg>
      </pc:sldChg>
      <pc:sldChg chg="modSp">
        <pc:chgData name="Šťastná Nela" userId="S::542@fnbrno.cz::82960d52-4609-4311-9db8-bbfe44444654" providerId="AD" clId="Web-{C314D1FD-78E9-91DD-069E-C8AF7EE3FE7A}" dt="2021-11-18T16:02:32.854" v="231" actId="20577"/>
        <pc:sldMkLst>
          <pc:docMk/>
          <pc:sldMk cId="632357945" sldId="274"/>
        </pc:sldMkLst>
        <pc:spChg chg="mod">
          <ac:chgData name="Šťastná Nela" userId="S::542@fnbrno.cz::82960d52-4609-4311-9db8-bbfe44444654" providerId="AD" clId="Web-{C314D1FD-78E9-91DD-069E-C8AF7EE3FE7A}" dt="2021-11-18T16:02:32.854" v="231" actId="20577"/>
          <ac:spMkLst>
            <pc:docMk/>
            <pc:sldMk cId="632357945" sldId="274"/>
            <ac:spMk id="3" creationId="{F77A0F92-77DA-433E-A816-CD4844B548A3}"/>
          </ac:spMkLst>
        </pc:spChg>
      </pc:sldChg>
      <pc:sldChg chg="modSp">
        <pc:chgData name="Šťastná Nela" userId="S::542@fnbrno.cz::82960d52-4609-4311-9db8-bbfe44444654" providerId="AD" clId="Web-{C314D1FD-78E9-91DD-069E-C8AF7EE3FE7A}" dt="2021-11-18T19:03:35.076" v="367" actId="20577"/>
        <pc:sldMkLst>
          <pc:docMk/>
          <pc:sldMk cId="3936084222" sldId="275"/>
        </pc:sldMkLst>
        <pc:spChg chg="mod">
          <ac:chgData name="Šťastná Nela" userId="S::542@fnbrno.cz::82960d52-4609-4311-9db8-bbfe44444654" providerId="AD" clId="Web-{C314D1FD-78E9-91DD-069E-C8AF7EE3FE7A}" dt="2021-11-18T19:03:35.076" v="367" actId="20577"/>
          <ac:spMkLst>
            <pc:docMk/>
            <pc:sldMk cId="3936084222" sldId="275"/>
            <ac:spMk id="3" creationId="{0766FBAA-9570-4E28-8C80-9F323EE894F7}"/>
          </ac:spMkLst>
        </pc:spChg>
      </pc:sldChg>
    </pc:docChg>
  </pc:docChgLst>
  <pc:docChgLst>
    <pc:chgData name="Šťastná Nela" userId="S::542@fnbrno.cz::82960d52-4609-4311-9db8-bbfe44444654" providerId="AD" clId="Web-{93A73A56-D2E4-3BAB-00A8-66E9544D1285}"/>
    <pc:docChg chg="modSld">
      <pc:chgData name="Šťastná Nela" userId="S::542@fnbrno.cz::82960d52-4609-4311-9db8-bbfe44444654" providerId="AD" clId="Web-{93A73A56-D2E4-3BAB-00A8-66E9544D1285}" dt="2021-11-18T12:25:22.927" v="43" actId="20577"/>
      <pc:docMkLst>
        <pc:docMk/>
      </pc:docMkLst>
      <pc:sldChg chg="modSp">
        <pc:chgData name="Šťastná Nela" userId="S::542@fnbrno.cz::82960d52-4609-4311-9db8-bbfe44444654" providerId="AD" clId="Web-{93A73A56-D2E4-3BAB-00A8-66E9544D1285}" dt="2021-11-18T12:25:22.927" v="43" actId="20577"/>
        <pc:sldMkLst>
          <pc:docMk/>
          <pc:sldMk cId="2602472617" sldId="266"/>
        </pc:sldMkLst>
        <pc:spChg chg="mod">
          <ac:chgData name="Šťastná Nela" userId="S::542@fnbrno.cz::82960d52-4609-4311-9db8-bbfe44444654" providerId="AD" clId="Web-{93A73A56-D2E4-3BAB-00A8-66E9544D1285}" dt="2021-11-18T12:25:22.927" v="43" actId="20577"/>
          <ac:spMkLst>
            <pc:docMk/>
            <pc:sldMk cId="2602472617" sldId="266"/>
            <ac:spMk id="3" creationId="{73BEDA8D-3E23-4CE9-9147-036949387F7A}"/>
          </ac:spMkLst>
        </pc:spChg>
      </pc:sldChg>
      <pc:sldChg chg="modSp">
        <pc:chgData name="Šťastná Nela" userId="S::542@fnbrno.cz::82960d52-4609-4311-9db8-bbfe44444654" providerId="AD" clId="Web-{93A73A56-D2E4-3BAB-00A8-66E9544D1285}" dt="2021-11-18T12:17:09.337" v="8" actId="20577"/>
        <pc:sldMkLst>
          <pc:docMk/>
          <pc:sldMk cId="3470692371" sldId="267"/>
        </pc:sldMkLst>
        <pc:spChg chg="mod">
          <ac:chgData name="Šťastná Nela" userId="S::542@fnbrno.cz::82960d52-4609-4311-9db8-bbfe44444654" providerId="AD" clId="Web-{93A73A56-D2E4-3BAB-00A8-66E9544D1285}" dt="2021-11-18T12:17:09.337" v="8" actId="20577"/>
          <ac:spMkLst>
            <pc:docMk/>
            <pc:sldMk cId="3470692371" sldId="267"/>
            <ac:spMk id="3" creationId="{854D3B2F-38B2-4B06-B4E6-2552042F5491}"/>
          </ac:spMkLst>
        </pc:spChg>
      </pc:sldChg>
      <pc:sldChg chg="modSp">
        <pc:chgData name="Šťastná Nela" userId="S::542@fnbrno.cz::82960d52-4609-4311-9db8-bbfe44444654" providerId="AD" clId="Web-{93A73A56-D2E4-3BAB-00A8-66E9544D1285}" dt="2021-11-18T12:23:23.940" v="38" actId="20577"/>
        <pc:sldMkLst>
          <pc:docMk/>
          <pc:sldMk cId="632357945" sldId="274"/>
        </pc:sldMkLst>
        <pc:spChg chg="mod">
          <ac:chgData name="Šťastná Nela" userId="S::542@fnbrno.cz::82960d52-4609-4311-9db8-bbfe44444654" providerId="AD" clId="Web-{93A73A56-D2E4-3BAB-00A8-66E9544D1285}" dt="2021-11-18T12:23:23.940" v="38" actId="20577"/>
          <ac:spMkLst>
            <pc:docMk/>
            <pc:sldMk cId="632357945" sldId="274"/>
            <ac:spMk id="3" creationId="{F77A0F92-77DA-433E-A816-CD4844B548A3}"/>
          </ac:spMkLst>
        </pc:spChg>
      </pc:sldChg>
    </pc:docChg>
  </pc:docChgLst>
  <pc:docChgLst>
    <pc:chgData name="Šťastná Nela" userId="S::542@fnbrno.cz::82960d52-4609-4311-9db8-bbfe44444654" providerId="AD" clId="Web-{670D31CF-763E-2C74-5D7B-39F3C52B0892}"/>
    <pc:docChg chg="modSld">
      <pc:chgData name="Šťastná Nela" userId="S::542@fnbrno.cz::82960d52-4609-4311-9db8-bbfe44444654" providerId="AD" clId="Web-{670D31CF-763E-2C74-5D7B-39F3C52B0892}" dt="2021-11-18T13:10:29.184" v="11" actId="20577"/>
      <pc:docMkLst>
        <pc:docMk/>
      </pc:docMkLst>
      <pc:sldChg chg="modSp">
        <pc:chgData name="Šťastná Nela" userId="S::542@fnbrno.cz::82960d52-4609-4311-9db8-bbfe44444654" providerId="AD" clId="Web-{670D31CF-763E-2C74-5D7B-39F3C52B0892}" dt="2021-11-18T13:10:29.184" v="11" actId="20577"/>
        <pc:sldMkLst>
          <pc:docMk/>
          <pc:sldMk cId="1345106986" sldId="259"/>
        </pc:sldMkLst>
        <pc:spChg chg="mod">
          <ac:chgData name="Šťastná Nela" userId="S::542@fnbrno.cz::82960d52-4609-4311-9db8-bbfe44444654" providerId="AD" clId="Web-{670D31CF-763E-2C74-5D7B-39F3C52B0892}" dt="2021-11-18T13:10:29.184" v="11" actId="20577"/>
          <ac:spMkLst>
            <pc:docMk/>
            <pc:sldMk cId="1345106986" sldId="259"/>
            <ac:spMk id="3" creationId="{65C76018-DF93-455D-83D5-A65AE27463E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AB04-ECB0-438D-AAE3-FBCDEA22DB9A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1FDB-6931-4862-8869-A46C68850E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315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AB04-ECB0-438D-AAE3-FBCDEA22DB9A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1FDB-6931-4862-8869-A46C68850E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9761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AB04-ECB0-438D-AAE3-FBCDEA22DB9A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1FDB-6931-4862-8869-A46C68850E42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384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AB04-ECB0-438D-AAE3-FBCDEA22DB9A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1FDB-6931-4862-8869-A46C68850E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400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AB04-ECB0-438D-AAE3-FBCDEA22DB9A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1FDB-6931-4862-8869-A46C68850E42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6007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AB04-ECB0-438D-AAE3-FBCDEA22DB9A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1FDB-6931-4862-8869-A46C68850E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960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AB04-ECB0-438D-AAE3-FBCDEA22DB9A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1FDB-6931-4862-8869-A46C68850E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9501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AB04-ECB0-438D-AAE3-FBCDEA22DB9A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1FDB-6931-4862-8869-A46C68850E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155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AB04-ECB0-438D-AAE3-FBCDEA22DB9A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1FDB-6931-4862-8869-A46C68850E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3455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AB04-ECB0-438D-AAE3-FBCDEA22DB9A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1FDB-6931-4862-8869-A46C68850E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4675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AB04-ECB0-438D-AAE3-FBCDEA22DB9A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1FDB-6931-4862-8869-A46C68850E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2045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AB04-ECB0-438D-AAE3-FBCDEA22DB9A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1FDB-6931-4862-8869-A46C68850E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4800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AB04-ECB0-438D-AAE3-FBCDEA22DB9A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1FDB-6931-4862-8869-A46C68850E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426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AB04-ECB0-438D-AAE3-FBCDEA22DB9A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1FDB-6931-4862-8869-A46C68850E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2610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AB04-ECB0-438D-AAE3-FBCDEA22DB9A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1FDB-6931-4862-8869-A46C68850E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8831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1FDB-6931-4862-8869-A46C68850E42}" type="slidenum">
              <a:rPr lang="cs-CZ" smtClean="0"/>
              <a:t>‹#›</a:t>
            </a:fld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AB04-ECB0-438D-AAE3-FBCDEA22DB9A}" type="datetimeFigureOut">
              <a:rPr lang="cs-CZ" smtClean="0"/>
              <a:t>22.02.2022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922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0AB04-ECB0-438D-AAE3-FBCDEA22DB9A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1B51FDB-6931-4862-8869-A46C68850E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1864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C8FE128-3B89-4A2A-BBB9-BA61097C72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136" y="1020871"/>
            <a:ext cx="6960759" cy="2849671"/>
          </a:xfrm>
        </p:spPr>
        <p:txBody>
          <a:bodyPr>
            <a:normAutofit/>
          </a:bodyPr>
          <a:lstStyle/>
          <a:p>
            <a:pPr algn="l"/>
            <a:r>
              <a:rPr lang="cs-CZ" sz="6000">
                <a:solidFill>
                  <a:srgbClr val="FFFFFF"/>
                </a:solidFill>
              </a:rPr>
              <a:t>CYSTIC FIBROSIS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350456C-D707-4B56-BEA2-FBD044E8A1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6386" y="3962088"/>
            <a:ext cx="6203795" cy="1186108"/>
          </a:xfrm>
        </p:spPr>
        <p:txBody>
          <a:bodyPr>
            <a:normAutofit/>
          </a:bodyPr>
          <a:lstStyle/>
          <a:p>
            <a:pPr algn="l"/>
            <a:r>
              <a:rPr lang="cs-CZ">
                <a:solidFill>
                  <a:srgbClr val="FFFFFF">
                    <a:alpha val="70000"/>
                  </a:srgbClr>
                </a:solidFill>
              </a:rPr>
              <a:t>NELA ŠŤASTNÁ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41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3DE832-3F43-4DAC-A54E-193F623AB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7218891" cy="1320800"/>
          </a:xfrm>
        </p:spPr>
        <p:txBody>
          <a:bodyPr/>
          <a:lstStyle/>
          <a:p>
            <a:pPr algn="ctr"/>
            <a:r>
              <a:rPr lang="cs-CZ" dirty="0"/>
              <a:t>GASTROINTESTINAL SIGNS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BEDA8D-3E23-4CE9-9147-036949387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343025"/>
            <a:ext cx="7704666" cy="51542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 err="1"/>
              <a:t>Intestinal</a:t>
            </a:r>
            <a:r>
              <a:rPr lang="cs-CZ" dirty="0"/>
              <a:t> </a:t>
            </a:r>
            <a:r>
              <a:rPr lang="cs-CZ" dirty="0" err="1"/>
              <a:t>disease</a:t>
            </a:r>
            <a:r>
              <a:rPr lang="cs-CZ" dirty="0"/>
              <a:t> – </a:t>
            </a:r>
            <a:r>
              <a:rPr lang="cs-CZ" dirty="0" err="1"/>
              <a:t>distal</a:t>
            </a:r>
            <a:r>
              <a:rPr lang="cs-CZ" dirty="0"/>
              <a:t> </a:t>
            </a:r>
            <a:r>
              <a:rPr lang="cs-CZ" dirty="0" err="1"/>
              <a:t>intestinal</a:t>
            </a:r>
            <a:r>
              <a:rPr lang="cs-CZ" dirty="0"/>
              <a:t> </a:t>
            </a:r>
            <a:r>
              <a:rPr lang="cs-CZ" dirty="0" err="1"/>
              <a:t>obstruction</a:t>
            </a:r>
            <a:r>
              <a:rPr lang="cs-CZ" dirty="0"/>
              <a:t> syndrome, </a:t>
            </a:r>
            <a:r>
              <a:rPr lang="cs-CZ" dirty="0" err="1"/>
              <a:t>rectal</a:t>
            </a:r>
            <a:r>
              <a:rPr lang="cs-CZ" dirty="0"/>
              <a:t> prolapse</a:t>
            </a:r>
          </a:p>
          <a:p>
            <a:r>
              <a:rPr lang="cs-CZ" dirty="0" err="1"/>
              <a:t>Pancreatic</a:t>
            </a:r>
            <a:r>
              <a:rPr lang="cs-CZ" dirty="0"/>
              <a:t> </a:t>
            </a:r>
            <a:r>
              <a:rPr lang="cs-CZ" dirty="0" err="1"/>
              <a:t>disease</a:t>
            </a:r>
            <a:r>
              <a:rPr lang="cs-CZ" dirty="0"/>
              <a:t> – </a:t>
            </a:r>
            <a:r>
              <a:rPr lang="cs-CZ" dirty="0" err="1"/>
              <a:t>exocrine</a:t>
            </a:r>
            <a:r>
              <a:rPr lang="cs-CZ" dirty="0"/>
              <a:t> </a:t>
            </a:r>
            <a:r>
              <a:rPr lang="cs-CZ" dirty="0" err="1"/>
              <a:t>insufficiency</a:t>
            </a:r>
            <a:r>
              <a:rPr lang="cs-CZ" dirty="0"/>
              <a:t>, </a:t>
            </a:r>
            <a:r>
              <a:rPr lang="cs-CZ" dirty="0" err="1"/>
              <a:t>steatorhea</a:t>
            </a:r>
            <a:r>
              <a:rPr lang="cs-CZ" dirty="0"/>
              <a:t>, relaps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pancreatitis</a:t>
            </a:r>
            <a:endParaRPr lang="cs-CZ" dirty="0"/>
          </a:p>
          <a:p>
            <a:r>
              <a:rPr lang="cs-CZ" dirty="0" err="1"/>
              <a:t>Chronic</a:t>
            </a:r>
            <a:r>
              <a:rPr lang="cs-CZ" dirty="0"/>
              <a:t> </a:t>
            </a:r>
            <a:r>
              <a:rPr lang="cs-CZ" dirty="0" err="1"/>
              <a:t>hepatobiliary</a:t>
            </a:r>
            <a:r>
              <a:rPr lang="cs-CZ" dirty="0"/>
              <a:t> </a:t>
            </a:r>
            <a:r>
              <a:rPr lang="cs-CZ" dirty="0" err="1"/>
              <a:t>disease</a:t>
            </a:r>
            <a:r>
              <a:rPr lang="cs-CZ" dirty="0"/>
              <a:t> – </a:t>
            </a:r>
            <a:r>
              <a:rPr lang="cs-CZ" dirty="0" err="1"/>
              <a:t>cirrhosis</a:t>
            </a:r>
          </a:p>
          <a:p>
            <a:r>
              <a:rPr lang="cs-CZ" dirty="0" err="1"/>
              <a:t>Malabsorbtion</a:t>
            </a:r>
            <a:r>
              <a:rPr lang="cs-CZ" dirty="0"/>
              <a:t>, </a:t>
            </a:r>
            <a:r>
              <a:rPr lang="cs-CZ" dirty="0" err="1"/>
              <a:t>malnutrition</a:t>
            </a:r>
            <a:r>
              <a:rPr lang="cs-CZ" dirty="0"/>
              <a:t>, </a:t>
            </a:r>
            <a:r>
              <a:rPr lang="cs-CZ" dirty="0" err="1"/>
              <a:t>hypoprotein</a:t>
            </a:r>
            <a:r>
              <a:rPr lang="cs-CZ" dirty="0"/>
              <a:t> </a:t>
            </a:r>
            <a:r>
              <a:rPr lang="cs-CZ" dirty="0" err="1"/>
              <a:t>odema</a:t>
            </a:r>
            <a:endParaRPr lang="cs-CZ" dirty="0"/>
          </a:p>
          <a:p>
            <a:r>
              <a:rPr lang="cs-CZ" dirty="0" err="1"/>
              <a:t>Avitaminosis</a:t>
            </a:r>
            <a:r>
              <a:rPr lang="cs-CZ" dirty="0"/>
              <a:t> – ADEK, </a:t>
            </a:r>
            <a:r>
              <a:rPr lang="cs-CZ" dirty="0" err="1">
                <a:ea typeface="+mn-lt"/>
                <a:cs typeface="+mn-lt"/>
              </a:rPr>
              <a:t>blood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clotting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disorder</a:t>
            </a:r>
            <a:endParaRPr lang="cs-CZ">
              <a:ea typeface="+mn-lt"/>
              <a:cs typeface="+mn-lt"/>
            </a:endParaRPr>
          </a:p>
          <a:p>
            <a:endParaRPr lang="cs-CZ" dirty="0"/>
          </a:p>
          <a:p>
            <a:endParaRPr lang="cs-CZ" u="sng" dirty="0"/>
          </a:p>
          <a:p>
            <a:endParaRPr lang="cs-CZ" u="sng" dirty="0"/>
          </a:p>
          <a:p>
            <a:r>
              <a:rPr lang="cs-CZ" u="sng" dirty="0" err="1"/>
              <a:t>Complications</a:t>
            </a:r>
            <a:r>
              <a:rPr lang="cs-CZ" u="sng" dirty="0"/>
              <a:t>: </a:t>
            </a:r>
          </a:p>
          <a:p>
            <a:r>
              <a:rPr lang="cs-CZ" dirty="0" err="1"/>
              <a:t>Gastroesophageal</a:t>
            </a:r>
            <a:r>
              <a:rPr lang="cs-CZ" dirty="0"/>
              <a:t> reflux, </a:t>
            </a:r>
            <a:r>
              <a:rPr lang="cs-CZ" dirty="0" err="1"/>
              <a:t>oesophagitis</a:t>
            </a:r>
            <a:r>
              <a:rPr lang="cs-CZ" dirty="0"/>
              <a:t>, </a:t>
            </a:r>
            <a:r>
              <a:rPr lang="cs-CZ" dirty="0" err="1"/>
              <a:t>gastroduodenal</a:t>
            </a:r>
            <a:r>
              <a:rPr lang="cs-CZ" dirty="0"/>
              <a:t> </a:t>
            </a:r>
            <a:r>
              <a:rPr lang="cs-CZ" dirty="0" err="1"/>
              <a:t>ulcerations</a:t>
            </a:r>
            <a:r>
              <a:rPr lang="cs-CZ" dirty="0"/>
              <a:t>, </a:t>
            </a:r>
            <a:r>
              <a:rPr lang="cs-CZ" dirty="0" err="1"/>
              <a:t>fibrotic</a:t>
            </a:r>
            <a:r>
              <a:rPr lang="cs-CZ" dirty="0"/>
              <a:t> </a:t>
            </a:r>
            <a:r>
              <a:rPr lang="cs-CZ" dirty="0" err="1"/>
              <a:t>colonopathy</a:t>
            </a:r>
            <a:r>
              <a:rPr lang="cs-CZ" dirty="0"/>
              <a:t>, </a:t>
            </a:r>
            <a:r>
              <a:rPr lang="cs-CZ" dirty="0" err="1"/>
              <a:t>portal</a:t>
            </a:r>
            <a:r>
              <a:rPr lang="cs-CZ" dirty="0"/>
              <a:t> </a:t>
            </a:r>
            <a:r>
              <a:rPr lang="cs-CZ" dirty="0" err="1"/>
              <a:t>hypertension</a:t>
            </a:r>
            <a:r>
              <a:rPr lang="cs-CZ" dirty="0"/>
              <a:t>, </a:t>
            </a:r>
            <a:r>
              <a:rPr lang="cs-CZ" dirty="0" err="1"/>
              <a:t>distal</a:t>
            </a:r>
            <a:r>
              <a:rPr lang="cs-CZ" dirty="0"/>
              <a:t> </a:t>
            </a:r>
            <a:r>
              <a:rPr lang="cs-CZ" dirty="0" err="1"/>
              <a:t>bile</a:t>
            </a:r>
            <a:r>
              <a:rPr lang="cs-CZ" dirty="0"/>
              <a:t> </a:t>
            </a:r>
            <a:r>
              <a:rPr lang="cs-CZ" dirty="0" err="1"/>
              <a:t>duct</a:t>
            </a:r>
            <a:r>
              <a:rPr lang="cs-CZ" dirty="0"/>
              <a:t> </a:t>
            </a:r>
            <a:r>
              <a:rPr lang="cs-CZ" dirty="0" err="1"/>
              <a:t>stenosis</a:t>
            </a:r>
            <a:r>
              <a:rPr lang="cs-CZ" dirty="0"/>
              <a:t>, </a:t>
            </a:r>
            <a:r>
              <a:rPr lang="cs-CZ" dirty="0" err="1"/>
              <a:t>cholelithiasis</a:t>
            </a:r>
            <a:r>
              <a:rPr lang="cs-CZ" dirty="0"/>
              <a:t>, </a:t>
            </a:r>
            <a:r>
              <a:rPr lang="cs-CZ" dirty="0" err="1"/>
              <a:t>gallstones</a:t>
            </a:r>
            <a:r>
              <a:rPr lang="cs-CZ" dirty="0"/>
              <a:t>, CFRDM, </a:t>
            </a:r>
            <a:r>
              <a:rPr lang="cs-CZ" dirty="0" err="1"/>
              <a:t>metabolic</a:t>
            </a:r>
            <a:r>
              <a:rPr lang="cs-CZ" dirty="0"/>
              <a:t> bone </a:t>
            </a:r>
            <a:r>
              <a:rPr lang="cs-CZ" dirty="0" err="1"/>
              <a:t>disease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C2CC720-66AA-412B-8509-3298BC7ED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574" y="3833813"/>
            <a:ext cx="1694390" cy="1270793"/>
          </a:xfrm>
          <a:prstGeom prst="rect">
            <a:avLst/>
          </a:prstGeom>
        </p:spPr>
      </p:pic>
      <p:pic>
        <p:nvPicPr>
          <p:cNvPr id="1026" name="Picture 2" descr="Qué es la osteoporosis? | Muévete con Nosotros">
            <a:extLst>
              <a:ext uri="{FF2B5EF4-FFF2-40B4-BE49-F238E27FC236}">
                <a16:creationId xmlns:a16="http://schemas.microsoft.com/office/drawing/2014/main" id="{7B43DDEF-D1FA-4FC1-86D0-138B0301C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260" y="2503686"/>
            <a:ext cx="3849290" cy="422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ncreatic lipomatosis in cystic fibrosis - CT - Radiology at St. Vincent&amp;#39;s  University Hospital">
            <a:extLst>
              <a:ext uri="{FF2B5EF4-FFF2-40B4-BE49-F238E27FC236}">
                <a16:creationId xmlns:a16="http://schemas.microsoft.com/office/drawing/2014/main" id="{3E32EFE7-9A71-4869-806E-A91D29C1C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64" y="3833813"/>
            <a:ext cx="48768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ocal biliary cirrhosis in cystic fibrosis. | Download Scientific Diagram">
            <a:extLst>
              <a:ext uri="{FF2B5EF4-FFF2-40B4-BE49-F238E27FC236}">
                <a16:creationId xmlns:a16="http://schemas.microsoft.com/office/drawing/2014/main" id="{45A8BDF2-1C8B-466C-8CEB-B91EBA4B7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378" y="132159"/>
            <a:ext cx="3775172" cy="228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472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DAFA05-DB6C-4BE3-A009-A55B0FAC7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TREATMENT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66FBAA-9570-4E28-8C80-9F323EE89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6849"/>
            <a:ext cx="8596668" cy="45545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At </a:t>
            </a:r>
            <a:r>
              <a:rPr lang="cs-CZ" err="1"/>
              <a:t>specialist</a:t>
            </a:r>
            <a:r>
              <a:rPr lang="cs-CZ" dirty="0"/>
              <a:t> </a:t>
            </a:r>
            <a:r>
              <a:rPr lang="cs-CZ" err="1"/>
              <a:t>multidisciplinary</a:t>
            </a:r>
            <a:r>
              <a:rPr lang="cs-CZ" dirty="0"/>
              <a:t> </a:t>
            </a:r>
            <a:r>
              <a:rPr lang="cs-CZ"/>
              <a:t>centers</a:t>
            </a:r>
            <a:endParaRPr lang="cs-CZ" dirty="0"/>
          </a:p>
          <a:p>
            <a:r>
              <a:rPr lang="cs-CZ" dirty="0"/>
              <a:t>1. </a:t>
            </a:r>
            <a:r>
              <a:rPr lang="cs-CZ" dirty="0" err="1"/>
              <a:t>Proactive</a:t>
            </a:r>
            <a:r>
              <a:rPr lang="cs-CZ" dirty="0"/>
              <a:t> </a:t>
            </a:r>
            <a:r>
              <a:rPr lang="cs-CZ" dirty="0" err="1"/>
              <a:t>treatment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airway</a:t>
            </a:r>
            <a:r>
              <a:rPr lang="cs-CZ" dirty="0"/>
              <a:t> </a:t>
            </a:r>
            <a:r>
              <a:rPr lang="cs-CZ" dirty="0" err="1"/>
              <a:t>infection</a:t>
            </a:r>
            <a:endParaRPr lang="cs-CZ" dirty="0"/>
          </a:p>
          <a:p>
            <a:r>
              <a:rPr lang="cs-CZ" dirty="0"/>
              <a:t>2. </a:t>
            </a:r>
            <a:r>
              <a:rPr lang="cs-CZ" dirty="0" err="1"/>
              <a:t>Good</a:t>
            </a:r>
            <a:r>
              <a:rPr lang="cs-CZ" dirty="0"/>
              <a:t> </a:t>
            </a:r>
            <a:r>
              <a:rPr lang="cs-CZ" dirty="0" err="1"/>
              <a:t>nutrition</a:t>
            </a:r>
            <a:r>
              <a:rPr lang="cs-CZ" dirty="0"/>
              <a:t> - </a:t>
            </a:r>
            <a:r>
              <a:rPr lang="cs-CZ" dirty="0" err="1"/>
              <a:t>supplementation</a:t>
            </a:r>
            <a:endParaRPr lang="cs-CZ" dirty="0"/>
          </a:p>
          <a:p>
            <a:r>
              <a:rPr lang="cs-CZ" dirty="0"/>
              <a:t>3. </a:t>
            </a:r>
            <a:r>
              <a:rPr lang="cs-CZ" dirty="0" err="1"/>
              <a:t>Pulmonary</a:t>
            </a:r>
            <a:r>
              <a:rPr lang="cs-CZ" dirty="0"/>
              <a:t> </a:t>
            </a:r>
            <a:r>
              <a:rPr lang="cs-CZ" dirty="0" err="1"/>
              <a:t>rehabilitation</a:t>
            </a:r>
            <a:endParaRPr lang="cs-CZ" dirty="0"/>
          </a:p>
          <a:p>
            <a:r>
              <a:rPr lang="cs-CZ" dirty="0"/>
              <a:t>4. </a:t>
            </a:r>
            <a:r>
              <a:rPr lang="cs-CZ" dirty="0" err="1"/>
              <a:t>Causal</a:t>
            </a:r>
            <a:r>
              <a:rPr lang="cs-CZ" dirty="0"/>
              <a:t> </a:t>
            </a:r>
            <a:r>
              <a:rPr lang="cs-CZ" dirty="0" err="1"/>
              <a:t>therapy</a:t>
            </a:r>
            <a:endParaRPr lang="cs-CZ" dirty="0"/>
          </a:p>
          <a:p>
            <a:r>
              <a:rPr lang="cs-CZ" dirty="0"/>
              <a:t>5. </a:t>
            </a:r>
            <a:r>
              <a:rPr lang="cs-CZ" dirty="0" err="1"/>
              <a:t>Psychological</a:t>
            </a:r>
            <a:r>
              <a:rPr lang="cs-CZ" dirty="0"/>
              <a:t> support, </a:t>
            </a:r>
            <a:r>
              <a:rPr lang="cs-CZ" dirty="0" err="1"/>
              <a:t>complications</a:t>
            </a:r>
            <a:r>
              <a:rPr lang="cs-CZ" dirty="0"/>
              <a:t> </a:t>
            </a:r>
            <a:r>
              <a:rPr lang="cs-CZ" dirty="0" err="1"/>
              <a:t>solution</a:t>
            </a:r>
            <a:endParaRPr lang="cs-CZ" dirty="0"/>
          </a:p>
          <a:p>
            <a:r>
              <a:rPr lang="cs-CZ" dirty="0"/>
              <a:t>6. </a:t>
            </a:r>
            <a:r>
              <a:rPr lang="cs-CZ" dirty="0" err="1"/>
              <a:t>Epidemiological</a:t>
            </a:r>
            <a:r>
              <a:rPr lang="cs-CZ" dirty="0"/>
              <a:t> and </a:t>
            </a:r>
            <a:r>
              <a:rPr lang="cs-CZ" dirty="0" err="1"/>
              <a:t>hygine</a:t>
            </a:r>
            <a:r>
              <a:rPr lang="cs-CZ" dirty="0"/>
              <a:t> </a:t>
            </a:r>
            <a:r>
              <a:rPr lang="cs-CZ" dirty="0" err="1"/>
              <a:t>restrictions</a:t>
            </a:r>
            <a:endParaRPr lang="cs-CZ" dirty="0"/>
          </a:p>
          <a:p>
            <a:endParaRPr lang="cs-CZ" dirty="0"/>
          </a:p>
        </p:txBody>
      </p:sp>
      <p:pic>
        <p:nvPicPr>
          <p:cNvPr id="5122" name="Picture 2" descr="Simeox, Přístroj na odhlenění dýchacích cest / MR Diagnostic">
            <a:extLst>
              <a:ext uri="{FF2B5EF4-FFF2-40B4-BE49-F238E27FC236}">
                <a16:creationId xmlns:a16="http://schemas.microsoft.com/office/drawing/2014/main" id="{C7715639-188F-4AFA-A5EF-CC9DFD351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232" y="1354669"/>
            <a:ext cx="3940175" cy="254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hreshold PEP Positive Expiratory Pressure Device - Medikart Healthcare  Systems Private Limited at Rs 3500/piece , New Delhi | ID: 21574275212">
            <a:extLst>
              <a:ext uri="{FF2B5EF4-FFF2-40B4-BE49-F238E27FC236}">
                <a16:creationId xmlns:a16="http://schemas.microsoft.com/office/drawing/2014/main" id="{E73C5C9C-9EF1-4607-90CB-D5EE389DB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77" y="458318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hop TheraPEP PEP Therapy System [PEP Therapy] | HPFY">
            <a:extLst>
              <a:ext uri="{FF2B5EF4-FFF2-40B4-BE49-F238E27FC236}">
                <a16:creationId xmlns:a16="http://schemas.microsoft.com/office/drawing/2014/main" id="{82D305A2-D5D3-4F89-964C-C02F7DE1E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360" y="3940953"/>
            <a:ext cx="2917047" cy="291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irway Clearance Acapella | Henleys Medical Supplies">
            <a:extLst>
              <a:ext uri="{FF2B5EF4-FFF2-40B4-BE49-F238E27FC236}">
                <a16:creationId xmlns:a16="http://schemas.microsoft.com/office/drawing/2014/main" id="{298CEDC2-F5E3-46B8-9511-9221FE299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608" y="4488792"/>
            <a:ext cx="2799128" cy="221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084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42C9C3-E22C-45FE-B607-3FB506728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TREATMENT – RESPIRATORY DISEASES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4D3B2F-38B2-4B06-B4E6-2552042F5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77278"/>
            <a:ext cx="8596668" cy="45616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err="1"/>
              <a:t>Airway</a:t>
            </a:r>
            <a:r>
              <a:rPr lang="cs-CZ" dirty="0"/>
              <a:t> clearance – </a:t>
            </a:r>
            <a:r>
              <a:rPr lang="cs-CZ" err="1"/>
              <a:t>mucolytics</a:t>
            </a:r>
            <a:r>
              <a:rPr lang="cs-CZ" dirty="0"/>
              <a:t> – </a:t>
            </a:r>
            <a:r>
              <a:rPr lang="cs-CZ" err="1"/>
              <a:t>dornase</a:t>
            </a:r>
            <a:r>
              <a:rPr lang="cs-CZ" dirty="0"/>
              <a:t> alfa, </a:t>
            </a:r>
            <a:r>
              <a:rPr lang="cs-CZ" err="1"/>
              <a:t>hypertonic</a:t>
            </a:r>
            <a:r>
              <a:rPr lang="cs-CZ" dirty="0"/>
              <a:t> </a:t>
            </a:r>
            <a:r>
              <a:rPr lang="cs-CZ" err="1"/>
              <a:t>saline</a:t>
            </a:r>
            <a:endParaRPr lang="cs-CZ"/>
          </a:p>
          <a:p>
            <a:r>
              <a:rPr lang="cs-CZ" err="1"/>
              <a:t>Pulmonary</a:t>
            </a:r>
            <a:r>
              <a:rPr lang="cs-CZ" dirty="0"/>
              <a:t> </a:t>
            </a:r>
            <a:r>
              <a:rPr lang="cs-CZ" err="1"/>
              <a:t>infection</a:t>
            </a:r>
            <a:r>
              <a:rPr lang="cs-CZ" dirty="0"/>
              <a:t> – ATB </a:t>
            </a:r>
            <a:r>
              <a:rPr lang="cs-CZ" err="1"/>
              <a:t>according</a:t>
            </a:r>
            <a:r>
              <a:rPr lang="cs-CZ" dirty="0"/>
              <a:t> to sensitivity, </a:t>
            </a:r>
            <a:r>
              <a:rPr lang="cs-CZ" err="1"/>
              <a:t>never</a:t>
            </a:r>
            <a:r>
              <a:rPr lang="cs-CZ" dirty="0"/>
              <a:t> </a:t>
            </a:r>
            <a:r>
              <a:rPr lang="cs-CZ" err="1"/>
              <a:t>empirical</a:t>
            </a:r>
            <a:r>
              <a:rPr lang="cs-CZ" dirty="0"/>
              <a:t>, </a:t>
            </a:r>
            <a:r>
              <a:rPr lang="cs-CZ" err="1"/>
              <a:t>high</a:t>
            </a:r>
            <a:r>
              <a:rPr lang="cs-CZ" dirty="0"/>
              <a:t> </a:t>
            </a:r>
            <a:r>
              <a:rPr lang="cs-CZ" err="1"/>
              <a:t>dosage</a:t>
            </a:r>
            <a:r>
              <a:rPr lang="cs-CZ" dirty="0"/>
              <a:t>, long </a:t>
            </a:r>
            <a:r>
              <a:rPr lang="cs-CZ" err="1"/>
              <a:t>duration</a:t>
            </a:r>
            <a:r>
              <a:rPr lang="cs-CZ" dirty="0"/>
              <a:t> (2-3 </a:t>
            </a:r>
            <a:r>
              <a:rPr lang="cs-CZ" err="1"/>
              <a:t>weeks</a:t>
            </a:r>
            <a:r>
              <a:rPr lang="cs-CZ" dirty="0"/>
              <a:t>), </a:t>
            </a:r>
            <a:r>
              <a:rPr lang="cs-CZ" err="1"/>
              <a:t>cure</a:t>
            </a:r>
            <a:r>
              <a:rPr lang="cs-CZ" dirty="0"/>
              <a:t> </a:t>
            </a:r>
            <a:r>
              <a:rPr lang="cs-CZ" err="1"/>
              <a:t>every</a:t>
            </a:r>
            <a:r>
              <a:rPr lang="cs-CZ" dirty="0"/>
              <a:t> </a:t>
            </a:r>
            <a:r>
              <a:rPr lang="cs-CZ" err="1"/>
              <a:t>exacerbation</a:t>
            </a:r>
            <a:r>
              <a:rPr lang="cs-CZ" dirty="0"/>
              <a:t>, ATB </a:t>
            </a:r>
            <a:r>
              <a:rPr lang="cs-CZ" err="1"/>
              <a:t>combination</a:t>
            </a:r>
            <a:endParaRPr lang="cs-CZ"/>
          </a:p>
          <a:p>
            <a:r>
              <a:rPr lang="cs-CZ" i="1" err="1"/>
              <a:t>Ps</a:t>
            </a:r>
            <a:r>
              <a:rPr lang="cs-CZ" i="1" dirty="0"/>
              <a:t>. aeruginosa - </a:t>
            </a:r>
            <a:r>
              <a:rPr lang="cs-CZ" err="1"/>
              <a:t>ciprofloxacin</a:t>
            </a:r>
            <a:r>
              <a:rPr lang="cs-CZ" dirty="0"/>
              <a:t> + </a:t>
            </a:r>
            <a:r>
              <a:rPr lang="cs-CZ" err="1"/>
              <a:t>tobramycin</a:t>
            </a:r>
            <a:r>
              <a:rPr lang="cs-CZ" dirty="0"/>
              <a:t> / </a:t>
            </a:r>
            <a:r>
              <a:rPr lang="cs-CZ" err="1"/>
              <a:t>colistin</a:t>
            </a:r>
            <a:r>
              <a:rPr lang="cs-CZ" dirty="0"/>
              <a:t> </a:t>
            </a:r>
            <a:r>
              <a:rPr lang="cs-CZ" err="1"/>
              <a:t>inhalation</a:t>
            </a:r>
            <a:r>
              <a:rPr lang="cs-CZ" dirty="0"/>
              <a:t>, amikacin /gentamycin + </a:t>
            </a:r>
            <a:r>
              <a:rPr lang="cs-CZ" err="1"/>
              <a:t>ceftazidim</a:t>
            </a:r>
            <a:r>
              <a:rPr lang="cs-CZ" dirty="0"/>
              <a:t> / </a:t>
            </a:r>
            <a:r>
              <a:rPr lang="cs-CZ" err="1"/>
              <a:t>meropenem</a:t>
            </a:r>
            <a:endParaRPr lang="cs-CZ"/>
          </a:p>
          <a:p>
            <a:r>
              <a:rPr lang="cs-CZ" i="1" dirty="0"/>
              <a:t>B. </a:t>
            </a:r>
            <a:r>
              <a:rPr lang="cs-CZ" i="1" err="1"/>
              <a:t>cepacia</a:t>
            </a:r>
            <a:r>
              <a:rPr lang="cs-CZ" i="1" dirty="0"/>
              <a:t> </a:t>
            </a:r>
            <a:r>
              <a:rPr lang="cs-CZ" dirty="0"/>
              <a:t>– </a:t>
            </a:r>
            <a:r>
              <a:rPr lang="cs-CZ" err="1"/>
              <a:t>meropenem</a:t>
            </a:r>
            <a:r>
              <a:rPr lang="cs-CZ" dirty="0"/>
              <a:t> + amikacin + </a:t>
            </a:r>
            <a:r>
              <a:rPr lang="cs-CZ" err="1"/>
              <a:t>cotrimoxazole</a:t>
            </a:r>
            <a:r>
              <a:rPr lang="cs-CZ" dirty="0"/>
              <a:t> + </a:t>
            </a:r>
            <a:r>
              <a:rPr lang="cs-CZ" err="1"/>
              <a:t>chloramfenicole</a:t>
            </a:r>
            <a:endParaRPr lang="cs-CZ"/>
          </a:p>
          <a:p>
            <a:r>
              <a:rPr lang="cs-CZ" err="1"/>
              <a:t>Home</a:t>
            </a:r>
            <a:r>
              <a:rPr lang="cs-CZ" dirty="0"/>
              <a:t> oxygen </a:t>
            </a:r>
            <a:r>
              <a:rPr lang="cs-CZ" err="1"/>
              <a:t>therapy</a:t>
            </a:r>
            <a:endParaRPr lang="cs-CZ"/>
          </a:p>
          <a:p>
            <a:r>
              <a:rPr lang="cs-CZ"/>
              <a:t>Surgical removal of the infected part of the lung</a:t>
            </a:r>
            <a:endParaRPr lang="cs-CZ" dirty="0"/>
          </a:p>
          <a:p>
            <a:r>
              <a:rPr lang="cs-CZ" err="1"/>
              <a:t>Lung</a:t>
            </a:r>
            <a:r>
              <a:rPr lang="cs-CZ" dirty="0"/>
              <a:t> </a:t>
            </a:r>
            <a:r>
              <a:rPr lang="cs-CZ" err="1"/>
              <a:t>transplatation</a:t>
            </a:r>
            <a:r>
              <a:rPr lang="cs-CZ" dirty="0"/>
              <a:t> – WL: FEV1&lt; 30% </a:t>
            </a:r>
            <a:r>
              <a:rPr lang="cs-CZ" err="1"/>
              <a:t>or</a:t>
            </a:r>
            <a:r>
              <a:rPr lang="cs-CZ" dirty="0"/>
              <a:t> rapid FEV1 </a:t>
            </a:r>
            <a:r>
              <a:rPr lang="cs-CZ" err="1"/>
              <a:t>decrease</a:t>
            </a:r>
            <a:r>
              <a:rPr lang="cs-CZ" dirty="0"/>
              <a:t>, </a:t>
            </a:r>
            <a:r>
              <a:rPr lang="cs-CZ" err="1"/>
              <a:t>frequent</a:t>
            </a:r>
            <a:r>
              <a:rPr lang="cs-CZ" dirty="0"/>
              <a:t> </a:t>
            </a:r>
            <a:r>
              <a:rPr lang="cs-CZ" err="1"/>
              <a:t>exacerbations</a:t>
            </a:r>
            <a:r>
              <a:rPr lang="cs-CZ" dirty="0"/>
              <a:t>, </a:t>
            </a:r>
            <a:r>
              <a:rPr lang="cs-CZ" err="1"/>
              <a:t>recurrent</a:t>
            </a:r>
            <a:r>
              <a:rPr lang="cs-CZ" dirty="0"/>
              <a:t> PNO, </a:t>
            </a:r>
            <a:r>
              <a:rPr lang="cs-CZ" err="1"/>
              <a:t>recurrent</a:t>
            </a:r>
            <a:r>
              <a:rPr lang="cs-CZ" dirty="0"/>
              <a:t> hemoptysis </a:t>
            </a:r>
            <a:r>
              <a:rPr lang="cs-CZ" err="1"/>
              <a:t>uncontroled</a:t>
            </a:r>
            <a:r>
              <a:rPr lang="cs-CZ" dirty="0"/>
              <a:t> by </a:t>
            </a:r>
            <a:r>
              <a:rPr lang="cs-CZ" err="1"/>
              <a:t>bronchial</a:t>
            </a:r>
            <a:r>
              <a:rPr lang="cs-CZ" dirty="0"/>
              <a:t> </a:t>
            </a:r>
            <a:r>
              <a:rPr lang="cs-CZ" err="1"/>
              <a:t>artery</a:t>
            </a:r>
            <a:r>
              <a:rPr lang="cs-CZ" dirty="0"/>
              <a:t> </a:t>
            </a:r>
            <a:r>
              <a:rPr lang="cs-CZ" err="1"/>
              <a:t>embolization</a:t>
            </a:r>
            <a:r>
              <a:rPr lang="cs-CZ" dirty="0"/>
              <a:t>. Performance </a:t>
            </a:r>
            <a:r>
              <a:rPr lang="cs-CZ" err="1"/>
              <a:t>indication</a:t>
            </a:r>
            <a:r>
              <a:rPr lang="cs-CZ" dirty="0"/>
              <a:t> : oxygen </a:t>
            </a:r>
            <a:r>
              <a:rPr lang="cs-CZ" err="1"/>
              <a:t>dependent</a:t>
            </a:r>
            <a:r>
              <a:rPr lang="cs-CZ" dirty="0"/>
              <a:t> </a:t>
            </a:r>
            <a:r>
              <a:rPr lang="cs-CZ" err="1"/>
              <a:t>respiratory</a:t>
            </a:r>
            <a:r>
              <a:rPr lang="cs-CZ" dirty="0"/>
              <a:t> </a:t>
            </a:r>
            <a:r>
              <a:rPr lang="cs-CZ" err="1"/>
              <a:t>failure</a:t>
            </a:r>
            <a:r>
              <a:rPr lang="cs-CZ" dirty="0"/>
              <a:t>, </a:t>
            </a:r>
            <a:r>
              <a:rPr lang="cs-CZ" err="1"/>
              <a:t>hypercapnia</a:t>
            </a:r>
            <a:r>
              <a:rPr lang="cs-CZ" dirty="0"/>
              <a:t>, </a:t>
            </a:r>
            <a:r>
              <a:rPr lang="cs-CZ" err="1"/>
              <a:t>pulmonary</a:t>
            </a:r>
            <a:r>
              <a:rPr lang="cs-CZ" dirty="0"/>
              <a:t> </a:t>
            </a:r>
            <a:r>
              <a:rPr lang="cs-CZ" err="1"/>
              <a:t>hypertension</a:t>
            </a:r>
            <a:endParaRPr lang="cs-CZ"/>
          </a:p>
        </p:txBody>
      </p:sp>
      <p:pic>
        <p:nvPicPr>
          <p:cNvPr id="1026" name="Picture 2" descr="CF Lung Transplant Candidates: It&amp;#39;s OK to Be Afraid, but Have Hope">
            <a:extLst>
              <a:ext uri="{FF2B5EF4-FFF2-40B4-BE49-F238E27FC236}">
                <a16:creationId xmlns:a16="http://schemas.microsoft.com/office/drawing/2014/main" id="{4B4BF8EE-EECC-4DB7-A475-1DDA8E6BF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033" y="3429000"/>
            <a:ext cx="2512115" cy="334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692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28B22C-B96A-487A-B2A5-4591995EF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TREATMENT – GASTROINTESTINAL DISEASE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0B7A19-53CF-4917-9A5D-A088109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 err="1"/>
              <a:t>Exocrine</a:t>
            </a:r>
            <a:r>
              <a:rPr lang="cs-CZ" dirty="0"/>
              <a:t> </a:t>
            </a:r>
            <a:r>
              <a:rPr lang="cs-CZ" dirty="0" err="1"/>
              <a:t>pancreatic</a:t>
            </a:r>
            <a:r>
              <a:rPr lang="cs-CZ" dirty="0"/>
              <a:t> </a:t>
            </a:r>
            <a:r>
              <a:rPr lang="cs-CZ" dirty="0" err="1"/>
              <a:t>insufficiency</a:t>
            </a:r>
            <a:r>
              <a:rPr lang="cs-CZ" dirty="0"/>
              <a:t> – </a:t>
            </a:r>
            <a:r>
              <a:rPr lang="cs-CZ" dirty="0" err="1"/>
              <a:t>lipase</a:t>
            </a:r>
            <a:r>
              <a:rPr lang="cs-CZ" dirty="0"/>
              <a:t> </a:t>
            </a:r>
            <a:r>
              <a:rPr lang="cs-CZ" dirty="0" err="1"/>
              <a:t>substitution</a:t>
            </a:r>
            <a:endParaRPr lang="cs-CZ" dirty="0"/>
          </a:p>
          <a:p>
            <a:r>
              <a:rPr lang="cs-CZ" dirty="0"/>
              <a:t>CF </a:t>
            </a:r>
            <a:r>
              <a:rPr lang="cs-CZ" err="1"/>
              <a:t>related</a:t>
            </a:r>
            <a:r>
              <a:rPr lang="cs-CZ" dirty="0"/>
              <a:t> DM – </a:t>
            </a:r>
            <a:r>
              <a:rPr lang="cs-CZ"/>
              <a:t>insulin injections / pump, diet never reccomended</a:t>
            </a:r>
          </a:p>
          <a:p>
            <a:r>
              <a:rPr lang="cs-CZ" dirty="0" err="1"/>
              <a:t>Hepatic</a:t>
            </a:r>
            <a:r>
              <a:rPr lang="cs-CZ" dirty="0"/>
              <a:t> </a:t>
            </a:r>
            <a:r>
              <a:rPr lang="cs-CZ" dirty="0" err="1"/>
              <a:t>cirrhosis</a:t>
            </a:r>
            <a:r>
              <a:rPr lang="cs-CZ" dirty="0"/>
              <a:t> - </a:t>
            </a:r>
            <a:r>
              <a:rPr lang="cs-CZ" dirty="0" err="1"/>
              <a:t>ursodeoxycholic</a:t>
            </a:r>
            <a:r>
              <a:rPr lang="cs-CZ" dirty="0"/>
              <a:t> acid, </a:t>
            </a:r>
            <a:r>
              <a:rPr lang="cs-CZ" dirty="0" err="1"/>
              <a:t>taurin</a:t>
            </a:r>
            <a:endParaRPr lang="cs-CZ" dirty="0"/>
          </a:p>
          <a:p>
            <a:r>
              <a:rPr lang="cs-CZ" dirty="0" err="1"/>
              <a:t>Metabolic</a:t>
            </a:r>
            <a:r>
              <a:rPr lang="cs-CZ" dirty="0"/>
              <a:t> bone </a:t>
            </a:r>
            <a:r>
              <a:rPr lang="cs-CZ" dirty="0" err="1"/>
              <a:t>disease</a:t>
            </a:r>
            <a:r>
              <a:rPr lang="cs-CZ" dirty="0"/>
              <a:t> – </a:t>
            </a:r>
            <a:r>
              <a:rPr lang="cs-CZ" dirty="0" err="1"/>
              <a:t>prevention</a:t>
            </a:r>
            <a:r>
              <a:rPr lang="cs-CZ" dirty="0"/>
              <a:t> = </a:t>
            </a:r>
            <a:r>
              <a:rPr lang="cs-CZ" dirty="0" err="1"/>
              <a:t>exercise</a:t>
            </a:r>
            <a:r>
              <a:rPr lang="cs-CZ" dirty="0"/>
              <a:t>, vitamine D, </a:t>
            </a:r>
            <a:r>
              <a:rPr lang="cs-CZ" dirty="0" err="1"/>
              <a:t>calcium</a:t>
            </a:r>
            <a:r>
              <a:rPr lang="cs-CZ" dirty="0"/>
              <a:t>, </a:t>
            </a:r>
            <a:r>
              <a:rPr lang="cs-CZ" dirty="0" err="1"/>
              <a:t>bisfosfonate</a:t>
            </a:r>
            <a:endParaRPr lang="cs-CZ" dirty="0"/>
          </a:p>
          <a:p>
            <a:r>
              <a:rPr lang="cs-CZ" dirty="0" err="1"/>
              <a:t>Malnutrition</a:t>
            </a:r>
            <a:r>
              <a:rPr lang="cs-CZ" dirty="0"/>
              <a:t> – </a:t>
            </a:r>
            <a:r>
              <a:rPr lang="cs-CZ" dirty="0" err="1"/>
              <a:t>increased</a:t>
            </a:r>
            <a:r>
              <a:rPr lang="cs-CZ" dirty="0"/>
              <a:t> </a:t>
            </a:r>
            <a:r>
              <a:rPr lang="cs-CZ" dirty="0" err="1"/>
              <a:t>caloric</a:t>
            </a:r>
            <a:r>
              <a:rPr lang="cs-CZ" dirty="0"/>
              <a:t> </a:t>
            </a:r>
            <a:r>
              <a:rPr lang="cs-CZ" dirty="0" err="1"/>
              <a:t>intake</a:t>
            </a:r>
            <a:r>
              <a:rPr lang="cs-CZ" dirty="0"/>
              <a:t> (150-200%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standard), sipping, </a:t>
            </a:r>
            <a:r>
              <a:rPr lang="cs-CZ" dirty="0" err="1"/>
              <a:t>nasogastric</a:t>
            </a:r>
            <a:r>
              <a:rPr lang="cs-CZ" dirty="0"/>
              <a:t> </a:t>
            </a:r>
            <a:r>
              <a:rPr lang="cs-CZ" dirty="0" err="1"/>
              <a:t>probe</a:t>
            </a:r>
            <a:r>
              <a:rPr lang="cs-CZ" dirty="0"/>
              <a:t>, </a:t>
            </a:r>
            <a:r>
              <a:rPr lang="cs-CZ" dirty="0" err="1"/>
              <a:t>gastrostomy</a:t>
            </a:r>
            <a:r>
              <a:rPr lang="cs-CZ" dirty="0"/>
              <a:t> (PEG), </a:t>
            </a:r>
            <a:r>
              <a:rPr lang="cs-CZ" dirty="0" err="1"/>
              <a:t>parenteral</a:t>
            </a:r>
            <a:r>
              <a:rPr lang="cs-CZ" dirty="0"/>
              <a:t> </a:t>
            </a:r>
            <a:r>
              <a:rPr lang="cs-CZ" dirty="0" err="1"/>
              <a:t>nutrition</a:t>
            </a:r>
            <a:endParaRPr lang="cs-CZ" dirty="0"/>
          </a:p>
          <a:p>
            <a:r>
              <a:rPr lang="cs-CZ" dirty="0"/>
              <a:t>Vitamine and </a:t>
            </a:r>
            <a:r>
              <a:rPr lang="cs-CZ" err="1"/>
              <a:t>mineral</a:t>
            </a:r>
            <a:r>
              <a:rPr lang="cs-CZ" dirty="0"/>
              <a:t> </a:t>
            </a:r>
            <a:r>
              <a:rPr lang="cs-CZ" err="1"/>
              <a:t>substitution</a:t>
            </a:r>
            <a:r>
              <a:rPr lang="cs-CZ" dirty="0"/>
              <a:t> – Ca, Mg, Zn, Se, </a:t>
            </a:r>
            <a:r>
              <a:rPr lang="cs-CZ" err="1"/>
              <a:t>Fe</a:t>
            </a:r>
            <a:r>
              <a:rPr lang="cs-CZ" dirty="0"/>
              <a:t>, fat </a:t>
            </a:r>
            <a:r>
              <a:rPr lang="cs-CZ" err="1"/>
              <a:t>soluble</a:t>
            </a:r>
            <a:r>
              <a:rPr lang="cs-CZ" dirty="0"/>
              <a:t> </a:t>
            </a:r>
            <a:r>
              <a:rPr lang="cs-CZ" err="1"/>
              <a:t>vitamines</a:t>
            </a:r>
            <a:endParaRPr lang="cs-CZ"/>
          </a:p>
          <a:p>
            <a:r>
              <a:rPr lang="cs-CZ"/>
              <a:t>Pancreatic or liver transplantation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1943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897248-614D-4960-BA90-DD41A36F5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REPRODUCTION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FFCEBB-C263-4E0C-823A-DB25E3796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208249" cy="480761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	</a:t>
            </a:r>
          </a:p>
          <a:p>
            <a:r>
              <a:rPr lang="cs-CZ"/>
              <a:t>In 98% infertility (CBAVD) -  genetics </a:t>
            </a:r>
            <a:r>
              <a:rPr lang="cs-CZ" err="1"/>
              <a:t>examination</a:t>
            </a:r>
            <a:r>
              <a:rPr lang="cs-CZ" dirty="0"/>
              <a:t> </a:t>
            </a:r>
            <a:r>
              <a:rPr lang="cs-CZ" err="1"/>
              <a:t>of</a:t>
            </a:r>
            <a:r>
              <a:rPr lang="cs-CZ" dirty="0"/>
              <a:t> </a:t>
            </a:r>
            <a:r>
              <a:rPr lang="cs-CZ" err="1"/>
              <a:t>the</a:t>
            </a:r>
            <a:r>
              <a:rPr lang="cs-CZ" dirty="0"/>
              <a:t> partner</a:t>
            </a:r>
          </a:p>
          <a:p>
            <a:r>
              <a:rPr lang="cs-CZ" err="1"/>
              <a:t>Micro</a:t>
            </a:r>
            <a:r>
              <a:rPr lang="cs-CZ" dirty="0"/>
              <a:t> </a:t>
            </a:r>
            <a:r>
              <a:rPr lang="cs-CZ" err="1"/>
              <a:t>epididymal</a:t>
            </a:r>
            <a:r>
              <a:rPr lang="cs-CZ" dirty="0"/>
              <a:t> </a:t>
            </a:r>
            <a:r>
              <a:rPr lang="cs-CZ" err="1"/>
              <a:t>sperm</a:t>
            </a:r>
            <a:r>
              <a:rPr lang="cs-CZ" dirty="0"/>
              <a:t> </a:t>
            </a:r>
            <a:r>
              <a:rPr lang="cs-CZ" err="1"/>
              <a:t>aspiration</a:t>
            </a:r>
            <a:r>
              <a:rPr lang="cs-CZ" dirty="0"/>
              <a:t> (MESA) /</a:t>
            </a:r>
            <a:r>
              <a:rPr lang="cs-CZ" err="1"/>
              <a:t>Testicular</a:t>
            </a:r>
            <a:r>
              <a:rPr lang="cs-CZ" dirty="0"/>
              <a:t> </a:t>
            </a:r>
            <a:r>
              <a:rPr lang="cs-CZ" err="1"/>
              <a:t>sperm</a:t>
            </a:r>
            <a:r>
              <a:rPr lang="cs-CZ" dirty="0"/>
              <a:t> </a:t>
            </a:r>
            <a:r>
              <a:rPr lang="cs-CZ" err="1"/>
              <a:t>extraction</a:t>
            </a:r>
            <a:r>
              <a:rPr lang="cs-CZ" dirty="0"/>
              <a:t> (TESE) – </a:t>
            </a:r>
            <a:r>
              <a:rPr lang="cs-CZ" err="1"/>
              <a:t>spontaneus</a:t>
            </a:r>
            <a:r>
              <a:rPr lang="cs-CZ" dirty="0"/>
              <a:t> IVF / </a:t>
            </a:r>
            <a:r>
              <a:rPr lang="cs-CZ" err="1"/>
              <a:t>intracytoplasmic</a:t>
            </a:r>
            <a:r>
              <a:rPr lang="cs-CZ" dirty="0"/>
              <a:t> </a:t>
            </a:r>
            <a:r>
              <a:rPr lang="cs-CZ" err="1"/>
              <a:t>sperm</a:t>
            </a:r>
            <a:r>
              <a:rPr lang="cs-CZ" dirty="0"/>
              <a:t> </a:t>
            </a:r>
            <a:r>
              <a:rPr lang="cs-CZ" err="1"/>
              <a:t>injection</a:t>
            </a:r>
            <a:r>
              <a:rPr lang="cs-CZ" dirty="0"/>
              <a:t> (ISCI) – embryo transfer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</a:p>
          <a:p>
            <a:r>
              <a:rPr lang="cs-CZ" err="1"/>
              <a:t>Absolute</a:t>
            </a:r>
            <a:r>
              <a:rPr lang="cs-CZ" dirty="0"/>
              <a:t> gravidity </a:t>
            </a:r>
            <a:r>
              <a:rPr lang="cs-CZ" err="1"/>
              <a:t>contraindications</a:t>
            </a:r>
            <a:r>
              <a:rPr lang="cs-CZ" dirty="0"/>
              <a:t>: </a:t>
            </a:r>
            <a:r>
              <a:rPr lang="cs-CZ" err="1"/>
              <a:t>pulmonary</a:t>
            </a:r>
            <a:r>
              <a:rPr lang="cs-CZ" dirty="0"/>
              <a:t> </a:t>
            </a:r>
            <a:r>
              <a:rPr lang="cs-CZ" err="1"/>
              <a:t>hypertension</a:t>
            </a:r>
            <a:r>
              <a:rPr lang="cs-CZ" dirty="0"/>
              <a:t>, </a:t>
            </a:r>
            <a:r>
              <a:rPr lang="cs-CZ" err="1"/>
              <a:t>cor</a:t>
            </a:r>
            <a:r>
              <a:rPr lang="cs-CZ" dirty="0"/>
              <a:t> </a:t>
            </a:r>
            <a:r>
              <a:rPr lang="cs-CZ" err="1"/>
              <a:t>pulmonale</a:t>
            </a:r>
            <a:r>
              <a:rPr lang="cs-CZ" dirty="0"/>
              <a:t>, </a:t>
            </a:r>
            <a:r>
              <a:rPr lang="cs-CZ" err="1"/>
              <a:t>hypercapnia</a:t>
            </a:r>
            <a:r>
              <a:rPr lang="cs-CZ" dirty="0"/>
              <a:t>, </a:t>
            </a:r>
            <a:r>
              <a:rPr lang="cs-CZ" err="1"/>
              <a:t>resting</a:t>
            </a:r>
            <a:r>
              <a:rPr lang="cs-CZ" dirty="0"/>
              <a:t> </a:t>
            </a:r>
            <a:r>
              <a:rPr lang="cs-CZ" err="1"/>
              <a:t>hypoxemia</a:t>
            </a:r>
            <a:endParaRPr lang="cs-CZ"/>
          </a:p>
          <a:p>
            <a:r>
              <a:rPr lang="cs-CZ" err="1"/>
              <a:t>Relative</a:t>
            </a:r>
            <a:r>
              <a:rPr lang="cs-CZ" dirty="0"/>
              <a:t> </a:t>
            </a:r>
            <a:r>
              <a:rPr lang="cs-CZ" err="1"/>
              <a:t>contraindications</a:t>
            </a:r>
            <a:r>
              <a:rPr lang="cs-CZ" dirty="0"/>
              <a:t>: FEV1 &lt; 50%, rapid </a:t>
            </a:r>
            <a:r>
              <a:rPr lang="cs-CZ" err="1"/>
              <a:t>pulmonary</a:t>
            </a:r>
            <a:r>
              <a:rPr lang="cs-CZ" dirty="0"/>
              <a:t> </a:t>
            </a:r>
            <a:r>
              <a:rPr lang="cs-CZ" err="1"/>
              <a:t>function</a:t>
            </a:r>
            <a:r>
              <a:rPr lang="cs-CZ" dirty="0"/>
              <a:t> </a:t>
            </a:r>
            <a:r>
              <a:rPr lang="cs-CZ" err="1"/>
              <a:t>decrease</a:t>
            </a:r>
            <a:r>
              <a:rPr lang="cs-CZ" dirty="0"/>
              <a:t>, </a:t>
            </a:r>
            <a:r>
              <a:rPr lang="cs-CZ" i="1" err="1"/>
              <a:t>Burkholderia</a:t>
            </a:r>
            <a:r>
              <a:rPr lang="cs-CZ" dirty="0"/>
              <a:t> </a:t>
            </a:r>
            <a:r>
              <a:rPr lang="cs-CZ" err="1"/>
              <a:t>colonisation</a:t>
            </a:r>
            <a:r>
              <a:rPr lang="cs-CZ" dirty="0"/>
              <a:t>, </a:t>
            </a:r>
            <a:r>
              <a:rPr lang="cs-CZ" err="1"/>
              <a:t>recurent</a:t>
            </a:r>
            <a:r>
              <a:rPr lang="cs-CZ" dirty="0"/>
              <a:t> </a:t>
            </a:r>
            <a:r>
              <a:rPr lang="cs-CZ" err="1"/>
              <a:t>pulmonary</a:t>
            </a:r>
            <a:r>
              <a:rPr lang="cs-CZ" dirty="0"/>
              <a:t> </a:t>
            </a:r>
            <a:r>
              <a:rPr lang="cs-CZ" err="1"/>
              <a:t>infections</a:t>
            </a:r>
            <a:r>
              <a:rPr lang="cs-CZ" dirty="0"/>
              <a:t> </a:t>
            </a:r>
            <a:r>
              <a:rPr lang="cs-CZ" err="1"/>
              <a:t>with</a:t>
            </a:r>
            <a:r>
              <a:rPr lang="cs-CZ" dirty="0"/>
              <a:t> IV ATB </a:t>
            </a:r>
            <a:r>
              <a:rPr lang="cs-CZ" err="1"/>
              <a:t>treatment</a:t>
            </a:r>
            <a:r>
              <a:rPr lang="cs-CZ" dirty="0"/>
              <a:t>, </a:t>
            </a:r>
            <a:r>
              <a:rPr lang="cs-CZ" err="1"/>
              <a:t>malnutrion</a:t>
            </a:r>
            <a:r>
              <a:rPr lang="cs-CZ" dirty="0"/>
              <a:t>, CFRDM</a:t>
            </a:r>
          </a:p>
          <a:p>
            <a:r>
              <a:rPr lang="cs-CZ"/>
              <a:t>Third party reproduction</a:t>
            </a:r>
            <a:endParaRPr lang="cs-CZ" dirty="0"/>
          </a:p>
        </p:txBody>
      </p:sp>
      <p:pic>
        <p:nvPicPr>
          <p:cNvPr id="11266" name="Picture 2" descr="Tropical blue male icon - Free tropical blue gender icons">
            <a:extLst>
              <a:ext uri="{FF2B5EF4-FFF2-40B4-BE49-F238E27FC236}">
                <a16:creationId xmlns:a16="http://schemas.microsoft.com/office/drawing/2014/main" id="{9989469C-51F9-4B27-A83C-EA93DE76E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9" y="1292622"/>
            <a:ext cx="843756" cy="84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E3A3EC1-B4F8-435F-A8C2-9B2DC1831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134" y="3672682"/>
            <a:ext cx="789231" cy="947737"/>
          </a:xfrm>
          <a:prstGeom prst="rect">
            <a:avLst/>
          </a:prstGeom>
        </p:spPr>
      </p:pic>
      <p:pic>
        <p:nvPicPr>
          <p:cNvPr id="1026" name="Picture 2" descr="Sanus Hradec Králové - Metody léčby neplodnosti | SANUS">
            <a:extLst>
              <a:ext uri="{FF2B5EF4-FFF2-40B4-BE49-F238E27FC236}">
                <a16:creationId xmlns:a16="http://schemas.microsoft.com/office/drawing/2014/main" id="{E480A038-67A8-472E-856C-50E46DECD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583" y="1791218"/>
            <a:ext cx="3027430" cy="148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assic IVF vs. IVF-ICSI">
            <a:extLst>
              <a:ext uri="{FF2B5EF4-FFF2-40B4-BE49-F238E27FC236}">
                <a16:creationId xmlns:a16="http://schemas.microsoft.com/office/drawing/2014/main" id="{140495C8-FCD2-4888-BFA3-CE8E4B23C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201" y="3465650"/>
            <a:ext cx="3502812" cy="148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910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A4E987-A1DC-46C1-BB3B-ADAF365EA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HYGIENE, EPIDEMIOLOGICAL AND OTHER RESTRICTIONS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FEB99F-DC4A-4E88-A036-5DC04762D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 err="1"/>
              <a:t>Prevention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salt </a:t>
            </a:r>
            <a:r>
              <a:rPr lang="cs-CZ" dirty="0" err="1"/>
              <a:t>loss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sweat</a:t>
            </a:r>
            <a:r>
              <a:rPr lang="cs-CZ" dirty="0"/>
              <a:t>, </a:t>
            </a:r>
            <a:r>
              <a:rPr lang="cs-CZ" dirty="0" err="1"/>
              <a:t>avoid</a:t>
            </a:r>
            <a:r>
              <a:rPr lang="cs-CZ" dirty="0"/>
              <a:t> </a:t>
            </a:r>
            <a:r>
              <a:rPr lang="cs-CZ" dirty="0" err="1"/>
              <a:t>physical</a:t>
            </a:r>
            <a:r>
              <a:rPr lang="cs-CZ" dirty="0"/>
              <a:t> </a:t>
            </a:r>
            <a:r>
              <a:rPr lang="cs-CZ" dirty="0" err="1"/>
              <a:t>exercise</a:t>
            </a:r>
            <a:r>
              <a:rPr lang="cs-CZ" dirty="0"/>
              <a:t>, sauna and hot dry </a:t>
            </a:r>
            <a:r>
              <a:rPr lang="cs-CZ" dirty="0" err="1"/>
              <a:t>conditions</a:t>
            </a:r>
            <a:r>
              <a:rPr lang="cs-CZ" dirty="0"/>
              <a:t> and </a:t>
            </a:r>
            <a:r>
              <a:rPr lang="cs-CZ" dirty="0" err="1"/>
              <a:t>dust</a:t>
            </a:r>
            <a:r>
              <a:rPr lang="cs-CZ" dirty="0"/>
              <a:t> environment, </a:t>
            </a:r>
            <a:r>
              <a:rPr lang="cs-CZ" dirty="0" err="1"/>
              <a:t>regular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clothes</a:t>
            </a:r>
            <a:r>
              <a:rPr lang="cs-CZ" dirty="0"/>
              <a:t> </a:t>
            </a:r>
            <a:r>
              <a:rPr lang="cs-CZ" dirty="0" err="1"/>
              <a:t>because</a:t>
            </a:r>
            <a:r>
              <a:rPr lang="cs-CZ" dirty="0"/>
              <a:t> salty </a:t>
            </a:r>
            <a:r>
              <a:rPr lang="cs-CZ" dirty="0" err="1"/>
              <a:t>sweat</a:t>
            </a:r>
            <a:r>
              <a:rPr lang="cs-CZ" dirty="0"/>
              <a:t> </a:t>
            </a:r>
            <a:r>
              <a:rPr lang="cs-CZ" dirty="0" err="1"/>
              <a:t>irritates</a:t>
            </a:r>
            <a:r>
              <a:rPr lang="cs-CZ" dirty="0"/>
              <a:t> skin</a:t>
            </a:r>
          </a:p>
          <a:p>
            <a:r>
              <a:rPr lang="cs-CZ" dirty="0" err="1"/>
              <a:t>Prevention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respiratory</a:t>
            </a:r>
            <a:r>
              <a:rPr lang="cs-CZ" dirty="0"/>
              <a:t> </a:t>
            </a:r>
            <a:r>
              <a:rPr lang="cs-CZ" dirty="0" err="1"/>
              <a:t>infection</a:t>
            </a:r>
            <a:r>
              <a:rPr lang="cs-CZ" dirty="0"/>
              <a:t> by </a:t>
            </a:r>
            <a:r>
              <a:rPr lang="cs-CZ" dirty="0" err="1"/>
              <a:t>avoiding</a:t>
            </a:r>
            <a:r>
              <a:rPr lang="cs-CZ" dirty="0"/>
              <a:t> </a:t>
            </a:r>
            <a:r>
              <a:rPr lang="cs-CZ" dirty="0" err="1"/>
              <a:t>crowded</a:t>
            </a:r>
            <a:r>
              <a:rPr lang="cs-CZ" dirty="0"/>
              <a:t> </a:t>
            </a:r>
            <a:r>
              <a:rPr lang="cs-CZ" dirty="0" err="1"/>
              <a:t>places</a:t>
            </a:r>
            <a:r>
              <a:rPr lang="cs-CZ" dirty="0"/>
              <a:t>, </a:t>
            </a:r>
            <a:r>
              <a:rPr lang="cs-CZ" dirty="0" err="1"/>
              <a:t>contact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humid</a:t>
            </a:r>
            <a:r>
              <a:rPr lang="cs-CZ" dirty="0"/>
              <a:t> </a:t>
            </a:r>
            <a:r>
              <a:rPr lang="cs-CZ" dirty="0" err="1"/>
              <a:t>subjects</a:t>
            </a:r>
            <a:r>
              <a:rPr lang="cs-CZ" dirty="0"/>
              <a:t>, </a:t>
            </a:r>
            <a:r>
              <a:rPr lang="cs-CZ" dirty="0" err="1"/>
              <a:t>stagnant</a:t>
            </a:r>
            <a:r>
              <a:rPr lang="cs-CZ" dirty="0"/>
              <a:t> </a:t>
            </a:r>
            <a:r>
              <a:rPr lang="cs-CZ" dirty="0" err="1"/>
              <a:t>water</a:t>
            </a:r>
            <a:r>
              <a:rPr lang="cs-CZ" dirty="0"/>
              <a:t>, nor </a:t>
            </a:r>
            <a:r>
              <a:rPr lang="cs-CZ" dirty="0" err="1"/>
              <a:t>its</a:t>
            </a:r>
            <a:r>
              <a:rPr lang="cs-CZ" dirty="0"/>
              <a:t> aerosol (</a:t>
            </a:r>
            <a:r>
              <a:rPr lang="cs-CZ" dirty="0" err="1"/>
              <a:t>toilet</a:t>
            </a:r>
            <a:r>
              <a:rPr lang="cs-CZ" dirty="0"/>
              <a:t> </a:t>
            </a:r>
            <a:r>
              <a:rPr lang="cs-CZ" dirty="0" err="1"/>
              <a:t>flushing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closed</a:t>
            </a:r>
            <a:r>
              <a:rPr lang="cs-CZ" dirty="0"/>
              <a:t> </a:t>
            </a:r>
            <a:r>
              <a:rPr lang="cs-CZ" dirty="0" err="1"/>
              <a:t>toilet</a:t>
            </a:r>
            <a:r>
              <a:rPr lang="cs-CZ" dirty="0"/>
              <a:t> </a:t>
            </a:r>
            <a:r>
              <a:rPr lang="cs-CZ" dirty="0" err="1"/>
              <a:t>board</a:t>
            </a:r>
            <a:r>
              <a:rPr lang="cs-CZ" dirty="0"/>
              <a:t>), </a:t>
            </a:r>
            <a:r>
              <a:rPr lang="cs-CZ" dirty="0" err="1"/>
              <a:t>wash</a:t>
            </a:r>
            <a:r>
              <a:rPr lang="cs-CZ" dirty="0"/>
              <a:t> </a:t>
            </a:r>
            <a:r>
              <a:rPr lang="cs-CZ" dirty="0" err="1"/>
              <a:t>hands</a:t>
            </a:r>
            <a:r>
              <a:rPr lang="cs-CZ" dirty="0"/>
              <a:t> </a:t>
            </a:r>
            <a:r>
              <a:rPr lang="cs-CZ" dirty="0" err="1"/>
              <a:t>regularly</a:t>
            </a:r>
            <a:r>
              <a:rPr lang="cs-CZ" dirty="0"/>
              <a:t>,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own</a:t>
            </a:r>
            <a:r>
              <a:rPr lang="cs-CZ" dirty="0"/>
              <a:t> </a:t>
            </a:r>
            <a:r>
              <a:rPr lang="cs-CZ" dirty="0" err="1"/>
              <a:t>bathroom</a:t>
            </a:r>
            <a:r>
              <a:rPr lang="cs-CZ" dirty="0"/>
              <a:t> – </a:t>
            </a:r>
            <a:r>
              <a:rPr lang="cs-CZ" dirty="0" err="1"/>
              <a:t>must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daily</a:t>
            </a:r>
            <a:r>
              <a:rPr lang="cs-CZ" dirty="0"/>
              <a:t> </a:t>
            </a:r>
            <a:r>
              <a:rPr lang="cs-CZ" dirty="0" err="1"/>
              <a:t>cleaned</a:t>
            </a:r>
            <a:r>
              <a:rPr lang="cs-CZ" dirty="0"/>
              <a:t> by </a:t>
            </a:r>
            <a:r>
              <a:rPr lang="cs-CZ" dirty="0" err="1"/>
              <a:t>chlorine</a:t>
            </a:r>
            <a:r>
              <a:rPr lang="cs-CZ" dirty="0"/>
              <a:t> </a:t>
            </a:r>
            <a:r>
              <a:rPr lang="cs-CZ" dirty="0" err="1"/>
              <a:t>preparations</a:t>
            </a:r>
            <a:r>
              <a:rPr lang="cs-CZ" dirty="0"/>
              <a:t>, </a:t>
            </a:r>
            <a:r>
              <a:rPr lang="cs-CZ" dirty="0" err="1"/>
              <a:t>cannot</a:t>
            </a:r>
            <a:r>
              <a:rPr lang="cs-CZ" dirty="0"/>
              <a:t> </a:t>
            </a:r>
            <a:r>
              <a:rPr lang="cs-CZ" dirty="0" err="1"/>
              <a:t>grow</a:t>
            </a:r>
            <a:r>
              <a:rPr lang="cs-CZ" dirty="0"/>
              <a:t> </a:t>
            </a:r>
            <a:r>
              <a:rPr lang="cs-CZ" dirty="0" err="1"/>
              <a:t>plants</a:t>
            </a:r>
            <a:r>
              <a:rPr lang="cs-CZ" dirty="0"/>
              <a:t> and </a:t>
            </a:r>
            <a:r>
              <a:rPr lang="cs-CZ" dirty="0" err="1"/>
              <a:t>water</a:t>
            </a:r>
            <a:r>
              <a:rPr lang="cs-CZ" dirty="0"/>
              <a:t> </a:t>
            </a:r>
            <a:r>
              <a:rPr lang="cs-CZ" dirty="0" err="1"/>
              <a:t>them</a:t>
            </a:r>
            <a:r>
              <a:rPr lang="cs-CZ" dirty="0"/>
              <a:t>, </a:t>
            </a:r>
            <a:r>
              <a:rPr lang="cs-CZ" dirty="0" err="1"/>
              <a:t>cannot</a:t>
            </a:r>
            <a:r>
              <a:rPr lang="cs-CZ" dirty="0"/>
              <a:t> </a:t>
            </a:r>
            <a:r>
              <a:rPr lang="cs-CZ" dirty="0" err="1"/>
              <a:t>wash</a:t>
            </a:r>
            <a:r>
              <a:rPr lang="cs-CZ" dirty="0"/>
              <a:t> </a:t>
            </a:r>
            <a:r>
              <a:rPr lang="cs-CZ" dirty="0" err="1"/>
              <a:t>dishes</a:t>
            </a:r>
            <a:r>
              <a:rPr lang="cs-CZ" dirty="0"/>
              <a:t>, </a:t>
            </a:r>
            <a:r>
              <a:rPr lang="cs-CZ" dirty="0" err="1"/>
              <a:t>avoid</a:t>
            </a:r>
            <a:r>
              <a:rPr lang="cs-CZ" dirty="0"/>
              <a:t> to </a:t>
            </a:r>
            <a:r>
              <a:rPr lang="cs-CZ" dirty="0" err="1"/>
              <a:t>molds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wall</a:t>
            </a:r>
            <a:r>
              <a:rPr lang="cs-CZ" dirty="0"/>
              <a:t> and </a:t>
            </a:r>
            <a:r>
              <a:rPr lang="cs-CZ" dirty="0" err="1"/>
              <a:t>moldy</a:t>
            </a:r>
            <a:r>
              <a:rPr lang="cs-CZ" dirty="0"/>
              <a:t> </a:t>
            </a:r>
            <a:r>
              <a:rPr lang="cs-CZ" dirty="0" err="1"/>
              <a:t>things</a:t>
            </a:r>
            <a:endParaRPr lang="cs-CZ" dirty="0"/>
          </a:p>
          <a:p>
            <a:r>
              <a:rPr lang="cs-CZ" dirty="0" err="1"/>
              <a:t>Strictly</a:t>
            </a:r>
            <a:r>
              <a:rPr lang="cs-CZ" dirty="0"/>
              <a:t> </a:t>
            </a:r>
            <a:r>
              <a:rPr lang="cs-CZ" dirty="0" err="1"/>
              <a:t>isolate</a:t>
            </a:r>
            <a:r>
              <a:rPr lang="cs-CZ" dirty="0"/>
              <a:t> </a:t>
            </a:r>
            <a:r>
              <a:rPr lang="cs-CZ" dirty="0" err="1"/>
              <a:t>patients</a:t>
            </a:r>
            <a:r>
              <a:rPr lang="cs-CZ" dirty="0"/>
              <a:t> to </a:t>
            </a:r>
            <a:r>
              <a:rPr lang="cs-CZ" dirty="0" err="1"/>
              <a:t>prevent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transmission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infections</a:t>
            </a:r>
            <a:r>
              <a:rPr lang="cs-CZ" dirty="0"/>
              <a:t> to </a:t>
            </a:r>
            <a:r>
              <a:rPr lang="cs-CZ" dirty="0" err="1"/>
              <a:t>each</a:t>
            </a:r>
            <a:r>
              <a:rPr lang="cs-CZ" dirty="0"/>
              <a:t> </a:t>
            </a:r>
            <a:r>
              <a:rPr lang="cs-CZ" dirty="0" err="1"/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4202391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C4A2F5-8701-49F4-8086-70C50678C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CAUSAL TREATMENT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01165C-9837-4012-9238-EDA1D8C8A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Orphan</a:t>
            </a:r>
            <a:r>
              <a:rPr lang="cs-CZ" dirty="0"/>
              <a:t> </a:t>
            </a:r>
            <a:r>
              <a:rPr lang="cs-CZ" dirty="0" err="1"/>
              <a:t>drugs</a:t>
            </a:r>
            <a:r>
              <a:rPr lang="cs-CZ" dirty="0"/>
              <a:t> – </a:t>
            </a:r>
            <a:r>
              <a:rPr lang="cs-CZ" dirty="0" err="1"/>
              <a:t>rare</a:t>
            </a:r>
            <a:r>
              <a:rPr lang="cs-CZ" dirty="0"/>
              <a:t> </a:t>
            </a:r>
            <a:r>
              <a:rPr lang="cs-CZ" dirty="0" err="1"/>
              <a:t>diaseses</a:t>
            </a:r>
            <a:r>
              <a:rPr lang="cs-CZ" dirty="0"/>
              <a:t> (prevalence &lt; 5/10 000 </a:t>
            </a:r>
            <a:r>
              <a:rPr lang="cs-CZ" dirty="0" err="1"/>
              <a:t>newborns</a:t>
            </a:r>
            <a:r>
              <a:rPr lang="cs-CZ" dirty="0"/>
              <a:t>)</a:t>
            </a:r>
          </a:p>
          <a:p>
            <a:r>
              <a:rPr lang="cs-CZ" u="sng" dirty="0" err="1"/>
              <a:t>Disease</a:t>
            </a:r>
            <a:r>
              <a:rPr lang="cs-CZ" u="sng" dirty="0"/>
              <a:t> </a:t>
            </a:r>
            <a:r>
              <a:rPr lang="cs-CZ" u="sng" dirty="0" err="1"/>
              <a:t>modifying</a:t>
            </a:r>
            <a:r>
              <a:rPr lang="cs-CZ" u="sng" dirty="0"/>
              <a:t> </a:t>
            </a:r>
            <a:r>
              <a:rPr lang="cs-CZ" u="sng" dirty="0" err="1"/>
              <a:t>drug</a:t>
            </a:r>
            <a:r>
              <a:rPr lang="cs-CZ" u="sng" dirty="0"/>
              <a:t>:</a:t>
            </a:r>
          </a:p>
          <a:p>
            <a:r>
              <a:rPr lang="cs-CZ" dirty="0" err="1"/>
              <a:t>Defective</a:t>
            </a:r>
            <a:r>
              <a:rPr lang="cs-CZ" dirty="0"/>
              <a:t> CFTR protein </a:t>
            </a:r>
            <a:r>
              <a:rPr lang="cs-CZ" dirty="0" err="1"/>
              <a:t>aktivator</a:t>
            </a:r>
            <a:r>
              <a:rPr lang="cs-CZ" dirty="0"/>
              <a:t> – </a:t>
            </a:r>
            <a:r>
              <a:rPr lang="cs-CZ" dirty="0" err="1"/>
              <a:t>increase</a:t>
            </a:r>
            <a:r>
              <a:rPr lang="cs-CZ" dirty="0"/>
              <a:t> </a:t>
            </a:r>
            <a:r>
              <a:rPr lang="cs-CZ" dirty="0" err="1"/>
              <a:t>capacity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ion </a:t>
            </a:r>
            <a:r>
              <a:rPr lang="cs-CZ" dirty="0" err="1"/>
              <a:t>channels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transport chloride </a:t>
            </a:r>
            <a:r>
              <a:rPr lang="cs-CZ" dirty="0" err="1"/>
              <a:t>ions</a:t>
            </a:r>
            <a:r>
              <a:rPr lang="cs-CZ" dirty="0"/>
              <a:t> – </a:t>
            </a:r>
            <a:r>
              <a:rPr lang="cs-CZ" dirty="0" err="1"/>
              <a:t>ivacaftor</a:t>
            </a:r>
            <a:r>
              <a:rPr lang="cs-CZ" dirty="0"/>
              <a:t> (</a:t>
            </a:r>
            <a:r>
              <a:rPr lang="cs-CZ" i="1" dirty="0" err="1"/>
              <a:t>Kalydeko</a:t>
            </a:r>
            <a:r>
              <a:rPr lang="cs-CZ" dirty="0"/>
              <a:t>) </a:t>
            </a:r>
          </a:p>
          <a:p>
            <a:r>
              <a:rPr lang="cs-CZ" dirty="0" err="1"/>
              <a:t>Defective</a:t>
            </a:r>
            <a:r>
              <a:rPr lang="cs-CZ" dirty="0"/>
              <a:t> CFTR protein </a:t>
            </a:r>
            <a:r>
              <a:rPr lang="cs-CZ" dirty="0" err="1"/>
              <a:t>corrector</a:t>
            </a:r>
            <a:r>
              <a:rPr lang="cs-CZ" dirty="0"/>
              <a:t> – </a:t>
            </a:r>
            <a:r>
              <a:rPr lang="cs-CZ" dirty="0" err="1"/>
              <a:t>binds</a:t>
            </a:r>
            <a:r>
              <a:rPr lang="cs-CZ" dirty="0"/>
              <a:t> and </a:t>
            </a:r>
            <a:r>
              <a:rPr lang="cs-CZ" dirty="0" err="1"/>
              <a:t>stabilizes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channel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membrane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epithelial</a:t>
            </a:r>
            <a:r>
              <a:rPr lang="cs-CZ" dirty="0"/>
              <a:t> cell – </a:t>
            </a:r>
            <a:r>
              <a:rPr lang="cs-CZ" dirty="0" err="1"/>
              <a:t>lumacaftor</a:t>
            </a:r>
            <a:r>
              <a:rPr lang="cs-CZ" dirty="0"/>
              <a:t> (LUMA/IVA – </a:t>
            </a:r>
            <a:r>
              <a:rPr lang="cs-CZ" i="1" dirty="0" err="1"/>
              <a:t>Orkambi</a:t>
            </a:r>
            <a:r>
              <a:rPr lang="cs-CZ" dirty="0"/>
              <a:t>), </a:t>
            </a:r>
            <a:r>
              <a:rPr lang="cs-CZ" dirty="0" err="1"/>
              <a:t>tezakaftor</a:t>
            </a:r>
            <a:r>
              <a:rPr lang="cs-CZ" dirty="0"/>
              <a:t> (TEZA/IVA – </a:t>
            </a:r>
            <a:r>
              <a:rPr lang="cs-CZ" i="1" dirty="0" err="1"/>
              <a:t>Symkev</a:t>
            </a:r>
            <a:r>
              <a:rPr lang="cs-CZ" dirty="0" err="1"/>
              <a:t>i</a:t>
            </a:r>
            <a:r>
              <a:rPr lang="cs-CZ" dirty="0"/>
              <a:t>), </a:t>
            </a:r>
            <a:r>
              <a:rPr lang="cs-CZ" dirty="0" err="1"/>
              <a:t>elexacaftor</a:t>
            </a:r>
            <a:r>
              <a:rPr lang="cs-CZ" dirty="0"/>
              <a:t> (ELEXA/IVA/TEZA – </a:t>
            </a:r>
            <a:r>
              <a:rPr lang="cs-CZ" i="1" dirty="0" err="1"/>
              <a:t>Kaftrio</a:t>
            </a:r>
            <a:r>
              <a:rPr lang="cs-CZ" dirty="0"/>
              <a:t>)</a:t>
            </a:r>
          </a:p>
        </p:txBody>
      </p:sp>
      <p:pic>
        <p:nvPicPr>
          <p:cNvPr id="9218" name="Picture 2" descr="The AEMPS extends the indication for Symkevi up to 6 years of age |  Fundación Respiralia contra la Fibrosis Quística">
            <a:extLst>
              <a:ext uri="{FF2B5EF4-FFF2-40B4-BE49-F238E27FC236}">
                <a16:creationId xmlns:a16="http://schemas.microsoft.com/office/drawing/2014/main" id="{7CF3AD5C-8FA5-427E-9921-E0D81983A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841" y="5105824"/>
            <a:ext cx="1532890" cy="160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Kalydeco (Ivacaftor) Wholesaler Supplier | Rasso Swiss Pharma">
            <a:extLst>
              <a:ext uri="{FF2B5EF4-FFF2-40B4-BE49-F238E27FC236}">
                <a16:creationId xmlns:a16="http://schemas.microsoft.com/office/drawing/2014/main" id="{C79E7E98-66B6-436A-9A71-1D74A485B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29" y="5091575"/>
            <a:ext cx="1740651" cy="168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Orkambi Lumacaftor Ivacaftor Tablets, Packaging Size: 112 Tablet, | ID:  23401032055">
            <a:extLst>
              <a:ext uri="{FF2B5EF4-FFF2-40B4-BE49-F238E27FC236}">
                <a16:creationId xmlns:a16="http://schemas.microsoft.com/office/drawing/2014/main" id="{0BCED2A2-6FA8-46CA-98C5-031F212E0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464" y="5103312"/>
            <a:ext cx="1740651" cy="17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Kaftrio 75 mg/50 mg/100 mg 56 St - shop-apotheke.com">
            <a:extLst>
              <a:ext uri="{FF2B5EF4-FFF2-40B4-BE49-F238E27FC236}">
                <a16:creationId xmlns:a16="http://schemas.microsoft.com/office/drawing/2014/main" id="{9EAA8765-BD53-4CDA-BED3-783F77325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019" y="4860262"/>
            <a:ext cx="20002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318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AE0AB4-9576-408E-89E6-EB51D0B96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6031579" cy="1320800"/>
          </a:xfrm>
        </p:spPr>
        <p:txBody>
          <a:bodyPr/>
          <a:lstStyle/>
          <a:p>
            <a:pPr algn="ctr"/>
            <a:r>
              <a:rPr lang="cs-CZ" dirty="0"/>
              <a:t>PROGNOSIS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22578E-3771-441E-A1F4-BFB910915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0929"/>
            <a:ext cx="6031579" cy="45604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Median age of survival 44 years</a:t>
            </a:r>
            <a:endParaRPr lang="cs-CZ" dirty="0"/>
          </a:p>
          <a:p>
            <a:r>
              <a:rPr lang="cs-CZ" err="1"/>
              <a:t>Quality</a:t>
            </a:r>
            <a:r>
              <a:rPr lang="cs-CZ" dirty="0"/>
              <a:t> </a:t>
            </a:r>
            <a:r>
              <a:rPr lang="cs-CZ" err="1"/>
              <a:t>of</a:t>
            </a:r>
            <a:r>
              <a:rPr lang="cs-CZ" dirty="0"/>
              <a:t> </a:t>
            </a:r>
            <a:r>
              <a:rPr lang="cs-CZ" err="1"/>
              <a:t>life</a:t>
            </a:r>
            <a:r>
              <a:rPr lang="cs-CZ" dirty="0"/>
              <a:t> </a:t>
            </a:r>
            <a:r>
              <a:rPr lang="cs-CZ" err="1"/>
              <a:t>expectations</a:t>
            </a:r>
            <a:r>
              <a:rPr lang="cs-CZ" dirty="0"/>
              <a:t> in </a:t>
            </a:r>
            <a:r>
              <a:rPr lang="cs-CZ" err="1"/>
              <a:t>causal</a:t>
            </a:r>
            <a:r>
              <a:rPr lang="cs-CZ" dirty="0"/>
              <a:t> </a:t>
            </a:r>
            <a:r>
              <a:rPr lang="cs-CZ" err="1"/>
              <a:t>treatment</a:t>
            </a:r>
            <a:endParaRPr lang="cs-CZ"/>
          </a:p>
          <a:p>
            <a:r>
              <a:rPr lang="cs-CZ" err="1"/>
              <a:t>Cardiorespiratory</a:t>
            </a:r>
            <a:r>
              <a:rPr lang="cs-CZ" dirty="0"/>
              <a:t> </a:t>
            </a:r>
            <a:r>
              <a:rPr lang="cs-CZ" err="1"/>
              <a:t>complications</a:t>
            </a:r>
            <a:r>
              <a:rPr lang="cs-CZ" dirty="0"/>
              <a:t> and </a:t>
            </a:r>
            <a:r>
              <a:rPr lang="cs-CZ" err="1"/>
              <a:t>acute</a:t>
            </a:r>
            <a:r>
              <a:rPr lang="cs-CZ" dirty="0"/>
              <a:t> </a:t>
            </a:r>
            <a:r>
              <a:rPr lang="cs-CZ" err="1"/>
              <a:t>infections</a:t>
            </a:r>
            <a:r>
              <a:rPr lang="cs-CZ" dirty="0"/>
              <a:t> cause </a:t>
            </a:r>
            <a:r>
              <a:rPr lang="cs-CZ" err="1"/>
              <a:t>death</a:t>
            </a:r>
            <a:r>
              <a:rPr lang="cs-CZ" dirty="0"/>
              <a:t> in 80%</a:t>
            </a:r>
          </a:p>
          <a:p>
            <a:r>
              <a:rPr lang="cs-CZ"/>
              <a:t>9 years median survival posttransplant</a:t>
            </a:r>
            <a:endParaRPr lang="cs-CZ" dirty="0"/>
          </a:p>
        </p:txBody>
      </p:sp>
      <p:pic>
        <p:nvPicPr>
          <p:cNvPr id="10244" name="Picture 4" descr="Is U.S. Preeminence in High-Tech Medicine a Myth? The Case of Cystic  Fibrosis">
            <a:extLst>
              <a:ext uri="{FF2B5EF4-FFF2-40B4-BE49-F238E27FC236}">
                <a16:creationId xmlns:a16="http://schemas.microsoft.com/office/drawing/2014/main" id="{3DE748FB-A6A8-4388-976F-C7C0FBE6F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437" y="3631938"/>
            <a:ext cx="463770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ystic fibrosis sufferers win affordable drug lifeline - The Junction">
            <a:extLst>
              <a:ext uri="{FF2B5EF4-FFF2-40B4-BE49-F238E27FC236}">
                <a16:creationId xmlns:a16="http://schemas.microsoft.com/office/drawing/2014/main" id="{07F38C4D-8DF8-404F-998C-2F7441393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30" y="3603047"/>
            <a:ext cx="3107807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Kalendář Slané ženy 2018 | Eshop - Klub nemocných cystickou fibrózou">
            <a:extLst>
              <a:ext uri="{FF2B5EF4-FFF2-40B4-BE49-F238E27FC236}">
                <a16:creationId xmlns:a16="http://schemas.microsoft.com/office/drawing/2014/main" id="{0C688641-94FB-427F-A9E7-5392A4D4C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524" y="3515407"/>
            <a:ext cx="2292614" cy="334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Kalendář Slané ženy 2018 | Eshop - Klub nemocných cystickou fibrózou">
            <a:extLst>
              <a:ext uri="{FF2B5EF4-FFF2-40B4-BE49-F238E27FC236}">
                <a16:creationId xmlns:a16="http://schemas.microsoft.com/office/drawing/2014/main" id="{F861D883-56B7-413D-B6B9-77F01FE10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41" y="3515407"/>
            <a:ext cx="2297431" cy="334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alty Girls by Ian Pettigrew - Capture magazine">
            <a:extLst>
              <a:ext uri="{FF2B5EF4-FFF2-40B4-BE49-F238E27FC236}">
                <a16:creationId xmlns:a16="http://schemas.microsoft.com/office/drawing/2014/main" id="{48AB0251-5FA1-4FB7-8113-641995F6A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963" y="609600"/>
            <a:ext cx="5152037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ystic Fibrosis - Kin Canada">
            <a:extLst>
              <a:ext uri="{FF2B5EF4-FFF2-40B4-BE49-F238E27FC236}">
                <a16:creationId xmlns:a16="http://schemas.microsoft.com/office/drawing/2014/main" id="{3FFEACAD-0119-4C63-9DC4-EBF696272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913" y="130437"/>
            <a:ext cx="1929220" cy="268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387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C09DF1-3373-4865-8BF7-61863E8CC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123950"/>
            <a:ext cx="8596668" cy="976309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THANK YOU</a:t>
            </a:r>
          </a:p>
        </p:txBody>
      </p:sp>
      <p:pic>
        <p:nvPicPr>
          <p:cNvPr id="1026" name="Picture 2" descr="TIS Brno - Transfuziologické Informační Systémy">
            <a:extLst>
              <a:ext uri="{FF2B5EF4-FFF2-40B4-BE49-F238E27FC236}">
                <a16:creationId xmlns:a16="http://schemas.microsoft.com/office/drawing/2014/main" id="{8B4F8F9D-E135-4591-86E6-A557C1665A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02" y="2763087"/>
            <a:ext cx="41529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lub cystické fibrózy">
            <a:extLst>
              <a:ext uri="{FF2B5EF4-FFF2-40B4-BE49-F238E27FC236}">
                <a16:creationId xmlns:a16="http://schemas.microsoft.com/office/drawing/2014/main" id="{B75AF21D-A99C-4DA7-A612-4E9CAA689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3" y="4672013"/>
            <a:ext cx="318135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dad Masaryk - Grupo Compostela de Universidades">
            <a:extLst>
              <a:ext uri="{FF2B5EF4-FFF2-40B4-BE49-F238E27FC236}">
                <a16:creationId xmlns:a16="http://schemas.microsoft.com/office/drawing/2014/main" id="{C614F16B-84FA-4445-863C-8BEF937FA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4798219"/>
            <a:ext cx="3728032" cy="118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CFS - Home | Facebook">
            <a:extLst>
              <a:ext uri="{FF2B5EF4-FFF2-40B4-BE49-F238E27FC236}">
                <a16:creationId xmlns:a16="http://schemas.microsoft.com/office/drawing/2014/main" id="{AF5C6521-C12E-4344-98E5-4D386984C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3" y="2719394"/>
            <a:ext cx="1595437" cy="159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ystic Fibrosis Foundation Lab - MassBio">
            <a:extLst>
              <a:ext uri="{FF2B5EF4-FFF2-40B4-BE49-F238E27FC236}">
                <a16:creationId xmlns:a16="http://schemas.microsoft.com/office/drawing/2014/main" id="{FBB9F7F4-D7A6-4A12-BF8A-DFD8878E6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361" y="2763087"/>
            <a:ext cx="2384061" cy="13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84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3C97D1-F104-4262-B104-087B2B272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DEFINITION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BDAAD2-7A79-4D56-9D28-CD72FFE88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09775"/>
            <a:ext cx="8596668" cy="40315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Most </a:t>
            </a:r>
            <a:r>
              <a:rPr lang="cs-CZ" dirty="0" err="1"/>
              <a:t>frequent</a:t>
            </a:r>
            <a:r>
              <a:rPr lang="cs-CZ" dirty="0"/>
              <a:t> </a:t>
            </a:r>
            <a:r>
              <a:rPr lang="cs-CZ" dirty="0" err="1"/>
              <a:t>congenital</a:t>
            </a:r>
            <a:r>
              <a:rPr lang="cs-CZ" dirty="0"/>
              <a:t> </a:t>
            </a:r>
            <a:r>
              <a:rPr lang="cs-CZ" dirty="0" err="1"/>
              <a:t>metabolic</a:t>
            </a:r>
            <a:r>
              <a:rPr lang="cs-CZ" dirty="0"/>
              <a:t> </a:t>
            </a:r>
            <a:r>
              <a:rPr lang="cs-CZ" dirty="0" err="1"/>
              <a:t>disease</a:t>
            </a:r>
            <a:endParaRPr lang="cs-CZ" dirty="0"/>
          </a:p>
          <a:p>
            <a:r>
              <a:rPr lang="cs-CZ" dirty="0" err="1"/>
              <a:t>Autosomal</a:t>
            </a:r>
            <a:r>
              <a:rPr lang="cs-CZ" dirty="0"/>
              <a:t> </a:t>
            </a:r>
            <a:r>
              <a:rPr lang="cs-CZ" dirty="0" err="1"/>
              <a:t>recessive</a:t>
            </a:r>
            <a:r>
              <a:rPr lang="cs-CZ" dirty="0"/>
              <a:t> inheritance – </a:t>
            </a:r>
            <a:r>
              <a:rPr lang="cs-CZ" dirty="0" err="1"/>
              <a:t>only</a:t>
            </a:r>
            <a:r>
              <a:rPr lang="cs-CZ" dirty="0"/>
              <a:t> a person </a:t>
            </a:r>
            <a:r>
              <a:rPr lang="cs-CZ" dirty="0" err="1"/>
              <a:t>with</a:t>
            </a:r>
            <a:r>
              <a:rPr lang="cs-CZ" dirty="0"/>
              <a:t> 2 </a:t>
            </a:r>
            <a:r>
              <a:rPr lang="cs-CZ" dirty="0" err="1"/>
              <a:t>clinically</a:t>
            </a:r>
            <a:r>
              <a:rPr lang="cs-CZ" dirty="0"/>
              <a:t> </a:t>
            </a:r>
            <a:r>
              <a:rPr lang="cs-CZ" dirty="0" err="1"/>
              <a:t>significant</a:t>
            </a:r>
            <a:r>
              <a:rPr lang="cs-CZ" dirty="0"/>
              <a:t> </a:t>
            </a:r>
            <a:r>
              <a:rPr lang="cs-CZ" dirty="0" err="1"/>
              <a:t>mutations</a:t>
            </a:r>
            <a:r>
              <a:rPr lang="cs-CZ" dirty="0"/>
              <a:t> </a:t>
            </a:r>
            <a:r>
              <a:rPr lang="cs-CZ" dirty="0" err="1"/>
              <a:t>becomes</a:t>
            </a:r>
            <a:r>
              <a:rPr lang="cs-CZ" dirty="0"/>
              <a:t> </a:t>
            </a:r>
            <a:r>
              <a:rPr lang="cs-CZ" dirty="0" err="1"/>
              <a:t>ill</a:t>
            </a:r>
            <a:endParaRPr lang="cs-CZ" dirty="0"/>
          </a:p>
          <a:p>
            <a:r>
              <a:rPr lang="cs-CZ" dirty="0" err="1"/>
              <a:t>Progressive</a:t>
            </a:r>
            <a:r>
              <a:rPr lang="cs-CZ" dirty="0"/>
              <a:t> </a:t>
            </a:r>
            <a:r>
              <a:rPr lang="cs-CZ" dirty="0" err="1"/>
              <a:t>lung</a:t>
            </a:r>
            <a:r>
              <a:rPr lang="cs-CZ" dirty="0"/>
              <a:t> </a:t>
            </a:r>
            <a:r>
              <a:rPr lang="cs-CZ" dirty="0" err="1"/>
              <a:t>disease</a:t>
            </a:r>
            <a:r>
              <a:rPr lang="cs-CZ" dirty="0"/>
              <a:t>, </a:t>
            </a:r>
            <a:r>
              <a:rPr lang="cs-CZ" dirty="0" err="1"/>
              <a:t>pancreatic</a:t>
            </a:r>
            <a:r>
              <a:rPr lang="cs-CZ" dirty="0"/>
              <a:t> </a:t>
            </a:r>
            <a:r>
              <a:rPr lang="cs-CZ" dirty="0" err="1"/>
              <a:t>insuficiency</a:t>
            </a:r>
            <a:r>
              <a:rPr lang="cs-CZ" dirty="0"/>
              <a:t>, </a:t>
            </a:r>
            <a:r>
              <a:rPr lang="cs-CZ" dirty="0" err="1"/>
              <a:t>high</a:t>
            </a:r>
            <a:r>
              <a:rPr lang="cs-CZ" dirty="0"/>
              <a:t> </a:t>
            </a:r>
            <a:r>
              <a:rPr lang="cs-CZ" dirty="0" err="1"/>
              <a:t>concentration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electrolytes</a:t>
            </a:r>
            <a:r>
              <a:rPr lang="cs-CZ" dirty="0"/>
              <a:t> in </a:t>
            </a:r>
            <a:r>
              <a:rPr lang="cs-CZ" dirty="0" err="1"/>
              <a:t>sweat</a:t>
            </a:r>
            <a:r>
              <a:rPr lang="cs-CZ" dirty="0"/>
              <a:t>, </a:t>
            </a:r>
            <a:r>
              <a:rPr lang="cs-CZ" dirty="0" err="1"/>
              <a:t>azoospermia</a:t>
            </a:r>
            <a:r>
              <a:rPr lang="cs-CZ" dirty="0"/>
              <a:t>, </a:t>
            </a:r>
            <a:r>
              <a:rPr lang="cs-CZ" dirty="0" err="1"/>
              <a:t>affects</a:t>
            </a:r>
            <a:r>
              <a:rPr lang="cs-CZ" dirty="0"/>
              <a:t> liver, </a:t>
            </a:r>
            <a:r>
              <a:rPr lang="cs-CZ" dirty="0" err="1"/>
              <a:t>intestines</a:t>
            </a:r>
          </a:p>
          <a:p>
            <a:r>
              <a:rPr lang="cs-CZ" dirty="0" err="1"/>
              <a:t>Described</a:t>
            </a:r>
            <a:r>
              <a:rPr lang="cs-CZ" dirty="0"/>
              <a:t> in 1938, gene </a:t>
            </a:r>
            <a:r>
              <a:rPr lang="cs-CZ" dirty="0" err="1"/>
              <a:t>discovered</a:t>
            </a:r>
            <a:r>
              <a:rPr lang="cs-CZ" dirty="0"/>
              <a:t> in 1989, </a:t>
            </a:r>
            <a:r>
              <a:rPr lang="cs-CZ" dirty="0" err="1"/>
              <a:t>name</a:t>
            </a:r>
            <a:r>
              <a:rPr lang="cs-CZ" dirty="0"/>
              <a:t> </a:t>
            </a:r>
            <a:r>
              <a:rPr lang="cs-CZ" dirty="0" err="1"/>
              <a:t>refers</a:t>
            </a:r>
            <a:r>
              <a:rPr lang="cs-CZ" dirty="0"/>
              <a:t> to </a:t>
            </a:r>
            <a:r>
              <a:rPr lang="cs-CZ" dirty="0" err="1"/>
              <a:t>pancreatic</a:t>
            </a:r>
            <a:r>
              <a:rPr lang="cs-CZ" dirty="0"/>
              <a:t> </a:t>
            </a:r>
            <a:r>
              <a:rPr lang="cs-CZ" dirty="0" err="1"/>
              <a:t>fibrotic</a:t>
            </a:r>
            <a:r>
              <a:rPr lang="cs-CZ" dirty="0"/>
              <a:t> and </a:t>
            </a:r>
            <a:r>
              <a:rPr lang="cs-CZ" dirty="0" err="1"/>
              <a:t>cystic</a:t>
            </a:r>
            <a:r>
              <a:rPr lang="cs-CZ" dirty="0"/>
              <a:t> </a:t>
            </a:r>
            <a:r>
              <a:rPr lang="cs-CZ" dirty="0" err="1"/>
              <a:t>conversion</a:t>
            </a:r>
            <a:endParaRPr lang="cs-CZ" dirty="0"/>
          </a:p>
        </p:txBody>
      </p:sp>
      <p:pic>
        <p:nvPicPr>
          <p:cNvPr id="2052" name="Picture 4" descr="Autosomal recessive inheritance pattern">
            <a:extLst>
              <a:ext uri="{FF2B5EF4-FFF2-40B4-BE49-F238E27FC236}">
                <a16:creationId xmlns:a16="http://schemas.microsoft.com/office/drawing/2014/main" id="{202268B7-7BC0-482D-9519-2C34B91E1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917" y="4492901"/>
            <a:ext cx="4981575" cy="211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095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293D9B-CD48-42F8-BD57-8F4AD2ADC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EPIDEMIOLOGY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C0C50C-A69E-4500-802D-CAC6B0C19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1:2500 – 4500 </a:t>
            </a:r>
            <a:r>
              <a:rPr lang="cs-CZ" dirty="0" err="1"/>
              <a:t>Caucasian</a:t>
            </a:r>
            <a:r>
              <a:rPr lang="cs-CZ" dirty="0"/>
              <a:t> </a:t>
            </a:r>
            <a:r>
              <a:rPr lang="cs-CZ" dirty="0" err="1"/>
              <a:t>newborns</a:t>
            </a:r>
            <a:r>
              <a:rPr lang="cs-CZ" dirty="0"/>
              <a:t> </a:t>
            </a:r>
          </a:p>
          <a:p>
            <a:r>
              <a:rPr lang="cs-CZ" dirty="0"/>
              <a:t>35 </a:t>
            </a:r>
            <a:r>
              <a:rPr lang="cs-CZ" dirty="0" err="1"/>
              <a:t>newborns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CF per </a:t>
            </a:r>
            <a:r>
              <a:rPr lang="cs-CZ" dirty="0" err="1"/>
              <a:t>year</a:t>
            </a:r>
            <a:r>
              <a:rPr lang="cs-CZ" dirty="0"/>
              <a:t> in Czech Republic</a:t>
            </a:r>
          </a:p>
          <a:p>
            <a:r>
              <a:rPr lang="cs-CZ" dirty="0" err="1"/>
              <a:t>Every</a:t>
            </a:r>
            <a:r>
              <a:rPr lang="cs-CZ" dirty="0"/>
              <a:t> 25th person CFTR </a:t>
            </a:r>
            <a:r>
              <a:rPr lang="cs-CZ" dirty="0" err="1"/>
              <a:t>mutation</a:t>
            </a:r>
            <a:r>
              <a:rPr lang="cs-CZ" dirty="0"/>
              <a:t> </a:t>
            </a:r>
            <a:r>
              <a:rPr lang="cs-CZ" dirty="0" err="1"/>
              <a:t>carrier</a:t>
            </a:r>
            <a:endParaRPr lang="cs-CZ" dirty="0"/>
          </a:p>
        </p:txBody>
      </p:sp>
      <p:pic>
        <p:nvPicPr>
          <p:cNvPr id="3074" name="Picture 2" descr="Český registr cystické fibrózy 2.0">
            <a:extLst>
              <a:ext uri="{FF2B5EF4-FFF2-40B4-BE49-F238E27FC236}">
                <a16:creationId xmlns:a16="http://schemas.microsoft.com/office/drawing/2014/main" id="{0FDF8832-4BF4-4EE9-A623-B69761298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593" y="4005282"/>
            <a:ext cx="3267075" cy="236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entrová péče o pacienty s cystickou fibrózou: situace v ČR - PDF Stažení  zdarma">
            <a:extLst>
              <a:ext uri="{FF2B5EF4-FFF2-40B4-BE49-F238E27FC236}">
                <a16:creationId xmlns:a16="http://schemas.microsoft.com/office/drawing/2014/main" id="{B1805FE9-67BE-4995-8578-CD8D4F5F6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3" y="3883038"/>
            <a:ext cx="2581275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585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1172D3-C3EF-4CB1-8A72-2D213228D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GENETICS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C76018-DF93-455D-83D5-A65AE2746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6212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CFTR gene </a:t>
            </a:r>
            <a:r>
              <a:rPr lang="cs-CZ" dirty="0" err="1"/>
              <a:t>codes</a:t>
            </a:r>
            <a:r>
              <a:rPr lang="cs-CZ" dirty="0"/>
              <a:t> CFTR protein (ion </a:t>
            </a:r>
            <a:r>
              <a:rPr lang="cs-CZ" dirty="0" err="1"/>
              <a:t>transmembrane</a:t>
            </a:r>
            <a:r>
              <a:rPr lang="cs-CZ" dirty="0"/>
              <a:t> </a:t>
            </a:r>
            <a:r>
              <a:rPr lang="cs-CZ" dirty="0" err="1"/>
              <a:t>conductance</a:t>
            </a:r>
            <a:r>
              <a:rPr lang="cs-CZ" dirty="0"/>
              <a:t> </a:t>
            </a:r>
            <a:r>
              <a:rPr lang="cs-CZ" dirty="0" err="1"/>
              <a:t>regulator</a:t>
            </a:r>
            <a:r>
              <a:rPr lang="cs-CZ" dirty="0"/>
              <a:t>)</a:t>
            </a:r>
          </a:p>
          <a:p>
            <a:r>
              <a:rPr lang="cs-CZ" dirty="0"/>
              <a:t>&gt; 2000 </a:t>
            </a:r>
            <a:r>
              <a:rPr lang="cs-CZ" dirty="0" err="1"/>
              <a:t>mutations</a:t>
            </a:r>
            <a:r>
              <a:rPr lang="cs-CZ" dirty="0"/>
              <a:t> </a:t>
            </a:r>
            <a:r>
              <a:rPr lang="cs-CZ" dirty="0" err="1"/>
              <a:t>known</a:t>
            </a:r>
            <a:r>
              <a:rPr lang="cs-CZ" dirty="0"/>
              <a:t> – most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them</a:t>
            </a:r>
            <a:r>
              <a:rPr lang="cs-CZ" dirty="0"/>
              <a:t> are </a:t>
            </a:r>
            <a:r>
              <a:rPr lang="cs-CZ" dirty="0" err="1"/>
              <a:t>rare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don‘t</a:t>
            </a:r>
            <a:r>
              <a:rPr lang="cs-CZ" dirty="0"/>
              <a:t> cause manifest </a:t>
            </a:r>
            <a:r>
              <a:rPr lang="cs-CZ" dirty="0" err="1"/>
              <a:t>disease</a:t>
            </a:r>
            <a:endParaRPr lang="cs-CZ" dirty="0"/>
          </a:p>
          <a:p>
            <a:r>
              <a:rPr lang="cs-CZ" dirty="0"/>
              <a:t>30 </a:t>
            </a:r>
            <a:r>
              <a:rPr lang="cs-CZ" dirty="0" err="1"/>
              <a:t>mutations</a:t>
            </a:r>
            <a:r>
              <a:rPr lang="cs-CZ" dirty="0"/>
              <a:t> cause manifest CF </a:t>
            </a:r>
          </a:p>
          <a:p>
            <a:r>
              <a:rPr lang="cs-CZ" dirty="0"/>
              <a:t>Most </a:t>
            </a:r>
            <a:r>
              <a:rPr lang="cs-CZ" dirty="0" err="1"/>
              <a:t>frequent</a:t>
            </a:r>
            <a:r>
              <a:rPr lang="cs-CZ" dirty="0"/>
              <a:t> </a:t>
            </a:r>
            <a:r>
              <a:rPr lang="cs-CZ" dirty="0" err="1"/>
              <a:t>mutation</a:t>
            </a:r>
            <a:r>
              <a:rPr lang="cs-CZ" dirty="0"/>
              <a:t> </a:t>
            </a:r>
            <a:r>
              <a:rPr lang="cs-CZ" i="1" dirty="0"/>
              <a:t>F508del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u="sng" dirty="0" err="1"/>
              <a:t>Relationship</a:t>
            </a:r>
            <a:r>
              <a:rPr lang="cs-CZ" u="sng" dirty="0"/>
              <a:t> </a:t>
            </a:r>
            <a:r>
              <a:rPr lang="cs-CZ" u="sng" dirty="0" err="1"/>
              <a:t>of</a:t>
            </a:r>
            <a:r>
              <a:rPr lang="cs-CZ" u="sng" dirty="0"/>
              <a:t> </a:t>
            </a:r>
            <a:r>
              <a:rPr lang="cs-CZ" u="sng" dirty="0" err="1"/>
              <a:t>the</a:t>
            </a:r>
            <a:r>
              <a:rPr lang="cs-CZ" u="sng" dirty="0"/>
              <a:t> genotype and </a:t>
            </a:r>
            <a:r>
              <a:rPr lang="cs-CZ" u="sng" dirty="0" err="1"/>
              <a:t>the</a:t>
            </a:r>
            <a:r>
              <a:rPr lang="cs-CZ" u="sng" dirty="0"/>
              <a:t> </a:t>
            </a:r>
            <a:r>
              <a:rPr lang="cs-CZ" u="sng" dirty="0" err="1"/>
              <a:t>phenotype</a:t>
            </a:r>
            <a:r>
              <a:rPr lang="cs-CZ" u="sng" dirty="0"/>
              <a:t>:</a:t>
            </a:r>
          </a:p>
          <a:p>
            <a:r>
              <a:rPr lang="cs-CZ" dirty="0"/>
              <a:t>Severe </a:t>
            </a:r>
            <a:r>
              <a:rPr lang="cs-CZ" dirty="0" err="1"/>
              <a:t>mutations</a:t>
            </a:r>
            <a:r>
              <a:rPr lang="cs-CZ" dirty="0"/>
              <a:t> – </a:t>
            </a:r>
            <a:r>
              <a:rPr lang="cs-CZ" dirty="0" err="1"/>
              <a:t>classic</a:t>
            </a:r>
            <a:r>
              <a:rPr lang="cs-CZ" dirty="0"/>
              <a:t> </a:t>
            </a:r>
            <a:r>
              <a:rPr lang="cs-CZ" dirty="0" err="1"/>
              <a:t>signs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CF</a:t>
            </a:r>
          </a:p>
          <a:p>
            <a:r>
              <a:rPr lang="cs-CZ" dirty="0" err="1"/>
              <a:t>Mild</a:t>
            </a:r>
            <a:r>
              <a:rPr lang="cs-CZ" dirty="0"/>
              <a:t> </a:t>
            </a:r>
            <a:r>
              <a:rPr lang="cs-CZ" dirty="0" err="1"/>
              <a:t>mutations</a:t>
            </a:r>
            <a:r>
              <a:rPr lang="cs-CZ" dirty="0"/>
              <a:t> – </a:t>
            </a:r>
            <a:r>
              <a:rPr lang="cs-CZ" dirty="0" err="1"/>
              <a:t>atypical</a:t>
            </a:r>
            <a:r>
              <a:rPr lang="cs-CZ" dirty="0"/>
              <a:t> </a:t>
            </a:r>
            <a:r>
              <a:rPr lang="cs-CZ" dirty="0" err="1"/>
              <a:t>forms</a:t>
            </a:r>
            <a:r>
              <a:rPr lang="cs-CZ" dirty="0"/>
              <a:t> – </a:t>
            </a:r>
            <a:r>
              <a:rPr lang="cs-CZ" dirty="0" err="1"/>
              <a:t>sufficient</a:t>
            </a:r>
            <a:r>
              <a:rPr lang="cs-CZ" dirty="0"/>
              <a:t> </a:t>
            </a:r>
            <a:r>
              <a:rPr lang="cs-CZ" dirty="0" err="1"/>
              <a:t>pancreatic</a:t>
            </a:r>
            <a:r>
              <a:rPr lang="cs-CZ" dirty="0"/>
              <a:t> </a:t>
            </a:r>
            <a:r>
              <a:rPr lang="cs-CZ" dirty="0" err="1"/>
              <a:t>function</a:t>
            </a:r>
            <a:r>
              <a:rPr lang="cs-CZ" dirty="0"/>
              <a:t>, </a:t>
            </a:r>
            <a:r>
              <a:rPr lang="cs-CZ" dirty="0" err="1"/>
              <a:t>borderline</a:t>
            </a:r>
            <a:r>
              <a:rPr lang="cs-CZ" dirty="0"/>
              <a:t> </a:t>
            </a:r>
            <a:r>
              <a:rPr lang="cs-CZ" dirty="0" err="1"/>
              <a:t>limits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sweat</a:t>
            </a:r>
            <a:r>
              <a:rPr lang="cs-CZ" dirty="0"/>
              <a:t> test, </a:t>
            </a:r>
            <a:r>
              <a:rPr lang="cs-CZ" dirty="0" err="1"/>
              <a:t>late</a:t>
            </a:r>
            <a:r>
              <a:rPr lang="cs-CZ" dirty="0"/>
              <a:t> </a:t>
            </a:r>
            <a:r>
              <a:rPr lang="cs-CZ" dirty="0" err="1"/>
              <a:t>onset</a:t>
            </a:r>
            <a:r>
              <a:rPr lang="cs-CZ" dirty="0"/>
              <a:t> and </a:t>
            </a:r>
            <a:r>
              <a:rPr lang="cs-CZ" dirty="0" err="1"/>
              <a:t>mild</a:t>
            </a:r>
            <a:r>
              <a:rPr lang="cs-CZ" dirty="0"/>
              <a:t> </a:t>
            </a:r>
            <a:r>
              <a:rPr lang="cs-CZ" dirty="0" err="1"/>
              <a:t>respiratory</a:t>
            </a:r>
            <a:r>
              <a:rPr lang="cs-CZ" dirty="0"/>
              <a:t> </a:t>
            </a:r>
            <a:r>
              <a:rPr lang="cs-CZ" dirty="0" err="1"/>
              <a:t>manifestation</a:t>
            </a:r>
            <a:r>
              <a:rPr lang="cs-CZ" dirty="0"/>
              <a:t>, </a:t>
            </a:r>
            <a:r>
              <a:rPr lang="cs-CZ" dirty="0" err="1"/>
              <a:t>normal</a:t>
            </a:r>
            <a:r>
              <a:rPr lang="cs-CZ" dirty="0"/>
              <a:t> liver </a:t>
            </a:r>
            <a:r>
              <a:rPr lang="cs-CZ" dirty="0" err="1"/>
              <a:t>function</a:t>
            </a:r>
            <a:endParaRPr lang="cs-CZ" dirty="0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A2E5D5AD-C74B-4D18-9C4C-7226B60E1D5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91325" y="3283093"/>
            <a:ext cx="2952750" cy="176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06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F79548-3BBC-40F3-8259-1FCDB69E0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PATHOPHYSIOLOGY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604E37-7ACD-42C0-B9C6-9AD1E7738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14312"/>
            <a:ext cx="8687653" cy="43270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Gene </a:t>
            </a:r>
            <a:r>
              <a:rPr lang="cs-CZ" dirty="0" err="1"/>
              <a:t>product</a:t>
            </a:r>
            <a:r>
              <a:rPr lang="cs-CZ" dirty="0"/>
              <a:t> – chloride </a:t>
            </a:r>
            <a:r>
              <a:rPr lang="cs-CZ" dirty="0" err="1"/>
              <a:t>chanel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epithelial</a:t>
            </a:r>
            <a:r>
              <a:rPr lang="cs-CZ" dirty="0"/>
              <a:t> </a:t>
            </a:r>
            <a:r>
              <a:rPr lang="cs-CZ" dirty="0" err="1"/>
              <a:t>cell‘s</a:t>
            </a:r>
            <a:r>
              <a:rPr lang="cs-CZ" dirty="0"/>
              <a:t> </a:t>
            </a:r>
            <a:r>
              <a:rPr lang="cs-CZ" dirty="0" err="1"/>
              <a:t>membrane</a:t>
            </a:r>
            <a:endParaRPr lang="cs-CZ" dirty="0"/>
          </a:p>
          <a:p>
            <a:r>
              <a:rPr lang="cs-CZ" u="sng" dirty="0" err="1"/>
              <a:t>Impermeability</a:t>
            </a:r>
            <a:r>
              <a:rPr lang="cs-CZ" u="sng" dirty="0"/>
              <a:t> to chloride </a:t>
            </a:r>
            <a:r>
              <a:rPr lang="cs-CZ" u="sng" dirty="0" err="1"/>
              <a:t>ions</a:t>
            </a:r>
            <a:r>
              <a:rPr lang="cs-CZ" u="sng" dirty="0"/>
              <a:t>:</a:t>
            </a:r>
          </a:p>
          <a:p>
            <a:r>
              <a:rPr lang="cs-CZ" dirty="0"/>
              <a:t>1. </a:t>
            </a:r>
            <a:r>
              <a:rPr lang="cs-CZ" dirty="0" err="1"/>
              <a:t>thickening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mucus</a:t>
            </a:r>
            <a:r>
              <a:rPr lang="cs-CZ" dirty="0"/>
              <a:t> </a:t>
            </a:r>
            <a:r>
              <a:rPr lang="cs-CZ" dirty="0" err="1"/>
              <a:t>secretions</a:t>
            </a:r>
            <a:r>
              <a:rPr lang="cs-CZ" dirty="0"/>
              <a:t> – </a:t>
            </a:r>
            <a:r>
              <a:rPr lang="cs-CZ" dirty="0" err="1"/>
              <a:t>mucociliary</a:t>
            </a:r>
            <a:r>
              <a:rPr lang="cs-CZ" dirty="0"/>
              <a:t> clearance </a:t>
            </a:r>
            <a:r>
              <a:rPr lang="cs-CZ" dirty="0" err="1"/>
              <a:t>disorder</a:t>
            </a:r>
            <a:r>
              <a:rPr lang="cs-CZ" dirty="0"/>
              <a:t> – </a:t>
            </a:r>
            <a:r>
              <a:rPr lang="cs-CZ" dirty="0" err="1"/>
              <a:t>mucus</a:t>
            </a:r>
            <a:r>
              <a:rPr lang="cs-CZ" dirty="0"/>
              <a:t> </a:t>
            </a:r>
            <a:r>
              <a:rPr lang="cs-CZ" dirty="0" err="1"/>
              <a:t>retention</a:t>
            </a:r>
            <a:r>
              <a:rPr lang="cs-CZ" dirty="0"/>
              <a:t> – </a:t>
            </a:r>
            <a:r>
              <a:rPr lang="cs-CZ" dirty="0" err="1"/>
              <a:t>bacterial</a:t>
            </a:r>
            <a:r>
              <a:rPr lang="cs-CZ" dirty="0"/>
              <a:t> </a:t>
            </a:r>
            <a:r>
              <a:rPr lang="cs-CZ" dirty="0" err="1"/>
              <a:t>colonisation</a:t>
            </a:r>
            <a:r>
              <a:rPr lang="cs-CZ" dirty="0"/>
              <a:t> (biofilm) – </a:t>
            </a:r>
            <a:r>
              <a:rPr lang="cs-CZ" dirty="0" err="1"/>
              <a:t>neutrophil</a:t>
            </a:r>
            <a:r>
              <a:rPr lang="cs-CZ" dirty="0"/>
              <a:t> </a:t>
            </a:r>
            <a:r>
              <a:rPr lang="cs-CZ" dirty="0" err="1"/>
              <a:t>infection</a:t>
            </a:r>
            <a:r>
              <a:rPr lang="cs-CZ" dirty="0"/>
              <a:t> – </a:t>
            </a:r>
            <a:r>
              <a:rPr lang="cs-CZ" dirty="0" err="1"/>
              <a:t>bronchiectasis</a:t>
            </a:r>
            <a:r>
              <a:rPr lang="cs-CZ" dirty="0"/>
              <a:t>, </a:t>
            </a:r>
            <a:r>
              <a:rPr lang="cs-CZ" dirty="0" err="1"/>
              <a:t>obstructive</a:t>
            </a:r>
            <a:r>
              <a:rPr lang="cs-CZ" dirty="0"/>
              <a:t> </a:t>
            </a:r>
            <a:r>
              <a:rPr lang="cs-CZ" dirty="0" err="1"/>
              <a:t>ventilation</a:t>
            </a:r>
            <a:r>
              <a:rPr lang="cs-CZ" dirty="0"/>
              <a:t> </a:t>
            </a:r>
            <a:r>
              <a:rPr lang="cs-CZ" dirty="0" err="1"/>
              <a:t>disorder</a:t>
            </a:r>
            <a:r>
              <a:rPr lang="cs-CZ" dirty="0"/>
              <a:t>, </a:t>
            </a:r>
            <a:r>
              <a:rPr lang="cs-CZ" dirty="0" err="1"/>
              <a:t>respiratory</a:t>
            </a:r>
            <a:r>
              <a:rPr lang="cs-CZ" dirty="0"/>
              <a:t> </a:t>
            </a:r>
            <a:r>
              <a:rPr lang="cs-CZ" dirty="0" err="1"/>
              <a:t>insuficiency</a:t>
            </a:r>
            <a:r>
              <a:rPr lang="cs-CZ" dirty="0"/>
              <a:t>, </a:t>
            </a:r>
            <a:r>
              <a:rPr lang="cs-CZ" dirty="0" err="1"/>
              <a:t>blockage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ducts</a:t>
            </a:r>
            <a:r>
              <a:rPr lang="cs-CZ" dirty="0"/>
              <a:t> </a:t>
            </a:r>
            <a:r>
              <a:rPr lang="cs-CZ" dirty="0" err="1"/>
              <a:t>carrying</a:t>
            </a:r>
            <a:r>
              <a:rPr lang="cs-CZ" dirty="0"/>
              <a:t> digestive </a:t>
            </a:r>
            <a:r>
              <a:rPr lang="cs-CZ" dirty="0" err="1"/>
              <a:t>enzymes</a:t>
            </a:r>
            <a:r>
              <a:rPr lang="cs-CZ" dirty="0"/>
              <a:t> - </a:t>
            </a:r>
            <a:r>
              <a:rPr lang="cs-CZ" dirty="0" err="1"/>
              <a:t>demage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pancreas</a:t>
            </a:r>
            <a:r>
              <a:rPr lang="cs-CZ" dirty="0"/>
              <a:t> and liver, </a:t>
            </a:r>
            <a:r>
              <a:rPr lang="cs-CZ" dirty="0" err="1"/>
              <a:t>reduced</a:t>
            </a:r>
            <a:r>
              <a:rPr lang="cs-CZ" dirty="0"/>
              <a:t> fertility</a:t>
            </a:r>
          </a:p>
          <a:p>
            <a:r>
              <a:rPr lang="cs-CZ" dirty="0"/>
              <a:t>2. </a:t>
            </a:r>
            <a:r>
              <a:rPr lang="cs-CZ" dirty="0" err="1"/>
              <a:t>chlorides</a:t>
            </a:r>
            <a:r>
              <a:rPr lang="cs-CZ" dirty="0"/>
              <a:t> and </a:t>
            </a:r>
            <a:r>
              <a:rPr lang="cs-CZ" dirty="0" err="1"/>
              <a:t>sodium</a:t>
            </a:r>
            <a:r>
              <a:rPr lang="cs-CZ" dirty="0"/>
              <a:t> </a:t>
            </a:r>
            <a:r>
              <a:rPr lang="cs-CZ" dirty="0" err="1"/>
              <a:t>cannot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resorbed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sweat</a:t>
            </a:r>
            <a:r>
              <a:rPr lang="cs-CZ" dirty="0"/>
              <a:t> </a:t>
            </a:r>
            <a:r>
              <a:rPr lang="cs-CZ" dirty="0" err="1"/>
              <a:t>glands</a:t>
            </a:r>
            <a:endParaRPr lang="cs-CZ" dirty="0"/>
          </a:p>
        </p:txBody>
      </p:sp>
      <p:pic>
        <p:nvPicPr>
          <p:cNvPr id="4098" name="Picture 2" descr="The defect in cystic fibrosis. A mutation in the CFTR gene prevents Cl... |  Download Scientific Diagram">
            <a:extLst>
              <a:ext uri="{FF2B5EF4-FFF2-40B4-BE49-F238E27FC236}">
                <a16:creationId xmlns:a16="http://schemas.microsoft.com/office/drawing/2014/main" id="{0FB69D74-1DC2-4B75-9E20-6827DEA7D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4585895"/>
            <a:ext cx="5219700" cy="227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149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98D26A-063B-4BC5-8CF9-F7F88923F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6754221" cy="1320800"/>
          </a:xfrm>
        </p:spPr>
        <p:txBody>
          <a:bodyPr/>
          <a:lstStyle/>
          <a:p>
            <a:pPr algn="ctr"/>
            <a:r>
              <a:rPr lang="cs-CZ" dirty="0"/>
              <a:t>DIAGNOSTICS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484497-E069-47C3-8234-230FBA377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 err="1"/>
              <a:t>Typical</a:t>
            </a:r>
            <a:r>
              <a:rPr lang="cs-CZ" dirty="0"/>
              <a:t> </a:t>
            </a:r>
            <a:r>
              <a:rPr lang="cs-CZ" dirty="0" err="1"/>
              <a:t>clinical</a:t>
            </a:r>
            <a:r>
              <a:rPr lang="cs-CZ" dirty="0"/>
              <a:t> </a:t>
            </a:r>
            <a:r>
              <a:rPr lang="cs-CZ" dirty="0" err="1"/>
              <a:t>signs</a:t>
            </a:r>
            <a:r>
              <a:rPr lang="cs-CZ" dirty="0"/>
              <a:t> and/</a:t>
            </a:r>
            <a:r>
              <a:rPr lang="cs-CZ" dirty="0" err="1"/>
              <a:t>or</a:t>
            </a:r>
            <a:endParaRPr lang="cs-CZ" dirty="0"/>
          </a:p>
          <a:p>
            <a:r>
              <a:rPr lang="cs-CZ" dirty="0" err="1"/>
              <a:t>Family</a:t>
            </a:r>
            <a:r>
              <a:rPr lang="cs-CZ" dirty="0"/>
              <a:t> </a:t>
            </a:r>
            <a:r>
              <a:rPr lang="cs-CZ" dirty="0" err="1"/>
              <a:t>history</a:t>
            </a:r>
            <a:r>
              <a:rPr lang="cs-CZ" dirty="0"/>
              <a:t> and/</a:t>
            </a:r>
            <a:r>
              <a:rPr lang="cs-CZ" dirty="0" err="1"/>
              <a:t>or</a:t>
            </a:r>
            <a:endParaRPr lang="cs-CZ" dirty="0"/>
          </a:p>
          <a:p>
            <a:r>
              <a:rPr lang="cs-CZ" dirty="0" err="1"/>
              <a:t>Newborn</a:t>
            </a:r>
            <a:r>
              <a:rPr lang="cs-CZ" dirty="0"/>
              <a:t> screening –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tests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rare</a:t>
            </a:r>
            <a:r>
              <a:rPr lang="cs-CZ" dirty="0"/>
              <a:t> </a:t>
            </a:r>
            <a:r>
              <a:rPr lang="cs-CZ" dirty="0" err="1"/>
              <a:t>diseases</a:t>
            </a:r>
            <a:r>
              <a:rPr lang="cs-CZ" dirty="0"/>
              <a:t> and </a:t>
            </a:r>
            <a:r>
              <a:rPr lang="cs-CZ" dirty="0" err="1"/>
              <a:t>genetics</a:t>
            </a:r>
            <a:r>
              <a:rPr lang="cs-CZ" dirty="0"/>
              <a:t>, </a:t>
            </a:r>
            <a:r>
              <a:rPr lang="cs-CZ" dirty="0" err="1"/>
              <a:t>kiss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baby test</a:t>
            </a:r>
          </a:p>
          <a:p>
            <a:pPr marL="0" indent="0">
              <a:buNone/>
            </a:pPr>
            <a:r>
              <a:rPr lang="cs-CZ" dirty="0"/>
              <a:t>+</a:t>
            </a:r>
          </a:p>
          <a:p>
            <a:r>
              <a:rPr lang="cs-CZ" dirty="0"/>
              <a:t>Positive </a:t>
            </a:r>
            <a:r>
              <a:rPr lang="cs-CZ" dirty="0" err="1"/>
              <a:t>sweat</a:t>
            </a:r>
            <a:r>
              <a:rPr lang="cs-CZ" dirty="0"/>
              <a:t> test and/</a:t>
            </a:r>
            <a:r>
              <a:rPr lang="cs-CZ" dirty="0" err="1"/>
              <a:t>or</a:t>
            </a:r>
            <a:endParaRPr lang="cs-CZ" dirty="0"/>
          </a:p>
          <a:p>
            <a:r>
              <a:rPr lang="cs-CZ" dirty="0"/>
              <a:t>2 </a:t>
            </a:r>
            <a:r>
              <a:rPr lang="cs-CZ" dirty="0" err="1"/>
              <a:t>classical</a:t>
            </a:r>
            <a:r>
              <a:rPr lang="cs-CZ" dirty="0"/>
              <a:t> CFTR gene </a:t>
            </a:r>
            <a:r>
              <a:rPr lang="cs-CZ" dirty="0" err="1"/>
              <a:t>mutations</a:t>
            </a:r>
            <a:endParaRPr lang="cs-CZ" dirty="0"/>
          </a:p>
        </p:txBody>
      </p:sp>
      <p:pic>
        <p:nvPicPr>
          <p:cNvPr id="6146" name="Picture 2" descr="Newborn screening - Wikipedia">
            <a:extLst>
              <a:ext uri="{FF2B5EF4-FFF2-40B4-BE49-F238E27FC236}">
                <a16:creationId xmlns:a16="http://schemas.microsoft.com/office/drawing/2014/main" id="{44D9E7A4-DF6F-41D6-9750-F52EF6413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544" y="458007"/>
            <a:ext cx="4133850" cy="228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1248359-DC5C-4673-963B-4E51358CF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191" y="3609936"/>
            <a:ext cx="4801737" cy="291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36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4097E1-5700-4F0A-97F8-C46613871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ALGORITHM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C17F90-B305-4C67-9F41-86DB1B5E5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82800"/>
            <a:ext cx="8596668" cy="4489450"/>
          </a:xfrm>
        </p:spPr>
        <p:txBody>
          <a:bodyPr/>
          <a:lstStyle/>
          <a:p>
            <a:pPr algn="ctr"/>
            <a:r>
              <a:rPr lang="cs-CZ" dirty="0"/>
              <a:t>CLINICS / NEWBORN SCREENING / FAMILY HISTORY</a:t>
            </a: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BAB081E1-B9F4-45FB-A15B-7D6D325D2A1A}"/>
              </a:ext>
            </a:extLst>
          </p:cNvPr>
          <p:cNvCxnSpPr/>
          <p:nvPr/>
        </p:nvCxnSpPr>
        <p:spPr>
          <a:xfrm>
            <a:off x="4924425" y="2476500"/>
            <a:ext cx="0" cy="495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2ACDB8A0-E99C-4F6B-88DC-02611035CFE6}"/>
              </a:ext>
            </a:extLst>
          </p:cNvPr>
          <p:cNvSpPr txBox="1"/>
          <p:nvPr/>
        </p:nvSpPr>
        <p:spPr>
          <a:xfrm>
            <a:off x="4191000" y="3002518"/>
            <a:ext cx="237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SWEAT TEST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665DB380-F091-4D2B-9EAE-8D9BD59F0E7D}"/>
              </a:ext>
            </a:extLst>
          </p:cNvPr>
          <p:cNvCxnSpPr/>
          <p:nvPr/>
        </p:nvCxnSpPr>
        <p:spPr>
          <a:xfrm>
            <a:off x="4924425" y="3429000"/>
            <a:ext cx="0" cy="358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321C7F2F-509A-40A0-B247-FFD1CD878D8D}"/>
              </a:ext>
            </a:extLst>
          </p:cNvPr>
          <p:cNvCxnSpPr>
            <a:stCxn id="7" idx="1"/>
          </p:cNvCxnSpPr>
          <p:nvPr/>
        </p:nvCxnSpPr>
        <p:spPr>
          <a:xfrm flipH="1">
            <a:off x="2933700" y="3187184"/>
            <a:ext cx="1257300" cy="394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1E8CBF51-658E-42BB-965E-1B7E5C50DAFA}"/>
              </a:ext>
            </a:extLst>
          </p:cNvPr>
          <p:cNvCxnSpPr/>
          <p:nvPr/>
        </p:nvCxnSpPr>
        <p:spPr>
          <a:xfrm>
            <a:off x="5524500" y="3187184"/>
            <a:ext cx="1323975" cy="498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62F67895-58A0-4E5E-97BC-5D91F9F45211}"/>
              </a:ext>
            </a:extLst>
          </p:cNvPr>
          <p:cNvSpPr txBox="1"/>
          <p:nvPr/>
        </p:nvSpPr>
        <p:spPr>
          <a:xfrm>
            <a:off x="2214563" y="3913928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LOW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A40CC965-83C5-4D37-A616-9B846D743962}"/>
              </a:ext>
            </a:extLst>
          </p:cNvPr>
          <p:cNvSpPr txBox="1"/>
          <p:nvPr/>
        </p:nvSpPr>
        <p:spPr>
          <a:xfrm>
            <a:off x="4406137" y="3913928"/>
            <a:ext cx="1619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MIDDLE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3F1D0AA3-F5F0-498F-BE17-6C05F8BAAD4A}"/>
              </a:ext>
            </a:extLst>
          </p:cNvPr>
          <p:cNvSpPr txBox="1"/>
          <p:nvPr/>
        </p:nvSpPr>
        <p:spPr>
          <a:xfrm>
            <a:off x="6664615" y="391392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HIGH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AA649376-A4B0-4DEC-9616-700E695CD807}"/>
              </a:ext>
            </a:extLst>
          </p:cNvPr>
          <p:cNvSpPr txBox="1"/>
          <p:nvPr/>
        </p:nvSpPr>
        <p:spPr>
          <a:xfrm>
            <a:off x="1752600" y="4470307"/>
            <a:ext cx="2002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CF non-</a:t>
            </a:r>
            <a:r>
              <a:rPr lang="cs-CZ" dirty="0" err="1"/>
              <a:t>suspected</a:t>
            </a:r>
            <a:endParaRPr lang="cs-CZ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CAB4BBD0-6166-43FF-BA87-4423E25F2049}"/>
              </a:ext>
            </a:extLst>
          </p:cNvPr>
          <p:cNvSpPr txBox="1"/>
          <p:nvPr/>
        </p:nvSpPr>
        <p:spPr>
          <a:xfrm>
            <a:off x="6756981" y="451583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CF Dg.</a:t>
            </a:r>
          </a:p>
        </p:txBody>
      </p: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2F433E5C-C934-461F-A613-C67E79C3119F}"/>
              </a:ext>
            </a:extLst>
          </p:cNvPr>
          <p:cNvCxnSpPr/>
          <p:nvPr/>
        </p:nvCxnSpPr>
        <p:spPr>
          <a:xfrm>
            <a:off x="4924425" y="4380560"/>
            <a:ext cx="10635" cy="459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EC670DD3-13E6-4490-899A-93B182702B46}"/>
              </a:ext>
            </a:extLst>
          </p:cNvPr>
          <p:cNvSpPr txBox="1"/>
          <p:nvPr/>
        </p:nvSpPr>
        <p:spPr>
          <a:xfrm>
            <a:off x="4283365" y="4952298"/>
            <a:ext cx="1800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GENETICS</a:t>
            </a:r>
          </a:p>
        </p:txBody>
      </p: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1F62781C-55E7-481A-9BE4-2E2C91C9C971}"/>
              </a:ext>
            </a:extLst>
          </p:cNvPr>
          <p:cNvCxnSpPr>
            <a:stCxn id="25" idx="1"/>
          </p:cNvCxnSpPr>
          <p:nvPr/>
        </p:nvCxnSpPr>
        <p:spPr>
          <a:xfrm flipH="1">
            <a:off x="3019425" y="5136964"/>
            <a:ext cx="1263940" cy="378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D28360F5-1C00-4C28-80BF-FBC56E89B47B}"/>
              </a:ext>
            </a:extLst>
          </p:cNvPr>
          <p:cNvCxnSpPr/>
          <p:nvPr/>
        </p:nvCxnSpPr>
        <p:spPr>
          <a:xfrm>
            <a:off x="5391150" y="5120759"/>
            <a:ext cx="1457325" cy="410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1D9E14A2-9F80-4B05-9A0E-E992B2D8A3FD}"/>
              </a:ext>
            </a:extLst>
          </p:cNvPr>
          <p:cNvSpPr txBox="1"/>
          <p:nvPr/>
        </p:nvSpPr>
        <p:spPr>
          <a:xfrm>
            <a:off x="1752600" y="5804880"/>
            <a:ext cx="26388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2 MUTATIONS</a:t>
            </a:r>
          </a:p>
          <a:p>
            <a:endParaRPr lang="cs-CZ" dirty="0"/>
          </a:p>
          <a:p>
            <a:r>
              <a:rPr lang="cs-CZ" dirty="0" err="1"/>
              <a:t>Atypical</a:t>
            </a:r>
            <a:r>
              <a:rPr lang="cs-CZ" dirty="0"/>
              <a:t> CF / CFTR - RD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7D73B2EA-5605-44ED-B6D3-40303B5D0A5E}"/>
              </a:ext>
            </a:extLst>
          </p:cNvPr>
          <p:cNvSpPr txBox="1"/>
          <p:nvPr/>
        </p:nvSpPr>
        <p:spPr>
          <a:xfrm>
            <a:off x="6157911" y="5804880"/>
            <a:ext cx="5053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 – 0 MUTATIONS</a:t>
            </a:r>
          </a:p>
          <a:p>
            <a:endParaRPr lang="cs-CZ" dirty="0"/>
          </a:p>
          <a:p>
            <a:r>
              <a:rPr lang="cs-CZ" dirty="0"/>
              <a:t>CFTR-RD / </a:t>
            </a:r>
            <a:r>
              <a:rPr lang="cs-CZ" dirty="0" err="1"/>
              <a:t>healthy</a:t>
            </a:r>
            <a:r>
              <a:rPr lang="cs-CZ" dirty="0"/>
              <a:t> </a:t>
            </a:r>
            <a:r>
              <a:rPr lang="cs-CZ" dirty="0" err="1"/>
              <a:t>carier</a:t>
            </a:r>
            <a:r>
              <a:rPr lang="cs-CZ" dirty="0"/>
              <a:t> / </a:t>
            </a:r>
            <a:r>
              <a:rPr lang="cs-CZ" dirty="0" err="1"/>
              <a:t>false</a:t>
            </a:r>
            <a:r>
              <a:rPr lang="cs-CZ" dirty="0"/>
              <a:t> positive </a:t>
            </a:r>
            <a:r>
              <a:rPr lang="cs-CZ" dirty="0" err="1"/>
              <a:t>SwCl</a:t>
            </a:r>
            <a:endParaRPr lang="cs-CZ" dirty="0"/>
          </a:p>
        </p:txBody>
      </p:sp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8090D4E1-A872-46B8-89E8-774DBC9B39C3}"/>
              </a:ext>
            </a:extLst>
          </p:cNvPr>
          <p:cNvCxnSpPr>
            <a:stCxn id="21" idx="3"/>
          </p:cNvCxnSpPr>
          <p:nvPr/>
        </p:nvCxnSpPr>
        <p:spPr>
          <a:xfrm flipV="1">
            <a:off x="7671381" y="4695825"/>
            <a:ext cx="710619" cy="4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C8A4B192-CCFA-48B2-8D5F-9B95B71B1395}"/>
              </a:ext>
            </a:extLst>
          </p:cNvPr>
          <p:cNvSpPr txBox="1"/>
          <p:nvPr/>
        </p:nvSpPr>
        <p:spPr>
          <a:xfrm>
            <a:off x="8676945" y="4497719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GENETICS</a:t>
            </a:r>
          </a:p>
        </p:txBody>
      </p:sp>
    </p:spTree>
    <p:extLst>
      <p:ext uri="{BB962C8B-B14F-4D97-AF65-F5344CB8AC3E}">
        <p14:creationId xmlns:p14="http://schemas.microsoft.com/office/powerpoint/2010/main" val="2470363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1A9AC3-208E-412E-93C3-C32F51AB3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CLINICAL SYMPTOMS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7A0F92-77DA-433E-A816-CD4844B54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853514"/>
            <a:ext cx="4184035" cy="462234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dirty="0" err="1"/>
              <a:t>Newborns</a:t>
            </a:r>
            <a:r>
              <a:rPr lang="cs-CZ" dirty="0"/>
              <a:t> – </a:t>
            </a:r>
            <a:r>
              <a:rPr lang="cs-CZ" dirty="0" err="1"/>
              <a:t>meconium</a:t>
            </a:r>
            <a:r>
              <a:rPr lang="cs-CZ" dirty="0"/>
              <a:t> ileus, </a:t>
            </a:r>
            <a:r>
              <a:rPr lang="cs-CZ" dirty="0" err="1"/>
              <a:t>lower</a:t>
            </a:r>
            <a:r>
              <a:rPr lang="cs-CZ" dirty="0"/>
              <a:t> </a:t>
            </a:r>
            <a:r>
              <a:rPr lang="cs-CZ" dirty="0" err="1"/>
              <a:t>birth</a:t>
            </a:r>
            <a:r>
              <a:rPr lang="cs-CZ" dirty="0"/>
              <a:t> </a:t>
            </a:r>
            <a:r>
              <a:rPr lang="cs-CZ" dirty="0" err="1"/>
              <a:t>weight</a:t>
            </a:r>
            <a:r>
              <a:rPr lang="cs-CZ" dirty="0"/>
              <a:t>, long 	</a:t>
            </a:r>
            <a:r>
              <a:rPr lang="cs-CZ" dirty="0" err="1"/>
              <a:t>newborn</a:t>
            </a:r>
            <a:r>
              <a:rPr lang="cs-CZ" dirty="0"/>
              <a:t> </a:t>
            </a:r>
            <a:r>
              <a:rPr lang="cs-CZ" dirty="0" err="1"/>
              <a:t>jaundice</a:t>
            </a:r>
            <a:endParaRPr lang="cs-CZ" dirty="0"/>
          </a:p>
          <a:p>
            <a:r>
              <a:rPr lang="cs-CZ" dirty="0" err="1"/>
              <a:t>Older</a:t>
            </a:r>
            <a:r>
              <a:rPr lang="cs-CZ" dirty="0"/>
              <a:t> </a:t>
            </a:r>
            <a:r>
              <a:rPr lang="cs-CZ" dirty="0" err="1"/>
              <a:t>babies</a:t>
            </a:r>
            <a:r>
              <a:rPr lang="cs-CZ" dirty="0"/>
              <a:t> and </a:t>
            </a:r>
            <a:r>
              <a:rPr lang="cs-CZ" dirty="0" err="1"/>
              <a:t>kids</a:t>
            </a:r>
            <a:r>
              <a:rPr lang="cs-CZ" dirty="0"/>
              <a:t> – </a:t>
            </a:r>
            <a:r>
              <a:rPr lang="cs-CZ" dirty="0" err="1"/>
              <a:t>respiratory</a:t>
            </a:r>
            <a:r>
              <a:rPr lang="cs-CZ" dirty="0"/>
              <a:t> + </a:t>
            </a:r>
            <a:r>
              <a:rPr lang="cs-CZ" dirty="0" err="1"/>
              <a:t>gastrointestinal</a:t>
            </a:r>
            <a:r>
              <a:rPr lang="cs-CZ" dirty="0"/>
              <a:t> 	</a:t>
            </a:r>
            <a:r>
              <a:rPr lang="cs-CZ" dirty="0" err="1"/>
              <a:t>manifestation</a:t>
            </a:r>
            <a:r>
              <a:rPr lang="cs-CZ" dirty="0"/>
              <a:t>, salt </a:t>
            </a:r>
            <a:r>
              <a:rPr lang="cs-CZ" dirty="0" err="1"/>
              <a:t>loss</a:t>
            </a:r>
            <a:r>
              <a:rPr lang="cs-CZ" dirty="0"/>
              <a:t> syndrome (</a:t>
            </a:r>
            <a:r>
              <a:rPr lang="cs-CZ" dirty="0" err="1"/>
              <a:t>acute</a:t>
            </a:r>
            <a:r>
              <a:rPr lang="cs-CZ" dirty="0"/>
              <a:t> </a:t>
            </a:r>
            <a:r>
              <a:rPr lang="cs-CZ" dirty="0" err="1"/>
              <a:t>hyponatremic</a:t>
            </a:r>
            <a:r>
              <a:rPr lang="cs-CZ" dirty="0"/>
              <a:t> </a:t>
            </a:r>
            <a:r>
              <a:rPr lang="cs-CZ" dirty="0" err="1"/>
              <a:t>dehydratation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shock</a:t>
            </a:r>
            <a:r>
              <a:rPr lang="cs-CZ" dirty="0"/>
              <a:t>, </a:t>
            </a:r>
            <a:r>
              <a:rPr lang="cs-CZ" dirty="0" err="1"/>
              <a:t>chronic</a:t>
            </a:r>
            <a:r>
              <a:rPr lang="cs-CZ" dirty="0"/>
              <a:t> </a:t>
            </a:r>
            <a:r>
              <a:rPr lang="cs-CZ" dirty="0" err="1"/>
              <a:t>metabolic</a:t>
            </a:r>
            <a:r>
              <a:rPr lang="cs-CZ" dirty="0"/>
              <a:t> </a:t>
            </a:r>
            <a:r>
              <a:rPr lang="cs-CZ" dirty="0" err="1"/>
              <a:t>alkalosis</a:t>
            </a:r>
            <a:r>
              <a:rPr lang="cs-CZ" dirty="0"/>
              <a:t>), </a:t>
            </a:r>
            <a:r>
              <a:rPr lang="cs-CZ" dirty="0" err="1"/>
              <a:t>poor</a:t>
            </a:r>
            <a:r>
              <a:rPr lang="cs-CZ" dirty="0"/>
              <a:t> </a:t>
            </a:r>
            <a:r>
              <a:rPr lang="cs-CZ" dirty="0" err="1"/>
              <a:t>growth</a:t>
            </a:r>
            <a:r>
              <a:rPr lang="cs-CZ" dirty="0"/>
              <a:t> and </a:t>
            </a:r>
            <a:r>
              <a:rPr lang="cs-CZ" dirty="0" err="1"/>
              <a:t>weight</a:t>
            </a:r>
            <a:r>
              <a:rPr lang="cs-CZ" dirty="0"/>
              <a:t> </a:t>
            </a:r>
            <a:r>
              <a:rPr lang="cs-CZ" dirty="0" err="1"/>
              <a:t>gain</a:t>
            </a:r>
            <a:endParaRPr lang="cs-CZ" dirty="0"/>
          </a:p>
          <a:p>
            <a:r>
              <a:rPr lang="cs-CZ" dirty="0" err="1"/>
              <a:t>Adolescents</a:t>
            </a:r>
            <a:r>
              <a:rPr lang="cs-CZ" dirty="0"/>
              <a:t> + </a:t>
            </a:r>
            <a:r>
              <a:rPr lang="cs-CZ" dirty="0" err="1"/>
              <a:t>adults</a:t>
            </a:r>
            <a:r>
              <a:rPr lang="cs-CZ" dirty="0"/>
              <a:t> – infertility / </a:t>
            </a:r>
            <a:r>
              <a:rPr lang="cs-CZ" dirty="0" err="1"/>
              <a:t>azoospermia</a:t>
            </a:r>
            <a:r>
              <a:rPr lang="cs-CZ" dirty="0"/>
              <a:t>, </a:t>
            </a:r>
            <a:r>
              <a:rPr lang="cs-CZ" dirty="0" err="1"/>
              <a:t>bronchiectasis</a:t>
            </a:r>
            <a:r>
              <a:rPr lang="cs-CZ" dirty="0"/>
              <a:t>, </a:t>
            </a:r>
            <a:r>
              <a:rPr lang="cs-CZ" dirty="0" err="1"/>
              <a:t>Pseudomonas</a:t>
            </a:r>
            <a:r>
              <a:rPr lang="cs-CZ" dirty="0"/>
              <a:t> aeruginosa </a:t>
            </a:r>
            <a:r>
              <a:rPr lang="cs-CZ" dirty="0" err="1"/>
              <a:t>cultivation</a:t>
            </a:r>
            <a:r>
              <a:rPr lang="cs-CZ" dirty="0"/>
              <a:t>, </a:t>
            </a:r>
            <a:r>
              <a:rPr lang="cs-CZ" dirty="0" err="1"/>
              <a:t>pancreatic</a:t>
            </a:r>
            <a:r>
              <a:rPr lang="cs-CZ" dirty="0"/>
              <a:t> </a:t>
            </a:r>
            <a:r>
              <a:rPr lang="cs-CZ" dirty="0" err="1"/>
              <a:t>insufficiency</a:t>
            </a:r>
            <a:r>
              <a:rPr lang="cs-CZ" dirty="0"/>
              <a:t>, </a:t>
            </a:r>
            <a:r>
              <a:rPr lang="cs-CZ" dirty="0" err="1"/>
              <a:t>mental</a:t>
            </a:r>
            <a:r>
              <a:rPr lang="cs-CZ" dirty="0"/>
              <a:t> </a:t>
            </a:r>
            <a:r>
              <a:rPr lang="cs-CZ" dirty="0" err="1"/>
              <a:t>health</a:t>
            </a:r>
            <a:r>
              <a:rPr lang="cs-CZ" dirty="0"/>
              <a:t> </a:t>
            </a:r>
            <a:r>
              <a:rPr lang="cs-CZ" dirty="0" err="1"/>
              <a:t>problems</a:t>
            </a:r>
            <a:r>
              <a:rPr lang="cs-CZ" dirty="0"/>
              <a:t>, </a:t>
            </a:r>
            <a:r>
              <a:rPr lang="cs-CZ" dirty="0" err="1"/>
              <a:t>osteoporosis</a:t>
            </a:r>
            <a:endParaRPr lang="cs-CZ" dirty="0"/>
          </a:p>
          <a:p>
            <a:endParaRPr lang="cs-CZ" dirty="0"/>
          </a:p>
        </p:txBody>
      </p:sp>
      <p:pic>
        <p:nvPicPr>
          <p:cNvPr id="5" name="Zástupný obsah 4" descr="Obsah obrázku text, jídlo&#10;&#10;Popis byl vytvořen automaticky">
            <a:extLst>
              <a:ext uri="{FF2B5EF4-FFF2-40B4-BE49-F238E27FC236}">
                <a16:creationId xmlns:a16="http://schemas.microsoft.com/office/drawing/2014/main" id="{22BDE6B1-D06D-4F25-AA16-5D4FBBE088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183" y="0"/>
            <a:ext cx="53284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57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0F7E98-7D01-4DB9-AC40-F1EF3DD03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RESPIRATORY SYMTOMS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E481F3-0167-4927-82F3-E532A8D3C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81125"/>
            <a:ext cx="8020644" cy="5362575"/>
          </a:xfrm>
        </p:spPr>
        <p:txBody>
          <a:bodyPr>
            <a:normAutofit/>
          </a:bodyPr>
          <a:lstStyle/>
          <a:p>
            <a:r>
              <a:rPr lang="cs-CZ" dirty="0" err="1"/>
              <a:t>Persistant</a:t>
            </a:r>
            <a:r>
              <a:rPr lang="cs-CZ" dirty="0"/>
              <a:t> </a:t>
            </a:r>
            <a:r>
              <a:rPr lang="cs-CZ" dirty="0" err="1"/>
              <a:t>pathogen</a:t>
            </a:r>
            <a:r>
              <a:rPr lang="cs-CZ" dirty="0"/>
              <a:t> </a:t>
            </a:r>
            <a:r>
              <a:rPr lang="cs-CZ" dirty="0" err="1"/>
              <a:t>colonisation</a:t>
            </a:r>
            <a:r>
              <a:rPr lang="cs-CZ" dirty="0"/>
              <a:t> – </a:t>
            </a:r>
            <a:r>
              <a:rPr lang="cs-CZ" i="1" dirty="0"/>
              <a:t>Staphylococcus aureus</a:t>
            </a:r>
            <a:r>
              <a:rPr lang="cs-CZ" dirty="0"/>
              <a:t>, </a:t>
            </a:r>
            <a:r>
              <a:rPr lang="cs-CZ" i="1" dirty="0" err="1"/>
              <a:t>Haemophillus</a:t>
            </a:r>
            <a:r>
              <a:rPr lang="cs-CZ" dirty="0"/>
              <a:t> </a:t>
            </a:r>
            <a:r>
              <a:rPr lang="cs-CZ" i="1" dirty="0" err="1"/>
              <a:t>influenzae</a:t>
            </a:r>
            <a:r>
              <a:rPr lang="cs-CZ" dirty="0"/>
              <a:t>, </a:t>
            </a:r>
            <a:r>
              <a:rPr lang="cs-CZ" i="1" dirty="0" err="1"/>
              <a:t>Pseudomonas</a:t>
            </a:r>
            <a:r>
              <a:rPr lang="cs-CZ" i="1" dirty="0"/>
              <a:t> aeruginosa</a:t>
            </a:r>
            <a:r>
              <a:rPr lang="cs-CZ" dirty="0"/>
              <a:t>, </a:t>
            </a:r>
            <a:r>
              <a:rPr lang="cs-CZ" i="1" dirty="0" err="1"/>
              <a:t>Burkholderia</a:t>
            </a:r>
            <a:r>
              <a:rPr lang="cs-CZ" i="1" dirty="0"/>
              <a:t> </a:t>
            </a:r>
            <a:r>
              <a:rPr lang="cs-CZ" i="1" dirty="0" err="1"/>
              <a:t>cepacia</a:t>
            </a:r>
            <a:r>
              <a:rPr lang="cs-CZ" i="1" dirty="0"/>
              <a:t>, MOTT</a:t>
            </a:r>
          </a:p>
          <a:p>
            <a:r>
              <a:rPr lang="cs-CZ" dirty="0" err="1"/>
              <a:t>Chronic</a:t>
            </a:r>
            <a:r>
              <a:rPr lang="cs-CZ" dirty="0"/>
              <a:t> </a:t>
            </a:r>
            <a:r>
              <a:rPr lang="cs-CZ" dirty="0" err="1"/>
              <a:t>respiratory</a:t>
            </a:r>
            <a:r>
              <a:rPr lang="cs-CZ" dirty="0"/>
              <a:t> </a:t>
            </a:r>
            <a:r>
              <a:rPr lang="cs-CZ" dirty="0" err="1"/>
              <a:t>infection</a:t>
            </a:r>
            <a:r>
              <a:rPr lang="cs-CZ" dirty="0"/>
              <a:t> – </a:t>
            </a:r>
            <a:r>
              <a:rPr lang="cs-CZ" dirty="0" err="1"/>
              <a:t>cough</a:t>
            </a:r>
            <a:r>
              <a:rPr lang="cs-CZ" dirty="0"/>
              <a:t>, sputum </a:t>
            </a:r>
            <a:r>
              <a:rPr lang="cs-CZ" dirty="0" err="1"/>
              <a:t>production</a:t>
            </a:r>
            <a:r>
              <a:rPr lang="cs-CZ" dirty="0"/>
              <a:t>, X-</a:t>
            </a:r>
            <a:r>
              <a:rPr lang="cs-CZ" dirty="0" err="1"/>
              <a:t>ray</a:t>
            </a:r>
            <a:r>
              <a:rPr lang="cs-CZ" dirty="0"/>
              <a:t> </a:t>
            </a:r>
            <a:r>
              <a:rPr lang="cs-CZ" dirty="0" err="1"/>
              <a:t>changes</a:t>
            </a:r>
            <a:r>
              <a:rPr lang="cs-CZ" dirty="0"/>
              <a:t>, </a:t>
            </a:r>
            <a:r>
              <a:rPr lang="cs-CZ" dirty="0" err="1"/>
              <a:t>obstructive</a:t>
            </a:r>
            <a:r>
              <a:rPr lang="cs-CZ" dirty="0"/>
              <a:t> </a:t>
            </a:r>
            <a:r>
              <a:rPr lang="cs-CZ" dirty="0" err="1"/>
              <a:t>ventilatory</a:t>
            </a:r>
            <a:r>
              <a:rPr lang="cs-CZ" dirty="0"/>
              <a:t> </a:t>
            </a:r>
            <a:r>
              <a:rPr lang="cs-CZ" dirty="0" err="1"/>
              <a:t>disorder</a:t>
            </a:r>
            <a:r>
              <a:rPr lang="cs-CZ" dirty="0"/>
              <a:t>, </a:t>
            </a:r>
            <a:r>
              <a:rPr lang="cs-CZ" dirty="0" err="1"/>
              <a:t>clubbing</a:t>
            </a:r>
            <a:r>
              <a:rPr lang="cs-CZ" dirty="0"/>
              <a:t> </a:t>
            </a:r>
            <a:r>
              <a:rPr lang="cs-CZ" dirty="0" err="1"/>
              <a:t>fingers</a:t>
            </a:r>
            <a:endParaRPr lang="cs-CZ" dirty="0"/>
          </a:p>
          <a:p>
            <a:r>
              <a:rPr lang="cs-CZ" dirty="0" err="1"/>
              <a:t>Chronic</a:t>
            </a:r>
            <a:r>
              <a:rPr lang="cs-CZ" dirty="0"/>
              <a:t> </a:t>
            </a:r>
            <a:r>
              <a:rPr lang="cs-CZ" dirty="0" err="1"/>
              <a:t>sinusitis</a:t>
            </a:r>
            <a:r>
              <a:rPr lang="cs-CZ" dirty="0"/>
              <a:t> – </a:t>
            </a:r>
            <a:r>
              <a:rPr lang="cs-CZ" dirty="0" err="1"/>
              <a:t>nasal</a:t>
            </a:r>
            <a:r>
              <a:rPr lang="cs-CZ" dirty="0"/>
              <a:t> </a:t>
            </a:r>
            <a:r>
              <a:rPr lang="cs-CZ" dirty="0" err="1"/>
              <a:t>polyps</a:t>
            </a:r>
            <a:r>
              <a:rPr lang="cs-CZ" dirty="0"/>
              <a:t>, </a:t>
            </a:r>
            <a:r>
              <a:rPr lang="cs-CZ" dirty="0" err="1"/>
              <a:t>pansinusitis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u="sng" dirty="0" err="1"/>
              <a:t>Complications</a:t>
            </a:r>
            <a:r>
              <a:rPr lang="cs-CZ" u="sng" dirty="0"/>
              <a:t>:</a:t>
            </a:r>
          </a:p>
          <a:p>
            <a:r>
              <a:rPr lang="cs-CZ" dirty="0" err="1"/>
              <a:t>Bronchiectasis</a:t>
            </a:r>
            <a:r>
              <a:rPr lang="cs-CZ" dirty="0"/>
              <a:t>, </a:t>
            </a:r>
            <a:r>
              <a:rPr lang="cs-CZ" dirty="0" err="1"/>
              <a:t>allergic</a:t>
            </a:r>
            <a:r>
              <a:rPr lang="cs-CZ" dirty="0"/>
              <a:t> </a:t>
            </a:r>
            <a:r>
              <a:rPr lang="cs-CZ" dirty="0" err="1"/>
              <a:t>bronchopulmonary</a:t>
            </a:r>
            <a:r>
              <a:rPr lang="cs-CZ" dirty="0"/>
              <a:t> </a:t>
            </a:r>
            <a:r>
              <a:rPr lang="cs-CZ" dirty="0" err="1"/>
              <a:t>aspergillosis</a:t>
            </a:r>
            <a:r>
              <a:rPr lang="cs-CZ" dirty="0"/>
              <a:t>, </a:t>
            </a:r>
            <a:r>
              <a:rPr lang="cs-CZ" dirty="0" err="1"/>
              <a:t>atypical</a:t>
            </a:r>
            <a:r>
              <a:rPr lang="cs-CZ" dirty="0"/>
              <a:t> </a:t>
            </a:r>
            <a:r>
              <a:rPr lang="cs-CZ" dirty="0" err="1"/>
              <a:t>mycobacteriosis</a:t>
            </a:r>
            <a:r>
              <a:rPr lang="cs-CZ" dirty="0"/>
              <a:t>, </a:t>
            </a:r>
            <a:r>
              <a:rPr lang="cs-CZ" dirty="0" err="1"/>
              <a:t>atelectasis</a:t>
            </a:r>
            <a:r>
              <a:rPr lang="cs-CZ" dirty="0"/>
              <a:t>, </a:t>
            </a:r>
            <a:r>
              <a:rPr lang="cs-CZ" dirty="0" err="1"/>
              <a:t>pneumothorax</a:t>
            </a:r>
            <a:r>
              <a:rPr lang="cs-CZ" dirty="0"/>
              <a:t>, hemoptysis, </a:t>
            </a:r>
            <a:r>
              <a:rPr lang="cs-CZ" dirty="0" err="1"/>
              <a:t>pulmonary</a:t>
            </a:r>
            <a:r>
              <a:rPr lang="cs-CZ" dirty="0"/>
              <a:t> </a:t>
            </a:r>
            <a:r>
              <a:rPr lang="cs-CZ" dirty="0" err="1"/>
              <a:t>hypertension</a:t>
            </a:r>
            <a:r>
              <a:rPr lang="cs-CZ" dirty="0"/>
              <a:t>, </a:t>
            </a:r>
            <a:r>
              <a:rPr lang="cs-CZ" dirty="0" err="1"/>
              <a:t>cor</a:t>
            </a:r>
            <a:r>
              <a:rPr lang="cs-CZ" dirty="0"/>
              <a:t> </a:t>
            </a:r>
            <a:r>
              <a:rPr lang="cs-CZ" dirty="0" err="1"/>
              <a:t>pulmonale</a:t>
            </a:r>
            <a:r>
              <a:rPr lang="cs-CZ" dirty="0"/>
              <a:t>, </a:t>
            </a:r>
            <a:r>
              <a:rPr lang="cs-CZ" dirty="0" err="1"/>
              <a:t>hypoxemia</a:t>
            </a:r>
            <a:r>
              <a:rPr lang="cs-CZ" dirty="0"/>
              <a:t>, </a:t>
            </a:r>
            <a:r>
              <a:rPr lang="cs-CZ" dirty="0" err="1"/>
              <a:t>respiratory</a:t>
            </a:r>
            <a:r>
              <a:rPr lang="cs-CZ" dirty="0"/>
              <a:t> </a:t>
            </a:r>
            <a:r>
              <a:rPr lang="cs-CZ" dirty="0" err="1"/>
              <a:t>failure</a:t>
            </a:r>
            <a:endParaRPr lang="cs-CZ" dirty="0"/>
          </a:p>
        </p:txBody>
      </p:sp>
      <p:pic>
        <p:nvPicPr>
          <p:cNvPr id="8194" name="Picture 2" descr="Nail clubbing in laxative abuse: case report and review of the literature |  Journal of Eating Disorders | Full Text">
            <a:extLst>
              <a:ext uri="{FF2B5EF4-FFF2-40B4-BE49-F238E27FC236}">
                <a16:creationId xmlns:a16="http://schemas.microsoft.com/office/drawing/2014/main" id="{4C2B887C-FBC8-4880-BEC2-D52EF60DA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978" y="4048126"/>
            <a:ext cx="3494020" cy="262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ystic fibrosis (pulmonary manifestations) | Radiology Reference Article |  Radiopaedia.org">
            <a:extLst>
              <a:ext uri="{FF2B5EF4-FFF2-40B4-BE49-F238E27FC236}">
                <a16:creationId xmlns:a16="http://schemas.microsoft.com/office/drawing/2014/main" id="{10DAB143-B68C-49A6-8658-A3BF28F02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798" y="466725"/>
            <a:ext cx="3505201" cy="350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Microorganisms | Free Full-Text | Current and Emerging Therapies to Combat Cystic  Fibrosis Lung Infections | HTML">
            <a:extLst>
              <a:ext uri="{FF2B5EF4-FFF2-40B4-BE49-F238E27FC236}">
                <a16:creationId xmlns:a16="http://schemas.microsoft.com/office/drawing/2014/main" id="{93092A2A-4FD8-42C7-B100-E86BD34C0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080" y="3182420"/>
            <a:ext cx="5185708" cy="230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T cystic bronchiectasis - UpToDate">
            <a:extLst>
              <a:ext uri="{FF2B5EF4-FFF2-40B4-BE49-F238E27FC236}">
                <a16:creationId xmlns:a16="http://schemas.microsoft.com/office/drawing/2014/main" id="{9B0BC24C-830C-43D4-AB11-F4A2FA943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0" y="3182420"/>
            <a:ext cx="3275580" cy="188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656860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Modrá, teplá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1096</TotalTime>
  <Words>1083</Words>
  <Application>Microsoft Office PowerPoint</Application>
  <PresentationFormat>Širokoúhlá obrazovka</PresentationFormat>
  <Paragraphs>123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Wingdings 3</vt:lpstr>
      <vt:lpstr>Fazeta</vt:lpstr>
      <vt:lpstr>CYSTIC FIBROSIS</vt:lpstr>
      <vt:lpstr>DEFINITION</vt:lpstr>
      <vt:lpstr>EPIDEMIOLOGY</vt:lpstr>
      <vt:lpstr>GENETICS</vt:lpstr>
      <vt:lpstr>PATHOPHYSIOLOGY</vt:lpstr>
      <vt:lpstr>DIAGNOSTICS</vt:lpstr>
      <vt:lpstr>ALGORITHM</vt:lpstr>
      <vt:lpstr>CLINICAL SYMPTOMS</vt:lpstr>
      <vt:lpstr>RESPIRATORY SYMTOMS</vt:lpstr>
      <vt:lpstr>GASTROINTESTINAL SIGNS</vt:lpstr>
      <vt:lpstr>TREATMENT</vt:lpstr>
      <vt:lpstr>TREATMENT – RESPIRATORY DISEASES</vt:lpstr>
      <vt:lpstr>TREATMENT – GASTROINTESTINAL DISEASE</vt:lpstr>
      <vt:lpstr>REPRODUCTION</vt:lpstr>
      <vt:lpstr>HYGIENE, EPIDEMIOLOGICAL AND OTHER RESTRICTIONS</vt:lpstr>
      <vt:lpstr>CAUSAL TREATMENT</vt:lpstr>
      <vt:lpstr>PROGNOSIS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CYSTIC FIBROSIS</dc:title>
  <dc:creator>Šťastná Nela</dc:creator>
  <cp:lastModifiedBy>Doubková Martina</cp:lastModifiedBy>
  <cp:revision>139</cp:revision>
  <dcterms:created xsi:type="dcterms:W3CDTF">2021-11-11T12:21:23Z</dcterms:created>
  <dcterms:modified xsi:type="dcterms:W3CDTF">2022-02-22T06:56:08Z</dcterms:modified>
</cp:coreProperties>
</file>