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731" r:id="rId2"/>
    <p:sldId id="732" r:id="rId3"/>
    <p:sldId id="735" r:id="rId4"/>
    <p:sldId id="739" r:id="rId5"/>
    <p:sldId id="598" r:id="rId6"/>
    <p:sldId id="626" r:id="rId7"/>
    <p:sldId id="738" r:id="rId8"/>
    <p:sldId id="737" r:id="rId9"/>
    <p:sldId id="754" r:id="rId10"/>
    <p:sldId id="744" r:id="rId11"/>
    <p:sldId id="736" r:id="rId12"/>
    <p:sldId id="750" r:id="rId13"/>
    <p:sldId id="751" r:id="rId14"/>
    <p:sldId id="762" r:id="rId15"/>
    <p:sldId id="763" r:id="rId16"/>
    <p:sldId id="747" r:id="rId17"/>
    <p:sldId id="733" r:id="rId18"/>
    <p:sldId id="749" r:id="rId19"/>
    <p:sldId id="745" r:id="rId20"/>
    <p:sldId id="746" r:id="rId21"/>
    <p:sldId id="734" r:id="rId22"/>
    <p:sldId id="740" r:id="rId23"/>
    <p:sldId id="741" r:id="rId24"/>
    <p:sldId id="743" r:id="rId25"/>
    <p:sldId id="72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7" d="100"/>
          <a:sy n="27" d="100"/>
        </p:scale>
        <p:origin x="4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93E2F-164F-406B-B7CF-C035E7E1F304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4175C-40D0-4861-B616-D4B26D155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40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8E367BB5-E80C-4269-9525-D263592ECF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ADBAC13-6FF4-40E6-B91C-5F2B08C08890}" type="slidenum">
              <a:rPr lang="cs-CZ" altLang="cs-CZ" sz="1200" b="0">
                <a:latin typeface="Arial" panose="020B0604020202020204" pitchFamily="34" charset="0"/>
              </a:rPr>
              <a:pPr algn="r" eaLnBrk="1" hangingPunct="1"/>
              <a:t>5</a:t>
            </a:fld>
            <a:endParaRPr lang="cs-CZ" altLang="cs-CZ" sz="1200" b="0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D0678D4-C19E-4A6B-B818-CCB3E1807F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F7518700-7C46-431D-AE62-11AA20092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450BC148-6E31-472D-A17A-FEAB3BA477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40B424-F9D0-4704-9539-FFBD134C5FB2}" type="slidenum">
              <a:rPr lang="cs-CZ" altLang="cs-CZ" b="0">
                <a:latin typeface="Arial" panose="020B0604020202020204" pitchFamily="34" charset="0"/>
              </a:rPr>
              <a:pPr eaLnBrk="1" hangingPunct="1"/>
              <a:t>6</a:t>
            </a:fld>
            <a:endParaRPr lang="cs-CZ" altLang="cs-CZ" b="0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F72572D-1088-4D0D-9D3A-D1148842D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1FD8598-7842-414C-AEE8-796AB370E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175C-40D0-4861-B616-D4B26D155C0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14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175C-40D0-4861-B616-D4B26D155C0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16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FAA01C88-43FD-449D-9917-150BD9E15D1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935C719-45D8-40D0-8677-75EC586B91E3}" type="slidenum">
              <a:rPr lang="cs-CZ" altLang="cs-CZ" sz="1200" b="0">
                <a:latin typeface="Arial" panose="020B0604020202020204" pitchFamily="34" charset="0"/>
              </a:rPr>
              <a:pPr algn="r" eaLnBrk="1" hangingPunct="1"/>
              <a:t>23</a:t>
            </a:fld>
            <a:endParaRPr lang="cs-CZ" altLang="cs-CZ" sz="1200" b="0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2DF38DD5-325C-4DA6-A01B-D07D8F107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2EC3516-A1D7-4CFA-96C6-2AB393AA8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6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DBDF1BA-5357-4622-BC87-E67D449A87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11C1002-1D7C-4E7F-AC7A-75A841B57805}" type="slidenum">
              <a:rPr lang="cs-CZ" altLang="cs-CZ" sz="1200" b="0">
                <a:latin typeface="Arial" panose="020B0604020202020204" pitchFamily="34" charset="0"/>
              </a:rPr>
              <a:pPr algn="r" eaLnBrk="1" hangingPunct="1"/>
              <a:t>24</a:t>
            </a:fld>
            <a:endParaRPr lang="cs-CZ" altLang="cs-CZ" sz="1200" b="0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8CF784C-5259-4868-ABB4-8741675A7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55AA2C1-42BA-44B1-81B0-3A4ABCA31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5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BED42-EC22-45D3-8CEB-990A744DE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9A2DE5-8E34-4DB9-96C0-AF5BFD55D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AAF69D-4D46-41A0-86FA-7F691C66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610678-229C-4177-943F-CD07759A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70FFA1-3797-4753-8DCB-D5BA7726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26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BDF8D-7D2D-4F76-AAE9-F4406E119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29930B-BB2E-404A-A2AC-BC96CB0F2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B97EB2-3678-4303-A811-D71943E8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913221-85C8-4C71-8CD9-16C90527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FDCC44-74C7-45A2-9518-16EC4A53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92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DA0DA4-F0FC-42E6-A788-A1B24FED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953DC9-82F5-47A1-A8C9-79624FB22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AE62E2-34DB-48BC-864F-E8DDF173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D2078F-EF73-48D8-B141-24A2A0BDE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4E9FE1-3881-4AEB-B3B6-06674986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6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6966A-2D20-4AA1-963C-566CA06D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6DD90-EA6D-4108-8B17-D1E0D0A56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3D763F-9D5F-419B-923F-3E162148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3508C7-D8B1-4145-A292-E7E41C6A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AC57AE-DA8C-4A77-AFEC-233BF3FF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74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E687C-AFE1-4760-85B4-810CA2DE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98A0E0-DBDB-45E9-A1E6-7E983368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506D6C-B9F5-49D5-8D78-9F996BC9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8D1082-D06B-4F80-9E39-40A867ED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E6F4E8-8E4A-4087-AAA1-8C3BEFD6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62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99BF9-43D0-4D01-88D8-80CA5CE0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249634-C71A-4279-8C1C-F3ACA6E9F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89F96A-843A-4291-A111-145DCB67C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4FCD48-B6B8-4FC9-9342-CE3DD540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426604-102A-4333-B8DD-93F8CBBC2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84D6B2-5465-421B-A246-8D11349A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76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EE713-53E7-4F9C-806D-041D4F52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AF303E-3776-4D4E-B127-1286DEC11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399D8C-834A-45EC-8A94-EA5C7C3A4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DA6C24-FBFA-4217-9C48-E2A91846F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13244B5-E879-45D4-AD5B-5D5BAA705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FCB7916-5F08-48E1-A869-83B141C8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EEE2767-104A-40E7-83E0-ACFB5DE5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765346E-FF7F-46F0-B7DB-A79846E1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80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D9393-6BAA-40D2-9DB9-C0EC7709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419E8F-5503-4A76-8DCC-DCA24CBE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9BDCF5-AFAB-45ED-951E-ED6B9894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D53176-05B5-4693-A6A4-5B6DA62E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F818F15-72BD-4C7B-801E-A8A6368C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85E4AC-B45A-46C4-8772-E25A38B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24A442-7B7C-448C-8054-2D84195A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40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EFFC8-77C1-4C36-98B3-EEEB6DE3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424D9E-58F6-4CD0-A767-610B2C29E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DEE3FB2-3951-44C3-8A95-989015751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3A4471-AE0D-40B1-AA97-C1F6D3F8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652D2A-6C4A-4E12-BA17-8543B8839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A9033D-8096-41E6-B5C5-D4F2C1B4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48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B4A39-4E27-4E63-93B1-DDBDECFF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054836-9E5E-48E0-96A8-EA4A958BD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769382-BC42-4D3E-8C52-14F06B35E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8C176C-7DBD-40BA-9768-7E37FFBD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4D1419-E646-453D-BD13-FAC654C8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518B76-056B-4D51-85BA-3F446E1D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63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32B952A-B76C-4767-9B2A-3817116E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ED20A8-9628-4A72-A2F8-F00333296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ACBC26-67E9-4880-A7E8-FCBEA5B8F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CAD38F-AA9A-4D39-9A4A-5D53EFC23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C2C741-3AEA-4FE7-9507-156720BEB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07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BBAF9-9BB6-49F8-BADE-E8A3D811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49" y="2016644"/>
            <a:ext cx="10955694" cy="1325563"/>
          </a:xfrm>
        </p:spPr>
        <p:txBody>
          <a:bodyPr/>
          <a:lstStyle/>
          <a:p>
            <a:pPr algn="ctr"/>
            <a:r>
              <a:rPr lang="cs-CZ" b="1" dirty="0" err="1"/>
              <a:t>Obstructive</a:t>
            </a:r>
            <a:r>
              <a:rPr lang="cs-CZ" b="1" dirty="0"/>
              <a:t> </a:t>
            </a:r>
            <a:r>
              <a:rPr lang="cs-CZ" b="1" dirty="0" err="1"/>
              <a:t>sleep</a:t>
            </a:r>
            <a:r>
              <a:rPr lang="cs-CZ" b="1" dirty="0"/>
              <a:t> </a:t>
            </a:r>
            <a:r>
              <a:rPr lang="cs-CZ" b="1" dirty="0" err="1"/>
              <a:t>apnea</a:t>
            </a:r>
            <a:r>
              <a:rPr lang="cs-CZ" b="1" dirty="0"/>
              <a:t> </a:t>
            </a:r>
            <a:br>
              <a:rPr lang="cs-CZ" dirty="0"/>
            </a:br>
            <a:r>
              <a:rPr lang="cs-CZ" dirty="0"/>
              <a:t>(OSA)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FD704F6-DDE7-4C24-8EC8-ABCB029F3607}"/>
              </a:ext>
            </a:extLst>
          </p:cNvPr>
          <p:cNvSpPr txBox="1"/>
          <p:nvPr/>
        </p:nvSpPr>
        <p:spPr>
          <a:xfrm>
            <a:off x="4010781" y="6147158"/>
            <a:ext cx="811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P.Turčáni</a:t>
            </a:r>
            <a:r>
              <a:rPr lang="cs-CZ" dirty="0"/>
              <a:t>, </a:t>
            </a:r>
            <a:r>
              <a:rPr lang="en-US" dirty="0"/>
              <a:t>Department of Respiratory Diseases and TB, University Hospital Brno</a:t>
            </a:r>
            <a:r>
              <a:rPr lang="cs-CZ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70609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20137-8B80-4615-AB8A-6023958A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Adverse</a:t>
            </a:r>
            <a:r>
              <a:rPr lang="cs-CZ" b="1" dirty="0"/>
              <a:t> </a:t>
            </a:r>
            <a:r>
              <a:rPr lang="cs-CZ" b="1" dirty="0" err="1"/>
              <a:t>outcomes</a:t>
            </a:r>
            <a:r>
              <a:rPr lang="cs-CZ" b="1" dirty="0"/>
              <a:t> </a:t>
            </a:r>
            <a:r>
              <a:rPr lang="cs-CZ" b="1" dirty="0" err="1"/>
              <a:t>associated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OSA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DEBE7-279A-4614-AE79-2B217CE5E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 err="1"/>
              <a:t>Systemic</a:t>
            </a:r>
            <a:r>
              <a:rPr lang="cs-CZ" altLang="cs-CZ" dirty="0"/>
              <a:t> </a:t>
            </a:r>
            <a:r>
              <a:rPr lang="cs-CZ" altLang="cs-CZ" dirty="0" err="1"/>
              <a:t>hypertension</a:t>
            </a:r>
            <a:endParaRPr lang="cs-CZ" altLang="cs-CZ" dirty="0"/>
          </a:p>
          <a:p>
            <a:r>
              <a:rPr lang="cs-CZ" altLang="cs-CZ" dirty="0" err="1"/>
              <a:t>Congestive</a:t>
            </a:r>
            <a:r>
              <a:rPr lang="cs-CZ" altLang="cs-CZ" dirty="0"/>
              <a:t> </a:t>
            </a:r>
            <a:r>
              <a:rPr lang="cs-CZ" altLang="cs-CZ" dirty="0" err="1"/>
              <a:t>heart</a:t>
            </a:r>
            <a:r>
              <a:rPr lang="cs-CZ" altLang="cs-CZ" dirty="0"/>
              <a:t> </a:t>
            </a:r>
            <a:r>
              <a:rPr lang="cs-CZ" altLang="cs-CZ" dirty="0" err="1"/>
              <a:t>failure</a:t>
            </a:r>
            <a:r>
              <a:rPr lang="cs-CZ" altLang="cs-CZ" dirty="0"/>
              <a:t> </a:t>
            </a:r>
          </a:p>
          <a:p>
            <a:r>
              <a:rPr lang="cs-CZ" altLang="cs-CZ" dirty="0" err="1"/>
              <a:t>Coronary</a:t>
            </a:r>
            <a:r>
              <a:rPr lang="cs-CZ" altLang="cs-CZ" dirty="0"/>
              <a:t> </a:t>
            </a:r>
            <a:r>
              <a:rPr lang="cs-CZ" altLang="cs-CZ" dirty="0" err="1"/>
              <a:t>artery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r>
              <a:rPr lang="cs-CZ" altLang="cs-CZ" dirty="0"/>
              <a:t> and </a:t>
            </a:r>
            <a:r>
              <a:rPr lang="cs-CZ" altLang="cs-CZ" dirty="0" err="1"/>
              <a:t>myocardial</a:t>
            </a:r>
            <a:r>
              <a:rPr lang="cs-CZ" altLang="cs-CZ" dirty="0"/>
              <a:t> </a:t>
            </a:r>
            <a:r>
              <a:rPr lang="cs-CZ" altLang="cs-CZ" dirty="0" err="1"/>
              <a:t>infarction</a:t>
            </a:r>
            <a:endParaRPr lang="cs-CZ" altLang="cs-CZ" dirty="0"/>
          </a:p>
          <a:p>
            <a:r>
              <a:rPr lang="cs-CZ" altLang="cs-CZ" dirty="0" err="1"/>
              <a:t>Arrhythmias</a:t>
            </a:r>
            <a:endParaRPr lang="cs-CZ" altLang="cs-CZ" dirty="0"/>
          </a:p>
          <a:p>
            <a:r>
              <a:rPr lang="cs-CZ" altLang="cs-CZ" dirty="0" err="1"/>
              <a:t>Pulmonary</a:t>
            </a:r>
            <a:r>
              <a:rPr lang="cs-CZ" altLang="cs-CZ" dirty="0"/>
              <a:t> </a:t>
            </a:r>
            <a:r>
              <a:rPr lang="cs-CZ" altLang="cs-CZ" dirty="0" err="1"/>
              <a:t>hypertension</a:t>
            </a:r>
            <a:endParaRPr lang="cs-CZ" altLang="cs-CZ" dirty="0"/>
          </a:p>
          <a:p>
            <a:r>
              <a:rPr lang="cs-CZ" altLang="cs-CZ" dirty="0" err="1"/>
              <a:t>Stroke</a:t>
            </a:r>
            <a:endParaRPr lang="cs-CZ" altLang="cs-CZ" dirty="0"/>
          </a:p>
          <a:p>
            <a:r>
              <a:rPr lang="cs-CZ" altLang="cs-CZ" dirty="0" err="1"/>
              <a:t>Depression</a:t>
            </a:r>
            <a:endParaRPr lang="cs-CZ" altLang="cs-CZ" dirty="0"/>
          </a:p>
          <a:p>
            <a:r>
              <a:rPr lang="cs-CZ" altLang="cs-CZ" dirty="0" err="1"/>
              <a:t>Sexual</a:t>
            </a:r>
            <a:r>
              <a:rPr lang="cs-CZ" altLang="cs-CZ" dirty="0"/>
              <a:t> </a:t>
            </a:r>
            <a:r>
              <a:rPr lang="cs-CZ" altLang="cs-CZ" dirty="0" err="1"/>
              <a:t>dysfunction</a:t>
            </a:r>
            <a:endParaRPr lang="cs-CZ" altLang="cs-CZ" dirty="0"/>
          </a:p>
          <a:p>
            <a:r>
              <a:rPr lang="cs-CZ" dirty="0"/>
              <a:t>Type 2 diabetes </a:t>
            </a:r>
            <a:r>
              <a:rPr lang="cs-CZ" dirty="0" err="1"/>
              <a:t>mellitus</a:t>
            </a:r>
            <a:endParaRPr lang="cs-CZ" dirty="0"/>
          </a:p>
          <a:p>
            <a:r>
              <a:rPr lang="cs-CZ" dirty="0" err="1"/>
              <a:t>Drowsy</a:t>
            </a:r>
            <a:r>
              <a:rPr lang="cs-CZ" dirty="0"/>
              <a:t> </a:t>
            </a:r>
            <a:r>
              <a:rPr lang="cs-CZ" dirty="0" err="1"/>
              <a:t>driving</a:t>
            </a:r>
            <a:r>
              <a:rPr lang="cs-CZ" dirty="0"/>
              <a:t> and motor </a:t>
            </a:r>
            <a:r>
              <a:rPr lang="cs-CZ" dirty="0" err="1"/>
              <a:t>vehicle</a:t>
            </a:r>
            <a:r>
              <a:rPr lang="cs-CZ" dirty="0"/>
              <a:t> </a:t>
            </a:r>
            <a:r>
              <a:rPr lang="cs-CZ" dirty="0" err="1"/>
              <a:t>crashes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815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F6068-B312-4CB1-BD27-FB4B0BFD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Diagnostic</a:t>
            </a:r>
            <a:r>
              <a:rPr lang="cs-CZ" b="1" dirty="0"/>
              <a:t> </a:t>
            </a:r>
            <a:r>
              <a:rPr lang="cs-CZ" b="1" dirty="0" err="1"/>
              <a:t>strategy</a:t>
            </a: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E974C4-8F73-4EB8-9023-1008F8D18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diagnosis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OSA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upon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presence </a:t>
            </a:r>
            <a:r>
              <a:rPr lang="cs-CZ" dirty="0" err="1"/>
              <a:t>or</a:t>
            </a:r>
            <a:r>
              <a:rPr lang="cs-CZ" dirty="0"/>
              <a:t> absence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/>
              <a:t>symptoms</a:t>
            </a:r>
            <a:r>
              <a:rPr lang="cs-CZ" dirty="0"/>
              <a:t>,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events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sleep</a:t>
            </a:r>
            <a:r>
              <a:rPr lang="cs-CZ" dirty="0"/>
              <a:t> (</a:t>
            </a:r>
            <a:r>
              <a:rPr lang="cs-CZ" dirty="0" err="1"/>
              <a:t>ie</a:t>
            </a:r>
            <a:r>
              <a:rPr lang="cs-CZ" dirty="0"/>
              <a:t>, </a:t>
            </a:r>
            <a:r>
              <a:rPr lang="cs-CZ" dirty="0" err="1"/>
              <a:t>apneas</a:t>
            </a:r>
            <a:r>
              <a:rPr lang="cs-CZ" dirty="0"/>
              <a:t>, </a:t>
            </a:r>
            <a:r>
              <a:rPr lang="cs-CZ" dirty="0" err="1"/>
              <a:t>hypopneas</a:t>
            </a:r>
            <a:r>
              <a:rPr lang="cs-CZ" dirty="0"/>
              <a:t>, and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effort-related</a:t>
            </a:r>
            <a:r>
              <a:rPr lang="cs-CZ" dirty="0"/>
              <a:t> </a:t>
            </a:r>
            <a:r>
              <a:rPr lang="cs-CZ" dirty="0" err="1"/>
              <a:t>arousals</a:t>
            </a:r>
            <a:r>
              <a:rPr lang="cs-CZ" dirty="0"/>
              <a:t> [</a:t>
            </a:r>
            <a:r>
              <a:rPr lang="cs-CZ" dirty="0" err="1"/>
              <a:t>RERAs</a:t>
            </a:r>
            <a:r>
              <a:rPr lang="cs-CZ" dirty="0"/>
              <a:t>])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3919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B404BA9-B98A-4A3A-8746-18710CB0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Testing </a:t>
            </a:r>
            <a:r>
              <a:rPr lang="cs-CZ" sz="4000" dirty="0" err="1">
                <a:solidFill>
                  <a:srgbClr val="FFFFFF"/>
                </a:solidFill>
              </a:rPr>
              <a:t>for</a:t>
            </a:r>
            <a:r>
              <a:rPr lang="cs-CZ" sz="4000" dirty="0">
                <a:solidFill>
                  <a:srgbClr val="FFFFFF"/>
                </a:solidFill>
              </a:rPr>
              <a:t> OSA, </a:t>
            </a:r>
            <a:r>
              <a:rPr lang="cs-CZ" sz="4000" dirty="0" err="1">
                <a:solidFill>
                  <a:srgbClr val="FFFFFF"/>
                </a:solidFill>
              </a:rPr>
              <a:t>Polysomnography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A330F-E5AB-4E08-8979-9FB45F87E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6" y="2463282"/>
            <a:ext cx="4905762" cy="375900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altLang="cs-CZ" sz="2200" dirty="0" err="1"/>
              <a:t>Is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the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accepted</a:t>
            </a:r>
            <a:r>
              <a:rPr lang="cs-CZ" altLang="cs-CZ" sz="2200" dirty="0"/>
              <a:t> standard</a:t>
            </a:r>
          </a:p>
          <a:p>
            <a:pPr>
              <a:buFontTx/>
              <a:buChar char="-"/>
            </a:pP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sleep</a:t>
            </a:r>
            <a:r>
              <a:rPr lang="cs-CZ" sz="2200" dirty="0"/>
              <a:t> EEG </a:t>
            </a:r>
            <a:r>
              <a:rPr lang="cs-CZ" sz="2200" dirty="0" err="1"/>
              <a:t>recording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core</a:t>
            </a:r>
            <a:r>
              <a:rPr lang="cs-CZ" sz="2200" dirty="0"/>
              <a:t> part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polysomnography</a:t>
            </a:r>
            <a:r>
              <a:rPr lang="cs-CZ" sz="2200" dirty="0"/>
              <a:t> </a:t>
            </a:r>
          </a:p>
          <a:p>
            <a:pPr>
              <a:buFontTx/>
              <a:buChar char="-"/>
            </a:pPr>
            <a:r>
              <a:rPr lang="cs-CZ" altLang="cs-CZ" sz="2200" dirty="0" err="1"/>
              <a:t>Includes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the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recording</a:t>
            </a:r>
            <a:r>
              <a:rPr lang="cs-CZ" altLang="cs-CZ" sz="2200" dirty="0"/>
              <a:t> </a:t>
            </a:r>
            <a:r>
              <a:rPr lang="cs-CZ" altLang="cs-CZ" sz="2200" dirty="0" err="1"/>
              <a:t>of</a:t>
            </a:r>
            <a:r>
              <a:rPr lang="cs-CZ" altLang="cs-CZ" sz="2200" dirty="0"/>
              <a:t> </a:t>
            </a:r>
            <a:r>
              <a:rPr lang="cs-CZ" altLang="cs-CZ" sz="2200" dirty="0" err="1"/>
              <a:t>sleep</a:t>
            </a:r>
            <a:r>
              <a:rPr lang="cs-CZ" altLang="cs-CZ" sz="2200" dirty="0"/>
              <a:t> </a:t>
            </a:r>
            <a:r>
              <a:rPr lang="cs-CZ" altLang="cs-CZ" sz="2200" dirty="0" err="1"/>
              <a:t>signals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respiratory</a:t>
            </a:r>
            <a:r>
              <a:rPr lang="cs-CZ" altLang="cs-CZ" sz="2200" dirty="0"/>
              <a:t> </a:t>
            </a:r>
            <a:r>
              <a:rPr lang="cs-CZ" altLang="cs-CZ" sz="2200" dirty="0" err="1"/>
              <a:t>effort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muscle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movement</a:t>
            </a:r>
            <a:r>
              <a:rPr lang="cs-CZ" altLang="cs-CZ" sz="2200" dirty="0"/>
              <a:t> and </a:t>
            </a:r>
            <a:r>
              <a:rPr lang="cs-CZ" altLang="cs-CZ" sz="2200" dirty="0" err="1"/>
              <a:t>cardiovascular</a:t>
            </a:r>
            <a:r>
              <a:rPr lang="cs-CZ" altLang="cs-CZ" sz="2200" dirty="0"/>
              <a:t> </a:t>
            </a:r>
            <a:r>
              <a:rPr lang="cs-CZ" altLang="cs-CZ" sz="2200" dirty="0" err="1"/>
              <a:t>signals</a:t>
            </a:r>
            <a:endParaRPr lang="cs-CZ" altLang="cs-CZ" sz="22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7FCB4E5-28FA-4CCD-801B-05F98CD4D0FF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r="8057"/>
          <a:stretch/>
        </p:blipFill>
        <p:spPr bwMode="auto">
          <a:xfrm>
            <a:off x="6808019" y="2635605"/>
            <a:ext cx="3707582" cy="29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1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B404BA9-B98A-4A3A-8746-18710CB0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Testing </a:t>
            </a:r>
            <a:r>
              <a:rPr lang="cs-CZ" sz="4000" dirty="0" err="1">
                <a:solidFill>
                  <a:srgbClr val="FFFFFF"/>
                </a:solidFill>
              </a:rPr>
              <a:t>for</a:t>
            </a:r>
            <a:r>
              <a:rPr lang="cs-CZ" sz="4000" dirty="0">
                <a:solidFill>
                  <a:srgbClr val="FFFFFF"/>
                </a:solidFill>
              </a:rPr>
              <a:t> OSA, </a:t>
            </a:r>
            <a:r>
              <a:rPr lang="cs-CZ" sz="4000" dirty="0" err="1">
                <a:solidFill>
                  <a:srgbClr val="FFFFFF"/>
                </a:solidFill>
              </a:rPr>
              <a:t>Polygraphy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A330F-E5AB-4E08-8979-9FB45F87E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altLang="cs-CZ" sz="2400" dirty="0" err="1"/>
              <a:t>staff-monitored</a:t>
            </a:r>
            <a:r>
              <a:rPr lang="cs-CZ" altLang="cs-CZ" sz="2400" dirty="0"/>
              <a:t> in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laboratory</a:t>
            </a:r>
            <a:r>
              <a:rPr lang="cs-CZ" altLang="cs-CZ" sz="2400" dirty="0"/>
              <a:t> </a:t>
            </a:r>
          </a:p>
          <a:p>
            <a:pPr>
              <a:buFontTx/>
              <a:buChar char="-"/>
            </a:pPr>
            <a:r>
              <a:rPr lang="cs-CZ" altLang="cs-CZ" sz="2400" dirty="0" err="1"/>
              <a:t>with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recording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at</a:t>
            </a:r>
            <a:r>
              <a:rPr lang="cs-CZ" altLang="cs-CZ" sz="2400" dirty="0"/>
              <a:t> least </a:t>
            </a:r>
            <a:r>
              <a:rPr lang="cs-CZ" altLang="cs-CZ" sz="2400" dirty="0" err="1"/>
              <a:t>cardiorespiratory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parameters</a:t>
            </a:r>
            <a:r>
              <a:rPr lang="cs-CZ" altLang="cs-CZ" sz="2400" dirty="0"/>
              <a:t> and body </a:t>
            </a:r>
            <a:r>
              <a:rPr lang="cs-CZ" altLang="cs-CZ" sz="2400" dirty="0" err="1"/>
              <a:t>posture</a:t>
            </a:r>
            <a:endParaRPr lang="cs-CZ" altLang="cs-CZ" sz="2400" dirty="0"/>
          </a:p>
          <a:p>
            <a:pPr marL="0" indent="0">
              <a:buNone/>
            </a:pPr>
            <a:endParaRPr lang="en-GB" alt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Picture 8" descr="N:\LN\Turčáni\fota-skeny\Skeny_spánková\Ospalec02.gif">
            <a:extLst>
              <a:ext uri="{FF2B5EF4-FFF2-40B4-BE49-F238E27FC236}">
                <a16:creationId xmlns:a16="http://schemas.microsoft.com/office/drawing/2014/main" id="{5C273B80-31D6-423F-A6C8-93C644AC174E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13800" r="2794" b="12004"/>
          <a:stretch/>
        </p:blipFill>
        <p:spPr bwMode="auto">
          <a:xfrm>
            <a:off x="6223518" y="2492376"/>
            <a:ext cx="4543578" cy="35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93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691B5604-77E7-4DB3-97E9-622D0500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0" b="19962"/>
          <a:stretch>
            <a:fillRect/>
          </a:stretch>
        </p:blipFill>
        <p:spPr bwMode="auto">
          <a:xfrm>
            <a:off x="1226714" y="154344"/>
            <a:ext cx="8718743" cy="587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BF0AAEB-3CC5-45A7-835C-0C45A1A65FF7}"/>
              </a:ext>
            </a:extLst>
          </p:cNvPr>
          <p:cNvSpPr txBox="1"/>
          <p:nvPr/>
        </p:nvSpPr>
        <p:spPr>
          <a:xfrm>
            <a:off x="3131692" y="6027576"/>
            <a:ext cx="7312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Polygraphy</a:t>
            </a:r>
            <a:r>
              <a:rPr lang="cs-CZ" sz="2400" dirty="0"/>
              <a:t>, </a:t>
            </a:r>
            <a:r>
              <a:rPr lang="cs-CZ" sz="2400" dirty="0" err="1"/>
              <a:t>an</a:t>
            </a:r>
            <a:r>
              <a:rPr lang="cs-CZ" sz="2400" dirty="0"/>
              <a:t> </a:t>
            </a:r>
            <a:r>
              <a:rPr lang="cs-CZ" sz="2400" dirty="0" err="1"/>
              <a:t>example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signals</a:t>
            </a:r>
            <a:r>
              <a:rPr lang="cs-CZ" sz="2400" dirty="0"/>
              <a:t> </a:t>
            </a:r>
            <a:r>
              <a:rPr lang="cs-CZ" sz="2400" dirty="0" err="1"/>
              <a:t>recorded</a:t>
            </a:r>
            <a:r>
              <a:rPr lang="cs-CZ" sz="2400" dirty="0"/>
              <a:t> in a </a:t>
            </a:r>
            <a:r>
              <a:rPr lang="cs-CZ" sz="2400" dirty="0" err="1"/>
              <a:t>sleep</a:t>
            </a:r>
            <a:r>
              <a:rPr lang="cs-CZ" sz="2400" dirty="0"/>
              <a:t> </a:t>
            </a:r>
            <a:r>
              <a:rPr lang="cs-CZ" sz="2400" dirty="0" err="1"/>
              <a:t>lab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24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B404BA9-B98A-4A3A-8746-18710CB0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Testing </a:t>
            </a:r>
            <a:r>
              <a:rPr lang="cs-CZ" sz="4000" dirty="0" err="1">
                <a:solidFill>
                  <a:srgbClr val="FFFFFF"/>
                </a:solidFill>
              </a:rPr>
              <a:t>for</a:t>
            </a:r>
            <a:r>
              <a:rPr lang="cs-CZ" sz="4000" dirty="0">
                <a:solidFill>
                  <a:srgbClr val="FFFFFF"/>
                </a:solidFill>
              </a:rPr>
              <a:t> OSA, Screening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A330F-E5AB-4E08-8979-9FB45F87E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altLang="cs-CZ" sz="2400" dirty="0" err="1"/>
              <a:t>recording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oxygen </a:t>
            </a:r>
            <a:r>
              <a:rPr lang="cs-CZ" altLang="cs-CZ" sz="2400" dirty="0" err="1"/>
              <a:t>saturation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one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further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parameter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flow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mainly</a:t>
            </a:r>
            <a:r>
              <a:rPr lang="cs-CZ" altLang="cs-CZ" sz="2400" dirty="0"/>
              <a:t>)  </a:t>
            </a:r>
          </a:p>
          <a:p>
            <a:pPr>
              <a:buFontTx/>
              <a:buChar char="-"/>
            </a:pPr>
            <a:r>
              <a:rPr lang="cs-CZ" altLang="cs-CZ" sz="2400" dirty="0" err="1"/>
              <a:t>attended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unattended</a:t>
            </a:r>
            <a:endParaRPr lang="cs-CZ" altLang="cs-CZ" sz="2400" dirty="0"/>
          </a:p>
          <a:p>
            <a:pPr>
              <a:buFontTx/>
              <a:buChar char="-"/>
            </a:pPr>
            <a:r>
              <a:rPr lang="cs-CZ" altLang="cs-CZ" sz="2400" dirty="0"/>
              <a:t>not </a:t>
            </a:r>
            <a:r>
              <a:rPr lang="cs-CZ" altLang="cs-CZ" sz="2400" dirty="0" err="1"/>
              <a:t>suitable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exclusion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confirmation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mild</a:t>
            </a:r>
            <a:r>
              <a:rPr lang="cs-CZ" altLang="cs-CZ" sz="2400" dirty="0"/>
              <a:t> OSA 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590A76-E574-4156-B13C-B9C95F0F9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6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2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délník 1">
            <a:extLst>
              <a:ext uri="{FF2B5EF4-FFF2-40B4-BE49-F238E27FC236}">
                <a16:creationId xmlns:a16="http://schemas.microsoft.com/office/drawing/2014/main" id="{056C536F-BA9F-4F4A-B856-EC829169E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2278064"/>
            <a:ext cx="6451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/>
              <a:t>AHI (apnoe/</a:t>
            </a:r>
            <a:r>
              <a:rPr lang="cs-CZ" altLang="cs-CZ" sz="2400" dirty="0" err="1"/>
              <a:t>hypopnoe</a:t>
            </a:r>
            <a:r>
              <a:rPr lang="cs-CZ" altLang="cs-CZ" sz="2400" dirty="0"/>
              <a:t> index) – </a:t>
            </a:r>
            <a:r>
              <a:rPr lang="en-US" sz="2400" b="0" dirty="0"/>
              <a:t>defined as the number of apneas and hypopneas per hour of sleep</a:t>
            </a:r>
            <a:endParaRPr lang="en-GB" altLang="cs-CZ" sz="2400" b="0" dirty="0"/>
          </a:p>
          <a:p>
            <a:pPr eaLnBrk="1" hangingPunct="1"/>
            <a:endParaRPr lang="cs-CZ" altLang="cs-CZ" sz="2400" dirty="0"/>
          </a:p>
          <a:p>
            <a:pPr eaLnBrk="1" hangingPunct="1"/>
            <a:r>
              <a:rPr lang="en-GB" altLang="cs-CZ" sz="2400" dirty="0"/>
              <a:t>ODI</a:t>
            </a:r>
            <a:r>
              <a:rPr lang="cs-CZ" altLang="cs-CZ" sz="2400" dirty="0"/>
              <a:t> </a:t>
            </a:r>
            <a:r>
              <a:rPr lang="en-GB" altLang="cs-CZ" sz="2400" dirty="0"/>
              <a:t>(oxygen desaturation index)</a:t>
            </a:r>
            <a:r>
              <a:rPr lang="cs-CZ" altLang="cs-CZ" sz="2400" dirty="0"/>
              <a:t> – </a:t>
            </a:r>
            <a:r>
              <a:rPr lang="en-US" sz="2400" b="0" dirty="0"/>
              <a:t>is the number of times per hour of sleep that the blood's oxygen level drop by a certain degree from baseline</a:t>
            </a:r>
            <a:endParaRPr lang="en-GB" altLang="cs-CZ" sz="2400" b="0" dirty="0"/>
          </a:p>
          <a:p>
            <a:pPr eaLnBrk="1" hangingPunct="1"/>
            <a:r>
              <a:rPr lang="cs-CZ" altLang="cs-CZ" sz="2400" dirty="0"/>
              <a:t> </a:t>
            </a:r>
          </a:p>
          <a:p>
            <a:pPr eaLnBrk="1" hangingPunct="1"/>
            <a:r>
              <a:rPr lang="en-GB" altLang="cs-CZ" sz="2400" dirty="0"/>
              <a:t>T90</a:t>
            </a:r>
            <a:r>
              <a:rPr lang="cs-CZ" altLang="cs-CZ" sz="2400" dirty="0"/>
              <a:t> – </a:t>
            </a:r>
            <a:r>
              <a:rPr lang="cs-CZ" sz="2400" b="0" dirty="0" err="1"/>
              <a:t>the</a:t>
            </a:r>
            <a:r>
              <a:rPr lang="en-US" sz="2400" b="0" dirty="0"/>
              <a:t> rate of sleep-time spent below 90% oxygen saturation</a:t>
            </a:r>
            <a:endParaRPr lang="cs-CZ" altLang="cs-CZ" sz="2400" b="0" dirty="0"/>
          </a:p>
        </p:txBody>
      </p:sp>
      <p:sp>
        <p:nvSpPr>
          <p:cNvPr id="21507" name="TextovéPole 2">
            <a:extLst>
              <a:ext uri="{FF2B5EF4-FFF2-40B4-BE49-F238E27FC236}">
                <a16:creationId xmlns:a16="http://schemas.microsoft.com/office/drawing/2014/main" id="{2E1BAD1F-A12A-4BAD-A6BC-EDC9504B7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83" y="1117216"/>
            <a:ext cx="110276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600" dirty="0" err="1"/>
              <a:t>The</a:t>
            </a:r>
            <a:r>
              <a:rPr lang="cs-CZ" altLang="cs-CZ" sz="3600" dirty="0"/>
              <a:t> most </a:t>
            </a:r>
            <a:r>
              <a:rPr lang="cs-CZ" altLang="cs-CZ" sz="3600" dirty="0" err="1"/>
              <a:t>important</a:t>
            </a:r>
            <a:r>
              <a:rPr lang="cs-CZ" altLang="cs-CZ" sz="3600" dirty="0"/>
              <a:t> </a:t>
            </a:r>
            <a:r>
              <a:rPr lang="cs-CZ" altLang="cs-CZ" sz="3600" dirty="0" err="1"/>
              <a:t>results</a:t>
            </a:r>
            <a:r>
              <a:rPr lang="cs-CZ" altLang="cs-CZ" sz="3600" dirty="0"/>
              <a:t> </a:t>
            </a:r>
            <a:r>
              <a:rPr lang="cs-CZ" altLang="cs-CZ" sz="3600" dirty="0" err="1"/>
              <a:t>of</a:t>
            </a:r>
            <a:r>
              <a:rPr lang="cs-CZ" altLang="cs-CZ" sz="3600" dirty="0"/>
              <a:t> </a:t>
            </a:r>
            <a:r>
              <a:rPr lang="cs-CZ" altLang="cs-CZ" sz="3600" dirty="0" err="1"/>
              <a:t>diagnostic</a:t>
            </a:r>
            <a:r>
              <a:rPr lang="cs-CZ" altLang="cs-CZ" sz="3600" dirty="0"/>
              <a:t> testing </a:t>
            </a:r>
            <a:r>
              <a:rPr lang="cs-CZ" altLang="cs-CZ" sz="3600" dirty="0" err="1"/>
              <a:t>for</a:t>
            </a:r>
            <a:r>
              <a:rPr lang="cs-CZ" altLang="cs-CZ" sz="3600" dirty="0"/>
              <a:t> OSA </a:t>
            </a:r>
          </a:p>
        </p:txBody>
      </p:sp>
    </p:spTree>
    <p:extLst>
      <p:ext uri="{BB962C8B-B14F-4D97-AF65-F5344CB8AC3E}">
        <p14:creationId xmlns:p14="http://schemas.microsoft.com/office/powerpoint/2010/main" val="171033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BA8F3-4650-4356-BFC1-51DC5953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37" y="737987"/>
            <a:ext cx="10515600" cy="1325563"/>
          </a:xfrm>
        </p:spPr>
        <p:txBody>
          <a:bodyPr/>
          <a:lstStyle/>
          <a:p>
            <a:pPr algn="ctr"/>
            <a:r>
              <a:rPr lang="cs-CZ" b="1" dirty="0" err="1"/>
              <a:t>Classification</a:t>
            </a:r>
            <a:r>
              <a:rPr lang="cs-CZ" b="1" dirty="0"/>
              <a:t>, </a:t>
            </a:r>
            <a:r>
              <a:rPr lang="cs-CZ" b="1" dirty="0" err="1"/>
              <a:t>stages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severity</a:t>
            </a:r>
            <a:endParaRPr lang="cs-CZ" b="1" dirty="0"/>
          </a:p>
        </p:txBody>
      </p:sp>
      <p:sp>
        <p:nvSpPr>
          <p:cNvPr id="4" name="Obdélník 1">
            <a:extLst>
              <a:ext uri="{FF2B5EF4-FFF2-40B4-BE49-F238E27FC236}">
                <a16:creationId xmlns:a16="http://schemas.microsoft.com/office/drawing/2014/main" id="{15CB3162-E6C0-4960-A462-9E76EF1415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52420" y="2589796"/>
            <a:ext cx="5041005" cy="2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cs-CZ" altLang="cs-CZ" sz="3200" dirty="0"/>
              <a:t>&lt; </a:t>
            </a:r>
            <a:r>
              <a:rPr lang="cs-CZ" altLang="cs-CZ" sz="3200" dirty="0" err="1"/>
              <a:t>Normal</a:t>
            </a:r>
            <a:endParaRPr lang="cs-CZ" altLang="cs-CZ" sz="3200" dirty="0"/>
          </a:p>
          <a:p>
            <a:pPr marL="0" indent="0" eaLnBrk="1" hangingPunct="1">
              <a:buNone/>
            </a:pPr>
            <a:r>
              <a:rPr lang="cs-CZ" altLang="cs-CZ" sz="3200" dirty="0"/>
              <a:t>5-15 AHI </a:t>
            </a:r>
            <a:r>
              <a:rPr lang="cs-CZ" altLang="cs-CZ" sz="3200" dirty="0" err="1"/>
              <a:t>Mild</a:t>
            </a:r>
            <a:r>
              <a:rPr lang="cs-CZ" altLang="cs-CZ" sz="3200" dirty="0"/>
              <a:t> OSA</a:t>
            </a:r>
          </a:p>
          <a:p>
            <a:pPr marL="0" indent="0" eaLnBrk="1" hangingPunct="1">
              <a:buNone/>
            </a:pPr>
            <a:r>
              <a:rPr lang="cs-CZ" altLang="cs-CZ" sz="3200" dirty="0"/>
              <a:t>15-30 AHI </a:t>
            </a:r>
            <a:r>
              <a:rPr lang="cs-CZ" altLang="cs-CZ" sz="3200" dirty="0" err="1"/>
              <a:t>Moderate</a:t>
            </a:r>
            <a:r>
              <a:rPr lang="cs-CZ" altLang="cs-CZ" sz="3200" dirty="0"/>
              <a:t> OSA</a:t>
            </a:r>
          </a:p>
          <a:p>
            <a:pPr marL="0" indent="0" eaLnBrk="1" hangingPunct="1">
              <a:buNone/>
            </a:pPr>
            <a:r>
              <a:rPr lang="cs-CZ" altLang="cs-CZ" sz="3200" dirty="0"/>
              <a:t>&gt; 30 AHI Severe OSA</a:t>
            </a:r>
          </a:p>
        </p:txBody>
      </p:sp>
    </p:spTree>
    <p:extLst>
      <p:ext uri="{BB962C8B-B14F-4D97-AF65-F5344CB8AC3E}">
        <p14:creationId xmlns:p14="http://schemas.microsoft.com/office/powerpoint/2010/main" val="415030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FED95-E873-45AA-83DF-B3DDB81C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Epworth</a:t>
            </a:r>
            <a:r>
              <a:rPr lang="cs-CZ" b="1" dirty="0"/>
              <a:t> </a:t>
            </a:r>
            <a:r>
              <a:rPr lang="cs-CZ" b="1" dirty="0" err="1"/>
              <a:t>Sleepnies</a:t>
            </a:r>
            <a:r>
              <a:rPr lang="cs-CZ" b="1" dirty="0"/>
              <a:t> </a:t>
            </a:r>
            <a:r>
              <a:rPr lang="cs-CZ" b="1" dirty="0" err="1"/>
              <a:t>Scale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9D38AE-5848-47BA-B8C3-BEF3C1504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valuable</a:t>
            </a:r>
            <a:r>
              <a:rPr lang="cs-CZ" dirty="0"/>
              <a:t> </a:t>
            </a:r>
            <a:r>
              <a:rPr lang="cs-CZ" dirty="0" err="1"/>
              <a:t>tool</a:t>
            </a:r>
            <a:r>
              <a:rPr lang="cs-CZ" dirty="0"/>
              <a:t> to </a:t>
            </a: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functional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sleep-related</a:t>
            </a:r>
            <a:r>
              <a:rPr lang="cs-CZ" dirty="0"/>
              <a:t> </a:t>
            </a:r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events</a:t>
            </a:r>
            <a:r>
              <a:rPr lang="cs-CZ" dirty="0"/>
              <a:t> in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OSAS  </a:t>
            </a:r>
          </a:p>
          <a:p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constructed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intention</a:t>
            </a:r>
            <a:r>
              <a:rPr lang="cs-CZ" dirty="0"/>
              <a:t> to </a:t>
            </a: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probability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falling</a:t>
            </a:r>
            <a:r>
              <a:rPr lang="cs-CZ" dirty="0"/>
              <a:t> </a:t>
            </a:r>
            <a:r>
              <a:rPr lang="cs-CZ" dirty="0" err="1"/>
              <a:t>asleep</a:t>
            </a:r>
            <a:r>
              <a:rPr lang="cs-CZ" dirty="0"/>
              <a:t> in 8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situations</a:t>
            </a:r>
            <a:endParaRPr lang="cs-CZ" dirty="0"/>
          </a:p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applied</a:t>
            </a:r>
            <a:r>
              <a:rPr lang="cs-CZ" dirty="0"/>
              <a:t>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simplicity</a:t>
            </a:r>
            <a:r>
              <a:rPr lang="cs-CZ" dirty="0"/>
              <a:t> and </a:t>
            </a:r>
            <a:r>
              <a:rPr lang="cs-CZ" dirty="0" err="1"/>
              <a:t>practicability</a:t>
            </a:r>
            <a:r>
              <a:rPr lang="cs-CZ" dirty="0"/>
              <a:t> in </a:t>
            </a:r>
            <a:r>
              <a:rPr lang="cs-CZ" dirty="0" err="1"/>
              <a:t>routine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81178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ovéPole 1">
            <a:extLst>
              <a:ext uri="{FF2B5EF4-FFF2-40B4-BE49-F238E27FC236}">
                <a16:creationId xmlns:a16="http://schemas.microsoft.com/office/drawing/2014/main" id="{3D929200-654F-4C72-8F62-15504E743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501543"/>
            <a:ext cx="49464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600" dirty="0" err="1"/>
              <a:t>Epworth</a:t>
            </a:r>
            <a:r>
              <a:rPr lang="cs-CZ" sz="3600" dirty="0"/>
              <a:t> </a:t>
            </a:r>
            <a:r>
              <a:rPr lang="cs-CZ" sz="3600" dirty="0" err="1"/>
              <a:t>Sleepnies</a:t>
            </a:r>
            <a:r>
              <a:rPr lang="cs-CZ" sz="3600" dirty="0"/>
              <a:t> </a:t>
            </a:r>
            <a:r>
              <a:rPr lang="cs-CZ" sz="3600" dirty="0" err="1"/>
              <a:t>Scale</a:t>
            </a:r>
            <a:endParaRPr lang="cs-CZ" altLang="cs-CZ" sz="36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28323D0-6AF0-43FF-B820-B11E0D5A8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14" t="15792" r="3738" b="40712"/>
          <a:stretch/>
        </p:blipFill>
        <p:spPr>
          <a:xfrm>
            <a:off x="3015447" y="1175701"/>
            <a:ext cx="5995387" cy="45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8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A4739-BF34-4B5D-8960-0EC68173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b="1" dirty="0" err="1"/>
              <a:t>Definition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BCA869-9C8D-4B45-9A50-6A2F04C34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characterised</a:t>
            </a:r>
            <a:r>
              <a:rPr lang="cs-CZ" dirty="0"/>
              <a:t> by </a:t>
            </a:r>
            <a:r>
              <a:rPr lang="cs-CZ" dirty="0" err="1"/>
              <a:t>recurrent</a:t>
            </a:r>
            <a:r>
              <a:rPr lang="cs-CZ" dirty="0"/>
              <a:t> </a:t>
            </a:r>
            <a:r>
              <a:rPr lang="cs-CZ" dirty="0" err="1"/>
              <a:t>episodes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partial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airway</a:t>
            </a:r>
            <a:r>
              <a:rPr lang="cs-CZ" dirty="0"/>
              <a:t> </a:t>
            </a:r>
            <a:r>
              <a:rPr lang="cs-CZ" dirty="0" err="1"/>
              <a:t>collapse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sleep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collapse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highlighted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reduction</a:t>
            </a:r>
            <a:r>
              <a:rPr lang="cs-CZ" dirty="0"/>
              <a:t> in,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cessation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, </a:t>
            </a:r>
            <a:r>
              <a:rPr lang="cs-CZ" dirty="0" err="1"/>
              <a:t>airflow</a:t>
            </a:r>
            <a:r>
              <a:rPr lang="cs-CZ" dirty="0"/>
              <a:t> </a:t>
            </a:r>
            <a:r>
              <a:rPr lang="cs-CZ" dirty="0" err="1"/>
              <a:t>despite</a:t>
            </a:r>
            <a:r>
              <a:rPr lang="cs-CZ" dirty="0"/>
              <a:t> </a:t>
            </a:r>
            <a:r>
              <a:rPr lang="cs-CZ" dirty="0" err="1"/>
              <a:t>ongoing</a:t>
            </a:r>
            <a:r>
              <a:rPr lang="cs-CZ" dirty="0"/>
              <a:t> </a:t>
            </a:r>
            <a:r>
              <a:rPr lang="cs-CZ" dirty="0" err="1"/>
              <a:t>inspiratory</a:t>
            </a:r>
            <a:r>
              <a:rPr lang="cs-CZ" dirty="0"/>
              <a:t> </a:t>
            </a:r>
            <a:r>
              <a:rPr lang="cs-CZ" dirty="0" err="1"/>
              <a:t>efforts</a:t>
            </a:r>
            <a:endParaRPr lang="cs-CZ" dirty="0"/>
          </a:p>
          <a:p>
            <a:r>
              <a:rPr lang="cs-CZ" dirty="0"/>
              <a:t>OSA </a:t>
            </a:r>
            <a:r>
              <a:rPr lang="cs-CZ" dirty="0" err="1"/>
              <a:t>effects</a:t>
            </a:r>
            <a:r>
              <a:rPr lang="cs-CZ" dirty="0"/>
              <a:t> </a:t>
            </a:r>
            <a:r>
              <a:rPr lang="cs-CZ" dirty="0" err="1"/>
              <a:t>productivity</a:t>
            </a:r>
            <a:r>
              <a:rPr lang="cs-CZ" dirty="0"/>
              <a:t>, </a:t>
            </a:r>
            <a:r>
              <a:rPr lang="cs-CZ" dirty="0" err="1"/>
              <a:t>cognition</a:t>
            </a:r>
            <a:r>
              <a:rPr lang="cs-CZ" dirty="0"/>
              <a:t>, </a:t>
            </a:r>
            <a:r>
              <a:rPr lang="cs-CZ" dirty="0" err="1"/>
              <a:t>coordination</a:t>
            </a:r>
            <a:r>
              <a:rPr lang="cs-CZ" dirty="0"/>
              <a:t>,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and </a:t>
            </a:r>
            <a:r>
              <a:rPr lang="cs-CZ" dirty="0" err="1"/>
              <a:t>cardiovascular</a:t>
            </a:r>
            <a:r>
              <a:rPr lang="cs-CZ" dirty="0"/>
              <a:t> </a:t>
            </a:r>
            <a:r>
              <a:rPr lang="cs-CZ" dirty="0" err="1"/>
              <a:t>health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745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22A18-D419-4825-BBA5-10354221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Differential</a:t>
            </a:r>
            <a:r>
              <a:rPr lang="cs-CZ" b="1" dirty="0"/>
              <a:t> </a:t>
            </a:r>
            <a:r>
              <a:rPr lang="cs-CZ" b="1" dirty="0" err="1"/>
              <a:t>diagnosis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400950-D150-4003-994B-F87A008E1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primary</a:t>
            </a:r>
            <a:r>
              <a:rPr lang="cs-CZ" altLang="cs-CZ" dirty="0"/>
              <a:t> </a:t>
            </a:r>
            <a:r>
              <a:rPr lang="cs-CZ" altLang="cs-CZ" dirty="0" err="1"/>
              <a:t>snoring</a:t>
            </a:r>
            <a:endParaRPr lang="cs-CZ" altLang="cs-CZ" dirty="0"/>
          </a:p>
          <a:p>
            <a:r>
              <a:rPr lang="cs-CZ" altLang="cs-CZ" dirty="0"/>
              <a:t>COPD, </a:t>
            </a:r>
            <a:r>
              <a:rPr lang="cs-CZ" altLang="cs-CZ" dirty="0" err="1"/>
              <a:t>asthma</a:t>
            </a:r>
            <a:endParaRPr lang="cs-CZ" altLang="cs-CZ" dirty="0"/>
          </a:p>
          <a:p>
            <a:r>
              <a:rPr lang="cs-CZ" altLang="cs-CZ" dirty="0" err="1"/>
              <a:t>gastroesophageal</a:t>
            </a:r>
            <a:r>
              <a:rPr lang="cs-CZ" altLang="cs-CZ" dirty="0"/>
              <a:t> reflux</a:t>
            </a:r>
          </a:p>
          <a:p>
            <a:r>
              <a:rPr lang="cs-CZ" altLang="cs-CZ" dirty="0"/>
              <a:t>obesity </a:t>
            </a:r>
            <a:r>
              <a:rPr lang="cs-CZ" altLang="cs-CZ" dirty="0" err="1"/>
              <a:t>hypoventilation</a:t>
            </a:r>
            <a:endParaRPr lang="cs-CZ" altLang="cs-CZ" dirty="0"/>
          </a:p>
          <a:p>
            <a:r>
              <a:rPr lang="cs-CZ" altLang="cs-CZ" dirty="0" err="1"/>
              <a:t>psychiatric</a:t>
            </a:r>
            <a:r>
              <a:rPr lang="cs-CZ" altLang="cs-CZ" dirty="0"/>
              <a:t> </a:t>
            </a:r>
            <a:r>
              <a:rPr lang="cs-CZ" altLang="cs-CZ" dirty="0" err="1"/>
              <a:t>illnesses</a:t>
            </a:r>
            <a:endParaRPr lang="cs-CZ" altLang="cs-CZ" dirty="0"/>
          </a:p>
          <a:p>
            <a:r>
              <a:rPr lang="cs-CZ" altLang="cs-CZ" dirty="0"/>
              <a:t>a variety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diseases</a:t>
            </a:r>
            <a:r>
              <a:rPr lang="cs-CZ" alt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excessive</a:t>
            </a:r>
            <a:r>
              <a:rPr lang="cs-CZ" dirty="0"/>
              <a:t> </a:t>
            </a:r>
            <a:r>
              <a:rPr lang="cs-CZ" dirty="0" err="1"/>
              <a:t>daytime</a:t>
            </a:r>
            <a:r>
              <a:rPr lang="cs-CZ" dirty="0"/>
              <a:t> </a:t>
            </a:r>
            <a:r>
              <a:rPr lang="cs-CZ" dirty="0" err="1"/>
              <a:t>sleepiness</a:t>
            </a:r>
            <a:r>
              <a:rPr lang="cs-CZ" dirty="0"/>
              <a:t> </a:t>
            </a:r>
            <a:r>
              <a:rPr lang="cs-CZ" alt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223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5194F-F1DF-4F9F-BD98-91C79C42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Treatment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68A272-0A70-4E55-8F11-754C60C1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Weight</a:t>
            </a:r>
            <a:r>
              <a:rPr lang="cs-CZ" dirty="0"/>
              <a:t> </a:t>
            </a:r>
            <a:r>
              <a:rPr lang="cs-CZ" dirty="0" err="1"/>
              <a:t>loss</a:t>
            </a:r>
            <a:r>
              <a:rPr lang="cs-CZ" dirty="0"/>
              <a:t> and lifestyle </a:t>
            </a:r>
            <a:r>
              <a:rPr lang="cs-CZ" dirty="0" err="1"/>
              <a:t>changes</a:t>
            </a:r>
            <a:endParaRPr lang="cs-CZ" dirty="0"/>
          </a:p>
          <a:p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comorbidities</a:t>
            </a:r>
            <a:endParaRPr lang="cs-CZ" dirty="0"/>
          </a:p>
          <a:p>
            <a:pPr fontAlgn="base"/>
            <a:r>
              <a:rPr lang="cs-CZ" dirty="0"/>
              <a:t>T</a:t>
            </a:r>
            <a:r>
              <a:rPr lang="en-US" dirty="0"/>
              <a:t>he first-line therapy for treatment of </a:t>
            </a:r>
            <a:r>
              <a:rPr lang="cs-CZ" dirty="0"/>
              <a:t>OSA </a:t>
            </a:r>
            <a:r>
              <a:rPr lang="cs-CZ" dirty="0" err="1"/>
              <a:t>is</a:t>
            </a:r>
            <a:r>
              <a:rPr lang="cs-CZ" dirty="0"/>
              <a:t> p</a:t>
            </a:r>
            <a:r>
              <a:rPr lang="en-US" dirty="0" err="1"/>
              <a:t>ositive</a:t>
            </a:r>
            <a:r>
              <a:rPr lang="en-US" dirty="0"/>
              <a:t> airway pressure (PAP)</a:t>
            </a:r>
            <a:r>
              <a:rPr lang="cs-CZ" dirty="0"/>
              <a:t>. </a:t>
            </a:r>
            <a:r>
              <a:rPr lang="en-US" dirty="0"/>
              <a:t>PAP significantly reduced snoring and daytime sleepiness and improved health-related quality of life and mood.</a:t>
            </a:r>
            <a:r>
              <a:rPr lang="cs-CZ" dirty="0"/>
              <a:t> </a:t>
            </a:r>
            <a:r>
              <a:rPr lang="en-US" dirty="0"/>
              <a:t>Treatment with PAP is cost-effective, decreases morbidity and mortality due to cardiovascular diseases, and reduces the risk of drowsiness-related traffic accidents</a:t>
            </a:r>
          </a:p>
          <a:p>
            <a:r>
              <a:rPr lang="en-US" dirty="0"/>
              <a:t>Alternatives to PAP for the treatment of OSA include a variety of soft tissue and/or maxillary-mandibular surgical interventions </a:t>
            </a:r>
            <a:endParaRPr lang="cs-CZ" dirty="0"/>
          </a:p>
          <a:p>
            <a:r>
              <a:rPr lang="cs-CZ" dirty="0"/>
              <a:t>M</a:t>
            </a:r>
            <a:r>
              <a:rPr lang="en-US" dirty="0" err="1"/>
              <a:t>andibular</a:t>
            </a:r>
            <a:r>
              <a:rPr lang="en-US" dirty="0"/>
              <a:t> advancing dental devices are a third-line treatment option for </a:t>
            </a:r>
            <a:r>
              <a:rPr lang="cs-CZ" dirty="0" err="1"/>
              <a:t>some</a:t>
            </a:r>
            <a:r>
              <a:rPr lang="en-US" dirty="0"/>
              <a:t> OSA patients intolerant of PAP who are not candidates for surgery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2603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:\LN\Turčáni\fota-skeny\Skeny_spánková\CPAP+popisek.gif">
            <a:extLst>
              <a:ext uri="{FF2B5EF4-FFF2-40B4-BE49-F238E27FC236}">
                <a16:creationId xmlns:a16="http://schemas.microsoft.com/office/drawing/2014/main" id="{4647BE96-3E18-4A9E-91AE-B3DB496D1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5281" r="3726" b="20447"/>
          <a:stretch>
            <a:fillRect/>
          </a:stretch>
        </p:blipFill>
        <p:spPr bwMode="auto">
          <a:xfrm>
            <a:off x="1905000" y="481014"/>
            <a:ext cx="83820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A6126CF-98E3-497D-9F81-3F7435E6D5E9}"/>
              </a:ext>
            </a:extLst>
          </p:cNvPr>
          <p:cNvSpPr txBox="1"/>
          <p:nvPr/>
        </p:nvSpPr>
        <p:spPr>
          <a:xfrm>
            <a:off x="177800" y="5505776"/>
            <a:ext cx="12236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Mechanism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action</a:t>
            </a:r>
            <a:r>
              <a:rPr lang="cs-CZ" sz="2800" dirty="0"/>
              <a:t> : CPAP </a:t>
            </a:r>
            <a:r>
              <a:rPr lang="cs-CZ" sz="2800" dirty="0" err="1"/>
              <a:t>provides</a:t>
            </a:r>
            <a:r>
              <a:rPr lang="cs-CZ" sz="2800" dirty="0"/>
              <a:t> „</a:t>
            </a:r>
            <a:r>
              <a:rPr lang="cs-CZ" sz="2800" dirty="0" err="1"/>
              <a:t>pneumatic</a:t>
            </a:r>
            <a:r>
              <a:rPr lang="cs-CZ" sz="2800" dirty="0"/>
              <a:t> stent“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pharyngeal</a:t>
            </a:r>
            <a:r>
              <a:rPr lang="cs-CZ" sz="2800" dirty="0"/>
              <a:t> </a:t>
            </a:r>
            <a:r>
              <a:rPr lang="cs-CZ" sz="2800" dirty="0" err="1"/>
              <a:t>airway</a:t>
            </a:r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8081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Spa_0006">
            <a:extLst>
              <a:ext uri="{FF2B5EF4-FFF2-40B4-BE49-F238E27FC236}">
                <a16:creationId xmlns:a16="http://schemas.microsoft.com/office/drawing/2014/main" id="{5A0D3B88-AE0D-4E54-9926-20A1D65E978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t="3340" r="2844" b="11522"/>
          <a:stretch/>
        </p:blipFill>
        <p:spPr bwMode="auto">
          <a:xfrm>
            <a:off x="2179637" y="1885804"/>
            <a:ext cx="7832725" cy="362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ovéPole 2">
            <a:extLst>
              <a:ext uri="{FF2B5EF4-FFF2-40B4-BE49-F238E27FC236}">
                <a16:creationId xmlns:a16="http://schemas.microsoft.com/office/drawing/2014/main" id="{D81D31D2-95FA-4942-9297-2948653A0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835" y="50512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000" dirty="0" err="1"/>
              <a:t>Principle</a:t>
            </a:r>
            <a:r>
              <a:rPr lang="cs-CZ" altLang="cs-CZ" sz="4000" dirty="0"/>
              <a:t> </a:t>
            </a:r>
            <a:r>
              <a:rPr lang="cs-CZ" altLang="cs-CZ" sz="4000" dirty="0" err="1"/>
              <a:t>of</a:t>
            </a:r>
            <a:r>
              <a:rPr lang="cs-CZ" altLang="cs-CZ" sz="4000" dirty="0"/>
              <a:t> CPAP </a:t>
            </a:r>
            <a:r>
              <a:rPr lang="cs-CZ" altLang="cs-CZ" sz="4000" dirty="0" err="1"/>
              <a:t>machine</a:t>
            </a:r>
            <a:endParaRPr lang="en-GB" altLang="cs-CZ" sz="4000" dirty="0"/>
          </a:p>
        </p:txBody>
      </p:sp>
    </p:spTree>
    <p:extLst>
      <p:ext uri="{BB962C8B-B14F-4D97-AF65-F5344CB8AC3E}">
        <p14:creationId xmlns:p14="http://schemas.microsoft.com/office/powerpoint/2010/main" val="315667103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18masek">
            <a:extLst>
              <a:ext uri="{FF2B5EF4-FFF2-40B4-BE49-F238E27FC236}">
                <a16:creationId xmlns:a16="http://schemas.microsoft.com/office/drawing/2014/main" id="{F162CEFA-352B-431E-8F92-68922B471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r="10187" b="-2"/>
          <a:stretch/>
        </p:blipFill>
        <p:spPr bwMode="auto">
          <a:xfrm>
            <a:off x="888391" y="621043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D:\Dokumenty\!!!_Secretary_2016\Říjen\S9autoSET.jpg">
            <a:extLst>
              <a:ext uri="{FF2B5EF4-FFF2-40B4-BE49-F238E27FC236}">
                <a16:creationId xmlns:a16="http://schemas.microsoft.com/office/drawing/2014/main" id="{D482A1A1-FCAD-47F2-A0AA-9F9B15F03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2" b="2"/>
          <a:stretch/>
        </p:blipFill>
        <p:spPr bwMode="auto">
          <a:xfrm>
            <a:off x="6256867" y="686357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22B177A-86DA-4CA0-9616-53EDCD5D5B7D}"/>
              </a:ext>
            </a:extLst>
          </p:cNvPr>
          <p:cNvSpPr txBox="1"/>
          <p:nvPr/>
        </p:nvSpPr>
        <p:spPr>
          <a:xfrm>
            <a:off x="2188990" y="5910033"/>
            <a:ext cx="813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Physicans</a:t>
            </a:r>
            <a:r>
              <a:rPr lang="cs-CZ" sz="2800" dirty="0"/>
              <a:t> </a:t>
            </a:r>
            <a:r>
              <a:rPr lang="cs-CZ" sz="2800" dirty="0" err="1"/>
              <a:t>can</a:t>
            </a:r>
            <a:r>
              <a:rPr lang="cs-CZ" sz="2800" dirty="0"/>
              <a:t> use </a:t>
            </a:r>
            <a:r>
              <a:rPr lang="cs-CZ" sz="2800" dirty="0" err="1"/>
              <a:t>different</a:t>
            </a:r>
            <a:r>
              <a:rPr lang="cs-CZ" sz="2800" dirty="0"/>
              <a:t> </a:t>
            </a:r>
            <a:r>
              <a:rPr lang="cs-CZ" sz="2800" dirty="0" err="1"/>
              <a:t>types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masks</a:t>
            </a:r>
            <a:r>
              <a:rPr lang="cs-CZ" sz="2800" dirty="0"/>
              <a:t> and </a:t>
            </a:r>
            <a:r>
              <a:rPr lang="cs-CZ" sz="2800" dirty="0" err="1"/>
              <a:t>devices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3319708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839D304-16D7-4F8F-8968-CD69FDA2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937" y="1896963"/>
            <a:ext cx="3292125" cy="3792041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F7BDE674-B91A-47EC-AE19-B25D5BF75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1278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400" b="1" dirty="0" err="1">
                <a:cs typeface="Arial" charset="0"/>
              </a:rPr>
              <a:t>Thank</a:t>
            </a:r>
            <a:r>
              <a:rPr lang="cs-CZ" sz="4400" b="1" dirty="0">
                <a:cs typeface="Arial" charset="0"/>
              </a:rPr>
              <a:t> </a:t>
            </a:r>
            <a:r>
              <a:rPr lang="cs-CZ" sz="4400" b="1" dirty="0" err="1">
                <a:cs typeface="Arial" charset="0"/>
              </a:rPr>
              <a:t>you</a:t>
            </a:r>
            <a:r>
              <a:rPr lang="cs-CZ" sz="4400" b="1" dirty="0">
                <a:cs typeface="Arial" charset="0"/>
              </a:rPr>
              <a:t> </a:t>
            </a:r>
            <a:r>
              <a:rPr lang="cs-CZ" sz="4400" b="1" dirty="0" err="1">
                <a:cs typeface="Arial" charset="0"/>
              </a:rPr>
              <a:t>for</a:t>
            </a:r>
            <a:r>
              <a:rPr lang="cs-CZ" sz="4400" b="1" dirty="0">
                <a:cs typeface="Arial" charset="0"/>
              </a:rPr>
              <a:t> </a:t>
            </a:r>
            <a:r>
              <a:rPr lang="cs-CZ" sz="4400" b="1" dirty="0" err="1">
                <a:cs typeface="Arial" charset="0"/>
              </a:rPr>
              <a:t>your</a:t>
            </a:r>
            <a:r>
              <a:rPr lang="cs-CZ" sz="4400" b="1" dirty="0">
                <a:cs typeface="Arial" charset="0"/>
              </a:rPr>
              <a:t> </a:t>
            </a:r>
            <a:r>
              <a:rPr lang="cs-CZ" sz="4400" b="1" dirty="0" err="1">
                <a:cs typeface="Arial" charset="0"/>
              </a:rPr>
              <a:t>attention</a:t>
            </a:r>
            <a:endParaRPr lang="cs-CZ" sz="4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0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08436-CAFB-4E82-B26F-5C6C5898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Epidemiology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17000B-0B44-406E-8747-2873DE8D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prevalence </a:t>
            </a:r>
            <a:r>
              <a:rPr lang="cs-CZ" dirty="0" err="1"/>
              <a:t>of</a:t>
            </a:r>
            <a:r>
              <a:rPr lang="cs-CZ" dirty="0"/>
              <a:t> OSA </a:t>
            </a:r>
            <a:r>
              <a:rPr lang="cs-CZ" dirty="0" err="1"/>
              <a:t>increases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adulthood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sixth</a:t>
            </a:r>
            <a:r>
              <a:rPr lang="cs-CZ" dirty="0"/>
              <a:t> to </a:t>
            </a:r>
            <a:r>
              <a:rPr lang="cs-CZ" dirty="0" err="1"/>
              <a:t>seventh</a:t>
            </a:r>
            <a:r>
              <a:rPr lang="cs-CZ" dirty="0"/>
              <a:t> </a:t>
            </a:r>
            <a:r>
              <a:rPr lang="cs-CZ" dirty="0" err="1"/>
              <a:t>decade</a:t>
            </a:r>
            <a:r>
              <a:rPr lang="cs-CZ" dirty="0"/>
              <a:t>,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appears</a:t>
            </a:r>
            <a:r>
              <a:rPr lang="cs-CZ" dirty="0"/>
              <a:t> to </a:t>
            </a:r>
            <a:r>
              <a:rPr lang="cs-CZ" dirty="0" err="1"/>
              <a:t>plateau</a:t>
            </a:r>
            <a:r>
              <a:rPr lang="cs-CZ" dirty="0"/>
              <a:t> </a:t>
            </a:r>
          </a:p>
          <a:p>
            <a:r>
              <a:rPr lang="cs-CZ" dirty="0" err="1"/>
              <a:t>The</a:t>
            </a:r>
            <a:r>
              <a:rPr lang="cs-CZ" dirty="0"/>
              <a:t> prevalence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AHI &gt; 5 event/</a:t>
            </a:r>
            <a:r>
              <a:rPr lang="cs-CZ" dirty="0" err="1"/>
              <a:t>hour</a:t>
            </a:r>
            <a:r>
              <a:rPr lang="cs-CZ" dirty="0"/>
              <a:t> in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has </a:t>
            </a:r>
            <a:r>
              <a:rPr lang="cs-CZ" dirty="0" err="1"/>
              <a:t>previously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estimated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24 % in a male and 9% in </a:t>
            </a:r>
            <a:r>
              <a:rPr lang="cs-CZ" dirty="0" err="1"/>
              <a:t>female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.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symptoms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sleepiness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prevalence </a:t>
            </a:r>
            <a:r>
              <a:rPr lang="cs-CZ" dirty="0" err="1"/>
              <a:t>decreased</a:t>
            </a:r>
            <a:r>
              <a:rPr lang="cs-CZ" dirty="0"/>
              <a:t> to 4% in </a:t>
            </a:r>
            <a:r>
              <a:rPr lang="cs-CZ" dirty="0" err="1"/>
              <a:t>males</a:t>
            </a:r>
            <a:r>
              <a:rPr lang="cs-CZ" dirty="0"/>
              <a:t> and 2% in </a:t>
            </a:r>
            <a:r>
              <a:rPr lang="cs-CZ" dirty="0" err="1"/>
              <a:t>females</a:t>
            </a:r>
            <a:endParaRPr lang="cs-CZ" dirty="0"/>
          </a:p>
          <a:p>
            <a:r>
              <a:rPr lang="cs-CZ" dirty="0"/>
              <a:t>A minimum prevalence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childhood</a:t>
            </a:r>
            <a:r>
              <a:rPr lang="cs-CZ" dirty="0"/>
              <a:t> OSAS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estimated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2-3% and </a:t>
            </a:r>
            <a:r>
              <a:rPr lang="cs-CZ" dirty="0" err="1"/>
              <a:t>the</a:t>
            </a:r>
            <a:r>
              <a:rPr lang="cs-CZ" dirty="0"/>
              <a:t> prevalence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habitual</a:t>
            </a:r>
            <a:r>
              <a:rPr lang="cs-CZ" dirty="0"/>
              <a:t> </a:t>
            </a:r>
            <a:r>
              <a:rPr lang="cs-CZ" dirty="0" err="1"/>
              <a:t>snoring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as </a:t>
            </a:r>
            <a:r>
              <a:rPr lang="cs-CZ" dirty="0" err="1"/>
              <a:t>high</a:t>
            </a:r>
            <a:r>
              <a:rPr lang="cs-CZ" dirty="0"/>
              <a:t> as 20% </a:t>
            </a:r>
          </a:p>
          <a:p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5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76A8F-9E41-4620-AF07-F393C15A3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Pathophysiology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8B74BA-2919-4572-A693-8B58AEEEA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OSA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characterized</a:t>
            </a:r>
            <a:r>
              <a:rPr lang="cs-CZ" dirty="0"/>
              <a:t> by </a:t>
            </a:r>
            <a:r>
              <a:rPr lang="cs-CZ" dirty="0" err="1"/>
              <a:t>obstructive</a:t>
            </a:r>
            <a:r>
              <a:rPr lang="cs-CZ" dirty="0"/>
              <a:t> </a:t>
            </a:r>
            <a:r>
              <a:rPr lang="cs-CZ" dirty="0" err="1"/>
              <a:t>apneas</a:t>
            </a:r>
            <a:r>
              <a:rPr lang="cs-CZ" dirty="0"/>
              <a:t>, </a:t>
            </a:r>
            <a:r>
              <a:rPr lang="cs-CZ" dirty="0" err="1"/>
              <a:t>hypopneas</a:t>
            </a:r>
            <a:r>
              <a:rPr lang="cs-CZ" dirty="0"/>
              <a:t>, and/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effort-related</a:t>
            </a:r>
            <a:r>
              <a:rPr lang="cs-CZ" dirty="0"/>
              <a:t> </a:t>
            </a:r>
            <a:r>
              <a:rPr lang="cs-CZ" dirty="0" err="1"/>
              <a:t>arousals</a:t>
            </a:r>
            <a:r>
              <a:rPr lang="cs-CZ" dirty="0"/>
              <a:t> </a:t>
            </a:r>
            <a:r>
              <a:rPr lang="cs-CZ" dirty="0" err="1"/>
              <a:t>caused</a:t>
            </a:r>
            <a:r>
              <a:rPr lang="cs-CZ" dirty="0"/>
              <a:t> by </a:t>
            </a:r>
            <a:r>
              <a:rPr lang="cs-CZ" dirty="0" err="1"/>
              <a:t>repetitive</a:t>
            </a:r>
            <a:r>
              <a:rPr lang="cs-CZ" dirty="0"/>
              <a:t> </a:t>
            </a:r>
            <a:r>
              <a:rPr lang="cs-CZ" dirty="0" err="1"/>
              <a:t>collapse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airway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sleep</a:t>
            </a:r>
            <a:r>
              <a:rPr lang="cs-CZ" dirty="0"/>
              <a:t> 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occlusion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narrowing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airway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sleep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attributed</a:t>
            </a:r>
            <a:r>
              <a:rPr lang="cs-CZ" dirty="0"/>
              <a:t> to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: </a:t>
            </a:r>
            <a:r>
              <a:rPr lang="cs-CZ" dirty="0" err="1"/>
              <a:t>abnormal</a:t>
            </a:r>
            <a:r>
              <a:rPr lang="cs-CZ" dirty="0"/>
              <a:t> anatomy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airway</a:t>
            </a:r>
            <a:r>
              <a:rPr lang="cs-CZ" dirty="0"/>
              <a:t> (</a:t>
            </a:r>
            <a:r>
              <a:rPr lang="cs-CZ" dirty="0" err="1"/>
              <a:t>maxillary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/and </a:t>
            </a:r>
            <a:r>
              <a:rPr lang="cs-CZ" dirty="0" err="1"/>
              <a:t>mandibular</a:t>
            </a:r>
            <a:r>
              <a:rPr lang="cs-CZ" dirty="0"/>
              <a:t> </a:t>
            </a:r>
            <a:r>
              <a:rPr lang="cs-CZ" dirty="0" err="1"/>
              <a:t>hypoplasia</a:t>
            </a:r>
            <a:r>
              <a:rPr lang="cs-CZ" dirty="0"/>
              <a:t>, </a:t>
            </a:r>
            <a:r>
              <a:rPr lang="cs-CZ" dirty="0" err="1"/>
              <a:t>adenotonsillar</a:t>
            </a:r>
            <a:r>
              <a:rPr lang="cs-CZ" dirty="0"/>
              <a:t> </a:t>
            </a:r>
            <a:r>
              <a:rPr lang="cs-CZ" dirty="0" err="1"/>
              <a:t>hypertrophy</a:t>
            </a:r>
            <a:r>
              <a:rPr lang="cs-CZ" dirty="0"/>
              <a:t>,.. ), </a:t>
            </a:r>
            <a:r>
              <a:rPr lang="cs-CZ" dirty="0" err="1"/>
              <a:t>pharyngeal</a:t>
            </a:r>
            <a:r>
              <a:rPr lang="cs-CZ" dirty="0"/>
              <a:t> 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 (</a:t>
            </a:r>
            <a:r>
              <a:rPr lang="cs-CZ" dirty="0" err="1"/>
              <a:t>impaired</a:t>
            </a:r>
            <a:r>
              <a:rPr lang="cs-CZ" dirty="0"/>
              <a:t> </a:t>
            </a:r>
            <a:r>
              <a:rPr lang="cs-CZ" dirty="0" err="1"/>
              <a:t>strenght</a:t>
            </a:r>
            <a:r>
              <a:rPr lang="cs-CZ" dirty="0"/>
              <a:t> and </a:t>
            </a:r>
            <a:r>
              <a:rPr lang="cs-CZ" dirty="0" err="1"/>
              <a:t>endurance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pharyngeal</a:t>
            </a:r>
            <a:r>
              <a:rPr lang="cs-CZ" dirty="0"/>
              <a:t> </a:t>
            </a:r>
            <a:r>
              <a:rPr lang="cs-CZ" dirty="0" err="1"/>
              <a:t>dilators</a:t>
            </a:r>
            <a:r>
              <a:rPr lang="cs-CZ" dirty="0"/>
              <a:t>,..), </a:t>
            </a:r>
            <a:r>
              <a:rPr lang="cs-CZ" dirty="0" err="1"/>
              <a:t>pharyngeal</a:t>
            </a:r>
            <a:r>
              <a:rPr lang="cs-CZ" dirty="0"/>
              <a:t> </a:t>
            </a:r>
            <a:r>
              <a:rPr lang="cs-CZ" dirty="0" err="1"/>
              <a:t>compliance</a:t>
            </a:r>
            <a:r>
              <a:rPr lang="cs-CZ" dirty="0"/>
              <a:t>, sensory </a:t>
            </a:r>
            <a:r>
              <a:rPr lang="cs-CZ" dirty="0" err="1"/>
              <a:t>function</a:t>
            </a:r>
            <a:r>
              <a:rPr lang="cs-CZ" dirty="0"/>
              <a:t> (</a:t>
            </a:r>
            <a:r>
              <a:rPr lang="cs-CZ" dirty="0" err="1"/>
              <a:t>impaired</a:t>
            </a:r>
            <a:r>
              <a:rPr lang="cs-CZ" dirty="0"/>
              <a:t> </a:t>
            </a:r>
            <a:r>
              <a:rPr lang="cs-CZ" dirty="0" err="1"/>
              <a:t>pharyngeal</a:t>
            </a:r>
            <a:r>
              <a:rPr lang="cs-CZ" dirty="0"/>
              <a:t> </a:t>
            </a:r>
            <a:r>
              <a:rPr lang="cs-CZ" dirty="0" err="1"/>
              <a:t>dilatator</a:t>
            </a:r>
            <a:r>
              <a:rPr lang="cs-CZ" dirty="0"/>
              <a:t> </a:t>
            </a:r>
            <a:r>
              <a:rPr lang="cs-CZ" dirty="0" err="1"/>
              <a:t>reflexes</a:t>
            </a:r>
            <a:r>
              <a:rPr lang="cs-CZ" dirty="0"/>
              <a:t>,..), </a:t>
            </a:r>
            <a:r>
              <a:rPr lang="cs-CZ" dirty="0" err="1"/>
              <a:t>ventilatory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 (</a:t>
            </a:r>
            <a:r>
              <a:rPr lang="cs-CZ" dirty="0" err="1"/>
              <a:t>unsatble</a:t>
            </a:r>
            <a:r>
              <a:rPr lang="cs-CZ" dirty="0"/>
              <a:t> </a:t>
            </a:r>
            <a:r>
              <a:rPr lang="cs-CZ" dirty="0" err="1"/>
              <a:t>ventilatory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,..), sex </a:t>
            </a:r>
            <a:r>
              <a:rPr lang="cs-CZ" dirty="0" err="1"/>
              <a:t>factors</a:t>
            </a:r>
            <a:r>
              <a:rPr lang="cs-CZ" dirty="0"/>
              <a:t> (male </a:t>
            </a:r>
            <a:r>
              <a:rPr lang="cs-CZ" dirty="0" err="1"/>
              <a:t>influences</a:t>
            </a:r>
            <a:r>
              <a:rPr lang="cs-CZ" dirty="0"/>
              <a:t>,..)</a:t>
            </a:r>
            <a:r>
              <a:rPr lang="cs-CZ" dirty="0" err="1"/>
              <a:t>weight</a:t>
            </a:r>
            <a:r>
              <a:rPr lang="cs-CZ" dirty="0"/>
              <a:t>,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 dependence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airway</a:t>
            </a:r>
            <a:r>
              <a:rPr lang="cs-CZ" dirty="0"/>
              <a:t> </a:t>
            </a:r>
            <a:r>
              <a:rPr lang="cs-CZ" dirty="0" err="1"/>
              <a:t>cross-sectional</a:t>
            </a:r>
            <a:r>
              <a:rPr lang="cs-CZ" dirty="0"/>
              <a:t> area. </a:t>
            </a:r>
          </a:p>
        </p:txBody>
      </p:sp>
    </p:spTree>
    <p:extLst>
      <p:ext uri="{BB962C8B-B14F-4D97-AF65-F5344CB8AC3E}">
        <p14:creationId xmlns:p14="http://schemas.microsoft.com/office/powerpoint/2010/main" val="100059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Spa_0004">
            <a:extLst>
              <a:ext uri="{FF2B5EF4-FFF2-40B4-BE49-F238E27FC236}">
                <a16:creationId xmlns:a16="http://schemas.microsoft.com/office/drawing/2014/main" id="{B19B8F27-8D7B-458F-BFC4-4CA4E6BD5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7659" r="2376" b="56156"/>
          <a:stretch/>
        </p:blipFill>
        <p:spPr bwMode="auto">
          <a:xfrm>
            <a:off x="2237174" y="1296138"/>
            <a:ext cx="8253099" cy="38972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B28A0B43-AFDE-4EB3-8571-7AD2CD2B97F5}"/>
              </a:ext>
            </a:extLst>
          </p:cNvPr>
          <p:cNvSpPr/>
          <p:nvPr/>
        </p:nvSpPr>
        <p:spPr>
          <a:xfrm>
            <a:off x="6889072" y="2684385"/>
            <a:ext cx="1482571" cy="14892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BrainCOSI">
            <a:extLst>
              <a:ext uri="{FF2B5EF4-FFF2-40B4-BE49-F238E27FC236}">
                <a16:creationId xmlns:a16="http://schemas.microsoft.com/office/drawing/2014/main" id="{1E77E391-7571-41D4-8885-C08D41BA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4" y="620713"/>
            <a:ext cx="50958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251FE652-02FC-43F8-977E-8A7E602FE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495" y="4180114"/>
            <a:ext cx="865362" cy="8722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C2D64-FED2-427C-8559-C60783D5B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Symptoms</a:t>
            </a:r>
            <a:endParaRPr lang="cs-CZ" b="1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EB6E9CC4-831C-49AC-9EC5-F2D84E0C2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altLang="cs-CZ" dirty="0"/>
              <a:t>Most </a:t>
            </a:r>
            <a:r>
              <a:rPr lang="cs-CZ" altLang="cs-CZ" dirty="0" err="1"/>
              <a:t>frequent</a:t>
            </a:r>
            <a:r>
              <a:rPr lang="cs-CZ" altLang="cs-CZ" dirty="0"/>
              <a:t> (&gt;60 %): </a:t>
            </a:r>
            <a:r>
              <a:rPr lang="cs-CZ" altLang="cs-CZ" dirty="0" err="1"/>
              <a:t>loud</a:t>
            </a:r>
            <a:r>
              <a:rPr lang="cs-CZ" altLang="cs-CZ" dirty="0"/>
              <a:t> </a:t>
            </a:r>
            <a:r>
              <a:rPr lang="cs-CZ" altLang="cs-CZ" dirty="0" err="1"/>
              <a:t>snoring</a:t>
            </a:r>
            <a:r>
              <a:rPr lang="cs-CZ" altLang="cs-CZ" dirty="0"/>
              <a:t>, </a:t>
            </a:r>
            <a:r>
              <a:rPr lang="cs-CZ" altLang="cs-CZ" dirty="0" err="1"/>
              <a:t>difficulty</a:t>
            </a:r>
            <a:r>
              <a:rPr lang="cs-CZ" altLang="cs-CZ" dirty="0"/>
              <a:t> </a:t>
            </a:r>
            <a:r>
              <a:rPr lang="cs-CZ" altLang="cs-CZ" dirty="0" err="1"/>
              <a:t>staying</a:t>
            </a:r>
            <a:r>
              <a:rPr lang="cs-CZ" altLang="cs-CZ" dirty="0"/>
              <a:t> </a:t>
            </a:r>
            <a:r>
              <a:rPr lang="cs-CZ" altLang="cs-CZ" dirty="0" err="1"/>
              <a:t>asleep</a:t>
            </a:r>
            <a:r>
              <a:rPr lang="cs-CZ" altLang="cs-CZ" dirty="0"/>
              <a:t>, </a:t>
            </a:r>
            <a:r>
              <a:rPr lang="cs-CZ" altLang="cs-CZ" dirty="0" err="1"/>
              <a:t>restless</a:t>
            </a:r>
            <a:r>
              <a:rPr lang="cs-CZ" altLang="cs-CZ" dirty="0"/>
              <a:t> </a:t>
            </a:r>
            <a:r>
              <a:rPr lang="cs-CZ" altLang="cs-CZ" dirty="0" err="1"/>
              <a:t>sleep</a:t>
            </a:r>
            <a:r>
              <a:rPr lang="cs-CZ" altLang="cs-CZ" dirty="0"/>
              <a:t>, </a:t>
            </a:r>
            <a:r>
              <a:rPr lang="cs-CZ" altLang="cs-CZ" dirty="0" err="1"/>
              <a:t>unrefreshing</a:t>
            </a:r>
            <a:r>
              <a:rPr lang="cs-CZ" altLang="cs-CZ" dirty="0"/>
              <a:t> </a:t>
            </a:r>
            <a:r>
              <a:rPr lang="cs-CZ" altLang="cs-CZ" dirty="0" err="1"/>
              <a:t>sleep</a:t>
            </a:r>
            <a:r>
              <a:rPr lang="cs-CZ" altLang="cs-CZ" dirty="0"/>
              <a:t>, </a:t>
            </a:r>
            <a:r>
              <a:rPr lang="cs-CZ" altLang="cs-CZ" dirty="0" err="1"/>
              <a:t>nocturia</a:t>
            </a:r>
            <a:r>
              <a:rPr lang="cs-CZ" altLang="cs-CZ" dirty="0"/>
              <a:t>, </a:t>
            </a:r>
            <a:r>
              <a:rPr lang="cs-CZ" altLang="cs-CZ" dirty="0" err="1"/>
              <a:t>neuropsychiatric</a:t>
            </a:r>
            <a:r>
              <a:rPr lang="cs-CZ" altLang="cs-CZ" dirty="0"/>
              <a:t> </a:t>
            </a:r>
            <a:r>
              <a:rPr lang="cs-CZ" altLang="cs-CZ" dirty="0" err="1"/>
              <a:t>symptoms</a:t>
            </a:r>
            <a:r>
              <a:rPr lang="cs-CZ" altLang="cs-CZ" dirty="0"/>
              <a:t>, </a:t>
            </a:r>
            <a:r>
              <a:rPr lang="cs-CZ" altLang="cs-CZ" dirty="0" err="1"/>
              <a:t>sleep</a:t>
            </a:r>
            <a:r>
              <a:rPr lang="cs-CZ" altLang="cs-CZ" dirty="0"/>
              <a:t> partner </a:t>
            </a:r>
            <a:r>
              <a:rPr lang="cs-CZ" altLang="cs-CZ" dirty="0" err="1"/>
              <a:t>noticed</a:t>
            </a:r>
            <a:r>
              <a:rPr lang="cs-CZ" altLang="cs-CZ" dirty="0"/>
              <a:t> </a:t>
            </a:r>
            <a:r>
              <a:rPr lang="cs-CZ" altLang="cs-CZ" dirty="0" err="1"/>
              <a:t>repeated</a:t>
            </a:r>
            <a:r>
              <a:rPr lang="cs-CZ" altLang="cs-CZ" dirty="0"/>
              <a:t> </a:t>
            </a:r>
            <a:r>
              <a:rPr lang="cs-CZ" altLang="cs-CZ" dirty="0" err="1"/>
              <a:t>apneas</a:t>
            </a:r>
            <a:r>
              <a:rPr lang="cs-CZ" altLang="cs-CZ" dirty="0"/>
              <a:t>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loud</a:t>
            </a:r>
            <a:r>
              <a:rPr lang="cs-CZ" altLang="cs-CZ" dirty="0"/>
              <a:t> </a:t>
            </a:r>
            <a:r>
              <a:rPr lang="cs-CZ" altLang="cs-CZ" dirty="0" err="1"/>
              <a:t>snoring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 err="1"/>
              <a:t>Common</a:t>
            </a:r>
            <a:r>
              <a:rPr lang="cs-CZ" altLang="cs-CZ" dirty="0"/>
              <a:t> (10 % - 60 %): </a:t>
            </a:r>
            <a:r>
              <a:rPr lang="cs-CZ" altLang="cs-CZ" dirty="0" err="1"/>
              <a:t>sudden</a:t>
            </a:r>
            <a:r>
              <a:rPr lang="cs-CZ" altLang="cs-CZ" dirty="0"/>
              <a:t> </a:t>
            </a:r>
            <a:r>
              <a:rPr lang="cs-CZ" altLang="cs-CZ" dirty="0" err="1"/>
              <a:t>awakenings</a:t>
            </a:r>
            <a:r>
              <a:rPr lang="cs-CZ" altLang="cs-CZ" dirty="0"/>
              <a:t> to restart </a:t>
            </a:r>
            <a:r>
              <a:rPr lang="cs-CZ" altLang="cs-CZ" dirty="0" err="1"/>
              <a:t>breathing</a:t>
            </a:r>
            <a:r>
              <a:rPr lang="cs-CZ" altLang="cs-CZ" dirty="0"/>
              <a:t>, </a:t>
            </a:r>
            <a:r>
              <a:rPr lang="cs-CZ" altLang="cs-CZ" dirty="0" err="1"/>
              <a:t>sexual</a:t>
            </a:r>
            <a:r>
              <a:rPr lang="cs-CZ" altLang="cs-CZ" dirty="0"/>
              <a:t> </a:t>
            </a:r>
            <a:r>
              <a:rPr lang="cs-CZ" altLang="cs-CZ" dirty="0" err="1"/>
              <a:t>dysfunction</a:t>
            </a:r>
            <a:r>
              <a:rPr lang="cs-CZ" altLang="cs-CZ" dirty="0"/>
              <a:t>, night </a:t>
            </a:r>
            <a:r>
              <a:rPr lang="cs-CZ" altLang="cs-CZ" dirty="0" err="1"/>
              <a:t>sweats</a:t>
            </a:r>
            <a:r>
              <a:rPr lang="cs-CZ" altLang="cs-CZ" dirty="0"/>
              <a:t>, </a:t>
            </a:r>
            <a:r>
              <a:rPr lang="cs-CZ" altLang="cs-CZ" dirty="0" err="1"/>
              <a:t>morning</a:t>
            </a:r>
            <a:r>
              <a:rPr lang="cs-CZ" altLang="cs-CZ" dirty="0"/>
              <a:t> </a:t>
            </a:r>
            <a:r>
              <a:rPr lang="cs-CZ" altLang="cs-CZ" dirty="0" err="1"/>
              <a:t>headaches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 err="1"/>
              <a:t>Infrequently</a:t>
            </a:r>
            <a:r>
              <a:rPr lang="cs-CZ" altLang="cs-CZ" dirty="0"/>
              <a:t> (&lt;10 %): </a:t>
            </a:r>
            <a:r>
              <a:rPr lang="cs-CZ" altLang="cs-CZ" dirty="0" err="1"/>
              <a:t>enuresis</a:t>
            </a:r>
            <a:r>
              <a:rPr lang="cs-CZ" altLang="cs-CZ" dirty="0"/>
              <a:t>, night </a:t>
            </a:r>
            <a:r>
              <a:rPr lang="cs-CZ" altLang="cs-CZ" dirty="0" err="1"/>
              <a:t>cought</a:t>
            </a:r>
            <a:r>
              <a:rPr lang="cs-CZ" altLang="cs-CZ" dirty="0"/>
              <a:t>, </a:t>
            </a:r>
            <a:r>
              <a:rPr lang="cs-CZ" altLang="cs-CZ" dirty="0" err="1"/>
              <a:t>sleeplessness</a:t>
            </a:r>
            <a:r>
              <a:rPr lang="cs-CZ" altLang="cs-CZ" dirty="0"/>
              <a:t>, </a:t>
            </a:r>
            <a:r>
              <a:rPr lang="cs-CZ" altLang="cs-CZ" dirty="0" err="1"/>
              <a:t>gastroesophageal</a:t>
            </a:r>
            <a:r>
              <a:rPr lang="cs-CZ" altLang="cs-CZ" dirty="0"/>
              <a:t> reflux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1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E1B8C-7D04-4664-9699-C132090E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Risk </a:t>
            </a:r>
            <a:r>
              <a:rPr lang="cs-CZ" b="1" dirty="0" err="1"/>
              <a:t>factors</a:t>
            </a:r>
            <a:r>
              <a:rPr lang="cs-CZ" b="1" dirty="0"/>
              <a:t> and </a:t>
            </a:r>
            <a:r>
              <a:rPr lang="cs-CZ" b="1" dirty="0" err="1"/>
              <a:t>associated</a:t>
            </a:r>
            <a:r>
              <a:rPr lang="cs-CZ" b="1" dirty="0"/>
              <a:t> </a:t>
            </a:r>
            <a:r>
              <a:rPr lang="cs-CZ" b="1" dirty="0" err="1"/>
              <a:t>conditions</a:t>
            </a:r>
            <a:endParaRPr lang="cs-CZ" b="1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A76BA5FA-76D9-4BEB-B255-7376CAE96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/>
              <a:t>obesity</a:t>
            </a:r>
          </a:p>
          <a:p>
            <a:r>
              <a:rPr lang="cs-CZ" altLang="cs-CZ" dirty="0" err="1"/>
              <a:t>large</a:t>
            </a:r>
            <a:r>
              <a:rPr lang="cs-CZ" altLang="cs-CZ" dirty="0"/>
              <a:t> </a:t>
            </a:r>
            <a:r>
              <a:rPr lang="cs-CZ" altLang="cs-CZ" dirty="0" err="1"/>
              <a:t>neck</a:t>
            </a:r>
            <a:r>
              <a:rPr lang="cs-CZ" altLang="cs-CZ" dirty="0"/>
              <a:t> </a:t>
            </a:r>
            <a:r>
              <a:rPr lang="cs-CZ" altLang="cs-CZ" dirty="0" err="1"/>
              <a:t>circumference</a:t>
            </a:r>
            <a:endParaRPr lang="cs-CZ" altLang="cs-CZ" dirty="0"/>
          </a:p>
          <a:p>
            <a:r>
              <a:rPr lang="cs-CZ" altLang="cs-CZ" dirty="0" err="1"/>
              <a:t>retrognathia</a:t>
            </a:r>
            <a:r>
              <a:rPr lang="cs-CZ" altLang="cs-CZ" dirty="0"/>
              <a:t>, </a:t>
            </a:r>
            <a:r>
              <a:rPr lang="cs-CZ" altLang="cs-CZ" dirty="0" err="1"/>
              <a:t>micrognathia</a:t>
            </a:r>
            <a:endParaRPr lang="cs-CZ" altLang="cs-CZ" dirty="0"/>
          </a:p>
          <a:p>
            <a:r>
              <a:rPr lang="cs-CZ" altLang="cs-CZ" dirty="0" err="1"/>
              <a:t>nasal</a:t>
            </a:r>
            <a:r>
              <a:rPr lang="cs-CZ" altLang="cs-CZ" dirty="0"/>
              <a:t> </a:t>
            </a:r>
            <a:r>
              <a:rPr lang="cs-CZ" altLang="cs-CZ" dirty="0" err="1"/>
              <a:t>congestion</a:t>
            </a:r>
            <a:endParaRPr lang="cs-CZ" altLang="cs-CZ" dirty="0"/>
          </a:p>
          <a:p>
            <a:r>
              <a:rPr lang="cs-CZ" altLang="cs-CZ" dirty="0" err="1"/>
              <a:t>narrow</a:t>
            </a:r>
            <a:r>
              <a:rPr lang="cs-CZ" altLang="cs-CZ" dirty="0"/>
              <a:t> </a:t>
            </a:r>
            <a:r>
              <a:rPr lang="cs-CZ" altLang="cs-CZ" dirty="0" err="1"/>
              <a:t>pharynx</a:t>
            </a:r>
            <a:r>
              <a:rPr lang="cs-CZ" altLang="cs-CZ" dirty="0"/>
              <a:t>, </a:t>
            </a:r>
            <a:r>
              <a:rPr lang="cs-CZ" altLang="cs-CZ" dirty="0" err="1"/>
              <a:t>enlarged</a:t>
            </a:r>
            <a:r>
              <a:rPr lang="cs-CZ" altLang="cs-CZ" dirty="0"/>
              <a:t> </a:t>
            </a:r>
            <a:r>
              <a:rPr lang="cs-CZ" altLang="cs-CZ" dirty="0" err="1"/>
              <a:t>tonsils</a:t>
            </a:r>
            <a:endParaRPr lang="cs-CZ" altLang="cs-CZ" dirty="0"/>
          </a:p>
          <a:p>
            <a:r>
              <a:rPr lang="cs-CZ" altLang="cs-CZ" dirty="0" err="1"/>
              <a:t>elongated</a:t>
            </a:r>
            <a:r>
              <a:rPr lang="cs-CZ" altLang="cs-CZ" dirty="0"/>
              <a:t>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enlarged</a:t>
            </a:r>
            <a:r>
              <a:rPr lang="cs-CZ" altLang="cs-CZ" dirty="0"/>
              <a:t> uvula</a:t>
            </a:r>
          </a:p>
          <a:p>
            <a:r>
              <a:rPr lang="cs-CZ" altLang="cs-CZ" dirty="0" err="1"/>
              <a:t>elongated</a:t>
            </a:r>
            <a:r>
              <a:rPr lang="cs-CZ" altLang="cs-CZ" dirty="0"/>
              <a:t> soft </a:t>
            </a:r>
            <a:r>
              <a:rPr lang="cs-CZ" altLang="cs-CZ" dirty="0" err="1"/>
              <a:t>palate</a:t>
            </a:r>
            <a:endParaRPr lang="cs-CZ" altLang="cs-CZ" dirty="0"/>
          </a:p>
          <a:p>
            <a:r>
              <a:rPr lang="cs-CZ" dirty="0" err="1"/>
              <a:t>older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, male gender</a:t>
            </a:r>
          </a:p>
          <a:p>
            <a:r>
              <a:rPr lang="cs-CZ" dirty="0"/>
              <a:t>smoking</a:t>
            </a:r>
          </a:p>
          <a:p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snoring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OSA </a:t>
            </a:r>
          </a:p>
        </p:txBody>
      </p:sp>
    </p:spTree>
    <p:extLst>
      <p:ext uri="{BB962C8B-B14F-4D97-AF65-F5344CB8AC3E}">
        <p14:creationId xmlns:p14="http://schemas.microsoft.com/office/powerpoint/2010/main" val="3216432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>
            <a:extLst>
              <a:ext uri="{FF2B5EF4-FFF2-40B4-BE49-F238E27FC236}">
                <a16:creationId xmlns:a16="http://schemas.microsoft.com/office/drawing/2014/main" id="{413E201A-2B13-433B-A3EC-8D0E12150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862" y="641350"/>
            <a:ext cx="60179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dirty="0" err="1"/>
              <a:t>The</a:t>
            </a:r>
            <a:r>
              <a:rPr lang="cs-CZ" altLang="cs-CZ" sz="3600" dirty="0"/>
              <a:t> </a:t>
            </a:r>
            <a:r>
              <a:rPr lang="cs-CZ" altLang="cs-CZ" sz="3600" dirty="0" err="1"/>
              <a:t>Mallampati</a:t>
            </a:r>
            <a:r>
              <a:rPr lang="cs-CZ" altLang="cs-CZ" sz="3600" dirty="0"/>
              <a:t> </a:t>
            </a:r>
            <a:r>
              <a:rPr lang="cs-CZ" altLang="cs-CZ" sz="3600" dirty="0" err="1"/>
              <a:t>Classification</a:t>
            </a:r>
            <a:endParaRPr lang="cs-CZ" altLang="cs-CZ" sz="3600" dirty="0"/>
          </a:p>
        </p:txBody>
      </p:sp>
      <p:sp>
        <p:nvSpPr>
          <p:cNvPr id="13315" name="TextovéPole 1">
            <a:extLst>
              <a:ext uri="{FF2B5EF4-FFF2-40B4-BE49-F238E27FC236}">
                <a16:creationId xmlns:a16="http://schemas.microsoft.com/office/drawing/2014/main" id="{CDF46241-8723-4079-99D1-5E296227B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7" y="1530350"/>
            <a:ext cx="728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            I.                                 II.                                 III.                                 IV.</a:t>
            </a:r>
          </a:p>
        </p:txBody>
      </p:sp>
      <p:pic>
        <p:nvPicPr>
          <p:cNvPr id="13318" name="Picture 4" descr="D:\Dokumenty\!!!_Secretary_2016\Říjen\MallampatiScorePixOnly.jpg">
            <a:extLst>
              <a:ext uri="{FF2B5EF4-FFF2-40B4-BE49-F238E27FC236}">
                <a16:creationId xmlns:a16="http://schemas.microsoft.com/office/drawing/2014/main" id="{89C0E260-9E0D-4F23-BD8E-55E0C5BC7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6" y="2228850"/>
            <a:ext cx="7296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390F957-C193-4EE1-A43F-49BDC4800C7F}"/>
              </a:ext>
            </a:extLst>
          </p:cNvPr>
          <p:cNvSpPr txBox="1"/>
          <p:nvPr/>
        </p:nvSpPr>
        <p:spPr>
          <a:xfrm>
            <a:off x="1525001" y="4959350"/>
            <a:ext cx="9319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Mallampati</a:t>
            </a:r>
            <a:r>
              <a:rPr lang="cs-CZ" sz="2400" dirty="0"/>
              <a:t> </a:t>
            </a:r>
            <a:r>
              <a:rPr lang="cs-CZ" sz="2400" dirty="0" err="1"/>
              <a:t>classification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commonly</a:t>
            </a:r>
            <a:r>
              <a:rPr lang="cs-CZ" sz="2400" dirty="0"/>
              <a:t> </a:t>
            </a:r>
            <a:r>
              <a:rPr lang="cs-CZ" sz="2400" dirty="0" err="1"/>
              <a:t>used</a:t>
            </a:r>
            <a:r>
              <a:rPr lang="cs-CZ" sz="2400" dirty="0"/>
              <a:t> to </a:t>
            </a:r>
            <a:r>
              <a:rPr lang="cs-CZ" sz="2400" dirty="0" err="1"/>
              <a:t>quantify</a:t>
            </a:r>
            <a:r>
              <a:rPr lang="cs-CZ" sz="2400" dirty="0"/>
              <a:t> </a:t>
            </a:r>
            <a:r>
              <a:rPr lang="cs-CZ" sz="2400" dirty="0" err="1"/>
              <a:t>airway</a:t>
            </a:r>
            <a:r>
              <a:rPr lang="cs-CZ" sz="2400" dirty="0"/>
              <a:t> </a:t>
            </a:r>
          </a:p>
          <a:p>
            <a:pPr algn="ctr"/>
            <a:r>
              <a:rPr lang="cs-CZ" sz="2400" dirty="0" err="1"/>
              <a:t>narrowing</a:t>
            </a:r>
            <a:r>
              <a:rPr lang="cs-CZ" sz="2400" dirty="0"/>
              <a:t>,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classes</a:t>
            </a:r>
            <a:r>
              <a:rPr lang="cs-CZ" sz="2400" dirty="0"/>
              <a:t> 3 and 4 </a:t>
            </a:r>
            <a:r>
              <a:rPr lang="cs-CZ" sz="2400" dirty="0" err="1"/>
              <a:t>considered</a:t>
            </a:r>
            <a:r>
              <a:rPr lang="cs-CZ" sz="2400" dirty="0"/>
              <a:t> positive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airway</a:t>
            </a:r>
            <a:r>
              <a:rPr lang="cs-CZ" sz="2400" dirty="0"/>
              <a:t> </a:t>
            </a:r>
            <a:r>
              <a:rPr lang="cs-CZ" sz="2400" dirty="0" err="1"/>
              <a:t>narrowing</a:t>
            </a:r>
            <a:r>
              <a:rPr lang="cs-CZ" sz="2400" dirty="0"/>
              <a:t>.</a:t>
            </a:r>
          </a:p>
          <a:p>
            <a:pPr algn="ctr"/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Mallampati</a:t>
            </a:r>
            <a:r>
              <a:rPr lang="cs-CZ" sz="2400" dirty="0"/>
              <a:t> </a:t>
            </a:r>
            <a:r>
              <a:rPr lang="cs-CZ" sz="2400" dirty="0" err="1"/>
              <a:t>classification</a:t>
            </a:r>
            <a:r>
              <a:rPr lang="cs-CZ" sz="2400" dirty="0"/>
              <a:t> </a:t>
            </a:r>
            <a:r>
              <a:rPr lang="cs-CZ" sz="2400" dirty="0" err="1"/>
              <a:t>correlates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OSA </a:t>
            </a:r>
            <a:r>
              <a:rPr lang="cs-CZ" sz="2400" dirty="0" err="1"/>
              <a:t>severity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65209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900</Words>
  <Application>Microsoft Office PowerPoint</Application>
  <PresentationFormat>Širokoúhlá obrazovka</PresentationFormat>
  <Paragraphs>99</Paragraphs>
  <Slides>25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Obstructive sleep apnea  (OSA)</vt:lpstr>
      <vt:lpstr> Definition</vt:lpstr>
      <vt:lpstr>Epidemiology</vt:lpstr>
      <vt:lpstr>Pathophysiology</vt:lpstr>
      <vt:lpstr>Prezentace aplikace PowerPoint</vt:lpstr>
      <vt:lpstr>Prezentace aplikace PowerPoint</vt:lpstr>
      <vt:lpstr>Symptoms</vt:lpstr>
      <vt:lpstr>Risk factors and associated conditions</vt:lpstr>
      <vt:lpstr>Prezentace aplikace PowerPoint</vt:lpstr>
      <vt:lpstr>Adverse outcomes associated with OSA</vt:lpstr>
      <vt:lpstr>Diagnostic strategy </vt:lpstr>
      <vt:lpstr>Testing for OSA, Polysomnography </vt:lpstr>
      <vt:lpstr>Testing for OSA, Polygraphy</vt:lpstr>
      <vt:lpstr>Prezentace aplikace PowerPoint</vt:lpstr>
      <vt:lpstr>Testing for OSA, Screening  </vt:lpstr>
      <vt:lpstr>Prezentace aplikace PowerPoint</vt:lpstr>
      <vt:lpstr>Classification, stages of severity</vt:lpstr>
      <vt:lpstr>Epworth Sleepnies Scale</vt:lpstr>
      <vt:lpstr>Prezentace aplikace PowerPoint</vt:lpstr>
      <vt:lpstr>Differential diagnosis</vt:lpstr>
      <vt:lpstr>Treatment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Obstrukční spánková apnoe</dc:title>
  <dc:creator>Pavel Turčáni</dc:creator>
  <cp:lastModifiedBy>Doubková Martina</cp:lastModifiedBy>
  <cp:revision>13</cp:revision>
  <dcterms:created xsi:type="dcterms:W3CDTF">2020-04-07T13:21:28Z</dcterms:created>
  <dcterms:modified xsi:type="dcterms:W3CDTF">2020-04-11T12:59:01Z</dcterms:modified>
</cp:coreProperties>
</file>