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53"/>
  </p:notesMasterIdLst>
  <p:sldIdLst>
    <p:sldId id="256" r:id="rId2"/>
    <p:sldId id="262" r:id="rId3"/>
    <p:sldId id="257" r:id="rId4"/>
    <p:sldId id="263" r:id="rId5"/>
    <p:sldId id="264" r:id="rId6"/>
    <p:sldId id="269" r:id="rId7"/>
    <p:sldId id="265" r:id="rId8"/>
    <p:sldId id="267" r:id="rId9"/>
    <p:sldId id="268" r:id="rId10"/>
    <p:sldId id="266" r:id="rId11"/>
    <p:sldId id="260" r:id="rId12"/>
    <p:sldId id="270" r:id="rId13"/>
    <p:sldId id="337" r:id="rId14"/>
    <p:sldId id="261" r:id="rId15"/>
    <p:sldId id="271" r:id="rId16"/>
    <p:sldId id="272" r:id="rId17"/>
    <p:sldId id="335" r:id="rId18"/>
    <p:sldId id="336" r:id="rId19"/>
    <p:sldId id="294" r:id="rId20"/>
    <p:sldId id="338" r:id="rId21"/>
    <p:sldId id="273" r:id="rId22"/>
    <p:sldId id="274" r:id="rId23"/>
    <p:sldId id="258" r:id="rId24"/>
    <p:sldId id="275" r:id="rId25"/>
    <p:sldId id="295" r:id="rId26"/>
    <p:sldId id="296" r:id="rId27"/>
    <p:sldId id="301" r:id="rId28"/>
    <p:sldId id="297" r:id="rId29"/>
    <p:sldId id="300" r:id="rId30"/>
    <p:sldId id="276" r:id="rId31"/>
    <p:sldId id="277" r:id="rId32"/>
    <p:sldId id="288" r:id="rId33"/>
    <p:sldId id="279" r:id="rId34"/>
    <p:sldId id="304" r:id="rId35"/>
    <p:sldId id="319" r:id="rId36"/>
    <p:sldId id="306" r:id="rId37"/>
    <p:sldId id="313" r:id="rId38"/>
    <p:sldId id="315" r:id="rId39"/>
    <p:sldId id="311" r:id="rId40"/>
    <p:sldId id="317" r:id="rId41"/>
    <p:sldId id="305" r:id="rId42"/>
    <p:sldId id="309" r:id="rId43"/>
    <p:sldId id="318" r:id="rId44"/>
    <p:sldId id="307" r:id="rId45"/>
    <p:sldId id="314" r:id="rId46"/>
    <p:sldId id="320" r:id="rId47"/>
    <p:sldId id="310" r:id="rId48"/>
    <p:sldId id="312" r:id="rId49"/>
    <p:sldId id="316" r:id="rId50"/>
    <p:sldId id="308" r:id="rId51"/>
    <p:sldId id="321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0000"/>
    <a:srgbClr val="AC4646"/>
    <a:srgbClr val="FFFF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8945" autoAdjust="0"/>
  </p:normalViewPr>
  <p:slideViewPr>
    <p:cSldViewPr snapToGrid="0">
      <p:cViewPr varScale="1">
        <p:scale>
          <a:sx n="78" d="100"/>
          <a:sy n="78" d="100"/>
        </p:scale>
        <p:origin x="77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7E8DE-57F8-4209-B4D1-9CA25F3B5B62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88479-F709-46D9-A87A-152CCCB2BE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64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Decision</a:t>
            </a:r>
            <a:r>
              <a:rPr lang="cs-CZ" dirty="0"/>
              <a:t>- rozhodnutí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721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257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Fišr</a:t>
            </a:r>
            <a:r>
              <a:rPr lang="cs-CZ" baseline="0" dirty="0"/>
              <a:t> (praskliny), </a:t>
            </a:r>
            <a:r>
              <a:rPr lang="cs-CZ" baseline="0" dirty="0" err="1"/>
              <a:t>orifices</a:t>
            </a:r>
            <a:r>
              <a:rPr lang="cs-CZ" baseline="0" dirty="0"/>
              <a:t>- otvory</a:t>
            </a:r>
            <a:endParaRPr lang="cs-CZ" dirty="0"/>
          </a:p>
          <a:p>
            <a:r>
              <a:rPr lang="cs-CZ" dirty="0"/>
              <a:t>Fisury- např.</a:t>
            </a:r>
            <a:r>
              <a:rPr lang="cs-CZ" baseline="0" dirty="0"/>
              <a:t> hluboké praskliny ústí análního otvoru, radiálně uspořádané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52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Delayed</a:t>
            </a:r>
            <a:r>
              <a:rPr lang="cs-CZ" dirty="0"/>
              <a:t>- zpožděný, </a:t>
            </a:r>
            <a:r>
              <a:rPr lang="cs-CZ" dirty="0" err="1"/>
              <a:t>shedding</a:t>
            </a:r>
            <a:r>
              <a:rPr lang="cs-CZ" dirty="0"/>
              <a:t>- olupování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294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80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805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5805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Kromě správné diagnostiky jednotlivých eflorescencí je třeba při popisu objektivních změn uvést jejich: </a:t>
            </a:r>
          </a:p>
          <a:p>
            <a:pPr marL="228600" indent="-228600">
              <a:buAutoNum type="arabicPeriod"/>
            </a:pPr>
            <a:r>
              <a:rPr lang="cs-CZ" dirty="0"/>
              <a:t>Lokalizaci</a:t>
            </a:r>
          </a:p>
          <a:p>
            <a:pPr marL="228600" indent="-228600">
              <a:buAutoNum type="arabicPeriod"/>
            </a:pPr>
            <a:r>
              <a:rPr lang="cs-CZ" dirty="0"/>
              <a:t>Konfiguraci</a:t>
            </a:r>
          </a:p>
          <a:p>
            <a:pPr marL="228600" indent="-228600">
              <a:buAutoNum type="arabicPeriod"/>
            </a:pPr>
            <a:r>
              <a:rPr lang="cs-CZ" dirty="0"/>
              <a:t>Velikost</a:t>
            </a:r>
          </a:p>
          <a:p>
            <a:pPr marL="228600" indent="-228600">
              <a:buAutoNum type="arabicPeriod"/>
            </a:pPr>
            <a:r>
              <a:rPr lang="cs-CZ" dirty="0"/>
              <a:t>Tvar (kruhovitý, ledvinovitý, mapovitý)</a:t>
            </a:r>
          </a:p>
          <a:p>
            <a:pPr marL="228600" indent="-228600">
              <a:buAutoNum type="arabicPeriod"/>
            </a:pPr>
            <a:r>
              <a:rPr lang="cs-CZ" dirty="0"/>
              <a:t>Povrch (hladký, svraštělý,</a:t>
            </a:r>
            <a:r>
              <a:rPr lang="cs-CZ" baseline="0" dirty="0"/>
              <a:t> vkleslý)</a:t>
            </a:r>
          </a:p>
          <a:p>
            <a:pPr marL="228600" indent="-228600">
              <a:buAutoNum type="arabicPeriod"/>
            </a:pPr>
            <a:r>
              <a:rPr lang="cs-CZ" baseline="0" dirty="0"/>
              <a:t>Ohraničení (ostré/ neostré)</a:t>
            </a:r>
          </a:p>
          <a:p>
            <a:pPr marL="228600" indent="-228600">
              <a:buAutoNum type="arabicPeriod"/>
            </a:pPr>
            <a:r>
              <a:rPr lang="cs-CZ" baseline="0" dirty="0"/>
              <a:t>Barvu (hnědočervená, žlutavá, bělavá)</a:t>
            </a:r>
          </a:p>
          <a:p>
            <a:pPr marL="228600" indent="-228600">
              <a:buAutoNum type="arabicPeriod"/>
            </a:pPr>
            <a:r>
              <a:rPr lang="cs-CZ" baseline="0" dirty="0"/>
              <a:t>Konzistenci u hmatných projevů</a:t>
            </a:r>
            <a:endParaRPr lang="cs-CZ" dirty="0"/>
          </a:p>
          <a:p>
            <a:pPr marL="228600" indent="-228600">
              <a:buAutoNum type="arabicPeriod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8153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dirty="0" err="1"/>
              <a:t>Tinea</a:t>
            </a:r>
            <a:r>
              <a:rPr lang="cs-CZ" dirty="0"/>
              <a:t> </a:t>
            </a:r>
            <a:r>
              <a:rPr lang="cs-CZ" dirty="0" err="1"/>
              <a:t>corporis</a:t>
            </a:r>
            <a:r>
              <a:rPr lang="cs-CZ" dirty="0"/>
              <a:t>-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circinární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(do kroužku), </a:t>
            </a:r>
            <a:r>
              <a:rPr lang="cs-CZ" alt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semicircinální</a:t>
            </a:r>
            <a:r>
              <a:rPr lang="cs-CZ" alt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(do polokruhu)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47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Diseminované </a:t>
            </a:r>
            <a:r>
              <a:rPr lang="en-US" dirty="0"/>
              <a:t>=</a:t>
            </a:r>
            <a:r>
              <a:rPr lang="cs-CZ" baseline="0" dirty="0"/>
              <a:t> rozeseté</a:t>
            </a:r>
            <a:endParaRPr lang="cs-CZ" dirty="0"/>
          </a:p>
          <a:p>
            <a:r>
              <a:rPr lang="cs-CZ" dirty="0"/>
              <a:t>Generalizované- pokud se projevy (morfy) vyskytují všude</a:t>
            </a:r>
          </a:p>
          <a:p>
            <a:r>
              <a:rPr lang="cs-CZ" dirty="0" err="1"/>
              <a:t>Erytrodermie</a:t>
            </a:r>
            <a:r>
              <a:rPr lang="en-US" dirty="0"/>
              <a:t>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en-US" dirty="0" err="1"/>
              <a:t>souvisl</a:t>
            </a:r>
            <a:r>
              <a:rPr lang="cs-CZ" dirty="0"/>
              <a:t>é</a:t>
            </a:r>
            <a:r>
              <a:rPr lang="cs-CZ" baseline="0" dirty="0"/>
              <a:t> (difúzní) postižení celého kožního povrchu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053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(</a:t>
            </a:r>
            <a:r>
              <a:rPr lang="cs-CZ" dirty="0" err="1"/>
              <a:t>intertridžinrs</a:t>
            </a:r>
            <a:r>
              <a:rPr lang="cs-CZ" dirty="0"/>
              <a:t>),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5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9E2550-5A9A-4D24-8870-F041A610B082}" type="slidenum">
              <a:rPr lang="cs-CZ" altLang="cs-CZ">
                <a:solidFill>
                  <a:srgbClr val="000000"/>
                </a:solidFill>
              </a:rPr>
              <a:pPr eaLnBrk="1" hangingPunct="1"/>
              <a:t>4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520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Infants- (2nd-6th month after birth) - cheeks, forehead, gradually to the whole head, body, arms and legs</a:t>
            </a:r>
            <a:endParaRPr lang="cs-CZ" dirty="0"/>
          </a:p>
          <a:p>
            <a:r>
              <a:rPr lang="en-US" dirty="0"/>
              <a:t>Children's form - (preschool, school children) - elbow, knee holes, neck, wrists, backs of hands</a:t>
            </a:r>
            <a:endParaRPr lang="cs-CZ" dirty="0"/>
          </a:p>
          <a:p>
            <a:r>
              <a:rPr lang="en-US" dirty="0"/>
              <a:t>Adult form - the same places as children's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7405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Chronical</a:t>
            </a:r>
            <a:r>
              <a:rPr lang="cs-CZ" dirty="0"/>
              <a:t> </a:t>
            </a:r>
            <a:r>
              <a:rPr lang="cs-CZ" dirty="0" err="1"/>
              <a:t>form</a:t>
            </a:r>
            <a:r>
              <a:rPr lang="cs-CZ" dirty="0"/>
              <a:t> –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large</a:t>
            </a:r>
            <a:r>
              <a:rPr lang="cs-CZ" dirty="0"/>
              <a:t> </a:t>
            </a:r>
            <a:r>
              <a:rPr lang="cs-CZ" dirty="0" err="1"/>
              <a:t>joints</a:t>
            </a:r>
            <a:r>
              <a:rPr lang="cs-CZ" dirty="0"/>
              <a:t> – </a:t>
            </a:r>
            <a:r>
              <a:rPr lang="cs-CZ" dirty="0" err="1"/>
              <a:t>knees</a:t>
            </a:r>
            <a:r>
              <a:rPr lang="cs-CZ" dirty="0"/>
              <a:t>, </a:t>
            </a:r>
            <a:r>
              <a:rPr lang="cs-CZ" dirty="0" err="1"/>
              <a:t>elbows</a:t>
            </a:r>
            <a:r>
              <a:rPr lang="cs-CZ" dirty="0"/>
              <a:t>, </a:t>
            </a:r>
            <a:r>
              <a:rPr lang="cs-CZ" dirty="0" err="1"/>
              <a:t>sacral</a:t>
            </a:r>
            <a:r>
              <a:rPr lang="cs-CZ" dirty="0"/>
              <a:t> area, in </a:t>
            </a:r>
            <a:r>
              <a:rPr lang="cs-CZ" dirty="0" err="1"/>
              <a:t>hair</a:t>
            </a:r>
            <a:r>
              <a:rPr lang="cs-CZ" dirty="0"/>
              <a:t>, on </a:t>
            </a:r>
            <a:r>
              <a:rPr lang="cs-CZ" dirty="0" err="1"/>
              <a:t>nails</a:t>
            </a:r>
            <a:endParaRPr lang="cs-CZ" dirty="0"/>
          </a:p>
          <a:p>
            <a:r>
              <a:rPr lang="cs-CZ" dirty="0"/>
              <a:t>Psoriasis </a:t>
            </a:r>
            <a:r>
              <a:rPr lang="cs-CZ" dirty="0" err="1"/>
              <a:t>inversa</a:t>
            </a:r>
            <a:r>
              <a:rPr lang="cs-CZ" dirty="0"/>
              <a:t> – </a:t>
            </a:r>
            <a:r>
              <a:rPr lang="cs-CZ" dirty="0" err="1"/>
              <a:t>cubitas</a:t>
            </a:r>
            <a:r>
              <a:rPr lang="cs-CZ" dirty="0"/>
              <a:t>, </a:t>
            </a:r>
            <a:r>
              <a:rPr lang="cs-CZ" dirty="0" err="1"/>
              <a:t>popliteas</a:t>
            </a:r>
            <a:r>
              <a:rPr lang="cs-CZ" dirty="0"/>
              <a:t>, </a:t>
            </a:r>
            <a:r>
              <a:rPr lang="cs-CZ" dirty="0" err="1"/>
              <a:t>intergluteal</a:t>
            </a:r>
            <a:r>
              <a:rPr lang="cs-CZ" dirty="0"/>
              <a:t>, </a:t>
            </a:r>
            <a:r>
              <a:rPr lang="cs-CZ" dirty="0" err="1"/>
              <a:t>under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braest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739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754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err="1"/>
              <a:t>Akne</a:t>
            </a:r>
            <a:r>
              <a:rPr lang="cs-CZ" altLang="cs-CZ" dirty="0"/>
              <a:t> –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places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many </a:t>
            </a:r>
            <a:r>
              <a:rPr lang="cs-CZ" altLang="cs-CZ" dirty="0" err="1"/>
              <a:t>subaceous</a:t>
            </a:r>
            <a:r>
              <a:rPr lang="cs-CZ" altLang="cs-CZ" dirty="0"/>
              <a:t> </a:t>
            </a:r>
            <a:r>
              <a:rPr lang="cs-CZ" altLang="cs-CZ" dirty="0" err="1"/>
              <a:t>glands</a:t>
            </a:r>
            <a:r>
              <a:rPr lang="cs-CZ" altLang="cs-CZ" dirty="0"/>
              <a:t> – </a:t>
            </a:r>
            <a:r>
              <a:rPr lang="cs-CZ" altLang="cs-CZ" dirty="0" err="1"/>
              <a:t>central</a:t>
            </a:r>
            <a:r>
              <a:rPr lang="cs-CZ" altLang="cs-CZ" dirty="0"/>
              <a:t> part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face, </a:t>
            </a:r>
            <a:r>
              <a:rPr lang="cs-CZ" altLang="cs-CZ" dirty="0" err="1"/>
              <a:t>between</a:t>
            </a:r>
            <a:r>
              <a:rPr lang="cs-CZ" altLang="cs-CZ" dirty="0"/>
              <a:t> </a:t>
            </a:r>
            <a:r>
              <a:rPr lang="cs-CZ" altLang="cs-CZ" dirty="0" err="1"/>
              <a:t>scapule</a:t>
            </a:r>
            <a:r>
              <a:rPr lang="cs-CZ" altLang="cs-CZ" dirty="0"/>
              <a:t> bone, </a:t>
            </a:r>
            <a:r>
              <a:rPr lang="cs-CZ" altLang="cs-CZ" dirty="0" err="1"/>
              <a:t>above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sternum, </a:t>
            </a:r>
            <a:r>
              <a:rPr lang="cs-CZ" altLang="cs-CZ" dirty="0" err="1"/>
              <a:t>around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genital</a:t>
            </a:r>
            <a:r>
              <a:rPr lang="cs-CZ" altLang="cs-CZ" dirty="0"/>
              <a:t> </a:t>
            </a:r>
            <a:r>
              <a:rPr lang="cs-CZ" dirty="0"/>
              <a:t>- </a:t>
            </a:r>
            <a:r>
              <a:rPr lang="cs-CZ" dirty="0" err="1"/>
              <a:t>seboriická</a:t>
            </a:r>
            <a:r>
              <a:rPr lang="cs-CZ" dirty="0"/>
              <a:t> </a:t>
            </a:r>
            <a:r>
              <a:rPr lang="cs-CZ" dirty="0" err="1"/>
              <a:t>dermatittis</a:t>
            </a:r>
            <a:r>
              <a:rPr lang="cs-CZ" dirty="0"/>
              <a:t>, akné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Rosacea</a:t>
            </a:r>
            <a:r>
              <a:rPr lang="cs-CZ" dirty="0"/>
              <a:t> – </a:t>
            </a:r>
            <a:r>
              <a:rPr lang="cs-CZ" dirty="0" err="1"/>
              <a:t>forehead</a:t>
            </a:r>
            <a:r>
              <a:rPr lang="cs-CZ" dirty="0"/>
              <a:t>, </a:t>
            </a:r>
            <a:r>
              <a:rPr lang="cs-CZ" dirty="0" err="1"/>
              <a:t>cheeks</a:t>
            </a:r>
            <a:endParaRPr lang="cs-CZ" dirty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AE7A0E-F61F-401A-BFD5-E359466E0288}" type="slidenum">
              <a:rPr lang="cs-CZ" altLang="cs-CZ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19442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Interdigital</a:t>
            </a:r>
            <a:r>
              <a:rPr lang="cs-CZ" dirty="0"/>
              <a:t> place,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volar side of the wrist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axillas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areolas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navel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pupek,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genital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arches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feet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papules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pairs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966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-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places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sweat</a:t>
            </a:r>
            <a:r>
              <a:rPr lang="cs-CZ" dirty="0"/>
              <a:t> </a:t>
            </a:r>
            <a:r>
              <a:rPr lang="cs-CZ" dirty="0" err="1"/>
              <a:t>glands</a:t>
            </a:r>
            <a:r>
              <a:rPr lang="cs-CZ" dirty="0"/>
              <a:t> and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at the site of skin folds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inguinas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under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breast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axilas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very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easy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there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can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be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intertrigo, psoriasis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inversa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090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affected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blood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spread –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symetricaly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lateral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part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trunk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inner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part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arms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a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legs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drug</a:t>
            </a:r>
            <a:r>
              <a:rPr lang="cs-CZ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eruptions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0320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places</a:t>
            </a:r>
            <a:r>
              <a:rPr lang="cs-CZ" altLang="cs-CZ" dirty="0"/>
              <a:t> </a:t>
            </a:r>
            <a:r>
              <a:rPr lang="cs-CZ" altLang="cs-CZ" dirty="0" err="1"/>
              <a:t>with</a:t>
            </a:r>
            <a:r>
              <a:rPr lang="cs-CZ" altLang="cs-CZ" dirty="0"/>
              <a:t> many </a:t>
            </a:r>
            <a:r>
              <a:rPr lang="cs-CZ" altLang="cs-CZ" dirty="0" err="1"/>
              <a:t>subaceous</a:t>
            </a:r>
            <a:r>
              <a:rPr lang="cs-CZ" altLang="cs-CZ" dirty="0"/>
              <a:t> </a:t>
            </a:r>
            <a:r>
              <a:rPr lang="cs-CZ" altLang="cs-CZ" dirty="0" err="1"/>
              <a:t>glands</a:t>
            </a:r>
            <a:r>
              <a:rPr lang="cs-CZ" altLang="cs-CZ" dirty="0"/>
              <a:t> – </a:t>
            </a:r>
            <a:r>
              <a:rPr lang="cs-CZ" altLang="cs-CZ" dirty="0" err="1"/>
              <a:t>central</a:t>
            </a:r>
            <a:r>
              <a:rPr lang="cs-CZ" altLang="cs-CZ" dirty="0"/>
              <a:t> part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face, </a:t>
            </a:r>
            <a:r>
              <a:rPr lang="cs-CZ" altLang="cs-CZ" dirty="0" err="1"/>
              <a:t>between</a:t>
            </a:r>
            <a:r>
              <a:rPr lang="cs-CZ" altLang="cs-CZ" dirty="0"/>
              <a:t> </a:t>
            </a:r>
            <a:r>
              <a:rPr lang="cs-CZ" altLang="cs-CZ" dirty="0" err="1"/>
              <a:t>scapule</a:t>
            </a:r>
            <a:r>
              <a:rPr lang="cs-CZ" altLang="cs-CZ" dirty="0"/>
              <a:t> bone, </a:t>
            </a:r>
            <a:r>
              <a:rPr lang="cs-CZ" altLang="cs-CZ" dirty="0" err="1"/>
              <a:t>above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sternum, </a:t>
            </a:r>
            <a:r>
              <a:rPr lang="cs-CZ" altLang="cs-CZ" dirty="0" err="1"/>
              <a:t>around</a:t>
            </a:r>
            <a:r>
              <a:rPr lang="cs-CZ" altLang="cs-CZ" dirty="0"/>
              <a:t> </a:t>
            </a:r>
            <a:r>
              <a:rPr lang="cs-CZ" altLang="cs-CZ" dirty="0" err="1"/>
              <a:t>the</a:t>
            </a:r>
            <a:r>
              <a:rPr lang="cs-CZ" altLang="cs-CZ" dirty="0"/>
              <a:t> </a:t>
            </a:r>
            <a:r>
              <a:rPr lang="cs-CZ" altLang="cs-CZ" dirty="0" err="1"/>
              <a:t>genital</a:t>
            </a:r>
            <a:r>
              <a:rPr lang="cs-CZ" altLang="cs-CZ" dirty="0"/>
              <a:t> </a:t>
            </a:r>
            <a:r>
              <a:rPr lang="cs-CZ" dirty="0"/>
              <a:t>- </a:t>
            </a:r>
            <a:r>
              <a:rPr lang="cs-CZ" dirty="0" err="1"/>
              <a:t>seboriická</a:t>
            </a:r>
            <a:r>
              <a:rPr lang="cs-CZ" dirty="0"/>
              <a:t> </a:t>
            </a:r>
            <a:r>
              <a:rPr lang="cs-CZ" dirty="0" err="1"/>
              <a:t>dermatittis</a:t>
            </a:r>
            <a:r>
              <a:rPr lang="cs-CZ" dirty="0"/>
              <a:t>, akné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1798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Sun </a:t>
            </a:r>
            <a:r>
              <a:rPr lang="cs-CZ" dirty="0" err="1"/>
              <a:t>exposed</a:t>
            </a:r>
            <a:r>
              <a:rPr lang="cs-CZ" dirty="0"/>
              <a:t> body </a:t>
            </a:r>
            <a:r>
              <a:rPr lang="cs-CZ" dirty="0" err="1"/>
              <a:t>parts</a:t>
            </a:r>
            <a:r>
              <a:rPr lang="cs-CZ" dirty="0"/>
              <a:t> – face, </a:t>
            </a:r>
            <a:r>
              <a:rPr lang="cs-CZ" dirty="0" err="1"/>
              <a:t>neck</a:t>
            </a:r>
            <a:r>
              <a:rPr lang="cs-CZ" dirty="0"/>
              <a:t>, </a:t>
            </a:r>
            <a:r>
              <a:rPr lang="cs-CZ" dirty="0" err="1"/>
              <a:t>cleavage</a:t>
            </a:r>
            <a:r>
              <a:rPr lang="cs-CZ" dirty="0"/>
              <a:t> – dekolt, </a:t>
            </a:r>
            <a:r>
              <a:rPr lang="cs-CZ" dirty="0" err="1"/>
              <a:t>back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hands</a:t>
            </a:r>
            <a:r>
              <a:rPr lang="cs-CZ" dirty="0"/>
              <a:t> – skin </a:t>
            </a:r>
            <a:r>
              <a:rPr lang="cs-CZ" dirty="0" err="1"/>
              <a:t>tumors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9342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Ulcus</a:t>
            </a:r>
            <a:r>
              <a:rPr lang="cs-CZ" dirty="0"/>
              <a:t>- vřed- sekundární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33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3BA8C2-F6D8-464D-B5CD-9247C0878C40}" type="slidenum">
              <a:rPr lang="cs-CZ" altLang="cs-CZ">
                <a:solidFill>
                  <a:srgbClr val="000000"/>
                </a:solidFill>
              </a:rPr>
              <a:pPr eaLnBrk="1" hangingPunct="1"/>
              <a:t>5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cs-CZ" altLang="cs-CZ" sz="1200" dirty="0" err="1"/>
              <a:t>Raised</a:t>
            </a:r>
            <a:r>
              <a:rPr lang="cs-CZ" altLang="cs-CZ" sz="1200" dirty="0"/>
              <a:t>- vyrostlý</a:t>
            </a:r>
          </a:p>
          <a:p>
            <a:pPr>
              <a:defRPr/>
            </a:pPr>
            <a:r>
              <a:rPr lang="cs-CZ" altLang="cs-CZ" sz="1200" dirty="0" err="1"/>
              <a:t>Thickened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fiknd</a:t>
            </a:r>
            <a:r>
              <a:rPr lang="cs-CZ" altLang="cs-CZ" sz="1200" dirty="0"/>
              <a:t> - zesílený</a:t>
            </a:r>
          </a:p>
          <a:p>
            <a:pPr>
              <a:defRPr/>
            </a:pPr>
            <a:r>
              <a:rPr lang="cs-CZ" altLang="cs-CZ" sz="1200" dirty="0"/>
              <a:t>psoriasis </a:t>
            </a:r>
            <a:r>
              <a:rPr lang="cs-CZ" altLang="cs-CZ" sz="1200" dirty="0" err="1"/>
              <a:t>vulgaris</a:t>
            </a:r>
            <a:r>
              <a:rPr lang="cs-CZ" altLang="cs-CZ" sz="1200" dirty="0"/>
              <a:t> – červená se šupinou na povrchu</a:t>
            </a:r>
          </a:p>
          <a:p>
            <a:pPr>
              <a:defRPr/>
            </a:pPr>
            <a:r>
              <a:rPr lang="cs-CZ" altLang="cs-CZ" sz="1200" dirty="0" err="1"/>
              <a:t>pityriasis</a:t>
            </a:r>
            <a:r>
              <a:rPr lang="cs-CZ" altLang="cs-CZ" sz="1200" dirty="0"/>
              <a:t> rubra </a:t>
            </a:r>
            <a:r>
              <a:rPr lang="cs-CZ" altLang="cs-CZ" sz="1200" dirty="0" err="1"/>
              <a:t>pilaris</a:t>
            </a:r>
            <a:r>
              <a:rPr lang="cs-CZ" altLang="cs-CZ" sz="1200" dirty="0"/>
              <a:t>- červená vázaná na vlasové folikuly</a:t>
            </a:r>
          </a:p>
        </p:txBody>
      </p:sp>
    </p:spTree>
    <p:extLst>
      <p:ext uri="{BB962C8B-B14F-4D97-AF65-F5344CB8AC3E}">
        <p14:creationId xmlns:p14="http://schemas.microsoft.com/office/powerpoint/2010/main" val="17079160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Vitiligo- </a:t>
            </a:r>
            <a:r>
              <a:rPr lang="cs-CZ" dirty="0" err="1"/>
              <a:t>makula</a:t>
            </a:r>
            <a:r>
              <a:rPr lang="cs-CZ" dirty="0"/>
              <a:t> – primární</a:t>
            </a:r>
            <a:r>
              <a:rPr lang="cs-CZ" baseline="0" dirty="0"/>
              <a:t> </a:t>
            </a:r>
            <a:r>
              <a:rPr lang="cs-CZ" baseline="0" dirty="0" err="1"/>
              <a:t>morfa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2516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Bazaliom</a:t>
            </a:r>
            <a:r>
              <a:rPr lang="cs-CZ" dirty="0"/>
              <a:t>- nádory- typicky- </a:t>
            </a:r>
            <a:r>
              <a:rPr lang="cs-CZ" dirty="0" err="1"/>
              <a:t>nodulus</a:t>
            </a:r>
            <a:r>
              <a:rPr lang="cs-CZ" dirty="0"/>
              <a:t>-</a:t>
            </a:r>
            <a:r>
              <a:rPr lang="cs-CZ" baseline="0" dirty="0"/>
              <a:t> primární morfy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43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Skvama</a:t>
            </a:r>
            <a:r>
              <a:rPr lang="cs-CZ" dirty="0"/>
              <a:t>- šupina- sekundární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1269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Urtica</a:t>
            </a:r>
            <a:r>
              <a:rPr lang="cs-CZ" dirty="0"/>
              <a:t>- </a:t>
            </a:r>
            <a:r>
              <a:rPr lang="cs-CZ" dirty="0" err="1"/>
              <a:t>epikutánní</a:t>
            </a:r>
            <a:r>
              <a:rPr lang="cs-CZ" dirty="0"/>
              <a:t> testy-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651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Krusta- sekundární morfy- tkáňový mok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320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Erysipelas</a:t>
            </a:r>
            <a:r>
              <a:rPr lang="cs-CZ" dirty="0"/>
              <a:t> </a:t>
            </a:r>
            <a:r>
              <a:rPr lang="cs-CZ" dirty="0" err="1"/>
              <a:t>bullosum</a:t>
            </a:r>
            <a:r>
              <a:rPr lang="cs-CZ" dirty="0"/>
              <a:t>-</a:t>
            </a:r>
            <a:r>
              <a:rPr lang="cs-CZ" baseline="0" dirty="0"/>
              <a:t> bula- primární morfy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0082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Ragády, fisury- sekundární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947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Gutátní</a:t>
            </a:r>
            <a:r>
              <a:rPr lang="cs-CZ" dirty="0"/>
              <a:t> psoriáza- papula- primární </a:t>
            </a:r>
            <a:r>
              <a:rPr lang="cs-CZ" dirty="0" err="1"/>
              <a:t>morfa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05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Kaposiho</a:t>
            </a:r>
            <a:r>
              <a:rPr lang="cs-CZ" dirty="0"/>
              <a:t> sarkom- </a:t>
            </a:r>
            <a:r>
              <a:rPr lang="cs-CZ" dirty="0" err="1"/>
              <a:t>nodulus</a:t>
            </a:r>
            <a:r>
              <a:rPr lang="cs-CZ" dirty="0"/>
              <a:t>- nádor-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185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Ulcus</a:t>
            </a:r>
            <a:r>
              <a:rPr lang="cs-CZ" dirty="0"/>
              <a:t>- sekundární </a:t>
            </a:r>
            <a:r>
              <a:rPr lang="cs-CZ" dirty="0" err="1"/>
              <a:t>morfa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574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Prurigo </a:t>
            </a:r>
            <a:r>
              <a:rPr lang="cs-CZ" dirty="0" err="1"/>
              <a:t>acuta</a:t>
            </a:r>
            <a:r>
              <a:rPr lang="cs-CZ" dirty="0"/>
              <a:t>- akutní svědivé </a:t>
            </a:r>
            <a:r>
              <a:rPr lang="cs-CZ" dirty="0" err="1"/>
              <a:t>onem</a:t>
            </a:r>
            <a:r>
              <a:rPr lang="cs-CZ" dirty="0"/>
              <a:t>. Malých dětí (2-7 let), vznik v letních a podzimních měsících, charakter alergické reakce</a:t>
            </a:r>
          </a:p>
          <a:p>
            <a:r>
              <a:rPr lang="cs-CZ" dirty="0"/>
              <a:t>                      - etiologie- kombinace I. A IV.</a:t>
            </a:r>
            <a:r>
              <a:rPr lang="cs-CZ" baseline="0" dirty="0"/>
              <a:t> Typu alergické reakce, vznik nejčastěji následkem štípnutí hmyzem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0696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Pustuly-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2756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Nodulus</a:t>
            </a:r>
            <a:r>
              <a:rPr lang="cs-CZ" dirty="0"/>
              <a:t>- tuber-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1486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Krusta- strup- sekundární morfy- krev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058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(</a:t>
            </a:r>
            <a:r>
              <a:rPr lang="cs-CZ" dirty="0" err="1"/>
              <a:t>acne</a:t>
            </a:r>
            <a:r>
              <a:rPr lang="cs-CZ" dirty="0"/>
              <a:t> </a:t>
            </a:r>
            <a:r>
              <a:rPr lang="cs-CZ" dirty="0" err="1"/>
              <a:t>vulgaris</a:t>
            </a:r>
            <a:r>
              <a:rPr lang="cs-CZ" dirty="0"/>
              <a:t>)</a:t>
            </a:r>
            <a:r>
              <a:rPr lang="cs-CZ" baseline="0" dirty="0"/>
              <a:t> - </a:t>
            </a:r>
            <a:r>
              <a:rPr lang="cs-CZ" dirty="0" err="1"/>
              <a:t>Papulopustula</a:t>
            </a:r>
            <a:r>
              <a:rPr lang="cs-CZ" dirty="0"/>
              <a:t> – papula s pustulou na vrcholku- primární morfy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88479-F709-46D9-A87A-152CCCB2BE14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2125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E37E9B2-A9D8-4F68-8684-6CB9E21CCB35}" type="slidenum">
              <a:rPr lang="cs-CZ" altLang="cs-CZ">
                <a:solidFill>
                  <a:srgbClr val="000000"/>
                </a:solidFill>
              </a:rPr>
              <a:pPr eaLnBrk="1" hangingPunct="1"/>
              <a:t>7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9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2523BF7-95B7-4FCF-91B2-6A6AA877843F}" type="slidenum">
              <a:rPr lang="cs-CZ" altLang="cs-CZ">
                <a:solidFill>
                  <a:srgbClr val="000000"/>
                </a:solidFill>
              </a:rPr>
              <a:pPr eaLnBrk="1" hangingPunct="1"/>
              <a:t>8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5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 err="1">
                <a:latin typeface="Calibri" panose="020F0502020204030204" pitchFamily="34" charset="0"/>
              </a:rPr>
              <a:t>Either</a:t>
            </a:r>
            <a:r>
              <a:rPr lang="cs-CZ" altLang="cs-CZ" dirty="0">
                <a:latin typeface="Calibri" panose="020F0502020204030204" pitchFamily="34" charset="0"/>
              </a:rPr>
              <a:t>- bud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Calibri" panose="020F0502020204030204" pitchFamily="34" charset="0"/>
              </a:rPr>
              <a:t>Vezikula- může být </a:t>
            </a:r>
            <a:r>
              <a:rPr lang="cs-CZ" altLang="cs-CZ" dirty="0" err="1">
                <a:latin typeface="Calibri" panose="020F0502020204030204" pitchFamily="34" charset="0"/>
              </a:rPr>
              <a:t>intraepidermální</a:t>
            </a:r>
            <a:r>
              <a:rPr lang="cs-CZ" altLang="cs-CZ" dirty="0">
                <a:latin typeface="Calibri" panose="020F0502020204030204" pitchFamily="34" charset="0"/>
              </a:rPr>
              <a:t> (např. ekzém, herpes simplex)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dirty="0">
                <a:latin typeface="Calibri" panose="020F0502020204030204" pitchFamily="34" charset="0"/>
              </a:rPr>
              <a:t>              -</a:t>
            </a:r>
            <a:r>
              <a:rPr lang="cs-CZ" altLang="cs-CZ" baseline="0" dirty="0">
                <a:latin typeface="Calibri" panose="020F0502020204030204" pitchFamily="34" charset="0"/>
              </a:rPr>
              <a:t> nebo subepidermální (</a:t>
            </a:r>
            <a:r>
              <a:rPr lang="cs-CZ" altLang="cs-CZ" baseline="0" dirty="0" err="1">
                <a:latin typeface="Calibri" panose="020F0502020204030204" pitchFamily="34" charset="0"/>
              </a:rPr>
              <a:t>pemfigoid</a:t>
            </a:r>
            <a:r>
              <a:rPr lang="cs-CZ" altLang="cs-CZ" baseline="0" dirty="0">
                <a:latin typeface="Calibri" panose="020F0502020204030204" pitchFamily="34" charset="0"/>
              </a:rPr>
              <a:t>)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sp>
        <p:nvSpPr>
          <p:cNvPr id="35845" name="Text Box 3"/>
          <p:cNvSpPr txBox="1">
            <a:spLocks noChangeArrowheads="1"/>
          </p:cNvSpPr>
          <p:nvPr/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1BE4FE14-7168-44D9-B56A-A26F31F563D7}" type="slidenum">
              <a:rPr lang="cs-CZ" altLang="cs-CZ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8</a:t>
            </a:fld>
            <a:endParaRPr lang="cs-CZ" altLang="cs-CZ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329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54B706B-5FE8-4158-B2C1-DF2A69195AC7}" type="slidenum">
              <a:rPr lang="cs-CZ" altLang="cs-CZ">
                <a:solidFill>
                  <a:srgbClr val="000000"/>
                </a:solidFill>
              </a:rPr>
              <a:pPr eaLnBrk="1" hangingPunct="1"/>
              <a:t>9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686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7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71DDE4-50FA-4539-AEA2-E88D52C6037F}" type="slidenum">
              <a:rPr lang="cs-CZ" altLang="cs-CZ">
                <a:solidFill>
                  <a:srgbClr val="000000"/>
                </a:solidFill>
              </a:rPr>
              <a:pPr eaLnBrk="1" hangingPunct="1"/>
              <a:t>10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>
                <a:latin typeface="Times New Roman" panose="02020603050405020304" pitchFamily="18" charset="0"/>
              </a:rPr>
              <a:t>HIVE- (</a:t>
            </a:r>
            <a:r>
              <a:rPr lang="cs-CZ" altLang="cs-CZ" dirty="0" err="1">
                <a:latin typeface="Times New Roman" panose="02020603050405020304" pitchFamily="18" charset="0"/>
              </a:rPr>
              <a:t>hajv</a:t>
            </a:r>
            <a:r>
              <a:rPr lang="cs-CZ" altLang="cs-CZ" dirty="0"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575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EE85DF-8E22-4353-A465-D2C15741BBAA}" type="slidenum">
              <a:rPr lang="cs-CZ" altLang="cs-CZ">
                <a:solidFill>
                  <a:srgbClr val="000000"/>
                </a:solidFill>
              </a:rPr>
              <a:pPr eaLnBrk="1" hangingPunct="1"/>
              <a:t>12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430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 err="1">
                <a:latin typeface="Times New Roman" panose="02020603050405020304" pitchFamily="18" charset="0"/>
              </a:rPr>
              <a:t>Impaired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healing</a:t>
            </a:r>
            <a:r>
              <a:rPr lang="cs-CZ" altLang="cs-CZ" dirty="0">
                <a:latin typeface="Times New Roman" panose="02020603050405020304" pitchFamily="18" charset="0"/>
              </a:rPr>
              <a:t>-</a:t>
            </a:r>
            <a:r>
              <a:rPr lang="cs-CZ" altLang="cs-CZ" baseline="0" dirty="0">
                <a:latin typeface="Times New Roman" panose="02020603050405020304" pitchFamily="18" charset="0"/>
              </a:rPr>
              <a:t> zhoršeným hojením</a:t>
            </a:r>
            <a:endParaRPr lang="cs-CZ" altLang="cs-CZ" dirty="0">
              <a:latin typeface="Times New Roman" panose="02020603050405020304" pitchFamily="18" charset="0"/>
            </a:endParaRPr>
          </a:p>
          <a:p>
            <a:r>
              <a:rPr lang="cs-CZ" altLang="cs-CZ" dirty="0">
                <a:latin typeface="Times New Roman" panose="02020603050405020304" pitchFamily="18" charset="0"/>
              </a:rPr>
              <a:t>Eroze i exkoriace- se hojí bez jizvy, někdy</a:t>
            </a:r>
            <a:r>
              <a:rPr lang="cs-CZ" altLang="cs-CZ" baseline="0" dirty="0">
                <a:latin typeface="Times New Roman" panose="02020603050405020304" pitchFamily="18" charset="0"/>
              </a:rPr>
              <a:t> depigmentací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7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272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44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58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A89C9-6387-41B7-9F90-2934B4BB7A9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249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5973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86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13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20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265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82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16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EFF5FB"/>
            </a:gs>
            <a:gs pos="68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BE66-F3B4-4039-ADEB-9B878A0F8F51}" type="datetimeFigureOut">
              <a:rPr lang="cs-CZ" smtClean="0"/>
              <a:t>14.03.2021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B5DB-ECD7-4835-8DCE-AB26D8F5BE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675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Morfology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925614"/>
            <a:ext cx="9144000" cy="1332186"/>
          </a:xfrm>
        </p:spPr>
        <p:txBody>
          <a:bodyPr/>
          <a:lstStyle/>
          <a:p>
            <a:r>
              <a:rPr lang="cs-CZ" dirty="0"/>
              <a:t>MUDr. Anna Žáková</a:t>
            </a:r>
          </a:p>
          <a:p>
            <a:r>
              <a:rPr lang="cs-CZ" dirty="0"/>
              <a:t>I. DVK FNUSA a LF MU v Brně</a:t>
            </a:r>
          </a:p>
        </p:txBody>
      </p:sp>
    </p:spTree>
    <p:extLst>
      <p:ext uri="{BB962C8B-B14F-4D97-AF65-F5344CB8AC3E}">
        <p14:creationId xmlns:p14="http://schemas.microsoft.com/office/powerpoint/2010/main" val="71633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703387" y="4270295"/>
            <a:ext cx="8785225" cy="144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75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HIVE</a:t>
            </a:r>
            <a:endParaRPr lang="cs-CZ" altLang="cs-CZ" sz="2800" b="1" dirty="0"/>
          </a:p>
          <a:p>
            <a:pPr>
              <a:defRPr/>
            </a:pPr>
            <a:r>
              <a:rPr lang="cs-CZ" altLang="cs-CZ" sz="2000" dirty="0"/>
              <a:t>= </a:t>
            </a:r>
            <a:r>
              <a:rPr lang="cs-CZ" altLang="cs-CZ" sz="2000" dirty="0" err="1"/>
              <a:t>also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known</a:t>
            </a:r>
            <a:r>
              <a:rPr lang="cs-CZ" altLang="cs-CZ" sz="2000" dirty="0"/>
              <a:t> as </a:t>
            </a:r>
            <a:r>
              <a:rPr lang="cs-CZ" altLang="cs-CZ" sz="2000" dirty="0" err="1"/>
              <a:t>urtica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wheal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this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elevated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caused</a:t>
            </a:r>
            <a:r>
              <a:rPr lang="cs-CZ" altLang="cs-CZ" sz="2000" dirty="0"/>
              <a:t> by </a:t>
            </a:r>
            <a:r>
              <a:rPr lang="cs-CZ" altLang="cs-CZ" sz="2000" dirty="0" err="1"/>
              <a:t>leakage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fluid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vessel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ussually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pruritic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transient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disappears</a:t>
            </a:r>
            <a:r>
              <a:rPr lang="cs-CZ" altLang="cs-CZ" sz="2000" dirty="0"/>
              <a:t> &lt; 24 </a:t>
            </a:r>
            <a:r>
              <a:rPr lang="cs-CZ" altLang="cs-CZ" sz="2000" dirty="0" err="1"/>
              <a:t>hours</a:t>
            </a:r>
            <a:endParaRPr lang="cs-CZ" altLang="cs-CZ" sz="2000" dirty="0"/>
          </a:p>
          <a:p>
            <a:pPr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Example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urticaria</a:t>
            </a:r>
            <a:endParaRPr lang="cs-CZ" altLang="cs-CZ" sz="20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63976" y="260351"/>
            <a:ext cx="453231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Lesions</a:t>
            </a:r>
            <a:endParaRPr lang="cs-CZ" altLang="cs-CZ" sz="2800" b="1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174">
            <a:off x="4067427" y="1995384"/>
            <a:ext cx="4057143" cy="179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35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Secondary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development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degeneration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reparation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skin,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influence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external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78" y="2910325"/>
            <a:ext cx="4087644" cy="319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51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3874" y="4516717"/>
            <a:ext cx="5622758" cy="26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2800" b="1" dirty="0">
                <a:solidFill>
                  <a:srgbClr val="000099"/>
                </a:solidFill>
              </a:rPr>
              <a:t>ULCER</a:t>
            </a:r>
          </a:p>
          <a:p>
            <a:pPr eaLnBrk="1" hangingPunct="1">
              <a:buClrTx/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A </a:t>
            </a:r>
            <a:r>
              <a:rPr lang="cs-CZ" altLang="cs-CZ" sz="2000" dirty="0" err="1">
                <a:solidFill>
                  <a:schemeClr val="tx1"/>
                </a:solidFill>
              </a:rPr>
              <a:t>defect</a:t>
            </a:r>
            <a:r>
              <a:rPr lang="cs-CZ" altLang="cs-CZ" sz="2000" dirty="0">
                <a:solidFill>
                  <a:schemeClr val="tx1"/>
                </a:solidFill>
              </a:rPr>
              <a:t> in </a:t>
            </a:r>
            <a:r>
              <a:rPr lang="cs-CZ" altLang="cs-CZ" sz="2000" dirty="0" err="1">
                <a:solidFill>
                  <a:schemeClr val="tx1"/>
                </a:solidFill>
              </a:rPr>
              <a:t>the</a:t>
            </a:r>
            <a:r>
              <a:rPr lang="cs-CZ" altLang="cs-CZ" sz="2000" dirty="0">
                <a:solidFill>
                  <a:schemeClr val="tx1"/>
                </a:solidFill>
              </a:rPr>
              <a:t> epidermis and dermis </a:t>
            </a:r>
            <a:r>
              <a:rPr lang="cs-CZ" altLang="cs-CZ" sz="2000" dirty="0" err="1">
                <a:solidFill>
                  <a:schemeClr val="tx1"/>
                </a:solidFill>
              </a:rPr>
              <a:t>with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impaired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healing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 err="1">
                <a:solidFill>
                  <a:schemeClr val="tx1"/>
                </a:solidFill>
              </a:rPr>
              <a:t>caused</a:t>
            </a:r>
            <a:r>
              <a:rPr lang="cs-CZ" altLang="cs-CZ" sz="2000" dirty="0">
                <a:solidFill>
                  <a:schemeClr val="tx1"/>
                </a:solidFill>
              </a:rPr>
              <a:t> by trauma, </a:t>
            </a:r>
            <a:r>
              <a:rPr lang="cs-CZ" altLang="cs-CZ" sz="2000" dirty="0" err="1">
                <a:solidFill>
                  <a:schemeClr val="tx1"/>
                </a:solidFill>
              </a:rPr>
              <a:t>impaired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vascular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supply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 err="1">
                <a:solidFill>
                  <a:schemeClr val="tx1"/>
                </a:solidFill>
              </a:rPr>
              <a:t>tumors</a:t>
            </a:r>
            <a:r>
              <a:rPr lang="cs-CZ" altLang="cs-CZ" sz="2000" dirty="0">
                <a:solidFill>
                  <a:schemeClr val="tx1"/>
                </a:solidFill>
              </a:rPr>
              <a:t>, and </a:t>
            </a:r>
            <a:r>
              <a:rPr lang="cs-CZ" altLang="cs-CZ" sz="2000" dirty="0" err="1">
                <a:solidFill>
                  <a:schemeClr val="tx1"/>
                </a:solidFill>
              </a:rPr>
              <a:t>infections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2000" dirty="0">
                <a:solidFill>
                  <a:schemeClr val="tx1"/>
                </a:solidFill>
              </a:rPr>
              <a:t>- It </a:t>
            </a:r>
            <a:r>
              <a:rPr lang="cs-CZ" altLang="cs-CZ" sz="2000" dirty="0" err="1">
                <a:solidFill>
                  <a:schemeClr val="tx1"/>
                </a:solidFill>
              </a:rPr>
              <a:t>heals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with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scar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buClrTx/>
              <a:buFontTx/>
              <a:buNone/>
            </a:pPr>
            <a:endParaRPr lang="cs-CZ" altLang="cs-CZ" sz="2800" dirty="0">
              <a:solidFill>
                <a:schemeClr val="tx1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cs-CZ" altLang="cs-CZ" sz="2800" dirty="0">
              <a:solidFill>
                <a:srgbClr val="000000"/>
              </a:solidFill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713874" y="622689"/>
            <a:ext cx="5542547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EROSION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 A </a:t>
            </a:r>
            <a:r>
              <a:rPr lang="cs-CZ" altLang="cs-CZ" sz="2000" dirty="0" err="1">
                <a:solidFill>
                  <a:srgbClr val="000000"/>
                </a:solidFill>
              </a:rPr>
              <a:t>superficial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loss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of</a:t>
            </a:r>
            <a:r>
              <a:rPr lang="cs-CZ" altLang="cs-CZ" sz="2000" dirty="0">
                <a:solidFill>
                  <a:srgbClr val="000000"/>
                </a:solidFill>
              </a:rPr>
              <a:t> epidermis, </a:t>
            </a:r>
            <a:r>
              <a:rPr lang="cs-CZ" altLang="cs-CZ" sz="2000" dirty="0" err="1">
                <a:solidFill>
                  <a:srgbClr val="000000"/>
                </a:solidFill>
              </a:rPr>
              <a:t>caused</a:t>
            </a:r>
            <a:r>
              <a:rPr lang="cs-CZ" altLang="cs-CZ" sz="2000" dirty="0">
                <a:solidFill>
                  <a:srgbClr val="000000"/>
                </a:solidFill>
              </a:rPr>
              <a:t> by </a:t>
            </a:r>
            <a:r>
              <a:rPr lang="cs-CZ" altLang="cs-CZ" sz="2000" dirty="0" err="1">
                <a:solidFill>
                  <a:srgbClr val="000000"/>
                </a:solidFill>
              </a:rPr>
              <a:t>ruptured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intraepidermal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blister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or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slight</a:t>
            </a:r>
            <a:r>
              <a:rPr lang="cs-CZ" altLang="cs-CZ" sz="2000" dirty="0">
                <a:solidFill>
                  <a:srgbClr val="000000"/>
                </a:solidFill>
              </a:rPr>
              <a:t> trauma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713874" y="2437366"/>
            <a:ext cx="5622758" cy="201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EXCORIATION</a:t>
            </a: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A </a:t>
            </a:r>
            <a:r>
              <a:rPr lang="cs-CZ" altLang="cs-CZ" sz="2000" dirty="0" err="1">
                <a:solidFill>
                  <a:srgbClr val="000000"/>
                </a:solidFill>
              </a:rPr>
              <a:t>defect</a:t>
            </a:r>
            <a:r>
              <a:rPr lang="cs-CZ" altLang="cs-CZ" sz="2000" dirty="0">
                <a:solidFill>
                  <a:srgbClr val="000000"/>
                </a:solidFill>
              </a:rPr>
              <a:t> in </a:t>
            </a:r>
            <a:r>
              <a:rPr lang="cs-CZ" altLang="cs-CZ" sz="2000" dirty="0" err="1">
                <a:solidFill>
                  <a:srgbClr val="000000"/>
                </a:solidFill>
              </a:rPr>
              <a:t>the</a:t>
            </a:r>
            <a:r>
              <a:rPr lang="cs-CZ" altLang="cs-CZ" sz="2000" dirty="0">
                <a:solidFill>
                  <a:srgbClr val="000000"/>
                </a:solidFill>
              </a:rPr>
              <a:t> epidermis, and </a:t>
            </a:r>
            <a:r>
              <a:rPr lang="cs-CZ" altLang="cs-CZ" sz="2000" dirty="0" err="1">
                <a:solidFill>
                  <a:srgbClr val="000000"/>
                </a:solidFill>
              </a:rPr>
              <a:t>often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the</a:t>
            </a:r>
            <a:r>
              <a:rPr lang="cs-CZ" altLang="cs-CZ" sz="2000" dirty="0">
                <a:solidFill>
                  <a:srgbClr val="000000"/>
                </a:solidFill>
              </a:rPr>
              <a:t> dermis, </a:t>
            </a:r>
            <a:r>
              <a:rPr lang="cs-CZ" altLang="cs-CZ" sz="2000" dirty="0" err="1">
                <a:solidFill>
                  <a:srgbClr val="000000"/>
                </a:solidFill>
              </a:rPr>
              <a:t>induced</a:t>
            </a:r>
            <a:r>
              <a:rPr lang="cs-CZ" altLang="cs-CZ" sz="2000" dirty="0">
                <a:solidFill>
                  <a:srgbClr val="000000"/>
                </a:solidFill>
              </a:rPr>
              <a:t> by </a:t>
            </a:r>
            <a:r>
              <a:rPr lang="cs-CZ" altLang="cs-CZ" sz="2000" dirty="0" err="1">
                <a:solidFill>
                  <a:srgbClr val="000000"/>
                </a:solidFill>
              </a:rPr>
              <a:t>scratching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or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manipulation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- It </a:t>
            </a:r>
            <a:r>
              <a:rPr lang="cs-CZ" altLang="cs-CZ" sz="2000" dirty="0" err="1">
                <a:solidFill>
                  <a:srgbClr val="000000"/>
                </a:solidFill>
              </a:rPr>
              <a:t>is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bleeding</a:t>
            </a:r>
            <a:r>
              <a:rPr lang="cs-CZ" altLang="cs-CZ" sz="2000" dirty="0">
                <a:solidFill>
                  <a:srgbClr val="000000"/>
                </a:solidFill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</a:rPr>
              <a:t>it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heals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with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crust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without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scar</a:t>
            </a:r>
            <a:endParaRPr lang="cs-CZ" altLang="cs-CZ" sz="2000" dirty="0">
              <a:solidFill>
                <a:srgbClr val="000000"/>
              </a:solidFill>
            </a:endParaRPr>
          </a:p>
          <a:p>
            <a:pPr algn="ctr" eaLnBrk="1" hangingPunct="1">
              <a:spcBef>
                <a:spcPts val="1500"/>
              </a:spcBef>
            </a:pPr>
            <a:endParaRPr lang="cs-CZ" altLang="cs-CZ" sz="2400" dirty="0">
              <a:solidFill>
                <a:srgbClr val="00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330" y="2437366"/>
            <a:ext cx="3977143" cy="1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1710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  <p:pic>
        <p:nvPicPr>
          <p:cNvPr id="25604" name="Picture 4" descr="ulcus-cruris-atrophie-al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060576"/>
            <a:ext cx="25241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ulcus-cruris-smisen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060576"/>
            <a:ext cx="23590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pyoderma-gangrenosum-ber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9" y="2060576"/>
            <a:ext cx="2447925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89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882316" y="2318209"/>
            <a:ext cx="6200273" cy="194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FISSURE</a:t>
            </a:r>
          </a:p>
          <a:p>
            <a:pPr eaLnBrk="1" hangingPunct="1"/>
            <a:r>
              <a:rPr lang="cs-CZ" sz="2000" dirty="0">
                <a:solidFill>
                  <a:schemeClr val="tx1"/>
                </a:solidFill>
              </a:rPr>
              <a:t>A </a:t>
            </a:r>
            <a:r>
              <a:rPr lang="cs-CZ" sz="2000" dirty="0" err="1">
                <a:solidFill>
                  <a:schemeClr val="tx1"/>
                </a:solidFill>
              </a:rPr>
              <a:t>crack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or</a:t>
            </a:r>
            <a:r>
              <a:rPr lang="cs-CZ" sz="2000" dirty="0">
                <a:solidFill>
                  <a:schemeClr val="tx1"/>
                </a:solidFill>
              </a:rPr>
              <a:t> split in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epidermis and dermis</a:t>
            </a:r>
          </a:p>
          <a:p>
            <a:pPr eaLnBrk="1" hangingPunct="1"/>
            <a:r>
              <a:rPr lang="cs-CZ" sz="2000" dirty="0">
                <a:solidFill>
                  <a:schemeClr val="tx1"/>
                </a:solidFill>
              </a:rPr>
              <a:t>- </a:t>
            </a:r>
            <a:r>
              <a:rPr lang="cs-CZ" sz="2000" dirty="0" err="1">
                <a:solidFill>
                  <a:schemeClr val="tx1"/>
                </a:solidFill>
              </a:rPr>
              <a:t>Fissures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around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circular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orifices</a:t>
            </a:r>
            <a:r>
              <a:rPr lang="cs-CZ" sz="2000" dirty="0">
                <a:solidFill>
                  <a:schemeClr val="tx1"/>
                </a:solidFill>
              </a:rPr>
              <a:t> are </a:t>
            </a:r>
            <a:r>
              <a:rPr lang="cs-CZ" sz="2000" dirty="0" err="1">
                <a:solidFill>
                  <a:schemeClr val="tx1"/>
                </a:solidFill>
              </a:rPr>
              <a:t>known</a:t>
            </a:r>
            <a:r>
              <a:rPr lang="cs-CZ" sz="2000" dirty="0">
                <a:solidFill>
                  <a:schemeClr val="tx1"/>
                </a:solidFill>
              </a:rPr>
              <a:t> as </a:t>
            </a:r>
            <a:r>
              <a:rPr lang="cs-CZ" sz="2000" dirty="0" err="1">
                <a:solidFill>
                  <a:schemeClr val="tx1"/>
                </a:solidFill>
              </a:rPr>
              <a:t>rhagades</a:t>
            </a:r>
            <a:endParaRPr lang="cs-CZ" sz="2000" dirty="0">
              <a:solidFill>
                <a:schemeClr val="tx1"/>
              </a:solidFill>
            </a:endParaRPr>
          </a:p>
          <a:p>
            <a:pPr eaLnBrk="1" hangingPunct="1">
              <a:spcBef>
                <a:spcPts val="1500"/>
              </a:spcBef>
            </a:pP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98">
            <a:off x="7363328" y="2035500"/>
            <a:ext cx="4022857" cy="2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31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65747" y="1625321"/>
            <a:ext cx="6609347" cy="329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SCALE</a:t>
            </a: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000" dirty="0" err="1">
                <a:solidFill>
                  <a:schemeClr val="tx1"/>
                </a:solidFill>
              </a:rPr>
              <a:t>An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abnormal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accumulation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of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corneocytes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 err="1">
                <a:solidFill>
                  <a:schemeClr val="tx1"/>
                </a:solidFill>
              </a:rPr>
              <a:t>secondary</a:t>
            </a:r>
            <a:r>
              <a:rPr lang="cs-CZ" altLang="cs-CZ" sz="2000" dirty="0">
                <a:solidFill>
                  <a:schemeClr val="tx1"/>
                </a:solidFill>
              </a:rPr>
              <a:t> to </a:t>
            </a:r>
            <a:r>
              <a:rPr lang="cs-CZ" altLang="cs-CZ" sz="2000" dirty="0" err="1">
                <a:solidFill>
                  <a:schemeClr val="tx1"/>
                </a:solidFill>
              </a:rPr>
              <a:t>excassive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epidermal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turnover</a:t>
            </a:r>
            <a:r>
              <a:rPr lang="cs-CZ" altLang="cs-CZ" sz="2000" dirty="0">
                <a:solidFill>
                  <a:schemeClr val="tx1"/>
                </a:solidFill>
              </a:rPr>
              <a:t> (psoriasis) </a:t>
            </a:r>
            <a:r>
              <a:rPr lang="cs-CZ" altLang="cs-CZ" sz="2000" dirty="0" err="1">
                <a:solidFill>
                  <a:schemeClr val="tx1"/>
                </a:solidFill>
              </a:rPr>
              <a:t>or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delayed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shedding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/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000" b="1" dirty="0" err="1">
                <a:solidFill>
                  <a:schemeClr val="tx1"/>
                </a:solidFill>
              </a:rPr>
              <a:t>Types</a:t>
            </a:r>
            <a:r>
              <a:rPr lang="cs-CZ" altLang="cs-CZ" sz="2000" b="1" dirty="0">
                <a:solidFill>
                  <a:schemeClr val="tx1"/>
                </a:solidFill>
              </a:rPr>
              <a:t> </a:t>
            </a:r>
            <a:r>
              <a:rPr lang="cs-CZ" altLang="cs-CZ" sz="2000" b="1" dirty="0" err="1">
                <a:solidFill>
                  <a:schemeClr val="tx1"/>
                </a:solidFill>
              </a:rPr>
              <a:t>include</a:t>
            </a:r>
            <a:r>
              <a:rPr lang="cs-CZ" altLang="cs-CZ" sz="2000" b="1" dirty="0">
                <a:solidFill>
                  <a:schemeClr val="tx1"/>
                </a:solidFill>
              </a:rPr>
              <a:t>: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</a:t>
            </a:r>
            <a:r>
              <a:rPr lang="cs-CZ" altLang="cs-CZ" sz="2000" dirty="0" err="1">
                <a:solidFill>
                  <a:schemeClr val="tx1"/>
                </a:solidFill>
              </a:rPr>
              <a:t>Psoriasiform</a:t>
            </a:r>
            <a:r>
              <a:rPr lang="cs-CZ" altLang="cs-CZ" sz="2000" dirty="0">
                <a:solidFill>
                  <a:schemeClr val="tx1"/>
                </a:solidFill>
              </a:rPr>
              <a:t> - </a:t>
            </a:r>
            <a:r>
              <a:rPr lang="cs-CZ" altLang="cs-CZ" sz="2000" dirty="0" err="1">
                <a:solidFill>
                  <a:schemeClr val="tx1"/>
                </a:solidFill>
              </a:rPr>
              <a:t>silvery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</a:t>
            </a:r>
            <a:r>
              <a:rPr lang="cs-CZ" altLang="cs-CZ" sz="2000" dirty="0" err="1">
                <a:solidFill>
                  <a:schemeClr val="tx1"/>
                </a:solidFill>
              </a:rPr>
              <a:t>Pityriasiform</a:t>
            </a:r>
            <a:r>
              <a:rPr lang="cs-CZ" altLang="cs-CZ" sz="2000" dirty="0">
                <a:solidFill>
                  <a:schemeClr val="tx1"/>
                </a:solidFill>
              </a:rPr>
              <a:t> - fine</a:t>
            </a: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</a:t>
            </a:r>
            <a:r>
              <a:rPr lang="cs-CZ" altLang="cs-CZ" sz="2000" dirty="0" err="1">
                <a:solidFill>
                  <a:schemeClr val="tx1"/>
                </a:solidFill>
              </a:rPr>
              <a:t>Rupiar</a:t>
            </a:r>
            <a:r>
              <a:rPr lang="cs-CZ" altLang="cs-CZ" sz="2000" dirty="0">
                <a:solidFill>
                  <a:schemeClr val="tx1"/>
                </a:solidFill>
              </a:rPr>
              <a:t> – </a:t>
            </a:r>
            <a:r>
              <a:rPr lang="cs-CZ" altLang="cs-CZ" sz="2000" dirty="0" err="1">
                <a:solidFill>
                  <a:schemeClr val="tx1"/>
                </a:solidFill>
              </a:rPr>
              <a:t>thick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 err="1">
                <a:solidFill>
                  <a:schemeClr val="tx1"/>
                </a:solidFill>
              </a:rPr>
              <a:t>coarse</a:t>
            </a: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chemeClr val="tx1"/>
                </a:solidFill>
              </a:rPr>
              <a:t>- </a:t>
            </a:r>
            <a:r>
              <a:rPr lang="cs-CZ" altLang="cs-CZ" sz="2000" dirty="0" err="1">
                <a:solidFill>
                  <a:schemeClr val="tx1"/>
                </a:solidFill>
              </a:rPr>
              <a:t>Collarette</a:t>
            </a:r>
            <a:r>
              <a:rPr lang="cs-CZ" altLang="cs-CZ" sz="2000" dirty="0">
                <a:solidFill>
                  <a:schemeClr val="tx1"/>
                </a:solidFill>
              </a:rPr>
              <a:t> – prominent </a:t>
            </a:r>
            <a:r>
              <a:rPr lang="cs-CZ" altLang="cs-CZ" sz="2000" dirty="0" err="1">
                <a:solidFill>
                  <a:schemeClr val="tx1"/>
                </a:solidFill>
              </a:rPr>
              <a:t>at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the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periphery</a:t>
            </a:r>
            <a:endParaRPr lang="cs-CZ" altLang="cs-CZ" sz="2000" dirty="0">
              <a:solidFill>
                <a:schemeClr val="tx1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462" y="3413433"/>
            <a:ext cx="1670244" cy="11130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 descr="nik186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9" y="3303826"/>
            <a:ext cx="2003649" cy="133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nik186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355" y="3303826"/>
            <a:ext cx="2003651" cy="133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91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1" y="974272"/>
            <a:ext cx="6713620" cy="114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CRUST</a:t>
            </a:r>
            <a:endParaRPr lang="cs-CZ" altLang="cs-CZ" sz="2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2000" dirty="0">
                <a:solidFill>
                  <a:srgbClr val="000000"/>
                </a:solidFill>
              </a:rPr>
              <a:t>- A </a:t>
            </a:r>
            <a:r>
              <a:rPr lang="cs-CZ" altLang="cs-CZ" sz="2000" dirty="0" err="1">
                <a:solidFill>
                  <a:srgbClr val="000000"/>
                </a:solidFill>
              </a:rPr>
              <a:t>surface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coating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consisting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of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dried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serum</a:t>
            </a:r>
            <a:r>
              <a:rPr lang="cs-CZ" altLang="cs-CZ" sz="2000" dirty="0">
                <a:solidFill>
                  <a:srgbClr val="000000"/>
                </a:solidFill>
              </a:rPr>
              <a:t>, pus, </a:t>
            </a:r>
            <a:r>
              <a:rPr lang="cs-CZ" altLang="cs-CZ" sz="2000" dirty="0" err="1">
                <a:solidFill>
                  <a:srgbClr val="000000"/>
                </a:solidFill>
              </a:rPr>
              <a:t>or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blood</a:t>
            </a:r>
            <a:r>
              <a:rPr lang="cs-CZ" altLang="cs-CZ" sz="2000" dirty="0">
                <a:solidFill>
                  <a:srgbClr val="000000"/>
                </a:solidFill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</a:rPr>
              <a:t>sometimes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with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</a:rPr>
              <a:t>scale</a:t>
            </a:r>
            <a:r>
              <a:rPr lang="cs-CZ" altLang="cs-CZ" sz="20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63" y="1501400"/>
            <a:ext cx="2136968" cy="1570664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9601" y="3610303"/>
            <a:ext cx="6295696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ATROPHY</a:t>
            </a:r>
          </a:p>
          <a:p>
            <a:pPr lvl="0">
              <a:spcBef>
                <a:spcPts val="150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Thinning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skin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dermis,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epidermal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atrophy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microscopic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finding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919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1" y="974272"/>
            <a:ext cx="6713620" cy="1333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SCLEROSIS</a:t>
            </a:r>
          </a:p>
          <a:p>
            <a:pPr algn="ctr" eaLnBrk="1" hangingPunct="1">
              <a:spcBef>
                <a:spcPts val="1500"/>
              </a:spcBef>
            </a:pPr>
            <a:r>
              <a:rPr lang="cs-CZ" altLang="cs-CZ" sz="2000" dirty="0" err="1">
                <a:solidFill>
                  <a:schemeClr val="tx1"/>
                </a:solidFill>
              </a:rPr>
              <a:t>Dermal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scar-like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induration</a:t>
            </a:r>
            <a:r>
              <a:rPr lang="cs-CZ" altLang="cs-CZ" sz="2000" dirty="0">
                <a:solidFill>
                  <a:schemeClr val="tx1"/>
                </a:solidFill>
              </a:rPr>
              <a:t>, such as in </a:t>
            </a:r>
            <a:r>
              <a:rPr lang="cs-CZ" altLang="cs-CZ" sz="2000" dirty="0" err="1">
                <a:solidFill>
                  <a:schemeClr val="tx1"/>
                </a:solidFill>
              </a:rPr>
              <a:t>morphea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or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systematic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sclerosis</a:t>
            </a:r>
            <a:endParaRPr lang="cs-CZ" altLang="cs-CZ" sz="2000" dirty="0">
              <a:solidFill>
                <a:schemeClr val="tx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09601" y="3610303"/>
            <a:ext cx="6295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SCAR</a:t>
            </a:r>
          </a:p>
          <a:p>
            <a:pPr lvl="0"/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dermal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scars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buFontTx/>
              <a:buChar char="-"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hypertrophic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thickened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Tx/>
              <a:buChar char="-"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atrophic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depressed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16118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09601" y="974272"/>
            <a:ext cx="6713620" cy="207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</a:pPr>
            <a:r>
              <a:rPr lang="cs-CZ" altLang="cs-CZ" sz="2800" b="1" dirty="0">
                <a:solidFill>
                  <a:srgbClr val="000099"/>
                </a:solidFill>
              </a:rPr>
              <a:t>LICHENIFICATION</a:t>
            </a:r>
          </a:p>
          <a:p>
            <a:pPr algn="ctr" eaLnBrk="1" hangingPunct="1">
              <a:spcBef>
                <a:spcPts val="1500"/>
              </a:spcBef>
            </a:pPr>
            <a:r>
              <a:rPr lang="cs-CZ" altLang="cs-CZ" sz="2000" dirty="0">
                <a:solidFill>
                  <a:schemeClr val="tx1"/>
                </a:solidFill>
              </a:rPr>
              <a:t>A</a:t>
            </a:r>
            <a:r>
              <a:rPr lang="cs-CZ" altLang="cs-CZ" sz="2800" b="1" dirty="0">
                <a:solidFill>
                  <a:srgbClr val="000099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distinctive</a:t>
            </a:r>
            <a:r>
              <a:rPr lang="cs-CZ" altLang="cs-CZ" sz="2000" dirty="0">
                <a:solidFill>
                  <a:schemeClr val="tx1"/>
                </a:solidFill>
              </a:rPr>
              <a:t> response to </a:t>
            </a:r>
            <a:r>
              <a:rPr lang="cs-CZ" altLang="cs-CZ" sz="2000" dirty="0" err="1">
                <a:solidFill>
                  <a:schemeClr val="tx1"/>
                </a:solidFill>
              </a:rPr>
              <a:t>inflammation</a:t>
            </a:r>
            <a:r>
              <a:rPr lang="cs-CZ" altLang="cs-CZ" sz="2000" dirty="0">
                <a:solidFill>
                  <a:schemeClr val="tx1"/>
                </a:solidFill>
              </a:rPr>
              <a:t>, </a:t>
            </a:r>
            <a:r>
              <a:rPr lang="cs-CZ" altLang="cs-CZ" sz="2000" dirty="0" err="1">
                <a:solidFill>
                  <a:schemeClr val="tx1"/>
                </a:solidFill>
              </a:rPr>
              <a:t>leading</a:t>
            </a:r>
            <a:r>
              <a:rPr lang="cs-CZ" altLang="cs-CZ" sz="2000" dirty="0">
                <a:solidFill>
                  <a:schemeClr val="tx1"/>
                </a:solidFill>
              </a:rPr>
              <a:t> to </a:t>
            </a:r>
            <a:r>
              <a:rPr lang="cs-CZ" altLang="cs-CZ" sz="2000" dirty="0" err="1">
                <a:solidFill>
                  <a:schemeClr val="tx1"/>
                </a:solidFill>
              </a:rPr>
              <a:t>pronounced</a:t>
            </a:r>
            <a:r>
              <a:rPr lang="cs-CZ" altLang="cs-CZ" sz="2000" dirty="0">
                <a:solidFill>
                  <a:schemeClr val="tx1"/>
                </a:solidFill>
              </a:rPr>
              <a:t> skin </a:t>
            </a:r>
            <a:r>
              <a:rPr lang="cs-CZ" altLang="cs-CZ" sz="2000" dirty="0" err="1">
                <a:solidFill>
                  <a:schemeClr val="tx1"/>
                </a:solidFill>
              </a:rPr>
              <a:t>markings</a:t>
            </a:r>
            <a:r>
              <a:rPr lang="cs-CZ" altLang="cs-CZ" sz="2000" dirty="0">
                <a:solidFill>
                  <a:schemeClr val="tx1"/>
                </a:solidFill>
              </a:rPr>
              <a:t>. </a:t>
            </a:r>
            <a:r>
              <a:rPr lang="cs-CZ" altLang="cs-CZ" sz="2000" dirty="0" err="1">
                <a:solidFill>
                  <a:schemeClr val="tx1"/>
                </a:solidFill>
              </a:rPr>
              <a:t>Rubbing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produces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epidermal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thickening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with</a:t>
            </a:r>
            <a:r>
              <a:rPr lang="cs-CZ" altLang="cs-CZ" sz="2000" dirty="0">
                <a:solidFill>
                  <a:schemeClr val="tx1"/>
                </a:solidFill>
              </a:rPr>
              <a:t> many </a:t>
            </a:r>
            <a:r>
              <a:rPr lang="cs-CZ" altLang="cs-CZ" sz="2000" dirty="0" err="1">
                <a:solidFill>
                  <a:schemeClr val="tx1"/>
                </a:solidFill>
              </a:rPr>
              <a:t>small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smooth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papules</a:t>
            </a:r>
            <a:r>
              <a:rPr lang="cs-CZ" altLang="cs-CZ" sz="2000" dirty="0">
                <a:solidFill>
                  <a:schemeClr val="tx1"/>
                </a:solidFill>
              </a:rPr>
              <a:t>, as in </a:t>
            </a:r>
            <a:r>
              <a:rPr lang="cs-CZ" altLang="cs-CZ" sz="2000" dirty="0" err="1">
                <a:solidFill>
                  <a:schemeClr val="tx1"/>
                </a:solidFill>
              </a:rPr>
              <a:t>lichen</a:t>
            </a:r>
            <a:r>
              <a:rPr lang="cs-CZ" altLang="cs-CZ" sz="2000" dirty="0">
                <a:solidFill>
                  <a:schemeClr val="tx1"/>
                </a:solidFill>
              </a:rPr>
              <a:t> simplex </a:t>
            </a:r>
            <a:r>
              <a:rPr lang="cs-CZ" altLang="cs-CZ" sz="2000" dirty="0" err="1">
                <a:solidFill>
                  <a:schemeClr val="tx1"/>
                </a:solidFill>
              </a:rPr>
              <a:t>chronicus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or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  <a:r>
              <a:rPr lang="cs-CZ" altLang="cs-CZ" sz="2000" dirty="0" err="1">
                <a:solidFill>
                  <a:schemeClr val="tx1"/>
                </a:solidFill>
              </a:rPr>
              <a:t>atopic</a:t>
            </a:r>
            <a:r>
              <a:rPr lang="cs-CZ" altLang="cs-CZ" sz="2000" dirty="0">
                <a:solidFill>
                  <a:schemeClr val="tx1"/>
                </a:solidFill>
              </a:rPr>
              <a:t> dermatitis</a:t>
            </a:r>
          </a:p>
        </p:txBody>
      </p:sp>
    </p:spTree>
    <p:extLst>
      <p:ext uri="{BB962C8B-B14F-4D97-AF65-F5344CB8AC3E}">
        <p14:creationId xmlns:p14="http://schemas.microsoft.com/office/powerpoint/2010/main" val="37483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lesion</a:t>
            </a:r>
            <a:endParaRPr lang="cs-CZ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19050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Localisation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Arrangement </a:t>
            </a:r>
          </a:p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geografical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flat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depressed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Borders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sharpened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unsharpened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brown-red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  <a:defRPr/>
            </a:pPr>
            <a:endParaRPr lang="cs-CZ" altLang="cs-CZ" dirty="0"/>
          </a:p>
        </p:txBody>
      </p:sp>
      <p:pic>
        <p:nvPicPr>
          <p:cNvPr id="16388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>
            <a:fillRect/>
          </a:stretch>
        </p:blipFill>
        <p:spPr>
          <a:xfrm>
            <a:off x="6924706" y="2112964"/>
            <a:ext cx="1584325" cy="1352550"/>
          </a:xfrm>
        </p:spPr>
      </p:pic>
      <p:pic>
        <p:nvPicPr>
          <p:cNvPr id="16389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9"/>
          <a:stretch>
            <a:fillRect/>
          </a:stretch>
        </p:blipFill>
        <p:spPr>
          <a:xfrm>
            <a:off x="9127239" y="1765341"/>
            <a:ext cx="2217409" cy="1826271"/>
          </a:xfrm>
          <a:noFill/>
        </p:spPr>
      </p:pic>
      <p:pic>
        <p:nvPicPr>
          <p:cNvPr id="16390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2570" b="2367"/>
          <a:stretch>
            <a:fillRect/>
          </a:stretch>
        </p:blipFill>
        <p:spPr>
          <a:xfrm>
            <a:off x="6861190" y="4287263"/>
            <a:ext cx="1647841" cy="1378626"/>
          </a:xfrm>
          <a:noFill/>
        </p:spPr>
      </p:pic>
      <p:pic>
        <p:nvPicPr>
          <p:cNvPr id="16391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5"/>
          <a:stretch>
            <a:fillRect/>
          </a:stretch>
        </p:blipFill>
        <p:spPr>
          <a:xfrm>
            <a:off x="9127239" y="4010066"/>
            <a:ext cx="1600675" cy="1682960"/>
          </a:xfrm>
          <a:noFill/>
        </p:spPr>
      </p:pic>
    </p:spTree>
    <p:extLst>
      <p:ext uri="{BB962C8B-B14F-4D97-AF65-F5344CB8AC3E}">
        <p14:creationId xmlns:p14="http://schemas.microsoft.com/office/powerpoint/2010/main" val="127149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skin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 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lesion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any single area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altered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skin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Primary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macule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papule,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nodule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wheal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vesicle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bulla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pustule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Secondary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crust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fissure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erosion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excoriation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plaque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cyst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rash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widespread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eruption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lesions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Exanthema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generalized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symetric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Enanthema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mucous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alt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membranes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4791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Location and Distribution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important</a:t>
            </a:r>
            <a:r>
              <a:rPr lang="cs-CZ" dirty="0"/>
              <a:t> to </a:t>
            </a:r>
            <a:r>
              <a:rPr lang="cs-CZ" dirty="0" err="1"/>
              <a:t>notice</a:t>
            </a:r>
            <a:r>
              <a:rPr lang="cs-CZ" dirty="0"/>
              <a:t>:</a:t>
            </a:r>
          </a:p>
          <a:p>
            <a:r>
              <a:rPr lang="en-US" dirty="0"/>
              <a:t>Lesions are single or multiple</a:t>
            </a:r>
            <a:endParaRPr lang="cs-CZ" dirty="0"/>
          </a:p>
          <a:p>
            <a:r>
              <a:rPr lang="cs-CZ" dirty="0"/>
              <a:t>It </a:t>
            </a:r>
            <a:r>
              <a:rPr lang="cs-CZ" dirty="0" err="1"/>
              <a:t>could</a:t>
            </a:r>
            <a:r>
              <a:rPr lang="cs-CZ" dirty="0"/>
              <a:t> </a:t>
            </a:r>
            <a:r>
              <a:rPr lang="cs-CZ" dirty="0" err="1"/>
              <a:t>create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typical</a:t>
            </a:r>
            <a:r>
              <a:rPr lang="cs-CZ" dirty="0"/>
              <a:t> arrangement</a:t>
            </a:r>
            <a:endParaRPr lang="en-US" dirty="0"/>
          </a:p>
          <a:p>
            <a:r>
              <a:rPr lang="en-US" dirty="0"/>
              <a:t>Distribution is random or patterned, symmetric or asymmetric</a:t>
            </a:r>
            <a:endParaRPr lang="cs-CZ" dirty="0"/>
          </a:p>
          <a:p>
            <a:r>
              <a:rPr lang="cs-CZ" dirty="0" err="1"/>
              <a:t>Localized</a:t>
            </a:r>
            <a:r>
              <a:rPr lang="cs-CZ" dirty="0"/>
              <a:t> – on </a:t>
            </a:r>
            <a:r>
              <a:rPr lang="cs-CZ" dirty="0" err="1"/>
              <a:t>certain</a:t>
            </a:r>
            <a:r>
              <a:rPr lang="cs-CZ" dirty="0"/>
              <a:t> place</a:t>
            </a:r>
          </a:p>
          <a:p>
            <a:r>
              <a:rPr lang="cs-CZ" dirty="0" err="1"/>
              <a:t>Disseminated</a:t>
            </a:r>
            <a:r>
              <a:rPr lang="cs-CZ" dirty="0"/>
              <a:t> -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scattered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in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several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places</a:t>
            </a:r>
            <a:endParaRPr lang="cs-CZ" b="0" i="0" dirty="0">
              <a:solidFill>
                <a:srgbClr val="202124"/>
              </a:solidFill>
              <a:effectLst/>
            </a:endParaRPr>
          </a:p>
          <a:p>
            <a:r>
              <a:rPr lang="cs-CZ" dirty="0" err="1">
                <a:solidFill>
                  <a:srgbClr val="202124"/>
                </a:solidFill>
              </a:rPr>
              <a:t>Generalized</a:t>
            </a:r>
            <a:r>
              <a:rPr lang="cs-CZ" dirty="0">
                <a:solidFill>
                  <a:srgbClr val="202124"/>
                </a:solidFill>
              </a:rPr>
              <a:t> -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lesions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everywhere</a:t>
            </a:r>
            <a:endParaRPr lang="cs-CZ" b="0" i="0" dirty="0">
              <a:solidFill>
                <a:srgbClr val="202124"/>
              </a:solidFill>
              <a:effectLst/>
            </a:endParaRPr>
          </a:p>
          <a:p>
            <a:r>
              <a:rPr lang="cs-CZ" dirty="0" err="1">
                <a:solidFill>
                  <a:srgbClr val="202124"/>
                </a:solidFill>
              </a:rPr>
              <a:t>Erythroderma</a:t>
            </a:r>
            <a:r>
              <a:rPr lang="cs-CZ" dirty="0">
                <a:solidFill>
                  <a:srgbClr val="202124"/>
                </a:solidFill>
              </a:rPr>
              <a:t> -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continuous</a:t>
            </a:r>
            <a:r>
              <a:rPr lang="cs-CZ" b="0" i="0" dirty="0">
                <a:solidFill>
                  <a:srgbClr val="202124"/>
                </a:solidFill>
                <a:effectLst/>
              </a:rPr>
              <a:t> skin </a:t>
            </a:r>
            <a:r>
              <a:rPr lang="cs-CZ" b="0" i="0" dirty="0" err="1">
                <a:solidFill>
                  <a:srgbClr val="202124"/>
                </a:solidFill>
                <a:effectLst/>
              </a:rPr>
              <a:t>involvement</a:t>
            </a:r>
            <a:endParaRPr lang="en-US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887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2) Arrangement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make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shapes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Linear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line)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Anular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circinár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ring),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semicircinální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semicircle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Herpetiform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vesicles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as in herpes simplex)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Zosteriform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lines)</a:t>
            </a:r>
          </a:p>
          <a:p>
            <a:pPr>
              <a:lnSpc>
                <a:spcPct val="80000"/>
              </a:lnSpc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Geographical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psoriasis</a:t>
            </a:r>
          </a:p>
          <a:p>
            <a:pPr marL="0" indent="0">
              <a:lnSpc>
                <a:spcPct val="80000"/>
              </a:lnSpc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cs-CZ" altLang="cs-CZ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256" y="1552004"/>
            <a:ext cx="2962544" cy="47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7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5" descr="WP_0008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487" y="2708665"/>
            <a:ext cx="3429000" cy="257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4" descr="123-2367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265" y="2708665"/>
            <a:ext cx="3441469" cy="258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33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800"/>
              </a:spcBef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Texture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cs-CZ" dirty="0"/>
              <a:t>Some skin lesions have visible or palpable texture that suggests a diagnosis.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Verrucous lesions have an irregular, pebbly, or rough surface. Examples include warts and seborrheic </a:t>
            </a:r>
            <a:r>
              <a:rPr lang="en-US" altLang="cs-CZ" dirty="0" err="1"/>
              <a:t>keratoses</a:t>
            </a:r>
            <a:r>
              <a:rPr lang="en-US" altLang="cs-CZ" dirty="0"/>
              <a:t>.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 err="1"/>
              <a:t>Lichenification</a:t>
            </a:r>
            <a:r>
              <a:rPr lang="en-US" altLang="cs-CZ" dirty="0"/>
              <a:t> is thickening of the skin with accentuation of normal skin markings; it results from repeated scratching or rubbing.</a:t>
            </a:r>
          </a:p>
          <a:p>
            <a:pPr marL="0" indent="0">
              <a:buNone/>
            </a:pPr>
            <a:endParaRPr lang="en-US" altLang="cs-CZ" dirty="0"/>
          </a:p>
          <a:p>
            <a:pPr marL="0" indent="0">
              <a:buNone/>
            </a:pPr>
            <a:r>
              <a:rPr lang="en-US" altLang="cs-CZ" dirty="0"/>
              <a:t>Induration, or deep thickening of the skin, can result from edema, inflammation, or infiltration, including by cancer. Indurated skin has a hard, resistant feeling. Induration is characteristic of panniculitis, some skin infections, and cutaneous metastatic cancer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426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skin </a:t>
            </a:r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describe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lessions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placed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Predilections</a:t>
            </a:r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typical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Intertriginous</a:t>
            </a:r>
            <a:endParaRPr 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Embolization</a:t>
            </a:r>
            <a:endParaRPr 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Seborhoic</a:t>
            </a:r>
            <a:endParaRPr lang="cs-CZ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12412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Predilections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atopic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dermatitis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14" y="2467756"/>
            <a:ext cx="4794021" cy="28960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222" y="2082187"/>
            <a:ext cx="2440808" cy="31254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8038" y="2798820"/>
            <a:ext cx="3843746" cy="156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05" y="2320704"/>
            <a:ext cx="3592512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8" name="Rectangle 4"/>
          <p:cNvSpPr>
            <a:spLocks noGrp="1" noChangeArrowheads="1"/>
          </p:cNvSpPr>
          <p:nvPr>
            <p:ph type="title"/>
          </p:nvPr>
        </p:nvSpPr>
        <p:spPr>
          <a:xfrm>
            <a:off x="901262" y="365125"/>
            <a:ext cx="10515600" cy="1325563"/>
          </a:xfrm>
        </p:spPr>
        <p:txBody>
          <a:bodyPr/>
          <a:lstStyle/>
          <a:p>
            <a:r>
              <a:rPr lang="cs-CZ" altLang="cs-CZ" dirty="0"/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Predilections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Psoriasis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78755" y="1600200"/>
            <a:ext cx="3814763" cy="4114800"/>
          </a:xfrm>
        </p:spPr>
        <p:txBody>
          <a:bodyPr>
            <a:normAutofit/>
          </a:bodyPr>
          <a:lstStyle/>
          <a:p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gutate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3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584825" y="1600200"/>
            <a:ext cx="3814762" cy="4114800"/>
          </a:xfrm>
        </p:spPr>
        <p:txBody>
          <a:bodyPr>
            <a:normAutofit/>
          </a:bodyPr>
          <a:lstStyle/>
          <a:p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Chronical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825" y="2372870"/>
            <a:ext cx="6233490" cy="40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50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1159497"/>
            <a:ext cx="5157787" cy="5030166"/>
          </a:xfrm>
        </p:spPr>
        <p:txBody>
          <a:bodyPr/>
          <a:lstStyle/>
          <a:p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gutate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1159497"/>
            <a:ext cx="5183188" cy="5030166"/>
          </a:xfrm>
        </p:spPr>
        <p:txBody>
          <a:bodyPr/>
          <a:lstStyle/>
          <a:p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Chronical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psoriasis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vulgaris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psoriasis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inversa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63" y="3131610"/>
            <a:ext cx="4216648" cy="31252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123" y="3190679"/>
            <a:ext cx="2152971" cy="312528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095" y="3190680"/>
            <a:ext cx="1752574" cy="175257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066" y="5258056"/>
            <a:ext cx="1632986" cy="103654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6730" y="4089276"/>
            <a:ext cx="1858150" cy="12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5"/>
            <a:ext cx="4752975" cy="224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5" y="4005264"/>
            <a:ext cx="2247900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581525"/>
            <a:ext cx="1577975" cy="17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83" name="Rectangle 7"/>
          <p:cNvSpPr>
            <a:spLocks noGrp="1" noChangeArrowheads="1"/>
          </p:cNvSpPr>
          <p:nvPr>
            <p:ph type="title"/>
          </p:nvPr>
        </p:nvSpPr>
        <p:spPr>
          <a:xfrm>
            <a:off x="772999" y="292100"/>
            <a:ext cx="9715616" cy="13843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Predilections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Acne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rosacea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4" name="Picture 10" descr="acne-open-comedo-6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820864"/>
            <a:ext cx="295275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13" descr="Související obráze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9" y="4222750"/>
            <a:ext cx="1857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872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3827462" cy="422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/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Predilections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scabies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3700" y="3748089"/>
            <a:ext cx="3455988" cy="2606675"/>
          </a:xfrm>
          <a:noFill/>
        </p:spPr>
      </p:pic>
      <p:pic>
        <p:nvPicPr>
          <p:cNvPr id="27653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819276"/>
            <a:ext cx="2519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304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altLang="cs-CZ" sz="3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Lesions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manifestation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unaffected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course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manipulation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 b="60126"/>
          <a:stretch>
            <a:fillRect/>
          </a:stretch>
        </p:blipFill>
        <p:spPr>
          <a:xfrm>
            <a:off x="2647950" y="2616200"/>
            <a:ext cx="5143500" cy="325397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34009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073" y="1690688"/>
            <a:ext cx="4297527" cy="467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7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404594" y="365125"/>
            <a:ext cx="9949206" cy="1325563"/>
          </a:xfrm>
        </p:spPr>
        <p:txBody>
          <a:bodyPr>
            <a:normAutofit/>
          </a:bodyPr>
          <a:lstStyle/>
          <a:p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Intertriginous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300" y="1690688"/>
            <a:ext cx="3352800" cy="25800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300" y="4270772"/>
            <a:ext cx="3414712" cy="22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4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2462213"/>
            <a:ext cx="1760538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4" y="2205039"/>
            <a:ext cx="3602037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5444" name="Rectangle 4"/>
          <p:cNvSpPr>
            <a:spLocks noGrp="1" noChangeArrowheads="1"/>
          </p:cNvSpPr>
          <p:nvPr>
            <p:ph type="title"/>
          </p:nvPr>
        </p:nvSpPr>
        <p:spPr>
          <a:xfrm>
            <a:off x="1602558" y="292100"/>
            <a:ext cx="9065444" cy="1384300"/>
          </a:xfrm>
        </p:spPr>
        <p:txBody>
          <a:bodyPr>
            <a:normAutofit/>
          </a:bodyPr>
          <a:lstStyle/>
          <a:p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Embolic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exantemas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21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58" name="Rectangle 14"/>
          <p:cNvSpPr>
            <a:spLocks noGrp="1" noChangeArrowheads="1"/>
          </p:cNvSpPr>
          <p:nvPr>
            <p:ph type="title"/>
          </p:nvPr>
        </p:nvSpPr>
        <p:spPr>
          <a:xfrm>
            <a:off x="1395167" y="365125"/>
            <a:ext cx="9958633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Seborhoic</a:t>
            </a:r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1747" name="Object 11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629400" y="4038600"/>
          <a:ext cx="40386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4038541" imgH="1981200" progId="MSGraph.Chart.8">
                  <p:embed followColorScheme="full"/>
                </p:oleObj>
              </mc:Choice>
              <mc:Fallback>
                <p:oleObj name="Graf" r:id="rId3" imgW="4038541" imgH="19812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038600"/>
                        <a:ext cx="40386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990725"/>
            <a:ext cx="3648075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7" descr="Seborrheic Dermatiti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5" y="1895475"/>
            <a:ext cx="28511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813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636839"/>
            <a:ext cx="41052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6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2924176"/>
            <a:ext cx="3671887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6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310326" y="365125"/>
            <a:ext cx="10043474" cy="1325563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cs-CZ" altLang="cs-CZ" sz="28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</a:t>
            </a:r>
            <a:endParaRPr lang="cs-CZ" altLang="cs-CZ" sz="28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38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125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5028" name="Picture 4" descr="nik186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1"/>
            <a:ext cx="4564062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9" name="Rectangle 5"/>
          <p:cNvSpPr>
            <a:spLocks noChangeArrowheads="1"/>
          </p:cNvSpPr>
          <p:nvPr/>
        </p:nvSpPr>
        <p:spPr bwMode="auto">
          <a:xfrm>
            <a:off x="5591175" y="2636839"/>
            <a:ext cx="1441450" cy="64928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453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43044" name="Picture 4" descr="nik185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04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9668" name="Picture 4" descr="nik186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39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3764" name="Picture 4" descr="nik186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73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3524" name="Picture 4" descr="nik186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74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08849" y="4139932"/>
            <a:ext cx="11199523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MACULE</a:t>
            </a:r>
            <a:r>
              <a:rPr lang="cs-CZ" altLang="cs-CZ" sz="2800" b="1" dirty="0"/>
              <a:t>  </a:t>
            </a:r>
          </a:p>
          <a:p>
            <a:pPr algn="ctr">
              <a:defRPr/>
            </a:pPr>
            <a:r>
              <a:rPr lang="cs-CZ" altLang="cs-CZ" sz="2000" b="1" dirty="0"/>
              <a:t>                                                         </a:t>
            </a:r>
          </a:p>
          <a:p>
            <a:pPr algn="just">
              <a:defRPr/>
            </a:pPr>
            <a:r>
              <a:rPr lang="cs-CZ" altLang="cs-CZ" sz="2000" dirty="0"/>
              <a:t>=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flat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identified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only</a:t>
            </a:r>
            <a:r>
              <a:rPr lang="cs-CZ" altLang="cs-CZ" sz="2000" dirty="0"/>
              <a:t> by </a:t>
            </a:r>
            <a:r>
              <a:rPr lang="cs-CZ" altLang="cs-CZ" sz="2000" dirty="0" err="1"/>
              <a:t>color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change</a:t>
            </a:r>
            <a:r>
              <a:rPr lang="cs-CZ" altLang="cs-CZ" sz="2000" dirty="0"/>
              <a:t> and not </a:t>
            </a:r>
            <a:r>
              <a:rPr lang="cs-CZ" altLang="cs-CZ" sz="2000" dirty="0" err="1"/>
              <a:t>palpable</a:t>
            </a:r>
            <a:endParaRPr lang="cs-CZ" altLang="cs-CZ" sz="2000" dirty="0"/>
          </a:p>
          <a:p>
            <a:pPr algn="just">
              <a:defRPr/>
            </a:pPr>
            <a:r>
              <a:rPr lang="cs-CZ" altLang="cs-CZ" sz="2000" dirty="0"/>
              <a:t>- </a:t>
            </a:r>
            <a:r>
              <a:rPr lang="cs-CZ" altLang="cs-CZ" sz="2000" dirty="0" err="1"/>
              <a:t>Large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macules</a:t>
            </a:r>
            <a:r>
              <a:rPr lang="cs-CZ" altLang="cs-CZ" sz="2000" dirty="0"/>
              <a:t>- are </a:t>
            </a:r>
            <a:r>
              <a:rPr lang="cs-CZ" altLang="cs-CZ" sz="2000" dirty="0" err="1"/>
              <a:t>sometimes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called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patches</a:t>
            </a:r>
            <a:r>
              <a:rPr lang="cs-CZ" altLang="cs-CZ" sz="2000" dirty="0"/>
              <a:t> </a:t>
            </a:r>
          </a:p>
          <a:p>
            <a:pPr algn="just">
              <a:defRPr/>
            </a:pPr>
            <a:r>
              <a:rPr lang="cs-CZ" altLang="cs-CZ" sz="2000" dirty="0"/>
              <a:t>- </a:t>
            </a:r>
            <a:r>
              <a:rPr lang="cs-CZ" altLang="cs-CZ" sz="2000" dirty="0" err="1"/>
              <a:t>Example</a:t>
            </a:r>
            <a:r>
              <a:rPr lang="cs-CZ" altLang="cs-CZ" sz="2000" dirty="0"/>
              <a:t>: </a:t>
            </a:r>
            <a:r>
              <a:rPr lang="cs-CZ" altLang="cs-CZ" sz="2000" dirty="0" err="1"/>
              <a:t>it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caused</a:t>
            </a:r>
            <a:r>
              <a:rPr lang="cs-CZ" altLang="cs-CZ" sz="2000" dirty="0"/>
              <a:t> by </a:t>
            </a:r>
            <a:r>
              <a:rPr lang="cs-CZ" altLang="cs-CZ" sz="2000" dirty="0" err="1"/>
              <a:t>leakage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changes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blood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flow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hemosiderin</a:t>
            </a:r>
            <a:r>
              <a:rPr lang="cs-CZ" altLang="cs-CZ" sz="2000" dirty="0"/>
              <a:t>, melanin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719514" y="188914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Lesions</a:t>
            </a:r>
            <a:endParaRPr lang="cs-CZ" altLang="cs-CZ" sz="2800" b="1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14" y="1927761"/>
            <a:ext cx="3935586" cy="159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005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8884" name="Picture 4" descr="nik186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885" name="Rectangle 5"/>
          <p:cNvSpPr>
            <a:spLocks noChangeArrowheads="1"/>
          </p:cNvSpPr>
          <p:nvPr/>
        </p:nvSpPr>
        <p:spPr bwMode="auto">
          <a:xfrm>
            <a:off x="3719513" y="1341439"/>
            <a:ext cx="1727200" cy="7207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378888" name="Rectangle 8"/>
          <p:cNvSpPr>
            <a:spLocks noChangeArrowheads="1"/>
          </p:cNvSpPr>
          <p:nvPr/>
        </p:nvSpPr>
        <p:spPr bwMode="auto">
          <a:xfrm>
            <a:off x="6672263" y="1412876"/>
            <a:ext cx="1727200" cy="7207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590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nik185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45" y="365125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2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8993" y="2055043"/>
            <a:ext cx="4809363" cy="33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64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81956" name="Picture 4" descr="nik186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7463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47140" name="Picture 4" descr="nik185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0"/>
            <a:ext cx="4567238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8872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0692" name="Picture 4" descr="nik186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5237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90148" name="Picture 4" descr="nik186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48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0452" name="Picture 4" descr="nik186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1337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67620" name="Picture 4" descr="nik186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"/>
            <a:ext cx="4564062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4008438" y="2852739"/>
            <a:ext cx="1079500" cy="50323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383338" y="2852739"/>
            <a:ext cx="1079500" cy="50323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7305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377860" name="Picture 4" descr="nik186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41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54833" y="4255738"/>
            <a:ext cx="950031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PAPULE</a:t>
            </a:r>
            <a:r>
              <a:rPr lang="cs-CZ" altLang="cs-CZ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cs-CZ" altLang="cs-CZ" sz="2000" dirty="0"/>
              <a:t>= A </a:t>
            </a:r>
            <a:r>
              <a:rPr lang="cs-CZ" altLang="cs-CZ" sz="2000" dirty="0" err="1"/>
              <a:t>raised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usually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defined</a:t>
            </a:r>
            <a:r>
              <a:rPr lang="cs-CZ" altLang="cs-CZ" sz="2000" dirty="0"/>
              <a:t> as </a:t>
            </a:r>
            <a:r>
              <a:rPr lang="cs-CZ" altLang="cs-CZ" sz="2000" dirty="0" err="1"/>
              <a:t>less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than</a:t>
            </a:r>
            <a:r>
              <a:rPr lang="cs-CZ" altLang="cs-CZ" sz="2000" dirty="0"/>
              <a:t> 1 cm in </a:t>
            </a:r>
            <a:r>
              <a:rPr lang="cs-CZ" altLang="cs-CZ" sz="2000" dirty="0" err="1"/>
              <a:t>diameter</a:t>
            </a:r>
            <a:r>
              <a:rPr lang="cs-CZ" altLang="cs-CZ" sz="2000" dirty="0"/>
              <a:t>, a papule </a:t>
            </a:r>
            <a:r>
              <a:rPr lang="cs-CZ" altLang="cs-CZ" sz="2000" dirty="0" err="1"/>
              <a:t>may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consist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thickened</a:t>
            </a:r>
            <a:r>
              <a:rPr lang="cs-CZ" altLang="cs-CZ" sz="2000" dirty="0"/>
              <a:t> epidermis, dermis </a:t>
            </a:r>
            <a:r>
              <a:rPr lang="cs-CZ" altLang="cs-CZ" sz="2000" dirty="0" err="1"/>
              <a:t>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combination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them</a:t>
            </a: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- </a:t>
            </a:r>
            <a:r>
              <a:rPr lang="cs-CZ" altLang="cs-CZ" sz="2000" dirty="0" err="1"/>
              <a:t>Larger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similar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lesions</a:t>
            </a:r>
            <a:r>
              <a:rPr lang="cs-CZ" altLang="cs-CZ" sz="2000" dirty="0"/>
              <a:t> are </a:t>
            </a:r>
            <a:r>
              <a:rPr lang="cs-CZ" altLang="cs-CZ" sz="2000" dirty="0" err="1"/>
              <a:t>nodules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they</a:t>
            </a:r>
            <a:r>
              <a:rPr lang="cs-CZ" altLang="cs-CZ" sz="2000" dirty="0"/>
              <a:t> are </a:t>
            </a:r>
            <a:r>
              <a:rPr lang="cs-CZ" altLang="cs-CZ" sz="2000" dirty="0" err="1"/>
              <a:t>occupying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subcutaneous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space</a:t>
            </a: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- </a:t>
            </a:r>
            <a:r>
              <a:rPr lang="cs-CZ" altLang="cs-CZ" sz="2000" dirty="0" err="1"/>
              <a:t>Example</a:t>
            </a:r>
            <a:r>
              <a:rPr lang="cs-CZ" altLang="cs-CZ" sz="2000" dirty="0"/>
              <a:t>: psoriasis </a:t>
            </a:r>
            <a:r>
              <a:rPr lang="cs-CZ" altLang="cs-CZ" sz="2000" dirty="0" err="1"/>
              <a:t>vulgaris</a:t>
            </a:r>
            <a:r>
              <a:rPr lang="cs-CZ" altLang="cs-CZ" sz="2000" dirty="0"/>
              <a:t> , </a:t>
            </a:r>
            <a:r>
              <a:rPr lang="cs-CZ" altLang="cs-CZ" sz="2000" dirty="0" err="1"/>
              <a:t>pityriasis</a:t>
            </a:r>
            <a:r>
              <a:rPr lang="cs-CZ" altLang="cs-CZ" sz="2000" dirty="0"/>
              <a:t> rubra </a:t>
            </a:r>
            <a:r>
              <a:rPr lang="cs-CZ" altLang="cs-CZ" sz="2000" dirty="0" err="1"/>
              <a:t>pilaris</a:t>
            </a:r>
            <a:endParaRPr lang="cs-CZ" altLang="cs-CZ" sz="2000" dirty="0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3792539" y="260351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Lesions</a:t>
            </a:r>
            <a:endParaRPr lang="cs-CZ" altLang="cs-CZ" sz="2800" b="1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761" y="1811669"/>
            <a:ext cx="3992742" cy="170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05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076" y="2187184"/>
            <a:ext cx="5184742" cy="29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7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cs-CZ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4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Papulopustule</a:t>
            </a:r>
            <a:r>
              <a:rPr lang="cs-CZ" dirty="0"/>
              <a:t> – papule </a:t>
            </a:r>
            <a:r>
              <a:rPr lang="cs-CZ" dirty="0" err="1"/>
              <a:t>with</a:t>
            </a:r>
            <a:r>
              <a:rPr lang="cs-CZ" dirty="0"/>
              <a:t> pustule on </a:t>
            </a:r>
            <a:r>
              <a:rPr lang="cs-CZ" dirty="0" err="1"/>
              <a:t>the</a:t>
            </a:r>
            <a:r>
              <a:rPr lang="cs-CZ" dirty="0"/>
              <a:t> top (</a:t>
            </a:r>
            <a:r>
              <a:rPr lang="cs-CZ" dirty="0" err="1"/>
              <a:t>acne</a:t>
            </a:r>
            <a:r>
              <a:rPr lang="cs-CZ" dirty="0"/>
              <a:t> </a:t>
            </a:r>
            <a:r>
              <a:rPr lang="cs-CZ" dirty="0" err="1"/>
              <a:t>vulgaris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err="1"/>
              <a:t>Papulovesicule</a:t>
            </a:r>
            <a:r>
              <a:rPr lang="cs-CZ" dirty="0"/>
              <a:t> – papule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vesicule</a:t>
            </a:r>
            <a:r>
              <a:rPr lang="cs-CZ" dirty="0"/>
              <a:t> (prurigo </a:t>
            </a:r>
            <a:r>
              <a:rPr lang="cs-CZ" dirty="0" err="1"/>
              <a:t>acuta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75" y="2384105"/>
            <a:ext cx="2381250" cy="13430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75" y="4285610"/>
            <a:ext cx="2293230" cy="156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598190" y="4326953"/>
            <a:ext cx="9914021" cy="161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75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</a:t>
            </a:r>
            <a:endParaRPr lang="cs-CZ" altLang="cs-CZ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altLang="cs-CZ" sz="2800" dirty="0"/>
              <a:t>= 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flat-topped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lesions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larger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than</a:t>
            </a:r>
            <a:r>
              <a:rPr lang="cs-CZ" altLang="cs-CZ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1 cm in </a:t>
            </a:r>
            <a:r>
              <a:rPr lang="cs-CZ" altLang="cs-CZ" sz="20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diameter</a:t>
            </a:r>
            <a:endParaRPr lang="cs-CZ" altLang="cs-CZ" sz="2000" dirty="0"/>
          </a:p>
          <a:p>
            <a:pPr algn="ctr">
              <a:spcBef>
                <a:spcPts val="1750"/>
              </a:spcBef>
              <a:defRPr/>
            </a:pPr>
            <a:endParaRPr lang="cs-CZ" altLang="cs-CZ" sz="2800" dirty="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935412" y="283779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Lesions</a:t>
            </a:r>
            <a:endParaRPr lang="cs-CZ" altLang="cs-CZ" sz="2800" b="1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775564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313401" y="3906390"/>
            <a:ext cx="9678118" cy="280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ts val="1500"/>
              </a:spcBef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VESICLE</a:t>
            </a:r>
            <a:endParaRPr lang="en-US" altLang="cs-CZ" sz="2800" b="1" dirty="0"/>
          </a:p>
          <a:p>
            <a:pPr>
              <a:defRPr/>
            </a:pPr>
            <a:r>
              <a:rPr lang="cs-CZ" altLang="cs-CZ" sz="2400" dirty="0"/>
              <a:t>= a fluid-</a:t>
            </a:r>
            <a:r>
              <a:rPr lang="cs-CZ" altLang="cs-CZ" sz="2400" dirty="0" err="1"/>
              <a:t>filled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lesion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less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than</a:t>
            </a:r>
            <a:r>
              <a:rPr lang="cs-CZ" altLang="cs-CZ" sz="2400" dirty="0"/>
              <a:t> 1 cm, herpes simplex, herpes </a:t>
            </a:r>
            <a:r>
              <a:rPr lang="cs-CZ" altLang="cs-CZ" sz="2400" dirty="0" err="1"/>
              <a:t>zoster</a:t>
            </a:r>
            <a:endParaRPr lang="cs-CZ" altLang="cs-CZ" sz="2400" dirty="0"/>
          </a:p>
          <a:p>
            <a:pPr>
              <a:defRPr/>
            </a:pPr>
            <a:endParaRPr lang="cs-CZ" altLang="cs-CZ" sz="2400" dirty="0"/>
          </a:p>
          <a:p>
            <a:pPr algn="ctr"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BLISTER</a:t>
            </a:r>
            <a:endParaRPr lang="cs-CZ" altLang="cs-CZ" sz="2800" dirty="0"/>
          </a:p>
          <a:p>
            <a:pPr>
              <a:defRPr/>
            </a:pPr>
            <a:r>
              <a:rPr lang="cs-CZ" altLang="cs-CZ" sz="2400" dirty="0"/>
              <a:t>= a fluid-</a:t>
            </a:r>
            <a:r>
              <a:rPr lang="cs-CZ" altLang="cs-CZ" sz="2400" dirty="0" err="1"/>
              <a:t>filled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lesion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larger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than</a:t>
            </a:r>
            <a:r>
              <a:rPr lang="cs-CZ" altLang="cs-CZ" sz="2400" dirty="0"/>
              <a:t> 1 cm</a:t>
            </a:r>
          </a:p>
          <a:p>
            <a:pPr marL="457200" indent="-457200">
              <a:buFontTx/>
              <a:buChar char="-"/>
              <a:defRPr/>
            </a:pPr>
            <a:r>
              <a:rPr lang="cs-CZ" altLang="cs-CZ" sz="2400" dirty="0" err="1"/>
              <a:t>The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site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fluid </a:t>
            </a:r>
            <a:r>
              <a:rPr lang="cs-CZ" altLang="cs-CZ" sz="2400" dirty="0" err="1"/>
              <a:t>may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within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the</a:t>
            </a:r>
            <a:r>
              <a:rPr lang="cs-CZ" altLang="cs-CZ" sz="2400" dirty="0"/>
              <a:t> epidermis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subepidermal</a:t>
            </a:r>
            <a:endParaRPr lang="cs-CZ" altLang="cs-CZ" sz="2400" dirty="0"/>
          </a:p>
          <a:p>
            <a:pPr marL="457200" indent="-457200">
              <a:buFontTx/>
              <a:buChar char="-"/>
              <a:defRPr/>
            </a:pPr>
            <a:r>
              <a:rPr lang="cs-CZ" altLang="cs-CZ" sz="2400" dirty="0" err="1"/>
              <a:t>It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is</a:t>
            </a:r>
            <a:r>
              <a:rPr lang="cs-CZ" altLang="cs-CZ" sz="2400" dirty="0"/>
              <a:t>  </a:t>
            </a:r>
            <a:r>
              <a:rPr lang="cs-CZ" altLang="cs-CZ" sz="2400" dirty="0" err="1"/>
              <a:t>either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clear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hemorhagic</a:t>
            </a:r>
            <a:endParaRPr lang="cs-CZ" altLang="cs-CZ" sz="2400" dirty="0"/>
          </a:p>
        </p:txBody>
      </p:sp>
      <p:grpSp>
        <p:nvGrpSpPr>
          <p:cNvPr id="2" name="Skupina 1"/>
          <p:cNvGrpSpPr/>
          <p:nvPr/>
        </p:nvGrpSpPr>
        <p:grpSpPr>
          <a:xfrm>
            <a:off x="1281799" y="1979439"/>
            <a:ext cx="2096669" cy="1553032"/>
            <a:chOff x="4440238" y="1174282"/>
            <a:chExt cx="3712360" cy="3097681"/>
          </a:xfrm>
        </p:grpSpPr>
        <p:grpSp>
          <p:nvGrpSpPr>
            <p:cNvPr id="11266" name="Group 1"/>
            <p:cNvGrpSpPr>
              <a:grpSpLocks/>
            </p:cNvGrpSpPr>
            <p:nvPr/>
          </p:nvGrpSpPr>
          <p:grpSpPr bwMode="auto">
            <a:xfrm>
              <a:off x="4440238" y="1174282"/>
              <a:ext cx="3712360" cy="3097681"/>
              <a:chOff x="1837" y="799"/>
              <a:chExt cx="2296" cy="1892"/>
            </a:xfrm>
          </p:grpSpPr>
          <p:pic>
            <p:nvPicPr>
              <p:cNvPr id="1127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37" y="799"/>
                <a:ext cx="2296" cy="1892"/>
              </a:xfrm>
              <a:prstGeom prst="rect">
                <a:avLst/>
              </a:prstGeom>
              <a:noFill/>
              <a:ln w="9360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1271" name="Text Box 3"/>
              <p:cNvSpPr txBox="1">
                <a:spLocks noChangeArrowheads="1"/>
              </p:cNvSpPr>
              <p:nvPr/>
            </p:nvSpPr>
            <p:spPr bwMode="auto">
              <a:xfrm>
                <a:off x="1837" y="799"/>
                <a:ext cx="2296" cy="189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altLang="cs-CZ"/>
              </a:p>
            </p:txBody>
          </p:sp>
        </p:grpSp>
        <p:sp>
          <p:nvSpPr>
            <p:cNvPr id="11268" name="AutoShape 5"/>
            <p:cNvSpPr>
              <a:spLocks noChangeArrowheads="1"/>
            </p:cNvSpPr>
            <p:nvPr/>
          </p:nvSpPr>
          <p:spPr bwMode="auto">
            <a:xfrm>
              <a:off x="4496193" y="3705226"/>
              <a:ext cx="1800225" cy="50482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 altLang="cs-CZ"/>
            </a:p>
          </p:txBody>
        </p:sp>
      </p:grp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63975" y="333376"/>
            <a:ext cx="4675188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Lesions</a:t>
            </a:r>
            <a:endParaRPr lang="cs-CZ" altLang="cs-CZ" sz="2800" b="1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210">
            <a:off x="4048483" y="1877985"/>
            <a:ext cx="4114286" cy="1862857"/>
          </a:xfrm>
          <a:prstGeom prst="rect">
            <a:avLst/>
          </a:prstGeom>
        </p:spPr>
      </p:pic>
      <p:sp>
        <p:nvSpPr>
          <p:cNvPr id="5" name="AutoShape 4" descr="VÃ½sledek obrÃ¡zku pro erysipelas bullosu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917" y="2095370"/>
            <a:ext cx="22860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730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82745" y="4321695"/>
            <a:ext cx="8569325" cy="2295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cs-CZ" altLang="cs-CZ" sz="2800" b="1" dirty="0">
                <a:solidFill>
                  <a:srgbClr val="CC0000"/>
                </a:solidFill>
              </a:rPr>
              <a:t>PUSTULE</a:t>
            </a:r>
            <a:endParaRPr lang="cs-CZ" altLang="cs-CZ" sz="2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sz="2400" dirty="0"/>
              <a:t>= a pus-</a:t>
            </a:r>
            <a:r>
              <a:rPr lang="cs-CZ" altLang="cs-CZ" sz="2400" dirty="0" err="1"/>
              <a:t>filled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vesicle</a:t>
            </a:r>
            <a:endParaRPr lang="cs-CZ" altLang="cs-CZ" sz="2400" dirty="0"/>
          </a:p>
          <a:p>
            <a:pPr>
              <a:defRPr/>
            </a:pPr>
            <a:r>
              <a:rPr lang="cs-CZ" sz="2400" dirty="0"/>
              <a:t>-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can</a:t>
            </a:r>
            <a:r>
              <a:rPr lang="cs-CZ" sz="2400" dirty="0"/>
              <a:t> </a:t>
            </a:r>
            <a:r>
              <a:rPr lang="cs-CZ" sz="2400" dirty="0" err="1"/>
              <a:t>be</a:t>
            </a:r>
            <a:r>
              <a:rPr lang="cs-CZ" sz="2400" dirty="0"/>
              <a:t> </a:t>
            </a:r>
            <a:r>
              <a:rPr lang="cs-CZ" sz="2400" dirty="0" err="1"/>
              <a:t>primary</a:t>
            </a:r>
            <a:r>
              <a:rPr lang="cs-CZ" sz="2400" dirty="0"/>
              <a:t> (psoriasis </a:t>
            </a:r>
            <a:r>
              <a:rPr lang="cs-CZ" sz="2400" dirty="0" err="1"/>
              <a:t>pustulosa</a:t>
            </a:r>
            <a:r>
              <a:rPr lang="cs-CZ" sz="2400" dirty="0"/>
              <a:t>),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secundary</a:t>
            </a:r>
            <a:r>
              <a:rPr lang="cs-CZ" sz="2400" dirty="0"/>
              <a:t>, </a:t>
            </a:r>
            <a:r>
              <a:rPr lang="cs-CZ" sz="2400" dirty="0" err="1"/>
              <a:t>when</a:t>
            </a:r>
            <a:r>
              <a:rPr lang="cs-CZ" sz="2400" dirty="0"/>
              <a:t> a </a:t>
            </a:r>
            <a:r>
              <a:rPr lang="cs-CZ" sz="2400" dirty="0" err="1"/>
              <a:t>vesicle</a:t>
            </a:r>
            <a:r>
              <a:rPr lang="cs-CZ" sz="2400" dirty="0"/>
              <a:t> </a:t>
            </a:r>
            <a:r>
              <a:rPr lang="cs-CZ" sz="2400" dirty="0" err="1"/>
              <a:t>becomes</a:t>
            </a:r>
            <a:r>
              <a:rPr lang="cs-CZ" sz="2400" dirty="0"/>
              <a:t> </a:t>
            </a:r>
            <a:r>
              <a:rPr lang="cs-CZ" sz="2400" dirty="0" err="1"/>
              <a:t>cloudy</a:t>
            </a:r>
            <a:r>
              <a:rPr lang="cs-CZ" sz="2400" dirty="0"/>
              <a:t> (impetigo) </a:t>
            </a:r>
          </a:p>
          <a:p>
            <a:pPr algn="ctr">
              <a:spcBef>
                <a:spcPts val="1750"/>
              </a:spcBef>
              <a:defRPr/>
            </a:pPr>
            <a:r>
              <a:rPr lang="cs-CZ" altLang="cs-CZ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                         </a:t>
            </a:r>
            <a:endParaRPr lang="cs-CZ" altLang="cs-CZ" sz="2800" dirty="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008439" y="1"/>
            <a:ext cx="4675187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Primary</a:t>
            </a:r>
            <a:r>
              <a:rPr lang="cs-CZ" altLang="cs-CZ" sz="28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u="sng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Lesions</a:t>
            </a:r>
            <a:endParaRPr lang="cs-CZ" altLang="cs-CZ" sz="2800" b="1" u="sng" dirty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603" y="1904713"/>
            <a:ext cx="4022857" cy="1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1732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1221</TotalTime>
  <Words>1513</Words>
  <Application>Microsoft Office PowerPoint</Application>
  <PresentationFormat>Širokoúhlá obrazovka</PresentationFormat>
  <Paragraphs>245</Paragraphs>
  <Slides>51</Slides>
  <Notes>43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Arial</vt:lpstr>
      <vt:lpstr>Calibri</vt:lpstr>
      <vt:lpstr>Calibri Light</vt:lpstr>
      <vt:lpstr>Times New Roman</vt:lpstr>
      <vt:lpstr>office theme</vt:lpstr>
      <vt:lpstr>Graf</vt:lpstr>
      <vt:lpstr>Morfology</vt:lpstr>
      <vt:lpstr>1) Types of skin lesions</vt:lpstr>
      <vt:lpstr> a) Primary Lesions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b) Secondary Lesions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Description of lesion</vt:lpstr>
      <vt:lpstr>Location and Distribution</vt:lpstr>
      <vt:lpstr>2) Arrangement of lesions</vt:lpstr>
      <vt:lpstr>Prezentace aplikace PowerPoint</vt:lpstr>
      <vt:lpstr>Texture</vt:lpstr>
      <vt:lpstr>3) Localization of skin diseases</vt:lpstr>
      <vt:lpstr>Predilections of atopic dermatitis</vt:lpstr>
      <vt:lpstr> Predilections of Psoriasis</vt:lpstr>
      <vt:lpstr>Prezentace aplikace PowerPoint</vt:lpstr>
      <vt:lpstr>Predilections of Acne, or rosacea</vt:lpstr>
      <vt:lpstr> Predilections of scabies</vt:lpstr>
      <vt:lpstr>Intertriginous localization</vt:lpstr>
      <vt:lpstr>Embolic localization-  drug exantemas</vt:lpstr>
      <vt:lpstr>Seborhoic localization</vt:lpstr>
      <vt:lpstr>Solar localization</vt:lpstr>
      <vt:lpstr>What is what?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Morfologie</dc:title>
  <dc:creator>Zak, Tomas (czzt01)</dc:creator>
  <cp:lastModifiedBy>Anna Žáková</cp:lastModifiedBy>
  <cp:revision>134</cp:revision>
  <dcterms:created xsi:type="dcterms:W3CDTF">2018-09-15T15:57:50Z</dcterms:created>
  <dcterms:modified xsi:type="dcterms:W3CDTF">2021-03-14T16:34:56Z</dcterms:modified>
</cp:coreProperties>
</file>